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4"/>
  </p:sldMasterIdLst>
  <p:notesMasterIdLst>
    <p:notesMasterId r:id="rId25"/>
  </p:notesMasterIdLst>
  <p:sldIdLst>
    <p:sldId id="256" r:id="rId5"/>
    <p:sldId id="735" r:id="rId6"/>
    <p:sldId id="732" r:id="rId7"/>
    <p:sldId id="739" r:id="rId8"/>
    <p:sldId id="740" r:id="rId9"/>
    <p:sldId id="741" r:id="rId10"/>
    <p:sldId id="742" r:id="rId11"/>
    <p:sldId id="743" r:id="rId12"/>
    <p:sldId id="748" r:id="rId13"/>
    <p:sldId id="749" r:id="rId14"/>
    <p:sldId id="744" r:id="rId15"/>
    <p:sldId id="752" r:id="rId16"/>
    <p:sldId id="753" r:id="rId17"/>
    <p:sldId id="751" r:id="rId18"/>
    <p:sldId id="754" r:id="rId19"/>
    <p:sldId id="755" r:id="rId20"/>
    <p:sldId id="756" r:id="rId21"/>
    <p:sldId id="757" r:id="rId22"/>
    <p:sldId id="745" r:id="rId23"/>
    <p:sldId id="746" r:id="rId24"/>
  </p:sldIdLst>
  <p:sldSz cx="12192000" cy="6858000"/>
  <p:notesSz cx="7086600" cy="93599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49">
          <p15:clr>
            <a:srgbClr val="A4A3A4"/>
          </p15:clr>
        </p15:guide>
        <p15:guide id="2" pos="22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ive Gladwin" initials="CG" lastIdx="1" clrIdx="0">
    <p:extLst>
      <p:ext uri="{19B8F6BF-5375-455C-9EA6-DF929625EA0E}">
        <p15:presenceInfo xmlns:p15="http://schemas.microsoft.com/office/powerpoint/2012/main" userId="S-1-5-21-1809887368-2646251570-4199628040-3476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6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2"/>
    <p:restoredTop sz="86760" autoAdjust="0"/>
  </p:normalViewPr>
  <p:slideViewPr>
    <p:cSldViewPr snapToGrid="0">
      <p:cViewPr varScale="1">
        <p:scale>
          <a:sx n="67" d="100"/>
          <a:sy n="67" d="100"/>
        </p:scale>
        <p:origin x="965"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2949"/>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B5A07D-0E02-4E97-9201-70B30399C16F}" type="doc">
      <dgm:prSet loTypeId="urn:microsoft.com/office/officeart/2005/8/layout/vList5" loCatId="list" qsTypeId="urn:microsoft.com/office/officeart/2005/8/quickstyle/simple4" qsCatId="simple" csTypeId="urn:microsoft.com/office/officeart/2005/8/colors/accent1_4" csCatId="accent1" phldr="1"/>
      <dgm:spPr/>
      <dgm:t>
        <a:bodyPr/>
        <a:lstStyle/>
        <a:p>
          <a:endParaRPr lang="en-US"/>
        </a:p>
      </dgm:t>
    </dgm:pt>
    <dgm:pt modelId="{A2503EC9-5570-44AC-90CA-FEFEEB97F43E}">
      <dgm:prSet custT="1"/>
      <dgm:spPr>
        <a:solidFill>
          <a:schemeClr val="bg2"/>
        </a:solidFill>
      </dgm:spPr>
      <dgm:t>
        <a:bodyPr/>
        <a:lstStyle/>
        <a:p>
          <a:r>
            <a:rPr lang="en-US" sz="2000" b="1" dirty="0"/>
            <a:t>Email Threat Isolation</a:t>
          </a:r>
        </a:p>
      </dgm:t>
    </dgm:pt>
    <dgm:pt modelId="{19E44090-F124-4F75-9386-225A1807605C}" type="parTrans" cxnId="{4A9835EF-8BF1-48A2-B90C-2307ADF0E528}">
      <dgm:prSet/>
      <dgm:spPr/>
      <dgm:t>
        <a:bodyPr/>
        <a:lstStyle/>
        <a:p>
          <a:endParaRPr lang="en-US"/>
        </a:p>
      </dgm:t>
    </dgm:pt>
    <dgm:pt modelId="{FBF7A277-88DE-44F5-B877-94DF20A83E2E}" type="sibTrans" cxnId="{4A9835EF-8BF1-48A2-B90C-2307ADF0E528}">
      <dgm:prSet/>
      <dgm:spPr/>
      <dgm:t>
        <a:bodyPr/>
        <a:lstStyle/>
        <a:p>
          <a:endParaRPr lang="en-US"/>
        </a:p>
      </dgm:t>
    </dgm:pt>
    <dgm:pt modelId="{D41AD7DC-63A1-47F7-946C-6727A340A2AD}">
      <dgm:prSet/>
      <dgm:spPr>
        <a:solidFill>
          <a:schemeClr val="bg1">
            <a:lumMod val="85000"/>
            <a:alpha val="90000"/>
          </a:schemeClr>
        </a:solidFill>
        <a:ln>
          <a:noFill/>
        </a:ln>
      </dgm:spPr>
      <dgm:t>
        <a:bodyPr/>
        <a:lstStyle/>
        <a:p>
          <a:r>
            <a:rPr lang="en-US" dirty="0"/>
            <a:t>Protects users from advanced phishing attacks by isolating suspicious links and rendering in read-only mode.</a:t>
          </a:r>
        </a:p>
      </dgm:t>
    </dgm:pt>
    <dgm:pt modelId="{86FEBAB1-AA8D-4598-B0B9-68800B17A90F}" type="parTrans" cxnId="{442CD4B5-268A-4F57-9138-6411D4B4707C}">
      <dgm:prSet/>
      <dgm:spPr/>
      <dgm:t>
        <a:bodyPr/>
        <a:lstStyle/>
        <a:p>
          <a:endParaRPr lang="en-US"/>
        </a:p>
      </dgm:t>
    </dgm:pt>
    <dgm:pt modelId="{9E995699-1B86-450E-957C-6463337A0A47}" type="sibTrans" cxnId="{442CD4B5-268A-4F57-9138-6411D4B4707C}">
      <dgm:prSet/>
      <dgm:spPr/>
      <dgm:t>
        <a:bodyPr/>
        <a:lstStyle/>
        <a:p>
          <a:endParaRPr lang="en-US"/>
        </a:p>
      </dgm:t>
    </dgm:pt>
    <dgm:pt modelId="{D4B8D1BA-0DDE-407D-9289-D44771FFE583}">
      <dgm:prSet custT="1"/>
      <dgm:spPr>
        <a:solidFill>
          <a:schemeClr val="bg2"/>
        </a:solidFill>
      </dgm:spPr>
      <dgm:t>
        <a:bodyPr/>
        <a:lstStyle/>
        <a:p>
          <a:r>
            <a:rPr lang="en-US" sz="2000" b="1" dirty="0"/>
            <a:t>Email Fraud Protection</a:t>
          </a:r>
        </a:p>
      </dgm:t>
    </dgm:pt>
    <dgm:pt modelId="{686F1A00-F87F-497F-9F75-72E30750CF60}" type="parTrans" cxnId="{995D8052-DC50-494D-96CC-1356D92EAC0F}">
      <dgm:prSet/>
      <dgm:spPr/>
      <dgm:t>
        <a:bodyPr/>
        <a:lstStyle/>
        <a:p>
          <a:endParaRPr lang="en-US"/>
        </a:p>
      </dgm:t>
    </dgm:pt>
    <dgm:pt modelId="{2D6DD168-6490-428F-8CB3-7527AE37E5DF}" type="sibTrans" cxnId="{995D8052-DC50-494D-96CC-1356D92EAC0F}">
      <dgm:prSet/>
      <dgm:spPr/>
      <dgm:t>
        <a:bodyPr/>
        <a:lstStyle/>
        <a:p>
          <a:endParaRPr lang="en-US"/>
        </a:p>
      </dgm:t>
    </dgm:pt>
    <dgm:pt modelId="{61CF4D60-EA64-4D02-8B28-0BE9C34CD05C}">
      <dgm:prSet/>
      <dgm:spPr>
        <a:solidFill>
          <a:schemeClr val="bg1">
            <a:lumMod val="85000"/>
            <a:alpha val="90000"/>
          </a:schemeClr>
        </a:solidFill>
        <a:ln>
          <a:noFill/>
        </a:ln>
      </dgm:spPr>
      <dgm:t>
        <a:bodyPr/>
        <a:lstStyle/>
        <a:p>
          <a:r>
            <a:rPr lang="en-US" dirty="0"/>
            <a:t>Provides fully automated DMARC implementation for sender authentication, protecting users and brand from email impersonation attacks. </a:t>
          </a:r>
        </a:p>
      </dgm:t>
    </dgm:pt>
    <dgm:pt modelId="{FD842E6B-F07D-48C0-A930-8DC6D80D0967}" type="parTrans" cxnId="{0F1472EE-D2EA-4840-BA5B-18068F714E07}">
      <dgm:prSet/>
      <dgm:spPr/>
      <dgm:t>
        <a:bodyPr/>
        <a:lstStyle/>
        <a:p>
          <a:endParaRPr lang="en-US"/>
        </a:p>
      </dgm:t>
    </dgm:pt>
    <dgm:pt modelId="{899AB87C-470F-4870-A11B-74D8BB73EE87}" type="sibTrans" cxnId="{0F1472EE-D2EA-4840-BA5B-18068F714E07}">
      <dgm:prSet/>
      <dgm:spPr/>
      <dgm:t>
        <a:bodyPr/>
        <a:lstStyle/>
        <a:p>
          <a:endParaRPr lang="en-US"/>
        </a:p>
      </dgm:t>
    </dgm:pt>
    <dgm:pt modelId="{B72BF657-02E5-4276-8983-F8DC60BDC3DE}">
      <dgm:prSet custT="1"/>
      <dgm:spPr>
        <a:solidFill>
          <a:schemeClr val="bg2"/>
        </a:solidFill>
      </dgm:spPr>
      <dgm:t>
        <a:bodyPr/>
        <a:lstStyle/>
        <a:p>
          <a:r>
            <a:rPr lang="en-US" sz="2000" b="1" dirty="0"/>
            <a:t>Link Protection</a:t>
          </a:r>
        </a:p>
      </dgm:t>
    </dgm:pt>
    <dgm:pt modelId="{B063385B-B076-4A9B-B94E-3A1414919FEA}" type="parTrans" cxnId="{0003A064-EBDE-43BC-BBB2-004B5DBC8D0B}">
      <dgm:prSet/>
      <dgm:spPr/>
      <dgm:t>
        <a:bodyPr/>
        <a:lstStyle/>
        <a:p>
          <a:endParaRPr lang="en-US"/>
        </a:p>
      </dgm:t>
    </dgm:pt>
    <dgm:pt modelId="{CEF86DD4-2FEA-44C8-A5BD-3D2D8A468F55}" type="sibTrans" cxnId="{0003A064-EBDE-43BC-BBB2-004B5DBC8D0B}">
      <dgm:prSet/>
      <dgm:spPr/>
      <dgm:t>
        <a:bodyPr/>
        <a:lstStyle/>
        <a:p>
          <a:endParaRPr lang="en-US"/>
        </a:p>
      </dgm:t>
    </dgm:pt>
    <dgm:pt modelId="{390B6121-C1D6-4873-8E45-28CED49F6DBE}">
      <dgm:prSet/>
      <dgm:spPr>
        <a:solidFill>
          <a:schemeClr val="bg1">
            <a:lumMod val="85000"/>
            <a:alpha val="90000"/>
          </a:schemeClr>
        </a:solidFill>
        <a:ln>
          <a:noFill/>
        </a:ln>
      </dgm:spPr>
      <dgm:t>
        <a:bodyPr/>
        <a:lstStyle/>
        <a:p>
          <a:r>
            <a:rPr lang="en-US" dirty="0"/>
            <a:t>Evaluates suspicious links both before an email is delivered and then again when the link is clicked. </a:t>
          </a:r>
        </a:p>
      </dgm:t>
    </dgm:pt>
    <dgm:pt modelId="{0B526123-92EE-47A5-8389-BF9D6BF79AB5}" type="parTrans" cxnId="{18A8A7C1-C900-4CF4-98C3-4409D4B9E3EC}">
      <dgm:prSet/>
      <dgm:spPr/>
      <dgm:t>
        <a:bodyPr/>
        <a:lstStyle/>
        <a:p>
          <a:endParaRPr lang="en-US"/>
        </a:p>
      </dgm:t>
    </dgm:pt>
    <dgm:pt modelId="{D9EA6A5C-B59C-4CE7-9A3A-AB4D4AEAF4BA}" type="sibTrans" cxnId="{18A8A7C1-C900-4CF4-98C3-4409D4B9E3EC}">
      <dgm:prSet/>
      <dgm:spPr/>
      <dgm:t>
        <a:bodyPr/>
        <a:lstStyle/>
        <a:p>
          <a:endParaRPr lang="en-US"/>
        </a:p>
      </dgm:t>
    </dgm:pt>
    <dgm:pt modelId="{8FFBDE32-3BAC-438F-B7DF-7B506446105B}">
      <dgm:prSet custT="1"/>
      <dgm:spPr>
        <a:solidFill>
          <a:schemeClr val="bg2"/>
        </a:solidFill>
      </dgm:spPr>
      <dgm:t>
        <a:bodyPr/>
        <a:lstStyle/>
        <a:p>
          <a:r>
            <a:rPr lang="en-US" sz="2000" b="1" dirty="0"/>
            <a:t>Email Analytics</a:t>
          </a:r>
        </a:p>
      </dgm:t>
    </dgm:pt>
    <dgm:pt modelId="{21D5FE80-34BC-4EB2-B283-31C1111336EC}" type="parTrans" cxnId="{AFEBF626-58BF-43A7-AF25-DC4ADC2D1B20}">
      <dgm:prSet/>
      <dgm:spPr/>
      <dgm:t>
        <a:bodyPr/>
        <a:lstStyle/>
        <a:p>
          <a:endParaRPr lang="en-US"/>
        </a:p>
      </dgm:t>
    </dgm:pt>
    <dgm:pt modelId="{2936B2C8-1B32-46E2-8223-4163AB34BBE9}" type="sibTrans" cxnId="{AFEBF626-58BF-43A7-AF25-DC4ADC2D1B20}">
      <dgm:prSet/>
      <dgm:spPr/>
      <dgm:t>
        <a:bodyPr/>
        <a:lstStyle/>
        <a:p>
          <a:endParaRPr lang="en-US"/>
        </a:p>
      </dgm:t>
    </dgm:pt>
    <dgm:pt modelId="{23E82783-85D0-4CEA-A45F-1C6660B0047C}">
      <dgm:prSet/>
      <dgm:spPr>
        <a:solidFill>
          <a:schemeClr val="bg1">
            <a:lumMod val="85000"/>
            <a:alpha val="90000"/>
          </a:schemeClr>
        </a:solidFill>
        <a:ln>
          <a:noFill/>
        </a:ln>
      </dgm:spPr>
      <dgm:t>
        <a:bodyPr/>
        <a:lstStyle/>
        <a:p>
          <a:r>
            <a:rPr lang="en-US" dirty="0"/>
            <a:t>Allows integration with Symantec or 3</a:t>
          </a:r>
          <a:r>
            <a:rPr lang="en-US" baseline="30000" dirty="0"/>
            <a:t>rd</a:t>
          </a:r>
          <a:r>
            <a:rPr lang="en-US" dirty="0"/>
            <a:t> party platforms, has 60+ data points on both clean &amp; malicious emails, which can be streamed into any SIEM via a granular API.</a:t>
          </a:r>
          <a:endParaRPr lang="en-US" dirty="0">
            <a:solidFill>
              <a:schemeClr val="bg2"/>
            </a:solidFill>
          </a:endParaRPr>
        </a:p>
      </dgm:t>
    </dgm:pt>
    <dgm:pt modelId="{0CB4DEB5-A127-42B1-BECD-E42A318621DB}" type="parTrans" cxnId="{3B8E6C09-3E23-45A2-ADDF-CE2123BAFF85}">
      <dgm:prSet/>
      <dgm:spPr/>
      <dgm:t>
        <a:bodyPr/>
        <a:lstStyle/>
        <a:p>
          <a:endParaRPr lang="en-US"/>
        </a:p>
      </dgm:t>
    </dgm:pt>
    <dgm:pt modelId="{AF799A25-5F3E-4CCD-9AD6-2886AB9C2C67}" type="sibTrans" cxnId="{3B8E6C09-3E23-45A2-ADDF-CE2123BAFF85}">
      <dgm:prSet/>
      <dgm:spPr/>
      <dgm:t>
        <a:bodyPr/>
        <a:lstStyle/>
        <a:p>
          <a:endParaRPr lang="en-US"/>
        </a:p>
      </dgm:t>
    </dgm:pt>
    <dgm:pt modelId="{FB9D9BD3-6903-144E-AC63-B8C3B170B64E}">
      <dgm:prSet custT="1"/>
      <dgm:spPr>
        <a:solidFill>
          <a:schemeClr val="bg2"/>
        </a:solidFill>
      </dgm:spPr>
      <dgm:t>
        <a:bodyPr/>
        <a:lstStyle/>
        <a:p>
          <a:r>
            <a:rPr lang="en-US" sz="2000" b="1" dirty="0"/>
            <a:t>Global Intelligence Network</a:t>
          </a:r>
        </a:p>
      </dgm:t>
    </dgm:pt>
    <dgm:pt modelId="{5EA2E843-A95B-864B-852A-8B93FBDC5A11}" type="parTrans" cxnId="{885C6916-D5E8-3045-97B1-EC590050F58B}">
      <dgm:prSet/>
      <dgm:spPr/>
      <dgm:t>
        <a:bodyPr/>
        <a:lstStyle/>
        <a:p>
          <a:endParaRPr lang="en-US"/>
        </a:p>
      </dgm:t>
    </dgm:pt>
    <dgm:pt modelId="{6DFACFC2-C061-444E-9084-13E8779D6736}" type="sibTrans" cxnId="{885C6916-D5E8-3045-97B1-EC590050F58B}">
      <dgm:prSet/>
      <dgm:spPr/>
      <dgm:t>
        <a:bodyPr/>
        <a:lstStyle/>
        <a:p>
          <a:endParaRPr lang="en-US"/>
        </a:p>
      </dgm:t>
    </dgm:pt>
    <dgm:pt modelId="{297BB12C-8084-2243-964A-C83488A0BB20}">
      <dgm:prSet/>
      <dgm:spPr>
        <a:solidFill>
          <a:schemeClr val="bg1">
            <a:lumMod val="85000"/>
            <a:alpha val="90000"/>
          </a:schemeClr>
        </a:solidFill>
        <a:ln>
          <a:noFill/>
        </a:ln>
      </dgm:spPr>
      <dgm:t>
        <a:bodyPr/>
        <a:lstStyle/>
        <a:p>
          <a:r>
            <a:rPr lang="en-US" dirty="0"/>
            <a:t>Intelligence shared across web, email, endpoint and information protection constantly trains our machine learning platform to prevent new threats</a:t>
          </a:r>
        </a:p>
      </dgm:t>
    </dgm:pt>
    <dgm:pt modelId="{CEEB99BF-FE81-6E46-888A-F7AD1E1E4313}" type="parTrans" cxnId="{B24F03C7-10BA-AB43-BD5F-BD342C73ECD7}">
      <dgm:prSet/>
      <dgm:spPr/>
      <dgm:t>
        <a:bodyPr/>
        <a:lstStyle/>
        <a:p>
          <a:endParaRPr lang="en-US"/>
        </a:p>
      </dgm:t>
    </dgm:pt>
    <dgm:pt modelId="{82D4C992-0C9D-054F-8FDF-A09B26FFE7EC}" type="sibTrans" cxnId="{B24F03C7-10BA-AB43-BD5F-BD342C73ECD7}">
      <dgm:prSet/>
      <dgm:spPr/>
      <dgm:t>
        <a:bodyPr/>
        <a:lstStyle/>
        <a:p>
          <a:endParaRPr lang="en-US"/>
        </a:p>
      </dgm:t>
    </dgm:pt>
    <dgm:pt modelId="{9346DB65-B03E-B544-9041-E136A49851B3}" type="pres">
      <dgm:prSet presAssocID="{08B5A07D-0E02-4E97-9201-70B30399C16F}" presName="Name0" presStyleCnt="0">
        <dgm:presLayoutVars>
          <dgm:dir/>
          <dgm:animLvl val="lvl"/>
          <dgm:resizeHandles val="exact"/>
        </dgm:presLayoutVars>
      </dgm:prSet>
      <dgm:spPr/>
      <dgm:t>
        <a:bodyPr/>
        <a:lstStyle/>
        <a:p>
          <a:endParaRPr lang="en-US"/>
        </a:p>
      </dgm:t>
    </dgm:pt>
    <dgm:pt modelId="{6117A40D-76AD-F244-B6DA-551F65EA13A5}" type="pres">
      <dgm:prSet presAssocID="{FB9D9BD3-6903-144E-AC63-B8C3B170B64E}" presName="linNode" presStyleCnt="0"/>
      <dgm:spPr/>
    </dgm:pt>
    <dgm:pt modelId="{49D76110-F5D6-E74E-B459-956D79F38DFD}" type="pres">
      <dgm:prSet presAssocID="{FB9D9BD3-6903-144E-AC63-B8C3B170B64E}" presName="parentText" presStyleLbl="node1" presStyleIdx="0" presStyleCnt="5" custLinFactNeighborY="1789">
        <dgm:presLayoutVars>
          <dgm:chMax val="1"/>
          <dgm:bulletEnabled val="1"/>
        </dgm:presLayoutVars>
      </dgm:prSet>
      <dgm:spPr/>
      <dgm:t>
        <a:bodyPr/>
        <a:lstStyle/>
        <a:p>
          <a:endParaRPr lang="en-US"/>
        </a:p>
      </dgm:t>
    </dgm:pt>
    <dgm:pt modelId="{7423364C-138B-284C-A03E-BB4EB5086205}" type="pres">
      <dgm:prSet presAssocID="{FB9D9BD3-6903-144E-AC63-B8C3B170B64E}" presName="descendantText" presStyleLbl="alignAccFollowNode1" presStyleIdx="0" presStyleCnt="5">
        <dgm:presLayoutVars>
          <dgm:bulletEnabled val="1"/>
        </dgm:presLayoutVars>
      </dgm:prSet>
      <dgm:spPr/>
      <dgm:t>
        <a:bodyPr/>
        <a:lstStyle/>
        <a:p>
          <a:endParaRPr lang="en-US"/>
        </a:p>
      </dgm:t>
    </dgm:pt>
    <dgm:pt modelId="{5BAC3F60-3EEE-C745-8001-CD94C2549032}" type="pres">
      <dgm:prSet presAssocID="{6DFACFC2-C061-444E-9084-13E8779D6736}" presName="sp" presStyleCnt="0"/>
      <dgm:spPr/>
    </dgm:pt>
    <dgm:pt modelId="{1F6FBB11-C1C2-C047-B32C-B32934AF9DD1}" type="pres">
      <dgm:prSet presAssocID="{A2503EC9-5570-44AC-90CA-FEFEEB97F43E}" presName="linNode" presStyleCnt="0"/>
      <dgm:spPr/>
    </dgm:pt>
    <dgm:pt modelId="{9A53DF3E-D572-0345-91D4-EBEC81A2FC6B}" type="pres">
      <dgm:prSet presAssocID="{A2503EC9-5570-44AC-90CA-FEFEEB97F43E}" presName="parentText" presStyleLbl="node1" presStyleIdx="1" presStyleCnt="5">
        <dgm:presLayoutVars>
          <dgm:chMax val="1"/>
          <dgm:bulletEnabled val="1"/>
        </dgm:presLayoutVars>
      </dgm:prSet>
      <dgm:spPr/>
      <dgm:t>
        <a:bodyPr/>
        <a:lstStyle/>
        <a:p>
          <a:endParaRPr lang="en-US"/>
        </a:p>
      </dgm:t>
    </dgm:pt>
    <dgm:pt modelId="{F1A8D18A-6FA0-CE4E-8D46-24853BEA1ED3}" type="pres">
      <dgm:prSet presAssocID="{A2503EC9-5570-44AC-90CA-FEFEEB97F43E}" presName="descendantText" presStyleLbl="alignAccFollowNode1" presStyleIdx="1" presStyleCnt="5">
        <dgm:presLayoutVars>
          <dgm:bulletEnabled val="1"/>
        </dgm:presLayoutVars>
      </dgm:prSet>
      <dgm:spPr/>
      <dgm:t>
        <a:bodyPr/>
        <a:lstStyle/>
        <a:p>
          <a:endParaRPr lang="en-US"/>
        </a:p>
      </dgm:t>
    </dgm:pt>
    <dgm:pt modelId="{30BCB178-ADFE-7F44-99FF-73600019626F}" type="pres">
      <dgm:prSet presAssocID="{FBF7A277-88DE-44F5-B877-94DF20A83E2E}" presName="sp" presStyleCnt="0"/>
      <dgm:spPr/>
    </dgm:pt>
    <dgm:pt modelId="{5622F185-F484-F54E-8151-E1B9D4B3B721}" type="pres">
      <dgm:prSet presAssocID="{D4B8D1BA-0DDE-407D-9289-D44771FFE583}" presName="linNode" presStyleCnt="0"/>
      <dgm:spPr/>
    </dgm:pt>
    <dgm:pt modelId="{4AFF5782-9794-634D-BBD4-8C4BDCAA6DFC}" type="pres">
      <dgm:prSet presAssocID="{D4B8D1BA-0DDE-407D-9289-D44771FFE583}" presName="parentText" presStyleLbl="node1" presStyleIdx="2" presStyleCnt="5">
        <dgm:presLayoutVars>
          <dgm:chMax val="1"/>
          <dgm:bulletEnabled val="1"/>
        </dgm:presLayoutVars>
      </dgm:prSet>
      <dgm:spPr/>
      <dgm:t>
        <a:bodyPr/>
        <a:lstStyle/>
        <a:p>
          <a:endParaRPr lang="en-US"/>
        </a:p>
      </dgm:t>
    </dgm:pt>
    <dgm:pt modelId="{3DB25F10-F359-3E48-8B0B-A61BE25ADB66}" type="pres">
      <dgm:prSet presAssocID="{D4B8D1BA-0DDE-407D-9289-D44771FFE583}" presName="descendantText" presStyleLbl="alignAccFollowNode1" presStyleIdx="2" presStyleCnt="5">
        <dgm:presLayoutVars>
          <dgm:bulletEnabled val="1"/>
        </dgm:presLayoutVars>
      </dgm:prSet>
      <dgm:spPr/>
      <dgm:t>
        <a:bodyPr/>
        <a:lstStyle/>
        <a:p>
          <a:endParaRPr lang="en-US"/>
        </a:p>
      </dgm:t>
    </dgm:pt>
    <dgm:pt modelId="{FA55686B-E8EC-6D47-8848-D1F7307824EA}" type="pres">
      <dgm:prSet presAssocID="{2D6DD168-6490-428F-8CB3-7527AE37E5DF}" presName="sp" presStyleCnt="0"/>
      <dgm:spPr/>
    </dgm:pt>
    <dgm:pt modelId="{6CDD0D4C-0FF8-CC4A-9946-58DD77194A42}" type="pres">
      <dgm:prSet presAssocID="{B72BF657-02E5-4276-8983-F8DC60BDC3DE}" presName="linNode" presStyleCnt="0"/>
      <dgm:spPr/>
    </dgm:pt>
    <dgm:pt modelId="{9B4723D6-B5ED-754C-9ACE-CE26A5D0C9D0}" type="pres">
      <dgm:prSet presAssocID="{B72BF657-02E5-4276-8983-F8DC60BDC3DE}" presName="parentText" presStyleLbl="node1" presStyleIdx="3" presStyleCnt="5">
        <dgm:presLayoutVars>
          <dgm:chMax val="1"/>
          <dgm:bulletEnabled val="1"/>
        </dgm:presLayoutVars>
      </dgm:prSet>
      <dgm:spPr/>
      <dgm:t>
        <a:bodyPr/>
        <a:lstStyle/>
        <a:p>
          <a:endParaRPr lang="en-US"/>
        </a:p>
      </dgm:t>
    </dgm:pt>
    <dgm:pt modelId="{8259C176-6566-BA46-98FA-85FD6733B9A6}" type="pres">
      <dgm:prSet presAssocID="{B72BF657-02E5-4276-8983-F8DC60BDC3DE}" presName="descendantText" presStyleLbl="alignAccFollowNode1" presStyleIdx="3" presStyleCnt="5">
        <dgm:presLayoutVars>
          <dgm:bulletEnabled val="1"/>
        </dgm:presLayoutVars>
      </dgm:prSet>
      <dgm:spPr/>
      <dgm:t>
        <a:bodyPr/>
        <a:lstStyle/>
        <a:p>
          <a:endParaRPr lang="en-US"/>
        </a:p>
      </dgm:t>
    </dgm:pt>
    <dgm:pt modelId="{BACEF15E-4187-3E4B-B8FC-6722809DD6E7}" type="pres">
      <dgm:prSet presAssocID="{CEF86DD4-2FEA-44C8-A5BD-3D2D8A468F55}" presName="sp" presStyleCnt="0"/>
      <dgm:spPr/>
    </dgm:pt>
    <dgm:pt modelId="{DD663D28-A633-F142-8C0F-0B175BCEEF95}" type="pres">
      <dgm:prSet presAssocID="{8FFBDE32-3BAC-438F-B7DF-7B506446105B}" presName="linNode" presStyleCnt="0"/>
      <dgm:spPr/>
    </dgm:pt>
    <dgm:pt modelId="{F489B3A3-5853-C545-A74F-7906EF50CA2B}" type="pres">
      <dgm:prSet presAssocID="{8FFBDE32-3BAC-438F-B7DF-7B506446105B}" presName="parentText" presStyleLbl="node1" presStyleIdx="4" presStyleCnt="5">
        <dgm:presLayoutVars>
          <dgm:chMax val="1"/>
          <dgm:bulletEnabled val="1"/>
        </dgm:presLayoutVars>
      </dgm:prSet>
      <dgm:spPr/>
      <dgm:t>
        <a:bodyPr/>
        <a:lstStyle/>
        <a:p>
          <a:endParaRPr lang="en-US"/>
        </a:p>
      </dgm:t>
    </dgm:pt>
    <dgm:pt modelId="{354451BE-F3FA-F449-926F-728EA4BE3F98}" type="pres">
      <dgm:prSet presAssocID="{8FFBDE32-3BAC-438F-B7DF-7B506446105B}" presName="descendantText" presStyleLbl="alignAccFollowNode1" presStyleIdx="4" presStyleCnt="5">
        <dgm:presLayoutVars>
          <dgm:bulletEnabled val="1"/>
        </dgm:presLayoutVars>
      </dgm:prSet>
      <dgm:spPr/>
      <dgm:t>
        <a:bodyPr/>
        <a:lstStyle/>
        <a:p>
          <a:endParaRPr lang="en-US"/>
        </a:p>
      </dgm:t>
    </dgm:pt>
  </dgm:ptLst>
  <dgm:cxnLst>
    <dgm:cxn modelId="{4D7E72D3-8F14-854E-94F8-8D5522A38264}" type="presOf" srcId="{297BB12C-8084-2243-964A-C83488A0BB20}" destId="{7423364C-138B-284C-A03E-BB4EB5086205}" srcOrd="0" destOrd="0" presId="urn:microsoft.com/office/officeart/2005/8/layout/vList5"/>
    <dgm:cxn modelId="{4710BC1A-21CA-554B-BBD4-E0670860D809}" type="presOf" srcId="{A2503EC9-5570-44AC-90CA-FEFEEB97F43E}" destId="{9A53DF3E-D572-0345-91D4-EBEC81A2FC6B}" srcOrd="0" destOrd="0" presId="urn:microsoft.com/office/officeart/2005/8/layout/vList5"/>
    <dgm:cxn modelId="{995D8052-DC50-494D-96CC-1356D92EAC0F}" srcId="{08B5A07D-0E02-4E97-9201-70B30399C16F}" destId="{D4B8D1BA-0DDE-407D-9289-D44771FFE583}" srcOrd="2" destOrd="0" parTransId="{686F1A00-F87F-497F-9F75-72E30750CF60}" sibTransId="{2D6DD168-6490-428F-8CB3-7527AE37E5DF}"/>
    <dgm:cxn modelId="{86180E6B-3E98-934E-9CB4-E850F9CE66CB}" type="presOf" srcId="{08B5A07D-0E02-4E97-9201-70B30399C16F}" destId="{9346DB65-B03E-B544-9041-E136A49851B3}" srcOrd="0" destOrd="0" presId="urn:microsoft.com/office/officeart/2005/8/layout/vList5"/>
    <dgm:cxn modelId="{98F6BE3C-0585-134F-867F-171B12D7C6F9}" type="presOf" srcId="{23E82783-85D0-4CEA-A45F-1C6660B0047C}" destId="{354451BE-F3FA-F449-926F-728EA4BE3F98}" srcOrd="0" destOrd="0" presId="urn:microsoft.com/office/officeart/2005/8/layout/vList5"/>
    <dgm:cxn modelId="{0003A064-EBDE-43BC-BBB2-004B5DBC8D0B}" srcId="{08B5A07D-0E02-4E97-9201-70B30399C16F}" destId="{B72BF657-02E5-4276-8983-F8DC60BDC3DE}" srcOrd="3" destOrd="0" parTransId="{B063385B-B076-4A9B-B94E-3A1414919FEA}" sibTransId="{CEF86DD4-2FEA-44C8-A5BD-3D2D8A468F55}"/>
    <dgm:cxn modelId="{6B25673E-6204-1349-AC91-9E382F888A56}" type="presOf" srcId="{FB9D9BD3-6903-144E-AC63-B8C3B170B64E}" destId="{49D76110-F5D6-E74E-B459-956D79F38DFD}" srcOrd="0" destOrd="0" presId="urn:microsoft.com/office/officeart/2005/8/layout/vList5"/>
    <dgm:cxn modelId="{E84A0EB2-F47B-584A-BD3A-36426C7B83D8}" type="presOf" srcId="{8FFBDE32-3BAC-438F-B7DF-7B506446105B}" destId="{F489B3A3-5853-C545-A74F-7906EF50CA2B}" srcOrd="0" destOrd="0" presId="urn:microsoft.com/office/officeart/2005/8/layout/vList5"/>
    <dgm:cxn modelId="{0F1472EE-D2EA-4840-BA5B-18068F714E07}" srcId="{D4B8D1BA-0DDE-407D-9289-D44771FFE583}" destId="{61CF4D60-EA64-4D02-8B28-0BE9C34CD05C}" srcOrd="0" destOrd="0" parTransId="{FD842E6B-F07D-48C0-A930-8DC6D80D0967}" sibTransId="{899AB87C-470F-4870-A11B-74D8BB73EE87}"/>
    <dgm:cxn modelId="{2487A738-8C4A-FA40-A0D9-07A41A79C50C}" type="presOf" srcId="{61CF4D60-EA64-4D02-8B28-0BE9C34CD05C}" destId="{3DB25F10-F359-3E48-8B0B-A61BE25ADB66}" srcOrd="0" destOrd="0" presId="urn:microsoft.com/office/officeart/2005/8/layout/vList5"/>
    <dgm:cxn modelId="{3B8E6C09-3E23-45A2-ADDF-CE2123BAFF85}" srcId="{8FFBDE32-3BAC-438F-B7DF-7B506446105B}" destId="{23E82783-85D0-4CEA-A45F-1C6660B0047C}" srcOrd="0" destOrd="0" parTransId="{0CB4DEB5-A127-42B1-BECD-E42A318621DB}" sibTransId="{AF799A25-5F3E-4CCD-9AD6-2886AB9C2C67}"/>
    <dgm:cxn modelId="{4A9835EF-8BF1-48A2-B90C-2307ADF0E528}" srcId="{08B5A07D-0E02-4E97-9201-70B30399C16F}" destId="{A2503EC9-5570-44AC-90CA-FEFEEB97F43E}" srcOrd="1" destOrd="0" parTransId="{19E44090-F124-4F75-9386-225A1807605C}" sibTransId="{FBF7A277-88DE-44F5-B877-94DF20A83E2E}"/>
    <dgm:cxn modelId="{FDCB503D-DC2B-634B-840C-DE40179D2D04}" type="presOf" srcId="{B72BF657-02E5-4276-8983-F8DC60BDC3DE}" destId="{9B4723D6-B5ED-754C-9ACE-CE26A5D0C9D0}" srcOrd="0" destOrd="0" presId="urn:microsoft.com/office/officeart/2005/8/layout/vList5"/>
    <dgm:cxn modelId="{B24F03C7-10BA-AB43-BD5F-BD342C73ECD7}" srcId="{FB9D9BD3-6903-144E-AC63-B8C3B170B64E}" destId="{297BB12C-8084-2243-964A-C83488A0BB20}" srcOrd="0" destOrd="0" parTransId="{CEEB99BF-FE81-6E46-888A-F7AD1E1E4313}" sibTransId="{82D4C992-0C9D-054F-8FDF-A09B26FFE7EC}"/>
    <dgm:cxn modelId="{AFEBF626-58BF-43A7-AF25-DC4ADC2D1B20}" srcId="{08B5A07D-0E02-4E97-9201-70B30399C16F}" destId="{8FFBDE32-3BAC-438F-B7DF-7B506446105B}" srcOrd="4" destOrd="0" parTransId="{21D5FE80-34BC-4EB2-B283-31C1111336EC}" sibTransId="{2936B2C8-1B32-46E2-8223-4163AB34BBE9}"/>
    <dgm:cxn modelId="{442CD4B5-268A-4F57-9138-6411D4B4707C}" srcId="{A2503EC9-5570-44AC-90CA-FEFEEB97F43E}" destId="{D41AD7DC-63A1-47F7-946C-6727A340A2AD}" srcOrd="0" destOrd="0" parTransId="{86FEBAB1-AA8D-4598-B0B9-68800B17A90F}" sibTransId="{9E995699-1B86-450E-957C-6463337A0A47}"/>
    <dgm:cxn modelId="{CDA80920-F825-BD43-A1D5-8FCEBF878837}" type="presOf" srcId="{390B6121-C1D6-4873-8E45-28CED49F6DBE}" destId="{8259C176-6566-BA46-98FA-85FD6733B9A6}" srcOrd="0" destOrd="0" presId="urn:microsoft.com/office/officeart/2005/8/layout/vList5"/>
    <dgm:cxn modelId="{4B1FB565-5281-E946-9CD0-4DD9E373B855}" type="presOf" srcId="{D4B8D1BA-0DDE-407D-9289-D44771FFE583}" destId="{4AFF5782-9794-634D-BBD4-8C4BDCAA6DFC}" srcOrd="0" destOrd="0" presId="urn:microsoft.com/office/officeart/2005/8/layout/vList5"/>
    <dgm:cxn modelId="{885C6916-D5E8-3045-97B1-EC590050F58B}" srcId="{08B5A07D-0E02-4E97-9201-70B30399C16F}" destId="{FB9D9BD3-6903-144E-AC63-B8C3B170B64E}" srcOrd="0" destOrd="0" parTransId="{5EA2E843-A95B-864B-852A-8B93FBDC5A11}" sibTransId="{6DFACFC2-C061-444E-9084-13E8779D6736}"/>
    <dgm:cxn modelId="{18A8A7C1-C900-4CF4-98C3-4409D4B9E3EC}" srcId="{B72BF657-02E5-4276-8983-F8DC60BDC3DE}" destId="{390B6121-C1D6-4873-8E45-28CED49F6DBE}" srcOrd="0" destOrd="0" parTransId="{0B526123-92EE-47A5-8389-BF9D6BF79AB5}" sibTransId="{D9EA6A5C-B59C-4CE7-9A3A-AB4D4AEAF4BA}"/>
    <dgm:cxn modelId="{296485BE-D105-144E-95D5-4218724C525B}" type="presOf" srcId="{D41AD7DC-63A1-47F7-946C-6727A340A2AD}" destId="{F1A8D18A-6FA0-CE4E-8D46-24853BEA1ED3}" srcOrd="0" destOrd="0" presId="urn:microsoft.com/office/officeart/2005/8/layout/vList5"/>
    <dgm:cxn modelId="{22F5474D-0A11-C148-B560-706D1080905C}" type="presParOf" srcId="{9346DB65-B03E-B544-9041-E136A49851B3}" destId="{6117A40D-76AD-F244-B6DA-551F65EA13A5}" srcOrd="0" destOrd="0" presId="urn:microsoft.com/office/officeart/2005/8/layout/vList5"/>
    <dgm:cxn modelId="{E8699430-52CC-EA47-A6E4-2FB44951E5CA}" type="presParOf" srcId="{6117A40D-76AD-F244-B6DA-551F65EA13A5}" destId="{49D76110-F5D6-E74E-B459-956D79F38DFD}" srcOrd="0" destOrd="0" presId="urn:microsoft.com/office/officeart/2005/8/layout/vList5"/>
    <dgm:cxn modelId="{FE7E1E5E-67A1-AE4D-978E-DBEB0C5E4203}" type="presParOf" srcId="{6117A40D-76AD-F244-B6DA-551F65EA13A5}" destId="{7423364C-138B-284C-A03E-BB4EB5086205}" srcOrd="1" destOrd="0" presId="urn:microsoft.com/office/officeart/2005/8/layout/vList5"/>
    <dgm:cxn modelId="{E2E3A47E-86CB-3D41-80D3-CD9D06134811}" type="presParOf" srcId="{9346DB65-B03E-B544-9041-E136A49851B3}" destId="{5BAC3F60-3EEE-C745-8001-CD94C2549032}" srcOrd="1" destOrd="0" presId="urn:microsoft.com/office/officeart/2005/8/layout/vList5"/>
    <dgm:cxn modelId="{3B83950E-4820-1E45-951E-140DF90DB87E}" type="presParOf" srcId="{9346DB65-B03E-B544-9041-E136A49851B3}" destId="{1F6FBB11-C1C2-C047-B32C-B32934AF9DD1}" srcOrd="2" destOrd="0" presId="urn:microsoft.com/office/officeart/2005/8/layout/vList5"/>
    <dgm:cxn modelId="{F5E053B7-3F2E-F14B-86E6-5ED1F85395D0}" type="presParOf" srcId="{1F6FBB11-C1C2-C047-B32C-B32934AF9DD1}" destId="{9A53DF3E-D572-0345-91D4-EBEC81A2FC6B}" srcOrd="0" destOrd="0" presId="urn:microsoft.com/office/officeart/2005/8/layout/vList5"/>
    <dgm:cxn modelId="{522E52DC-3623-AF45-B5FA-CAEDC24FE60F}" type="presParOf" srcId="{1F6FBB11-C1C2-C047-B32C-B32934AF9DD1}" destId="{F1A8D18A-6FA0-CE4E-8D46-24853BEA1ED3}" srcOrd="1" destOrd="0" presId="urn:microsoft.com/office/officeart/2005/8/layout/vList5"/>
    <dgm:cxn modelId="{9DC0F364-B0E4-6B41-B337-BE4FDC130B68}" type="presParOf" srcId="{9346DB65-B03E-B544-9041-E136A49851B3}" destId="{30BCB178-ADFE-7F44-99FF-73600019626F}" srcOrd="3" destOrd="0" presId="urn:microsoft.com/office/officeart/2005/8/layout/vList5"/>
    <dgm:cxn modelId="{CEABAD5E-CDD3-6D4C-807A-8715A6DDD762}" type="presParOf" srcId="{9346DB65-B03E-B544-9041-E136A49851B3}" destId="{5622F185-F484-F54E-8151-E1B9D4B3B721}" srcOrd="4" destOrd="0" presId="urn:microsoft.com/office/officeart/2005/8/layout/vList5"/>
    <dgm:cxn modelId="{8FF5E426-E07D-4A4D-9955-3990D81C5D79}" type="presParOf" srcId="{5622F185-F484-F54E-8151-E1B9D4B3B721}" destId="{4AFF5782-9794-634D-BBD4-8C4BDCAA6DFC}" srcOrd="0" destOrd="0" presId="urn:microsoft.com/office/officeart/2005/8/layout/vList5"/>
    <dgm:cxn modelId="{613B6994-18CE-1840-BAD1-F76DA36690A7}" type="presParOf" srcId="{5622F185-F484-F54E-8151-E1B9D4B3B721}" destId="{3DB25F10-F359-3E48-8B0B-A61BE25ADB66}" srcOrd="1" destOrd="0" presId="urn:microsoft.com/office/officeart/2005/8/layout/vList5"/>
    <dgm:cxn modelId="{4D58DD76-6308-CB4D-9388-DAD0C1D00F45}" type="presParOf" srcId="{9346DB65-B03E-B544-9041-E136A49851B3}" destId="{FA55686B-E8EC-6D47-8848-D1F7307824EA}" srcOrd="5" destOrd="0" presId="urn:microsoft.com/office/officeart/2005/8/layout/vList5"/>
    <dgm:cxn modelId="{3703665A-AFC0-864E-96D7-E13D46558EC2}" type="presParOf" srcId="{9346DB65-B03E-B544-9041-E136A49851B3}" destId="{6CDD0D4C-0FF8-CC4A-9946-58DD77194A42}" srcOrd="6" destOrd="0" presId="urn:microsoft.com/office/officeart/2005/8/layout/vList5"/>
    <dgm:cxn modelId="{F639642C-B0DA-3D4C-AEB6-4A5A0C9EE8CC}" type="presParOf" srcId="{6CDD0D4C-0FF8-CC4A-9946-58DD77194A42}" destId="{9B4723D6-B5ED-754C-9ACE-CE26A5D0C9D0}" srcOrd="0" destOrd="0" presId="urn:microsoft.com/office/officeart/2005/8/layout/vList5"/>
    <dgm:cxn modelId="{388CCCE0-410F-1D49-8BA7-3B5C4670C95C}" type="presParOf" srcId="{6CDD0D4C-0FF8-CC4A-9946-58DD77194A42}" destId="{8259C176-6566-BA46-98FA-85FD6733B9A6}" srcOrd="1" destOrd="0" presId="urn:microsoft.com/office/officeart/2005/8/layout/vList5"/>
    <dgm:cxn modelId="{3CC5BF89-5417-9E4E-B842-29BDB82C56B9}" type="presParOf" srcId="{9346DB65-B03E-B544-9041-E136A49851B3}" destId="{BACEF15E-4187-3E4B-B8FC-6722809DD6E7}" srcOrd="7" destOrd="0" presId="urn:microsoft.com/office/officeart/2005/8/layout/vList5"/>
    <dgm:cxn modelId="{63AC7814-9BF5-E741-A68A-9A00B74ECCC5}" type="presParOf" srcId="{9346DB65-B03E-B544-9041-E136A49851B3}" destId="{DD663D28-A633-F142-8C0F-0B175BCEEF95}" srcOrd="8" destOrd="0" presId="urn:microsoft.com/office/officeart/2005/8/layout/vList5"/>
    <dgm:cxn modelId="{ACD4D744-A9D2-F045-8A7C-009230D15704}" type="presParOf" srcId="{DD663D28-A633-F142-8C0F-0B175BCEEF95}" destId="{F489B3A3-5853-C545-A74F-7906EF50CA2B}" srcOrd="0" destOrd="0" presId="urn:microsoft.com/office/officeart/2005/8/layout/vList5"/>
    <dgm:cxn modelId="{C4DC9B16-6826-FC47-94DE-362A077CDCC8}" type="presParOf" srcId="{DD663D28-A633-F142-8C0F-0B175BCEEF95}" destId="{354451BE-F3FA-F449-926F-728EA4BE3F9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70860" cy="467995"/>
          </a:xfrm>
          <a:prstGeom prst="rect">
            <a:avLst/>
          </a:prstGeom>
          <a:noFill/>
          <a:ln>
            <a:noFill/>
          </a:ln>
        </p:spPr>
        <p:txBody>
          <a:bodyPr spcFirstLastPara="1" wrap="square" lIns="95050" tIns="47525" rIns="95050" bIns="475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14101" y="1"/>
            <a:ext cx="3070860" cy="467995"/>
          </a:xfrm>
          <a:prstGeom prst="rect">
            <a:avLst/>
          </a:prstGeom>
          <a:noFill/>
          <a:ln>
            <a:noFill/>
          </a:ln>
        </p:spPr>
        <p:txBody>
          <a:bodyPr spcFirstLastPara="1" wrap="square" lIns="95050" tIns="47525" rIns="95050" bIns="475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8661" y="4445953"/>
            <a:ext cx="5669280" cy="4211955"/>
          </a:xfrm>
          <a:prstGeom prst="rect">
            <a:avLst/>
          </a:prstGeom>
          <a:noFill/>
          <a:ln>
            <a:noFill/>
          </a:ln>
        </p:spPr>
        <p:txBody>
          <a:bodyPr spcFirstLastPara="1" wrap="square" lIns="95050" tIns="47525" rIns="95050" bIns="475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0282"/>
            <a:ext cx="3070860" cy="467995"/>
          </a:xfrm>
          <a:prstGeom prst="rect">
            <a:avLst/>
          </a:prstGeom>
          <a:noFill/>
          <a:ln>
            <a:noFill/>
          </a:ln>
        </p:spPr>
        <p:txBody>
          <a:bodyPr spcFirstLastPara="1" wrap="square" lIns="95050" tIns="47525" rIns="95050" bIns="475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14101" y="8890282"/>
            <a:ext cx="3070860" cy="467995"/>
          </a:xfrm>
          <a:prstGeom prst="rect">
            <a:avLst/>
          </a:prstGeom>
          <a:noFill/>
          <a:ln>
            <a:noFill/>
          </a:ln>
        </p:spPr>
        <p:txBody>
          <a:bodyPr spcFirstLastPara="1" wrap="square" lIns="95050" tIns="47525" rIns="95050" bIns="475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127664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a:spLocks noGrp="1" noRot="1" noChangeAspect="1"/>
          </p:cNvSpPr>
          <p:nvPr>
            <p:ph type="sldImg" idx="2"/>
          </p:nvPr>
        </p:nvSpPr>
        <p:spPr>
          <a:xfrm>
            <a:off x="422275"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notes"/>
          <p:cNvSpPr txBox="1">
            <a:spLocks noGrp="1"/>
          </p:cNvSpPr>
          <p:nvPr>
            <p:ph type="body" idx="1"/>
          </p:nvPr>
        </p:nvSpPr>
        <p:spPr>
          <a:xfrm>
            <a:off x="708661" y="4445953"/>
            <a:ext cx="5669280" cy="4211955"/>
          </a:xfrm>
          <a:prstGeom prst="rect">
            <a:avLst/>
          </a:prstGeom>
          <a:noFill/>
          <a:ln>
            <a:noFill/>
          </a:ln>
        </p:spPr>
        <p:txBody>
          <a:bodyPr spcFirstLastPara="1" wrap="square" lIns="95050" tIns="47525" rIns="95050" bIns="47525" anchor="t" anchorCtr="0">
            <a:noAutofit/>
          </a:bodyPr>
          <a:lstStyle/>
          <a:p>
            <a:pPr marL="0" lvl="0" indent="0" algn="l" rtl="0">
              <a:spcBef>
                <a:spcPts val="0"/>
              </a:spcBef>
              <a:spcAft>
                <a:spcPts val="0"/>
              </a:spcAft>
              <a:buNone/>
            </a:pPr>
            <a:endParaRPr dirty="0"/>
          </a:p>
        </p:txBody>
      </p:sp>
      <p:sp>
        <p:nvSpPr>
          <p:cNvPr id="158" name="Google Shape;158;p1:notes"/>
          <p:cNvSpPr txBox="1">
            <a:spLocks noGrp="1"/>
          </p:cNvSpPr>
          <p:nvPr>
            <p:ph type="sldNum" idx="12"/>
          </p:nvPr>
        </p:nvSpPr>
        <p:spPr>
          <a:xfrm>
            <a:off x="4014101" y="8890282"/>
            <a:ext cx="3070860" cy="467995"/>
          </a:xfrm>
          <a:prstGeom prst="rect">
            <a:avLst/>
          </a:prstGeom>
          <a:noFill/>
          <a:ln>
            <a:noFill/>
          </a:ln>
        </p:spPr>
        <p:txBody>
          <a:bodyPr spcFirstLastPara="1" wrap="square" lIns="95050" tIns="47525" rIns="95050" bIns="47525"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700769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1" name="Google Shape;102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another type of attack that is socially engineered: Business Email Compromise, also known as email impersonation attacks, whaling, or CEO fraud.</a:t>
            </a:r>
            <a:endParaRPr/>
          </a:p>
          <a:p>
            <a:pPr marL="0" lvl="0" indent="0" algn="l" rtl="0">
              <a:spcBef>
                <a:spcPts val="360"/>
              </a:spcBef>
              <a:spcAft>
                <a:spcPts val="0"/>
              </a:spcAft>
              <a:buNone/>
            </a:pPr>
            <a:endParaRPr/>
          </a:p>
          <a:p>
            <a:pPr marL="0" lvl="0" indent="0" algn="l" rtl="0">
              <a:spcBef>
                <a:spcPts val="360"/>
              </a:spcBef>
              <a:spcAft>
                <a:spcPts val="0"/>
              </a:spcAft>
              <a:buNone/>
            </a:pPr>
            <a:r>
              <a:rPr lang="en-US"/>
              <a:t>Business Email Compromise is similar to phishing, but the difference is that there is no malicious link or attachment (no payload) and the attacker is typically impersonating high ranking executive within your organization (such as the CEO or CFO). They also ask the user to take an action such as perform a wire transfer, send over sensitive data, or change the payment type (for real estate transactions). They also usually target somebody within finance/accounting or human resources.</a:t>
            </a:r>
            <a:endParaRPr/>
          </a:p>
          <a:p>
            <a:pPr marL="0" lvl="0" indent="0" algn="l" rtl="0">
              <a:spcBef>
                <a:spcPts val="360"/>
              </a:spcBef>
              <a:spcAft>
                <a:spcPts val="0"/>
              </a:spcAft>
              <a:buNone/>
            </a:pPr>
            <a:endParaRPr/>
          </a:p>
          <a:p>
            <a:pPr marL="0" lvl="0" indent="0" algn="l" rtl="0">
              <a:spcBef>
                <a:spcPts val="360"/>
              </a:spcBef>
              <a:spcAft>
                <a:spcPts val="0"/>
              </a:spcAft>
              <a:buNone/>
            </a:pPr>
            <a:r>
              <a:rPr lang="en-US"/>
              <a:t>This scams are extremely dangerous, as they have been responsible for over $12.5 billion in damages and grew by 136% in just the past two years (according to statistics from the FBI). The reason why so many people are falling for these attacks is because they’re highly socially engineered (attackers typically perform research on the individual and/or organization ahead of time) and they seem to come from a place of authority (most people cannot say no to their CEO or CFO).</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022" name="Google Shape;102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350776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facet of protecting users against social engineering is to train them to spot phishing emails. The email security service provides customers with the ability to send fake phishing emails to users and to record their responses. </a:t>
            </a:r>
          </a:p>
          <a:p>
            <a:endParaRPr lang="en-US" dirty="0"/>
          </a:p>
          <a:p>
            <a:r>
              <a:rPr lang="en-US" dirty="0"/>
              <a:t>We can asses if they open emails, click links, open attachments, or even visit websites and try to enter information into forms. Customers with our outlook plugin submission button installed can even track if users report the email as suspicious.</a:t>
            </a:r>
          </a:p>
          <a:p>
            <a:endParaRPr lang="en-US" dirty="0"/>
          </a:p>
          <a:p>
            <a:r>
              <a:rPr lang="en-US" dirty="0"/>
              <a:t>Customers can create their own templates and route users who fail the assessment to online training. Reports can be generated compared over several tests to see if users are getting better at spotting and reporting phishing.</a:t>
            </a:r>
          </a:p>
          <a:p>
            <a:endParaRPr lang="en-US" dirty="0"/>
          </a:p>
        </p:txBody>
      </p:sp>
      <p:sp>
        <p:nvSpPr>
          <p:cNvPr id="4" name="Slide Number Placeholder 3"/>
          <p:cNvSpPr>
            <a:spLocks noGrp="1"/>
          </p:cNvSpPr>
          <p:nvPr>
            <p:ph type="sldNum" sz="quarter" idx="5"/>
          </p:nvPr>
        </p:nvSpPr>
        <p:spPr/>
        <p:txBody>
          <a:bodyPr/>
          <a:lstStyle/>
          <a:p>
            <a:fld id="{4FF0A437-926C-4CA3-A06C-CCC97DC4BFA4}" type="slidenum">
              <a:rPr lang="en-US" smtClean="0"/>
              <a:pPr/>
              <a:t>14</a:t>
            </a:fld>
            <a:endParaRPr lang="en-US" dirty="0"/>
          </a:p>
        </p:txBody>
      </p:sp>
    </p:spTree>
    <p:extLst>
      <p:ext uri="{BB962C8B-B14F-4D97-AF65-F5344CB8AC3E}">
        <p14:creationId xmlns:p14="http://schemas.microsoft.com/office/powerpoint/2010/main" val="1087018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US" dirty="0"/>
              <a:t>Firstly the email will be scanned by the standard phishing and spam controls contained within the service which will trigger if it has been sent from a known bad IP or matches rules, signatures from previously seen attacks. Then we will follow any links we find within the email, check their destinations again our URL database and scan the landing pages with phishing and malware detection tools. This will stop the vast majority of threat emails but in some cases we may not be able to convict the mail and the URL may be dead or unreachable.</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Click time re-writing enables us to carry out the link following scanning each time the user clicks on the link within the email regardless of their location. Click time is browser and form factor independent and does not require a software agent on the endpoint. </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Finally email threat isolation makes a decision based on the risk level of the website. The risk level is a scale of 1-10 and is based on a website's category (or lack of category if it is brand new) the traffic we have seen to the site and results of any analysis we have carried out. Should we not be able to completely convict and block a website but we are also unable to say that it is absolutely safe we will route the user through our isolation datacenter and provide them with a read only version of the site. </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As a result, users cannot submit their corporate credentials or other sensitive information to potential credential phishing websites.</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Note that isolation is a time bound control. If a user visits the same site an hour later, it may have been recategorized and they will either be blocked or allowed full access to the site.</a:t>
            </a:r>
          </a:p>
          <a:p>
            <a:endParaRPr lang="en-US" dirty="0"/>
          </a:p>
        </p:txBody>
      </p:sp>
      <p:sp>
        <p:nvSpPr>
          <p:cNvPr id="4" name="Slide Number Placeholder 3"/>
          <p:cNvSpPr>
            <a:spLocks noGrp="1"/>
          </p:cNvSpPr>
          <p:nvPr>
            <p:ph type="sldNum" sz="quarter" idx="5"/>
          </p:nvPr>
        </p:nvSpPr>
        <p:spPr/>
        <p:txBody>
          <a:bodyPr/>
          <a:lstStyle/>
          <a:p>
            <a:fld id="{4FF0A437-926C-4CA3-A06C-CCC97DC4BFA4}" type="slidenum">
              <a:rPr lang="en-US" smtClean="0"/>
              <a:pPr/>
              <a:t>16</a:t>
            </a:fld>
            <a:endParaRPr lang="en-US" dirty="0"/>
          </a:p>
        </p:txBody>
      </p:sp>
    </p:spTree>
    <p:extLst>
      <p:ext uri="{BB962C8B-B14F-4D97-AF65-F5344CB8AC3E}">
        <p14:creationId xmlns:p14="http://schemas.microsoft.com/office/powerpoint/2010/main" val="272566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387350"/>
            <a:ext cx="4651375" cy="26162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C72D9AE-7182-4680-8F79-479C4181FF08}" type="slidenum">
              <a:rPr lang="en-US" smtClean="0"/>
              <a:t>19</a:t>
            </a:fld>
            <a:endParaRPr lang="en-US"/>
          </a:p>
        </p:txBody>
      </p:sp>
    </p:spTree>
    <p:extLst>
      <p:ext uri="{BB962C8B-B14F-4D97-AF65-F5344CB8AC3E}">
        <p14:creationId xmlns:p14="http://schemas.microsoft.com/office/powerpoint/2010/main" val="1534556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ETI - Protects users from spear phishing attacks by isolating suspicious links in emails and prevents users from entering sensitive information by rendering web pages in read-only mode.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EFP - Symantec Email Fraud Protection (EFP) provides fully automated DMARC implementation for sender authentication, protecting users and brand from email impersonation attacks. [</a:t>
            </a:r>
            <a:r>
              <a:rPr lang="en-GB" sz="1200" b="0" i="0" kern="1200" dirty="0">
                <a:solidFill>
                  <a:schemeClr val="tx1"/>
                </a:solidFill>
                <a:effectLst/>
                <a:latin typeface="Arial" panose="020B0604020202020204" pitchFamily="34" charset="0"/>
                <a:ea typeface="+mn-ea"/>
                <a:cs typeface="+mn-cs"/>
              </a:rPr>
              <a:t>SMTP was first defined in 1982]</a:t>
            </a: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Link Protection - Competitors rely on blacklists to analyze suspicious links within emails, which means they can only catch known malicious links.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a:p>
            <a:endParaRPr lang="en-US" dirty="0"/>
          </a:p>
          <a:p>
            <a:r>
              <a:rPr lang="en-US" dirty="0"/>
              <a:t>Whereas, </a:t>
            </a:r>
          </a:p>
          <a:p>
            <a:r>
              <a:rPr lang="en-US" dirty="0"/>
              <a:t>	MS does not have Isolation capabilities</a:t>
            </a:r>
          </a:p>
          <a:p>
            <a:r>
              <a:rPr lang="en-US" dirty="0"/>
              <a:t>     MS does not have automated DMARC enforcement</a:t>
            </a:r>
          </a:p>
          <a:p>
            <a:r>
              <a:rPr lang="en-US" dirty="0"/>
              <a:t>	MS relies on blacklisting URLs, Symantec uses real time link following </a:t>
            </a:r>
          </a:p>
          <a:p>
            <a:r>
              <a:rPr lang="en-US" dirty="0"/>
              <a:t>	MS does not have extensive IOC capabilities</a:t>
            </a:r>
          </a:p>
          <a:p>
            <a:endParaRPr lang="en-US" dirty="0"/>
          </a:p>
          <a:p>
            <a:r>
              <a:rPr lang="en-US"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20</a:t>
            </a:fld>
            <a:endParaRPr kumimoji="0" lang="en-US" sz="13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184700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2</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005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a-ET" dirty="0"/>
              <a:t>BREAKING NEWS!</a:t>
            </a:r>
          </a:p>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A437-926C-4CA3-A06C-CCC97DC4BFA4}"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161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5:notes"/>
          <p:cNvSpPr>
            <a:spLocks noGrp="1" noRot="1" noChangeAspect="1"/>
          </p:cNvSpPr>
          <p:nvPr>
            <p:ph type="sldImg" idx="2"/>
          </p:nvPr>
        </p:nvSpPr>
        <p:spPr>
          <a:xfrm>
            <a:off x="382588"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The reason why you have to deal with so many sophisticated email attacks is because email is the #1 delivery mechanism for malware and data loss. Email is the most used and critical cloud application, as the average user gets about 200 emails a day and spends about 3-5 hours day on email. Because of this, email is the top infection vector and entry point for attackers to get into your organization.</a:t>
            </a:r>
            <a:endParaRPr/>
          </a:p>
          <a:p>
            <a:pPr marL="0" marR="0" lvl="0" indent="0" algn="l" rtl="0">
              <a:lnSpc>
                <a:spcPct val="100000"/>
              </a:lnSpc>
              <a:spcBef>
                <a:spcPts val="360"/>
              </a:spcBef>
              <a:spcAft>
                <a:spcPts val="0"/>
              </a:spcAft>
              <a:buClr>
                <a:schemeClr val="dk1"/>
              </a:buClr>
              <a:buSzPts val="1200"/>
              <a:buFont typeface="Arial"/>
              <a:buNone/>
            </a:pPr>
            <a:endParaRPr/>
          </a:p>
          <a:p>
            <a:pPr marL="0" marR="0" lvl="0" indent="0" algn="l" rtl="0">
              <a:lnSpc>
                <a:spcPct val="100000"/>
              </a:lnSpc>
              <a:spcBef>
                <a:spcPts val="360"/>
              </a:spcBef>
              <a:spcAft>
                <a:spcPts val="0"/>
              </a:spcAft>
              <a:buClr>
                <a:schemeClr val="dk1"/>
              </a:buClr>
              <a:buSzPts val="1200"/>
              <a:buFont typeface="Arial"/>
              <a:buNone/>
            </a:pPr>
            <a:r>
              <a:rPr lang="en-US"/>
              <a:t>These attacks include socially engineered attacks such as spear phishing, credential theft, or Business Email Compromise that </a:t>
            </a:r>
            <a:r>
              <a:rPr lang="en-US" sz="1200">
                <a:solidFill>
                  <a:schemeClr val="lt2"/>
                </a:solidFill>
              </a:rPr>
              <a:t>trick your users into clicking on a link (which can lead to account takeover) or performing an action such as sending a wire transfer or sensitive data over to criminals.</a:t>
            </a:r>
            <a:endParaRPr/>
          </a:p>
          <a:p>
            <a:pPr marL="0" marR="0" lvl="0" indent="0" algn="l" rtl="0">
              <a:lnSpc>
                <a:spcPct val="100000"/>
              </a:lnSpc>
              <a:spcBef>
                <a:spcPts val="360"/>
              </a:spcBef>
              <a:spcAft>
                <a:spcPts val="0"/>
              </a:spcAft>
              <a:buClr>
                <a:schemeClr val="dk1"/>
              </a:buClr>
              <a:buSzPts val="1200"/>
              <a:buFont typeface="Arial"/>
              <a:buNone/>
            </a:pPr>
            <a:endParaRPr sz="1200">
              <a:solidFill>
                <a:schemeClr val="lt2"/>
              </a:solidFill>
            </a:endParaRPr>
          </a:p>
          <a:p>
            <a:pPr marL="0" marR="0" lvl="0" indent="0" algn="l" rtl="0">
              <a:lnSpc>
                <a:spcPct val="100000"/>
              </a:lnSpc>
              <a:spcBef>
                <a:spcPts val="360"/>
              </a:spcBef>
              <a:spcAft>
                <a:spcPts val="0"/>
              </a:spcAft>
              <a:buClr>
                <a:schemeClr val="lt2"/>
              </a:buClr>
              <a:buSzPts val="1200"/>
              <a:buFont typeface="Arial"/>
              <a:buNone/>
            </a:pPr>
            <a:r>
              <a:rPr lang="en-US" sz="1200">
                <a:solidFill>
                  <a:schemeClr val="lt2"/>
                </a:solidFill>
              </a:rPr>
              <a:t>These attacks can also be advanced threats that get your users to download ransomware or some other malware and infect your endpoints. Responding to these attacks can be challenging as your security operations team needs deep visibility and automated remediation capabilities in order to quickly respond and contain an attack.</a:t>
            </a:r>
            <a:endParaRPr/>
          </a:p>
          <a:p>
            <a:pPr marL="0" marR="0" lvl="0" indent="0" algn="l" rtl="0">
              <a:lnSpc>
                <a:spcPct val="100000"/>
              </a:lnSpc>
              <a:spcBef>
                <a:spcPts val="360"/>
              </a:spcBef>
              <a:spcAft>
                <a:spcPts val="0"/>
              </a:spcAft>
              <a:buClr>
                <a:schemeClr val="dk1"/>
              </a:buClr>
              <a:buSzPts val="1200"/>
              <a:buFont typeface="Arial"/>
              <a:buNone/>
            </a:pPr>
            <a:endParaRPr sz="1200">
              <a:solidFill>
                <a:schemeClr val="lt2"/>
              </a:solidFill>
            </a:endParaRPr>
          </a:p>
          <a:p>
            <a:pPr marL="0" marR="0" lvl="0" indent="0" algn="l" rtl="0">
              <a:lnSpc>
                <a:spcPct val="100000"/>
              </a:lnSpc>
              <a:spcBef>
                <a:spcPts val="360"/>
              </a:spcBef>
              <a:spcAft>
                <a:spcPts val="0"/>
              </a:spcAft>
              <a:buClr>
                <a:schemeClr val="lt2"/>
              </a:buClr>
              <a:buSzPts val="1200"/>
              <a:buFont typeface="Arial"/>
              <a:buNone/>
            </a:pPr>
            <a:r>
              <a:rPr lang="en-US" sz="1200">
                <a:solidFill>
                  <a:schemeClr val="lt2"/>
                </a:solidFill>
              </a:rPr>
              <a:t>Finally, it’s important to protect your sensitive data in case an attack tries to exfiltrate data or an unknowing user emails the wrong individual.</a:t>
            </a:r>
            <a:endParaRPr/>
          </a:p>
          <a:p>
            <a:pPr marL="0" lvl="0" indent="0" algn="l" rtl="0">
              <a:spcBef>
                <a:spcPts val="360"/>
              </a:spcBef>
              <a:spcAft>
                <a:spcPts val="0"/>
              </a:spcAft>
              <a:buClr>
                <a:schemeClr val="dk1"/>
              </a:buClr>
              <a:buSzPts val="1200"/>
              <a:buFont typeface="Arial"/>
              <a:buNone/>
            </a:pPr>
            <a:endParaRPr/>
          </a:p>
        </p:txBody>
      </p:sp>
      <p:sp>
        <p:nvSpPr>
          <p:cNvPr id="558" name="Google Shape;55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01971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9" name="Google Shape;156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Now that we’ve talked about the major issues you’re facing, let’s talk about the comprehensive Symantec solution</a:t>
            </a:r>
            <a:endParaRPr/>
          </a:p>
          <a:p>
            <a:pPr marL="0" lvl="0" indent="0" algn="l" rtl="0">
              <a:spcBef>
                <a:spcPts val="360"/>
              </a:spcBef>
              <a:spcAft>
                <a:spcPts val="0"/>
              </a:spcAft>
              <a:buNone/>
            </a:pPr>
            <a:endParaRPr/>
          </a:p>
        </p:txBody>
      </p:sp>
      <p:sp>
        <p:nvSpPr>
          <p:cNvPr id="1570" name="Google Shape;157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148609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1" name="Google Shape;163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dirty="0"/>
              <a:t>The Symantec solution is available as both a cloud-based service or an on-premises appliance. Our cloud-based service is a multi-tenant, SaaS service with data centers around the world. Our  on-premises appliance is either a physical or virtual appliance.</a:t>
            </a:r>
            <a:endParaRPr dirty="0"/>
          </a:p>
          <a:p>
            <a:pPr marL="0" marR="0" lvl="0" indent="0" algn="l" rtl="0">
              <a:lnSpc>
                <a:spcPct val="100000"/>
              </a:lnSpc>
              <a:spcBef>
                <a:spcPts val="600"/>
              </a:spcBef>
              <a:spcAft>
                <a:spcPts val="0"/>
              </a:spcAft>
              <a:buClr>
                <a:schemeClr val="dk1"/>
              </a:buClr>
              <a:buSzPts val="300"/>
              <a:buFont typeface="Calibri"/>
              <a:buNone/>
            </a:pPr>
            <a:endParaRPr dirty="0"/>
          </a:p>
          <a:p>
            <a:pPr marL="0" marR="0" lvl="0" indent="0" algn="l" rtl="0">
              <a:lnSpc>
                <a:spcPct val="100000"/>
              </a:lnSpc>
              <a:spcBef>
                <a:spcPts val="600"/>
              </a:spcBef>
              <a:spcAft>
                <a:spcPts val="0"/>
              </a:spcAft>
              <a:buClr>
                <a:schemeClr val="dk1"/>
              </a:buClr>
              <a:buSzPts val="300"/>
              <a:buFont typeface="Calibri"/>
              <a:buNone/>
            </a:pPr>
            <a:r>
              <a:rPr lang="en-US" dirty="0"/>
              <a:t>At a high-level, both of these solutions give you the same capabilities, as they both help you:</a:t>
            </a:r>
            <a:endParaRPr dirty="0"/>
          </a:p>
          <a:p>
            <a:pPr marL="171450" marR="0" lvl="0" indent="-171450" algn="l" rtl="0">
              <a:lnSpc>
                <a:spcPct val="100000"/>
              </a:lnSpc>
              <a:spcBef>
                <a:spcPts val="600"/>
              </a:spcBef>
              <a:spcAft>
                <a:spcPts val="0"/>
              </a:spcAft>
              <a:buClr>
                <a:schemeClr val="dk1"/>
              </a:buClr>
              <a:buSzPts val="300"/>
              <a:buFont typeface="Arial"/>
              <a:buChar char="•"/>
            </a:pPr>
            <a:r>
              <a:rPr lang="en-US" dirty="0"/>
              <a:t>Stop malware &amp; spam</a:t>
            </a:r>
            <a:endParaRPr dirty="0"/>
          </a:p>
          <a:p>
            <a:pPr marL="171450" marR="0" lvl="0" indent="-171450" algn="l" rtl="0">
              <a:lnSpc>
                <a:spcPct val="100000"/>
              </a:lnSpc>
              <a:spcBef>
                <a:spcPts val="600"/>
              </a:spcBef>
              <a:spcAft>
                <a:spcPts val="0"/>
              </a:spcAft>
              <a:buClr>
                <a:schemeClr val="dk1"/>
              </a:buClr>
              <a:buSzPts val="300"/>
              <a:buFont typeface="Arial"/>
              <a:buChar char="•"/>
            </a:pPr>
            <a:r>
              <a:rPr lang="en-US" dirty="0"/>
              <a:t>Prevent sophisticated attacks such as spear phishing, credential theft, ransomware, or Business Email Compromise with advanced capabilities such as email threat isolation</a:t>
            </a:r>
            <a:endParaRPr dirty="0"/>
          </a:p>
          <a:p>
            <a:pPr marL="171450" marR="0" lvl="0" indent="-171450" algn="l" rtl="0">
              <a:lnSpc>
                <a:spcPct val="100000"/>
              </a:lnSpc>
              <a:spcBef>
                <a:spcPts val="600"/>
              </a:spcBef>
              <a:spcAft>
                <a:spcPts val="0"/>
              </a:spcAft>
              <a:buClr>
                <a:schemeClr val="dk1"/>
              </a:buClr>
              <a:buSzPts val="300"/>
              <a:buFont typeface="Arial"/>
              <a:buChar char="•"/>
            </a:pPr>
            <a:r>
              <a:rPr lang="en-US" dirty="0"/>
              <a:t>Keep your sensitive data safe while helping you meet compliance &amp; privacy requirements</a:t>
            </a:r>
            <a:endParaRPr dirty="0"/>
          </a:p>
          <a:p>
            <a:pPr marL="171450" marR="0" lvl="0" indent="-171450" algn="l" rtl="0">
              <a:lnSpc>
                <a:spcPct val="100000"/>
              </a:lnSpc>
              <a:spcBef>
                <a:spcPts val="600"/>
              </a:spcBef>
              <a:spcAft>
                <a:spcPts val="0"/>
              </a:spcAft>
              <a:buClr>
                <a:schemeClr val="dk1"/>
              </a:buClr>
              <a:buSzPts val="300"/>
              <a:buFont typeface="Arial"/>
              <a:buChar char="•"/>
            </a:pPr>
            <a:r>
              <a:rPr lang="en-US" dirty="0"/>
              <a:t>Gain visibility into and remediate targeted attacks</a:t>
            </a:r>
            <a:endParaRPr dirty="0"/>
          </a:p>
          <a:p>
            <a:pPr marL="171450" marR="0" lvl="0" indent="-171450" algn="l" rtl="0">
              <a:lnSpc>
                <a:spcPct val="100000"/>
              </a:lnSpc>
              <a:spcBef>
                <a:spcPts val="600"/>
              </a:spcBef>
              <a:spcAft>
                <a:spcPts val="0"/>
              </a:spcAft>
              <a:buClr>
                <a:schemeClr val="dk1"/>
              </a:buClr>
              <a:buSzPts val="300"/>
              <a:buFont typeface="Arial"/>
              <a:buChar char="•"/>
            </a:pPr>
            <a:r>
              <a:rPr lang="en-US" dirty="0"/>
              <a:t>Automate email authentication</a:t>
            </a:r>
            <a:endParaRPr dirty="0"/>
          </a:p>
          <a:p>
            <a:pPr marL="171450" marR="0" lvl="0" indent="-171450" algn="l" rtl="0">
              <a:lnSpc>
                <a:spcPct val="100000"/>
              </a:lnSpc>
              <a:spcBef>
                <a:spcPts val="600"/>
              </a:spcBef>
              <a:spcAft>
                <a:spcPts val="0"/>
              </a:spcAft>
              <a:buClr>
                <a:schemeClr val="dk1"/>
              </a:buClr>
              <a:buSzPts val="300"/>
              <a:buFont typeface="Arial"/>
              <a:buChar char="•"/>
            </a:pPr>
            <a:r>
              <a:rPr lang="en-US" dirty="0"/>
              <a:t>Educate your users on the latest email attacks</a:t>
            </a:r>
          </a:p>
          <a:p>
            <a:pPr marL="171450" marR="0" lvl="0" indent="-171450" algn="l" rtl="0">
              <a:lnSpc>
                <a:spcPct val="100000"/>
              </a:lnSpc>
              <a:spcBef>
                <a:spcPts val="600"/>
              </a:spcBef>
              <a:spcAft>
                <a:spcPts val="0"/>
              </a:spcAft>
              <a:buClr>
                <a:schemeClr val="dk1"/>
              </a:buClr>
              <a:buSzPts val="300"/>
              <a:buFont typeface="Arial"/>
              <a:buChar char="•"/>
            </a:pPr>
            <a:endParaRPr lang="en-US" dirty="0"/>
          </a:p>
          <a:p>
            <a:pPr marL="171450" marR="0" lvl="0" indent="-171450" algn="l" rtl="0">
              <a:lnSpc>
                <a:spcPct val="100000"/>
              </a:lnSpc>
              <a:spcBef>
                <a:spcPts val="600"/>
              </a:spcBef>
              <a:spcAft>
                <a:spcPts val="0"/>
              </a:spcAft>
              <a:buClr>
                <a:schemeClr val="dk1"/>
              </a:buClr>
              <a:buSzPts val="300"/>
              <a:buFont typeface="Arial"/>
              <a:buChar char="•"/>
            </a:pPr>
            <a:r>
              <a:rPr lang="en-US" dirty="0"/>
              <a:t>Typical Use</a:t>
            </a:r>
            <a:r>
              <a:rPr lang="en-US" baseline="0" dirty="0"/>
              <a:t> cases:</a:t>
            </a: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r>
              <a:rPr lang="en-US" altLang="en-US" sz="1200" dirty="0">
                <a:solidFill>
                  <a:schemeClr val="tx1">
                    <a:lumMod val="65000"/>
                    <a:lumOff val="35000"/>
                  </a:schemeClr>
                </a:solidFill>
              </a:rPr>
              <a:t>“I need to prevent ransomware threats from reaching my endpoints.” [MALWARE &amp; SPAM PROTECTION]</a:t>
            </a: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r>
              <a:rPr lang="en-US" altLang="en-US" sz="1200" dirty="0">
                <a:solidFill>
                  <a:schemeClr val="tx1">
                    <a:lumMod val="65000"/>
                    <a:lumOff val="35000"/>
                  </a:schemeClr>
                </a:solidFill>
              </a:rPr>
              <a:t>“I need to protect specific executives or all users from attacks impersonating a user.” [MALWARE &amp; SPAM PROTECTION]</a:t>
            </a: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r>
              <a:rPr lang="en-US" sz="1200" dirty="0">
                <a:solidFill>
                  <a:schemeClr val="tx1">
                    <a:lumMod val="65000"/>
                    <a:lumOff val="35000"/>
                  </a:schemeClr>
                </a:solidFill>
              </a:rPr>
              <a:t>“I want to eliminate spam and bulk mail, which hamper user productivity.” </a:t>
            </a:r>
            <a:r>
              <a:rPr lang="en-US" altLang="en-US" sz="1200" dirty="0">
                <a:solidFill>
                  <a:schemeClr val="tx1">
                    <a:lumMod val="65000"/>
                    <a:lumOff val="35000"/>
                  </a:schemeClr>
                </a:solidFill>
              </a:rPr>
              <a:t>[MALWARE &amp; SPAM PROTECTION]</a:t>
            </a:r>
            <a:endParaRPr 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r>
              <a:rPr lang="en-US" altLang="en-US" sz="1200" dirty="0">
                <a:solidFill>
                  <a:schemeClr val="tx1">
                    <a:lumMod val="65000"/>
                    <a:lumOff val="35000"/>
                  </a:schemeClr>
                </a:solidFill>
              </a:rPr>
              <a:t>“I need deep visibility into sophisticated attacks and prioritization of incidents to accelerate threat response.” [ETDR]</a:t>
            </a: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r>
              <a:rPr lang="en-US" altLang="en-US" sz="1200" dirty="0">
                <a:solidFill>
                  <a:schemeClr val="tx1">
                    <a:lumMod val="65000"/>
                    <a:lumOff val="35000"/>
                  </a:schemeClr>
                </a:solidFill>
              </a:rPr>
              <a:t>“I want to hunt threats in my email and correlate events across my security environment.” [ETDR]</a:t>
            </a: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r>
              <a:rPr lang="en-US" altLang="en-US" sz="1200" dirty="0">
                <a:solidFill>
                  <a:schemeClr val="tx1">
                    <a:lumMod val="65000"/>
                    <a:lumOff val="35000"/>
                  </a:schemeClr>
                </a:solidFill>
              </a:rPr>
              <a:t>“I  want elevated levels of protection for my users against spear phishing and advanced </a:t>
            </a:r>
            <a:r>
              <a:rPr lang="en-US" altLang="en-US" sz="1200" dirty="0">
                <a:solidFill>
                  <a:schemeClr val="accent5"/>
                </a:solidFill>
              </a:rPr>
              <a:t>attacks</a:t>
            </a:r>
            <a:r>
              <a:rPr lang="en-US" sz="1200" dirty="0">
                <a:solidFill>
                  <a:schemeClr val="accent5"/>
                </a:solidFill>
              </a:rPr>
              <a:t>.” [THREAT</a:t>
            </a:r>
            <a:r>
              <a:rPr lang="en-US" sz="1200" baseline="0" dirty="0">
                <a:solidFill>
                  <a:schemeClr val="accent5"/>
                </a:solidFill>
              </a:rPr>
              <a:t> ISOLATION]</a:t>
            </a: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r>
              <a:rPr lang="en-US" altLang="en-US" sz="1200" dirty="0">
                <a:solidFill>
                  <a:schemeClr val="tx1">
                    <a:lumMod val="65000"/>
                    <a:lumOff val="35000"/>
                  </a:schemeClr>
                </a:solidFill>
              </a:rPr>
              <a:t>“I want to prevent ransomware and other malware from infecting endpoints with weaponized attachments</a:t>
            </a:r>
            <a:r>
              <a:rPr lang="en-US" sz="1200" dirty="0">
                <a:solidFill>
                  <a:schemeClr val="tx1">
                    <a:lumMod val="65000"/>
                    <a:lumOff val="35000"/>
                  </a:schemeClr>
                </a:solidFill>
              </a:rPr>
              <a:t>.” </a:t>
            </a:r>
            <a:r>
              <a:rPr lang="en-US" sz="1200" dirty="0">
                <a:solidFill>
                  <a:schemeClr val="accent5"/>
                </a:solidFill>
              </a:rPr>
              <a:t>[THREAT</a:t>
            </a:r>
            <a:r>
              <a:rPr lang="en-US" sz="1200" baseline="0" dirty="0">
                <a:solidFill>
                  <a:schemeClr val="accent5"/>
                </a:solidFill>
              </a:rPr>
              <a:t> ISOLATION]</a:t>
            </a: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r>
              <a:rPr lang="en-US" altLang="en-US" sz="1200" dirty="0">
                <a:solidFill>
                  <a:schemeClr val="tx1">
                    <a:lumMod val="65000"/>
                    <a:lumOff val="35000"/>
                  </a:schemeClr>
                </a:solidFill>
              </a:rPr>
              <a:t>“I want to stop</a:t>
            </a:r>
            <a:r>
              <a:rPr lang="en-US" sz="1200" dirty="0">
                <a:solidFill>
                  <a:schemeClr val="tx1">
                    <a:lumMod val="65000"/>
                    <a:lumOff val="35000"/>
                  </a:schemeClr>
                </a:solidFill>
              </a:rPr>
              <a:t> users from submitting corporate passwords and </a:t>
            </a:r>
            <a:r>
              <a:rPr lang="en-US" sz="1200" dirty="0">
                <a:solidFill>
                  <a:schemeClr val="accent5"/>
                </a:solidFill>
              </a:rPr>
              <a:t>sensitive information to malicious websites.” [THREAT</a:t>
            </a:r>
            <a:r>
              <a:rPr lang="en-US" sz="1200" baseline="0" dirty="0">
                <a:solidFill>
                  <a:schemeClr val="accent5"/>
                </a:solidFill>
              </a:rPr>
              <a:t> ISOLATION]</a:t>
            </a: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accent5"/>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sz="1200" baseline="0" dirty="0">
              <a:solidFill>
                <a:schemeClr val="accent5"/>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accent5"/>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accent5"/>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accent5"/>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tx1">
                  <a:lumMod val="65000"/>
                  <a:lumOff val="35000"/>
                </a:schemeClr>
              </a:solidFill>
            </a:endParaRPr>
          </a:p>
          <a:p>
            <a:pPr marL="171450" marR="0" lvl="0" indent="-171450" algn="l" rtl="0">
              <a:lnSpc>
                <a:spcPct val="100000"/>
              </a:lnSpc>
              <a:spcBef>
                <a:spcPts val="600"/>
              </a:spcBef>
              <a:spcAft>
                <a:spcPts val="0"/>
              </a:spcAft>
              <a:buClr>
                <a:schemeClr val="dk1"/>
              </a:buClr>
              <a:buSzPts val="300"/>
              <a:buFont typeface="Arial"/>
              <a:buChar char="•"/>
            </a:pPr>
            <a:endParaRPr dirty="0"/>
          </a:p>
          <a:p>
            <a:pPr marL="171450" marR="0" lvl="0" indent="-152400" algn="l" rtl="0">
              <a:lnSpc>
                <a:spcPct val="100000"/>
              </a:lnSpc>
              <a:spcBef>
                <a:spcPts val="600"/>
              </a:spcBef>
              <a:spcAft>
                <a:spcPts val="0"/>
              </a:spcAft>
              <a:buClr>
                <a:schemeClr val="dk1"/>
              </a:buClr>
              <a:buSzPts val="300"/>
              <a:buFont typeface="Arial"/>
              <a:buNone/>
            </a:pPr>
            <a:endParaRPr dirty="0"/>
          </a:p>
          <a:p>
            <a:pPr marL="0" marR="0" lvl="0" indent="0" algn="l" rtl="0">
              <a:lnSpc>
                <a:spcPct val="100000"/>
              </a:lnSpc>
              <a:spcBef>
                <a:spcPts val="600"/>
              </a:spcBef>
              <a:spcAft>
                <a:spcPts val="0"/>
              </a:spcAft>
              <a:buClr>
                <a:schemeClr val="dk1"/>
              </a:buClr>
              <a:buSzPts val="300"/>
              <a:buFont typeface="Calibri"/>
              <a:buNone/>
            </a:pPr>
            <a:endParaRPr dirty="0"/>
          </a:p>
        </p:txBody>
      </p:sp>
      <p:sp>
        <p:nvSpPr>
          <p:cNvPr id="1632" name="Google Shape;163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438688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1" name="Google Shape;163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dirty="0"/>
              <a:t>The Symantec solution is available as both a cloud-based service or an on-premises appliance. Our cloud-based service is a multi-tenant, SaaS service with data centers around the world. Our  on-premises appliance is either a physical or virtual appliance.</a:t>
            </a:r>
            <a:endParaRPr dirty="0"/>
          </a:p>
          <a:p>
            <a:pPr marL="0" marR="0" lvl="0" indent="0" algn="l" rtl="0">
              <a:lnSpc>
                <a:spcPct val="100000"/>
              </a:lnSpc>
              <a:spcBef>
                <a:spcPts val="600"/>
              </a:spcBef>
              <a:spcAft>
                <a:spcPts val="0"/>
              </a:spcAft>
              <a:buClr>
                <a:schemeClr val="dk1"/>
              </a:buClr>
              <a:buSzPts val="300"/>
              <a:buFont typeface="Calibri"/>
              <a:buNone/>
            </a:pPr>
            <a:endParaRPr dirty="0"/>
          </a:p>
          <a:p>
            <a:pPr marL="0" marR="0" lvl="0" indent="0" algn="l" rtl="0">
              <a:lnSpc>
                <a:spcPct val="100000"/>
              </a:lnSpc>
              <a:spcBef>
                <a:spcPts val="600"/>
              </a:spcBef>
              <a:spcAft>
                <a:spcPts val="0"/>
              </a:spcAft>
              <a:buClr>
                <a:schemeClr val="dk1"/>
              </a:buClr>
              <a:buSzPts val="300"/>
              <a:buFont typeface="Calibri"/>
              <a:buNone/>
            </a:pPr>
            <a:r>
              <a:rPr lang="en-US" dirty="0"/>
              <a:t>At a high-level, both of these solutions give you the same capabilities, as they both help you:</a:t>
            </a:r>
            <a:endParaRPr dirty="0"/>
          </a:p>
          <a:p>
            <a:pPr marL="171450" marR="0" lvl="0" indent="-171450" algn="l" rtl="0">
              <a:lnSpc>
                <a:spcPct val="100000"/>
              </a:lnSpc>
              <a:spcBef>
                <a:spcPts val="600"/>
              </a:spcBef>
              <a:spcAft>
                <a:spcPts val="0"/>
              </a:spcAft>
              <a:buClr>
                <a:schemeClr val="dk1"/>
              </a:buClr>
              <a:buSzPts val="300"/>
              <a:buFont typeface="Arial"/>
              <a:buChar char="•"/>
            </a:pPr>
            <a:r>
              <a:rPr lang="en-US" dirty="0"/>
              <a:t>Stop malware &amp; spam</a:t>
            </a:r>
            <a:endParaRPr dirty="0"/>
          </a:p>
          <a:p>
            <a:pPr marL="171450" marR="0" lvl="0" indent="-171450" algn="l" rtl="0">
              <a:lnSpc>
                <a:spcPct val="100000"/>
              </a:lnSpc>
              <a:spcBef>
                <a:spcPts val="600"/>
              </a:spcBef>
              <a:spcAft>
                <a:spcPts val="0"/>
              </a:spcAft>
              <a:buClr>
                <a:schemeClr val="dk1"/>
              </a:buClr>
              <a:buSzPts val="300"/>
              <a:buFont typeface="Arial"/>
              <a:buChar char="•"/>
            </a:pPr>
            <a:r>
              <a:rPr lang="en-US" dirty="0"/>
              <a:t>Prevent sophisticated attacks such as spear phishing, credential theft, ransomware, or Business Email Compromise with advanced capabilities such as email threat isolation</a:t>
            </a:r>
            <a:endParaRPr dirty="0"/>
          </a:p>
          <a:p>
            <a:pPr marL="171450" marR="0" lvl="0" indent="-171450" algn="l" rtl="0">
              <a:lnSpc>
                <a:spcPct val="100000"/>
              </a:lnSpc>
              <a:spcBef>
                <a:spcPts val="600"/>
              </a:spcBef>
              <a:spcAft>
                <a:spcPts val="0"/>
              </a:spcAft>
              <a:buClr>
                <a:schemeClr val="dk1"/>
              </a:buClr>
              <a:buSzPts val="300"/>
              <a:buFont typeface="Arial"/>
              <a:buChar char="•"/>
            </a:pPr>
            <a:r>
              <a:rPr lang="en-US" dirty="0"/>
              <a:t>Keep your sensitive data safe while helping you meet compliance &amp; privacy requirements</a:t>
            </a:r>
            <a:endParaRPr dirty="0"/>
          </a:p>
          <a:p>
            <a:pPr marL="171450" marR="0" lvl="0" indent="-171450" algn="l" rtl="0">
              <a:lnSpc>
                <a:spcPct val="100000"/>
              </a:lnSpc>
              <a:spcBef>
                <a:spcPts val="600"/>
              </a:spcBef>
              <a:spcAft>
                <a:spcPts val="0"/>
              </a:spcAft>
              <a:buClr>
                <a:schemeClr val="dk1"/>
              </a:buClr>
              <a:buSzPts val="300"/>
              <a:buFont typeface="Arial"/>
              <a:buChar char="•"/>
            </a:pPr>
            <a:r>
              <a:rPr lang="en-US" dirty="0"/>
              <a:t>Gain visibility into and remediate targeted attacks</a:t>
            </a:r>
            <a:endParaRPr dirty="0"/>
          </a:p>
          <a:p>
            <a:pPr marL="171450" marR="0" lvl="0" indent="-171450" algn="l" rtl="0">
              <a:lnSpc>
                <a:spcPct val="100000"/>
              </a:lnSpc>
              <a:spcBef>
                <a:spcPts val="600"/>
              </a:spcBef>
              <a:spcAft>
                <a:spcPts val="0"/>
              </a:spcAft>
              <a:buClr>
                <a:schemeClr val="dk1"/>
              </a:buClr>
              <a:buSzPts val="300"/>
              <a:buFont typeface="Arial"/>
              <a:buChar char="•"/>
            </a:pPr>
            <a:r>
              <a:rPr lang="en-US" dirty="0"/>
              <a:t>Automate email authentication</a:t>
            </a:r>
            <a:endParaRPr dirty="0"/>
          </a:p>
          <a:p>
            <a:pPr marL="171450" marR="0" lvl="0" indent="-171450" algn="l" rtl="0">
              <a:lnSpc>
                <a:spcPct val="100000"/>
              </a:lnSpc>
              <a:spcBef>
                <a:spcPts val="600"/>
              </a:spcBef>
              <a:spcAft>
                <a:spcPts val="0"/>
              </a:spcAft>
              <a:buClr>
                <a:schemeClr val="dk1"/>
              </a:buClr>
              <a:buSzPts val="300"/>
              <a:buFont typeface="Arial"/>
              <a:buChar char="•"/>
            </a:pPr>
            <a:r>
              <a:rPr lang="en-US" dirty="0"/>
              <a:t>Educate your users on the latest email attacks</a:t>
            </a:r>
          </a:p>
          <a:p>
            <a:pPr marL="171450" marR="0" lvl="0" indent="-171450" algn="l" rtl="0">
              <a:lnSpc>
                <a:spcPct val="100000"/>
              </a:lnSpc>
              <a:spcBef>
                <a:spcPts val="600"/>
              </a:spcBef>
              <a:spcAft>
                <a:spcPts val="0"/>
              </a:spcAft>
              <a:buClr>
                <a:schemeClr val="dk1"/>
              </a:buClr>
              <a:buSzPts val="300"/>
              <a:buFont typeface="Arial"/>
              <a:buChar char="•"/>
            </a:pPr>
            <a:endParaRPr lang="en-US" dirty="0"/>
          </a:p>
          <a:p>
            <a:pPr marL="171450" marR="0" lvl="0" indent="-171450" algn="l" rtl="0">
              <a:lnSpc>
                <a:spcPct val="100000"/>
              </a:lnSpc>
              <a:spcBef>
                <a:spcPts val="600"/>
              </a:spcBef>
              <a:spcAft>
                <a:spcPts val="0"/>
              </a:spcAft>
              <a:buClr>
                <a:schemeClr val="dk1"/>
              </a:buClr>
              <a:buSzPts val="300"/>
              <a:buFont typeface="Arial"/>
              <a:buChar char="•"/>
            </a:pPr>
            <a:r>
              <a:rPr lang="en-US" dirty="0"/>
              <a:t>Typical Use</a:t>
            </a:r>
            <a:r>
              <a:rPr lang="en-US" baseline="0" dirty="0"/>
              <a:t> cases:</a:t>
            </a: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r>
              <a:rPr lang="en-US" altLang="en-US" sz="1200" dirty="0">
                <a:solidFill>
                  <a:schemeClr val="tx1">
                    <a:lumMod val="65000"/>
                    <a:lumOff val="35000"/>
                  </a:schemeClr>
                </a:solidFill>
              </a:rPr>
              <a:t>“I need to prevent ransomware threats from reaching my endpoints.” [MALWARE &amp; SPAM PROTECTION]</a:t>
            </a: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r>
              <a:rPr lang="en-US" altLang="en-US" sz="1200" dirty="0">
                <a:solidFill>
                  <a:schemeClr val="tx1">
                    <a:lumMod val="65000"/>
                    <a:lumOff val="35000"/>
                  </a:schemeClr>
                </a:solidFill>
              </a:rPr>
              <a:t>“I need to protect specific executives or all users from attacks impersonating a user.” [MALWARE &amp; SPAM PROTECTION]</a:t>
            </a: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r>
              <a:rPr lang="en-US" sz="1200" dirty="0">
                <a:solidFill>
                  <a:schemeClr val="tx1">
                    <a:lumMod val="65000"/>
                    <a:lumOff val="35000"/>
                  </a:schemeClr>
                </a:solidFill>
              </a:rPr>
              <a:t>“I want to eliminate spam and bulk mail, which hamper user productivity.” </a:t>
            </a:r>
            <a:r>
              <a:rPr lang="en-US" altLang="en-US" sz="1200" dirty="0">
                <a:solidFill>
                  <a:schemeClr val="tx1">
                    <a:lumMod val="65000"/>
                    <a:lumOff val="35000"/>
                  </a:schemeClr>
                </a:solidFill>
              </a:rPr>
              <a:t>[MALWARE &amp; SPAM PROTECTION]</a:t>
            </a:r>
            <a:endParaRPr 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r>
              <a:rPr lang="en-US" altLang="en-US" sz="1200" dirty="0">
                <a:solidFill>
                  <a:schemeClr val="tx1">
                    <a:lumMod val="65000"/>
                    <a:lumOff val="35000"/>
                  </a:schemeClr>
                </a:solidFill>
              </a:rPr>
              <a:t>“I need deep visibility into sophisticated attacks and prioritization of incidents to accelerate threat response.” [ETDR]</a:t>
            </a: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r>
              <a:rPr lang="en-US" altLang="en-US" sz="1200" dirty="0">
                <a:solidFill>
                  <a:schemeClr val="tx1">
                    <a:lumMod val="65000"/>
                    <a:lumOff val="35000"/>
                  </a:schemeClr>
                </a:solidFill>
              </a:rPr>
              <a:t>“I want to hunt threats in my email and correlate events across my security environment.” [ETDR]</a:t>
            </a: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r>
              <a:rPr lang="en-US" altLang="en-US" sz="1200" dirty="0">
                <a:solidFill>
                  <a:schemeClr val="tx1">
                    <a:lumMod val="65000"/>
                    <a:lumOff val="35000"/>
                  </a:schemeClr>
                </a:solidFill>
              </a:rPr>
              <a:t>“I  want elevated levels of protection for my users against spear phishing and advanced </a:t>
            </a:r>
            <a:r>
              <a:rPr lang="en-US" altLang="en-US" sz="1200" dirty="0">
                <a:solidFill>
                  <a:schemeClr val="accent5"/>
                </a:solidFill>
              </a:rPr>
              <a:t>attacks</a:t>
            </a:r>
            <a:r>
              <a:rPr lang="en-US" sz="1200" dirty="0">
                <a:solidFill>
                  <a:schemeClr val="accent5"/>
                </a:solidFill>
              </a:rPr>
              <a:t>.” [THREAT</a:t>
            </a:r>
            <a:r>
              <a:rPr lang="en-US" sz="1200" baseline="0" dirty="0">
                <a:solidFill>
                  <a:schemeClr val="accent5"/>
                </a:solidFill>
              </a:rPr>
              <a:t> ISOLATION]</a:t>
            </a: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r>
              <a:rPr lang="en-US" altLang="en-US" sz="1200" dirty="0">
                <a:solidFill>
                  <a:schemeClr val="tx1">
                    <a:lumMod val="65000"/>
                    <a:lumOff val="35000"/>
                  </a:schemeClr>
                </a:solidFill>
              </a:rPr>
              <a:t>“I want to prevent ransomware and other malware from infecting endpoints with weaponized attachments</a:t>
            </a:r>
            <a:r>
              <a:rPr lang="en-US" sz="1200" dirty="0">
                <a:solidFill>
                  <a:schemeClr val="tx1">
                    <a:lumMod val="65000"/>
                    <a:lumOff val="35000"/>
                  </a:schemeClr>
                </a:solidFill>
              </a:rPr>
              <a:t>.” </a:t>
            </a:r>
            <a:r>
              <a:rPr lang="en-US" sz="1200" dirty="0">
                <a:solidFill>
                  <a:schemeClr val="accent5"/>
                </a:solidFill>
              </a:rPr>
              <a:t>[THREAT</a:t>
            </a:r>
            <a:r>
              <a:rPr lang="en-US" sz="1200" baseline="0" dirty="0">
                <a:solidFill>
                  <a:schemeClr val="accent5"/>
                </a:solidFill>
              </a:rPr>
              <a:t> ISOLATION]</a:t>
            </a: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r>
              <a:rPr lang="en-US" altLang="en-US" sz="1200" dirty="0">
                <a:solidFill>
                  <a:schemeClr val="tx1">
                    <a:lumMod val="65000"/>
                    <a:lumOff val="35000"/>
                  </a:schemeClr>
                </a:solidFill>
              </a:rPr>
              <a:t>“I want to stop</a:t>
            </a:r>
            <a:r>
              <a:rPr lang="en-US" sz="1200" dirty="0">
                <a:solidFill>
                  <a:schemeClr val="tx1">
                    <a:lumMod val="65000"/>
                    <a:lumOff val="35000"/>
                  </a:schemeClr>
                </a:solidFill>
              </a:rPr>
              <a:t> users from submitting corporate passwords and </a:t>
            </a:r>
            <a:r>
              <a:rPr lang="en-US" sz="1200" dirty="0">
                <a:solidFill>
                  <a:schemeClr val="accent5"/>
                </a:solidFill>
              </a:rPr>
              <a:t>sensitive information to malicious websites.” [THREAT</a:t>
            </a:r>
            <a:r>
              <a:rPr lang="en-US" sz="1200" baseline="0" dirty="0">
                <a:solidFill>
                  <a:schemeClr val="accent5"/>
                </a:solidFill>
              </a:rPr>
              <a:t> ISOLATION]</a:t>
            </a: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accent5"/>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sz="1200" baseline="0" dirty="0">
              <a:solidFill>
                <a:schemeClr val="accent5"/>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accent5"/>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accent5"/>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accent5"/>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tx1">
                  <a:lumMod val="65000"/>
                  <a:lumOff val="35000"/>
                </a:schemeClr>
              </a:solidFill>
            </a:endParaRPr>
          </a:p>
          <a:p>
            <a:pPr marL="171450" marR="0" lvl="0" indent="-171450" algn="l" defTabSz="914400" rtl="0" eaLnBrk="1" fontAlgn="auto" latinLnBrk="0" hangingPunct="1">
              <a:lnSpc>
                <a:spcPct val="100000"/>
              </a:lnSpc>
              <a:spcBef>
                <a:spcPts val="600"/>
              </a:spcBef>
              <a:spcAft>
                <a:spcPts val="0"/>
              </a:spcAft>
              <a:buClr>
                <a:schemeClr val="dk1"/>
              </a:buClr>
              <a:buSzPts val="300"/>
              <a:buFont typeface="Arial"/>
              <a:buChar char="•"/>
              <a:tabLst/>
              <a:defRPr/>
            </a:pPr>
            <a:endParaRPr lang="en-US" altLang="en-US" sz="1200" dirty="0">
              <a:solidFill>
                <a:schemeClr val="tx1">
                  <a:lumMod val="65000"/>
                  <a:lumOff val="35000"/>
                </a:schemeClr>
              </a:solidFill>
            </a:endParaRPr>
          </a:p>
          <a:p>
            <a:pPr marL="171450" marR="0" lvl="0" indent="-171450" algn="l" rtl="0">
              <a:lnSpc>
                <a:spcPct val="100000"/>
              </a:lnSpc>
              <a:spcBef>
                <a:spcPts val="600"/>
              </a:spcBef>
              <a:spcAft>
                <a:spcPts val="0"/>
              </a:spcAft>
              <a:buClr>
                <a:schemeClr val="dk1"/>
              </a:buClr>
              <a:buSzPts val="300"/>
              <a:buFont typeface="Arial"/>
              <a:buChar char="•"/>
            </a:pPr>
            <a:endParaRPr dirty="0"/>
          </a:p>
          <a:p>
            <a:pPr marL="171450" marR="0" lvl="0" indent="-152400" algn="l" rtl="0">
              <a:lnSpc>
                <a:spcPct val="100000"/>
              </a:lnSpc>
              <a:spcBef>
                <a:spcPts val="600"/>
              </a:spcBef>
              <a:spcAft>
                <a:spcPts val="0"/>
              </a:spcAft>
              <a:buClr>
                <a:schemeClr val="dk1"/>
              </a:buClr>
              <a:buSzPts val="300"/>
              <a:buFont typeface="Arial"/>
              <a:buNone/>
            </a:pPr>
            <a:endParaRPr dirty="0"/>
          </a:p>
          <a:p>
            <a:pPr marL="0" marR="0" lvl="0" indent="0" algn="l" rtl="0">
              <a:lnSpc>
                <a:spcPct val="100000"/>
              </a:lnSpc>
              <a:spcBef>
                <a:spcPts val="600"/>
              </a:spcBef>
              <a:spcAft>
                <a:spcPts val="0"/>
              </a:spcAft>
              <a:buClr>
                <a:schemeClr val="dk1"/>
              </a:buClr>
              <a:buSzPts val="300"/>
              <a:buFont typeface="Calibri"/>
              <a:buNone/>
            </a:pPr>
            <a:endParaRPr dirty="0"/>
          </a:p>
        </p:txBody>
      </p:sp>
      <p:sp>
        <p:nvSpPr>
          <p:cNvPr id="1632" name="Google Shape;163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00080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and the next slide are an “either or” depending on preference. They tell the same story but use different graphics.</a:t>
            </a:r>
          </a:p>
          <a:p>
            <a:endParaRPr lang="en-US" dirty="0"/>
          </a:p>
        </p:txBody>
      </p:sp>
      <p:sp>
        <p:nvSpPr>
          <p:cNvPr id="4" name="Slide Number Placeholder 3"/>
          <p:cNvSpPr>
            <a:spLocks noGrp="1"/>
          </p:cNvSpPr>
          <p:nvPr>
            <p:ph type="sldNum" sz="quarter" idx="5"/>
          </p:nvPr>
        </p:nvSpPr>
        <p:spPr/>
        <p:txBody>
          <a:bodyPr/>
          <a:lstStyle/>
          <a:p>
            <a:fld id="{4FF0A437-926C-4CA3-A06C-CCC97DC4BFA4}" type="slidenum">
              <a:rPr lang="en-US" smtClean="0"/>
              <a:pPr/>
              <a:t>9</a:t>
            </a:fld>
            <a:endParaRPr lang="en-US" dirty="0"/>
          </a:p>
        </p:txBody>
      </p:sp>
    </p:spTree>
    <p:extLst>
      <p:ext uri="{BB962C8B-B14F-4D97-AF65-F5344CB8AC3E}">
        <p14:creationId xmlns:p14="http://schemas.microsoft.com/office/powerpoint/2010/main" val="203320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100" b="0" kern="1200" dirty="0">
                <a:solidFill>
                  <a:schemeClr val="tx1"/>
                </a:solidFill>
                <a:effectLst/>
                <a:latin typeface="Arial" panose="020B0604020202020204" pitchFamily="34" charset="0"/>
                <a:ea typeface="+mn-ea"/>
                <a:cs typeface="+mn-cs"/>
              </a:rPr>
              <a:t>The key here is that we are showing that the email security solution contains all of the key elements that a customer would expect from their email security service. We start with the core “table stakes” of email security malware and spam protection. </a:t>
            </a:r>
          </a:p>
          <a:p>
            <a:endParaRPr lang="en-US" sz="1100" b="0" kern="1200" dirty="0">
              <a:solidFill>
                <a:schemeClr val="tx1"/>
              </a:solidFill>
              <a:effectLst/>
              <a:latin typeface="Arial" panose="020B0604020202020204" pitchFamily="34" charset="0"/>
              <a:ea typeface="+mn-ea"/>
              <a:cs typeface="+mn-cs"/>
            </a:endParaRPr>
          </a:p>
          <a:p>
            <a:r>
              <a:rPr lang="en-US" sz="1100" b="0" kern="1200" dirty="0">
                <a:solidFill>
                  <a:schemeClr val="tx1"/>
                </a:solidFill>
                <a:effectLst/>
                <a:latin typeface="Arial" panose="020B0604020202020204" pitchFamily="34" charset="0"/>
                <a:ea typeface="+mn-ea"/>
                <a:cs typeface="+mn-cs"/>
              </a:rPr>
              <a:t>At the connection level we are talking about SMTP heuristics, a small handful of rules which identify spam and malware sending bots by the way they conduct an SMTP conversation. We use a number of DNS blocklists, both internal and from reputable 3</a:t>
            </a:r>
            <a:r>
              <a:rPr lang="en-US" sz="1100" b="0" kern="1200" baseline="30000" dirty="0">
                <a:solidFill>
                  <a:schemeClr val="tx1"/>
                </a:solidFill>
                <a:effectLst/>
                <a:latin typeface="Arial" panose="020B0604020202020204" pitchFamily="34" charset="0"/>
                <a:ea typeface="+mn-ea"/>
                <a:cs typeface="+mn-cs"/>
              </a:rPr>
              <a:t>rd</a:t>
            </a:r>
            <a:r>
              <a:rPr lang="en-US" sz="1100" b="0" kern="1200" dirty="0">
                <a:solidFill>
                  <a:schemeClr val="tx1"/>
                </a:solidFill>
                <a:effectLst/>
                <a:latin typeface="Arial" panose="020B0604020202020204" pitchFamily="34" charset="0"/>
                <a:ea typeface="+mn-ea"/>
                <a:cs typeface="+mn-cs"/>
              </a:rPr>
              <a:t> parties such as </a:t>
            </a:r>
            <a:r>
              <a:rPr lang="en-US" sz="1100" b="0" kern="1200" dirty="0" err="1">
                <a:solidFill>
                  <a:schemeClr val="tx1"/>
                </a:solidFill>
                <a:effectLst/>
                <a:latin typeface="Arial" panose="020B0604020202020204" pitchFamily="34" charset="0"/>
                <a:ea typeface="+mn-ea"/>
                <a:cs typeface="+mn-cs"/>
              </a:rPr>
              <a:t>spamhaus</a:t>
            </a:r>
            <a:r>
              <a:rPr lang="en-US" sz="1100" b="0" kern="1200" dirty="0">
                <a:solidFill>
                  <a:schemeClr val="tx1"/>
                </a:solidFill>
                <a:effectLst/>
                <a:latin typeface="Arial" panose="020B0604020202020204" pitchFamily="34" charset="0"/>
                <a:ea typeface="+mn-ea"/>
                <a:cs typeface="+mn-cs"/>
              </a:rPr>
              <a:t>. Authentication technologies including SPF, DKIM and DMARC are key to prevent exact domain spoofing.</a:t>
            </a:r>
          </a:p>
          <a:p>
            <a:endParaRPr lang="en-US" sz="1100" b="0" kern="1200" dirty="0">
              <a:solidFill>
                <a:schemeClr val="tx1"/>
              </a:solidFill>
              <a:effectLst/>
              <a:latin typeface="Arial" panose="020B0604020202020204" pitchFamily="34" charset="0"/>
              <a:ea typeface="+mn-ea"/>
              <a:cs typeface="+mn-cs"/>
            </a:endParaRPr>
          </a:p>
          <a:p>
            <a:r>
              <a:rPr lang="en-US" sz="1100" b="0" kern="1200" dirty="0">
                <a:solidFill>
                  <a:schemeClr val="tx1"/>
                </a:solidFill>
                <a:effectLst/>
                <a:latin typeface="Arial" panose="020B0604020202020204" pitchFamily="34" charset="0"/>
                <a:ea typeface="+mn-ea"/>
                <a:cs typeface="+mn-cs"/>
              </a:rPr>
              <a:t>Our core threat defenses use both rules and signature based technologies with best of breed URL categorization. </a:t>
            </a:r>
          </a:p>
          <a:p>
            <a:endParaRPr lang="en-US" sz="1100" b="0" kern="1200" dirty="0">
              <a:solidFill>
                <a:schemeClr val="tx1"/>
              </a:solidFill>
              <a:effectLst/>
              <a:latin typeface="Arial" panose="020B0604020202020204" pitchFamily="34" charset="0"/>
              <a:ea typeface="+mn-ea"/>
              <a:cs typeface="+mn-cs"/>
            </a:endParaRPr>
          </a:p>
          <a:p>
            <a:r>
              <a:rPr lang="en-US" sz="1100" b="0" kern="1200" dirty="0">
                <a:solidFill>
                  <a:schemeClr val="tx1"/>
                </a:solidFill>
                <a:effectLst/>
                <a:latin typeface="Arial" panose="020B0604020202020204" pitchFamily="34" charset="0"/>
                <a:ea typeface="+mn-ea"/>
                <a:cs typeface="+mn-cs"/>
              </a:rPr>
              <a:t>In the next section we have technologies focused on the most recent changes in the threat landscape. Link protection covers both real time and click time scanning. </a:t>
            </a:r>
          </a:p>
          <a:p>
            <a:endParaRPr lang="en-US" sz="1100" b="0" kern="1200" dirty="0">
              <a:solidFill>
                <a:schemeClr val="tx1"/>
              </a:solidFill>
              <a:effectLst/>
              <a:latin typeface="Arial" panose="020B0604020202020204" pitchFamily="34" charset="0"/>
              <a:ea typeface="+mn-ea"/>
              <a:cs typeface="+mn-cs"/>
            </a:endParaRPr>
          </a:p>
          <a:p>
            <a:r>
              <a:rPr lang="en-US" sz="1100" b="0" kern="1200" dirty="0">
                <a:solidFill>
                  <a:schemeClr val="tx1"/>
                </a:solidFill>
                <a:effectLst/>
                <a:latin typeface="Arial" panose="020B0604020202020204" pitchFamily="34" charset="0"/>
                <a:ea typeface="+mn-ea"/>
                <a:cs typeface="+mn-cs"/>
              </a:rPr>
              <a:t>Real time scanning analyses each link before we deliver the email to it’s destination. We don’t just check it in a URL database but we also follow the link to it’s destination, parse </a:t>
            </a:r>
            <a:r>
              <a:rPr lang="en-US" sz="1100" b="0" kern="1200" dirty="0" err="1">
                <a:solidFill>
                  <a:schemeClr val="tx1"/>
                </a:solidFill>
                <a:effectLst/>
                <a:latin typeface="Arial" panose="020B0604020202020204" pitchFamily="34" charset="0"/>
                <a:ea typeface="+mn-ea"/>
                <a:cs typeface="+mn-cs"/>
              </a:rPr>
              <a:t>javascript</a:t>
            </a:r>
            <a:r>
              <a:rPr lang="en-US" sz="1100" b="0" kern="1200" dirty="0">
                <a:solidFill>
                  <a:schemeClr val="tx1"/>
                </a:solidFill>
                <a:effectLst/>
                <a:latin typeface="Arial" panose="020B0604020202020204" pitchFamily="34" charset="0"/>
                <a:ea typeface="+mn-ea"/>
                <a:cs typeface="+mn-cs"/>
              </a:rPr>
              <a:t> obfuscation and forwarding and scan the landing page with spam and malware detection technologies. Then, if required, we re-write the URL so each time the user clicks the link we carry out the same scanning and potentially route the user through our email threat isolation solution as a final layer of defense. </a:t>
            </a:r>
          </a:p>
          <a:p>
            <a:endParaRPr lang="en-US" sz="1100" b="0" kern="1200" dirty="0">
              <a:solidFill>
                <a:schemeClr val="tx1"/>
              </a:solidFill>
              <a:effectLst/>
              <a:latin typeface="Arial" panose="020B0604020202020204" pitchFamily="34" charset="0"/>
              <a:ea typeface="+mn-ea"/>
              <a:cs typeface="+mn-cs"/>
            </a:endParaRPr>
          </a:p>
          <a:p>
            <a:r>
              <a:rPr lang="en-US" sz="1100" b="0" kern="1200" dirty="0">
                <a:solidFill>
                  <a:schemeClr val="tx1"/>
                </a:solidFill>
                <a:effectLst/>
                <a:latin typeface="Arial" panose="020B0604020202020204" pitchFamily="34" charset="0"/>
                <a:ea typeface="+mn-ea"/>
                <a:cs typeface="+mn-cs"/>
              </a:rPr>
              <a:t>Impersonation control covers all aspects of spoofing. We’ve already mentioned SPF, DKIM and DMARC but we also carry out typo-squat checks, hunt for a customer’s domain name in every part of the email header and compare the display names being used with a customer provided list to make sure that VIP identities are not being abused.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2D9AE-7182-4680-8F79-479C4181FF08}" type="slidenum">
              <a:rPr kumimoji="0" lang="en-US" sz="1200" b="0" i="0" u="none" strike="noStrike" kern="1200" cap="none" spc="0" normalizeH="0" baseline="0" noProof="0" smtClean="0">
                <a:ln>
                  <a:noFill/>
                </a:ln>
                <a:solidFill>
                  <a:prstClr val="black"/>
                </a:solidFill>
                <a:effectLst/>
                <a:uLnTx/>
                <a:uFillTx/>
                <a:latin typeface="Symantec Sans" panose="020005030800000200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ymantec Sans" panose="02000503080000020004"/>
              <a:ea typeface="+mn-ea"/>
              <a:cs typeface="+mn-cs"/>
            </a:endParaRPr>
          </a:p>
        </p:txBody>
      </p:sp>
    </p:spTree>
    <p:extLst>
      <p:ext uri="{BB962C8B-B14F-4D97-AF65-F5344CB8AC3E}">
        <p14:creationId xmlns:p14="http://schemas.microsoft.com/office/powerpoint/2010/main" val="859886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Red ">
  <p:cSld name="Title Red ">
    <p:spTree>
      <p:nvGrpSpPr>
        <p:cNvPr id="1" name="Shape 19"/>
        <p:cNvGrpSpPr/>
        <p:nvPr/>
      </p:nvGrpSpPr>
      <p:grpSpPr>
        <a:xfrm>
          <a:off x="0" y="0"/>
          <a:ext cx="0" cy="0"/>
          <a:chOff x="0" y="0"/>
          <a:chExt cx="0" cy="0"/>
        </a:xfrm>
      </p:grpSpPr>
      <p:pic>
        <p:nvPicPr>
          <p:cNvPr id="20" name="Google Shape;20;p2"/>
          <p:cNvPicPr preferRelativeResize="0"/>
          <p:nvPr/>
        </p:nvPicPr>
        <p:blipFill rotWithShape="1">
          <a:blip r:embed="rId2">
            <a:alphaModFix/>
          </a:blip>
          <a:srcRect t="-1" b="-1"/>
          <a:stretch/>
        </p:blipFill>
        <p:spPr>
          <a:xfrm>
            <a:off x="0" y="0"/>
            <a:ext cx="12192000" cy="4992656"/>
          </a:xfrm>
          <a:prstGeom prst="rect">
            <a:avLst/>
          </a:prstGeom>
          <a:noFill/>
          <a:ln>
            <a:noFill/>
          </a:ln>
        </p:spPr>
      </p:pic>
      <p:sp>
        <p:nvSpPr>
          <p:cNvPr id="21" name="Google Shape;21;p2"/>
          <p:cNvSpPr/>
          <p:nvPr/>
        </p:nvSpPr>
        <p:spPr>
          <a:xfrm>
            <a:off x="0" y="5010150"/>
            <a:ext cx="12192000" cy="18478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2000" b="1">
              <a:solidFill>
                <a:schemeClr val="lt1"/>
              </a:solidFill>
              <a:latin typeface="Arial"/>
              <a:ea typeface="Arial"/>
              <a:cs typeface="Arial"/>
              <a:sym typeface="Arial"/>
            </a:endParaRPr>
          </a:p>
        </p:txBody>
      </p:sp>
      <p:sp>
        <p:nvSpPr>
          <p:cNvPr id="22" name="Google Shape;22;p2"/>
          <p:cNvSpPr txBox="1">
            <a:spLocks noGrp="1"/>
          </p:cNvSpPr>
          <p:nvPr>
            <p:ph type="body" idx="1"/>
          </p:nvPr>
        </p:nvSpPr>
        <p:spPr>
          <a:xfrm>
            <a:off x="411480" y="4143296"/>
            <a:ext cx="7452360" cy="523220"/>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1200"/>
              </a:spcBef>
              <a:spcAft>
                <a:spcPts val="0"/>
              </a:spcAft>
              <a:buSzPts val="4000"/>
              <a:buNone/>
              <a:defRPr sz="4000" b="1" cap="none">
                <a:solidFill>
                  <a:schemeClr val="lt1"/>
                </a:solidFill>
                <a:latin typeface="Arial"/>
                <a:ea typeface="Arial"/>
                <a:cs typeface="Arial"/>
                <a:sym typeface="Arial"/>
              </a:defRPr>
            </a:lvl1pPr>
            <a:lvl2pPr marL="914400" lvl="1" indent="-342900" algn="l">
              <a:lnSpc>
                <a:spcPct val="90000"/>
              </a:lnSpc>
              <a:spcBef>
                <a:spcPts val="4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2"/>
          <p:cNvSpPr txBox="1">
            <a:spLocks noGrp="1"/>
          </p:cNvSpPr>
          <p:nvPr>
            <p:ph type="body" idx="2"/>
          </p:nvPr>
        </p:nvSpPr>
        <p:spPr>
          <a:xfrm>
            <a:off x="411480" y="5628417"/>
            <a:ext cx="7452360" cy="27699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2000"/>
              <a:buNone/>
              <a:defRPr sz="2000" b="0"/>
            </a:lvl1pPr>
            <a:lvl2pPr marL="914400" lvl="1" indent="-342900" algn="l">
              <a:lnSpc>
                <a:spcPct val="90000"/>
              </a:lnSpc>
              <a:spcBef>
                <a:spcPts val="4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
          <p:cNvSpPr txBox="1">
            <a:spLocks noGrp="1"/>
          </p:cNvSpPr>
          <p:nvPr>
            <p:ph type="subTitle" idx="3"/>
          </p:nvPr>
        </p:nvSpPr>
        <p:spPr>
          <a:xfrm>
            <a:off x="411480" y="5199599"/>
            <a:ext cx="7452360" cy="332399"/>
          </a:xfrm>
          <a:prstGeom prst="rect">
            <a:avLst/>
          </a:prstGeom>
          <a:noFill/>
          <a:ln>
            <a:noFill/>
          </a:ln>
        </p:spPr>
        <p:txBody>
          <a:bodyPr spcFirstLastPara="1" wrap="square" lIns="0" tIns="0" rIns="0" bIns="0" anchor="t" anchorCtr="0">
            <a:noAutofit/>
          </a:bodyPr>
          <a:lstStyle>
            <a:lvl1pPr marR="0" lvl="0" algn="l">
              <a:lnSpc>
                <a:spcPct val="90000"/>
              </a:lnSpc>
              <a:spcBef>
                <a:spcPts val="0"/>
              </a:spcBef>
              <a:spcAft>
                <a:spcPts val="0"/>
              </a:spcAft>
              <a:buSzPts val="2400"/>
              <a:buNone/>
              <a:defRPr sz="2400" b="1">
                <a:solidFill>
                  <a:schemeClr val="dk1"/>
                </a:solidFill>
                <a:latin typeface="Arial"/>
                <a:ea typeface="Arial"/>
                <a:cs typeface="Arial"/>
                <a:sym typeface="Arial"/>
              </a:defRPr>
            </a:lvl1pPr>
            <a:lvl2pPr lvl="1" algn="ctr">
              <a:lnSpc>
                <a:spcPct val="90000"/>
              </a:lnSpc>
              <a:spcBef>
                <a:spcPts val="400"/>
              </a:spcBef>
              <a:spcAft>
                <a:spcPts val="0"/>
              </a:spcAft>
              <a:buSzPts val="2000"/>
              <a:buNone/>
              <a:defRPr>
                <a:solidFill>
                  <a:srgbClr val="888888"/>
                </a:solidFill>
              </a:defRPr>
            </a:lvl2pPr>
            <a:lvl3pPr lvl="2" algn="ctr">
              <a:lnSpc>
                <a:spcPct val="90000"/>
              </a:lnSpc>
              <a:spcBef>
                <a:spcPts val="400"/>
              </a:spcBef>
              <a:spcAft>
                <a:spcPts val="0"/>
              </a:spcAft>
              <a:buSzPts val="1600"/>
              <a:buNone/>
              <a:defRPr>
                <a:solidFill>
                  <a:srgbClr val="888888"/>
                </a:solidFill>
              </a:defRPr>
            </a:lvl3pPr>
            <a:lvl4pPr lvl="3" algn="ctr">
              <a:lnSpc>
                <a:spcPct val="90000"/>
              </a:lnSpc>
              <a:spcBef>
                <a:spcPts val="400"/>
              </a:spcBef>
              <a:spcAft>
                <a:spcPts val="0"/>
              </a:spcAft>
              <a:buSzPts val="1600"/>
              <a:buNone/>
              <a:defRPr>
                <a:solidFill>
                  <a:srgbClr val="888888"/>
                </a:solidFill>
              </a:defRPr>
            </a:lvl4pPr>
            <a:lvl5pPr lvl="4" algn="ctr">
              <a:lnSpc>
                <a:spcPct val="90000"/>
              </a:lnSpc>
              <a:spcBef>
                <a:spcPts val="400"/>
              </a:spcBef>
              <a:spcAft>
                <a:spcPts val="0"/>
              </a:spcAft>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26" name="Google Shape;26;p2"/>
          <p:cNvPicPr preferRelativeResize="0"/>
          <p:nvPr/>
        </p:nvPicPr>
        <p:blipFill rotWithShape="1">
          <a:blip r:embed="rId3">
            <a:alphaModFix/>
          </a:blip>
          <a:srcRect/>
          <a:stretch/>
        </p:blipFill>
        <p:spPr>
          <a:xfrm>
            <a:off x="9163051" y="5557209"/>
            <a:ext cx="2676524" cy="362717"/>
          </a:xfrm>
          <a:prstGeom prst="rect">
            <a:avLst/>
          </a:prstGeom>
          <a:noFill/>
          <a:ln>
            <a:noFill/>
          </a:ln>
        </p:spPr>
      </p:pic>
      <p:grpSp>
        <p:nvGrpSpPr>
          <p:cNvPr id="27" name="Google Shape;27;p2"/>
          <p:cNvGrpSpPr/>
          <p:nvPr/>
        </p:nvGrpSpPr>
        <p:grpSpPr>
          <a:xfrm>
            <a:off x="0" y="5010150"/>
            <a:ext cx="12192000" cy="0"/>
            <a:chOff x="0" y="5010150"/>
            <a:chExt cx="12192000" cy="0"/>
          </a:xfrm>
        </p:grpSpPr>
        <p:cxnSp>
          <p:nvCxnSpPr>
            <p:cNvPr id="28" name="Google Shape;28;p2"/>
            <p:cNvCxnSpPr/>
            <p:nvPr/>
          </p:nvCxnSpPr>
          <p:spPr>
            <a:xfrm>
              <a:off x="0" y="5010150"/>
              <a:ext cx="12188952" cy="0"/>
            </a:xfrm>
            <a:prstGeom prst="straightConnector1">
              <a:avLst/>
            </a:prstGeom>
            <a:noFill/>
            <a:ln w="76200" cap="flat" cmpd="sng">
              <a:solidFill>
                <a:schemeClr val="accent5"/>
              </a:solidFill>
              <a:prstDash val="solid"/>
              <a:round/>
              <a:headEnd type="none" w="sm" len="sm"/>
              <a:tailEnd type="none" w="sm" len="sm"/>
            </a:ln>
          </p:spPr>
        </p:cxnSp>
        <p:cxnSp>
          <p:nvCxnSpPr>
            <p:cNvPr id="29" name="Google Shape;29;p2"/>
            <p:cNvCxnSpPr/>
            <p:nvPr/>
          </p:nvCxnSpPr>
          <p:spPr>
            <a:xfrm>
              <a:off x="9622631" y="5010150"/>
              <a:ext cx="2569369" cy="0"/>
            </a:xfrm>
            <a:prstGeom prst="straightConnector1">
              <a:avLst/>
            </a:prstGeom>
            <a:noFill/>
            <a:ln w="76200" cap="flat" cmpd="sng">
              <a:solidFill>
                <a:srgbClr val="707275"/>
              </a:solidFill>
              <a:prstDash val="solid"/>
              <a:round/>
              <a:headEnd type="none" w="sm" len="sm"/>
              <a:tailEnd type="none" w="sm" len="sm"/>
            </a:ln>
          </p:spPr>
        </p:cxnSp>
      </p:gr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413004" y="551311"/>
            <a:ext cx="11365992" cy="366254"/>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YMC17 - Title Only">
  <p:cSld name="SYMC17 - Title Only">
    <p:spTree>
      <p:nvGrpSpPr>
        <p:cNvPr id="1" name="Shape 126"/>
        <p:cNvGrpSpPr/>
        <p:nvPr/>
      </p:nvGrpSpPr>
      <p:grpSpPr>
        <a:xfrm>
          <a:off x="0" y="0"/>
          <a:ext cx="0" cy="0"/>
          <a:chOff x="0" y="0"/>
          <a:chExt cx="0" cy="0"/>
        </a:xfrm>
      </p:grpSpPr>
      <p:sp>
        <p:nvSpPr>
          <p:cNvPr id="127" name="Google Shape;127;p16"/>
          <p:cNvSpPr txBox="1"/>
          <p:nvPr/>
        </p:nvSpPr>
        <p:spPr>
          <a:xfrm>
            <a:off x="7229475" y="6413500"/>
            <a:ext cx="4337050" cy="365125"/>
          </a:xfrm>
          <a:prstGeom prst="rect">
            <a:avLst/>
          </a:prstGeom>
          <a:noFill/>
          <a:ln>
            <a:noFill/>
          </a:ln>
        </p:spPr>
        <p:txBody>
          <a:bodyPr spcFirstLastPara="1" wrap="square" lIns="0" tIns="0" rIns="0" bIns="0" anchor="ctr" anchorCtr="0">
            <a:noAutofit/>
          </a:bodyPr>
          <a:lstStyle/>
          <a:p>
            <a:pPr marL="0" marR="0" lvl="0" indent="0" algn="r" rtl="0">
              <a:lnSpc>
                <a:spcPct val="110000"/>
              </a:lnSpc>
              <a:spcBef>
                <a:spcPts val="0"/>
              </a:spcBef>
              <a:spcAft>
                <a:spcPts val="0"/>
              </a:spcAft>
              <a:buNone/>
            </a:pPr>
            <a:r>
              <a:rPr lang="en-US" sz="700">
                <a:solidFill>
                  <a:srgbClr val="595959"/>
                </a:solidFill>
                <a:latin typeface="Calibri"/>
                <a:ea typeface="Calibri"/>
                <a:cs typeface="Calibri"/>
                <a:sym typeface="Calibri"/>
              </a:rPr>
              <a:t>Copyright © 2017 Symantec Corporation SYMANTEC PROPRIETARY- LIMITED USE ONLY</a:t>
            </a:r>
            <a:endParaRPr/>
          </a:p>
          <a:p>
            <a:pPr marL="0" marR="0" lvl="0" indent="0" algn="r" rtl="0">
              <a:lnSpc>
                <a:spcPct val="110000"/>
              </a:lnSpc>
              <a:spcBef>
                <a:spcPts val="0"/>
              </a:spcBef>
              <a:spcAft>
                <a:spcPts val="0"/>
              </a:spcAft>
              <a:buNone/>
            </a:pPr>
            <a:endParaRPr sz="700">
              <a:solidFill>
                <a:srgbClr val="595959"/>
              </a:solidFill>
              <a:latin typeface="Calibri"/>
              <a:ea typeface="Calibri"/>
              <a:cs typeface="Calibri"/>
              <a:sym typeface="Calibri"/>
            </a:endParaRPr>
          </a:p>
        </p:txBody>
      </p:sp>
      <p:sp>
        <p:nvSpPr>
          <p:cNvPr id="128" name="Google Shape;128;p16"/>
          <p:cNvSpPr/>
          <p:nvPr/>
        </p:nvSpPr>
        <p:spPr>
          <a:xfrm rot="10800000" flipH="1">
            <a:off x="0" y="6781800"/>
            <a:ext cx="12192000" cy="762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9" name="Google Shape;129;p16"/>
          <p:cNvGrpSpPr/>
          <p:nvPr/>
        </p:nvGrpSpPr>
        <p:grpSpPr>
          <a:xfrm>
            <a:off x="10325100" y="433388"/>
            <a:ext cx="1333500" cy="354012"/>
            <a:chOff x="590710" y="3178038"/>
            <a:chExt cx="13400723" cy="3557588"/>
          </a:xfrm>
        </p:grpSpPr>
        <p:sp>
          <p:nvSpPr>
            <p:cNvPr id="130" name="Google Shape;130;p16"/>
            <p:cNvSpPr/>
            <p:nvPr/>
          </p:nvSpPr>
          <p:spPr>
            <a:xfrm>
              <a:off x="3908984" y="4342630"/>
              <a:ext cx="1196488" cy="1722950"/>
            </a:xfrm>
            <a:custGeom>
              <a:avLst/>
              <a:gdLst/>
              <a:ahLst/>
              <a:cxnLst/>
              <a:rect l="l" t="t" r="r" b="b"/>
              <a:pathLst>
                <a:path w="119" h="171" extrusionOk="0">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 name="Google Shape;131;p16"/>
            <p:cNvSpPr/>
            <p:nvPr/>
          </p:nvSpPr>
          <p:spPr>
            <a:xfrm>
              <a:off x="5105482" y="4821227"/>
              <a:ext cx="1100769" cy="1675095"/>
            </a:xfrm>
            <a:custGeom>
              <a:avLst/>
              <a:gdLst/>
              <a:ahLst/>
              <a:cxnLst/>
              <a:rect l="l" t="t" r="r" b="b"/>
              <a:pathLst>
                <a:path w="110" h="166" extrusionOk="0">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 name="Google Shape;132;p16"/>
            <p:cNvSpPr/>
            <p:nvPr/>
          </p:nvSpPr>
          <p:spPr>
            <a:xfrm>
              <a:off x="6317929" y="4805279"/>
              <a:ext cx="1643179" cy="1244353"/>
            </a:xfrm>
            <a:custGeom>
              <a:avLst/>
              <a:gdLst/>
              <a:ahLst/>
              <a:cxnLst/>
              <a:rect l="l" t="t" r="r" b="b"/>
              <a:pathLst>
                <a:path w="164" h="124" extrusionOk="0">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 name="Google Shape;133;p16"/>
            <p:cNvSpPr/>
            <p:nvPr/>
          </p:nvSpPr>
          <p:spPr>
            <a:xfrm>
              <a:off x="8120640" y="4805279"/>
              <a:ext cx="973143" cy="1260311"/>
            </a:xfrm>
            <a:custGeom>
              <a:avLst/>
              <a:gdLst/>
              <a:ahLst/>
              <a:cxnLst/>
              <a:rect l="l" t="t" r="r" b="b"/>
              <a:pathLst>
                <a:path w="98" h="126" extrusionOk="0">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Google Shape;134;p16"/>
            <p:cNvSpPr/>
            <p:nvPr/>
          </p:nvSpPr>
          <p:spPr>
            <a:xfrm>
              <a:off x="9364993" y="4805279"/>
              <a:ext cx="1005049" cy="1244353"/>
            </a:xfrm>
            <a:custGeom>
              <a:avLst/>
              <a:gdLst/>
              <a:ahLst/>
              <a:cxnLst/>
              <a:rect l="l" t="t" r="r" b="b"/>
              <a:pathLst>
                <a:path w="101" h="124" extrusionOk="0">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 name="Google Shape;135;p16"/>
            <p:cNvSpPr/>
            <p:nvPr/>
          </p:nvSpPr>
          <p:spPr>
            <a:xfrm>
              <a:off x="10481720" y="4470256"/>
              <a:ext cx="781704" cy="1595324"/>
            </a:xfrm>
            <a:custGeom>
              <a:avLst/>
              <a:gdLst/>
              <a:ahLst/>
              <a:cxnLst/>
              <a:rect l="l" t="t" r="r" b="b"/>
              <a:pathLst>
                <a:path w="78" h="158" extrusionOk="0">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 name="Google Shape;136;p16"/>
            <p:cNvSpPr/>
            <p:nvPr/>
          </p:nvSpPr>
          <p:spPr>
            <a:xfrm>
              <a:off x="11311288" y="4805279"/>
              <a:ext cx="1052914" cy="1260311"/>
            </a:xfrm>
            <a:custGeom>
              <a:avLst/>
              <a:gdLst/>
              <a:ahLst/>
              <a:cxnLst/>
              <a:rect l="l" t="t" r="r" b="b"/>
              <a:pathLst>
                <a:path w="105" h="126" extrusionOk="0">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 name="Google Shape;137;p16"/>
            <p:cNvSpPr/>
            <p:nvPr/>
          </p:nvSpPr>
          <p:spPr>
            <a:xfrm>
              <a:off x="12491828" y="4805279"/>
              <a:ext cx="973143" cy="1260311"/>
            </a:xfrm>
            <a:custGeom>
              <a:avLst/>
              <a:gdLst/>
              <a:ahLst/>
              <a:cxnLst/>
              <a:rect l="l" t="t" r="r" b="b"/>
              <a:pathLst>
                <a:path w="97" h="126" extrusionOk="0">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 name="Google Shape;138;p16"/>
            <p:cNvSpPr/>
            <p:nvPr/>
          </p:nvSpPr>
          <p:spPr>
            <a:xfrm>
              <a:off x="590710" y="3656645"/>
              <a:ext cx="3063022" cy="3078981"/>
            </a:xfrm>
            <a:custGeom>
              <a:avLst/>
              <a:gdLst/>
              <a:ahLst/>
              <a:cxnLst/>
              <a:rect l="l" t="t" r="r" b="b"/>
              <a:pathLst>
                <a:path w="305" h="305" extrusionOk="0">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9" name="Google Shape;139;p16"/>
            <p:cNvSpPr/>
            <p:nvPr/>
          </p:nvSpPr>
          <p:spPr>
            <a:xfrm>
              <a:off x="13640463" y="5842234"/>
              <a:ext cx="350971" cy="191439"/>
            </a:xfrm>
            <a:custGeom>
              <a:avLst/>
              <a:gdLst/>
              <a:ahLst/>
              <a:cxnLst/>
              <a:rect l="l" t="t" r="r" b="b"/>
              <a:pathLst>
                <a:path w="22" h="12" extrusionOk="0">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0" name="Google Shape;140;p16"/>
            <p:cNvSpPr/>
            <p:nvPr/>
          </p:nvSpPr>
          <p:spPr>
            <a:xfrm>
              <a:off x="3797317" y="3433290"/>
              <a:ext cx="111668" cy="111678"/>
            </a:xfrm>
            <a:prstGeom prst="rect">
              <a:avLst/>
            </a:prstGeom>
            <a:solidFill>
              <a:srgbClr val="FFC2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16"/>
            <p:cNvSpPr/>
            <p:nvPr/>
          </p:nvSpPr>
          <p:spPr>
            <a:xfrm>
              <a:off x="3797317" y="3178038"/>
              <a:ext cx="111668" cy="127626"/>
            </a:xfrm>
            <a:prstGeom prst="rect">
              <a:avLst/>
            </a:prstGeom>
            <a:solidFill>
              <a:srgbClr val="FFC2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16"/>
            <p:cNvSpPr/>
            <p:nvPr/>
          </p:nvSpPr>
          <p:spPr>
            <a:xfrm>
              <a:off x="3446345" y="3544968"/>
              <a:ext cx="111668" cy="111678"/>
            </a:xfrm>
            <a:prstGeom prst="rect">
              <a:avLst/>
            </a:prstGeom>
            <a:solidFill>
              <a:srgbClr val="FFC2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16"/>
            <p:cNvSpPr/>
            <p:nvPr/>
          </p:nvSpPr>
          <p:spPr>
            <a:xfrm>
              <a:off x="3223000" y="3784271"/>
              <a:ext cx="111668" cy="11167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16"/>
            <p:cNvSpPr/>
            <p:nvPr/>
          </p:nvSpPr>
          <p:spPr>
            <a:xfrm>
              <a:off x="3558013" y="3656645"/>
              <a:ext cx="127626" cy="127626"/>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6"/>
            <p:cNvSpPr/>
            <p:nvPr/>
          </p:nvSpPr>
          <p:spPr>
            <a:xfrm>
              <a:off x="3111322" y="3672594"/>
              <a:ext cx="111668" cy="11167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6"/>
            <p:cNvSpPr/>
            <p:nvPr/>
          </p:nvSpPr>
          <p:spPr>
            <a:xfrm>
              <a:off x="3446345" y="3784271"/>
              <a:ext cx="111668" cy="11167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16"/>
            <p:cNvSpPr/>
            <p:nvPr/>
          </p:nvSpPr>
          <p:spPr>
            <a:xfrm>
              <a:off x="3669691" y="3305664"/>
              <a:ext cx="127626" cy="127626"/>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16"/>
            <p:cNvSpPr/>
            <p:nvPr/>
          </p:nvSpPr>
          <p:spPr>
            <a:xfrm>
              <a:off x="3446345" y="3433290"/>
              <a:ext cx="223345" cy="11167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16"/>
            <p:cNvSpPr/>
            <p:nvPr/>
          </p:nvSpPr>
          <p:spPr>
            <a:xfrm>
              <a:off x="3334668" y="3544968"/>
              <a:ext cx="111668" cy="239304"/>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16"/>
            <p:cNvSpPr/>
            <p:nvPr/>
          </p:nvSpPr>
          <p:spPr>
            <a:xfrm>
              <a:off x="1372424" y="3895939"/>
              <a:ext cx="2073921" cy="1978202"/>
            </a:xfrm>
            <a:custGeom>
              <a:avLst/>
              <a:gdLst/>
              <a:ahLst/>
              <a:cxnLst/>
              <a:rect l="l" t="t" r="r" b="b"/>
              <a:pathLst>
                <a:path w="206" h="197" extrusionOk="0">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51" name="Google Shape;151;p16"/>
          <p:cNvSpPr/>
          <p:nvPr/>
        </p:nvSpPr>
        <p:spPr>
          <a:xfrm>
            <a:off x="11666538" y="6145213"/>
            <a:ext cx="525462" cy="714375"/>
          </a:xfrm>
          <a:custGeom>
            <a:avLst/>
            <a:gdLst/>
            <a:ahLst/>
            <a:cxnLst/>
            <a:rect l="l" t="t" r="r" b="b"/>
            <a:pathLst>
              <a:path w="525233" h="714826" extrusionOk="0">
                <a:moveTo>
                  <a:pt x="357413" y="0"/>
                </a:moveTo>
                <a:cubicBezTo>
                  <a:pt x="406762" y="0"/>
                  <a:pt x="453774" y="10001"/>
                  <a:pt x="496534" y="28088"/>
                </a:cubicBezTo>
                <a:lnTo>
                  <a:pt x="525233" y="43665"/>
                </a:lnTo>
                <a:lnTo>
                  <a:pt x="525233" y="136709"/>
                </a:lnTo>
                <a:lnTo>
                  <a:pt x="513073" y="126676"/>
                </a:lnTo>
                <a:cubicBezTo>
                  <a:pt x="468446" y="96526"/>
                  <a:pt x="414647" y="78921"/>
                  <a:pt x="356736" y="78921"/>
                </a:cubicBezTo>
                <a:cubicBezTo>
                  <a:pt x="202307" y="78921"/>
                  <a:pt x="77118" y="204110"/>
                  <a:pt x="77118" y="358539"/>
                </a:cubicBezTo>
                <a:cubicBezTo>
                  <a:pt x="77118" y="512968"/>
                  <a:pt x="202307" y="638156"/>
                  <a:pt x="356736" y="638156"/>
                </a:cubicBezTo>
                <a:cubicBezTo>
                  <a:pt x="414647" y="638156"/>
                  <a:pt x="468446" y="620552"/>
                  <a:pt x="513073" y="590402"/>
                </a:cubicBezTo>
                <a:lnTo>
                  <a:pt x="525233" y="580369"/>
                </a:lnTo>
                <a:lnTo>
                  <a:pt x="525233" y="671162"/>
                </a:lnTo>
                <a:lnTo>
                  <a:pt x="496534" y="686739"/>
                </a:lnTo>
                <a:cubicBezTo>
                  <a:pt x="453774" y="704825"/>
                  <a:pt x="406762" y="714826"/>
                  <a:pt x="357413" y="714826"/>
                </a:cubicBezTo>
                <a:cubicBezTo>
                  <a:pt x="160019" y="714826"/>
                  <a:pt x="0" y="554807"/>
                  <a:pt x="0" y="357413"/>
                </a:cubicBezTo>
                <a:cubicBezTo>
                  <a:pt x="0" y="160019"/>
                  <a:pt x="160019" y="0"/>
                  <a:pt x="35741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2" name="Google Shape;152;p16"/>
          <p:cNvSpPr txBox="1">
            <a:spLocks noGrp="1"/>
          </p:cNvSpPr>
          <p:nvPr>
            <p:ph type="title"/>
          </p:nvPr>
        </p:nvSpPr>
        <p:spPr>
          <a:xfrm>
            <a:off x="413004" y="551311"/>
            <a:ext cx="11365992" cy="366254"/>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dk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1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4" name="Google Shape;154;p16"/>
          <p:cNvSpPr txBox="1"/>
          <p:nvPr/>
        </p:nvSpPr>
        <p:spPr>
          <a:xfrm>
            <a:off x="11804904" y="6364224"/>
            <a:ext cx="374904"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200" b="1">
                <a:solidFill>
                  <a:srgbClr val="707275"/>
                </a:solidFill>
                <a:latin typeface="Calibri"/>
                <a:ea typeface="Calibri"/>
                <a:cs typeface="Calibri"/>
                <a:sym typeface="Calibri"/>
              </a:rPr>
              <a:t>‹#›</a:t>
            </a:fld>
            <a:endParaRPr sz="1200" b="1">
              <a:solidFill>
                <a:srgbClr val="707275"/>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3004" y="1371600"/>
            <a:ext cx="11365992"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Tree>
    <p:extLst>
      <p:ext uri="{BB962C8B-B14F-4D97-AF65-F5344CB8AC3E}">
        <p14:creationId xmlns:p14="http://schemas.microsoft.com/office/powerpoint/2010/main" val="351411540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Section White">
    <p:spTree>
      <p:nvGrpSpPr>
        <p:cNvPr id="1" name=""/>
        <p:cNvGrpSpPr/>
        <p:nvPr/>
      </p:nvGrpSpPr>
      <p:grpSpPr>
        <a:xfrm>
          <a:off x="0" y="0"/>
          <a:ext cx="0" cy="0"/>
          <a:chOff x="0" y="0"/>
          <a:chExt cx="0" cy="0"/>
        </a:xfrm>
      </p:grpSpPr>
      <p:pic>
        <p:nvPicPr>
          <p:cNvPr id="16" name="Red Gradient Block" descr="G:\_55906_Brand_Integration\_PPT_Template\R5_20151208\Images\Title_Red_Gradient_Rever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5424175"/>
            <a:ext cx="12192000" cy="1433825"/>
          </a:xfrm>
          <a:prstGeom prst="rect">
            <a:avLst/>
          </a:prstGeom>
          <a:noFill/>
          <a:extLst>
            <a:ext uri="{909E8E84-426E-40DD-AFC4-6F175D3DCCD1}">
              <a14:hiddenFill xmlns:a14="http://schemas.microsoft.com/office/drawing/2010/main">
                <a:solidFill>
                  <a:srgbClr val="FFFFFF"/>
                </a:solidFill>
              </a14:hiddenFill>
            </a:ext>
          </a:extLst>
        </p:spPr>
      </p:pic>
      <p:sp>
        <p:nvSpPr>
          <p:cNvPr id="9" name="White Mask"/>
          <p:cNvSpPr/>
          <p:nvPr/>
        </p:nvSpPr>
        <p:spPr bwMode="white">
          <a:xfrm flipV="1">
            <a:off x="0" y="0"/>
            <a:ext cx="12192000" cy="21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Text Placeholder 16"/>
          <p:cNvSpPr>
            <a:spLocks noGrp="1"/>
          </p:cNvSpPr>
          <p:nvPr>
            <p:ph type="body" sz="quarter" idx="12" hasCustomPrompt="1"/>
          </p:nvPr>
        </p:nvSpPr>
        <p:spPr bwMode="black">
          <a:xfrm>
            <a:off x="411480" y="4701279"/>
            <a:ext cx="8595360" cy="523220"/>
          </a:xfrm>
          <a:effectLst/>
        </p:spPr>
        <p:txBody>
          <a:bodyPr vert="horz" wrap="square" lIns="0" tIns="0" rIns="0" bIns="0" rtlCol="0" anchor="b">
            <a:spAutoFit/>
          </a:bodyPr>
          <a:lstStyle>
            <a:lvl1pPr marL="0" marR="0" indent="0" algn="l" defTabSz="914400" rtl="0" eaLnBrk="1" latinLnBrk="0" hangingPunct="1">
              <a:lnSpc>
                <a:spcPct val="85000"/>
              </a:lnSpc>
              <a:spcBef>
                <a:spcPts val="1200"/>
              </a:spcBef>
              <a:spcAft>
                <a:spcPts val="0"/>
              </a:spcAft>
              <a:buClr>
                <a:schemeClr val="tx2"/>
              </a:buClr>
              <a:buFont typeface="Arial" panose="020B0604020202020204" pitchFamily="34" charset="0"/>
              <a:buNone/>
              <a:defRPr lang="en-US" sz="4000" b="1" kern="1200" cap="none" baseline="0" dirty="0" smtClean="0">
                <a:solidFill>
                  <a:schemeClr val="tx1"/>
                </a:solidFill>
                <a:effectLst/>
                <a:latin typeface="+mj-lt"/>
                <a:ea typeface="+mn-ea"/>
                <a:cs typeface="Arial" pitchFamily="34" charset="0"/>
              </a:defRPr>
            </a:lvl1pPr>
          </a:lstStyle>
          <a:p>
            <a:pPr marL="0" lvl="0" indent="0"/>
            <a:r>
              <a:rPr lang="en-US" dirty="0"/>
              <a:t>Section Title</a:t>
            </a:r>
          </a:p>
        </p:txBody>
      </p:sp>
      <p:sp>
        <p:nvSpPr>
          <p:cNvPr id="11" name="Copyright"/>
          <p:cNvSpPr txBox="1">
            <a:spLocks/>
          </p:cNvSpPr>
          <p:nvPr/>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1"/>
                </a:solidFill>
              </a:rPr>
              <a:t>Broadcom Proprietary and Confidential.  Copyright © 2020 Broadcom.  All Rights Reserved. The term “Broadcom” refers to Broadcom Inc. and/or its subsidiaries.</a:t>
            </a:r>
          </a:p>
        </p:txBody>
      </p:sp>
      <p:grpSp>
        <p:nvGrpSpPr>
          <p:cNvPr id="22" name="Gray Bar"/>
          <p:cNvGrpSpPr/>
          <p:nvPr/>
        </p:nvGrpSpPr>
        <p:grpSpPr bwMode="ltGray">
          <a:xfrm>
            <a:off x="-1" y="5424175"/>
            <a:ext cx="12192001" cy="0"/>
            <a:chOff x="-1" y="5905500"/>
            <a:chExt cx="12192001" cy="0"/>
          </a:xfrm>
        </p:grpSpPr>
        <p:cxnSp>
          <p:nvCxnSpPr>
            <p:cNvPr id="15" name="Straight Connector 14"/>
            <p:cNvCxnSpPr/>
            <p:nvPr/>
          </p:nvCxnSpPr>
          <p:spPr bwMode="ltGray">
            <a:xfrm>
              <a:off x="-1" y="5905500"/>
              <a:ext cx="12192001" cy="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ltGray">
            <a:xfrm>
              <a:off x="9083040" y="5905500"/>
              <a:ext cx="3108960" cy="0"/>
            </a:xfrm>
            <a:prstGeom prst="line">
              <a:avLst/>
            </a:prstGeom>
            <a:ln w="82550" cap="flat">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26" name="Broadcom Logo" descr="G:\_55906_Brand_Integration\_55998_Broadcom_Limited_Logo\_Final\04_White\PNG\Broadcom_Ltd_Logo_White_no-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5923396"/>
            <a:ext cx="3200400" cy="43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1121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YMC17 - Title, Subtitle">
  <p:cSld name="SYMC17 - Title, Subtitle">
    <p:spTree>
      <p:nvGrpSpPr>
        <p:cNvPr id="1" name="Shape 67"/>
        <p:cNvGrpSpPr/>
        <p:nvPr/>
      </p:nvGrpSpPr>
      <p:grpSpPr>
        <a:xfrm>
          <a:off x="0" y="0"/>
          <a:ext cx="0" cy="0"/>
          <a:chOff x="0" y="0"/>
          <a:chExt cx="0" cy="0"/>
        </a:xfrm>
      </p:grpSpPr>
      <p:sp>
        <p:nvSpPr>
          <p:cNvPr id="68" name="Google Shape;68;p46"/>
          <p:cNvSpPr txBox="1">
            <a:spLocks noGrp="1"/>
          </p:cNvSpPr>
          <p:nvPr>
            <p:ph type="subTitle" idx="1"/>
          </p:nvPr>
        </p:nvSpPr>
        <p:spPr>
          <a:xfrm>
            <a:off x="495300" y="952500"/>
            <a:ext cx="9686133" cy="457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3360"/>
              <a:buFont typeface="Arial"/>
              <a:buNone/>
              <a:defRPr sz="2800" b="1" i="0">
                <a:solidFill>
                  <a:srgbClr val="595959"/>
                </a:solidFill>
                <a:latin typeface="Calibri"/>
                <a:ea typeface="Calibri"/>
                <a:cs typeface="Calibri"/>
                <a:sym typeface="Calibri"/>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160"/>
              <a:buNone/>
              <a:defRPr sz="1800"/>
            </a:lvl3pPr>
            <a:lvl4pPr lvl="3" algn="ctr">
              <a:lnSpc>
                <a:spcPct val="90000"/>
              </a:lnSpc>
              <a:spcBef>
                <a:spcPts val="500"/>
              </a:spcBef>
              <a:spcAft>
                <a:spcPts val="0"/>
              </a:spcAft>
              <a:buSzPts val="192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rgbClr val="595959"/>
              </a:buClr>
              <a:buSzPts val="1600"/>
              <a:buNone/>
              <a:defRPr sz="1600"/>
            </a:lvl6pPr>
            <a:lvl7pPr lvl="6" algn="ctr">
              <a:lnSpc>
                <a:spcPct val="90000"/>
              </a:lnSpc>
              <a:spcBef>
                <a:spcPts val="500"/>
              </a:spcBef>
              <a:spcAft>
                <a:spcPts val="0"/>
              </a:spcAft>
              <a:buClr>
                <a:srgbClr val="595959"/>
              </a:buClr>
              <a:buSzPts val="1600"/>
              <a:buNone/>
              <a:defRPr sz="1600"/>
            </a:lvl7pPr>
            <a:lvl8pPr lvl="7" algn="ctr">
              <a:lnSpc>
                <a:spcPct val="90000"/>
              </a:lnSpc>
              <a:spcBef>
                <a:spcPts val="500"/>
              </a:spcBef>
              <a:spcAft>
                <a:spcPts val="0"/>
              </a:spcAft>
              <a:buClr>
                <a:srgbClr val="595959"/>
              </a:buClr>
              <a:buSzPts val="1600"/>
              <a:buNone/>
              <a:defRPr sz="1600"/>
            </a:lvl8pPr>
            <a:lvl9pPr lvl="8" algn="ctr">
              <a:lnSpc>
                <a:spcPct val="90000"/>
              </a:lnSpc>
              <a:spcBef>
                <a:spcPts val="500"/>
              </a:spcBef>
              <a:spcAft>
                <a:spcPts val="0"/>
              </a:spcAft>
              <a:buClr>
                <a:srgbClr val="595959"/>
              </a:buClr>
              <a:buSzPts val="1600"/>
              <a:buNone/>
              <a:defRPr sz="1600"/>
            </a:lvl9pPr>
          </a:lstStyle>
          <a:p>
            <a:endParaRPr/>
          </a:p>
        </p:txBody>
      </p:sp>
      <p:sp>
        <p:nvSpPr>
          <p:cNvPr id="69" name="Google Shape;69;p46"/>
          <p:cNvSpPr txBox="1">
            <a:spLocks noGrp="1"/>
          </p:cNvSpPr>
          <p:nvPr>
            <p:ph type="title"/>
          </p:nvPr>
        </p:nvSpPr>
        <p:spPr>
          <a:xfrm>
            <a:off x="495300" y="381000"/>
            <a:ext cx="9686925" cy="382588"/>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11747500" y="6305550"/>
            <a:ext cx="5207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200" b="1">
                <a:solidFill>
                  <a:srgbClr val="888888"/>
                </a:solidFill>
                <a:latin typeface="Calibri"/>
                <a:ea typeface="Calibri"/>
                <a:cs typeface="Calibri"/>
                <a:sym typeface="Calibri"/>
              </a:defRPr>
            </a:lvl1pPr>
            <a:lvl2pPr marL="0" marR="0" lvl="1" indent="0" algn="ctr">
              <a:spcBef>
                <a:spcPts val="0"/>
              </a:spcBef>
              <a:spcAft>
                <a:spcPts val="0"/>
              </a:spcAft>
              <a:buNone/>
              <a:defRPr sz="1200" b="1">
                <a:solidFill>
                  <a:srgbClr val="888888"/>
                </a:solidFill>
                <a:latin typeface="Calibri"/>
                <a:ea typeface="Calibri"/>
                <a:cs typeface="Calibri"/>
                <a:sym typeface="Calibri"/>
              </a:defRPr>
            </a:lvl2pPr>
            <a:lvl3pPr marL="0" marR="0" lvl="2" indent="0" algn="ctr">
              <a:spcBef>
                <a:spcPts val="0"/>
              </a:spcBef>
              <a:spcAft>
                <a:spcPts val="0"/>
              </a:spcAft>
              <a:buNone/>
              <a:defRPr sz="1200" b="1">
                <a:solidFill>
                  <a:srgbClr val="888888"/>
                </a:solidFill>
                <a:latin typeface="Calibri"/>
                <a:ea typeface="Calibri"/>
                <a:cs typeface="Calibri"/>
                <a:sym typeface="Calibri"/>
              </a:defRPr>
            </a:lvl3pPr>
            <a:lvl4pPr marL="0" marR="0" lvl="3" indent="0" algn="ctr">
              <a:spcBef>
                <a:spcPts val="0"/>
              </a:spcBef>
              <a:spcAft>
                <a:spcPts val="0"/>
              </a:spcAft>
              <a:buNone/>
              <a:defRPr sz="1200" b="1">
                <a:solidFill>
                  <a:srgbClr val="888888"/>
                </a:solidFill>
                <a:latin typeface="Calibri"/>
                <a:ea typeface="Calibri"/>
                <a:cs typeface="Calibri"/>
                <a:sym typeface="Calibri"/>
              </a:defRPr>
            </a:lvl4pPr>
            <a:lvl5pPr marL="0" marR="0" lvl="4" indent="0" algn="ctr">
              <a:spcBef>
                <a:spcPts val="0"/>
              </a:spcBef>
              <a:spcAft>
                <a:spcPts val="0"/>
              </a:spcAft>
              <a:buNone/>
              <a:defRPr sz="1200" b="1">
                <a:solidFill>
                  <a:srgbClr val="888888"/>
                </a:solidFill>
                <a:latin typeface="Calibri"/>
                <a:ea typeface="Calibri"/>
                <a:cs typeface="Calibri"/>
                <a:sym typeface="Calibri"/>
              </a:defRPr>
            </a:lvl5pPr>
            <a:lvl6pPr marL="0" marR="0" lvl="5" indent="0" algn="ctr">
              <a:spcBef>
                <a:spcPts val="0"/>
              </a:spcBef>
              <a:spcAft>
                <a:spcPts val="0"/>
              </a:spcAft>
              <a:buNone/>
              <a:defRPr sz="1200" b="1">
                <a:solidFill>
                  <a:srgbClr val="888888"/>
                </a:solidFill>
                <a:latin typeface="Calibri"/>
                <a:ea typeface="Calibri"/>
                <a:cs typeface="Calibri"/>
                <a:sym typeface="Calibri"/>
              </a:defRPr>
            </a:lvl6pPr>
            <a:lvl7pPr marL="0" marR="0" lvl="6" indent="0" algn="ctr">
              <a:spcBef>
                <a:spcPts val="0"/>
              </a:spcBef>
              <a:spcAft>
                <a:spcPts val="0"/>
              </a:spcAft>
              <a:buNone/>
              <a:defRPr sz="1200" b="1">
                <a:solidFill>
                  <a:srgbClr val="888888"/>
                </a:solidFill>
                <a:latin typeface="Calibri"/>
                <a:ea typeface="Calibri"/>
                <a:cs typeface="Calibri"/>
                <a:sym typeface="Calibri"/>
              </a:defRPr>
            </a:lvl7pPr>
            <a:lvl8pPr marL="0" marR="0" lvl="7" indent="0" algn="ctr">
              <a:spcBef>
                <a:spcPts val="0"/>
              </a:spcBef>
              <a:spcAft>
                <a:spcPts val="0"/>
              </a:spcAft>
              <a:buNone/>
              <a:defRPr sz="1200" b="1">
                <a:solidFill>
                  <a:srgbClr val="888888"/>
                </a:solidFill>
                <a:latin typeface="Calibri"/>
                <a:ea typeface="Calibri"/>
                <a:cs typeface="Calibri"/>
                <a:sym typeface="Calibri"/>
              </a:defRPr>
            </a:lvl8pPr>
            <a:lvl9pPr marL="0" marR="0" lvl="8" indent="0" algn="ctr">
              <a:spcBef>
                <a:spcPts val="0"/>
              </a:spcBef>
              <a:spcAft>
                <a:spcPts val="0"/>
              </a:spcAft>
              <a:buNone/>
              <a:defRPr sz="1200" b="1">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8248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YMC17 - Title, Content">
    <p:spTree>
      <p:nvGrpSpPr>
        <p:cNvPr id="1" name=""/>
        <p:cNvGrpSpPr/>
        <p:nvPr/>
      </p:nvGrpSpPr>
      <p:grpSpPr>
        <a:xfrm>
          <a:off x="0" y="0"/>
          <a:ext cx="0" cy="0"/>
          <a:chOff x="0" y="0"/>
          <a:chExt cx="0" cy="0"/>
        </a:xfrm>
      </p:grpSpPr>
      <p:grpSp>
        <p:nvGrpSpPr>
          <p:cNvPr id="4" name="Group 72" hidden="1"/>
          <p:cNvGrpSpPr>
            <a:grpSpLocks/>
          </p:cNvGrpSpPr>
          <p:nvPr userDrawn="1">
            <p:custDataLst>
              <p:tags r:id="rId1"/>
            </p:custDataLst>
          </p:nvPr>
        </p:nvGrpSpPr>
        <p:grpSpPr bwMode="auto">
          <a:xfrm>
            <a:off x="-282575" y="-714375"/>
            <a:ext cx="12741275" cy="8286750"/>
            <a:chOff x="-282027" y="-714736"/>
            <a:chExt cx="12740305" cy="8287473"/>
          </a:xfrm>
        </p:grpSpPr>
        <p:cxnSp>
          <p:nvCxnSpPr>
            <p:cNvPr id="5" name="Straight Connector 4"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8" name="Group 84" hidden="1"/>
            <p:cNvGrpSpPr>
              <a:grpSpLocks/>
            </p:cNvGrpSpPr>
            <p:nvPr userDrawn="1"/>
          </p:nvGrpSpPr>
          <p:grpSpPr bwMode="auto">
            <a:xfrm>
              <a:off x="11640116" y="-714736"/>
              <a:ext cx="551884" cy="8287473"/>
              <a:chOff x="11640116" y="-714736"/>
              <a:chExt cx="551884" cy="8287473"/>
            </a:xfrm>
          </p:grpSpPr>
          <p:cxnSp>
            <p:nvCxnSpPr>
              <p:cNvPr id="22" name="Straight Connector 21"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5" hidden="1"/>
            <p:cNvGrpSpPr>
              <a:grpSpLocks/>
            </p:cNvGrpSpPr>
            <p:nvPr userDrawn="1"/>
          </p:nvGrpSpPr>
          <p:grpSpPr bwMode="auto">
            <a:xfrm>
              <a:off x="-282027" y="-714736"/>
              <a:ext cx="12740305" cy="8287473"/>
              <a:chOff x="-282026" y="-714736"/>
              <a:chExt cx="12740305" cy="8287473"/>
            </a:xfrm>
          </p:grpSpPr>
          <p:grpSp>
            <p:nvGrpSpPr>
              <p:cNvPr id="10" name="Group 86" hidden="1"/>
              <p:cNvGrpSpPr>
                <a:grpSpLocks/>
              </p:cNvGrpSpPr>
              <p:nvPr userDrawn="1"/>
            </p:nvGrpSpPr>
            <p:grpSpPr bwMode="auto">
              <a:xfrm>
                <a:off x="-282026" y="0"/>
                <a:ext cx="12740305" cy="246887"/>
                <a:chOff x="-282026" y="0"/>
                <a:chExt cx="12740305" cy="246887"/>
              </a:xfrm>
            </p:grpSpPr>
            <p:cxnSp>
              <p:nvCxnSpPr>
                <p:cNvPr id="20" name="Straight Connector 19"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87" hidden="1"/>
              <p:cNvGrpSpPr>
                <a:grpSpLocks/>
              </p:cNvGrpSpPr>
              <p:nvPr userDrawn="1"/>
            </p:nvGrpSpPr>
            <p:grpSpPr bwMode="auto">
              <a:xfrm>
                <a:off x="-282026" y="1280053"/>
                <a:ext cx="12740305" cy="442593"/>
                <a:chOff x="-282026" y="1280053"/>
                <a:chExt cx="12740305" cy="442593"/>
              </a:xfrm>
            </p:grpSpPr>
            <p:cxnSp>
              <p:nvCxnSpPr>
                <p:cNvPr id="18" name="Straight Connector 17"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88" hidden="1"/>
              <p:cNvGrpSpPr>
                <a:grpSpLocks/>
              </p:cNvGrpSpPr>
              <p:nvPr userDrawn="1"/>
            </p:nvGrpSpPr>
            <p:grpSpPr bwMode="auto">
              <a:xfrm>
                <a:off x="0" y="-714736"/>
                <a:ext cx="551884" cy="8287473"/>
                <a:chOff x="11640116" y="-714736"/>
                <a:chExt cx="551884" cy="8287473"/>
              </a:xfrm>
            </p:grpSpPr>
            <p:cxnSp>
              <p:nvCxnSpPr>
                <p:cNvPr id="16" name="Straight Connector 15"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89" hidden="1"/>
              <p:cNvGrpSpPr>
                <a:grpSpLocks/>
              </p:cNvGrpSpPr>
              <p:nvPr userDrawn="1"/>
            </p:nvGrpSpPr>
            <p:grpSpPr bwMode="auto">
              <a:xfrm>
                <a:off x="-282026" y="6584314"/>
                <a:ext cx="12740305" cy="273686"/>
                <a:chOff x="-282026" y="0"/>
                <a:chExt cx="12740305" cy="273686"/>
              </a:xfrm>
            </p:grpSpPr>
            <p:cxnSp>
              <p:nvCxnSpPr>
                <p:cNvPr id="14" name="Straight Connector 13"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 name="Title 2"/>
          <p:cNvSpPr>
            <a:spLocks noGrp="1"/>
          </p:cNvSpPr>
          <p:nvPr>
            <p:ph type="title"/>
          </p:nvPr>
        </p:nvSpPr>
        <p:spPr/>
        <p:txBody>
          <a:bodyPr/>
          <a:lstStyle>
            <a:lvl1pPr>
              <a:defRPr/>
            </a:lvl1pPr>
          </a:lstStyle>
          <a:p>
            <a:r>
              <a:rPr lang="en-US"/>
              <a:t>Click to edit Master title style</a:t>
            </a:r>
            <a:endParaRPr lang="en-US" dirty="0"/>
          </a:p>
        </p:txBody>
      </p:sp>
      <p:sp>
        <p:nvSpPr>
          <p:cNvPr id="46" name="Content Placeholder 3"/>
          <p:cNvSpPr>
            <a:spLocks noGrp="1"/>
          </p:cNvSpPr>
          <p:nvPr>
            <p:ph sz="quarter" idx="12"/>
          </p:nvPr>
        </p:nvSpPr>
        <p:spPr>
          <a:xfrm>
            <a:off x="495300" y="1132840"/>
            <a:ext cx="11201400" cy="4925060"/>
          </a:xfrm>
          <a:prstGeom prst="rect">
            <a:avLst/>
          </a:prstGeom>
        </p:spPr>
        <p:txBody>
          <a:bodyPr/>
          <a:lstStyle>
            <a:lvl1pPr>
              <a:defRPr>
                <a:solidFill>
                  <a:schemeClr val="tx1">
                    <a:lumMod val="65000"/>
                    <a:lumOff val="35000"/>
                  </a:schemeClr>
                </a:solidFill>
              </a:defRPr>
            </a:lvl1pPr>
            <a:lvl2pPr marL="741363" indent="-284163">
              <a:buFont typeface="Arial" panose="020B0604020202020204" pitchFamily="34" charset="0"/>
              <a:buChar char="•"/>
              <a:defRPr>
                <a:solidFill>
                  <a:schemeClr val="tx1">
                    <a:lumMod val="65000"/>
                    <a:lumOff val="35000"/>
                  </a:schemeClr>
                </a:solidFill>
              </a:defRPr>
            </a:lvl2pPr>
            <a:lvl3pPr marL="1206500" indent="-292100">
              <a:buFont typeface="Arial" panose="020B0604020202020204" pitchFamily="34" charset="0"/>
              <a:buChar char="•"/>
              <a:defRPr>
                <a:solidFill>
                  <a:schemeClr val="tx1">
                    <a:lumMod val="65000"/>
                    <a:lumOff val="35000"/>
                  </a:schemeClr>
                </a:solidFill>
              </a:defRPr>
            </a:lvl3pPr>
            <a:lvl4pPr marL="1655763" indent="-284163">
              <a:buFont typeface="Arial" panose="020B0604020202020204" pitchFamily="34" charset="0"/>
              <a:buChar char="•"/>
              <a:defRPr>
                <a:solidFill>
                  <a:schemeClr val="tx1">
                    <a:lumMod val="65000"/>
                    <a:lumOff val="35000"/>
                  </a:schemeClr>
                </a:solidFill>
              </a:defRPr>
            </a:lvl4pPr>
            <a:lvl5pPr marL="2057400" indent="-228600">
              <a:buFont typeface="Arial" panose="020B0604020202020204" pitchFamily="34" charset="0"/>
              <a:buChar char="•"/>
              <a:defRPr>
                <a:solidFill>
                  <a:schemeClr val="tx1">
                    <a:lumMod val="65000"/>
                    <a:lumOff val="35000"/>
                  </a:schemeClr>
                </a:solidFill>
              </a:defRPr>
            </a:lvl5pPr>
            <a:lvl6pPr marL="2514600" indent="-228600">
              <a:buFont typeface="Arial" panose="020B0604020202020204" pitchFamily="34" charset="0"/>
              <a:buChar char="•"/>
              <a:defRPr sz="1300">
                <a:solidFill>
                  <a:schemeClr val="tx1">
                    <a:lumMod val="65000"/>
                    <a:lumOff val="35000"/>
                  </a:schemeClr>
                </a:solidFill>
              </a:defRPr>
            </a:lvl6pPr>
            <a:lvl7pPr marL="2916238" indent="-173038">
              <a:buFont typeface="Arial" panose="020B0604020202020204" pitchFamily="34" charset="0"/>
              <a:buChar char="•"/>
              <a:defRPr sz="1200">
                <a:solidFill>
                  <a:schemeClr val="tx1">
                    <a:lumMod val="65000"/>
                    <a:lumOff val="35000"/>
                  </a:schemeClr>
                </a:solidFill>
              </a:defRPr>
            </a:lvl7pPr>
            <a:lvl8pPr marL="3373438" indent="-173038">
              <a:buFont typeface="Arial" panose="020B0604020202020204" pitchFamily="34" charset="0"/>
              <a:buChar char="•"/>
              <a:defRPr sz="1100">
                <a:solidFill>
                  <a:schemeClr val="tx1">
                    <a:lumMod val="65000"/>
                    <a:lumOff val="35000"/>
                  </a:schemeClr>
                </a:solidFill>
              </a:defRPr>
            </a:lvl8pPr>
            <a:lvl9pPr marL="3830638" indent="-173038">
              <a:buFont typeface="Arial" panose="020B0604020202020204" pitchFamily="34" charset="0"/>
              <a:buChar char="•"/>
              <a:defRPr sz="1000">
                <a:solidFill>
                  <a:schemeClr val="tx1">
                    <a:lumMod val="65000"/>
                    <a:lumOff val="35000"/>
                  </a:schemeClr>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4008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Content with Subtitl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3004" y="1600200"/>
            <a:ext cx="11365992" cy="1507079"/>
          </a:xfrm>
        </p:spPr>
        <p:txBody>
          <a:bodyPr/>
          <a:lstStyle>
            <a:lvl1pPr>
              <a:spcBef>
                <a:spcPts val="1200"/>
              </a:spcBef>
              <a:defRPr/>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
        <p:nvSpPr>
          <p:cNvPr id="4" name="Subtitle"/>
          <p:cNvSpPr>
            <a:spLocks noGrp="1"/>
          </p:cNvSpPr>
          <p:nvPr>
            <p:ph type="body" sz="quarter" idx="12"/>
          </p:nvPr>
        </p:nvSpPr>
        <p:spPr>
          <a:xfrm>
            <a:off x="413004" y="1005840"/>
            <a:ext cx="11365992" cy="332399"/>
          </a:xfrm>
        </p:spPr>
        <p:txBody>
          <a:bodyPr lIns="0" tIns="0" rIns="0" bIns="0"/>
          <a:lstStyle>
            <a:lvl1pPr marL="0" marR="0" indent="0">
              <a:spcBef>
                <a:spcPts val="0"/>
              </a:spcBef>
              <a:spcAft>
                <a:spcPts val="0"/>
              </a:spcAft>
              <a:buNone/>
              <a:defRPr sz="2400" b="0">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Edit Master text styles</a:t>
            </a:r>
          </a:p>
        </p:txBody>
      </p:sp>
    </p:spTree>
    <p:extLst>
      <p:ext uri="{BB962C8B-B14F-4D97-AF65-F5344CB8AC3E}">
        <p14:creationId xmlns:p14="http://schemas.microsoft.com/office/powerpoint/2010/main" val="356252760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White">
    <p:spTree>
      <p:nvGrpSpPr>
        <p:cNvPr id="1" name=""/>
        <p:cNvGrpSpPr/>
        <p:nvPr/>
      </p:nvGrpSpPr>
      <p:grpSpPr>
        <a:xfrm>
          <a:off x="0" y="0"/>
          <a:ext cx="0" cy="0"/>
          <a:chOff x="0" y="0"/>
          <a:chExt cx="0" cy="0"/>
        </a:xfrm>
      </p:grpSpPr>
      <p:sp>
        <p:nvSpPr>
          <p:cNvPr id="10" name="Text Placeholder 16"/>
          <p:cNvSpPr>
            <a:spLocks noGrp="1"/>
          </p:cNvSpPr>
          <p:nvPr>
            <p:ph type="body" sz="quarter" idx="12" hasCustomPrompt="1"/>
          </p:nvPr>
        </p:nvSpPr>
        <p:spPr bwMode="black">
          <a:xfrm>
            <a:off x="411480" y="4701279"/>
            <a:ext cx="8595360" cy="523220"/>
          </a:xfrm>
          <a:effectLst/>
        </p:spPr>
        <p:txBody>
          <a:bodyPr vert="horz" wrap="square" lIns="0" tIns="0" rIns="0" bIns="0" rtlCol="0" anchor="b">
            <a:spAutoFit/>
          </a:bodyPr>
          <a:lstStyle>
            <a:lvl1pPr marL="0" marR="0" indent="0" algn="l" defTabSz="914400" rtl="0" eaLnBrk="1" latinLnBrk="0" hangingPunct="1">
              <a:lnSpc>
                <a:spcPct val="85000"/>
              </a:lnSpc>
              <a:spcBef>
                <a:spcPts val="1200"/>
              </a:spcBef>
              <a:spcAft>
                <a:spcPts val="0"/>
              </a:spcAft>
              <a:buClr>
                <a:schemeClr val="tx2"/>
              </a:buClr>
              <a:buFont typeface="Arial" panose="020B0604020202020204" pitchFamily="34" charset="0"/>
              <a:buNone/>
              <a:defRPr lang="en-US" sz="4000" b="1" kern="1200" cap="none" baseline="0" dirty="0" smtClean="0">
                <a:solidFill>
                  <a:schemeClr val="tx1"/>
                </a:solidFill>
                <a:effectLst/>
                <a:latin typeface="+mj-lt"/>
                <a:ea typeface="+mn-ea"/>
                <a:cs typeface="Arial" pitchFamily="34" charset="0"/>
              </a:defRPr>
            </a:lvl1pPr>
          </a:lstStyle>
          <a:p>
            <a:pPr marL="0" lvl="0" indent="0"/>
            <a:r>
              <a:rPr lang="en-US" dirty="0"/>
              <a:t>Section Title</a:t>
            </a:r>
          </a:p>
        </p:txBody>
      </p:sp>
    </p:spTree>
    <p:extLst>
      <p:ext uri="{BB962C8B-B14F-4D97-AF65-F5344CB8AC3E}">
        <p14:creationId xmlns:p14="http://schemas.microsoft.com/office/powerpoint/2010/main" val="268703700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3004" y="551311"/>
            <a:ext cx="11365992" cy="366254"/>
          </a:xfrm>
          <a:prstGeom prst="rect">
            <a:avLst/>
          </a:prstGeom>
          <a:noFill/>
          <a:ln>
            <a:noFill/>
          </a:ln>
        </p:spPr>
        <p:txBody>
          <a:bodyPr spcFirstLastPara="1" wrap="square" lIns="0" tIns="0" rIns="0" bIns="0" anchor="ctr" anchorCtr="0">
            <a:noAutofit/>
          </a:bodyPr>
          <a:lstStyle>
            <a:lvl1pPr marR="0" lvl="0" algn="l" rtl="0">
              <a:lnSpc>
                <a:spcPct val="85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13004" y="1371600"/>
            <a:ext cx="11365992" cy="1507079"/>
          </a:xfrm>
          <a:prstGeom prst="rect">
            <a:avLst/>
          </a:prstGeom>
          <a:noFill/>
          <a:ln>
            <a:noFill/>
          </a:ln>
        </p:spPr>
        <p:txBody>
          <a:bodyPr spcFirstLastPara="1" wrap="square" lIns="0" tIns="0" rIns="0" bIns="0" anchor="t" anchorCtr="0">
            <a:noAutofit/>
          </a:bodyPr>
          <a:lstStyle>
            <a:lvl1pPr marL="457200" marR="0" lvl="0" indent="-381000" algn="l" rtl="0">
              <a:lnSpc>
                <a:spcPct val="90000"/>
              </a:lnSpc>
              <a:spcBef>
                <a:spcPts val="12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30200" algn="l" rtl="0">
              <a:lnSpc>
                <a:spcPct val="90000"/>
              </a:lnSpc>
              <a:spcBef>
                <a:spcPts val="4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90000"/>
              </a:lnSpc>
              <a:spcBef>
                <a:spcPts val="4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4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5" name="Google Shape;15;p1"/>
          <p:cNvPicPr preferRelativeResize="0"/>
          <p:nvPr/>
        </p:nvPicPr>
        <p:blipFill rotWithShape="1">
          <a:blip r:embed="rId11">
            <a:alphaModFix/>
          </a:blip>
          <a:srcRect/>
          <a:stretch/>
        </p:blipFill>
        <p:spPr>
          <a:xfrm>
            <a:off x="10414000" y="6511510"/>
            <a:ext cx="1511300" cy="204806"/>
          </a:xfrm>
          <a:prstGeom prst="rect">
            <a:avLst/>
          </a:prstGeom>
          <a:noFill/>
          <a:ln>
            <a:noFill/>
          </a:ln>
        </p:spPr>
      </p:pic>
      <p:grpSp>
        <p:nvGrpSpPr>
          <p:cNvPr id="16" name="Google Shape;16;p1"/>
          <p:cNvGrpSpPr/>
          <p:nvPr/>
        </p:nvGrpSpPr>
        <p:grpSpPr>
          <a:xfrm>
            <a:off x="0" y="0"/>
            <a:ext cx="12192000" cy="137160"/>
            <a:chOff x="0" y="0"/>
            <a:chExt cx="12192000" cy="137160"/>
          </a:xfrm>
        </p:grpSpPr>
        <p:sp>
          <p:nvSpPr>
            <p:cNvPr id="17" name="Google Shape;17;p1"/>
            <p:cNvSpPr/>
            <p:nvPr/>
          </p:nvSpPr>
          <p:spPr>
            <a:xfrm>
              <a:off x="0" y="0"/>
              <a:ext cx="12192000" cy="137160"/>
            </a:xfrm>
            <a:prstGeom prst="rect">
              <a:avLst/>
            </a:prstGeom>
            <a:solidFill>
              <a:srgbClr val="CC092F"/>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2000" b="1">
                <a:solidFill>
                  <a:schemeClr val="lt1"/>
                </a:solidFill>
                <a:latin typeface="Arial"/>
                <a:ea typeface="Arial"/>
                <a:cs typeface="Arial"/>
                <a:sym typeface="Arial"/>
              </a:endParaRPr>
            </a:p>
          </p:txBody>
        </p:sp>
        <p:sp>
          <p:nvSpPr>
            <p:cNvPr id="18" name="Google Shape;18;p1"/>
            <p:cNvSpPr/>
            <p:nvPr/>
          </p:nvSpPr>
          <p:spPr>
            <a:xfrm>
              <a:off x="10665070" y="0"/>
              <a:ext cx="1526930" cy="137160"/>
            </a:xfrm>
            <a:prstGeom prst="rect">
              <a:avLst/>
            </a:prstGeom>
            <a:solidFill>
              <a:srgbClr val="AB162C"/>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2000" b="1">
                <a:solidFill>
                  <a:schemeClr val="lt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2" r:id="rId3"/>
    <p:sldLayoutId id="2147483698" r:id="rId4"/>
    <p:sldLayoutId id="2147483714" r:id="rId5"/>
    <p:sldLayoutId id="2147483715" r:id="rId6"/>
    <p:sldLayoutId id="2147483716" r:id="rId7"/>
    <p:sldLayoutId id="2147483717" r:id="rId8"/>
    <p:sldLayoutId id="2147483718" r:id="rId9"/>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34.svg"/><Relationship Id="rId17" Type="http://schemas.openxmlformats.org/officeDocument/2006/relationships/image" Target="../media/image24.emf"/><Relationship Id="rId2" Type="http://schemas.openxmlformats.org/officeDocument/2006/relationships/notesSlide" Target="../notesSlides/notesSlide9.xml"/><Relationship Id="rId16" Type="http://schemas.openxmlformats.org/officeDocument/2006/relationships/image" Target="../media/image38.svg"/><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20.png"/><Relationship Id="rId1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tiff"/><Relationship Id="rId7"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1.svg"/><Relationship Id="rId11" Type="http://schemas.openxmlformats.org/officeDocument/2006/relationships/image" Target="../media/image39.png"/><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4.tiff"/><Relationship Id="rId9" Type="http://schemas.openxmlformats.org/officeDocument/2006/relationships/image" Target="../media/image54.sv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body" idx="1"/>
          </p:nvPr>
        </p:nvSpPr>
        <p:spPr>
          <a:xfrm>
            <a:off x="411480" y="3566145"/>
            <a:ext cx="7452360" cy="991041"/>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SzPts val="4000"/>
              <a:buNone/>
            </a:pPr>
            <a:r>
              <a:rPr lang="en-GB" dirty="0"/>
              <a:t>Email Security Service</a:t>
            </a:r>
            <a:endParaRPr dirty="0"/>
          </a:p>
          <a:p>
            <a:pPr marL="0" lvl="0" indent="0" algn="l" rtl="0">
              <a:lnSpc>
                <a:spcPct val="85000"/>
              </a:lnSpc>
              <a:spcBef>
                <a:spcPts val="1200"/>
              </a:spcBef>
              <a:spcAft>
                <a:spcPts val="0"/>
              </a:spcAft>
              <a:buSzPts val="2400"/>
              <a:buNone/>
            </a:pPr>
            <a:r>
              <a:rPr lang="en-US" sz="2400" dirty="0">
                <a:latin typeface="Arial"/>
                <a:ea typeface="Arial"/>
                <a:cs typeface="Arial"/>
                <a:sym typeface="Arial"/>
              </a:rPr>
              <a:t>Secure Anywhere, Anytime Access for Your Users</a:t>
            </a:r>
            <a:endParaRPr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Broadcom: Most Complete Protection in the Industry</a:t>
            </a:r>
          </a:p>
        </p:txBody>
      </p:sp>
      <p:sp>
        <p:nvSpPr>
          <p:cNvPr id="72" name="Rounded Rectangle 71"/>
          <p:cNvSpPr/>
          <p:nvPr/>
        </p:nvSpPr>
        <p:spPr>
          <a:xfrm>
            <a:off x="592426" y="1591234"/>
            <a:ext cx="10904175" cy="565065"/>
          </a:xfrm>
          <a:prstGeom prst="roundRect">
            <a:avLst>
              <a:gd name="adj" fmla="val 15155"/>
            </a:avLst>
          </a:prstGeom>
          <a:solidFill>
            <a:schemeClr val="tx2"/>
          </a:solidFill>
          <a:ln w="9525">
            <a:noFill/>
            <a:miter lim="800000"/>
            <a:headEnd/>
            <a:tailEnd/>
          </a:ln>
          <a:effectLst/>
        </p:spPr>
        <p:txBody>
          <a:bodyPr wrap="square" rtlCol="0" anchor="ctr"/>
          <a:lstStyle/>
          <a:p>
            <a:pPr algn="ctr" defTabSz="914126">
              <a:lnSpc>
                <a:spcPct val="70000"/>
              </a:lnSpc>
              <a:defRPr/>
            </a:pPr>
            <a:endParaRPr lang="en-US" kern="0" dirty="0">
              <a:solidFill>
                <a:srgbClr val="000000"/>
              </a:solidFill>
              <a:latin typeface="Arial" panose="020B0604020202020204" pitchFamily="34" charset="0"/>
              <a:cs typeface="Arial" panose="020B0604020202020204" pitchFamily="34" charset="0"/>
            </a:endParaRPr>
          </a:p>
        </p:txBody>
      </p:sp>
      <p:sp>
        <p:nvSpPr>
          <p:cNvPr id="16" name="TextBox 55"/>
          <p:cNvSpPr txBox="1">
            <a:spLocks noChangeArrowheads="1"/>
          </p:cNvSpPr>
          <p:nvPr/>
        </p:nvSpPr>
        <p:spPr bwMode="auto">
          <a:xfrm>
            <a:off x="720701" y="3510386"/>
            <a:ext cx="1395311" cy="456145"/>
          </a:xfrm>
          <a:prstGeom prst="rect">
            <a:avLst/>
          </a:prstGeom>
          <a:no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0" rIns="0" bIns="0" anchor="t" anchorCtr="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126">
              <a:lnSpc>
                <a:spcPct val="85000"/>
              </a:lnSpc>
              <a:defRPr/>
            </a:pPr>
            <a:r>
              <a:rPr lang="en-US" altLang="en-US" sz="1100" b="1" dirty="0">
                <a:solidFill>
                  <a:srgbClr val="000000"/>
                </a:solidFill>
                <a:latin typeface="Arial" panose="020B0604020202020204" pitchFamily="34" charset="0"/>
                <a:cs typeface="Arial" panose="020B0604020202020204" pitchFamily="34" charset="0"/>
              </a:rPr>
              <a:t>CONNECTION LEVEL</a:t>
            </a:r>
          </a:p>
        </p:txBody>
      </p:sp>
      <p:sp>
        <p:nvSpPr>
          <p:cNvPr id="25" name="TextBox 26"/>
          <p:cNvSpPr txBox="1">
            <a:spLocks noChangeArrowheads="1"/>
          </p:cNvSpPr>
          <p:nvPr/>
        </p:nvSpPr>
        <p:spPr bwMode="auto">
          <a:xfrm>
            <a:off x="2265622" y="3510386"/>
            <a:ext cx="1395311" cy="759719"/>
          </a:xfrm>
          <a:prstGeom prst="rect">
            <a:avLst/>
          </a:prstGeom>
          <a:no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0" rIns="0" bIns="0" anchor="t" anchorCtr="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126">
              <a:lnSpc>
                <a:spcPct val="85000"/>
              </a:lnSpc>
              <a:defRPr/>
            </a:pPr>
            <a:r>
              <a:rPr lang="en-US" altLang="en-US" sz="1100" b="1" dirty="0">
                <a:solidFill>
                  <a:srgbClr val="000000"/>
                </a:solidFill>
                <a:latin typeface="Arial" panose="020B0604020202020204" pitchFamily="34" charset="0"/>
                <a:cs typeface="Arial" panose="020B0604020202020204" pitchFamily="34" charset="0"/>
              </a:rPr>
              <a:t>MALWARE &amp; SPAM DEFENSE</a:t>
            </a:r>
          </a:p>
        </p:txBody>
      </p:sp>
      <p:sp>
        <p:nvSpPr>
          <p:cNvPr id="30" name="TextBox 77"/>
          <p:cNvSpPr txBox="1">
            <a:spLocks noChangeArrowheads="1"/>
          </p:cNvSpPr>
          <p:nvPr/>
        </p:nvSpPr>
        <p:spPr bwMode="auto">
          <a:xfrm>
            <a:off x="8425006" y="3510386"/>
            <a:ext cx="1395311" cy="763305"/>
          </a:xfrm>
          <a:prstGeom prst="rect">
            <a:avLst/>
          </a:prstGeom>
          <a:no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0" rIns="0" bIns="0" anchor="t" anchorCtr="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126">
              <a:lnSpc>
                <a:spcPct val="85000"/>
              </a:lnSpc>
              <a:defRPr/>
            </a:pPr>
            <a:r>
              <a:rPr lang="en-US" altLang="en-US" sz="1100" b="1" dirty="0">
                <a:solidFill>
                  <a:srgbClr val="000000"/>
                </a:solidFill>
                <a:latin typeface="Arial" panose="020B0604020202020204" pitchFamily="34" charset="0"/>
                <a:cs typeface="Arial" panose="020B0604020202020204" pitchFamily="34" charset="0"/>
              </a:rPr>
              <a:t>ADVANCED </a:t>
            </a:r>
          </a:p>
          <a:p>
            <a:pPr algn="ctr" defTabSz="914126">
              <a:lnSpc>
                <a:spcPct val="85000"/>
              </a:lnSpc>
              <a:defRPr/>
            </a:pPr>
            <a:r>
              <a:rPr lang="en-US" altLang="en-US" sz="1100" b="1" dirty="0">
                <a:solidFill>
                  <a:srgbClr val="000000"/>
                </a:solidFill>
                <a:latin typeface="Arial" panose="020B0604020202020204" pitchFamily="34" charset="0"/>
                <a:cs typeface="Arial" panose="020B0604020202020204" pitchFamily="34" charset="0"/>
              </a:rPr>
              <a:t>MACHINE </a:t>
            </a:r>
          </a:p>
          <a:p>
            <a:pPr algn="ctr" defTabSz="914126">
              <a:lnSpc>
                <a:spcPct val="85000"/>
              </a:lnSpc>
              <a:defRPr/>
            </a:pPr>
            <a:r>
              <a:rPr lang="en-US" altLang="en-US" sz="1100" b="1" dirty="0">
                <a:solidFill>
                  <a:srgbClr val="000000"/>
                </a:solidFill>
                <a:latin typeface="Arial" panose="020B0604020202020204" pitchFamily="34" charset="0"/>
                <a:cs typeface="Arial" panose="020B0604020202020204" pitchFamily="34" charset="0"/>
              </a:rPr>
              <a:t>LEARNING</a:t>
            </a:r>
          </a:p>
        </p:txBody>
      </p:sp>
      <p:sp>
        <p:nvSpPr>
          <p:cNvPr id="46" name="TextBox 25"/>
          <p:cNvSpPr txBox="1">
            <a:spLocks noChangeArrowheads="1"/>
          </p:cNvSpPr>
          <p:nvPr/>
        </p:nvSpPr>
        <p:spPr bwMode="auto">
          <a:xfrm>
            <a:off x="3415843" y="3467397"/>
            <a:ext cx="1215550" cy="759719"/>
          </a:xfrm>
          <a:prstGeom prst="rect">
            <a:avLst/>
          </a:prstGeom>
          <a:no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0" rIns="0" bIns="0" anchor="t" anchorCtr="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126">
              <a:lnSpc>
                <a:spcPct val="85000"/>
              </a:lnSpc>
              <a:defRPr/>
            </a:pPr>
            <a:endParaRPr lang="en-US" altLang="en-US" sz="1050" b="1" dirty="0">
              <a:solidFill>
                <a:srgbClr val="000000"/>
              </a:solidFill>
              <a:latin typeface="Arial" panose="020B0604020202020204" pitchFamily="34" charset="0"/>
              <a:cs typeface="Arial" panose="020B0604020202020204" pitchFamily="34" charset="0"/>
            </a:endParaRPr>
          </a:p>
        </p:txBody>
      </p:sp>
      <p:sp>
        <p:nvSpPr>
          <p:cNvPr id="52" name="TextBox 55"/>
          <p:cNvSpPr txBox="1">
            <a:spLocks noChangeArrowheads="1"/>
          </p:cNvSpPr>
          <p:nvPr/>
        </p:nvSpPr>
        <p:spPr bwMode="auto">
          <a:xfrm>
            <a:off x="3798799" y="3510386"/>
            <a:ext cx="1395311" cy="759719"/>
          </a:xfrm>
          <a:prstGeom prst="rect">
            <a:avLst/>
          </a:prstGeom>
          <a:no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0" rIns="0" bIns="0" anchor="t" anchorCtr="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126">
              <a:lnSpc>
                <a:spcPct val="85000"/>
              </a:lnSpc>
              <a:defRPr/>
            </a:pPr>
            <a:r>
              <a:rPr lang="en-US" altLang="en-US" sz="1100" b="1" dirty="0">
                <a:solidFill>
                  <a:srgbClr val="000000"/>
                </a:solidFill>
                <a:latin typeface="Arial" panose="020B0604020202020204" pitchFamily="34" charset="0"/>
                <a:cs typeface="Arial" panose="020B0604020202020204" pitchFamily="34" charset="0"/>
              </a:rPr>
              <a:t>LINK </a:t>
            </a:r>
          </a:p>
          <a:p>
            <a:pPr algn="ctr" defTabSz="914126">
              <a:lnSpc>
                <a:spcPct val="85000"/>
              </a:lnSpc>
              <a:defRPr/>
            </a:pPr>
            <a:r>
              <a:rPr lang="en-US" altLang="en-US" sz="1100" b="1" dirty="0">
                <a:solidFill>
                  <a:srgbClr val="000000"/>
                </a:solidFill>
                <a:latin typeface="Arial" panose="020B0604020202020204" pitchFamily="34" charset="0"/>
                <a:cs typeface="Arial" panose="020B0604020202020204" pitchFamily="34" charset="0"/>
              </a:rPr>
              <a:t>PROTECTION</a:t>
            </a:r>
          </a:p>
        </p:txBody>
      </p:sp>
      <p:sp>
        <p:nvSpPr>
          <p:cNvPr id="39" name="TextBox 25"/>
          <p:cNvSpPr txBox="1">
            <a:spLocks noChangeArrowheads="1"/>
          </p:cNvSpPr>
          <p:nvPr/>
        </p:nvSpPr>
        <p:spPr bwMode="auto">
          <a:xfrm>
            <a:off x="6888425" y="3510386"/>
            <a:ext cx="1395311" cy="763305"/>
          </a:xfrm>
          <a:prstGeom prst="rect">
            <a:avLst/>
          </a:prstGeom>
          <a:no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0" rIns="0" bIns="0" anchor="t" anchorCtr="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126">
              <a:lnSpc>
                <a:spcPct val="85000"/>
              </a:lnSpc>
              <a:defRPr/>
            </a:pPr>
            <a:r>
              <a:rPr lang="en-US" altLang="en-US" sz="1100" b="1" dirty="0">
                <a:solidFill>
                  <a:srgbClr val="000000"/>
                </a:solidFill>
                <a:latin typeface="Arial" panose="020B0604020202020204" pitchFamily="34" charset="0"/>
                <a:cs typeface="Arial" panose="020B0604020202020204" pitchFamily="34" charset="0"/>
              </a:rPr>
              <a:t>BEHAVIOR ANALYSIS</a:t>
            </a:r>
          </a:p>
        </p:txBody>
      </p:sp>
      <p:sp>
        <p:nvSpPr>
          <p:cNvPr id="68" name="TextBox 25"/>
          <p:cNvSpPr txBox="1">
            <a:spLocks noChangeArrowheads="1"/>
          </p:cNvSpPr>
          <p:nvPr/>
        </p:nvSpPr>
        <p:spPr bwMode="auto">
          <a:xfrm>
            <a:off x="5391283" y="3510386"/>
            <a:ext cx="1403344" cy="763305"/>
          </a:xfrm>
          <a:prstGeom prst="rect">
            <a:avLst/>
          </a:prstGeom>
          <a:no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0" rIns="0" bIns="0" anchor="t" anchorCtr="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126">
              <a:lnSpc>
                <a:spcPct val="85000"/>
              </a:lnSpc>
              <a:defRPr/>
            </a:pPr>
            <a:r>
              <a:rPr lang="en-US" altLang="en-US" sz="1100" b="1" dirty="0">
                <a:solidFill>
                  <a:srgbClr val="000000"/>
                </a:solidFill>
                <a:latin typeface="Arial" panose="020B0604020202020204" pitchFamily="34" charset="0"/>
                <a:cs typeface="Arial" panose="020B0604020202020204" pitchFamily="34" charset="0"/>
              </a:rPr>
              <a:t>IMPERSONATION CONTROL</a:t>
            </a:r>
          </a:p>
        </p:txBody>
      </p:sp>
      <p:sp>
        <p:nvSpPr>
          <p:cNvPr id="83" name="TextBox 55"/>
          <p:cNvSpPr txBox="1">
            <a:spLocks noChangeArrowheads="1"/>
          </p:cNvSpPr>
          <p:nvPr/>
        </p:nvSpPr>
        <p:spPr bwMode="auto">
          <a:xfrm>
            <a:off x="10011681" y="3510385"/>
            <a:ext cx="1395311" cy="264170"/>
          </a:xfrm>
          <a:prstGeom prst="rect">
            <a:avLst/>
          </a:prstGeom>
          <a:no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0" rIns="0" bIns="0" anchor="t" anchorCtr="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126">
              <a:lnSpc>
                <a:spcPct val="85000"/>
              </a:lnSpc>
              <a:defRPr/>
            </a:pPr>
            <a:r>
              <a:rPr lang="en-US" altLang="en-US" sz="1100" b="1" dirty="0">
                <a:solidFill>
                  <a:srgbClr val="000000"/>
                </a:solidFill>
                <a:latin typeface="Arial" panose="020B0604020202020204" pitchFamily="34" charset="0"/>
                <a:cs typeface="Arial" panose="020B0604020202020204" pitchFamily="34" charset="0"/>
              </a:rPr>
              <a:t>SANDBOXING</a:t>
            </a:r>
          </a:p>
        </p:txBody>
      </p:sp>
      <p:sp>
        <p:nvSpPr>
          <p:cNvPr id="74" name="TextBox 73"/>
          <p:cNvSpPr txBox="1"/>
          <p:nvPr/>
        </p:nvSpPr>
        <p:spPr>
          <a:xfrm>
            <a:off x="810581" y="4118494"/>
            <a:ext cx="1215550" cy="1148275"/>
          </a:xfrm>
          <a:prstGeom prst="rect">
            <a:avLst/>
          </a:prstGeom>
          <a:noFill/>
          <a:ln>
            <a:noFill/>
          </a:ln>
        </p:spPr>
        <p:txBody>
          <a:bodyPr lIns="0" tIns="0" rIns="0" bIns="0" anchor="t" anchorCtr="0"/>
          <a:lstStyle>
            <a:defPPr>
              <a:defRPr lang="en-US"/>
            </a:defPPr>
            <a:lvl1pPr>
              <a:defRPr sz="1400">
                <a:solidFill>
                  <a:srgbClr val="FFFFFF"/>
                </a:solidFill>
                <a:ea typeface="ＭＳ Ｐゴシック" charset="0"/>
                <a:cs typeface="ＭＳ Ｐゴシック" charset="0"/>
              </a:defRPr>
            </a:lvl1pPr>
          </a:lstStyle>
          <a:p>
            <a:pPr algn="ctr" defTabSz="914126">
              <a:lnSpc>
                <a:spcPct val="90000"/>
              </a:lnSpc>
              <a:defRPr/>
            </a:pPr>
            <a:r>
              <a:rPr lang="en-US" altLang="en-US" sz="1100" dirty="0">
                <a:solidFill>
                  <a:srgbClr val="535353"/>
                </a:solidFill>
                <a:latin typeface="Arial" panose="020B0604020202020204" pitchFamily="34" charset="0"/>
                <a:ea typeface="MS PGothic" panose="020B0600070205080204" pitchFamily="34" charset="-128"/>
                <a:cs typeface="Arial" panose="020B0604020202020204" pitchFamily="34" charset="0"/>
              </a:rPr>
              <a:t>SMTP firewall, sender reputation and authentication reduce risks and throttle bad connections</a:t>
            </a:r>
          </a:p>
        </p:txBody>
      </p:sp>
      <p:sp>
        <p:nvSpPr>
          <p:cNvPr id="75" name="TextBox 81"/>
          <p:cNvSpPr txBox="1">
            <a:spLocks noChangeArrowheads="1"/>
          </p:cNvSpPr>
          <p:nvPr/>
        </p:nvSpPr>
        <p:spPr bwMode="auto">
          <a:xfrm>
            <a:off x="3888680" y="4118493"/>
            <a:ext cx="1215550" cy="1568410"/>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nchorCtr="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126">
              <a:lnSpc>
                <a:spcPct val="90000"/>
              </a:lnSpc>
              <a:defRPr/>
            </a:pPr>
            <a:r>
              <a:rPr lang="en-US" altLang="en-US" sz="1100" dirty="0">
                <a:solidFill>
                  <a:srgbClr val="535353"/>
                </a:solidFill>
                <a:latin typeface="Arial" panose="020B0604020202020204" pitchFamily="34" charset="0"/>
                <a:cs typeface="Arial" panose="020B0604020202020204" pitchFamily="34" charset="0"/>
              </a:rPr>
              <a:t>Evaluates malicious links at email delivery and time of click with advanced phishing variant detection</a:t>
            </a:r>
          </a:p>
        </p:txBody>
      </p:sp>
      <p:sp>
        <p:nvSpPr>
          <p:cNvPr id="84" name="TextBox 82"/>
          <p:cNvSpPr txBox="1">
            <a:spLocks noChangeArrowheads="1"/>
          </p:cNvSpPr>
          <p:nvPr/>
        </p:nvSpPr>
        <p:spPr bwMode="auto">
          <a:xfrm>
            <a:off x="8444642" y="4118494"/>
            <a:ext cx="1356040" cy="157581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nchorCtr="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126">
              <a:lnSpc>
                <a:spcPct val="90000"/>
              </a:lnSpc>
              <a:defRPr/>
            </a:pPr>
            <a:r>
              <a:rPr lang="en-US" altLang="en-US" sz="1100" dirty="0">
                <a:solidFill>
                  <a:srgbClr val="535353"/>
                </a:solidFill>
                <a:latin typeface="Arial" panose="020B0604020202020204" pitchFamily="34" charset="0"/>
                <a:cs typeface="Arial" panose="020B0604020202020204" pitchFamily="34" charset="0"/>
              </a:rPr>
              <a:t>Analyzes code </a:t>
            </a:r>
            <a:br>
              <a:rPr lang="en-US" altLang="en-US" sz="1100" dirty="0">
                <a:solidFill>
                  <a:srgbClr val="535353"/>
                </a:solidFill>
                <a:latin typeface="Arial" panose="020B0604020202020204" pitchFamily="34" charset="0"/>
                <a:cs typeface="Arial" panose="020B0604020202020204" pitchFamily="34" charset="0"/>
              </a:rPr>
            </a:br>
            <a:r>
              <a:rPr lang="en-US" altLang="en-US" sz="1100" dirty="0">
                <a:solidFill>
                  <a:srgbClr val="535353"/>
                </a:solidFill>
                <a:latin typeface="Arial" panose="020B0604020202020204" pitchFamily="34" charset="0"/>
                <a:cs typeface="Arial" panose="020B0604020202020204" pitchFamily="34" charset="0"/>
              </a:rPr>
              <a:t>for malicious characteristics</a:t>
            </a:r>
          </a:p>
        </p:txBody>
      </p:sp>
      <p:sp>
        <p:nvSpPr>
          <p:cNvPr id="87" name="TextBox 83"/>
          <p:cNvSpPr txBox="1">
            <a:spLocks noChangeArrowheads="1"/>
          </p:cNvSpPr>
          <p:nvPr/>
        </p:nvSpPr>
        <p:spPr bwMode="auto">
          <a:xfrm>
            <a:off x="2259125" y="4118494"/>
            <a:ext cx="1408305" cy="103828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nchorCtr="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126">
              <a:lnSpc>
                <a:spcPct val="90000"/>
              </a:lnSpc>
              <a:defRPr/>
            </a:pPr>
            <a:r>
              <a:rPr lang="en-US" altLang="en-US" sz="1100" dirty="0">
                <a:solidFill>
                  <a:srgbClr val="535353"/>
                </a:solidFill>
                <a:latin typeface="Arial" panose="020B0604020202020204" pitchFamily="34" charset="0"/>
                <a:cs typeface="Arial" panose="020B0604020202020204" pitchFamily="34" charset="0"/>
              </a:rPr>
              <a:t>Heuristics, reputation, and signature-based engines evaluate files and URLs for email malware </a:t>
            </a:r>
            <a:br>
              <a:rPr lang="en-US" altLang="en-US" sz="1100" dirty="0">
                <a:solidFill>
                  <a:srgbClr val="535353"/>
                </a:solidFill>
                <a:latin typeface="Arial" panose="020B0604020202020204" pitchFamily="34" charset="0"/>
                <a:cs typeface="Arial" panose="020B0604020202020204" pitchFamily="34" charset="0"/>
              </a:rPr>
            </a:br>
            <a:r>
              <a:rPr lang="en-US" altLang="en-US" sz="1100" dirty="0">
                <a:solidFill>
                  <a:srgbClr val="535353"/>
                </a:solidFill>
                <a:latin typeface="Arial" panose="020B0604020202020204" pitchFamily="34" charset="0"/>
                <a:cs typeface="Arial" panose="020B0604020202020204" pitchFamily="34" charset="0"/>
              </a:rPr>
              <a:t>&amp; spam</a:t>
            </a:r>
          </a:p>
        </p:txBody>
      </p:sp>
      <p:sp>
        <p:nvSpPr>
          <p:cNvPr id="93" name="TextBox 92"/>
          <p:cNvSpPr txBox="1"/>
          <p:nvPr/>
        </p:nvSpPr>
        <p:spPr>
          <a:xfrm>
            <a:off x="9961071" y="4118494"/>
            <a:ext cx="1496530" cy="807913"/>
          </a:xfrm>
          <a:prstGeom prst="rect">
            <a:avLst/>
          </a:prstGeom>
          <a:noFill/>
          <a:ln>
            <a:noFill/>
          </a:ln>
        </p:spPr>
        <p:txBody>
          <a:bodyPr lIns="0" tIns="0" rIns="0" bIns="0" anchor="t" anchorCtr="0"/>
          <a:lstStyle>
            <a:defPPr>
              <a:defRPr lang="en-US"/>
            </a:defPPr>
            <a:lvl1pPr>
              <a:defRPr sz="1400">
                <a:solidFill>
                  <a:srgbClr val="FFFFFF"/>
                </a:solidFill>
                <a:ea typeface="ＭＳ Ｐゴシック" charset="0"/>
                <a:cs typeface="ＭＳ Ｐゴシック" charset="0"/>
              </a:defRPr>
            </a:lvl1pPr>
          </a:lstStyle>
          <a:p>
            <a:pPr algn="ctr" defTabSz="914126">
              <a:lnSpc>
                <a:spcPct val="90000"/>
              </a:lnSpc>
              <a:defRPr/>
            </a:pPr>
            <a:r>
              <a:rPr lang="en-US" altLang="en-US" sz="1100" dirty="0">
                <a:solidFill>
                  <a:srgbClr val="535353"/>
                </a:solidFill>
                <a:latin typeface="Arial" panose="020B0604020202020204" pitchFamily="34" charset="0"/>
                <a:ea typeface="MS PGothic" panose="020B0600070205080204" pitchFamily="34" charset="-128"/>
                <a:cs typeface="Arial" panose="020B0604020202020204" pitchFamily="34" charset="0"/>
              </a:rPr>
              <a:t>Detonates only truly unknown files in both physical and virtual environments</a:t>
            </a:r>
          </a:p>
        </p:txBody>
      </p:sp>
      <p:sp>
        <p:nvSpPr>
          <p:cNvPr id="92" name="Rectangle 91"/>
          <p:cNvSpPr/>
          <p:nvPr/>
        </p:nvSpPr>
        <p:spPr>
          <a:xfrm>
            <a:off x="3753905" y="1672111"/>
            <a:ext cx="4645796" cy="400110"/>
          </a:xfrm>
          <a:prstGeom prst="rect">
            <a:avLst/>
          </a:prstGeom>
        </p:spPr>
        <p:txBody>
          <a:bodyPr wrap="square">
            <a:spAutoFit/>
          </a:bodyPr>
          <a:lstStyle/>
          <a:p>
            <a:pPr algn="ctr" defTabSz="914126">
              <a:defRPr/>
            </a:pPr>
            <a:r>
              <a:rPr lang="en-US" sz="2000" b="1" dirty="0">
                <a:solidFill>
                  <a:srgbClr val="000000"/>
                </a:solidFill>
                <a:latin typeface="Arial" panose="020B0604020202020204" pitchFamily="34" charset="0"/>
                <a:cs typeface="Arial" panose="020B0604020202020204" pitchFamily="34" charset="0"/>
              </a:rPr>
              <a:t> </a:t>
            </a:r>
            <a:r>
              <a:rPr lang="en-US" sz="2000" b="1" dirty="0">
                <a:solidFill>
                  <a:srgbClr val="FFFFFF"/>
                </a:solidFill>
                <a:latin typeface="Arial" panose="020B0604020202020204" pitchFamily="34" charset="0"/>
                <a:cs typeface="Arial" panose="020B0604020202020204" pitchFamily="34" charset="0"/>
              </a:rPr>
              <a:t>Global Intelligence Network</a:t>
            </a:r>
            <a:endParaRPr lang="en-US" sz="2400" b="1" dirty="0">
              <a:solidFill>
                <a:srgbClr val="FFFFFF"/>
              </a:solidFill>
              <a:latin typeface="Arial" panose="020B0604020202020204" pitchFamily="34" charset="0"/>
              <a:cs typeface="Arial" panose="020B0604020202020204" pitchFamily="34" charset="0"/>
            </a:endParaRPr>
          </a:p>
        </p:txBody>
      </p:sp>
      <p:cxnSp>
        <p:nvCxnSpPr>
          <p:cNvPr id="70" name="Straight Connector 69"/>
          <p:cNvCxnSpPr/>
          <p:nvPr/>
        </p:nvCxnSpPr>
        <p:spPr>
          <a:xfrm>
            <a:off x="2149267" y="2315545"/>
            <a:ext cx="0" cy="3455550"/>
          </a:xfrm>
          <a:prstGeom prst="line">
            <a:avLst/>
          </a:prstGeom>
          <a:ln w="19050" cmpd="sng">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753905" y="2353940"/>
            <a:ext cx="0" cy="3455550"/>
          </a:xfrm>
          <a:prstGeom prst="line">
            <a:avLst/>
          </a:prstGeom>
          <a:ln w="19050" cmpd="sng">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251310" y="2353940"/>
            <a:ext cx="0" cy="3455550"/>
          </a:xfrm>
          <a:prstGeom prst="line">
            <a:avLst/>
          </a:prstGeom>
          <a:ln w="19050" cmpd="sng">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825505" y="2353940"/>
            <a:ext cx="0" cy="3455550"/>
          </a:xfrm>
          <a:prstGeom prst="line">
            <a:avLst/>
          </a:prstGeom>
          <a:ln w="19050" cmpd="sng">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361305" y="2353940"/>
            <a:ext cx="0" cy="3455550"/>
          </a:xfrm>
          <a:prstGeom prst="line">
            <a:avLst/>
          </a:prstGeom>
          <a:ln w="19050" cmpd="sng">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9858710" y="2353940"/>
            <a:ext cx="0" cy="3455550"/>
          </a:xfrm>
          <a:prstGeom prst="line">
            <a:avLst/>
          </a:prstGeom>
          <a:ln w="19050" cmpd="sng">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92426" y="5694305"/>
            <a:ext cx="3161479" cy="539356"/>
          </a:xfrm>
          <a:prstGeom prst="rect">
            <a:avLst/>
          </a:prstGeom>
          <a:solidFill>
            <a:schemeClr val="bg2">
              <a:lumMod val="75000"/>
            </a:schemeClr>
          </a:solidFill>
          <a:ln w="12700">
            <a:noFill/>
            <a:miter lim="800000"/>
            <a:headEnd/>
            <a:tailEnd/>
          </a:ln>
          <a:effectLst/>
        </p:spPr>
        <p:txBody>
          <a:bodyPr wrap="square" rtlCol="0" anchor="ctr"/>
          <a:lstStyle/>
          <a:p>
            <a:pPr algn="ctr" defTabSz="914126">
              <a:defRPr/>
            </a:pPr>
            <a:r>
              <a:rPr lang="en-US" sz="1400" b="1" kern="0" dirty="0">
                <a:solidFill>
                  <a:schemeClr val="bg1"/>
                </a:solidFill>
                <a:latin typeface="Arial" panose="020B0604020202020204" pitchFamily="34" charset="0"/>
                <a:cs typeface="Arial" panose="020B0604020202020204" pitchFamily="34" charset="0"/>
              </a:rPr>
              <a:t>MALWARE &amp; SPAM PROTECTION</a:t>
            </a:r>
          </a:p>
        </p:txBody>
      </p:sp>
      <p:sp>
        <p:nvSpPr>
          <p:cNvPr id="40" name="TextBox 83"/>
          <p:cNvSpPr txBox="1">
            <a:spLocks noChangeArrowheads="1"/>
          </p:cNvSpPr>
          <p:nvPr/>
        </p:nvSpPr>
        <p:spPr bwMode="auto">
          <a:xfrm>
            <a:off x="6979086" y="4118494"/>
            <a:ext cx="1215550" cy="157581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nchorCtr="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126">
              <a:lnSpc>
                <a:spcPct val="90000"/>
              </a:lnSpc>
              <a:defRPr/>
            </a:pPr>
            <a:r>
              <a:rPr lang="en-US" altLang="en-US" sz="1100" dirty="0">
                <a:solidFill>
                  <a:srgbClr val="535353"/>
                </a:solidFill>
                <a:latin typeface="Arial" panose="020B0604020202020204" pitchFamily="34" charset="0"/>
                <a:cs typeface="Arial" panose="020B0604020202020204" pitchFamily="34" charset="0"/>
              </a:rPr>
              <a:t>Identifies new, crafted, and hidden malware by examining the behavior of suspicious email</a:t>
            </a:r>
          </a:p>
        </p:txBody>
      </p:sp>
      <p:sp>
        <p:nvSpPr>
          <p:cNvPr id="6" name="Rectangle 5"/>
          <p:cNvSpPr/>
          <p:nvPr/>
        </p:nvSpPr>
        <p:spPr>
          <a:xfrm>
            <a:off x="3753905" y="5694305"/>
            <a:ext cx="3071600" cy="539356"/>
          </a:xfrm>
          <a:prstGeom prst="rect">
            <a:avLst/>
          </a:prstGeom>
          <a:solidFill>
            <a:schemeClr val="bg2">
              <a:lumMod val="60000"/>
              <a:lumOff val="40000"/>
            </a:schemeClr>
          </a:solidFill>
          <a:ln w="12700">
            <a:noFill/>
            <a:miter lim="800000"/>
            <a:headEnd/>
            <a:tailEnd/>
          </a:ln>
          <a:effectLst/>
        </p:spPr>
        <p:txBody>
          <a:bodyPr wrap="square" rtlCol="0" anchor="ctr"/>
          <a:lstStyle/>
          <a:p>
            <a:pPr algn="ctr" defTabSz="914126">
              <a:defRPr/>
            </a:pPr>
            <a:r>
              <a:rPr lang="en-US" sz="1400" b="1" kern="0" dirty="0">
                <a:solidFill>
                  <a:srgbClr val="000000"/>
                </a:solidFill>
                <a:latin typeface="Arial" panose="020B0604020202020204" pitchFamily="34" charset="0"/>
                <a:cs typeface="Arial" panose="020B0604020202020204" pitchFamily="34" charset="0"/>
              </a:rPr>
              <a:t>PHISHING DEFENSE</a:t>
            </a:r>
          </a:p>
        </p:txBody>
      </p:sp>
      <p:sp>
        <p:nvSpPr>
          <p:cNvPr id="8" name="Rectangle 7"/>
          <p:cNvSpPr/>
          <p:nvPr/>
        </p:nvSpPr>
        <p:spPr>
          <a:xfrm>
            <a:off x="6825506" y="5694305"/>
            <a:ext cx="4671099" cy="539356"/>
          </a:xfrm>
          <a:prstGeom prst="rect">
            <a:avLst/>
          </a:prstGeom>
          <a:solidFill>
            <a:schemeClr val="bg2">
              <a:lumMod val="40000"/>
              <a:lumOff val="60000"/>
            </a:schemeClr>
          </a:solidFill>
          <a:ln w="12700">
            <a:noFill/>
            <a:miter lim="800000"/>
            <a:headEnd/>
            <a:tailEnd/>
          </a:ln>
          <a:effectLst/>
        </p:spPr>
        <p:txBody>
          <a:bodyPr wrap="square" rtlCol="0" anchor="ctr"/>
          <a:lstStyle/>
          <a:p>
            <a:pPr algn="ctr" defTabSz="914126">
              <a:defRPr/>
            </a:pPr>
            <a:r>
              <a:rPr lang="en-US" sz="1400" b="1" kern="0" dirty="0">
                <a:solidFill>
                  <a:srgbClr val="000000"/>
                </a:solidFill>
                <a:latin typeface="Arial" panose="020B0604020202020204" pitchFamily="34" charset="0"/>
                <a:cs typeface="Arial" panose="020B0604020202020204" pitchFamily="34" charset="0"/>
              </a:rPr>
              <a:t>EMERGING THREAT PREVENTION</a:t>
            </a:r>
          </a:p>
        </p:txBody>
      </p:sp>
      <p:sp>
        <p:nvSpPr>
          <p:cNvPr id="47" name="TextBox 83">
            <a:extLst>
              <a:ext uri="{FF2B5EF4-FFF2-40B4-BE49-F238E27FC236}">
                <a16:creationId xmlns:a16="http://schemas.microsoft.com/office/drawing/2014/main" xmlns="" id="{EB3BAF25-25BD-4D1E-9F78-CB6208BCD07B}"/>
              </a:ext>
            </a:extLst>
          </p:cNvPr>
          <p:cNvSpPr txBox="1">
            <a:spLocks noChangeArrowheads="1"/>
          </p:cNvSpPr>
          <p:nvPr/>
        </p:nvSpPr>
        <p:spPr bwMode="auto">
          <a:xfrm>
            <a:off x="5358057" y="4118494"/>
            <a:ext cx="1369647" cy="157581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nchorCtr="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914126">
              <a:lnSpc>
                <a:spcPct val="90000"/>
              </a:lnSpc>
              <a:defRPr/>
            </a:pPr>
            <a:r>
              <a:rPr lang="en-US" altLang="en-US" sz="1100" dirty="0">
                <a:solidFill>
                  <a:srgbClr val="535353"/>
                </a:solidFill>
                <a:latin typeface="Arial" panose="020B0604020202020204" pitchFamily="34" charset="0"/>
                <a:cs typeface="Arial" panose="020B0604020202020204" pitchFamily="34" charset="0"/>
              </a:rPr>
              <a:t>Blocks Business Email Compromise and other spoofing attacks</a:t>
            </a:r>
          </a:p>
        </p:txBody>
      </p:sp>
      <p:pic>
        <p:nvPicPr>
          <p:cNvPr id="5" name="Graphic 4">
            <a:extLst>
              <a:ext uri="{FF2B5EF4-FFF2-40B4-BE49-F238E27FC236}">
                <a16:creationId xmlns:a16="http://schemas.microsoft.com/office/drawing/2014/main" xmlns="" id="{028144C3-402A-A344-B34E-BD98A33BED6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594722" y="1591233"/>
            <a:ext cx="1045386" cy="543721"/>
          </a:xfrm>
          <a:prstGeom prst="rect">
            <a:avLst/>
          </a:prstGeom>
        </p:spPr>
      </p:pic>
      <p:pic>
        <p:nvPicPr>
          <p:cNvPr id="10" name="Graphic 9">
            <a:extLst>
              <a:ext uri="{FF2B5EF4-FFF2-40B4-BE49-F238E27FC236}">
                <a16:creationId xmlns:a16="http://schemas.microsoft.com/office/drawing/2014/main" xmlns="" id="{6C50CF49-C654-BE4C-B042-F95EF273AF2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53678" y="2579818"/>
            <a:ext cx="529356" cy="687427"/>
          </a:xfrm>
          <a:prstGeom prst="rect">
            <a:avLst/>
          </a:prstGeom>
        </p:spPr>
      </p:pic>
      <p:pic>
        <p:nvPicPr>
          <p:cNvPr id="12" name="Graphic 11">
            <a:extLst>
              <a:ext uri="{FF2B5EF4-FFF2-40B4-BE49-F238E27FC236}">
                <a16:creationId xmlns:a16="http://schemas.microsoft.com/office/drawing/2014/main" xmlns="" id="{18FAEB49-C02D-6345-BEAE-EE9986CBC35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531892" y="2574235"/>
            <a:ext cx="896589" cy="698592"/>
          </a:xfrm>
          <a:prstGeom prst="rect">
            <a:avLst/>
          </a:prstGeom>
        </p:spPr>
      </p:pic>
      <p:pic>
        <p:nvPicPr>
          <p:cNvPr id="14" name="Graphic 13">
            <a:extLst>
              <a:ext uri="{FF2B5EF4-FFF2-40B4-BE49-F238E27FC236}">
                <a16:creationId xmlns:a16="http://schemas.microsoft.com/office/drawing/2014/main" xmlns="" id="{A7513A75-AF3D-7443-BCCC-F47A747F944C}"/>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8786822" y="2554816"/>
            <a:ext cx="655494" cy="737431"/>
          </a:xfrm>
          <a:prstGeom prst="rect">
            <a:avLst/>
          </a:prstGeom>
        </p:spPr>
      </p:pic>
      <p:pic>
        <p:nvPicPr>
          <p:cNvPr id="19" name="Graphic 18">
            <a:extLst>
              <a:ext uri="{FF2B5EF4-FFF2-40B4-BE49-F238E27FC236}">
                <a16:creationId xmlns:a16="http://schemas.microsoft.com/office/drawing/2014/main" xmlns="" id="{D5A0A5AE-FD15-7841-AB33-10561A15EA49}"/>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7202444" y="2571588"/>
            <a:ext cx="694976" cy="703886"/>
          </a:xfrm>
          <a:prstGeom prst="rect">
            <a:avLst/>
          </a:prstGeom>
        </p:spPr>
      </p:pic>
      <p:pic>
        <p:nvPicPr>
          <p:cNvPr id="26" name="Graphic 25">
            <a:extLst>
              <a:ext uri="{FF2B5EF4-FFF2-40B4-BE49-F238E27FC236}">
                <a16:creationId xmlns:a16="http://schemas.microsoft.com/office/drawing/2014/main" xmlns="" id="{E627C244-B419-DF41-803A-66EAF681C826}"/>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5487396" y="2368320"/>
            <a:ext cx="1110422" cy="1110422"/>
          </a:xfrm>
          <a:prstGeom prst="rect">
            <a:avLst/>
          </a:prstGeom>
        </p:spPr>
      </p:pic>
      <p:pic>
        <p:nvPicPr>
          <p:cNvPr id="28" name="Graphic 27">
            <a:extLst>
              <a:ext uri="{FF2B5EF4-FFF2-40B4-BE49-F238E27FC236}">
                <a16:creationId xmlns:a16="http://schemas.microsoft.com/office/drawing/2014/main" xmlns="" id="{EC845F18-F8D1-5B42-BC51-FAA7369BEF0A}"/>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0325541" y="2620321"/>
            <a:ext cx="688049" cy="646924"/>
          </a:xfrm>
          <a:prstGeom prst="rect">
            <a:avLst/>
          </a:prstGeom>
        </p:spPr>
      </p:pic>
      <p:pic>
        <p:nvPicPr>
          <p:cNvPr id="31" name="Picture 30">
            <a:extLst>
              <a:ext uri="{FF2B5EF4-FFF2-40B4-BE49-F238E27FC236}">
                <a16:creationId xmlns:a16="http://schemas.microsoft.com/office/drawing/2014/main" xmlns="" id="{DB3A7741-F868-0640-9D4E-7110EC2D2714}"/>
              </a:ext>
            </a:extLst>
          </p:cNvPr>
          <p:cNvPicPr>
            <a:picLocks noChangeAspect="1"/>
          </p:cNvPicPr>
          <p:nvPr/>
        </p:nvPicPr>
        <p:blipFill>
          <a:blip r:embed="rId17"/>
          <a:stretch>
            <a:fillRect/>
          </a:stretch>
        </p:blipFill>
        <p:spPr>
          <a:xfrm>
            <a:off x="4102481" y="2523007"/>
            <a:ext cx="792152" cy="792152"/>
          </a:xfrm>
          <a:prstGeom prst="rect">
            <a:avLst/>
          </a:prstGeom>
        </p:spPr>
      </p:pic>
    </p:spTree>
    <p:extLst>
      <p:ext uri="{BB962C8B-B14F-4D97-AF65-F5344CB8AC3E}">
        <p14:creationId xmlns:p14="http://schemas.microsoft.com/office/powerpoint/2010/main" val="120299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14"/>
          <p:cNvSpPr txBox="1">
            <a:spLocks noGrp="1"/>
          </p:cNvSpPr>
          <p:nvPr>
            <p:ph type="subTitle" idx="1"/>
          </p:nvPr>
        </p:nvSpPr>
        <p:spPr>
          <a:xfrm>
            <a:off x="495300" y="868276"/>
            <a:ext cx="10209213" cy="457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3360"/>
              <a:buFont typeface="Arial"/>
              <a:buNone/>
            </a:pPr>
            <a:r>
              <a:rPr lang="en-US"/>
              <a:t>The Email Itself Isn’t Malicious, What You’re Being Asked to Do Is!</a:t>
            </a:r>
            <a:endParaRPr/>
          </a:p>
        </p:txBody>
      </p:sp>
      <p:sp>
        <p:nvSpPr>
          <p:cNvPr id="1025" name="Google Shape;1025;p14"/>
          <p:cNvSpPr txBox="1">
            <a:spLocks noGrp="1"/>
          </p:cNvSpPr>
          <p:nvPr>
            <p:ph type="title"/>
          </p:nvPr>
        </p:nvSpPr>
        <p:spPr>
          <a:xfrm>
            <a:off x="495300" y="381000"/>
            <a:ext cx="9686925" cy="382588"/>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US"/>
              <a:t>Issue: Business Email Compromise (Impersonation)</a:t>
            </a:r>
            <a:endParaRPr/>
          </a:p>
        </p:txBody>
      </p:sp>
      <p:sp>
        <p:nvSpPr>
          <p:cNvPr id="1026" name="Google Shape;1026;p14"/>
          <p:cNvSpPr txBox="1">
            <a:spLocks noGrp="1"/>
          </p:cNvSpPr>
          <p:nvPr>
            <p:ph type="body" idx="4294967295"/>
          </p:nvPr>
        </p:nvSpPr>
        <p:spPr>
          <a:xfrm>
            <a:off x="500068" y="1712913"/>
            <a:ext cx="6484938" cy="326866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80"/>
              <a:buNone/>
            </a:pPr>
            <a:r>
              <a:rPr lang="en-US" b="1" dirty="0">
                <a:solidFill>
                  <a:schemeClr val="dk1"/>
                </a:solidFill>
              </a:rPr>
              <a:t>Types of Attacks:</a:t>
            </a:r>
            <a:endParaRPr dirty="0"/>
          </a:p>
          <a:p>
            <a:pPr marL="292100" lvl="0" indent="-292100" algn="l" rtl="0">
              <a:lnSpc>
                <a:spcPct val="90000"/>
              </a:lnSpc>
              <a:spcBef>
                <a:spcPts val="1600"/>
              </a:spcBef>
              <a:spcAft>
                <a:spcPts val="0"/>
              </a:spcAft>
              <a:buSzPts val="2640"/>
              <a:buChar char="•"/>
            </a:pPr>
            <a:r>
              <a:rPr lang="en-US" sz="2200" dirty="0">
                <a:solidFill>
                  <a:srgbClr val="3F3F3F"/>
                </a:solidFill>
              </a:rPr>
              <a:t>You receive an email from your CEO asking you to </a:t>
            </a:r>
            <a:r>
              <a:rPr lang="en-US" sz="2200" b="1" dirty="0">
                <a:solidFill>
                  <a:schemeClr val="tx2"/>
                </a:solidFill>
              </a:rPr>
              <a:t>make a wire transfer</a:t>
            </a:r>
            <a:endParaRPr dirty="0">
              <a:solidFill>
                <a:schemeClr val="tx2"/>
              </a:solidFill>
            </a:endParaRPr>
          </a:p>
          <a:p>
            <a:pPr marL="292100" lvl="0" indent="-292100" algn="l" rtl="0">
              <a:lnSpc>
                <a:spcPct val="90000"/>
              </a:lnSpc>
              <a:spcBef>
                <a:spcPts val="1600"/>
              </a:spcBef>
              <a:spcAft>
                <a:spcPts val="0"/>
              </a:spcAft>
              <a:buSzPts val="2640"/>
              <a:buChar char="•"/>
            </a:pPr>
            <a:r>
              <a:rPr lang="en-US" sz="2200" dirty="0">
                <a:solidFill>
                  <a:srgbClr val="3F3F3F"/>
                </a:solidFill>
              </a:rPr>
              <a:t>You’re asked to </a:t>
            </a:r>
            <a:r>
              <a:rPr lang="en-US" sz="2200" b="1" dirty="0">
                <a:solidFill>
                  <a:schemeClr val="tx2"/>
                </a:solidFill>
              </a:rPr>
              <a:t>provide tax data</a:t>
            </a:r>
            <a:r>
              <a:rPr lang="en-US" sz="2200" dirty="0">
                <a:solidFill>
                  <a:srgbClr val="3F3F3F"/>
                </a:solidFill>
              </a:rPr>
              <a:t>, which may be used to orchestrate future attacks or perform fraud</a:t>
            </a:r>
            <a:endParaRPr dirty="0"/>
          </a:p>
          <a:p>
            <a:pPr marL="292100" lvl="0" indent="-292100" algn="l" rtl="0">
              <a:lnSpc>
                <a:spcPct val="90000"/>
              </a:lnSpc>
              <a:spcBef>
                <a:spcPts val="1600"/>
              </a:spcBef>
              <a:spcAft>
                <a:spcPts val="0"/>
              </a:spcAft>
              <a:buSzPts val="2640"/>
              <a:buChar char="•"/>
            </a:pPr>
            <a:r>
              <a:rPr lang="en-US" sz="2200" dirty="0">
                <a:solidFill>
                  <a:srgbClr val="3F3F3F"/>
                </a:solidFill>
              </a:rPr>
              <a:t>You’re involved in a real estate transaction and asked to</a:t>
            </a:r>
            <a:r>
              <a:rPr lang="en-US" sz="2200" dirty="0"/>
              <a:t> </a:t>
            </a:r>
            <a:r>
              <a:rPr lang="en-US" sz="2200" b="1" dirty="0">
                <a:solidFill>
                  <a:schemeClr val="tx2"/>
                </a:solidFill>
              </a:rPr>
              <a:t>change payment type </a:t>
            </a:r>
            <a:r>
              <a:rPr lang="en-US" sz="2200" dirty="0">
                <a:solidFill>
                  <a:srgbClr val="3F3F3F"/>
                </a:solidFill>
              </a:rPr>
              <a:t>to a fake account</a:t>
            </a:r>
            <a:endParaRPr dirty="0"/>
          </a:p>
        </p:txBody>
      </p:sp>
      <p:sp>
        <p:nvSpPr>
          <p:cNvPr id="1027" name="Google Shape;1027;p14"/>
          <p:cNvSpPr txBox="1"/>
          <p:nvPr/>
        </p:nvSpPr>
        <p:spPr>
          <a:xfrm>
            <a:off x="0" y="5229257"/>
            <a:ext cx="12192000" cy="828643"/>
          </a:xfrm>
          <a:prstGeom prst="rect">
            <a:avLst/>
          </a:prstGeom>
          <a:solidFill>
            <a:schemeClr val="bg1">
              <a:lumMod val="65000"/>
            </a:schemeClr>
          </a:solidFill>
          <a:ln>
            <a:noFill/>
          </a:ln>
        </p:spPr>
        <p:txBody>
          <a:bodyPr spcFirstLastPara="1" wrap="square" lIns="274300" tIns="73150" rIns="274300" bIns="73150" anchor="t" anchorCtr="0">
            <a:normAutofit/>
          </a:bodyPr>
          <a:lstStyle/>
          <a:p>
            <a:pPr marL="0" marR="0" lvl="0" indent="0" algn="ctr" rtl="0">
              <a:lnSpc>
                <a:spcPct val="80000"/>
              </a:lnSpc>
              <a:spcBef>
                <a:spcPts val="0"/>
              </a:spcBef>
              <a:spcAft>
                <a:spcPts val="0"/>
              </a:spcAft>
              <a:buClr>
                <a:schemeClr val="dk1"/>
              </a:buClr>
              <a:buSzPts val="2880"/>
              <a:buFont typeface="Arial"/>
              <a:buNone/>
            </a:pPr>
            <a:r>
              <a:rPr lang="en-US" sz="2400" b="1" dirty="0">
                <a:solidFill>
                  <a:schemeClr val="lt1"/>
                </a:solidFill>
                <a:latin typeface="Calibri"/>
                <a:ea typeface="Calibri"/>
                <a:cs typeface="Calibri"/>
                <a:sym typeface="Calibri"/>
              </a:rPr>
              <a:t>Business Email Compromise scams cost = </a:t>
            </a:r>
            <a:r>
              <a:rPr lang="en-US" sz="3200" b="1" dirty="0">
                <a:solidFill>
                  <a:schemeClr val="tx2"/>
                </a:solidFill>
                <a:latin typeface="Calibri"/>
                <a:ea typeface="Calibri"/>
                <a:cs typeface="Calibri"/>
                <a:sym typeface="Calibri"/>
              </a:rPr>
              <a:t>$12.5B,</a:t>
            </a:r>
            <a:r>
              <a:rPr lang="en-US" sz="2400" b="1" dirty="0">
                <a:solidFill>
                  <a:schemeClr val="tx2"/>
                </a:solidFill>
                <a:latin typeface="Calibri"/>
                <a:ea typeface="Calibri"/>
                <a:cs typeface="Calibri"/>
                <a:sym typeface="Calibri"/>
              </a:rPr>
              <a:t>  </a:t>
            </a:r>
            <a:r>
              <a:rPr lang="en-US" sz="2400" b="1" dirty="0">
                <a:solidFill>
                  <a:schemeClr val="lt1"/>
                </a:solidFill>
                <a:latin typeface="Calibri"/>
                <a:ea typeface="Calibri"/>
                <a:cs typeface="Calibri"/>
                <a:sym typeface="Calibri"/>
              </a:rPr>
              <a:t>grew by </a:t>
            </a:r>
            <a:r>
              <a:rPr lang="en-US" sz="3200" b="1" dirty="0">
                <a:solidFill>
                  <a:schemeClr val="tx2"/>
                </a:solidFill>
                <a:latin typeface="Calibri"/>
                <a:ea typeface="Calibri"/>
                <a:cs typeface="Calibri"/>
                <a:sym typeface="Calibri"/>
              </a:rPr>
              <a:t>136%</a:t>
            </a:r>
            <a:r>
              <a:rPr lang="en-US" sz="3200" b="1" dirty="0">
                <a:solidFill>
                  <a:schemeClr val="accent1"/>
                </a:solidFill>
                <a:latin typeface="Calibri"/>
                <a:ea typeface="Calibri"/>
                <a:cs typeface="Calibri"/>
                <a:sym typeface="Calibri"/>
              </a:rPr>
              <a:t> </a:t>
            </a:r>
            <a:r>
              <a:rPr lang="en-US" sz="2400" b="1" dirty="0">
                <a:solidFill>
                  <a:schemeClr val="lt1"/>
                </a:solidFill>
                <a:latin typeface="Calibri"/>
                <a:ea typeface="Calibri"/>
                <a:cs typeface="Calibri"/>
                <a:sym typeface="Calibri"/>
              </a:rPr>
              <a:t>over 17 months</a:t>
            </a:r>
            <a:br>
              <a:rPr lang="en-US" sz="2400" b="1" dirty="0">
                <a:solidFill>
                  <a:schemeClr val="lt1"/>
                </a:solidFill>
                <a:latin typeface="Calibri"/>
                <a:ea typeface="Calibri"/>
                <a:cs typeface="Calibri"/>
                <a:sym typeface="Calibri"/>
              </a:rPr>
            </a:br>
            <a:r>
              <a:rPr lang="en-US" sz="1800" i="1" dirty="0">
                <a:solidFill>
                  <a:schemeClr val="lt1"/>
                </a:solidFill>
                <a:latin typeface="Calibri"/>
                <a:ea typeface="Calibri"/>
                <a:cs typeface="Calibri"/>
                <a:sym typeface="Calibri"/>
              </a:rPr>
              <a:t>Source: FBI, July 2018</a:t>
            </a:r>
            <a:endParaRPr sz="2400" i="1" dirty="0">
              <a:solidFill>
                <a:schemeClr val="lt1"/>
              </a:solidFill>
              <a:latin typeface="Calibri"/>
              <a:ea typeface="Calibri"/>
              <a:cs typeface="Calibri"/>
              <a:sym typeface="Calibri"/>
            </a:endParaRPr>
          </a:p>
        </p:txBody>
      </p:sp>
      <p:grpSp>
        <p:nvGrpSpPr>
          <p:cNvPr id="1028" name="Google Shape;1028;p14"/>
          <p:cNvGrpSpPr/>
          <p:nvPr/>
        </p:nvGrpSpPr>
        <p:grpSpPr>
          <a:xfrm>
            <a:off x="7226300" y="1712944"/>
            <a:ext cx="4653085" cy="3268663"/>
            <a:chOff x="479425" y="1657866"/>
            <a:chExt cx="4653085" cy="3268663"/>
          </a:xfrm>
        </p:grpSpPr>
        <p:grpSp>
          <p:nvGrpSpPr>
            <p:cNvPr id="1029" name="Google Shape;1029;p14"/>
            <p:cNvGrpSpPr/>
            <p:nvPr/>
          </p:nvGrpSpPr>
          <p:grpSpPr>
            <a:xfrm>
              <a:off x="495300" y="1657866"/>
              <a:ext cx="4637210" cy="3268663"/>
              <a:chOff x="495300" y="1657866"/>
              <a:chExt cx="4637210" cy="3268663"/>
            </a:xfrm>
          </p:grpSpPr>
          <p:pic>
            <p:nvPicPr>
              <p:cNvPr id="1030" name="Google Shape;1030;p14"/>
              <p:cNvPicPr preferRelativeResize="0"/>
              <p:nvPr/>
            </p:nvPicPr>
            <p:blipFill rotWithShape="1">
              <a:blip r:embed="rId3">
                <a:alphaModFix/>
              </a:blip>
              <a:srcRect l="1550" t="44745" r="5844" b="1073"/>
              <a:stretch/>
            </p:blipFill>
            <p:spPr>
              <a:xfrm>
                <a:off x="495300" y="1931472"/>
                <a:ext cx="4637210" cy="2995057"/>
              </a:xfrm>
              <a:prstGeom prst="rect">
                <a:avLst/>
              </a:prstGeom>
              <a:noFill/>
              <a:ln>
                <a:noFill/>
              </a:ln>
            </p:spPr>
          </p:pic>
          <p:pic>
            <p:nvPicPr>
              <p:cNvPr id="1031" name="Google Shape;1031;p14"/>
              <p:cNvPicPr preferRelativeResize="0"/>
              <p:nvPr/>
            </p:nvPicPr>
            <p:blipFill rotWithShape="1">
              <a:blip r:embed="rId3">
                <a:alphaModFix/>
              </a:blip>
              <a:srcRect l="1496" t="33889" r="5900" b="61011"/>
              <a:stretch/>
            </p:blipFill>
            <p:spPr>
              <a:xfrm>
                <a:off x="495301" y="1657866"/>
                <a:ext cx="4521199" cy="274903"/>
              </a:xfrm>
              <a:prstGeom prst="rect">
                <a:avLst/>
              </a:prstGeom>
              <a:noFill/>
              <a:ln>
                <a:noFill/>
              </a:ln>
            </p:spPr>
          </p:pic>
        </p:grpSp>
        <p:sp>
          <p:nvSpPr>
            <p:cNvPr id="1032" name="Google Shape;1032;p14"/>
            <p:cNvSpPr/>
            <p:nvPr/>
          </p:nvSpPr>
          <p:spPr>
            <a:xfrm>
              <a:off x="479425" y="1657866"/>
              <a:ext cx="4653085" cy="3268663"/>
            </a:xfrm>
            <a:prstGeom prst="rect">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61988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fade">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xEl>
                                              <p:pRg st="1" end="1"/>
                                            </p:txEl>
                                          </p:spTgt>
                                        </p:tgtEl>
                                        <p:attrNameLst>
                                          <p:attrName>style.visibility</p:attrName>
                                        </p:attrNameLst>
                                      </p:cBhvr>
                                      <p:to>
                                        <p:strVal val="visible"/>
                                      </p:to>
                                    </p:set>
                                    <p:animEffect transition="in" filter="fade">
                                      <p:cBhvr>
                                        <p:cTn id="12" dur="500"/>
                                        <p:tgtEl>
                                          <p:spTgt spid="1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xEl>
                                              <p:pRg st="2" end="2"/>
                                            </p:txEl>
                                          </p:spTgt>
                                        </p:tgtEl>
                                        <p:attrNameLst>
                                          <p:attrName>style.visibility</p:attrName>
                                        </p:attrNameLst>
                                      </p:cBhvr>
                                      <p:to>
                                        <p:strVal val="visible"/>
                                      </p:to>
                                    </p:set>
                                    <p:animEffect transition="in" filter="fade">
                                      <p:cBhvr>
                                        <p:cTn id="17" dur="500"/>
                                        <p:tgtEl>
                                          <p:spTgt spid="10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xEl>
                                              <p:pRg st="3" end="3"/>
                                            </p:txEl>
                                          </p:spTgt>
                                        </p:tgtEl>
                                        <p:attrNameLst>
                                          <p:attrName>style.visibility</p:attrName>
                                        </p:attrNameLst>
                                      </p:cBhvr>
                                      <p:to>
                                        <p:strVal val="visible"/>
                                      </p:to>
                                    </p:set>
                                    <p:animEffect transition="in" filter="fade">
                                      <p:cBhvr>
                                        <p:cTn id="22" dur="500"/>
                                        <p:tgtEl>
                                          <p:spTgt spid="1026">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fade">
                                      <p:cBhvr>
                                        <p:cTn id="3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Base Service Plan</a:t>
            </a:r>
          </a:p>
        </p:txBody>
      </p:sp>
      <p:pic>
        <p:nvPicPr>
          <p:cNvPr id="5" name="Picture 4"/>
          <p:cNvPicPr>
            <a:picLocks noChangeAspect="1"/>
          </p:cNvPicPr>
          <p:nvPr/>
        </p:nvPicPr>
        <p:blipFill>
          <a:blip r:embed="rId2"/>
          <a:stretch>
            <a:fillRect/>
          </a:stretch>
        </p:blipFill>
        <p:spPr>
          <a:xfrm>
            <a:off x="413004" y="1535766"/>
            <a:ext cx="11059591" cy="3291728"/>
          </a:xfrm>
          <a:prstGeom prst="rect">
            <a:avLst/>
          </a:prstGeom>
        </p:spPr>
      </p:pic>
    </p:spTree>
    <p:extLst>
      <p:ext uri="{BB962C8B-B14F-4D97-AF65-F5344CB8AC3E}">
        <p14:creationId xmlns:p14="http://schemas.microsoft.com/office/powerpoint/2010/main" val="38141839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[Add on] Email Threat Detection and Response (ETDR)</a:t>
            </a:r>
          </a:p>
        </p:txBody>
      </p:sp>
      <p:pic>
        <p:nvPicPr>
          <p:cNvPr id="2" name="Picture 1"/>
          <p:cNvPicPr>
            <a:picLocks noChangeAspect="1"/>
          </p:cNvPicPr>
          <p:nvPr/>
        </p:nvPicPr>
        <p:blipFill>
          <a:blip r:embed="rId2"/>
          <a:stretch>
            <a:fillRect/>
          </a:stretch>
        </p:blipFill>
        <p:spPr>
          <a:xfrm>
            <a:off x="639558" y="2084854"/>
            <a:ext cx="10978701" cy="2432868"/>
          </a:xfrm>
          <a:prstGeom prst="rect">
            <a:avLst/>
          </a:prstGeom>
        </p:spPr>
      </p:pic>
    </p:spTree>
    <p:extLst>
      <p:ext uri="{BB962C8B-B14F-4D97-AF65-F5344CB8AC3E}">
        <p14:creationId xmlns:p14="http://schemas.microsoft.com/office/powerpoint/2010/main" val="417004616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9609501" y="2413637"/>
            <a:ext cx="2233642" cy="2858507"/>
          </a:xfrm>
          <a:prstGeom prst="rect">
            <a:avLst/>
          </a:prstGeom>
          <a:noFill/>
          <a:ln w="12700" cap="rnd">
            <a:solidFill>
              <a:schemeClr val="bg2"/>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6" name="Rectangle 45"/>
          <p:cNvSpPr/>
          <p:nvPr/>
        </p:nvSpPr>
        <p:spPr>
          <a:xfrm>
            <a:off x="6549102" y="2413637"/>
            <a:ext cx="2233642" cy="2858507"/>
          </a:xfrm>
          <a:prstGeom prst="rect">
            <a:avLst/>
          </a:prstGeom>
          <a:noFill/>
          <a:ln w="12700" cap="rnd">
            <a:solidFill>
              <a:schemeClr val="bg2"/>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5" name="Rectangle 44"/>
          <p:cNvSpPr/>
          <p:nvPr/>
        </p:nvSpPr>
        <p:spPr>
          <a:xfrm>
            <a:off x="3463002" y="2413637"/>
            <a:ext cx="2233642" cy="2858507"/>
          </a:xfrm>
          <a:prstGeom prst="rect">
            <a:avLst/>
          </a:prstGeom>
          <a:noFill/>
          <a:ln w="12700" cap="rnd">
            <a:solidFill>
              <a:schemeClr val="bg2"/>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4" name="Rectangle 43"/>
          <p:cNvSpPr/>
          <p:nvPr/>
        </p:nvSpPr>
        <p:spPr>
          <a:xfrm>
            <a:off x="423510" y="2413637"/>
            <a:ext cx="2215966" cy="2858507"/>
          </a:xfrm>
          <a:prstGeom prst="rect">
            <a:avLst/>
          </a:prstGeom>
          <a:noFill/>
          <a:ln w="12700" cap="rnd">
            <a:solidFill>
              <a:schemeClr val="bg2"/>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 name="Title 2"/>
          <p:cNvSpPr>
            <a:spLocks noGrp="1"/>
          </p:cNvSpPr>
          <p:nvPr>
            <p:ph type="title"/>
          </p:nvPr>
        </p:nvSpPr>
        <p:spPr/>
        <p:txBody>
          <a:bodyPr/>
          <a:lstStyle/>
          <a:p>
            <a:r>
              <a:rPr lang="en-US" dirty="0"/>
              <a:t>[Add on] Phishing Readiness </a:t>
            </a:r>
            <a:r>
              <a:rPr lang="en-US" sz="1400" dirty="0"/>
              <a:t>( this is part of Email Threat Detection &amp; Response)</a:t>
            </a:r>
          </a:p>
        </p:txBody>
      </p:sp>
      <p:sp>
        <p:nvSpPr>
          <p:cNvPr id="34" name="Text Placeholder 33"/>
          <p:cNvSpPr>
            <a:spLocks noGrp="1"/>
          </p:cNvSpPr>
          <p:nvPr>
            <p:ph type="body" sz="quarter" idx="12"/>
          </p:nvPr>
        </p:nvSpPr>
        <p:spPr>
          <a:xfrm>
            <a:off x="413004" y="1046609"/>
            <a:ext cx="11365992" cy="332399"/>
          </a:xfrm>
        </p:spPr>
        <p:txBody>
          <a:bodyPr/>
          <a:lstStyle/>
          <a:p>
            <a:r>
              <a:rPr lang="en-GB" sz="1800" dirty="0"/>
              <a:t>Assess your organization’s readiness; Educate end users about Phishing risk</a:t>
            </a:r>
          </a:p>
          <a:p>
            <a:endParaRPr lang="en-GB" dirty="0"/>
          </a:p>
        </p:txBody>
      </p:sp>
      <p:sp>
        <p:nvSpPr>
          <p:cNvPr id="13" name="Rectangle 12"/>
          <p:cNvSpPr/>
          <p:nvPr/>
        </p:nvSpPr>
        <p:spPr>
          <a:xfrm>
            <a:off x="423510" y="1794286"/>
            <a:ext cx="2215966" cy="535531"/>
          </a:xfrm>
          <a:prstGeom prst="rect">
            <a:avLst/>
          </a:prstGeom>
          <a:noFill/>
        </p:spPr>
        <p:txBody>
          <a:bodyPr wrap="square">
            <a:spAutoFit/>
          </a:bodyPr>
          <a:lstStyle/>
          <a:p>
            <a:pPr algn="ctr">
              <a:lnSpc>
                <a:spcPct val="90000"/>
              </a:lnSpc>
              <a:spcBef>
                <a:spcPts val="600"/>
              </a:spcBef>
            </a:pPr>
            <a:r>
              <a:rPr lang="en-US" sz="1600" b="1" dirty="0">
                <a:solidFill>
                  <a:schemeClr val="tx2"/>
                </a:solidFill>
              </a:rPr>
              <a:t>Data exposure phishing email</a:t>
            </a:r>
          </a:p>
        </p:txBody>
      </p:sp>
      <p:sp>
        <p:nvSpPr>
          <p:cNvPr id="14" name="TextBox 13"/>
          <p:cNvSpPr txBox="1"/>
          <p:nvPr/>
        </p:nvSpPr>
        <p:spPr>
          <a:xfrm>
            <a:off x="3615942" y="1840452"/>
            <a:ext cx="1927762" cy="443198"/>
          </a:xfrm>
          <a:prstGeom prst="rect">
            <a:avLst/>
          </a:prstGeom>
          <a:noFill/>
        </p:spPr>
        <p:txBody>
          <a:bodyPr wrap="square" lIns="0" tIns="0" rIns="0" bIns="0" rtlCol="0" anchor="t">
            <a:spAutoFit/>
          </a:bodyPr>
          <a:lstStyle/>
          <a:p>
            <a:pPr algn="ctr">
              <a:lnSpc>
                <a:spcPct val="90000"/>
              </a:lnSpc>
              <a:spcBef>
                <a:spcPts val="600"/>
              </a:spcBef>
            </a:pPr>
            <a:r>
              <a:rPr lang="en-US" sz="1600" b="1" dirty="0">
                <a:solidFill>
                  <a:schemeClr val="tx2"/>
                </a:solidFill>
              </a:rPr>
              <a:t>Phishing domain landing page</a:t>
            </a:r>
          </a:p>
        </p:txBody>
      </p:sp>
      <p:sp>
        <p:nvSpPr>
          <p:cNvPr id="15" name="TextBox 14"/>
          <p:cNvSpPr txBox="1"/>
          <p:nvPr/>
        </p:nvSpPr>
        <p:spPr>
          <a:xfrm>
            <a:off x="6762890" y="1951252"/>
            <a:ext cx="1806066" cy="221599"/>
          </a:xfrm>
          <a:prstGeom prst="rect">
            <a:avLst/>
          </a:prstGeom>
          <a:noFill/>
        </p:spPr>
        <p:txBody>
          <a:bodyPr wrap="square" lIns="0" tIns="0" rIns="0" bIns="0" rtlCol="0" anchor="t">
            <a:spAutoFit/>
          </a:bodyPr>
          <a:lstStyle/>
          <a:p>
            <a:pPr algn="ctr">
              <a:lnSpc>
                <a:spcPct val="90000"/>
              </a:lnSpc>
              <a:spcBef>
                <a:spcPts val="600"/>
              </a:spcBef>
            </a:pPr>
            <a:r>
              <a:rPr lang="en-US" sz="1600" b="1" dirty="0">
                <a:solidFill>
                  <a:schemeClr val="tx2"/>
                </a:solidFill>
              </a:rPr>
              <a:t>Training notice</a:t>
            </a:r>
          </a:p>
        </p:txBody>
      </p:sp>
      <p:sp>
        <p:nvSpPr>
          <p:cNvPr id="16" name="TextBox 15"/>
          <p:cNvSpPr txBox="1"/>
          <p:nvPr/>
        </p:nvSpPr>
        <p:spPr>
          <a:xfrm>
            <a:off x="9811474" y="1840452"/>
            <a:ext cx="1829696" cy="443198"/>
          </a:xfrm>
          <a:prstGeom prst="rect">
            <a:avLst/>
          </a:prstGeom>
          <a:noFill/>
        </p:spPr>
        <p:txBody>
          <a:bodyPr wrap="square" lIns="0" tIns="0" rIns="0" bIns="0" rtlCol="0" anchor="t">
            <a:spAutoFit/>
          </a:bodyPr>
          <a:lstStyle/>
          <a:p>
            <a:pPr algn="ctr">
              <a:lnSpc>
                <a:spcPct val="90000"/>
              </a:lnSpc>
              <a:spcBef>
                <a:spcPts val="600"/>
              </a:spcBef>
            </a:pPr>
            <a:r>
              <a:rPr lang="en-US" sz="1600" b="1" dirty="0">
                <a:solidFill>
                  <a:schemeClr val="tx2"/>
                </a:solidFill>
              </a:rPr>
              <a:t>Training content landing page</a:t>
            </a:r>
          </a:p>
        </p:txBody>
      </p:sp>
      <p:sp>
        <p:nvSpPr>
          <p:cNvPr id="17" name="Right Arrow 16"/>
          <p:cNvSpPr>
            <a:spLocks noChangeAspect="1"/>
          </p:cNvSpPr>
          <p:nvPr/>
        </p:nvSpPr>
        <p:spPr>
          <a:xfrm>
            <a:off x="2823804" y="1900051"/>
            <a:ext cx="365103" cy="324000"/>
          </a:xfrm>
          <a:prstGeom prst="rightArrow">
            <a:avLst/>
          </a:prstGeom>
          <a:solidFill>
            <a:schemeClr val="tx2"/>
          </a:solidFill>
          <a:ln w="12700" cap="rnd">
            <a:solidFill>
              <a:schemeClr val="bg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a:spLocks noChangeAspect="1"/>
          </p:cNvSpPr>
          <p:nvPr/>
        </p:nvSpPr>
        <p:spPr>
          <a:xfrm>
            <a:off x="5927255" y="1900051"/>
            <a:ext cx="365103" cy="324000"/>
          </a:xfrm>
          <a:prstGeom prst="rightArrow">
            <a:avLst/>
          </a:prstGeom>
          <a:solidFill>
            <a:schemeClr val="tx2"/>
          </a:solidFill>
          <a:ln w="12700" cap="rnd">
            <a:solidFill>
              <a:schemeClr val="bg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a:spLocks noChangeAspect="1"/>
          </p:cNvSpPr>
          <p:nvPr/>
        </p:nvSpPr>
        <p:spPr>
          <a:xfrm>
            <a:off x="9003093" y="1900051"/>
            <a:ext cx="365103" cy="324000"/>
          </a:xfrm>
          <a:prstGeom prst="rightArrow">
            <a:avLst/>
          </a:prstGeom>
          <a:solidFill>
            <a:schemeClr val="tx2"/>
          </a:solidFill>
          <a:ln w="12700" cap="rnd">
            <a:solidFill>
              <a:schemeClr val="bg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28428" y="4362000"/>
            <a:ext cx="1806130" cy="825211"/>
          </a:xfrm>
          <a:prstGeom prst="rect">
            <a:avLst/>
          </a:prstGeom>
          <a:noFill/>
        </p:spPr>
        <p:txBody>
          <a:bodyPr wrap="square" lIns="0" tIns="0" rIns="0" bIns="0" rtlCol="0" anchor="t">
            <a:noAutofit/>
          </a:bodyPr>
          <a:lstStyle/>
          <a:p>
            <a:pPr algn="ctr">
              <a:lnSpc>
                <a:spcPct val="90000"/>
              </a:lnSpc>
              <a:spcBef>
                <a:spcPts val="600"/>
              </a:spcBef>
            </a:pPr>
            <a:r>
              <a:rPr lang="en-US" sz="1400" dirty="0"/>
              <a:t>Receive an email that prompts “click to comply” with an urgent request</a:t>
            </a:r>
          </a:p>
        </p:txBody>
      </p:sp>
      <p:sp>
        <p:nvSpPr>
          <p:cNvPr id="21" name="TextBox 20"/>
          <p:cNvSpPr txBox="1"/>
          <p:nvPr/>
        </p:nvSpPr>
        <p:spPr>
          <a:xfrm>
            <a:off x="3622515" y="4379805"/>
            <a:ext cx="1914616" cy="807405"/>
          </a:xfrm>
          <a:prstGeom prst="rect">
            <a:avLst/>
          </a:prstGeom>
          <a:noFill/>
        </p:spPr>
        <p:txBody>
          <a:bodyPr wrap="square" lIns="0" tIns="0" rIns="0" bIns="0" rtlCol="0" anchor="t">
            <a:noAutofit/>
          </a:bodyPr>
          <a:lstStyle/>
          <a:p>
            <a:pPr algn="ctr">
              <a:lnSpc>
                <a:spcPct val="90000"/>
              </a:lnSpc>
              <a:spcBef>
                <a:spcPts val="600"/>
              </a:spcBef>
            </a:pPr>
            <a:r>
              <a:rPr lang="en-US" sz="1400" dirty="0"/>
              <a:t>A simulated form prompts targeted user to enter confidential data</a:t>
            </a:r>
          </a:p>
        </p:txBody>
      </p:sp>
      <p:sp>
        <p:nvSpPr>
          <p:cNvPr id="22" name="TextBox 21"/>
          <p:cNvSpPr txBox="1"/>
          <p:nvPr/>
        </p:nvSpPr>
        <p:spPr>
          <a:xfrm>
            <a:off x="6765923" y="4362000"/>
            <a:ext cx="1800000" cy="825209"/>
          </a:xfrm>
          <a:prstGeom prst="rect">
            <a:avLst/>
          </a:prstGeom>
          <a:noFill/>
        </p:spPr>
        <p:txBody>
          <a:bodyPr wrap="square" lIns="0" tIns="0" rIns="0" bIns="0" rtlCol="0" anchor="t">
            <a:noAutofit/>
          </a:bodyPr>
          <a:lstStyle/>
          <a:p>
            <a:pPr algn="ctr">
              <a:lnSpc>
                <a:spcPct val="90000"/>
              </a:lnSpc>
              <a:spcBef>
                <a:spcPts val="600"/>
              </a:spcBef>
            </a:pPr>
            <a:r>
              <a:rPr lang="en-US" sz="1400" dirty="0"/>
              <a:t>Targeted users who fail phishing test are shown a training notice</a:t>
            </a:r>
          </a:p>
        </p:txBody>
      </p:sp>
      <p:sp>
        <p:nvSpPr>
          <p:cNvPr id="23" name="TextBox 22"/>
          <p:cNvSpPr txBox="1"/>
          <p:nvPr/>
        </p:nvSpPr>
        <p:spPr>
          <a:xfrm>
            <a:off x="9826322" y="4362001"/>
            <a:ext cx="1800000" cy="825208"/>
          </a:xfrm>
          <a:prstGeom prst="rect">
            <a:avLst/>
          </a:prstGeom>
          <a:noFill/>
        </p:spPr>
        <p:txBody>
          <a:bodyPr wrap="square" lIns="0" tIns="0" rIns="0" bIns="0" rtlCol="0" anchor="t">
            <a:noAutofit/>
          </a:bodyPr>
          <a:lstStyle/>
          <a:p>
            <a:pPr algn="ctr">
              <a:lnSpc>
                <a:spcPct val="90000"/>
              </a:lnSpc>
              <a:spcBef>
                <a:spcPts val="600"/>
              </a:spcBef>
            </a:pPr>
            <a:r>
              <a:rPr lang="en-US" sz="1400" dirty="0"/>
              <a:t>Symantec default landing page appears when users click to get training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93" y="2678178"/>
            <a:ext cx="1800000" cy="1344361"/>
          </a:xfrm>
          <a:prstGeom prst="rect">
            <a:avLst/>
          </a:prstGeom>
        </p:spPr>
      </p:pic>
      <p:pic>
        <p:nvPicPr>
          <p:cNvPr id="7" name="Picture 6"/>
          <p:cNvPicPr>
            <a:picLocks noChangeAspect="1"/>
          </p:cNvPicPr>
          <p:nvPr/>
        </p:nvPicPr>
        <p:blipFill>
          <a:blip r:embed="rId4"/>
          <a:stretch>
            <a:fillRect/>
          </a:stretch>
        </p:blipFill>
        <p:spPr>
          <a:xfrm>
            <a:off x="3679823" y="2676176"/>
            <a:ext cx="1800000" cy="1155556"/>
          </a:xfrm>
          <a:prstGeom prst="rect">
            <a:avLst/>
          </a:prstGeom>
        </p:spPr>
      </p:pic>
      <p:pic>
        <p:nvPicPr>
          <p:cNvPr id="8" name="Picture 7"/>
          <p:cNvPicPr>
            <a:picLocks noChangeAspect="1"/>
          </p:cNvPicPr>
          <p:nvPr/>
        </p:nvPicPr>
        <p:blipFill>
          <a:blip r:embed="rId5"/>
          <a:stretch>
            <a:fillRect/>
          </a:stretch>
        </p:blipFill>
        <p:spPr>
          <a:xfrm>
            <a:off x="6765923" y="2674580"/>
            <a:ext cx="1800000" cy="1158749"/>
          </a:xfrm>
          <a:prstGeom prst="rect">
            <a:avLst/>
          </a:prstGeom>
        </p:spPr>
      </p:pic>
      <p:pic>
        <p:nvPicPr>
          <p:cNvPr id="12" name="Picture 11"/>
          <p:cNvPicPr>
            <a:picLocks noChangeAspect="1"/>
          </p:cNvPicPr>
          <p:nvPr/>
        </p:nvPicPr>
        <p:blipFill>
          <a:blip r:embed="rId6"/>
          <a:stretch>
            <a:fillRect/>
          </a:stretch>
        </p:blipFill>
        <p:spPr>
          <a:xfrm>
            <a:off x="9826322" y="2678178"/>
            <a:ext cx="1800000" cy="1151553"/>
          </a:xfrm>
          <a:prstGeom prst="rect">
            <a:avLst/>
          </a:prstGeom>
        </p:spPr>
      </p:pic>
      <p:sp>
        <p:nvSpPr>
          <p:cNvPr id="38" name="Google Shape;2181;p124">
            <a:extLst>
              <a:ext uri="{FF2B5EF4-FFF2-40B4-BE49-F238E27FC236}">
                <a16:creationId xmlns:a16="http://schemas.microsoft.com/office/drawing/2014/main" xmlns="" id="{BCD714D3-67BA-5944-9222-27A8B3B9894E}"/>
              </a:ext>
            </a:extLst>
          </p:cNvPr>
          <p:cNvSpPr/>
          <p:nvPr/>
        </p:nvSpPr>
        <p:spPr>
          <a:xfrm>
            <a:off x="8928" y="5518611"/>
            <a:ext cx="12201758" cy="743185"/>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40" name="Google Shape;2255;p124">
            <a:extLst>
              <a:ext uri="{FF2B5EF4-FFF2-40B4-BE49-F238E27FC236}">
                <a16:creationId xmlns:a16="http://schemas.microsoft.com/office/drawing/2014/main" xmlns="" id="{B3AF9DBA-B8E5-1E4E-8633-1B89F8CD2239}"/>
              </a:ext>
            </a:extLst>
          </p:cNvPr>
          <p:cNvSpPr/>
          <p:nvPr/>
        </p:nvSpPr>
        <p:spPr>
          <a:xfrm>
            <a:off x="1446460" y="5553357"/>
            <a:ext cx="5263587"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800"/>
              <a:buFont typeface="Calibri"/>
              <a:buNone/>
            </a:pPr>
            <a:r>
              <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rPr>
              <a:t>Multiple assessment types:</a:t>
            </a:r>
            <a:br>
              <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rPr>
            </a:br>
            <a:r>
              <a:rPr lang="en-US" sz="1600" b="1" i="0" u="none" strike="noStrike" cap="none" dirty="0">
                <a:solidFill>
                  <a:srgbClr val="FFFFFF"/>
                </a:solidFill>
                <a:latin typeface="Arial" panose="020B0604020202020204" pitchFamily="34" charset="0"/>
                <a:ea typeface="Calibri"/>
                <a:cs typeface="Arial" panose="020B0604020202020204" pitchFamily="34" charset="0"/>
                <a:sym typeface="Calibri"/>
              </a:rPr>
              <a:t>Open / Click;   Attachment;   Data Exposure</a:t>
            </a:r>
            <a:endParaRPr sz="1600" b="1" dirty="0">
              <a:latin typeface="Arial" panose="020B0604020202020204" pitchFamily="34" charset="0"/>
              <a:cs typeface="Arial" panose="020B0604020202020204" pitchFamily="34" charset="0"/>
            </a:endParaRPr>
          </a:p>
        </p:txBody>
      </p:sp>
      <p:sp>
        <p:nvSpPr>
          <p:cNvPr id="41" name="Google Shape;2256;p124">
            <a:extLst>
              <a:ext uri="{FF2B5EF4-FFF2-40B4-BE49-F238E27FC236}">
                <a16:creationId xmlns:a16="http://schemas.microsoft.com/office/drawing/2014/main" xmlns="" id="{A1874D86-D494-844A-943D-7C0CDF0286B9}"/>
              </a:ext>
            </a:extLst>
          </p:cNvPr>
          <p:cNvSpPr/>
          <p:nvPr/>
        </p:nvSpPr>
        <p:spPr>
          <a:xfrm>
            <a:off x="1234351" y="5765078"/>
            <a:ext cx="133732" cy="222888"/>
          </a:xfrm>
          <a:prstGeom prst="chevron">
            <a:avLst>
              <a:gd name="adj" fmla="val 70111"/>
            </a:avLst>
          </a:prstGeom>
          <a:solidFill>
            <a:schemeClr val="bg1"/>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404040"/>
              </a:solidFill>
              <a:latin typeface="Arial" panose="020B0604020202020204" pitchFamily="34" charset="0"/>
              <a:ea typeface="Calibri"/>
              <a:cs typeface="Arial" panose="020B0604020202020204" pitchFamily="34" charset="0"/>
              <a:sym typeface="Calibri"/>
            </a:endParaRPr>
          </a:p>
        </p:txBody>
      </p:sp>
      <p:sp>
        <p:nvSpPr>
          <p:cNvPr id="42" name="Google Shape;2257;p124">
            <a:extLst>
              <a:ext uri="{FF2B5EF4-FFF2-40B4-BE49-F238E27FC236}">
                <a16:creationId xmlns:a16="http://schemas.microsoft.com/office/drawing/2014/main" xmlns="" id="{8C2468FC-9028-7149-8558-9A1DB961EE22}"/>
              </a:ext>
            </a:extLst>
          </p:cNvPr>
          <p:cNvSpPr/>
          <p:nvPr/>
        </p:nvSpPr>
        <p:spPr>
          <a:xfrm>
            <a:off x="7369611" y="5553357"/>
            <a:ext cx="4646341" cy="64633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800"/>
              <a:buFont typeface="Calibri"/>
              <a:buNone/>
            </a:pPr>
            <a:r>
              <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rPr>
              <a:t>Customizable Templates</a:t>
            </a:r>
            <a:endParaRPr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43" name="Google Shape;2258;p124">
            <a:extLst>
              <a:ext uri="{FF2B5EF4-FFF2-40B4-BE49-F238E27FC236}">
                <a16:creationId xmlns:a16="http://schemas.microsoft.com/office/drawing/2014/main" xmlns="" id="{7D81DE2E-3DBD-DA43-8BDC-9E2C21E060D3}"/>
              </a:ext>
            </a:extLst>
          </p:cNvPr>
          <p:cNvSpPr/>
          <p:nvPr/>
        </p:nvSpPr>
        <p:spPr>
          <a:xfrm>
            <a:off x="7189453" y="5765078"/>
            <a:ext cx="133732" cy="222888"/>
          </a:xfrm>
          <a:prstGeom prst="chevron">
            <a:avLst>
              <a:gd name="adj" fmla="val 70111"/>
            </a:avLst>
          </a:prstGeom>
          <a:solidFill>
            <a:schemeClr val="bg1"/>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800"/>
              <a:buFont typeface="Calibri"/>
              <a:buNone/>
            </a:pPr>
            <a:endParaRPr sz="1800" b="0" i="0" u="none" strike="noStrike" cap="none">
              <a:solidFill>
                <a:srgbClr val="404040"/>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78616029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[Add on] Email Threat Isolation (ETI)</a:t>
            </a:r>
          </a:p>
        </p:txBody>
      </p:sp>
      <p:pic>
        <p:nvPicPr>
          <p:cNvPr id="4" name="Picture 3"/>
          <p:cNvPicPr>
            <a:picLocks noChangeAspect="1"/>
          </p:cNvPicPr>
          <p:nvPr/>
        </p:nvPicPr>
        <p:blipFill>
          <a:blip r:embed="rId2"/>
          <a:stretch>
            <a:fillRect/>
          </a:stretch>
        </p:blipFill>
        <p:spPr>
          <a:xfrm>
            <a:off x="407670" y="2528047"/>
            <a:ext cx="11371326" cy="1764706"/>
          </a:xfrm>
          <a:prstGeom prst="rect">
            <a:avLst/>
          </a:prstGeom>
        </p:spPr>
      </p:pic>
    </p:spTree>
    <p:extLst>
      <p:ext uri="{BB962C8B-B14F-4D97-AF65-F5344CB8AC3E}">
        <p14:creationId xmlns:p14="http://schemas.microsoft.com/office/powerpoint/2010/main" val="220277059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FD3339E5-3F9D-4710-9603-A0154BC0693B}"/>
              </a:ext>
            </a:extLst>
          </p:cNvPr>
          <p:cNvGrpSpPr/>
          <p:nvPr/>
        </p:nvGrpSpPr>
        <p:grpSpPr>
          <a:xfrm>
            <a:off x="4880955" y="2474675"/>
            <a:ext cx="6855408" cy="1255509"/>
            <a:chOff x="4962936" y="2630793"/>
            <a:chExt cx="6855408" cy="1255509"/>
          </a:xfrm>
        </p:grpSpPr>
        <p:cxnSp>
          <p:nvCxnSpPr>
            <p:cNvPr id="98" name="Elbow Connector 97"/>
            <p:cNvCxnSpPr>
              <a:stCxn id="57" idx="3"/>
            </p:cNvCxnSpPr>
            <p:nvPr/>
          </p:nvCxnSpPr>
          <p:spPr>
            <a:xfrm>
              <a:off x="4962936" y="2630793"/>
              <a:ext cx="3086891" cy="971110"/>
            </a:xfrm>
            <a:prstGeom prst="bentConnector3">
              <a:avLst>
                <a:gd name="adj1" fmla="val 50001"/>
              </a:avLst>
            </a:prstGeom>
            <a:ln w="44450">
              <a:solidFill>
                <a:schemeClr val="bg2"/>
              </a:solidFill>
              <a:miter lim="800000"/>
              <a:headEnd w="med" len="med"/>
              <a:tailEnd type="triangle"/>
            </a:ln>
          </p:spPr>
          <p:style>
            <a:lnRef idx="1">
              <a:schemeClr val="accent1"/>
            </a:lnRef>
            <a:fillRef idx="0">
              <a:schemeClr val="accent1"/>
            </a:fillRef>
            <a:effectRef idx="0">
              <a:schemeClr val="accent1"/>
            </a:effectRef>
            <a:fontRef idx="minor">
              <a:schemeClr val="tx1"/>
            </a:fontRef>
          </p:style>
        </p:cxnSp>
        <p:grpSp>
          <p:nvGrpSpPr>
            <p:cNvPr id="1036" name="Group 1035"/>
            <p:cNvGrpSpPr/>
            <p:nvPr/>
          </p:nvGrpSpPr>
          <p:grpSpPr>
            <a:xfrm>
              <a:off x="8381170" y="2944685"/>
              <a:ext cx="3437174" cy="941617"/>
              <a:chOff x="8348418" y="2554267"/>
              <a:chExt cx="3437174" cy="941617"/>
            </a:xfrm>
          </p:grpSpPr>
          <p:sp>
            <p:nvSpPr>
              <p:cNvPr id="71" name="TextBox 70"/>
              <p:cNvSpPr txBox="1"/>
              <p:nvPr/>
            </p:nvSpPr>
            <p:spPr>
              <a:xfrm>
                <a:off x="10570637" y="2889008"/>
                <a:ext cx="1214955" cy="512500"/>
              </a:xfrm>
              <a:prstGeom prst="rect">
                <a:avLst/>
              </a:prstGeom>
              <a:noFill/>
            </p:spPr>
            <p:txBody>
              <a:bodyPr wrap="none" lIns="0" tIns="0" rIns="0" bIns="0" rtlCol="0">
                <a:noAutofit/>
              </a:bodyPr>
              <a:lstStyle/>
              <a:p>
                <a:pPr algn="ctr"/>
                <a:r>
                  <a:rPr lang="en-US" sz="1600" b="1" dirty="0">
                    <a:solidFill>
                      <a:schemeClr val="bg2">
                        <a:lumMod val="50000"/>
                      </a:schemeClr>
                    </a:solidFill>
                    <a:latin typeface="Arial" panose="020B0604020202020204" pitchFamily="34" charset="0"/>
                    <a:cs typeface="Arial" panose="020B0604020202020204" pitchFamily="34" charset="0"/>
                  </a:rPr>
                  <a:t>Allow Link &amp; </a:t>
                </a:r>
              </a:p>
              <a:p>
                <a:pPr algn="ctr"/>
                <a:r>
                  <a:rPr lang="en-US" sz="1600" b="1" dirty="0">
                    <a:solidFill>
                      <a:schemeClr val="bg2">
                        <a:lumMod val="50000"/>
                      </a:schemeClr>
                    </a:solidFill>
                    <a:latin typeface="Arial" panose="020B0604020202020204" pitchFamily="34" charset="0"/>
                    <a:cs typeface="Arial" panose="020B0604020202020204" pitchFamily="34" charset="0"/>
                  </a:rPr>
                  <a:t>Attachment</a:t>
                </a:r>
              </a:p>
            </p:txBody>
          </p:sp>
          <p:grpSp>
            <p:nvGrpSpPr>
              <p:cNvPr id="112" name="Group 111"/>
              <p:cNvGrpSpPr/>
              <p:nvPr/>
            </p:nvGrpSpPr>
            <p:grpSpPr>
              <a:xfrm>
                <a:off x="8348418" y="2554267"/>
                <a:ext cx="916818" cy="941616"/>
                <a:chOff x="7889264" y="2235623"/>
                <a:chExt cx="916818" cy="941616"/>
              </a:xfrm>
            </p:grpSpPr>
            <p:grpSp>
              <p:nvGrpSpPr>
                <p:cNvPr id="103" name="Group 102"/>
                <p:cNvGrpSpPr>
                  <a:grpSpLocks noChangeAspect="1"/>
                </p:cNvGrpSpPr>
                <p:nvPr/>
              </p:nvGrpSpPr>
              <p:grpSpPr>
                <a:xfrm>
                  <a:off x="7889264" y="2235623"/>
                  <a:ext cx="612018" cy="612018"/>
                  <a:chOff x="10227711" y="2162424"/>
                  <a:chExt cx="691822" cy="691822"/>
                </a:xfrm>
              </p:grpSpPr>
              <p:pic>
                <p:nvPicPr>
                  <p:cNvPr id="106" name="Picture 105"/>
                  <p:cNvPicPr>
                    <a:picLocks noChangeAspect="1"/>
                  </p:cNvPicPr>
                  <p:nvPr/>
                </p:nvPicPr>
                <p:blipFill>
                  <a:blip r:embed="rId3"/>
                  <a:stretch>
                    <a:fillRect/>
                  </a:stretch>
                </p:blipFill>
                <p:spPr>
                  <a:xfrm>
                    <a:off x="10227711" y="2162424"/>
                    <a:ext cx="691822" cy="691822"/>
                  </a:xfrm>
                  <a:prstGeom prst="rect">
                    <a:avLst/>
                  </a:prstGeom>
                </p:spPr>
              </p:pic>
              <p:pic>
                <p:nvPicPr>
                  <p:cNvPr id="108" name="Picture 107"/>
                  <p:cNvPicPr>
                    <a:picLocks noChangeAspect="1"/>
                  </p:cNvPicPr>
                  <p:nvPr/>
                </p:nvPicPr>
                <p:blipFill>
                  <a:blip r:embed="rId4"/>
                  <a:stretch>
                    <a:fillRect/>
                  </a:stretch>
                </p:blipFill>
                <p:spPr>
                  <a:xfrm>
                    <a:off x="10448225" y="2465100"/>
                    <a:ext cx="250795" cy="225398"/>
                  </a:xfrm>
                  <a:prstGeom prst="rect">
                    <a:avLst/>
                  </a:prstGeom>
                </p:spPr>
              </p:pic>
            </p:grpSp>
            <p:grpSp>
              <p:nvGrpSpPr>
                <p:cNvPr id="130" name="Group 129"/>
                <p:cNvGrpSpPr>
                  <a:grpSpLocks noChangeAspect="1"/>
                </p:cNvGrpSpPr>
                <p:nvPr/>
              </p:nvGrpSpPr>
              <p:grpSpPr>
                <a:xfrm>
                  <a:off x="8041664" y="2464720"/>
                  <a:ext cx="612018" cy="547719"/>
                  <a:chOff x="10227711" y="2249122"/>
                  <a:chExt cx="691822" cy="619139"/>
                </a:xfrm>
              </p:grpSpPr>
              <p:pic>
                <p:nvPicPr>
                  <p:cNvPr id="131" name="Picture 130"/>
                  <p:cNvPicPr>
                    <a:picLocks noChangeAspect="1"/>
                  </p:cNvPicPr>
                  <p:nvPr/>
                </p:nvPicPr>
                <p:blipFill rotWithShape="1">
                  <a:blip r:embed="rId3"/>
                  <a:srcRect t="10506"/>
                  <a:stretch/>
                </p:blipFill>
                <p:spPr>
                  <a:xfrm>
                    <a:off x="10227711" y="2249122"/>
                    <a:ext cx="691822" cy="619139"/>
                  </a:xfrm>
                  <a:prstGeom prst="rect">
                    <a:avLst/>
                  </a:prstGeom>
                </p:spPr>
              </p:pic>
              <p:pic>
                <p:nvPicPr>
                  <p:cNvPr id="132" name="Picture 131"/>
                  <p:cNvPicPr>
                    <a:picLocks noChangeAspect="1"/>
                  </p:cNvPicPr>
                  <p:nvPr/>
                </p:nvPicPr>
                <p:blipFill>
                  <a:blip r:embed="rId4"/>
                  <a:stretch>
                    <a:fillRect/>
                  </a:stretch>
                </p:blipFill>
                <p:spPr>
                  <a:xfrm>
                    <a:off x="10448225" y="2465100"/>
                    <a:ext cx="250795" cy="225398"/>
                  </a:xfrm>
                  <a:prstGeom prst="rect">
                    <a:avLst/>
                  </a:prstGeom>
                </p:spPr>
              </p:pic>
            </p:grpSp>
            <p:grpSp>
              <p:nvGrpSpPr>
                <p:cNvPr id="133" name="Group 132"/>
                <p:cNvGrpSpPr>
                  <a:grpSpLocks noChangeAspect="1"/>
                </p:cNvGrpSpPr>
                <p:nvPr/>
              </p:nvGrpSpPr>
              <p:grpSpPr>
                <a:xfrm>
                  <a:off x="8194064" y="2629521"/>
                  <a:ext cx="612018" cy="547718"/>
                  <a:chOff x="10227711" y="2263140"/>
                  <a:chExt cx="691822" cy="619138"/>
                </a:xfrm>
              </p:grpSpPr>
              <p:pic>
                <p:nvPicPr>
                  <p:cNvPr id="134" name="Picture 133"/>
                  <p:cNvPicPr>
                    <a:picLocks noChangeAspect="1"/>
                  </p:cNvPicPr>
                  <p:nvPr/>
                </p:nvPicPr>
                <p:blipFill rotWithShape="1">
                  <a:blip r:embed="rId3"/>
                  <a:srcRect t="10507"/>
                  <a:stretch/>
                </p:blipFill>
                <p:spPr>
                  <a:xfrm>
                    <a:off x="10227711" y="2263140"/>
                    <a:ext cx="691822" cy="619138"/>
                  </a:xfrm>
                  <a:prstGeom prst="rect">
                    <a:avLst/>
                  </a:prstGeom>
                </p:spPr>
              </p:pic>
              <p:pic>
                <p:nvPicPr>
                  <p:cNvPr id="135" name="Picture 134"/>
                  <p:cNvPicPr>
                    <a:picLocks noChangeAspect="1"/>
                  </p:cNvPicPr>
                  <p:nvPr/>
                </p:nvPicPr>
                <p:blipFill>
                  <a:blip r:embed="rId4"/>
                  <a:stretch>
                    <a:fillRect/>
                  </a:stretch>
                </p:blipFill>
                <p:spPr>
                  <a:xfrm>
                    <a:off x="10448225" y="2465100"/>
                    <a:ext cx="250795" cy="225398"/>
                  </a:xfrm>
                  <a:prstGeom prst="rect">
                    <a:avLst/>
                  </a:prstGeom>
                </p:spPr>
              </p:pic>
            </p:grpSp>
          </p:grpSp>
          <p:grpSp>
            <p:nvGrpSpPr>
              <p:cNvPr id="137" name="Group 136"/>
              <p:cNvGrpSpPr/>
              <p:nvPr/>
            </p:nvGrpSpPr>
            <p:grpSpPr>
              <a:xfrm>
                <a:off x="9474876" y="2554267"/>
                <a:ext cx="916818" cy="941617"/>
                <a:chOff x="7889264" y="2235623"/>
                <a:chExt cx="916818" cy="941617"/>
              </a:xfrm>
            </p:grpSpPr>
            <p:grpSp>
              <p:nvGrpSpPr>
                <p:cNvPr id="138" name="Group 137"/>
                <p:cNvGrpSpPr>
                  <a:grpSpLocks noChangeAspect="1"/>
                </p:cNvGrpSpPr>
                <p:nvPr/>
              </p:nvGrpSpPr>
              <p:grpSpPr>
                <a:xfrm>
                  <a:off x="7889264" y="2235623"/>
                  <a:ext cx="612018" cy="612018"/>
                  <a:chOff x="10227711" y="2162424"/>
                  <a:chExt cx="691822" cy="691822"/>
                </a:xfrm>
              </p:grpSpPr>
              <p:pic>
                <p:nvPicPr>
                  <p:cNvPr id="145" name="Picture 144"/>
                  <p:cNvPicPr>
                    <a:picLocks noChangeAspect="1"/>
                  </p:cNvPicPr>
                  <p:nvPr/>
                </p:nvPicPr>
                <p:blipFill>
                  <a:blip r:embed="rId3"/>
                  <a:stretch>
                    <a:fillRect/>
                  </a:stretch>
                </p:blipFill>
                <p:spPr>
                  <a:xfrm>
                    <a:off x="10227711" y="2162424"/>
                    <a:ext cx="691822" cy="691822"/>
                  </a:xfrm>
                  <a:prstGeom prst="rect">
                    <a:avLst/>
                  </a:prstGeom>
                </p:spPr>
              </p:pic>
              <p:pic>
                <p:nvPicPr>
                  <p:cNvPr id="146" name="Picture 145"/>
                  <p:cNvPicPr>
                    <a:picLocks noChangeAspect="1"/>
                  </p:cNvPicPr>
                  <p:nvPr/>
                </p:nvPicPr>
                <p:blipFill>
                  <a:blip r:embed="rId4"/>
                  <a:stretch>
                    <a:fillRect/>
                  </a:stretch>
                </p:blipFill>
                <p:spPr>
                  <a:xfrm>
                    <a:off x="10448225" y="2465100"/>
                    <a:ext cx="250795" cy="225398"/>
                  </a:xfrm>
                  <a:prstGeom prst="rect">
                    <a:avLst/>
                  </a:prstGeom>
                </p:spPr>
              </p:pic>
            </p:grpSp>
            <p:grpSp>
              <p:nvGrpSpPr>
                <p:cNvPr id="139" name="Group 138"/>
                <p:cNvGrpSpPr>
                  <a:grpSpLocks noChangeAspect="1"/>
                </p:cNvGrpSpPr>
                <p:nvPr/>
              </p:nvGrpSpPr>
              <p:grpSpPr>
                <a:xfrm>
                  <a:off x="8041664" y="2464718"/>
                  <a:ext cx="612018" cy="518261"/>
                  <a:chOff x="10227711" y="2249120"/>
                  <a:chExt cx="691822" cy="585840"/>
                </a:xfrm>
              </p:grpSpPr>
              <p:pic>
                <p:nvPicPr>
                  <p:cNvPr id="143" name="Picture 142"/>
                  <p:cNvPicPr>
                    <a:picLocks noChangeAspect="1"/>
                  </p:cNvPicPr>
                  <p:nvPr/>
                </p:nvPicPr>
                <p:blipFill rotWithShape="1">
                  <a:blip r:embed="rId3"/>
                  <a:srcRect t="10505" b="4814"/>
                  <a:stretch/>
                </p:blipFill>
                <p:spPr>
                  <a:xfrm>
                    <a:off x="10227711" y="2249120"/>
                    <a:ext cx="691822" cy="585840"/>
                  </a:xfrm>
                  <a:prstGeom prst="rect">
                    <a:avLst/>
                  </a:prstGeom>
                </p:spPr>
              </p:pic>
              <p:pic>
                <p:nvPicPr>
                  <p:cNvPr id="144" name="Picture 143"/>
                  <p:cNvPicPr>
                    <a:picLocks noChangeAspect="1"/>
                  </p:cNvPicPr>
                  <p:nvPr/>
                </p:nvPicPr>
                <p:blipFill>
                  <a:blip r:embed="rId4"/>
                  <a:stretch>
                    <a:fillRect/>
                  </a:stretch>
                </p:blipFill>
                <p:spPr>
                  <a:xfrm>
                    <a:off x="10448225" y="2465100"/>
                    <a:ext cx="250795" cy="225398"/>
                  </a:xfrm>
                  <a:prstGeom prst="rect">
                    <a:avLst/>
                  </a:prstGeom>
                </p:spPr>
              </p:pic>
            </p:grpSp>
            <p:grpSp>
              <p:nvGrpSpPr>
                <p:cNvPr id="140" name="Group 139"/>
                <p:cNvGrpSpPr>
                  <a:grpSpLocks noChangeAspect="1"/>
                </p:cNvGrpSpPr>
                <p:nvPr/>
              </p:nvGrpSpPr>
              <p:grpSpPr>
                <a:xfrm>
                  <a:off x="8194064" y="2629520"/>
                  <a:ext cx="612018" cy="547720"/>
                  <a:chOff x="10227711" y="2263138"/>
                  <a:chExt cx="691822" cy="619140"/>
                </a:xfrm>
              </p:grpSpPr>
              <p:pic>
                <p:nvPicPr>
                  <p:cNvPr id="141" name="Picture 140"/>
                  <p:cNvPicPr>
                    <a:picLocks noChangeAspect="1"/>
                  </p:cNvPicPr>
                  <p:nvPr/>
                </p:nvPicPr>
                <p:blipFill rotWithShape="1">
                  <a:blip r:embed="rId3"/>
                  <a:srcRect t="10506"/>
                  <a:stretch/>
                </p:blipFill>
                <p:spPr>
                  <a:xfrm>
                    <a:off x="10227711" y="2263138"/>
                    <a:ext cx="691822" cy="619140"/>
                  </a:xfrm>
                  <a:prstGeom prst="rect">
                    <a:avLst/>
                  </a:prstGeom>
                </p:spPr>
              </p:pic>
              <p:pic>
                <p:nvPicPr>
                  <p:cNvPr id="142" name="Picture 141"/>
                  <p:cNvPicPr>
                    <a:picLocks noChangeAspect="1"/>
                  </p:cNvPicPr>
                  <p:nvPr/>
                </p:nvPicPr>
                <p:blipFill>
                  <a:blip r:embed="rId4"/>
                  <a:stretch>
                    <a:fillRect/>
                  </a:stretch>
                </p:blipFill>
                <p:spPr>
                  <a:xfrm>
                    <a:off x="10448225" y="2465100"/>
                    <a:ext cx="250795" cy="225398"/>
                  </a:xfrm>
                  <a:prstGeom prst="rect">
                    <a:avLst/>
                  </a:prstGeom>
                </p:spPr>
              </p:pic>
            </p:grpSp>
          </p:grpSp>
        </p:grpSp>
        <p:sp>
          <p:nvSpPr>
            <p:cNvPr id="163" name="TextBox 162"/>
            <p:cNvSpPr txBox="1"/>
            <p:nvPr/>
          </p:nvSpPr>
          <p:spPr>
            <a:xfrm>
              <a:off x="6568767" y="3178461"/>
              <a:ext cx="1637403" cy="254449"/>
            </a:xfrm>
            <a:prstGeom prst="rect">
              <a:avLst/>
            </a:prstGeom>
            <a:noFill/>
          </p:spPr>
          <p:txBody>
            <a:bodyPr wrap="none" lIns="0" tIns="0" rIns="0" bIns="0" rtlCol="0">
              <a:noAutofit/>
            </a:bodyPr>
            <a:lstStyle/>
            <a:p>
              <a:pPr algn="ctr">
                <a:lnSpc>
                  <a:spcPct val="90000"/>
                </a:lnSpc>
              </a:pPr>
              <a:r>
                <a:rPr lang="en-US" sz="1600" b="1" dirty="0">
                  <a:solidFill>
                    <a:schemeClr val="bg2">
                      <a:lumMod val="50000"/>
                    </a:schemeClr>
                  </a:solidFill>
                  <a:latin typeface="Arial" panose="020B0604020202020204" pitchFamily="34" charset="0"/>
                  <a:cs typeface="Arial" panose="020B0604020202020204" pitchFamily="34" charset="0"/>
                </a:rPr>
                <a:t>Trusted Websites</a:t>
              </a:r>
            </a:p>
          </p:txBody>
        </p:sp>
      </p:grpSp>
      <p:sp>
        <p:nvSpPr>
          <p:cNvPr id="2" name="Title 1"/>
          <p:cNvSpPr>
            <a:spLocks noGrp="1"/>
          </p:cNvSpPr>
          <p:nvPr>
            <p:ph type="title"/>
          </p:nvPr>
        </p:nvSpPr>
        <p:spPr>
          <a:xfrm>
            <a:off x="413004" y="551311"/>
            <a:ext cx="11365992" cy="366254"/>
          </a:xfrm>
        </p:spPr>
        <p:txBody>
          <a:bodyPr/>
          <a:lstStyle/>
          <a:p>
            <a:r>
              <a:rPr lang="en-US" sz="2000" dirty="0"/>
              <a:t>[Add on] URL isolation eliminates the window of vulnerability</a:t>
            </a:r>
          </a:p>
        </p:txBody>
      </p:sp>
      <p:grpSp>
        <p:nvGrpSpPr>
          <p:cNvPr id="18" name="Group 17">
            <a:extLst>
              <a:ext uri="{FF2B5EF4-FFF2-40B4-BE49-F238E27FC236}">
                <a16:creationId xmlns:a16="http://schemas.microsoft.com/office/drawing/2014/main" xmlns="" id="{1933FC3D-6BE5-4A58-81C6-A8F10AC08FDC}"/>
              </a:ext>
            </a:extLst>
          </p:cNvPr>
          <p:cNvGrpSpPr/>
          <p:nvPr/>
        </p:nvGrpSpPr>
        <p:grpSpPr>
          <a:xfrm>
            <a:off x="3290284" y="1298880"/>
            <a:ext cx="8446080" cy="2265447"/>
            <a:chOff x="3372265" y="1454998"/>
            <a:chExt cx="8446080" cy="2265447"/>
          </a:xfrm>
        </p:grpSpPr>
        <p:cxnSp>
          <p:nvCxnSpPr>
            <p:cNvPr id="50" name="Elbow Connector 49"/>
            <p:cNvCxnSpPr>
              <a:cxnSpLocks/>
            </p:cNvCxnSpPr>
            <p:nvPr/>
          </p:nvCxnSpPr>
          <p:spPr>
            <a:xfrm flipV="1">
              <a:off x="4901720" y="1930682"/>
              <a:ext cx="3194709" cy="698866"/>
            </a:xfrm>
            <a:prstGeom prst="bentConnector3">
              <a:avLst>
                <a:gd name="adj1" fmla="val 50000"/>
              </a:avLst>
            </a:prstGeom>
            <a:ln w="44450">
              <a:solidFill>
                <a:schemeClr val="bg2"/>
              </a:solidFill>
              <a:miter lim="800000"/>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0" idx="0"/>
              <a:endCxn id="57" idx="2"/>
            </p:cNvCxnSpPr>
            <p:nvPr/>
          </p:nvCxnSpPr>
          <p:spPr>
            <a:xfrm rot="5400000" flipH="1" flipV="1">
              <a:off x="3622775" y="2837484"/>
              <a:ext cx="632451" cy="1133471"/>
            </a:xfrm>
            <a:prstGeom prst="bentConnector3">
              <a:avLst>
                <a:gd name="adj1" fmla="val 50000"/>
              </a:avLst>
            </a:prstGeom>
            <a:ln w="44450">
              <a:solidFill>
                <a:schemeClr val="bg2"/>
              </a:solidFill>
              <a:miter lim="800000"/>
              <a:headEnd w="med" len="med"/>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810342" y="2058565"/>
              <a:ext cx="1200310" cy="737864"/>
            </a:xfrm>
            <a:prstGeom prst="rect">
              <a:avLst/>
            </a:prstGeom>
            <a:noFill/>
          </p:spPr>
          <p:txBody>
            <a:bodyPr wrap="none" lIns="0" tIns="0" rIns="0" bIns="0" rtlCol="0">
              <a:noAutofit/>
            </a:bodyPr>
            <a:lstStyle/>
            <a:p>
              <a:pPr algn="ctr"/>
              <a:r>
                <a:rPr lang="en-US" sz="1600" b="1" dirty="0">
                  <a:solidFill>
                    <a:schemeClr val="bg2">
                      <a:lumMod val="50000"/>
                    </a:schemeClr>
                  </a:solidFill>
                  <a:latin typeface="Arial" panose="020B0604020202020204" pitchFamily="34" charset="0"/>
                  <a:cs typeface="Arial" panose="020B0604020202020204" pitchFamily="34" charset="0"/>
                </a:rPr>
                <a:t>Isolate </a:t>
              </a:r>
              <a:br>
                <a:rPr lang="en-US" sz="1600" b="1" dirty="0">
                  <a:solidFill>
                    <a:schemeClr val="bg2">
                      <a:lumMod val="50000"/>
                    </a:schemeClr>
                  </a:solidFill>
                  <a:latin typeface="Arial" panose="020B0604020202020204" pitchFamily="34" charset="0"/>
                  <a:cs typeface="Arial" panose="020B0604020202020204" pitchFamily="34" charset="0"/>
                </a:rPr>
              </a:br>
              <a:r>
                <a:rPr lang="en-US" sz="1600" b="1" dirty="0">
                  <a:solidFill>
                    <a:schemeClr val="bg2">
                      <a:lumMod val="50000"/>
                    </a:schemeClr>
                  </a:solidFill>
                  <a:latin typeface="Arial" panose="020B0604020202020204" pitchFamily="34" charset="0"/>
                  <a:cs typeface="Arial" panose="020B0604020202020204" pitchFamily="34" charset="0"/>
                </a:rPr>
                <a:t>Links and </a:t>
              </a:r>
            </a:p>
            <a:p>
              <a:pPr algn="ctr"/>
              <a:r>
                <a:rPr lang="en-US" sz="1600" b="1" dirty="0">
                  <a:solidFill>
                    <a:schemeClr val="bg2">
                      <a:lumMod val="50000"/>
                    </a:schemeClr>
                  </a:solidFill>
                  <a:latin typeface="Arial" panose="020B0604020202020204" pitchFamily="34" charset="0"/>
                  <a:cs typeface="Arial" panose="020B0604020202020204" pitchFamily="34" charset="0"/>
                </a:rPr>
                <a:t>Attachments</a:t>
              </a:r>
            </a:p>
          </p:txBody>
        </p:sp>
        <p:pic>
          <p:nvPicPr>
            <p:cNvPr id="57" name="Picture 56"/>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4048536" y="2173593"/>
              <a:ext cx="914400" cy="914400"/>
            </a:xfrm>
            <a:prstGeom prst="rect">
              <a:avLst/>
            </a:prstGeom>
          </p:spPr>
        </p:pic>
        <p:sp>
          <p:nvSpPr>
            <p:cNvPr id="58" name="TextBox 57"/>
            <p:cNvSpPr txBox="1"/>
            <p:nvPr/>
          </p:nvSpPr>
          <p:spPr>
            <a:xfrm>
              <a:off x="3893442" y="1684363"/>
              <a:ext cx="1268600" cy="459738"/>
            </a:xfrm>
            <a:prstGeom prst="rect">
              <a:avLst/>
            </a:prstGeom>
            <a:noFill/>
          </p:spPr>
          <p:txBody>
            <a:bodyPr wrap="none" lIns="0" tIns="0" rIns="0" bIns="0" rtlCol="0">
              <a:noAutofit/>
            </a:bodyPr>
            <a:lstStyle/>
            <a:p>
              <a:pPr algn="ctr"/>
              <a:r>
                <a:rPr lang="en-US" sz="1600" b="1" dirty="0">
                  <a:solidFill>
                    <a:schemeClr val="bg2">
                      <a:lumMod val="50000"/>
                    </a:schemeClr>
                  </a:solidFill>
                  <a:latin typeface="Arial" panose="020B0604020202020204" pitchFamily="34" charset="0"/>
                  <a:cs typeface="Arial" panose="020B0604020202020204" pitchFamily="34" charset="0"/>
                </a:rPr>
                <a:t>Email Threat </a:t>
              </a:r>
            </a:p>
            <a:p>
              <a:pPr algn="ctr"/>
              <a:r>
                <a:rPr lang="en-US" sz="1600" b="1" dirty="0">
                  <a:solidFill>
                    <a:schemeClr val="bg2">
                      <a:lumMod val="50000"/>
                    </a:schemeClr>
                  </a:solidFill>
                  <a:latin typeface="Arial" panose="020B0604020202020204" pitchFamily="34" charset="0"/>
                  <a:cs typeface="Arial" panose="020B0604020202020204" pitchFamily="34" charset="0"/>
                </a:rPr>
                <a:t>Isolation</a:t>
              </a:r>
            </a:p>
          </p:txBody>
        </p:sp>
        <p:grpSp>
          <p:nvGrpSpPr>
            <p:cNvPr id="1035" name="Group 1034"/>
            <p:cNvGrpSpPr/>
            <p:nvPr/>
          </p:nvGrpSpPr>
          <p:grpSpPr>
            <a:xfrm>
              <a:off x="8381170" y="1574946"/>
              <a:ext cx="3437175" cy="987126"/>
              <a:chOff x="8291244" y="1184528"/>
              <a:chExt cx="3437175" cy="987126"/>
            </a:xfrm>
          </p:grpSpPr>
          <p:pic>
            <p:nvPicPr>
              <p:cNvPr id="53" name="Picture 52"/>
              <p:cNvPicPr>
                <a:picLocks noChangeAspect="1"/>
              </p:cNvPicPr>
              <p:nvPr/>
            </p:nvPicPr>
            <p:blipFill rotWithShape="1">
              <a:blip r:embed="rId7">
                <a:clrChange>
                  <a:clrFrom>
                    <a:srgbClr val="ECECEC"/>
                  </a:clrFrom>
                  <a:clrTo>
                    <a:srgbClr val="ECECEC">
                      <a:alpha val="0"/>
                    </a:srgbClr>
                  </a:clrTo>
                </a:clrChange>
              </a:blip>
              <a:srcRect l="79860" t="-1" r="3091" b="59362"/>
              <a:stretch/>
            </p:blipFill>
            <p:spPr>
              <a:xfrm>
                <a:off x="9431677" y="1184528"/>
                <a:ext cx="1104226" cy="987126"/>
              </a:xfrm>
              <a:prstGeom prst="rect">
                <a:avLst/>
              </a:prstGeom>
            </p:spPr>
          </p:pic>
          <p:pic>
            <p:nvPicPr>
              <p:cNvPr id="54" name="Picture 53"/>
              <p:cNvPicPr>
                <a:picLocks noChangeAspect="1"/>
              </p:cNvPicPr>
              <p:nvPr/>
            </p:nvPicPr>
            <p:blipFill rotWithShape="1">
              <a:blip r:embed="rId7">
                <a:clrChange>
                  <a:clrFrom>
                    <a:srgbClr val="ECECEC"/>
                  </a:clrFrom>
                  <a:clrTo>
                    <a:srgbClr val="ECECEC">
                      <a:alpha val="0"/>
                    </a:srgbClr>
                  </a:clrTo>
                </a:clrChange>
              </a:blip>
              <a:srcRect l="79813" t="-1" r="2752" b="59362"/>
              <a:stretch/>
            </p:blipFill>
            <p:spPr>
              <a:xfrm>
                <a:off x="8291244" y="1184528"/>
                <a:ext cx="1129211" cy="987126"/>
              </a:xfrm>
              <a:prstGeom prst="rect">
                <a:avLst/>
              </a:prstGeom>
            </p:spPr>
          </p:pic>
          <p:sp>
            <p:nvSpPr>
              <p:cNvPr id="150" name="TextBox 149"/>
              <p:cNvSpPr txBox="1"/>
              <p:nvPr/>
            </p:nvSpPr>
            <p:spPr>
              <a:xfrm>
                <a:off x="10468933" y="1566654"/>
                <a:ext cx="1259486" cy="216521"/>
              </a:xfrm>
              <a:prstGeom prst="rect">
                <a:avLst/>
              </a:prstGeom>
              <a:noFill/>
            </p:spPr>
            <p:txBody>
              <a:bodyPr wrap="none" lIns="0" tIns="0" rIns="0" bIns="0" rtlCol="0">
                <a:noAutofit/>
              </a:bodyPr>
              <a:lstStyle/>
              <a:p>
                <a:r>
                  <a:rPr lang="en-US" sz="1600" b="1" dirty="0">
                    <a:solidFill>
                      <a:schemeClr val="bg2">
                        <a:lumMod val="50000"/>
                      </a:schemeClr>
                    </a:solidFill>
                    <a:latin typeface="Arial" panose="020B0604020202020204" pitchFamily="34" charset="0"/>
                    <a:cs typeface="Arial" panose="020B0604020202020204" pitchFamily="34" charset="0"/>
                  </a:rPr>
                  <a:t>Isolate Attack</a:t>
                </a:r>
              </a:p>
            </p:txBody>
          </p:sp>
        </p:grpSp>
        <p:sp>
          <p:nvSpPr>
            <p:cNvPr id="162" name="TextBox 161"/>
            <p:cNvSpPr txBox="1"/>
            <p:nvPr/>
          </p:nvSpPr>
          <p:spPr>
            <a:xfrm>
              <a:off x="6480050" y="1454998"/>
              <a:ext cx="1711455" cy="281558"/>
            </a:xfrm>
            <a:prstGeom prst="rect">
              <a:avLst/>
            </a:prstGeom>
            <a:noFill/>
          </p:spPr>
          <p:txBody>
            <a:bodyPr wrap="none" lIns="0" tIns="0" rIns="0" bIns="0" rtlCol="0">
              <a:noAutofit/>
            </a:bodyPr>
            <a:lstStyle/>
            <a:p>
              <a:pPr algn="ctr">
                <a:lnSpc>
                  <a:spcPct val="90000"/>
                </a:lnSpc>
              </a:pPr>
              <a:r>
                <a:rPr lang="en-US" sz="1600" b="1" dirty="0">
                  <a:solidFill>
                    <a:schemeClr val="bg2">
                      <a:lumMod val="50000"/>
                    </a:schemeClr>
                  </a:solidFill>
                  <a:latin typeface="Arial" panose="020B0604020202020204" pitchFamily="34" charset="0"/>
                  <a:cs typeface="Arial" panose="020B0604020202020204" pitchFamily="34" charset="0"/>
                </a:rPr>
                <a:t>Ransomware</a:t>
              </a:r>
            </a:p>
            <a:p>
              <a:pPr algn="ctr">
                <a:lnSpc>
                  <a:spcPct val="90000"/>
                </a:lnSpc>
              </a:pPr>
              <a:r>
                <a:rPr lang="en-US" sz="1600" b="1" dirty="0">
                  <a:solidFill>
                    <a:schemeClr val="bg2">
                      <a:lumMod val="50000"/>
                    </a:schemeClr>
                  </a:solidFill>
                  <a:latin typeface="Arial" panose="020B0604020202020204" pitchFamily="34" charset="0"/>
                  <a:cs typeface="Arial" panose="020B0604020202020204" pitchFamily="34" charset="0"/>
                </a:rPr>
                <a:t>Attack</a:t>
              </a:r>
            </a:p>
          </p:txBody>
        </p:sp>
        <p:sp>
          <p:nvSpPr>
            <p:cNvPr id="78" name="Oval 77"/>
            <p:cNvSpPr/>
            <p:nvPr/>
          </p:nvSpPr>
          <p:spPr bwMode="gray">
            <a:xfrm>
              <a:off x="6311371" y="2419530"/>
              <a:ext cx="384361" cy="367812"/>
            </a:xfrm>
            <a:prstGeom prst="ellipse">
              <a:avLst/>
            </a:prstGeom>
            <a:solidFill>
              <a:schemeClr val="tx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1799" b="1" dirty="0">
                  <a:solidFill>
                    <a:schemeClr val="bg1"/>
                  </a:solidFill>
                  <a:latin typeface="Arial" panose="020B0604020202020204" pitchFamily="34" charset="0"/>
                  <a:cs typeface="Arial" panose="020B0604020202020204" pitchFamily="34" charset="0"/>
                </a:rPr>
                <a:t>3</a:t>
              </a:r>
            </a:p>
          </p:txBody>
        </p:sp>
      </p:grpSp>
      <p:grpSp>
        <p:nvGrpSpPr>
          <p:cNvPr id="15" name="Group 14">
            <a:extLst>
              <a:ext uri="{FF2B5EF4-FFF2-40B4-BE49-F238E27FC236}">
                <a16:creationId xmlns:a16="http://schemas.microsoft.com/office/drawing/2014/main" xmlns="" id="{A8286D46-CA27-4DC0-9079-0F2E34D9002D}"/>
              </a:ext>
            </a:extLst>
          </p:cNvPr>
          <p:cNvGrpSpPr/>
          <p:nvPr/>
        </p:nvGrpSpPr>
        <p:grpSpPr>
          <a:xfrm>
            <a:off x="413004" y="3319808"/>
            <a:ext cx="11323359" cy="2916627"/>
            <a:chOff x="494985" y="3475926"/>
            <a:chExt cx="11323359" cy="2916627"/>
          </a:xfrm>
        </p:grpSpPr>
        <p:cxnSp>
          <p:nvCxnSpPr>
            <p:cNvPr id="9" name="Straight Arrow Connector 8"/>
            <p:cNvCxnSpPr/>
            <p:nvPr/>
          </p:nvCxnSpPr>
          <p:spPr>
            <a:xfrm flipV="1">
              <a:off x="2079073" y="4214872"/>
              <a:ext cx="770635" cy="0"/>
            </a:xfrm>
            <a:prstGeom prst="straightConnector1">
              <a:avLst/>
            </a:prstGeom>
            <a:ln w="4445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660883" y="4675451"/>
              <a:ext cx="1525978" cy="438472"/>
            </a:xfrm>
            <a:prstGeom prst="rect">
              <a:avLst/>
            </a:prstGeom>
            <a:noFill/>
          </p:spPr>
          <p:txBody>
            <a:bodyPr wrap="none" lIns="0" tIns="0" rIns="0" bIns="0" rtlCol="0">
              <a:noAutofit/>
            </a:bodyPr>
            <a:lstStyle/>
            <a:p>
              <a:pPr algn="ctr"/>
              <a:r>
                <a:rPr lang="en-US" sz="1600" b="1" dirty="0">
                  <a:solidFill>
                    <a:schemeClr val="bg2">
                      <a:lumMod val="50000"/>
                    </a:schemeClr>
                  </a:solidFill>
                  <a:latin typeface="Arial" panose="020B0604020202020204" pitchFamily="34" charset="0"/>
                  <a:cs typeface="Arial" panose="020B0604020202020204" pitchFamily="34" charset="0"/>
                </a:rPr>
                <a:t>Symantec Cloud </a:t>
              </a:r>
            </a:p>
            <a:p>
              <a:pPr algn="ctr"/>
              <a:r>
                <a:rPr lang="en-US" sz="1600" b="1" dirty="0">
                  <a:solidFill>
                    <a:schemeClr val="bg2">
                      <a:lumMod val="50000"/>
                    </a:schemeClr>
                  </a:solidFill>
                  <a:latin typeface="Arial" panose="020B0604020202020204" pitchFamily="34" charset="0"/>
                  <a:cs typeface="Arial" panose="020B0604020202020204" pitchFamily="34" charset="0"/>
                </a:rPr>
                <a:t>Email Security</a:t>
              </a:r>
            </a:p>
          </p:txBody>
        </p:sp>
        <p:sp>
          <p:nvSpPr>
            <p:cNvPr id="73" name="TextBox 72"/>
            <p:cNvSpPr txBox="1"/>
            <p:nvPr/>
          </p:nvSpPr>
          <p:spPr>
            <a:xfrm>
              <a:off x="5699724" y="5897792"/>
              <a:ext cx="1470859" cy="433010"/>
            </a:xfrm>
            <a:prstGeom prst="rect">
              <a:avLst/>
            </a:prstGeom>
            <a:noFill/>
          </p:spPr>
          <p:txBody>
            <a:bodyPr wrap="none" lIns="0" tIns="0" rIns="0" bIns="0" rtlCol="0">
              <a:noAutofit/>
            </a:bodyPr>
            <a:lstStyle/>
            <a:p>
              <a:pPr algn="ctr"/>
              <a:r>
                <a:rPr lang="en-US" sz="1600" b="1" dirty="0">
                  <a:solidFill>
                    <a:schemeClr val="bg2">
                      <a:lumMod val="50000"/>
                    </a:schemeClr>
                  </a:solidFill>
                  <a:latin typeface="Arial" panose="020B0604020202020204" pitchFamily="34" charset="0"/>
                  <a:cs typeface="Arial" panose="020B0604020202020204" pitchFamily="34" charset="0"/>
                </a:rPr>
                <a:t>Evaluate Links</a:t>
              </a:r>
            </a:p>
            <a:p>
              <a:r>
                <a:rPr lang="en-US" sz="1600" b="1" dirty="0">
                  <a:solidFill>
                    <a:schemeClr val="bg2">
                      <a:lumMod val="50000"/>
                    </a:schemeClr>
                  </a:solidFill>
                  <a:latin typeface="Arial" panose="020B0604020202020204" pitchFamily="34" charset="0"/>
                  <a:cs typeface="Arial" panose="020B0604020202020204" pitchFamily="34" charset="0"/>
                </a:rPr>
                <a:t>At Delivery Time</a:t>
              </a:r>
            </a:p>
          </p:txBody>
        </p:sp>
        <p:pic>
          <p:nvPicPr>
            <p:cNvPr id="10" name="Picture 9"/>
            <p:cNvPicPr>
              <a:picLocks noChangeAspect="1"/>
            </p:cNvPicPr>
            <p:nvPr/>
          </p:nvPicPr>
          <p:blipFill>
            <a:blip r:embed="rId8">
              <a:extLst>
                <a:ext uri="{96DAC541-7B7A-43D3-8B79-37D633B846F1}">
                  <asvg:svgBlip xmlns:asvg="http://schemas.microsoft.com/office/drawing/2016/SVG/main" xmlns="" r:embed="rId9"/>
                </a:ext>
              </a:extLst>
            </a:blip>
            <a:srcRect/>
            <a:stretch/>
          </p:blipFill>
          <p:spPr>
            <a:xfrm>
              <a:off x="2915065" y="3720444"/>
              <a:ext cx="914400" cy="914400"/>
            </a:xfrm>
            <a:prstGeom prst="rect">
              <a:avLst/>
            </a:prstGeom>
          </p:spPr>
        </p:pic>
        <p:cxnSp>
          <p:nvCxnSpPr>
            <p:cNvPr id="75" name="Elbow Connector 74"/>
            <p:cNvCxnSpPr>
              <a:stCxn id="10" idx="3"/>
            </p:cNvCxnSpPr>
            <p:nvPr/>
          </p:nvCxnSpPr>
          <p:spPr>
            <a:xfrm>
              <a:off x="3829464" y="4177644"/>
              <a:ext cx="4297680" cy="1611226"/>
            </a:xfrm>
            <a:prstGeom prst="bentConnector3">
              <a:avLst>
                <a:gd name="adj1" fmla="val 37545"/>
              </a:avLst>
            </a:prstGeom>
            <a:ln w="4445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Oval 75"/>
            <p:cNvSpPr/>
            <p:nvPr/>
          </p:nvSpPr>
          <p:spPr bwMode="gray">
            <a:xfrm>
              <a:off x="5256305" y="5619017"/>
              <a:ext cx="384361" cy="367812"/>
            </a:xfrm>
            <a:prstGeom prst="ellipse">
              <a:avLst/>
            </a:prstGeom>
            <a:solidFill>
              <a:schemeClr val="tx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1799" b="1" dirty="0">
                  <a:solidFill>
                    <a:schemeClr val="bg1"/>
                  </a:solidFill>
                  <a:latin typeface="Arial" panose="020B0604020202020204" pitchFamily="34" charset="0"/>
                  <a:cs typeface="Arial" panose="020B0604020202020204" pitchFamily="34" charset="0"/>
                </a:rPr>
                <a:t>1</a:t>
              </a:r>
            </a:p>
          </p:txBody>
        </p:sp>
        <p:grpSp>
          <p:nvGrpSpPr>
            <p:cNvPr id="1033" name="Group 1032"/>
            <p:cNvGrpSpPr/>
            <p:nvPr/>
          </p:nvGrpSpPr>
          <p:grpSpPr>
            <a:xfrm>
              <a:off x="8381170" y="5405427"/>
              <a:ext cx="3437174" cy="987126"/>
              <a:chOff x="8291244" y="5015009"/>
              <a:chExt cx="3437174" cy="987126"/>
            </a:xfrm>
          </p:grpSpPr>
          <p:pic>
            <p:nvPicPr>
              <p:cNvPr id="93" name="Picture 92"/>
              <p:cNvPicPr>
                <a:picLocks noChangeAspect="1"/>
              </p:cNvPicPr>
              <p:nvPr/>
            </p:nvPicPr>
            <p:blipFill rotWithShape="1">
              <a:blip r:embed="rId7">
                <a:clrChange>
                  <a:clrFrom>
                    <a:srgbClr val="ECECEC"/>
                  </a:clrFrom>
                  <a:clrTo>
                    <a:srgbClr val="ECECEC">
                      <a:alpha val="0"/>
                    </a:srgbClr>
                  </a:clrTo>
                </a:clrChange>
              </a:blip>
              <a:srcRect l="79860" t="-1" r="3091" b="59362"/>
              <a:stretch/>
            </p:blipFill>
            <p:spPr>
              <a:xfrm>
                <a:off x="9431677" y="5015009"/>
                <a:ext cx="1104226" cy="987126"/>
              </a:xfrm>
              <a:prstGeom prst="rect">
                <a:avLst/>
              </a:prstGeom>
            </p:spPr>
          </p:pic>
          <p:pic>
            <p:nvPicPr>
              <p:cNvPr id="94" name="Picture 93"/>
              <p:cNvPicPr>
                <a:picLocks noChangeAspect="1"/>
              </p:cNvPicPr>
              <p:nvPr/>
            </p:nvPicPr>
            <p:blipFill rotWithShape="1">
              <a:blip r:embed="rId7">
                <a:clrChange>
                  <a:clrFrom>
                    <a:srgbClr val="ECECEC"/>
                  </a:clrFrom>
                  <a:clrTo>
                    <a:srgbClr val="ECECEC">
                      <a:alpha val="0"/>
                    </a:srgbClr>
                  </a:clrTo>
                </a:clrChange>
              </a:blip>
              <a:srcRect l="79813" t="-1" r="2752" b="59362"/>
              <a:stretch/>
            </p:blipFill>
            <p:spPr>
              <a:xfrm>
                <a:off x="8291244" y="5015009"/>
                <a:ext cx="1129211" cy="987126"/>
              </a:xfrm>
              <a:prstGeom prst="rect">
                <a:avLst/>
              </a:prstGeom>
            </p:spPr>
          </p:pic>
          <p:sp>
            <p:nvSpPr>
              <p:cNvPr id="152" name="TextBox 151"/>
              <p:cNvSpPr txBox="1"/>
              <p:nvPr/>
            </p:nvSpPr>
            <p:spPr>
              <a:xfrm>
                <a:off x="10570074" y="5397135"/>
                <a:ext cx="1158344" cy="199276"/>
              </a:xfrm>
              <a:prstGeom prst="rect">
                <a:avLst/>
              </a:prstGeom>
              <a:noFill/>
            </p:spPr>
            <p:txBody>
              <a:bodyPr wrap="none" lIns="0" tIns="0" rIns="0" bIns="0" rtlCol="0">
                <a:noAutofit/>
              </a:bodyPr>
              <a:lstStyle/>
              <a:p>
                <a:r>
                  <a:rPr lang="en-US" sz="1600" b="1" dirty="0">
                    <a:solidFill>
                      <a:schemeClr val="bg2">
                        <a:lumMod val="50000"/>
                      </a:schemeClr>
                    </a:solidFill>
                    <a:latin typeface="Arial" panose="020B0604020202020204" pitchFamily="34" charset="0"/>
                    <a:cs typeface="Arial" panose="020B0604020202020204" pitchFamily="34" charset="0"/>
                  </a:rPr>
                  <a:t>Block Attack</a:t>
                </a:r>
              </a:p>
            </p:txBody>
          </p:sp>
        </p:grpSp>
        <p:grpSp>
          <p:nvGrpSpPr>
            <p:cNvPr id="14" name="Group 13">
              <a:extLst>
                <a:ext uri="{FF2B5EF4-FFF2-40B4-BE49-F238E27FC236}">
                  <a16:creationId xmlns:a16="http://schemas.microsoft.com/office/drawing/2014/main" xmlns="" id="{525A6547-B228-4BC8-BC34-BC49F0A08F0B}"/>
                </a:ext>
              </a:extLst>
            </p:cNvPr>
            <p:cNvGrpSpPr/>
            <p:nvPr/>
          </p:nvGrpSpPr>
          <p:grpSpPr>
            <a:xfrm>
              <a:off x="494985" y="3475926"/>
              <a:ext cx="1651458" cy="1398176"/>
              <a:chOff x="533084" y="2094908"/>
              <a:chExt cx="1542832" cy="1306210"/>
            </a:xfrm>
          </p:grpSpPr>
          <p:grpSp>
            <p:nvGrpSpPr>
              <p:cNvPr id="13" name="Group 12">
                <a:extLst>
                  <a:ext uri="{FF2B5EF4-FFF2-40B4-BE49-F238E27FC236}">
                    <a16:creationId xmlns:a16="http://schemas.microsoft.com/office/drawing/2014/main" xmlns="" id="{C7864F59-202B-47F9-B43F-21E188D60356}"/>
                  </a:ext>
                </a:extLst>
              </p:cNvPr>
              <p:cNvGrpSpPr/>
              <p:nvPr/>
            </p:nvGrpSpPr>
            <p:grpSpPr>
              <a:xfrm>
                <a:off x="533084" y="2357937"/>
                <a:ext cx="682995" cy="401081"/>
                <a:chOff x="469158" y="2019303"/>
                <a:chExt cx="1469608" cy="863011"/>
              </a:xfrm>
            </p:grpSpPr>
            <p:grpSp>
              <p:nvGrpSpPr>
                <p:cNvPr id="4" name="Group 3">
                  <a:extLst>
                    <a:ext uri="{FF2B5EF4-FFF2-40B4-BE49-F238E27FC236}">
                      <a16:creationId xmlns:a16="http://schemas.microsoft.com/office/drawing/2014/main" xmlns="" id="{16B520D4-0341-4627-92FD-C8E8FB3754A7}"/>
                    </a:ext>
                  </a:extLst>
                </p:cNvPr>
                <p:cNvGrpSpPr/>
                <p:nvPr/>
              </p:nvGrpSpPr>
              <p:grpSpPr>
                <a:xfrm>
                  <a:off x="614145" y="2019303"/>
                  <a:ext cx="1324621" cy="816388"/>
                  <a:chOff x="614145" y="2019303"/>
                  <a:chExt cx="1324621" cy="816388"/>
                </a:xfrm>
              </p:grpSpPr>
              <p:pic>
                <p:nvPicPr>
                  <p:cNvPr id="61" name="Picture 60" descr="advanced_adversary.png">
                    <a:extLst>
                      <a:ext uri="{FF2B5EF4-FFF2-40B4-BE49-F238E27FC236}">
                        <a16:creationId xmlns:a16="http://schemas.microsoft.com/office/drawing/2014/main" xmlns="" id="{005B7FF4-FF47-4AB0-BCD5-1452F55DED5B}"/>
                      </a:ext>
                    </a:extLst>
                  </p:cNvPr>
                  <p:cNvPicPr>
                    <a:picLocks noChangeAspect="1"/>
                  </p:cNvPicPr>
                  <p:nvPr/>
                </p:nvPicPr>
                <p:blipFill>
                  <a:blip r:embed="rId10" cstate="print">
                    <a:biLevel thresh="50000"/>
                    <a:extLst>
                      <a:ext uri="{28A0092B-C50C-407E-A947-70E740481C1C}">
                        <a14:useLocalDpi xmlns:a14="http://schemas.microsoft.com/office/drawing/2010/main"/>
                      </a:ext>
                    </a:extLst>
                  </a:blip>
                  <a:stretch>
                    <a:fillRect/>
                  </a:stretch>
                </p:blipFill>
                <p:spPr>
                  <a:xfrm>
                    <a:off x="614145" y="2019303"/>
                    <a:ext cx="1324621" cy="816388"/>
                  </a:xfrm>
                  <a:prstGeom prst="rect">
                    <a:avLst/>
                  </a:prstGeom>
                </p:spPr>
              </p:pic>
              <p:sp>
                <p:nvSpPr>
                  <p:cNvPr id="3" name="Rectangle 2">
                    <a:extLst>
                      <a:ext uri="{FF2B5EF4-FFF2-40B4-BE49-F238E27FC236}">
                        <a16:creationId xmlns:a16="http://schemas.microsoft.com/office/drawing/2014/main" xmlns="" id="{495DAD6A-FC52-47EA-9904-5E5952ED7938}"/>
                      </a:ext>
                    </a:extLst>
                  </p:cNvPr>
                  <p:cNvSpPr/>
                  <p:nvPr/>
                </p:nvSpPr>
                <p:spPr>
                  <a:xfrm>
                    <a:off x="829509" y="2088558"/>
                    <a:ext cx="881653" cy="604308"/>
                  </a:xfrm>
                  <a:prstGeom prst="rect">
                    <a:avLst/>
                  </a:prstGeom>
                  <a:solidFill>
                    <a:schemeClr val="bg1"/>
                  </a:solidFill>
                  <a:ln w="12700">
                    <a:noFill/>
                    <a:miter lim="800000"/>
                    <a:headEnd/>
                    <a:tailEnd/>
                  </a:ln>
                </p:spPr>
                <p:txBody>
                  <a:bodyPr wrap="square" rtlCol="0" anchor="ctr"/>
                  <a:lstStyle/>
                  <a:p>
                    <a:pPr algn="ctr"/>
                    <a:endParaRPr lang="en-US" kern="0" dirty="0">
                      <a:solidFill>
                        <a:schemeClr val="accent5"/>
                      </a:solidFill>
                      <a:latin typeface="Arial" panose="020B0604020202020204" pitchFamily="34" charset="0"/>
                      <a:cs typeface="Arial" panose="020B0604020202020204" pitchFamily="34" charset="0"/>
                    </a:endParaRPr>
                  </a:p>
                </p:txBody>
              </p:sp>
            </p:grpSp>
            <p:pic>
              <p:nvPicPr>
                <p:cNvPr id="12" name="Picture 11">
                  <a:extLst>
                    <a:ext uri="{FF2B5EF4-FFF2-40B4-BE49-F238E27FC236}">
                      <a16:creationId xmlns:a16="http://schemas.microsoft.com/office/drawing/2014/main" xmlns="" id="{5550B235-FC2C-44BE-ADCE-19225D4303AD}"/>
                    </a:ext>
                  </a:extLst>
                </p:cNvPr>
                <p:cNvPicPr>
                  <a:picLocks noChangeAspect="1"/>
                </p:cNvPicPr>
                <p:nvPr/>
              </p:nvPicPr>
              <p:blipFill>
                <a:blip r:embed="rId11">
                  <a:biLevel thresh="75000"/>
                </a:blip>
                <a:stretch>
                  <a:fillRect/>
                </a:stretch>
              </p:blipFill>
              <p:spPr>
                <a:xfrm>
                  <a:off x="469158" y="2234581"/>
                  <a:ext cx="914447" cy="647733"/>
                </a:xfrm>
                <a:prstGeom prst="rect">
                  <a:avLst/>
                </a:prstGeom>
              </p:spPr>
            </p:pic>
          </p:grpSp>
          <p:grpSp>
            <p:nvGrpSpPr>
              <p:cNvPr id="67" name="Group 66">
                <a:extLst>
                  <a:ext uri="{FF2B5EF4-FFF2-40B4-BE49-F238E27FC236}">
                    <a16:creationId xmlns:a16="http://schemas.microsoft.com/office/drawing/2014/main" xmlns="" id="{868E7B47-0A07-4086-B5CF-66545BB32B35}"/>
                  </a:ext>
                </a:extLst>
              </p:cNvPr>
              <p:cNvGrpSpPr/>
              <p:nvPr/>
            </p:nvGrpSpPr>
            <p:grpSpPr>
              <a:xfrm>
                <a:off x="1392921" y="2094908"/>
                <a:ext cx="682995" cy="401081"/>
                <a:chOff x="469158" y="2019303"/>
                <a:chExt cx="1469608" cy="863011"/>
              </a:xfrm>
            </p:grpSpPr>
            <p:grpSp>
              <p:nvGrpSpPr>
                <p:cNvPr id="68" name="Group 67">
                  <a:extLst>
                    <a:ext uri="{FF2B5EF4-FFF2-40B4-BE49-F238E27FC236}">
                      <a16:creationId xmlns:a16="http://schemas.microsoft.com/office/drawing/2014/main" xmlns="" id="{39F7E7F3-7C32-4C13-9343-4CA7FB1BD730}"/>
                    </a:ext>
                  </a:extLst>
                </p:cNvPr>
                <p:cNvGrpSpPr/>
                <p:nvPr/>
              </p:nvGrpSpPr>
              <p:grpSpPr>
                <a:xfrm>
                  <a:off x="614145" y="2019303"/>
                  <a:ext cx="1324621" cy="816388"/>
                  <a:chOff x="614145" y="2019303"/>
                  <a:chExt cx="1324621" cy="816388"/>
                </a:xfrm>
              </p:grpSpPr>
              <p:pic>
                <p:nvPicPr>
                  <p:cNvPr id="70" name="Picture 69" descr="advanced_adversary.png">
                    <a:extLst>
                      <a:ext uri="{FF2B5EF4-FFF2-40B4-BE49-F238E27FC236}">
                        <a16:creationId xmlns:a16="http://schemas.microsoft.com/office/drawing/2014/main" xmlns="" id="{F142FDA4-34C0-4327-B2B2-B62737FC262A}"/>
                      </a:ext>
                    </a:extLst>
                  </p:cNvPr>
                  <p:cNvPicPr>
                    <a:picLocks noChangeAspect="1"/>
                  </p:cNvPicPr>
                  <p:nvPr/>
                </p:nvPicPr>
                <p:blipFill>
                  <a:blip r:embed="rId10" cstate="print">
                    <a:biLevel thresh="50000"/>
                    <a:extLst>
                      <a:ext uri="{28A0092B-C50C-407E-A947-70E740481C1C}">
                        <a14:useLocalDpi xmlns:a14="http://schemas.microsoft.com/office/drawing/2010/main"/>
                      </a:ext>
                    </a:extLst>
                  </a:blip>
                  <a:stretch>
                    <a:fillRect/>
                  </a:stretch>
                </p:blipFill>
                <p:spPr>
                  <a:xfrm>
                    <a:off x="614145" y="2019303"/>
                    <a:ext cx="1324621" cy="816388"/>
                  </a:xfrm>
                  <a:prstGeom prst="rect">
                    <a:avLst/>
                  </a:prstGeom>
                </p:spPr>
              </p:pic>
              <p:sp>
                <p:nvSpPr>
                  <p:cNvPr id="74" name="Rectangle 73">
                    <a:extLst>
                      <a:ext uri="{FF2B5EF4-FFF2-40B4-BE49-F238E27FC236}">
                        <a16:creationId xmlns:a16="http://schemas.microsoft.com/office/drawing/2014/main" xmlns="" id="{756ECF31-5C67-4B11-AD69-1C8F95C5A435}"/>
                      </a:ext>
                    </a:extLst>
                  </p:cNvPr>
                  <p:cNvSpPr/>
                  <p:nvPr/>
                </p:nvSpPr>
                <p:spPr>
                  <a:xfrm>
                    <a:off x="829509" y="2088558"/>
                    <a:ext cx="881653" cy="604308"/>
                  </a:xfrm>
                  <a:prstGeom prst="rect">
                    <a:avLst/>
                  </a:prstGeom>
                  <a:solidFill>
                    <a:schemeClr val="bg1"/>
                  </a:solidFill>
                  <a:ln w="12700">
                    <a:noFill/>
                    <a:miter lim="800000"/>
                    <a:headEnd/>
                    <a:tailEnd/>
                  </a:ln>
                </p:spPr>
                <p:txBody>
                  <a:bodyPr wrap="square" rtlCol="0" anchor="ctr"/>
                  <a:lstStyle/>
                  <a:p>
                    <a:pPr algn="ctr"/>
                    <a:endParaRPr lang="en-US" kern="0" dirty="0">
                      <a:solidFill>
                        <a:schemeClr val="accent5"/>
                      </a:solidFill>
                      <a:latin typeface="Arial" panose="020B0604020202020204" pitchFamily="34" charset="0"/>
                      <a:cs typeface="Arial" panose="020B0604020202020204" pitchFamily="34" charset="0"/>
                    </a:endParaRPr>
                  </a:p>
                </p:txBody>
              </p:sp>
            </p:grpSp>
            <p:pic>
              <p:nvPicPr>
                <p:cNvPr id="69" name="Picture 68">
                  <a:extLst>
                    <a:ext uri="{FF2B5EF4-FFF2-40B4-BE49-F238E27FC236}">
                      <a16:creationId xmlns:a16="http://schemas.microsoft.com/office/drawing/2014/main" xmlns="" id="{BE9FD9BE-7B48-491C-B613-A14C348F688F}"/>
                    </a:ext>
                  </a:extLst>
                </p:cNvPr>
                <p:cNvPicPr>
                  <a:picLocks noChangeAspect="1"/>
                </p:cNvPicPr>
                <p:nvPr/>
              </p:nvPicPr>
              <p:blipFill>
                <a:blip r:embed="rId11">
                  <a:biLevel thresh="50000"/>
                </a:blip>
                <a:stretch>
                  <a:fillRect/>
                </a:stretch>
              </p:blipFill>
              <p:spPr>
                <a:xfrm>
                  <a:off x="469158" y="2234581"/>
                  <a:ext cx="914447" cy="647733"/>
                </a:xfrm>
                <a:prstGeom prst="rect">
                  <a:avLst/>
                </a:prstGeom>
              </p:spPr>
            </p:pic>
          </p:grpSp>
          <p:grpSp>
            <p:nvGrpSpPr>
              <p:cNvPr id="77" name="Group 76">
                <a:extLst>
                  <a:ext uri="{FF2B5EF4-FFF2-40B4-BE49-F238E27FC236}">
                    <a16:creationId xmlns:a16="http://schemas.microsoft.com/office/drawing/2014/main" xmlns="" id="{FEE91EC2-ED28-4D9E-80AD-B88943366B66}"/>
                  </a:ext>
                </a:extLst>
              </p:cNvPr>
              <p:cNvGrpSpPr/>
              <p:nvPr/>
            </p:nvGrpSpPr>
            <p:grpSpPr>
              <a:xfrm>
                <a:off x="1225449" y="2630793"/>
                <a:ext cx="682995" cy="401081"/>
                <a:chOff x="469158" y="2019303"/>
                <a:chExt cx="1469608" cy="863011"/>
              </a:xfrm>
            </p:grpSpPr>
            <p:grpSp>
              <p:nvGrpSpPr>
                <p:cNvPr id="79" name="Group 78">
                  <a:extLst>
                    <a:ext uri="{FF2B5EF4-FFF2-40B4-BE49-F238E27FC236}">
                      <a16:creationId xmlns:a16="http://schemas.microsoft.com/office/drawing/2014/main" xmlns="" id="{3BB96EC3-8B93-4F5C-BA00-FA5E42EB4B87}"/>
                    </a:ext>
                  </a:extLst>
                </p:cNvPr>
                <p:cNvGrpSpPr/>
                <p:nvPr/>
              </p:nvGrpSpPr>
              <p:grpSpPr>
                <a:xfrm>
                  <a:off x="614145" y="2019303"/>
                  <a:ext cx="1324621" cy="816388"/>
                  <a:chOff x="614145" y="2019303"/>
                  <a:chExt cx="1324621" cy="816388"/>
                </a:xfrm>
              </p:grpSpPr>
              <p:pic>
                <p:nvPicPr>
                  <p:cNvPr id="81" name="Picture 80" descr="advanced_adversary.png">
                    <a:extLst>
                      <a:ext uri="{FF2B5EF4-FFF2-40B4-BE49-F238E27FC236}">
                        <a16:creationId xmlns:a16="http://schemas.microsoft.com/office/drawing/2014/main" xmlns="" id="{9E2FA939-D8D2-47BE-BC58-1996A071CA75}"/>
                      </a:ext>
                    </a:extLst>
                  </p:cNvPr>
                  <p:cNvPicPr>
                    <a:picLocks noChangeAspect="1"/>
                  </p:cNvPicPr>
                  <p:nvPr/>
                </p:nvPicPr>
                <p:blipFill>
                  <a:blip r:embed="rId10" cstate="print">
                    <a:biLevel thresh="50000"/>
                    <a:extLst>
                      <a:ext uri="{28A0092B-C50C-407E-A947-70E740481C1C}">
                        <a14:useLocalDpi xmlns:a14="http://schemas.microsoft.com/office/drawing/2010/main"/>
                      </a:ext>
                    </a:extLst>
                  </a:blip>
                  <a:stretch>
                    <a:fillRect/>
                  </a:stretch>
                </p:blipFill>
                <p:spPr>
                  <a:xfrm>
                    <a:off x="614145" y="2019303"/>
                    <a:ext cx="1324621" cy="816388"/>
                  </a:xfrm>
                  <a:prstGeom prst="rect">
                    <a:avLst/>
                  </a:prstGeom>
                </p:spPr>
              </p:pic>
              <p:sp>
                <p:nvSpPr>
                  <p:cNvPr id="82" name="Rectangle 81">
                    <a:extLst>
                      <a:ext uri="{FF2B5EF4-FFF2-40B4-BE49-F238E27FC236}">
                        <a16:creationId xmlns:a16="http://schemas.microsoft.com/office/drawing/2014/main" xmlns="" id="{B497DCB8-8DE8-4098-B704-88C9C7D936EF}"/>
                      </a:ext>
                    </a:extLst>
                  </p:cNvPr>
                  <p:cNvSpPr/>
                  <p:nvPr/>
                </p:nvSpPr>
                <p:spPr>
                  <a:xfrm>
                    <a:off x="829509" y="2088558"/>
                    <a:ext cx="881653" cy="604308"/>
                  </a:xfrm>
                  <a:prstGeom prst="rect">
                    <a:avLst/>
                  </a:prstGeom>
                  <a:solidFill>
                    <a:schemeClr val="bg1"/>
                  </a:solidFill>
                  <a:ln w="12700">
                    <a:noFill/>
                    <a:miter lim="800000"/>
                    <a:headEnd/>
                    <a:tailEnd/>
                  </a:ln>
                </p:spPr>
                <p:txBody>
                  <a:bodyPr wrap="square" rtlCol="0" anchor="ctr"/>
                  <a:lstStyle/>
                  <a:p>
                    <a:pPr algn="ctr"/>
                    <a:endParaRPr lang="en-US" kern="0" dirty="0">
                      <a:solidFill>
                        <a:schemeClr val="accent5"/>
                      </a:solidFill>
                      <a:latin typeface="Arial" panose="020B0604020202020204" pitchFamily="34" charset="0"/>
                      <a:cs typeface="Arial" panose="020B0604020202020204" pitchFamily="34" charset="0"/>
                    </a:endParaRPr>
                  </a:p>
                </p:txBody>
              </p:sp>
            </p:grpSp>
            <p:pic>
              <p:nvPicPr>
                <p:cNvPr id="80" name="Picture 79">
                  <a:extLst>
                    <a:ext uri="{FF2B5EF4-FFF2-40B4-BE49-F238E27FC236}">
                      <a16:creationId xmlns:a16="http://schemas.microsoft.com/office/drawing/2014/main" xmlns="" id="{281C9680-8928-4F1D-9442-98DE4C9C64A3}"/>
                    </a:ext>
                  </a:extLst>
                </p:cNvPr>
                <p:cNvPicPr>
                  <a:picLocks noChangeAspect="1"/>
                </p:cNvPicPr>
                <p:nvPr/>
              </p:nvPicPr>
              <p:blipFill>
                <a:blip r:embed="rId11">
                  <a:biLevel thresh="50000"/>
                </a:blip>
                <a:stretch>
                  <a:fillRect/>
                </a:stretch>
              </p:blipFill>
              <p:spPr>
                <a:xfrm>
                  <a:off x="469158" y="2234581"/>
                  <a:ext cx="914447" cy="647733"/>
                </a:xfrm>
                <a:prstGeom prst="rect">
                  <a:avLst/>
                </a:prstGeom>
              </p:spPr>
            </p:pic>
          </p:grpSp>
          <p:sp>
            <p:nvSpPr>
              <p:cNvPr id="86" name="TextBox 85">
                <a:extLst>
                  <a:ext uri="{FF2B5EF4-FFF2-40B4-BE49-F238E27FC236}">
                    <a16:creationId xmlns:a16="http://schemas.microsoft.com/office/drawing/2014/main" xmlns="" id="{FDA79D29-9D64-4496-90B2-CB62DF7FDDD3}"/>
                  </a:ext>
                </a:extLst>
              </p:cNvPr>
              <p:cNvSpPr txBox="1"/>
              <p:nvPr/>
            </p:nvSpPr>
            <p:spPr>
              <a:xfrm>
                <a:off x="917166" y="3107835"/>
                <a:ext cx="704155" cy="293283"/>
              </a:xfrm>
              <a:prstGeom prst="rect">
                <a:avLst/>
              </a:prstGeom>
              <a:noFill/>
            </p:spPr>
            <p:txBody>
              <a:bodyPr wrap="none" rtlCol="0">
                <a:spAutoFit/>
              </a:bodyPr>
              <a:lstStyle/>
              <a:p>
                <a:pPr algn="ctr">
                  <a:lnSpc>
                    <a:spcPct val="90000"/>
                  </a:lnSpc>
                </a:pPr>
                <a:r>
                  <a:rPr lang="en-US" sz="1600" b="1" dirty="0">
                    <a:solidFill>
                      <a:schemeClr val="bg2">
                        <a:lumMod val="50000"/>
                      </a:schemeClr>
                    </a:solidFill>
                    <a:latin typeface="Arial" panose="020B0604020202020204" pitchFamily="34" charset="0"/>
                    <a:cs typeface="Arial" panose="020B0604020202020204" pitchFamily="34" charset="0"/>
                  </a:rPr>
                  <a:t>Users</a:t>
                </a:r>
              </a:p>
            </p:txBody>
          </p:sp>
        </p:grpSp>
      </p:grpSp>
      <p:grpSp>
        <p:nvGrpSpPr>
          <p:cNvPr id="16" name="Group 15">
            <a:extLst>
              <a:ext uri="{FF2B5EF4-FFF2-40B4-BE49-F238E27FC236}">
                <a16:creationId xmlns:a16="http://schemas.microsoft.com/office/drawing/2014/main" xmlns="" id="{D62629F9-B93C-4B27-AFBD-5CC24E3D52A4}"/>
              </a:ext>
            </a:extLst>
          </p:cNvPr>
          <p:cNvGrpSpPr/>
          <p:nvPr/>
        </p:nvGrpSpPr>
        <p:grpSpPr>
          <a:xfrm>
            <a:off x="5174324" y="3828324"/>
            <a:ext cx="6562038" cy="1101815"/>
            <a:chOff x="5256305" y="3984442"/>
            <a:chExt cx="6562038" cy="1101815"/>
          </a:xfrm>
        </p:grpSpPr>
        <p:cxnSp>
          <p:nvCxnSpPr>
            <p:cNvPr id="83" name="Straight Arrow Connector 82"/>
            <p:cNvCxnSpPr/>
            <p:nvPr/>
          </p:nvCxnSpPr>
          <p:spPr>
            <a:xfrm>
              <a:off x="5303610" y="4474005"/>
              <a:ext cx="2834640" cy="4000"/>
            </a:xfrm>
            <a:prstGeom prst="straightConnector1">
              <a:avLst/>
            </a:prstGeom>
            <a:ln w="444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699724" y="4653247"/>
              <a:ext cx="1287401" cy="433010"/>
            </a:xfrm>
            <a:prstGeom prst="rect">
              <a:avLst/>
            </a:prstGeom>
            <a:noFill/>
          </p:spPr>
          <p:txBody>
            <a:bodyPr wrap="none" lIns="0" tIns="0" rIns="0" bIns="0" rtlCol="0">
              <a:noAutofit/>
            </a:bodyPr>
            <a:lstStyle/>
            <a:p>
              <a:pPr algn="ctr"/>
              <a:r>
                <a:rPr lang="en-US" sz="1600" b="1" dirty="0">
                  <a:solidFill>
                    <a:schemeClr val="bg2">
                      <a:lumMod val="50000"/>
                    </a:schemeClr>
                  </a:solidFill>
                  <a:latin typeface="Arial" panose="020B0604020202020204" pitchFamily="34" charset="0"/>
                  <a:cs typeface="Arial" panose="020B0604020202020204" pitchFamily="34" charset="0"/>
                </a:rPr>
                <a:t>Evaluate Links</a:t>
              </a:r>
            </a:p>
            <a:p>
              <a:pPr algn="ctr"/>
              <a:r>
                <a:rPr lang="en-US" sz="1600" b="1" dirty="0">
                  <a:solidFill>
                    <a:schemeClr val="bg2">
                      <a:lumMod val="50000"/>
                    </a:schemeClr>
                  </a:solidFill>
                  <a:latin typeface="Arial" panose="020B0604020202020204" pitchFamily="34" charset="0"/>
                  <a:cs typeface="Arial" panose="020B0604020202020204" pitchFamily="34" charset="0"/>
                </a:rPr>
                <a:t>At Click Time</a:t>
              </a:r>
            </a:p>
          </p:txBody>
        </p:sp>
        <p:sp>
          <p:nvSpPr>
            <p:cNvPr id="85" name="Oval 84"/>
            <p:cNvSpPr/>
            <p:nvPr/>
          </p:nvSpPr>
          <p:spPr bwMode="gray">
            <a:xfrm>
              <a:off x="5256305" y="4304516"/>
              <a:ext cx="384361" cy="367812"/>
            </a:xfrm>
            <a:prstGeom prst="ellipse">
              <a:avLst/>
            </a:prstGeom>
            <a:solidFill>
              <a:schemeClr val="tx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1799" b="1" dirty="0">
                  <a:solidFill>
                    <a:schemeClr val="bg1"/>
                  </a:solidFill>
                  <a:latin typeface="Arial" panose="020B0604020202020204" pitchFamily="34" charset="0"/>
                  <a:cs typeface="Arial" panose="020B0604020202020204" pitchFamily="34" charset="0"/>
                </a:rPr>
                <a:t>2</a:t>
              </a:r>
            </a:p>
          </p:txBody>
        </p:sp>
        <p:grpSp>
          <p:nvGrpSpPr>
            <p:cNvPr id="1034" name="Group 1033"/>
            <p:cNvGrpSpPr/>
            <p:nvPr/>
          </p:nvGrpSpPr>
          <p:grpSpPr>
            <a:xfrm>
              <a:off x="8381170" y="3984442"/>
              <a:ext cx="3437173" cy="987126"/>
              <a:chOff x="8280970" y="3594024"/>
              <a:chExt cx="3437173" cy="987126"/>
            </a:xfrm>
          </p:grpSpPr>
          <p:pic>
            <p:nvPicPr>
              <p:cNvPr id="96" name="Picture 95"/>
              <p:cNvPicPr>
                <a:picLocks noChangeAspect="1"/>
              </p:cNvPicPr>
              <p:nvPr/>
            </p:nvPicPr>
            <p:blipFill rotWithShape="1">
              <a:blip r:embed="rId7">
                <a:clrChange>
                  <a:clrFrom>
                    <a:srgbClr val="ECECEC"/>
                  </a:clrFrom>
                  <a:clrTo>
                    <a:srgbClr val="ECECEC">
                      <a:alpha val="0"/>
                    </a:srgbClr>
                  </a:clrTo>
                </a:clrChange>
              </a:blip>
              <a:srcRect l="80019" t="-1" r="3091" b="59362"/>
              <a:stretch/>
            </p:blipFill>
            <p:spPr>
              <a:xfrm>
                <a:off x="9441951" y="3594024"/>
                <a:ext cx="1093952" cy="987126"/>
              </a:xfrm>
              <a:prstGeom prst="rect">
                <a:avLst/>
              </a:prstGeom>
            </p:spPr>
          </p:pic>
          <p:pic>
            <p:nvPicPr>
              <p:cNvPr id="97" name="Picture 96"/>
              <p:cNvPicPr>
                <a:picLocks noChangeAspect="1"/>
              </p:cNvPicPr>
              <p:nvPr/>
            </p:nvPicPr>
            <p:blipFill rotWithShape="1">
              <a:blip r:embed="rId7">
                <a:clrChange>
                  <a:clrFrom>
                    <a:srgbClr val="ECECEC"/>
                  </a:clrFrom>
                  <a:clrTo>
                    <a:srgbClr val="ECECEC">
                      <a:alpha val="0"/>
                    </a:srgbClr>
                  </a:clrTo>
                </a:clrChange>
              </a:blip>
              <a:srcRect l="79655" t="-1" r="2752" b="59362"/>
              <a:stretch/>
            </p:blipFill>
            <p:spPr>
              <a:xfrm>
                <a:off x="8280970" y="3594024"/>
                <a:ext cx="1139485" cy="987126"/>
              </a:xfrm>
              <a:prstGeom prst="rect">
                <a:avLst/>
              </a:prstGeom>
            </p:spPr>
          </p:pic>
          <p:sp>
            <p:nvSpPr>
              <p:cNvPr id="151" name="TextBox 150"/>
              <p:cNvSpPr txBox="1"/>
              <p:nvPr/>
            </p:nvSpPr>
            <p:spPr>
              <a:xfrm>
                <a:off x="10571914" y="3976150"/>
                <a:ext cx="1146229" cy="268276"/>
              </a:xfrm>
              <a:prstGeom prst="rect">
                <a:avLst/>
              </a:prstGeom>
              <a:noFill/>
            </p:spPr>
            <p:txBody>
              <a:bodyPr wrap="none" lIns="0" tIns="0" rIns="0" bIns="0" rtlCol="0">
                <a:noAutofit/>
              </a:bodyPr>
              <a:lstStyle/>
              <a:p>
                <a:r>
                  <a:rPr lang="en-US" sz="1600" b="1" dirty="0">
                    <a:solidFill>
                      <a:schemeClr val="bg2">
                        <a:lumMod val="50000"/>
                      </a:schemeClr>
                    </a:solidFill>
                    <a:latin typeface="Arial" panose="020B0604020202020204" pitchFamily="34" charset="0"/>
                    <a:cs typeface="Arial" panose="020B0604020202020204" pitchFamily="34" charset="0"/>
                  </a:rPr>
                  <a:t>Block Attack</a:t>
                </a:r>
              </a:p>
            </p:txBody>
          </p:sp>
        </p:grpSp>
      </p:grpSp>
    </p:spTree>
    <p:extLst>
      <p:ext uri="{BB962C8B-B14F-4D97-AF65-F5344CB8AC3E}">
        <p14:creationId xmlns:p14="http://schemas.microsoft.com/office/powerpoint/2010/main" val="76476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[Add on] Email Fraud Protection (EFP)</a:t>
            </a:r>
          </a:p>
        </p:txBody>
      </p:sp>
      <p:pic>
        <p:nvPicPr>
          <p:cNvPr id="2" name="Picture 1"/>
          <p:cNvPicPr>
            <a:picLocks noChangeAspect="1"/>
          </p:cNvPicPr>
          <p:nvPr/>
        </p:nvPicPr>
        <p:blipFill>
          <a:blip r:embed="rId2"/>
          <a:stretch>
            <a:fillRect/>
          </a:stretch>
        </p:blipFill>
        <p:spPr>
          <a:xfrm>
            <a:off x="413004" y="2447365"/>
            <a:ext cx="10935316" cy="1990164"/>
          </a:xfrm>
          <a:prstGeom prst="rect">
            <a:avLst/>
          </a:prstGeom>
        </p:spPr>
      </p:pic>
    </p:spTree>
    <p:extLst>
      <p:ext uri="{BB962C8B-B14F-4D97-AF65-F5344CB8AC3E}">
        <p14:creationId xmlns:p14="http://schemas.microsoft.com/office/powerpoint/2010/main" val="367442398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[Add on] Policy Based Encryption Advanced (PBE Advanced)</a:t>
            </a:r>
          </a:p>
        </p:txBody>
      </p:sp>
      <p:pic>
        <p:nvPicPr>
          <p:cNvPr id="4" name="Picture 3"/>
          <p:cNvPicPr>
            <a:picLocks noChangeAspect="1"/>
          </p:cNvPicPr>
          <p:nvPr/>
        </p:nvPicPr>
        <p:blipFill>
          <a:blip r:embed="rId2"/>
          <a:stretch>
            <a:fillRect/>
          </a:stretch>
        </p:blipFill>
        <p:spPr>
          <a:xfrm>
            <a:off x="621636" y="2187822"/>
            <a:ext cx="10781470" cy="2585884"/>
          </a:xfrm>
          <a:prstGeom prst="rect">
            <a:avLst/>
          </a:prstGeom>
        </p:spPr>
      </p:pic>
    </p:spTree>
    <p:extLst>
      <p:ext uri="{BB962C8B-B14F-4D97-AF65-F5344CB8AC3E}">
        <p14:creationId xmlns:p14="http://schemas.microsoft.com/office/powerpoint/2010/main" val="152768178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Calibri" panose="020F0502020204030204" pitchFamily="34" charset="0"/>
              </a:rPr>
              <a:t>The Symantec Difference</a:t>
            </a:r>
          </a:p>
        </p:txBody>
      </p:sp>
      <p:graphicFrame>
        <p:nvGraphicFramePr>
          <p:cNvPr id="8" name="Table 7"/>
          <p:cNvGraphicFramePr>
            <a:graphicFrameLocks noGrp="1"/>
          </p:cNvGraphicFramePr>
          <p:nvPr/>
        </p:nvGraphicFramePr>
        <p:xfrm>
          <a:off x="495300" y="971080"/>
          <a:ext cx="6712838" cy="5370746"/>
        </p:xfrm>
        <a:graphic>
          <a:graphicData uri="http://schemas.openxmlformats.org/drawingml/2006/table">
            <a:tbl>
              <a:tblPr firstRow="1" bandRow="1">
                <a:tableStyleId>{69012ECD-51FC-41F1-AA8D-1B2483CD663E}</a:tableStyleId>
              </a:tblPr>
              <a:tblGrid>
                <a:gridCol w="514624">
                  <a:extLst>
                    <a:ext uri="{9D8B030D-6E8A-4147-A177-3AD203B41FA5}">
                      <a16:colId xmlns:a16="http://schemas.microsoft.com/office/drawing/2014/main" xmlns="" val="20000"/>
                    </a:ext>
                  </a:extLst>
                </a:gridCol>
                <a:gridCol w="4702026">
                  <a:extLst>
                    <a:ext uri="{9D8B030D-6E8A-4147-A177-3AD203B41FA5}">
                      <a16:colId xmlns:a16="http://schemas.microsoft.com/office/drawing/2014/main" xmlns="" val="20001"/>
                    </a:ext>
                  </a:extLst>
                </a:gridCol>
                <a:gridCol w="1496188">
                  <a:extLst>
                    <a:ext uri="{9D8B030D-6E8A-4147-A177-3AD203B41FA5}">
                      <a16:colId xmlns:a16="http://schemas.microsoft.com/office/drawing/2014/main" xmlns="" val="20002"/>
                    </a:ext>
                  </a:extLst>
                </a:gridCol>
              </a:tblGrid>
              <a:tr h="3552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b="1" i="0" u="none" strike="noStrike" dirty="0">
                        <a:solidFill>
                          <a:schemeClr val="bg1"/>
                        </a:solidFill>
                        <a:effectLst/>
                        <a:latin typeface="+mn-lt"/>
                        <a:cs typeface="Arial" panose="020B0604020202020204" pitchFamily="34" charset="0"/>
                      </a:endParaRPr>
                    </a:p>
                  </a:txBody>
                  <a:tcPr marL="88751" marR="88751" marT="44375" marB="44375">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u="none" strike="noStrike" dirty="0">
                          <a:effectLst/>
                        </a:rPr>
                        <a:t>Key Capabilities</a:t>
                      </a:r>
                      <a:endParaRPr lang="en-US" sz="1400" b="1" i="0" u="none" strike="noStrike" dirty="0">
                        <a:solidFill>
                          <a:schemeClr val="bg1"/>
                        </a:solidFill>
                        <a:effectLst/>
                        <a:latin typeface="+mn-lt"/>
                        <a:cs typeface="Arial" panose="020B0604020202020204" pitchFamily="34" charset="0"/>
                      </a:endParaRPr>
                    </a:p>
                  </a:txBody>
                  <a:tcPr marL="88751" marR="88751" marT="44375" marB="44375">
                    <a:lnR w="12700" cap="flat" cmpd="sng" algn="ctr">
                      <a:solidFill>
                        <a:schemeClr val="bg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t>Symantec</a:t>
                      </a:r>
                      <a:endParaRPr lang="en-US" sz="1400" b="1" dirty="0">
                        <a:solidFill>
                          <a:schemeClr val="bg1"/>
                        </a:solidFill>
                        <a:latin typeface="+mn-lt"/>
                        <a:cs typeface="Arial" panose="020B0604020202020204" pitchFamily="34" charset="0"/>
                      </a:endParaRPr>
                    </a:p>
                  </a:txBody>
                  <a:tcPr marL="88751" marR="88751" marT="44375" marB="4437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537331">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b="1" dirty="0">
                          <a:solidFill>
                            <a:schemeClr val="bg1"/>
                          </a:solidFill>
                        </a:rPr>
                        <a:t>Prevent</a:t>
                      </a:r>
                      <a:endParaRPr lang="en-US" sz="1400" b="1" dirty="0">
                        <a:solidFill>
                          <a:schemeClr val="bg1"/>
                        </a:solidFill>
                        <a:latin typeface="+mn-lt"/>
                        <a:cs typeface="Arial" panose="020B0604020202020204" pitchFamily="34" charset="0"/>
                      </a:endParaRPr>
                    </a:p>
                  </a:txBody>
                  <a:tcPr marL="88751" marR="88751" marT="44375" marB="44375"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400" kern="1200" baseline="0" dirty="0">
                          <a:solidFill>
                            <a:schemeClr val="accent5"/>
                          </a:solidFill>
                        </a:rPr>
                        <a:t>Link Protection</a:t>
                      </a:r>
                      <a:endParaRPr lang="en-US" sz="1400" b="0" kern="1200" baseline="0" dirty="0">
                        <a:solidFill>
                          <a:schemeClr val="accent5"/>
                        </a:solidFill>
                        <a:latin typeface="+mn-lt"/>
                        <a:ea typeface="+mn-ea"/>
                        <a:cs typeface="Arial" panose="020B0604020202020204" pitchFamily="34" charset="0"/>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accent5"/>
                        </a:solidFill>
                        <a:latin typeface="Calibri"/>
                        <a:ea typeface="+mn-ea"/>
                        <a:cs typeface="Arial" panose="020B0604020202020204" pitchFamily="34" charset="0"/>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537331">
                <a:tc vMerge="1">
                  <a:txBody>
                    <a:bodyPr/>
                    <a:lstStyle/>
                    <a:p>
                      <a:endParaRPr lang="en-US" sz="800" b="1" dirty="0">
                        <a:solidFill>
                          <a:schemeClr val="bg1"/>
                        </a:solidFill>
                        <a:latin typeface="+mn-lt"/>
                        <a:cs typeface="Arial" panose="020B0604020202020204" pitchFamily="34" charset="0"/>
                      </a:endParaRPr>
                    </a:p>
                  </a:txBody>
                  <a:tcPr marL="88751" marR="88751" marT="44375" marB="4437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accent5"/>
                          </a:solidFill>
                        </a:rPr>
                        <a:t>Threat Protection Efficacy</a:t>
                      </a:r>
                      <a:endParaRPr lang="en-US" sz="1400" b="0" kern="1200" baseline="0" dirty="0">
                        <a:solidFill>
                          <a:schemeClr val="accent5"/>
                        </a:solidFill>
                        <a:latin typeface="+mn-lt"/>
                        <a:ea typeface="+mn-ea"/>
                        <a:cs typeface="Arial" panose="020B0604020202020204" pitchFamily="34" charset="0"/>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accent5"/>
                        </a:solidFill>
                        <a:latin typeface="Calibri"/>
                        <a:ea typeface="+mn-ea"/>
                        <a:cs typeface="Arial" panose="020B0604020202020204" pitchFamily="34" charset="0"/>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537331">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b="1" dirty="0">
                          <a:solidFill>
                            <a:schemeClr val="bg1"/>
                          </a:solidFill>
                        </a:rPr>
                        <a:t>Isolate</a:t>
                      </a:r>
                      <a:endParaRPr lang="en-US" sz="1400" b="1" dirty="0">
                        <a:solidFill>
                          <a:schemeClr val="bg1"/>
                        </a:solidFill>
                        <a:latin typeface="+mn-lt"/>
                        <a:cs typeface="Arial" panose="020B0604020202020204" pitchFamily="34" charset="0"/>
                      </a:endParaRPr>
                    </a:p>
                  </a:txBody>
                  <a:tcPr marL="88751" marR="88751" marT="44375" marB="44375"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l"/>
                      <a:r>
                        <a:rPr lang="en-US" sz="1400" baseline="0" dirty="0">
                          <a:solidFill>
                            <a:schemeClr val="accent5"/>
                          </a:solidFill>
                        </a:rPr>
                        <a:t>Comprehensive Malware Isolation (Email, Endpoint)</a:t>
                      </a:r>
                      <a:endParaRPr lang="en-US" sz="1400" b="0" dirty="0">
                        <a:solidFill>
                          <a:schemeClr val="accent5"/>
                        </a:solidFill>
                        <a:latin typeface="+mn-lt"/>
                        <a:cs typeface="Arial" panose="020B0604020202020204" pitchFamily="34" charset="0"/>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accent5"/>
                        </a:solidFill>
                        <a:latin typeface="Calibri"/>
                        <a:ea typeface="+mn-ea"/>
                        <a:cs typeface="Arial" panose="020B0604020202020204" pitchFamily="34" charset="0"/>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537331">
                <a:tc vMerge="1">
                  <a:txBody>
                    <a:bodyPr/>
                    <a:lstStyle/>
                    <a:p>
                      <a:endParaRPr lang="en-US" sz="800" b="1" dirty="0">
                        <a:latin typeface="+mn-lt"/>
                        <a:cs typeface="Arial" panose="020B0604020202020204" pitchFamily="34" charset="0"/>
                      </a:endParaRPr>
                    </a:p>
                  </a:txBody>
                  <a:tcPr marL="88751" marR="88751" marT="44375" marB="4437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Credential Phishing</a:t>
                      </a:r>
                      <a:r>
                        <a:rPr lang="en-US" sz="1400" baseline="0" dirty="0">
                          <a:solidFill>
                            <a:schemeClr val="accent5"/>
                          </a:solidFill>
                        </a:rPr>
                        <a:t> Protection</a:t>
                      </a:r>
                      <a:endParaRPr lang="en-US" sz="1400" b="0" dirty="0">
                        <a:solidFill>
                          <a:schemeClr val="accent5"/>
                        </a:solidFill>
                        <a:latin typeface="+mn-lt"/>
                        <a:cs typeface="Arial" panose="020B0604020202020204" pitchFamily="34" charset="0"/>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accent5"/>
                        </a:solidFill>
                        <a:latin typeface="Calibri"/>
                        <a:ea typeface="+mn-ea"/>
                        <a:cs typeface="Arial" panose="020B0604020202020204" pitchFamily="34" charset="0"/>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537331">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Respond</a:t>
                      </a:r>
                      <a:endParaRPr lang="en-US" sz="1400" b="1" dirty="0">
                        <a:solidFill>
                          <a:schemeClr val="bg1"/>
                        </a:solidFill>
                        <a:latin typeface="+mn-lt"/>
                        <a:cs typeface="Arial" panose="020B0604020202020204" pitchFamily="34" charset="0"/>
                      </a:endParaRPr>
                    </a:p>
                  </a:txBody>
                  <a:tcPr marL="88751" marR="88751" marT="44375" marB="44375"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Advanced Threat Analytics</a:t>
                      </a:r>
                      <a:endParaRPr lang="en-US" sz="1400" b="0" dirty="0">
                        <a:solidFill>
                          <a:schemeClr val="accent5"/>
                        </a:solidFill>
                        <a:latin typeface="+mn-lt"/>
                        <a:cs typeface="Arial" panose="020B0604020202020204" pitchFamily="34" charset="0"/>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accent5"/>
                        </a:solidFill>
                        <a:latin typeface="Calibri"/>
                        <a:ea typeface="+mn-ea"/>
                        <a:cs typeface="Arial" panose="020B0604020202020204" pitchFamily="34" charset="0"/>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537331">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a:latin typeface="+mn-lt"/>
                        <a:cs typeface="Arial" panose="020B0604020202020204" pitchFamily="34" charset="0"/>
                      </a:endParaRPr>
                    </a:p>
                  </a:txBody>
                  <a:tcPr marL="88751" marR="88751" marT="44375" marB="44375" vert="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accent5"/>
                          </a:solidFill>
                        </a:rPr>
                        <a:t>Multi-Vector Correlation &amp; Response (Email, Endpoint, Web)</a:t>
                      </a:r>
                      <a:endParaRPr lang="en-US" sz="1400" b="0" kern="1200" baseline="0" dirty="0">
                        <a:solidFill>
                          <a:schemeClr val="accent5"/>
                        </a:solidFill>
                        <a:latin typeface="+mn-lt"/>
                        <a:ea typeface="+mn-ea"/>
                        <a:cs typeface="Arial" panose="020B0604020202020204" pitchFamily="34" charset="0"/>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accent5"/>
                        </a:solidFill>
                        <a:latin typeface="Calibri"/>
                        <a:ea typeface="+mn-ea"/>
                        <a:cs typeface="Arial" panose="020B0604020202020204" pitchFamily="34" charset="0"/>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6"/>
                  </a:ext>
                </a:extLst>
              </a:tr>
              <a:tr h="6837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b="1" dirty="0">
                          <a:solidFill>
                            <a:schemeClr val="bg1"/>
                          </a:solidFill>
                        </a:rPr>
                        <a:t>Prepare</a:t>
                      </a:r>
                      <a:endParaRPr lang="en-US" sz="1400" b="1" dirty="0">
                        <a:solidFill>
                          <a:schemeClr val="bg1"/>
                        </a:solidFill>
                        <a:latin typeface="+mn-lt"/>
                        <a:cs typeface="Arial" panose="020B0604020202020204" pitchFamily="34" charset="0"/>
                      </a:endParaRPr>
                    </a:p>
                  </a:txBody>
                  <a:tcPr marL="0" marR="0" marT="44375" marB="44375"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accent5"/>
                          </a:solidFill>
                        </a:rPr>
                        <a:t>Security Awareness Training</a:t>
                      </a:r>
                      <a:endParaRPr lang="en-US" sz="1400" b="0" kern="1200" baseline="0" dirty="0">
                        <a:solidFill>
                          <a:schemeClr val="accent5"/>
                        </a:solidFill>
                        <a:latin typeface="+mn-lt"/>
                        <a:ea typeface="+mn-ea"/>
                        <a:cs typeface="Arial" panose="020B0604020202020204" pitchFamily="34" charset="0"/>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accent5"/>
                        </a:solidFill>
                        <a:latin typeface="Calibri"/>
                        <a:ea typeface="+mn-ea"/>
                        <a:cs typeface="Arial" panose="020B0604020202020204" pitchFamily="34" charset="0"/>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7"/>
                  </a:ext>
                </a:extLst>
              </a:tr>
              <a:tr h="553895">
                <a:tc rowSpan="2">
                  <a:txBody>
                    <a:bodyPr/>
                    <a:lstStyle/>
                    <a:p>
                      <a:pPr algn="ctr"/>
                      <a:r>
                        <a:rPr lang="en-US" sz="1400" b="1" dirty="0">
                          <a:solidFill>
                            <a:schemeClr val="bg1"/>
                          </a:solidFill>
                        </a:rPr>
                        <a:t>Integrate</a:t>
                      </a:r>
                      <a:endParaRPr lang="en-US" sz="1400" b="1" dirty="0">
                        <a:solidFill>
                          <a:schemeClr val="bg1"/>
                        </a:solidFill>
                        <a:latin typeface="+mn-lt"/>
                        <a:cs typeface="Arial" panose="020B0604020202020204" pitchFamily="34" charset="0"/>
                      </a:endParaRPr>
                    </a:p>
                  </a:txBody>
                  <a:tcPr marL="88751" marR="88751" marT="44375" marB="44375" vert="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solidFill>
                        </a:rPr>
                        <a:t>Strongest Office 365</a:t>
                      </a:r>
                      <a:r>
                        <a:rPr lang="en-US" sz="1400" baseline="0" dirty="0">
                          <a:solidFill>
                            <a:schemeClr val="accent5"/>
                          </a:solidFill>
                        </a:rPr>
                        <a:t> Security (Email, CASB, DLP)</a:t>
                      </a:r>
                      <a:endParaRPr lang="en-US" sz="1400" dirty="0">
                        <a:solidFill>
                          <a:schemeClr val="accent5"/>
                        </a:solidFill>
                        <a:latin typeface="+mn-lt"/>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accent5"/>
                        </a:solidFill>
                        <a:latin typeface="Calibri"/>
                        <a:ea typeface="+mn-ea"/>
                        <a:cs typeface="Arial" panose="020B0604020202020204" pitchFamily="34" charset="0"/>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8"/>
                  </a:ext>
                </a:extLst>
              </a:tr>
              <a:tr h="553895">
                <a:tc vMerge="1">
                  <a:txBody>
                    <a:bodyPr/>
                    <a:lstStyle/>
                    <a:p>
                      <a:pPr algn="ctr"/>
                      <a:endParaRPr lang="en-US" sz="1000" b="1" dirty="0">
                        <a:latin typeface="+mn-lt"/>
                        <a:cs typeface="Arial" panose="020B0604020202020204" pitchFamily="34" charset="0"/>
                      </a:endParaRPr>
                    </a:p>
                  </a:txBody>
                  <a:tcPr marL="88751" marR="88751" marT="44375" marB="44375" vert="vert"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9102">
                        <a:lumMod val="40000"/>
                        <a:lumOff val="60000"/>
                        <a:alpha val="2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accent5"/>
                          </a:solidFill>
                        </a:rPr>
                        <a:t>Holistic Messaging Security (Email, Slack, FB, etc.)</a:t>
                      </a:r>
                      <a:endParaRPr lang="en-US" sz="1400" dirty="0">
                        <a:solidFill>
                          <a:schemeClr val="accent5"/>
                        </a:solidFill>
                        <a:latin typeface="+mn-lt"/>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accent5"/>
                        </a:solidFill>
                        <a:latin typeface="Calibri"/>
                        <a:ea typeface="+mn-ea"/>
                        <a:cs typeface="Arial" panose="020B0604020202020204" pitchFamily="34" charset="0"/>
                      </a:endParaRPr>
                    </a:p>
                  </a:txBody>
                  <a:tcPr marL="88751" marR="88751" marT="44375" marB="4437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pic>
        <p:nvPicPr>
          <p:cNvPr id="42" name="Picture 41">
            <a:extLst>
              <a:ext uri="{FF2B5EF4-FFF2-40B4-BE49-F238E27FC236}">
                <a16:creationId xmlns:a16="http://schemas.microsoft.com/office/drawing/2014/main" xmlns="" id="{3D1737F2-5688-4382-BAB8-E4FAE7DE4DE2}"/>
              </a:ext>
            </a:extLst>
          </p:cNvPr>
          <p:cNvPicPr>
            <a:picLocks noChangeAspect="1"/>
          </p:cNvPicPr>
          <p:nvPr/>
        </p:nvPicPr>
        <p:blipFill>
          <a:blip r:embed="rId3"/>
          <a:stretch>
            <a:fillRect/>
          </a:stretch>
        </p:blipFill>
        <p:spPr>
          <a:xfrm>
            <a:off x="6307342" y="1481805"/>
            <a:ext cx="262214" cy="263125"/>
          </a:xfrm>
          <a:prstGeom prst="rect">
            <a:avLst/>
          </a:prstGeom>
        </p:spPr>
      </p:pic>
      <p:pic>
        <p:nvPicPr>
          <p:cNvPr id="43" name="Picture 42">
            <a:extLst>
              <a:ext uri="{FF2B5EF4-FFF2-40B4-BE49-F238E27FC236}">
                <a16:creationId xmlns:a16="http://schemas.microsoft.com/office/drawing/2014/main" xmlns="" id="{9D941A70-A48A-450A-8917-DB06374CD09A}"/>
              </a:ext>
            </a:extLst>
          </p:cNvPr>
          <p:cNvPicPr>
            <a:picLocks noChangeAspect="1"/>
          </p:cNvPicPr>
          <p:nvPr/>
        </p:nvPicPr>
        <p:blipFill>
          <a:blip r:embed="rId3"/>
          <a:stretch>
            <a:fillRect/>
          </a:stretch>
        </p:blipFill>
        <p:spPr>
          <a:xfrm>
            <a:off x="6307342" y="2003075"/>
            <a:ext cx="262214" cy="263125"/>
          </a:xfrm>
          <a:prstGeom prst="rect">
            <a:avLst/>
          </a:prstGeom>
        </p:spPr>
      </p:pic>
      <p:pic>
        <p:nvPicPr>
          <p:cNvPr id="44" name="Picture 43">
            <a:extLst>
              <a:ext uri="{FF2B5EF4-FFF2-40B4-BE49-F238E27FC236}">
                <a16:creationId xmlns:a16="http://schemas.microsoft.com/office/drawing/2014/main" xmlns="" id="{BEB4CC93-D9C3-45D9-83A0-00AD36FE808E}"/>
              </a:ext>
            </a:extLst>
          </p:cNvPr>
          <p:cNvPicPr>
            <a:picLocks noChangeAspect="1"/>
          </p:cNvPicPr>
          <p:nvPr/>
        </p:nvPicPr>
        <p:blipFill>
          <a:blip r:embed="rId3"/>
          <a:stretch>
            <a:fillRect/>
          </a:stretch>
        </p:blipFill>
        <p:spPr>
          <a:xfrm>
            <a:off x="6307342" y="2539154"/>
            <a:ext cx="262214" cy="263125"/>
          </a:xfrm>
          <a:prstGeom prst="rect">
            <a:avLst/>
          </a:prstGeom>
        </p:spPr>
      </p:pic>
      <p:pic>
        <p:nvPicPr>
          <p:cNvPr id="45" name="Picture 44">
            <a:extLst>
              <a:ext uri="{FF2B5EF4-FFF2-40B4-BE49-F238E27FC236}">
                <a16:creationId xmlns:a16="http://schemas.microsoft.com/office/drawing/2014/main" xmlns="" id="{7DCC02A6-B52A-4632-859E-9C9437D35DD2}"/>
              </a:ext>
            </a:extLst>
          </p:cNvPr>
          <p:cNvPicPr>
            <a:picLocks noChangeAspect="1"/>
          </p:cNvPicPr>
          <p:nvPr/>
        </p:nvPicPr>
        <p:blipFill>
          <a:blip r:embed="rId3"/>
          <a:stretch>
            <a:fillRect/>
          </a:stretch>
        </p:blipFill>
        <p:spPr>
          <a:xfrm>
            <a:off x="6307342" y="3083355"/>
            <a:ext cx="262214" cy="263125"/>
          </a:xfrm>
          <a:prstGeom prst="rect">
            <a:avLst/>
          </a:prstGeom>
        </p:spPr>
      </p:pic>
      <p:pic>
        <p:nvPicPr>
          <p:cNvPr id="46" name="Picture 45">
            <a:extLst>
              <a:ext uri="{FF2B5EF4-FFF2-40B4-BE49-F238E27FC236}">
                <a16:creationId xmlns:a16="http://schemas.microsoft.com/office/drawing/2014/main" xmlns="" id="{1764D108-061F-433A-9518-F7D282020E48}"/>
              </a:ext>
            </a:extLst>
          </p:cNvPr>
          <p:cNvPicPr>
            <a:picLocks noChangeAspect="1"/>
          </p:cNvPicPr>
          <p:nvPr/>
        </p:nvPicPr>
        <p:blipFill>
          <a:blip r:embed="rId3"/>
          <a:stretch>
            <a:fillRect/>
          </a:stretch>
        </p:blipFill>
        <p:spPr>
          <a:xfrm>
            <a:off x="6307342" y="3613802"/>
            <a:ext cx="262214" cy="263125"/>
          </a:xfrm>
          <a:prstGeom prst="rect">
            <a:avLst/>
          </a:prstGeom>
        </p:spPr>
      </p:pic>
      <p:pic>
        <p:nvPicPr>
          <p:cNvPr id="47" name="Picture 46">
            <a:extLst>
              <a:ext uri="{FF2B5EF4-FFF2-40B4-BE49-F238E27FC236}">
                <a16:creationId xmlns:a16="http://schemas.microsoft.com/office/drawing/2014/main" xmlns="" id="{1C2F5EDA-431B-483E-8E1D-8799542C1ADB}"/>
              </a:ext>
            </a:extLst>
          </p:cNvPr>
          <p:cNvPicPr>
            <a:picLocks noChangeAspect="1"/>
          </p:cNvPicPr>
          <p:nvPr/>
        </p:nvPicPr>
        <p:blipFill>
          <a:blip r:embed="rId3"/>
          <a:stretch>
            <a:fillRect/>
          </a:stretch>
        </p:blipFill>
        <p:spPr>
          <a:xfrm>
            <a:off x="6307342" y="4152164"/>
            <a:ext cx="262214" cy="263125"/>
          </a:xfrm>
          <a:prstGeom prst="rect">
            <a:avLst/>
          </a:prstGeom>
        </p:spPr>
      </p:pic>
      <p:pic>
        <p:nvPicPr>
          <p:cNvPr id="48" name="Picture 47">
            <a:extLst>
              <a:ext uri="{FF2B5EF4-FFF2-40B4-BE49-F238E27FC236}">
                <a16:creationId xmlns:a16="http://schemas.microsoft.com/office/drawing/2014/main" xmlns="" id="{6FF1BC0A-3045-4860-A672-CABB50288F97}"/>
              </a:ext>
            </a:extLst>
          </p:cNvPr>
          <p:cNvPicPr>
            <a:picLocks noChangeAspect="1"/>
          </p:cNvPicPr>
          <p:nvPr/>
        </p:nvPicPr>
        <p:blipFill>
          <a:blip r:embed="rId3"/>
          <a:stretch>
            <a:fillRect/>
          </a:stretch>
        </p:blipFill>
        <p:spPr>
          <a:xfrm>
            <a:off x="6307342" y="4769745"/>
            <a:ext cx="262214" cy="263125"/>
          </a:xfrm>
          <a:prstGeom prst="rect">
            <a:avLst/>
          </a:prstGeom>
        </p:spPr>
      </p:pic>
      <p:pic>
        <p:nvPicPr>
          <p:cNvPr id="49" name="Picture 48">
            <a:extLst>
              <a:ext uri="{FF2B5EF4-FFF2-40B4-BE49-F238E27FC236}">
                <a16:creationId xmlns:a16="http://schemas.microsoft.com/office/drawing/2014/main" xmlns="" id="{5F288244-FAF1-4707-98A9-2EB7587403F5}"/>
              </a:ext>
            </a:extLst>
          </p:cNvPr>
          <p:cNvPicPr>
            <a:picLocks noChangeAspect="1"/>
          </p:cNvPicPr>
          <p:nvPr/>
        </p:nvPicPr>
        <p:blipFill>
          <a:blip r:embed="rId3"/>
          <a:stretch>
            <a:fillRect/>
          </a:stretch>
        </p:blipFill>
        <p:spPr>
          <a:xfrm>
            <a:off x="6307342" y="5393365"/>
            <a:ext cx="262214" cy="263125"/>
          </a:xfrm>
          <a:prstGeom prst="rect">
            <a:avLst/>
          </a:prstGeom>
        </p:spPr>
      </p:pic>
      <p:pic>
        <p:nvPicPr>
          <p:cNvPr id="50" name="Picture 49">
            <a:extLst>
              <a:ext uri="{FF2B5EF4-FFF2-40B4-BE49-F238E27FC236}">
                <a16:creationId xmlns:a16="http://schemas.microsoft.com/office/drawing/2014/main" xmlns="" id="{B670B69F-442A-4888-B55A-004536E86D53}"/>
              </a:ext>
            </a:extLst>
          </p:cNvPr>
          <p:cNvPicPr>
            <a:picLocks noChangeAspect="1"/>
          </p:cNvPicPr>
          <p:nvPr/>
        </p:nvPicPr>
        <p:blipFill>
          <a:blip r:embed="rId3"/>
          <a:stretch>
            <a:fillRect/>
          </a:stretch>
        </p:blipFill>
        <p:spPr>
          <a:xfrm>
            <a:off x="6307342" y="5956378"/>
            <a:ext cx="262214" cy="263125"/>
          </a:xfrm>
          <a:prstGeom prst="rect">
            <a:avLst/>
          </a:prstGeom>
        </p:spPr>
      </p:pic>
    </p:spTree>
    <p:extLst>
      <p:ext uri="{BB962C8B-B14F-4D97-AF65-F5344CB8AC3E}">
        <p14:creationId xmlns:p14="http://schemas.microsoft.com/office/powerpoint/2010/main" val="11847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36740" y="1580887"/>
            <a:ext cx="9026937" cy="2446824"/>
          </a:xfrm>
        </p:spPr>
        <p:txBody>
          <a:bodyPr/>
          <a:lstStyle/>
          <a:p>
            <a:r>
              <a:rPr lang="en-US" sz="2800" b="0" dirty="0"/>
              <a:t>Terminology</a:t>
            </a:r>
          </a:p>
          <a:p>
            <a:r>
              <a:rPr lang="en-US" sz="2800" b="0" dirty="0"/>
              <a:t>More Terminology!</a:t>
            </a:r>
          </a:p>
          <a:p>
            <a:r>
              <a:rPr lang="en-US" sz="2800" b="0" dirty="0"/>
              <a:t>Capabilities</a:t>
            </a:r>
          </a:p>
          <a:p>
            <a:r>
              <a:rPr lang="en-US" sz="2800" b="0" dirty="0"/>
              <a:t>Pricing</a:t>
            </a:r>
          </a:p>
          <a:p>
            <a:r>
              <a:rPr lang="en-US" sz="2800" b="0" dirty="0"/>
              <a:t>Q &amp; A</a:t>
            </a:r>
          </a:p>
        </p:txBody>
      </p:sp>
    </p:spTree>
    <p:extLst>
      <p:ext uri="{BB962C8B-B14F-4D97-AF65-F5344CB8AC3E}">
        <p14:creationId xmlns:p14="http://schemas.microsoft.com/office/powerpoint/2010/main" val="272538884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54DF433-E08A-8247-B001-AE5DB3930479}"/>
              </a:ext>
            </a:extLst>
          </p:cNvPr>
          <p:cNvSpPr>
            <a:spLocks noGrp="1"/>
          </p:cNvSpPr>
          <p:nvPr>
            <p:ph type="title"/>
          </p:nvPr>
        </p:nvSpPr>
        <p:spPr>
          <a:xfrm>
            <a:off x="413004" y="551311"/>
            <a:ext cx="11365992" cy="366254"/>
          </a:xfrm>
        </p:spPr>
        <p:txBody>
          <a:bodyPr wrap="square" anchor="ctr">
            <a:normAutofit/>
          </a:bodyPr>
          <a:lstStyle/>
          <a:p>
            <a:r>
              <a:rPr lang="en-US" dirty="0"/>
              <a:t>Email Security Differentiators</a:t>
            </a:r>
          </a:p>
        </p:txBody>
      </p:sp>
      <p:graphicFrame>
        <p:nvGraphicFramePr>
          <p:cNvPr id="8" name="Content Placeholder 5">
            <a:extLst>
              <a:ext uri="{FF2B5EF4-FFF2-40B4-BE49-F238E27FC236}">
                <a16:creationId xmlns:a16="http://schemas.microsoft.com/office/drawing/2014/main" xmlns="" id="{ECD5314E-EAC5-49AE-9E6A-7CDD9017BB99}"/>
              </a:ext>
            </a:extLst>
          </p:cNvPr>
          <p:cNvGraphicFramePr>
            <a:graphicFrameLocks noGrp="1"/>
          </p:cNvGraphicFramePr>
          <p:nvPr>
            <p:ph sz="quarter" idx="12"/>
          </p:nvPr>
        </p:nvGraphicFramePr>
        <p:xfrm>
          <a:off x="413004" y="1458201"/>
          <a:ext cx="11365992" cy="4925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xmlns="" id="{E26CAF90-8B50-4C4D-9A93-CE314790AE54}"/>
              </a:ext>
            </a:extLst>
          </p:cNvPr>
          <p:cNvSpPr/>
          <p:nvPr/>
        </p:nvSpPr>
        <p:spPr>
          <a:xfrm>
            <a:off x="9819737" y="551311"/>
            <a:ext cx="180049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cs typeface="Arial"/>
                <a:sym typeface="Arial"/>
              </a:rPr>
              <a:t>3. Insights and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cs typeface="Arial"/>
                <a:sym typeface="Arial"/>
              </a:rPr>
              <a:t>Efficacy</a:t>
            </a:r>
          </a:p>
        </p:txBody>
      </p:sp>
    </p:spTree>
    <p:extLst>
      <p:ext uri="{BB962C8B-B14F-4D97-AF65-F5344CB8AC3E}">
        <p14:creationId xmlns:p14="http://schemas.microsoft.com/office/powerpoint/2010/main" val="214764029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4403" y="1032612"/>
            <a:ext cx="10842185" cy="2291613"/>
          </a:xfrm>
        </p:spPr>
        <p:txBody>
          <a:bodyPr/>
          <a:lstStyle/>
          <a:p>
            <a:pPr marL="287337" lvl="1" indent="0">
              <a:buNone/>
            </a:pPr>
            <a:endParaRPr lang="en-US" sz="1800" b="1" dirty="0"/>
          </a:p>
          <a:p>
            <a:pPr lvl="2">
              <a:buFont typeface="Wingdings" panose="05000000000000000000" pitchFamily="2" charset="2"/>
              <a:buChar char="Ø"/>
            </a:pPr>
            <a:r>
              <a:rPr lang="en-US" dirty="0"/>
              <a:t>Email Security – we have many names !!</a:t>
            </a:r>
          </a:p>
          <a:p>
            <a:pPr lvl="3">
              <a:buFont typeface="Wingdings" panose="05000000000000000000" pitchFamily="2" charset="2"/>
              <a:buChar char="Ø"/>
            </a:pPr>
            <a:r>
              <a:rPr lang="en-US" sz="1800" b="1" dirty="0"/>
              <a:t>Email </a:t>
            </a:r>
            <a:r>
              <a:rPr lang="en-US" sz="1800" b="1" dirty="0" err="1"/>
              <a:t>Security.Service</a:t>
            </a:r>
            <a:r>
              <a:rPr lang="en-US" sz="1800" b="1" dirty="0"/>
              <a:t> (ESS)</a:t>
            </a:r>
          </a:p>
          <a:p>
            <a:pPr lvl="4">
              <a:buFont typeface="Wingdings" panose="05000000000000000000" pitchFamily="2" charset="2"/>
              <a:buChar char="Ø"/>
            </a:pPr>
            <a:r>
              <a:rPr lang="en-US" sz="1600" dirty="0"/>
              <a:t> Mostly used by Symantec ( it fits well with the naming of the Web Security Service)</a:t>
            </a:r>
          </a:p>
          <a:p>
            <a:pPr lvl="3">
              <a:buFont typeface="Wingdings" panose="05000000000000000000" pitchFamily="2" charset="2"/>
              <a:buChar char="Ø"/>
            </a:pPr>
            <a:r>
              <a:rPr lang="en-US" sz="1800" b="1" dirty="0"/>
              <a:t>Email </a:t>
            </a:r>
            <a:r>
              <a:rPr lang="en-US" sz="1800" b="1" dirty="0" err="1"/>
              <a:t>Security.Cloud</a:t>
            </a:r>
            <a:endParaRPr lang="en-US" sz="1800" b="1" dirty="0"/>
          </a:p>
          <a:p>
            <a:pPr lvl="4">
              <a:buFont typeface="Wingdings" panose="05000000000000000000" pitchFamily="2" charset="2"/>
              <a:buChar char="Ø"/>
            </a:pPr>
            <a:r>
              <a:rPr lang="en-US" sz="1600" dirty="0"/>
              <a:t>The most used name and the one shown on the product brochure</a:t>
            </a:r>
          </a:p>
          <a:p>
            <a:pPr lvl="3">
              <a:buFont typeface="Wingdings" panose="05000000000000000000" pitchFamily="2" charset="2"/>
              <a:buChar char="Ø"/>
            </a:pPr>
            <a:r>
              <a:rPr lang="en-US" sz="1800" b="1" dirty="0"/>
              <a:t>Email Cloud</a:t>
            </a:r>
          </a:p>
          <a:p>
            <a:pPr lvl="4">
              <a:buFont typeface="Wingdings" panose="05000000000000000000" pitchFamily="2" charset="2"/>
              <a:buChar char="Ø"/>
            </a:pPr>
            <a:r>
              <a:rPr lang="en-US" sz="1600" dirty="0"/>
              <a:t> the Product Family shown in the price list</a:t>
            </a:r>
          </a:p>
          <a:p>
            <a:pPr lvl="3">
              <a:buFont typeface="Wingdings" panose="05000000000000000000" pitchFamily="2" charset="2"/>
              <a:buChar char="Ø"/>
            </a:pPr>
            <a:r>
              <a:rPr lang="en-US" sz="1800" b="1" dirty="0"/>
              <a:t>.Cloud</a:t>
            </a:r>
          </a:p>
          <a:p>
            <a:pPr lvl="4">
              <a:buFont typeface="Wingdings" panose="05000000000000000000" pitchFamily="2" charset="2"/>
              <a:buChar char="Ø"/>
            </a:pPr>
            <a:r>
              <a:rPr lang="en-US" sz="1600" dirty="0"/>
              <a:t>Sometimes used, but it is not valid! If someone asks for this then you must clarify what they mean. History: We used the ‘Dot’ Cloud suffix a few years ago, when the term ‘cloud’ was the new big thing. We had two product streams, Email </a:t>
            </a:r>
            <a:r>
              <a:rPr lang="en-US" sz="1600" dirty="0" err="1"/>
              <a:t>Security.Cloud</a:t>
            </a:r>
            <a:r>
              <a:rPr lang="en-US" sz="1600" dirty="0"/>
              <a:t> and Web </a:t>
            </a:r>
            <a:r>
              <a:rPr lang="en-US" sz="1600" dirty="0" err="1"/>
              <a:t>Security.Cloud</a:t>
            </a:r>
            <a:r>
              <a:rPr lang="en-US" sz="1600" dirty="0"/>
              <a:t>. Email </a:t>
            </a:r>
            <a:r>
              <a:rPr lang="en-US" sz="1600" dirty="0" err="1"/>
              <a:t>Security.Cloud</a:t>
            </a:r>
            <a:r>
              <a:rPr lang="en-US" sz="1600" dirty="0"/>
              <a:t> is still a valid product.  Web </a:t>
            </a:r>
            <a:r>
              <a:rPr lang="en-US" sz="1600" dirty="0" err="1"/>
              <a:t>Security.Cloud</a:t>
            </a:r>
            <a:r>
              <a:rPr lang="en-US" sz="1600" dirty="0"/>
              <a:t> does not exist anymore – customers were migrated to WSS.</a:t>
            </a:r>
          </a:p>
          <a:p>
            <a:pPr lvl="2">
              <a:buFont typeface="Wingdings" panose="05000000000000000000" pitchFamily="2" charset="2"/>
              <a:buChar char="Ø"/>
            </a:pPr>
            <a:r>
              <a:rPr lang="en-US" b="1" dirty="0" err="1"/>
              <a:t>Messagelabs</a:t>
            </a:r>
            <a:endParaRPr lang="en-US" b="1" dirty="0"/>
          </a:p>
          <a:p>
            <a:pPr lvl="3">
              <a:buFont typeface="Wingdings" panose="05000000000000000000" pitchFamily="2" charset="2"/>
              <a:buChar char="Ø"/>
            </a:pPr>
            <a:r>
              <a:rPr lang="en-US" dirty="0" err="1"/>
              <a:t>Messagelabs</a:t>
            </a:r>
            <a:r>
              <a:rPr lang="en-US" dirty="0"/>
              <a:t> was the name of the company that developed Email </a:t>
            </a:r>
            <a:r>
              <a:rPr lang="en-US" dirty="0" err="1"/>
              <a:t>Security.Cloud</a:t>
            </a:r>
            <a:r>
              <a:rPr lang="en-US" dirty="0"/>
              <a:t>. </a:t>
            </a:r>
            <a:r>
              <a:rPr lang="en-US"/>
              <a:t>Symantec bought </a:t>
            </a:r>
            <a:r>
              <a:rPr lang="en-US" dirty="0"/>
              <a:t>them in 2008 but people still use this name!</a:t>
            </a:r>
          </a:p>
          <a:p>
            <a:pPr lvl="2">
              <a:buFont typeface="Wingdings" panose="05000000000000000000" pitchFamily="2" charset="2"/>
              <a:buChar char="Ø"/>
            </a:pPr>
            <a:r>
              <a:rPr lang="en-US" b="1" dirty="0"/>
              <a:t>SMG</a:t>
            </a:r>
          </a:p>
          <a:p>
            <a:pPr lvl="3">
              <a:buFont typeface="Wingdings" panose="05000000000000000000" pitchFamily="2" charset="2"/>
              <a:buChar char="Ø"/>
            </a:pPr>
            <a:r>
              <a:rPr lang="en-US" dirty="0"/>
              <a:t> Symantec Messaging Gateway. This is deployed on premise. It is not a cloud based solution.</a:t>
            </a:r>
          </a:p>
          <a:p>
            <a:pPr marL="628650" lvl="2" indent="0">
              <a:buNone/>
            </a:pPr>
            <a:endParaRPr lang="en-US" sz="1400" dirty="0"/>
          </a:p>
          <a:p>
            <a:pPr lvl="2">
              <a:buFont typeface="Wingdings" panose="05000000000000000000" pitchFamily="2" charset="2"/>
              <a:buChar char="Ø"/>
            </a:pPr>
            <a:endParaRPr lang="en-US" sz="1400" dirty="0"/>
          </a:p>
          <a:p>
            <a:pPr marL="628650" lvl="2" indent="0">
              <a:buNone/>
            </a:pPr>
            <a:endParaRPr lang="en-US" sz="1400" dirty="0"/>
          </a:p>
          <a:p>
            <a:pPr marL="287337" lvl="1" indent="0">
              <a:buNone/>
            </a:pPr>
            <a:endParaRPr lang="en-US" sz="1600" dirty="0"/>
          </a:p>
        </p:txBody>
      </p:sp>
      <p:sp>
        <p:nvSpPr>
          <p:cNvPr id="3" name="Title 2"/>
          <p:cNvSpPr>
            <a:spLocks noGrp="1"/>
          </p:cNvSpPr>
          <p:nvPr>
            <p:ph type="title"/>
          </p:nvPr>
        </p:nvSpPr>
        <p:spPr/>
        <p:txBody>
          <a:bodyPr/>
          <a:lstStyle/>
          <a:p>
            <a:r>
              <a:rPr lang="en-US" dirty="0"/>
              <a:t>Terminology</a:t>
            </a:r>
          </a:p>
        </p:txBody>
      </p:sp>
    </p:spTree>
    <p:extLst>
      <p:ext uri="{BB962C8B-B14F-4D97-AF65-F5344CB8AC3E}">
        <p14:creationId xmlns:p14="http://schemas.microsoft.com/office/powerpoint/2010/main" val="416759778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Email </a:t>
            </a:r>
            <a:r>
              <a:rPr lang="en-GB" dirty="0" err="1"/>
              <a:t>Security.Cloud</a:t>
            </a:r>
            <a:r>
              <a:rPr lang="en-GB" dirty="0"/>
              <a:t> – Four more terms..</a:t>
            </a:r>
          </a:p>
        </p:txBody>
      </p:sp>
      <p:grpSp>
        <p:nvGrpSpPr>
          <p:cNvPr id="12" name="Group 11"/>
          <p:cNvGrpSpPr/>
          <p:nvPr/>
        </p:nvGrpSpPr>
        <p:grpSpPr>
          <a:xfrm>
            <a:off x="923926" y="4271755"/>
            <a:ext cx="9978886" cy="2107096"/>
            <a:chOff x="337931" y="2693504"/>
            <a:chExt cx="9978886" cy="2107096"/>
          </a:xfrm>
        </p:grpSpPr>
        <p:sp>
          <p:nvSpPr>
            <p:cNvPr id="5" name="Rounded Rectangle 4"/>
            <p:cNvSpPr/>
            <p:nvPr/>
          </p:nvSpPr>
          <p:spPr>
            <a:xfrm>
              <a:off x="3697356" y="3508513"/>
              <a:ext cx="6619461" cy="1292087"/>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Email Security .Cloud</a:t>
              </a:r>
            </a:p>
            <a:p>
              <a:pPr algn="ctr"/>
              <a:r>
                <a:rPr lang="en-GB" sz="1800" dirty="0">
                  <a:solidFill>
                    <a:schemeClr val="tx1"/>
                  </a:solidFill>
                </a:rPr>
                <a:t>Also known as:</a:t>
              </a:r>
            </a:p>
            <a:p>
              <a:pPr algn="ctr"/>
              <a:r>
                <a:rPr lang="en-GB" sz="1800" dirty="0">
                  <a:solidFill>
                    <a:schemeClr val="tx1"/>
                  </a:solidFill>
                </a:rPr>
                <a:t>Email Security Service, ESS, Email Cloud, Safeguard, Protect</a:t>
              </a:r>
            </a:p>
          </p:txBody>
        </p:sp>
        <p:sp>
          <p:nvSpPr>
            <p:cNvPr id="6" name="Rounded Rectangle 5"/>
            <p:cNvSpPr/>
            <p:nvPr/>
          </p:nvSpPr>
          <p:spPr>
            <a:xfrm>
              <a:off x="4325178" y="2693504"/>
              <a:ext cx="2604052" cy="755374"/>
            </a:xfrm>
            <a:prstGeom prst="round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Safeguard</a:t>
              </a:r>
            </a:p>
          </p:txBody>
        </p:sp>
        <p:sp>
          <p:nvSpPr>
            <p:cNvPr id="8" name="Right Arrow 7"/>
            <p:cNvSpPr/>
            <p:nvPr/>
          </p:nvSpPr>
          <p:spPr>
            <a:xfrm>
              <a:off x="337931" y="2941983"/>
              <a:ext cx="3200400" cy="367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Just the name of the Service Plan</a:t>
              </a:r>
            </a:p>
          </p:txBody>
        </p:sp>
        <p:sp>
          <p:nvSpPr>
            <p:cNvPr id="10" name="Right Arrow 9"/>
            <p:cNvSpPr/>
            <p:nvPr/>
          </p:nvSpPr>
          <p:spPr>
            <a:xfrm>
              <a:off x="337931" y="3722112"/>
              <a:ext cx="3200400" cy="367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name of the service</a:t>
              </a:r>
            </a:p>
          </p:txBody>
        </p:sp>
        <p:sp>
          <p:nvSpPr>
            <p:cNvPr id="11" name="Rounded Rectangle 10"/>
            <p:cNvSpPr/>
            <p:nvPr/>
          </p:nvSpPr>
          <p:spPr>
            <a:xfrm>
              <a:off x="7089912" y="2693504"/>
              <a:ext cx="2604052" cy="755374"/>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strike="dblStrike" dirty="0">
                  <a:solidFill>
                    <a:srgbClr val="FF0000"/>
                  </a:solidFill>
                </a:rPr>
                <a:t>Protect</a:t>
              </a:r>
            </a:p>
            <a:p>
              <a:pPr algn="ctr"/>
              <a:r>
                <a:rPr lang="en-GB" sz="1600" dirty="0">
                  <a:solidFill>
                    <a:srgbClr val="FF0000"/>
                  </a:solidFill>
                </a:rPr>
                <a:t>Discontinued</a:t>
              </a:r>
            </a:p>
          </p:txBody>
        </p:sp>
      </p:grpSp>
      <p:sp>
        <p:nvSpPr>
          <p:cNvPr id="13" name="Rectangle 12"/>
          <p:cNvSpPr/>
          <p:nvPr/>
        </p:nvSpPr>
        <p:spPr>
          <a:xfrm>
            <a:off x="533399" y="1085981"/>
            <a:ext cx="11343861" cy="2308324"/>
          </a:xfrm>
          <a:prstGeom prst="rect">
            <a:avLst/>
          </a:prstGeom>
        </p:spPr>
        <p:txBody>
          <a:bodyPr wrap="square">
            <a:spAutoFit/>
          </a:bodyPr>
          <a:lstStyle/>
          <a:p>
            <a:pPr lvl="3">
              <a:buFont typeface="Wingdings" panose="05000000000000000000" pitchFamily="2" charset="2"/>
              <a:buChar char="Ø"/>
            </a:pPr>
            <a:r>
              <a:rPr lang="en-US" sz="1600" dirty="0"/>
              <a:t>Safeguard or Email Safeguard</a:t>
            </a:r>
          </a:p>
          <a:p>
            <a:pPr lvl="3">
              <a:buFont typeface="Wingdings" panose="05000000000000000000" pitchFamily="2" charset="2"/>
              <a:buChar char="Ø"/>
            </a:pPr>
            <a:r>
              <a:rPr lang="en-US" sz="1600" dirty="0"/>
              <a:t>Protect or Email Protect </a:t>
            </a:r>
            <a:r>
              <a:rPr lang="en-US" sz="1600" dirty="0">
                <a:solidFill>
                  <a:srgbClr val="FF0000"/>
                </a:solidFill>
              </a:rPr>
              <a:t>[Price list warning!!!]</a:t>
            </a:r>
          </a:p>
          <a:p>
            <a:pPr lvl="3">
              <a:buFont typeface="Wingdings" panose="05000000000000000000" pitchFamily="2" charset="2"/>
              <a:buChar char="Ø"/>
            </a:pPr>
            <a:endParaRPr lang="en-US" sz="1600" dirty="0"/>
          </a:p>
          <a:p>
            <a:pPr lvl="3"/>
            <a:r>
              <a:rPr lang="en-US" sz="1600" dirty="0"/>
              <a:t>These represent service plans. Safeguard is the premium service whereas Protect </a:t>
            </a:r>
            <a:r>
              <a:rPr lang="en-US" sz="1600" i="1" dirty="0"/>
              <a:t>was</a:t>
            </a:r>
            <a:r>
              <a:rPr lang="en-US" sz="1600" dirty="0"/>
              <a:t> an entry level offering. Protect was discontinued some time ago.</a:t>
            </a:r>
          </a:p>
          <a:p>
            <a:pPr marL="628650" lvl="2" indent="0">
              <a:buNone/>
            </a:pPr>
            <a:endParaRPr lang="en-US" sz="1600" dirty="0"/>
          </a:p>
          <a:p>
            <a:pPr lvl="2">
              <a:buFont typeface="Wingdings" panose="05000000000000000000" pitchFamily="2" charset="2"/>
              <a:buChar char="Ø"/>
            </a:pPr>
            <a:r>
              <a:rPr lang="en-US" sz="1600" dirty="0"/>
              <a:t>There is only </a:t>
            </a:r>
            <a:r>
              <a:rPr lang="en-US" sz="1600" b="1" dirty="0"/>
              <a:t>one</a:t>
            </a:r>
            <a:r>
              <a:rPr lang="en-US" sz="1600" dirty="0"/>
              <a:t> service plan today: Safeguard. [as there is only one plan, we don’t really need to talk about separately!]</a:t>
            </a:r>
          </a:p>
          <a:p>
            <a:pPr lvl="2">
              <a:buFont typeface="Wingdings" panose="05000000000000000000" pitchFamily="2" charset="2"/>
              <a:buChar char="Ø"/>
            </a:pPr>
            <a:r>
              <a:rPr lang="en-US" sz="1600" dirty="0"/>
              <a:t>There is only </a:t>
            </a:r>
            <a:r>
              <a:rPr lang="en-US" sz="1600" b="1" dirty="0"/>
              <a:t>one</a:t>
            </a:r>
            <a:r>
              <a:rPr lang="en-US" sz="1600" dirty="0"/>
              <a:t> base thing to sell, it doesn’t matter if the partner calls it Email Security Service, Email cloud, Email </a:t>
            </a:r>
            <a:r>
              <a:rPr lang="en-US" sz="1600" dirty="0" err="1"/>
              <a:t>Security.Cloud</a:t>
            </a:r>
            <a:r>
              <a:rPr lang="en-US" sz="1600" dirty="0"/>
              <a:t>, Safeguard </a:t>
            </a:r>
            <a:r>
              <a:rPr lang="en-US" sz="1600" dirty="0" err="1"/>
              <a:t>etc</a:t>
            </a:r>
            <a:r>
              <a:rPr lang="en-US" sz="1600" dirty="0"/>
              <a:t> – they all mean the same thing!</a:t>
            </a:r>
          </a:p>
        </p:txBody>
      </p:sp>
      <p:sp>
        <p:nvSpPr>
          <p:cNvPr id="14" name="TextBox 13"/>
          <p:cNvSpPr txBox="1"/>
          <p:nvPr/>
        </p:nvSpPr>
        <p:spPr>
          <a:xfrm>
            <a:off x="2600326" y="3748535"/>
            <a:ext cx="2724150" cy="523220"/>
          </a:xfrm>
          <a:prstGeom prst="rect">
            <a:avLst/>
          </a:prstGeom>
          <a:noFill/>
        </p:spPr>
        <p:txBody>
          <a:bodyPr wrap="square" rtlCol="0">
            <a:spAutoFit/>
          </a:bodyPr>
          <a:lstStyle/>
          <a:p>
            <a:r>
              <a:rPr lang="en-GB" dirty="0"/>
              <a:t>If it was a mobile phone contract….</a:t>
            </a:r>
          </a:p>
        </p:txBody>
      </p:sp>
    </p:spTree>
    <p:extLst>
      <p:ext uri="{BB962C8B-B14F-4D97-AF65-F5344CB8AC3E}">
        <p14:creationId xmlns:p14="http://schemas.microsoft.com/office/powerpoint/2010/main" val="241953780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
          <p:cNvSpPr txBox="1"/>
          <p:nvPr/>
        </p:nvSpPr>
        <p:spPr>
          <a:xfrm>
            <a:off x="448239" y="6265074"/>
            <a:ext cx="7830787" cy="214160"/>
          </a:xfrm>
          <a:prstGeom prst="rect">
            <a:avLst/>
          </a:prstGeom>
          <a:noFill/>
          <a:ln>
            <a:noFill/>
          </a:ln>
        </p:spPr>
        <p:txBody>
          <a:bodyPr spcFirstLastPara="1" wrap="square" lIns="60000" tIns="30000" rIns="60000" bIns="30000" anchor="t" anchorCtr="0">
            <a:spAutoFit/>
          </a:bodyPr>
          <a:lstStyle/>
          <a:p>
            <a:pPr marL="0" marR="0" lvl="0" indent="0" algn="l" rtl="0">
              <a:spcBef>
                <a:spcPts val="0"/>
              </a:spcBef>
              <a:spcAft>
                <a:spcPts val="0"/>
              </a:spcAft>
              <a:buNone/>
            </a:pPr>
            <a:r>
              <a:rPr lang="en-US" sz="997" b="1">
                <a:solidFill>
                  <a:schemeClr val="dk1"/>
                </a:solidFill>
                <a:latin typeface="Calibri"/>
                <a:ea typeface="Calibri"/>
                <a:cs typeface="Calibri"/>
                <a:sym typeface="Calibri"/>
              </a:rPr>
              <a:t>Sources: </a:t>
            </a:r>
            <a:r>
              <a:rPr lang="en-US" sz="997">
                <a:solidFill>
                  <a:schemeClr val="dk1"/>
                </a:solidFill>
                <a:latin typeface="Calibri"/>
                <a:ea typeface="Calibri"/>
                <a:cs typeface="Calibri"/>
                <a:sym typeface="Calibri"/>
              </a:rPr>
              <a:t>Symantec ISTR Report 2019, Verizon DBIR 2017, FBI PSA I-071218, 2016 SANS Incident Response Survey</a:t>
            </a:r>
            <a:endParaRPr/>
          </a:p>
        </p:txBody>
      </p:sp>
      <p:grpSp>
        <p:nvGrpSpPr>
          <p:cNvPr id="561" name="Google Shape;561;p5"/>
          <p:cNvGrpSpPr/>
          <p:nvPr/>
        </p:nvGrpSpPr>
        <p:grpSpPr>
          <a:xfrm>
            <a:off x="0" y="1321779"/>
            <a:ext cx="12192000" cy="1561574"/>
            <a:chOff x="0" y="1321779"/>
            <a:chExt cx="12192000" cy="1561574"/>
          </a:xfrm>
        </p:grpSpPr>
        <p:sp>
          <p:nvSpPr>
            <p:cNvPr id="562" name="Google Shape;562;p5"/>
            <p:cNvSpPr/>
            <p:nvPr/>
          </p:nvSpPr>
          <p:spPr>
            <a:xfrm>
              <a:off x="0" y="1321779"/>
              <a:ext cx="12192000" cy="156157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63" name="Google Shape;563;p5"/>
            <p:cNvGrpSpPr/>
            <p:nvPr/>
          </p:nvGrpSpPr>
          <p:grpSpPr>
            <a:xfrm>
              <a:off x="2110198" y="1388733"/>
              <a:ext cx="8924552" cy="1427767"/>
              <a:chOff x="2110198" y="1407428"/>
              <a:chExt cx="8924552" cy="1427767"/>
            </a:xfrm>
          </p:grpSpPr>
          <p:grpSp>
            <p:nvGrpSpPr>
              <p:cNvPr id="564" name="Google Shape;564;p5"/>
              <p:cNvGrpSpPr/>
              <p:nvPr/>
            </p:nvGrpSpPr>
            <p:grpSpPr>
              <a:xfrm>
                <a:off x="3421945" y="1407428"/>
                <a:ext cx="7612805" cy="1427767"/>
                <a:chOff x="3421945" y="1407428"/>
                <a:chExt cx="7612805" cy="1427767"/>
              </a:xfrm>
            </p:grpSpPr>
            <p:sp>
              <p:nvSpPr>
                <p:cNvPr id="565" name="Google Shape;565;p5"/>
                <p:cNvSpPr txBox="1"/>
                <p:nvPr/>
              </p:nvSpPr>
              <p:spPr>
                <a:xfrm>
                  <a:off x="3421950" y="2434695"/>
                  <a:ext cx="7612800" cy="400500"/>
                </a:xfrm>
                <a:prstGeom prst="rect">
                  <a:avLst/>
                </a:prstGeom>
                <a:noFill/>
                <a:ln>
                  <a:noFill/>
                </a:ln>
              </p:spPr>
              <p:txBody>
                <a:bodyPr spcFirstLastPara="1" wrap="square" lIns="91200" tIns="45600" rIns="91200" bIns="45600" anchor="t" anchorCtr="0">
                  <a:noAutofit/>
                </a:bodyPr>
                <a:lstStyle/>
                <a:p>
                  <a:pPr marL="0" marR="0" lvl="0" indent="0" algn="l" rtl="0">
                    <a:lnSpc>
                      <a:spcPct val="90000"/>
                    </a:lnSpc>
                    <a:spcBef>
                      <a:spcPts val="0"/>
                    </a:spcBef>
                    <a:spcAft>
                      <a:spcPts val="0"/>
                    </a:spcAft>
                    <a:buNone/>
                  </a:pPr>
                  <a:r>
                    <a:rPr lang="en-US" sz="2800" b="1">
                      <a:solidFill>
                        <a:schemeClr val="dk1"/>
                      </a:solidFill>
                      <a:latin typeface="Calibri"/>
                      <a:ea typeface="Calibri"/>
                      <a:cs typeface="Calibri"/>
                      <a:sym typeface="Calibri"/>
                    </a:rPr>
                    <a:t>Delivery mechanism for malware and data loss</a:t>
                  </a:r>
                  <a:endParaRPr/>
                </a:p>
              </p:txBody>
            </p:sp>
            <p:sp>
              <p:nvSpPr>
                <p:cNvPr id="566" name="Google Shape;566;p5"/>
                <p:cNvSpPr/>
                <p:nvPr/>
              </p:nvSpPr>
              <p:spPr>
                <a:xfrm>
                  <a:off x="3421945" y="1407428"/>
                  <a:ext cx="7044682" cy="109728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800" b="1" dirty="0">
                      <a:solidFill>
                        <a:schemeClr val="tx2"/>
                      </a:solidFill>
                      <a:latin typeface="Calibri"/>
                      <a:ea typeface="Calibri"/>
                      <a:cs typeface="Calibri"/>
                      <a:sym typeface="Calibri"/>
                    </a:rPr>
                    <a:t>Email is the </a:t>
                  </a:r>
                  <a:r>
                    <a:rPr lang="en-US" sz="8800" b="1" baseline="30000" dirty="0">
                      <a:solidFill>
                        <a:schemeClr val="tx2"/>
                      </a:solidFill>
                      <a:latin typeface="Calibri"/>
                      <a:ea typeface="Calibri"/>
                      <a:cs typeface="Calibri"/>
                      <a:sym typeface="Calibri"/>
                    </a:rPr>
                    <a:t>#</a:t>
                  </a:r>
                  <a:r>
                    <a:rPr lang="en-US" sz="8800" b="1" dirty="0">
                      <a:solidFill>
                        <a:schemeClr val="tx2"/>
                      </a:solidFill>
                      <a:latin typeface="Calibri"/>
                      <a:ea typeface="Calibri"/>
                      <a:cs typeface="Calibri"/>
                      <a:sym typeface="Calibri"/>
                    </a:rPr>
                    <a:t>1</a:t>
                  </a:r>
                  <a:endParaRPr sz="8800" dirty="0">
                    <a:solidFill>
                      <a:schemeClr val="tx2"/>
                    </a:solidFill>
                    <a:latin typeface="Calibri"/>
                    <a:ea typeface="Calibri"/>
                    <a:cs typeface="Calibri"/>
                    <a:sym typeface="Calibri"/>
                  </a:endParaRPr>
                </a:p>
              </p:txBody>
            </p:sp>
          </p:grpSp>
          <p:pic>
            <p:nvPicPr>
              <p:cNvPr id="567" name="Google Shape;567;p5" descr="malware_hazard_icon.png"/>
              <p:cNvPicPr preferRelativeResize="0"/>
              <p:nvPr/>
            </p:nvPicPr>
            <p:blipFill rotWithShape="1">
              <a:blip r:embed="rId3">
                <a:alphaModFix/>
              </a:blip>
              <a:srcRect/>
              <a:stretch/>
            </p:blipFill>
            <p:spPr>
              <a:xfrm>
                <a:off x="2110198" y="1541344"/>
                <a:ext cx="1162159" cy="1159835"/>
              </a:xfrm>
              <a:prstGeom prst="rect">
                <a:avLst/>
              </a:prstGeom>
              <a:noFill/>
              <a:ln>
                <a:noFill/>
              </a:ln>
            </p:spPr>
          </p:pic>
        </p:grpSp>
      </p:grpSp>
      <p:sp>
        <p:nvSpPr>
          <p:cNvPr id="568" name="Google Shape;568;p5"/>
          <p:cNvSpPr txBox="1">
            <a:spLocks noGrp="1"/>
          </p:cNvSpPr>
          <p:nvPr>
            <p:ph type="title"/>
          </p:nvPr>
        </p:nvSpPr>
        <p:spPr>
          <a:xfrm>
            <a:off x="448239" y="707442"/>
            <a:ext cx="9686925" cy="382588"/>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US"/>
              <a:t>Email Represents A Major Threat Vector</a:t>
            </a:r>
            <a:endParaRPr/>
          </a:p>
        </p:txBody>
      </p:sp>
      <p:grpSp>
        <p:nvGrpSpPr>
          <p:cNvPr id="569" name="Google Shape;569;p5"/>
          <p:cNvGrpSpPr/>
          <p:nvPr/>
        </p:nvGrpSpPr>
        <p:grpSpPr>
          <a:xfrm>
            <a:off x="10012535" y="3655220"/>
            <a:ext cx="1800000" cy="2389864"/>
            <a:chOff x="10012535" y="3655220"/>
            <a:chExt cx="1800000" cy="2389864"/>
          </a:xfrm>
        </p:grpSpPr>
        <p:sp>
          <p:nvSpPr>
            <p:cNvPr id="570" name="Google Shape;570;p5"/>
            <p:cNvSpPr/>
            <p:nvPr/>
          </p:nvSpPr>
          <p:spPr>
            <a:xfrm>
              <a:off x="10012535" y="3655220"/>
              <a:ext cx="1800000" cy="2389864"/>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25" tIns="45700" rIns="9125" bIns="45700" anchor="ctr" anchorCtr="0">
              <a:noAutofit/>
            </a:bodyPr>
            <a:lstStyle/>
            <a:p>
              <a:pPr marL="0" marR="0" lvl="0" indent="0" algn="ctr" rtl="0">
                <a:lnSpc>
                  <a:spcPct val="90000"/>
                </a:lnSpc>
                <a:spcBef>
                  <a:spcPts val="0"/>
                </a:spcBef>
                <a:spcAft>
                  <a:spcPts val="0"/>
                </a:spcAft>
                <a:buNone/>
              </a:pPr>
              <a:endParaRPr sz="1200">
                <a:solidFill>
                  <a:schemeClr val="dk1"/>
                </a:solidFill>
                <a:latin typeface="Calibri"/>
                <a:ea typeface="Calibri"/>
                <a:cs typeface="Calibri"/>
                <a:sym typeface="Calibri"/>
              </a:endParaRPr>
            </a:p>
          </p:txBody>
        </p:sp>
        <p:grpSp>
          <p:nvGrpSpPr>
            <p:cNvPr id="571" name="Google Shape;571;p5"/>
            <p:cNvGrpSpPr/>
            <p:nvPr/>
          </p:nvGrpSpPr>
          <p:grpSpPr>
            <a:xfrm>
              <a:off x="10141711" y="3686836"/>
              <a:ext cx="1541648" cy="2302484"/>
              <a:chOff x="10368680" y="3673845"/>
              <a:chExt cx="1541648" cy="2302484"/>
            </a:xfrm>
          </p:grpSpPr>
          <p:sp>
            <p:nvSpPr>
              <p:cNvPr id="572" name="Google Shape;572;p5"/>
              <p:cNvSpPr txBox="1"/>
              <p:nvPr/>
            </p:nvSpPr>
            <p:spPr>
              <a:xfrm>
                <a:off x="10492427" y="4598937"/>
                <a:ext cx="1294155" cy="67556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390" b="1" dirty="0">
                    <a:solidFill>
                      <a:schemeClr val="tx2"/>
                    </a:solidFill>
                    <a:latin typeface="Calibri"/>
                    <a:ea typeface="Calibri"/>
                    <a:cs typeface="Calibri"/>
                    <a:sym typeface="Calibri"/>
                  </a:rPr>
                  <a:t>90%+</a:t>
                </a:r>
                <a:endParaRPr dirty="0">
                  <a:solidFill>
                    <a:schemeClr val="tx2"/>
                  </a:solidFill>
                </a:endParaRPr>
              </a:p>
            </p:txBody>
          </p:sp>
          <p:sp>
            <p:nvSpPr>
              <p:cNvPr id="573" name="Google Shape;573;p5"/>
              <p:cNvSpPr txBox="1"/>
              <p:nvPr/>
            </p:nvSpPr>
            <p:spPr>
              <a:xfrm>
                <a:off x="10368680" y="5244809"/>
                <a:ext cx="1541648" cy="731520"/>
              </a:xfrm>
              <a:prstGeom prst="rect">
                <a:avLst/>
              </a:prstGeom>
              <a:noFill/>
              <a:ln>
                <a:noFill/>
              </a:ln>
            </p:spPr>
            <p:txBody>
              <a:bodyPr spcFirstLastPara="1" wrap="square" lIns="0" tIns="0" rIns="0" bIns="0" anchor="t" anchorCtr="0">
                <a:noAutofit/>
              </a:bodyPr>
              <a:lstStyle/>
              <a:p>
                <a:pPr marL="0" marR="0" lvl="0" indent="0" algn="ctr" rtl="0">
                  <a:lnSpc>
                    <a:spcPct val="85000"/>
                  </a:lnSpc>
                  <a:spcBef>
                    <a:spcPts val="0"/>
                  </a:spcBef>
                  <a:spcAft>
                    <a:spcPts val="0"/>
                  </a:spcAft>
                  <a:buNone/>
                </a:pPr>
                <a:r>
                  <a:rPr lang="en-US" sz="1400">
                    <a:solidFill>
                      <a:schemeClr val="dk1"/>
                    </a:solidFill>
                    <a:latin typeface="Calibri"/>
                    <a:ea typeface="Calibri"/>
                    <a:cs typeface="Calibri"/>
                    <a:sym typeface="Calibri"/>
                  </a:rPr>
                  <a:t>Targeted threats identifying and stealing </a:t>
                </a:r>
                <a:r>
                  <a:rPr lang="en-US" sz="1400" b="1">
                    <a:solidFill>
                      <a:schemeClr val="dk1"/>
                    </a:solidFill>
                    <a:latin typeface="Calibri"/>
                    <a:ea typeface="Calibri"/>
                    <a:cs typeface="Calibri"/>
                    <a:sym typeface="Calibri"/>
                  </a:rPr>
                  <a:t>sensitive information</a:t>
                </a:r>
                <a:endParaRPr sz="1400">
                  <a:solidFill>
                    <a:schemeClr val="dk1"/>
                  </a:solidFill>
                  <a:latin typeface="Calibri"/>
                  <a:ea typeface="Calibri"/>
                  <a:cs typeface="Calibri"/>
                  <a:sym typeface="Calibri"/>
                </a:endParaRPr>
              </a:p>
            </p:txBody>
          </p:sp>
          <p:pic>
            <p:nvPicPr>
              <p:cNvPr id="574" name="Google Shape;574;p5"/>
              <p:cNvPicPr preferRelativeResize="0"/>
              <p:nvPr/>
            </p:nvPicPr>
            <p:blipFill rotWithShape="1">
              <a:blip r:embed="rId4">
                <a:alphaModFix/>
              </a:blip>
              <a:srcRect l="9514" t="11969" r="7541" b="19606"/>
              <a:stretch/>
            </p:blipFill>
            <p:spPr>
              <a:xfrm>
                <a:off x="10570660" y="3673845"/>
                <a:ext cx="1137689" cy="948965"/>
              </a:xfrm>
              <a:prstGeom prst="rect">
                <a:avLst/>
              </a:prstGeom>
              <a:noFill/>
              <a:ln>
                <a:noFill/>
              </a:ln>
            </p:spPr>
          </p:pic>
        </p:grpSp>
      </p:grpSp>
      <p:grpSp>
        <p:nvGrpSpPr>
          <p:cNvPr id="575" name="Google Shape;575;p5"/>
          <p:cNvGrpSpPr/>
          <p:nvPr/>
        </p:nvGrpSpPr>
        <p:grpSpPr>
          <a:xfrm>
            <a:off x="6095461" y="3656860"/>
            <a:ext cx="1800000" cy="2386584"/>
            <a:chOff x="6266508" y="3664090"/>
            <a:chExt cx="1800000" cy="2386584"/>
          </a:xfrm>
        </p:grpSpPr>
        <p:sp>
          <p:nvSpPr>
            <p:cNvPr id="576" name="Google Shape;576;p5"/>
            <p:cNvSpPr/>
            <p:nvPr/>
          </p:nvSpPr>
          <p:spPr>
            <a:xfrm>
              <a:off x="6266508" y="3664090"/>
              <a:ext cx="1800000" cy="2386584"/>
            </a:xfrm>
            <a:prstGeom prst="rect">
              <a:avLst/>
            </a:prstGeom>
            <a:solidFill>
              <a:schemeClr val="lt1"/>
            </a:solidFill>
            <a:ln w="19050" cap="flat" cmpd="sng">
              <a:solidFill>
                <a:schemeClr val="accent3"/>
              </a:solidFill>
              <a:prstDash val="solid"/>
              <a:miter lim="800000"/>
              <a:headEnd type="none" w="sm" len="sm"/>
              <a:tailEnd type="none" w="sm" len="sm"/>
            </a:ln>
          </p:spPr>
          <p:txBody>
            <a:bodyPr spcFirstLastPara="1" wrap="square" lIns="9125" tIns="45700" rIns="9125" bIns="45700" anchor="ctr" anchorCtr="0">
              <a:noAutofit/>
            </a:bodyPr>
            <a:lstStyle/>
            <a:p>
              <a:pPr marL="0" marR="0" lvl="0" indent="0" algn="ctr" rtl="0">
                <a:lnSpc>
                  <a:spcPct val="90000"/>
                </a:lnSpc>
                <a:spcBef>
                  <a:spcPts val="0"/>
                </a:spcBef>
                <a:spcAft>
                  <a:spcPts val="0"/>
                </a:spcAft>
                <a:buNone/>
              </a:pPr>
              <a:endParaRPr sz="1200">
                <a:solidFill>
                  <a:schemeClr val="dk1"/>
                </a:solidFill>
                <a:latin typeface="Calibri"/>
                <a:ea typeface="Calibri"/>
                <a:cs typeface="Calibri"/>
                <a:sym typeface="Calibri"/>
              </a:endParaRPr>
            </a:p>
          </p:txBody>
        </p:sp>
        <p:grpSp>
          <p:nvGrpSpPr>
            <p:cNvPr id="577" name="Google Shape;577;p5"/>
            <p:cNvGrpSpPr/>
            <p:nvPr/>
          </p:nvGrpSpPr>
          <p:grpSpPr>
            <a:xfrm>
              <a:off x="6379253" y="3854336"/>
              <a:ext cx="1631736" cy="2005054"/>
              <a:chOff x="6379253" y="3844069"/>
              <a:chExt cx="1631736" cy="2005054"/>
            </a:xfrm>
          </p:grpSpPr>
          <p:sp>
            <p:nvSpPr>
              <p:cNvPr id="578" name="Google Shape;578;p5"/>
              <p:cNvSpPr txBox="1"/>
              <p:nvPr/>
            </p:nvSpPr>
            <p:spPr>
              <a:xfrm>
                <a:off x="6667410" y="4593642"/>
                <a:ext cx="998196" cy="68615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390" b="1" dirty="0">
                    <a:solidFill>
                      <a:schemeClr val="tx2"/>
                    </a:solidFill>
                    <a:latin typeface="Calibri"/>
                    <a:ea typeface="Calibri"/>
                    <a:cs typeface="Calibri"/>
                    <a:sym typeface="Calibri"/>
                  </a:rPr>
                  <a:t>81%</a:t>
                </a:r>
                <a:endParaRPr dirty="0">
                  <a:solidFill>
                    <a:schemeClr val="tx2"/>
                  </a:solidFill>
                </a:endParaRPr>
              </a:p>
            </p:txBody>
          </p:sp>
          <p:sp>
            <p:nvSpPr>
              <p:cNvPr id="579" name="Google Shape;579;p5"/>
              <p:cNvSpPr txBox="1"/>
              <p:nvPr/>
            </p:nvSpPr>
            <p:spPr>
              <a:xfrm>
                <a:off x="6379253" y="5300483"/>
                <a:ext cx="1631736" cy="548640"/>
              </a:xfrm>
              <a:prstGeom prst="rect">
                <a:avLst/>
              </a:prstGeom>
              <a:noFill/>
              <a:ln>
                <a:noFill/>
              </a:ln>
            </p:spPr>
            <p:txBody>
              <a:bodyPr spcFirstLastPara="1" wrap="square" lIns="0" tIns="0" rIns="0" bIns="0" anchor="t" anchorCtr="0">
                <a:noAutofit/>
              </a:bodyPr>
              <a:lstStyle/>
              <a:p>
                <a:pPr marL="0" marR="0" lvl="0" indent="0" algn="ctr" rtl="0">
                  <a:lnSpc>
                    <a:spcPct val="85000"/>
                  </a:lnSpc>
                  <a:spcBef>
                    <a:spcPts val="0"/>
                  </a:spcBef>
                  <a:spcAft>
                    <a:spcPts val="0"/>
                  </a:spcAft>
                  <a:buNone/>
                </a:pPr>
                <a:r>
                  <a:rPr lang="en-US" sz="1400">
                    <a:solidFill>
                      <a:schemeClr val="dk1"/>
                    </a:solidFill>
                    <a:latin typeface="Calibri"/>
                    <a:ea typeface="Calibri"/>
                    <a:cs typeface="Calibri"/>
                    <a:sym typeface="Calibri"/>
                  </a:rPr>
                  <a:t>All</a:t>
                </a:r>
                <a:r>
                  <a:rPr lang="en-US" sz="1400" b="1">
                    <a:solidFill>
                      <a:schemeClr val="dk1"/>
                    </a:solidFill>
                    <a:latin typeface="Calibri"/>
                    <a:ea typeface="Calibri"/>
                    <a:cs typeface="Calibri"/>
                    <a:sym typeface="Calibri"/>
                  </a:rPr>
                  <a:t> ransomware infections </a:t>
                </a:r>
                <a:r>
                  <a:rPr lang="en-US" sz="1400">
                    <a:solidFill>
                      <a:schemeClr val="dk1"/>
                    </a:solidFill>
                    <a:latin typeface="Calibri"/>
                    <a:ea typeface="Calibri"/>
                    <a:cs typeface="Calibri"/>
                    <a:sym typeface="Calibri"/>
                  </a:rPr>
                  <a:t>are in businesses</a:t>
                </a:r>
                <a:endParaRPr/>
              </a:p>
            </p:txBody>
          </p:sp>
          <p:pic>
            <p:nvPicPr>
              <p:cNvPr id="580" name="Google Shape;580;p5" descr="advanced_adversary.png"/>
              <p:cNvPicPr preferRelativeResize="0"/>
              <p:nvPr/>
            </p:nvPicPr>
            <p:blipFill rotWithShape="1">
              <a:blip r:embed="rId5">
                <a:alphaModFix/>
              </a:blip>
              <a:srcRect/>
              <a:stretch/>
            </p:blipFill>
            <p:spPr>
              <a:xfrm>
                <a:off x="6672840" y="3844069"/>
                <a:ext cx="987336" cy="608516"/>
              </a:xfrm>
              <a:prstGeom prst="rect">
                <a:avLst/>
              </a:prstGeom>
              <a:noFill/>
              <a:ln>
                <a:noFill/>
              </a:ln>
            </p:spPr>
          </p:pic>
        </p:grpSp>
      </p:grpSp>
      <p:grpSp>
        <p:nvGrpSpPr>
          <p:cNvPr id="581" name="Google Shape;581;p5"/>
          <p:cNvGrpSpPr/>
          <p:nvPr/>
        </p:nvGrpSpPr>
        <p:grpSpPr>
          <a:xfrm>
            <a:off x="8053999" y="3655220"/>
            <a:ext cx="1800000" cy="2389864"/>
            <a:chOff x="8263662" y="3664090"/>
            <a:chExt cx="1800000" cy="2389864"/>
          </a:xfrm>
        </p:grpSpPr>
        <p:sp>
          <p:nvSpPr>
            <p:cNvPr id="582" name="Google Shape;582;p5"/>
            <p:cNvSpPr/>
            <p:nvPr/>
          </p:nvSpPr>
          <p:spPr>
            <a:xfrm>
              <a:off x="8263662" y="3664090"/>
              <a:ext cx="1800000" cy="2389864"/>
            </a:xfrm>
            <a:prstGeom prst="rect">
              <a:avLst/>
            </a:prstGeom>
            <a:solidFill>
              <a:schemeClr val="lt1"/>
            </a:solidFill>
            <a:ln w="19050" cap="flat" cmpd="sng">
              <a:solidFill>
                <a:schemeClr val="accent3"/>
              </a:solidFill>
              <a:prstDash val="solid"/>
              <a:miter lim="800000"/>
              <a:headEnd type="none" w="sm" len="sm"/>
              <a:tailEnd type="none" w="sm" len="sm"/>
            </a:ln>
          </p:spPr>
          <p:txBody>
            <a:bodyPr spcFirstLastPara="1" wrap="square" lIns="9125" tIns="45700" rIns="9125" bIns="45700" anchor="ctr" anchorCtr="0">
              <a:noAutofit/>
            </a:bodyPr>
            <a:lstStyle/>
            <a:p>
              <a:pPr marL="0" marR="0" lvl="0" indent="0" algn="ctr" rtl="0">
                <a:lnSpc>
                  <a:spcPct val="90000"/>
                </a:lnSpc>
                <a:spcBef>
                  <a:spcPts val="0"/>
                </a:spcBef>
                <a:spcAft>
                  <a:spcPts val="0"/>
                </a:spcAft>
                <a:buNone/>
              </a:pPr>
              <a:endParaRPr sz="1200">
                <a:solidFill>
                  <a:schemeClr val="dk1"/>
                </a:solidFill>
                <a:latin typeface="Calibri"/>
                <a:ea typeface="Calibri"/>
                <a:cs typeface="Calibri"/>
                <a:sym typeface="Calibri"/>
              </a:endParaRPr>
            </a:p>
          </p:txBody>
        </p:sp>
        <p:grpSp>
          <p:nvGrpSpPr>
            <p:cNvPr id="583" name="Google Shape;583;p5"/>
            <p:cNvGrpSpPr/>
            <p:nvPr/>
          </p:nvGrpSpPr>
          <p:grpSpPr>
            <a:xfrm>
              <a:off x="8377947" y="4598936"/>
              <a:ext cx="1571430" cy="1401541"/>
              <a:chOff x="8377947" y="4598936"/>
              <a:chExt cx="1571430" cy="1401541"/>
            </a:xfrm>
          </p:grpSpPr>
          <p:sp>
            <p:nvSpPr>
              <p:cNvPr id="584" name="Google Shape;584;p5"/>
              <p:cNvSpPr txBox="1"/>
              <p:nvPr/>
            </p:nvSpPr>
            <p:spPr>
              <a:xfrm>
                <a:off x="8653441" y="4598936"/>
                <a:ext cx="1020443" cy="67557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390" b="1" dirty="0">
                    <a:solidFill>
                      <a:schemeClr val="tx2"/>
                    </a:solidFill>
                    <a:latin typeface="Calibri"/>
                    <a:ea typeface="Calibri"/>
                    <a:cs typeface="Calibri"/>
                    <a:sym typeface="Calibri"/>
                  </a:rPr>
                  <a:t>72%</a:t>
                </a:r>
                <a:endParaRPr dirty="0">
                  <a:solidFill>
                    <a:schemeClr val="tx2"/>
                  </a:solidFill>
                </a:endParaRPr>
              </a:p>
            </p:txBody>
          </p:sp>
          <p:sp>
            <p:nvSpPr>
              <p:cNvPr id="585" name="Google Shape;585;p5"/>
              <p:cNvSpPr txBox="1"/>
              <p:nvPr/>
            </p:nvSpPr>
            <p:spPr>
              <a:xfrm>
                <a:off x="8377947" y="5268957"/>
                <a:ext cx="1571430" cy="731520"/>
              </a:xfrm>
              <a:prstGeom prst="rect">
                <a:avLst/>
              </a:prstGeom>
              <a:noFill/>
              <a:ln>
                <a:noFill/>
              </a:ln>
            </p:spPr>
            <p:txBody>
              <a:bodyPr spcFirstLastPara="1" wrap="square" lIns="0" tIns="0" rIns="0" bIns="0" anchor="t" anchorCtr="0">
                <a:noAutofit/>
              </a:bodyPr>
              <a:lstStyle/>
              <a:p>
                <a:pPr marL="0" marR="0" lvl="1" indent="0" algn="ctr" rtl="0">
                  <a:lnSpc>
                    <a:spcPct val="85000"/>
                  </a:lnSpc>
                  <a:spcBef>
                    <a:spcPts val="0"/>
                  </a:spcBef>
                  <a:spcAft>
                    <a:spcPts val="0"/>
                  </a:spcAft>
                  <a:buNone/>
                </a:pPr>
                <a:r>
                  <a:rPr lang="en-US" sz="1397" b="0" i="0" u="none" strike="noStrike" cap="none">
                    <a:solidFill>
                      <a:schemeClr val="dk1"/>
                    </a:solidFill>
                    <a:latin typeface="Calibri"/>
                    <a:ea typeface="Calibri"/>
                    <a:cs typeface="Calibri"/>
                    <a:sym typeface="Calibri"/>
                  </a:rPr>
                  <a:t>Incident responders use security analytics to speed </a:t>
                </a:r>
                <a:r>
                  <a:rPr lang="en-US" sz="1397" b="1" i="0" u="none" strike="noStrike" cap="none">
                    <a:solidFill>
                      <a:schemeClr val="dk1"/>
                    </a:solidFill>
                    <a:latin typeface="Calibri"/>
                    <a:ea typeface="Calibri"/>
                    <a:cs typeface="Calibri"/>
                    <a:sym typeface="Calibri"/>
                  </a:rPr>
                  <a:t>detection and response</a:t>
                </a:r>
                <a:endParaRPr/>
              </a:p>
            </p:txBody>
          </p:sp>
        </p:grpSp>
      </p:grpSp>
      <p:grpSp>
        <p:nvGrpSpPr>
          <p:cNvPr id="587" name="Google Shape;587;p5"/>
          <p:cNvGrpSpPr/>
          <p:nvPr/>
        </p:nvGrpSpPr>
        <p:grpSpPr>
          <a:xfrm>
            <a:off x="219847" y="3656860"/>
            <a:ext cx="1800000" cy="2386584"/>
            <a:chOff x="306873" y="3664090"/>
            <a:chExt cx="1800000" cy="2386584"/>
          </a:xfrm>
        </p:grpSpPr>
        <p:sp>
          <p:nvSpPr>
            <p:cNvPr id="588" name="Google Shape;588;p5"/>
            <p:cNvSpPr/>
            <p:nvPr/>
          </p:nvSpPr>
          <p:spPr>
            <a:xfrm>
              <a:off x="306873" y="3664090"/>
              <a:ext cx="1800000" cy="2386584"/>
            </a:xfrm>
            <a:prstGeom prst="rect">
              <a:avLst/>
            </a:prstGeom>
            <a:solidFill>
              <a:schemeClr val="lt1"/>
            </a:solidFill>
            <a:ln w="19050" cap="flat" cmpd="sng">
              <a:solidFill>
                <a:schemeClr val="accent6"/>
              </a:solidFill>
              <a:prstDash val="solid"/>
              <a:miter lim="800000"/>
              <a:headEnd type="none" w="sm" len="sm"/>
              <a:tailEnd type="none" w="sm" len="sm"/>
            </a:ln>
          </p:spPr>
          <p:txBody>
            <a:bodyPr spcFirstLastPara="1" wrap="square" lIns="9125" tIns="45700" rIns="9125" bIns="45700" anchor="ctr" anchorCtr="0">
              <a:noAutofit/>
            </a:bodyPr>
            <a:lstStyle/>
            <a:p>
              <a:pPr marL="0" marR="0" lvl="0" indent="0" algn="ctr" rtl="0">
                <a:lnSpc>
                  <a:spcPct val="90000"/>
                </a:lnSpc>
                <a:spcBef>
                  <a:spcPts val="0"/>
                </a:spcBef>
                <a:spcAft>
                  <a:spcPts val="0"/>
                </a:spcAft>
                <a:buNone/>
              </a:pPr>
              <a:endParaRPr sz="1200">
                <a:solidFill>
                  <a:schemeClr val="dk1"/>
                </a:solidFill>
                <a:latin typeface="Calibri"/>
                <a:ea typeface="Calibri"/>
                <a:cs typeface="Calibri"/>
                <a:sym typeface="Calibri"/>
              </a:endParaRPr>
            </a:p>
          </p:txBody>
        </p:sp>
        <p:grpSp>
          <p:nvGrpSpPr>
            <p:cNvPr id="589" name="Google Shape;589;p5"/>
            <p:cNvGrpSpPr/>
            <p:nvPr/>
          </p:nvGrpSpPr>
          <p:grpSpPr>
            <a:xfrm>
              <a:off x="466410" y="3763376"/>
              <a:ext cx="1480926" cy="2091667"/>
              <a:chOff x="466410" y="3769198"/>
              <a:chExt cx="1480926" cy="2091667"/>
            </a:xfrm>
          </p:grpSpPr>
          <p:sp>
            <p:nvSpPr>
              <p:cNvPr id="590" name="Google Shape;590;p5"/>
              <p:cNvSpPr txBox="1"/>
              <p:nvPr/>
            </p:nvSpPr>
            <p:spPr>
              <a:xfrm>
                <a:off x="689510" y="4598936"/>
                <a:ext cx="1034727" cy="67557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390" b="1" dirty="0">
                    <a:solidFill>
                      <a:schemeClr val="tx2"/>
                    </a:solidFill>
                    <a:latin typeface="Calibri"/>
                    <a:ea typeface="Calibri"/>
                    <a:cs typeface="Calibri"/>
                    <a:sym typeface="Calibri"/>
                  </a:rPr>
                  <a:t>65%</a:t>
                </a:r>
                <a:endParaRPr dirty="0">
                  <a:solidFill>
                    <a:schemeClr val="tx2"/>
                  </a:solidFill>
                </a:endParaRPr>
              </a:p>
            </p:txBody>
          </p:sp>
          <p:sp>
            <p:nvSpPr>
              <p:cNvPr id="591" name="Google Shape;591;p5"/>
              <p:cNvSpPr txBox="1"/>
              <p:nvPr/>
            </p:nvSpPr>
            <p:spPr>
              <a:xfrm>
                <a:off x="466410" y="5312225"/>
                <a:ext cx="1480926" cy="548640"/>
              </a:xfrm>
              <a:prstGeom prst="rect">
                <a:avLst/>
              </a:prstGeom>
              <a:noFill/>
              <a:ln>
                <a:noFill/>
              </a:ln>
            </p:spPr>
            <p:txBody>
              <a:bodyPr spcFirstLastPara="1" wrap="square" lIns="0" tIns="0" rIns="0" bIns="0" anchor="t" anchorCtr="0">
                <a:noAutofit/>
              </a:bodyPr>
              <a:lstStyle/>
              <a:p>
                <a:pPr marL="0" marR="0" lvl="1" indent="0" algn="ctr" rtl="0">
                  <a:lnSpc>
                    <a:spcPct val="85000"/>
                  </a:lnSpc>
                  <a:spcBef>
                    <a:spcPts val="0"/>
                  </a:spcBef>
                  <a:spcAft>
                    <a:spcPts val="0"/>
                  </a:spcAft>
                  <a:buNone/>
                </a:pPr>
                <a:r>
                  <a:rPr lang="en-US" sz="1397" b="0" i="0" u="none" strike="noStrike" cap="none">
                    <a:solidFill>
                      <a:schemeClr val="dk1"/>
                    </a:solidFill>
                    <a:latin typeface="Calibri"/>
                    <a:ea typeface="Calibri"/>
                    <a:cs typeface="Calibri"/>
                    <a:sym typeface="Calibri"/>
                  </a:rPr>
                  <a:t>Targeted attacks use </a:t>
                </a:r>
                <a:r>
                  <a:rPr lang="en-US" sz="1397" b="1" i="0" u="none" strike="noStrike" cap="none">
                    <a:solidFill>
                      <a:schemeClr val="dk1"/>
                    </a:solidFill>
                    <a:latin typeface="Calibri"/>
                    <a:ea typeface="Calibri"/>
                    <a:cs typeface="Calibri"/>
                    <a:sym typeface="Calibri"/>
                  </a:rPr>
                  <a:t>spear phishing</a:t>
                </a:r>
                <a:r>
                  <a:rPr lang="en-US" sz="1397" b="0" i="0" u="none" strike="noStrike" cap="none">
                    <a:solidFill>
                      <a:schemeClr val="dk1"/>
                    </a:solidFill>
                    <a:latin typeface="Calibri"/>
                    <a:ea typeface="Calibri"/>
                    <a:cs typeface="Calibri"/>
                    <a:sym typeface="Calibri"/>
                  </a:rPr>
                  <a:t> campaigns</a:t>
                </a:r>
                <a:endParaRPr/>
              </a:p>
            </p:txBody>
          </p:sp>
          <p:grpSp>
            <p:nvGrpSpPr>
              <p:cNvPr id="592" name="Google Shape;592;p5"/>
              <p:cNvGrpSpPr/>
              <p:nvPr/>
            </p:nvGrpSpPr>
            <p:grpSpPr>
              <a:xfrm>
                <a:off x="823473" y="3769198"/>
                <a:ext cx="766800" cy="758258"/>
                <a:chOff x="5590951" y="5472121"/>
                <a:chExt cx="1002354" cy="991186"/>
              </a:xfrm>
            </p:grpSpPr>
            <p:sp>
              <p:nvSpPr>
                <p:cNvPr id="593" name="Google Shape;593;p5"/>
                <p:cNvSpPr/>
                <p:nvPr/>
              </p:nvSpPr>
              <p:spPr>
                <a:xfrm>
                  <a:off x="5861782" y="5775061"/>
                  <a:ext cx="731523" cy="688246"/>
                </a:xfrm>
                <a:custGeom>
                  <a:avLst/>
                  <a:gdLst/>
                  <a:ahLst/>
                  <a:cxnLst/>
                  <a:rect l="l" t="t" r="r" b="b"/>
                  <a:pathLst>
                    <a:path w="658" h="596" extrusionOk="0">
                      <a:moveTo>
                        <a:pt x="526" y="291"/>
                      </a:moveTo>
                      <a:cubicBezTo>
                        <a:pt x="505" y="315"/>
                        <a:pt x="486" y="336"/>
                        <a:pt x="465" y="360"/>
                      </a:cubicBezTo>
                      <a:cubicBezTo>
                        <a:pt x="466" y="276"/>
                        <a:pt x="458" y="196"/>
                        <a:pt x="438" y="118"/>
                      </a:cubicBezTo>
                      <a:cubicBezTo>
                        <a:pt x="439" y="117"/>
                        <a:pt x="440" y="116"/>
                        <a:pt x="441" y="115"/>
                      </a:cubicBezTo>
                      <a:cubicBezTo>
                        <a:pt x="463" y="131"/>
                        <a:pt x="485" y="146"/>
                        <a:pt x="504" y="165"/>
                      </a:cubicBezTo>
                      <a:cubicBezTo>
                        <a:pt x="558" y="217"/>
                        <a:pt x="595" y="281"/>
                        <a:pt x="618" y="351"/>
                      </a:cubicBezTo>
                      <a:cubicBezTo>
                        <a:pt x="658" y="472"/>
                        <a:pt x="559" y="596"/>
                        <a:pt x="432" y="587"/>
                      </a:cubicBezTo>
                      <a:cubicBezTo>
                        <a:pt x="373" y="582"/>
                        <a:pt x="328" y="551"/>
                        <a:pt x="297" y="502"/>
                      </a:cubicBezTo>
                      <a:cubicBezTo>
                        <a:pt x="259" y="444"/>
                        <a:pt x="225" y="384"/>
                        <a:pt x="190" y="325"/>
                      </a:cubicBezTo>
                      <a:cubicBezTo>
                        <a:pt x="180" y="308"/>
                        <a:pt x="170" y="291"/>
                        <a:pt x="160" y="274"/>
                      </a:cubicBezTo>
                      <a:cubicBezTo>
                        <a:pt x="156" y="265"/>
                        <a:pt x="150" y="262"/>
                        <a:pt x="139" y="262"/>
                      </a:cubicBezTo>
                      <a:cubicBezTo>
                        <a:pt x="112" y="264"/>
                        <a:pt x="87" y="256"/>
                        <a:pt x="61" y="241"/>
                      </a:cubicBezTo>
                      <a:cubicBezTo>
                        <a:pt x="80" y="229"/>
                        <a:pt x="96" y="218"/>
                        <a:pt x="114" y="207"/>
                      </a:cubicBezTo>
                      <a:cubicBezTo>
                        <a:pt x="118" y="205"/>
                        <a:pt x="124" y="206"/>
                        <a:pt x="129" y="206"/>
                      </a:cubicBezTo>
                      <a:cubicBezTo>
                        <a:pt x="156" y="205"/>
                        <a:pt x="176" y="194"/>
                        <a:pt x="189" y="170"/>
                      </a:cubicBezTo>
                      <a:cubicBezTo>
                        <a:pt x="203" y="145"/>
                        <a:pt x="201" y="120"/>
                        <a:pt x="186" y="97"/>
                      </a:cubicBezTo>
                      <a:cubicBezTo>
                        <a:pt x="172" y="76"/>
                        <a:pt x="151" y="67"/>
                        <a:pt x="126" y="70"/>
                      </a:cubicBezTo>
                      <a:cubicBezTo>
                        <a:pt x="99" y="73"/>
                        <a:pt x="77" y="86"/>
                        <a:pt x="67" y="112"/>
                      </a:cubicBezTo>
                      <a:cubicBezTo>
                        <a:pt x="62" y="125"/>
                        <a:pt x="56" y="133"/>
                        <a:pt x="44" y="138"/>
                      </a:cubicBezTo>
                      <a:cubicBezTo>
                        <a:pt x="32" y="144"/>
                        <a:pt x="21" y="151"/>
                        <a:pt x="7" y="158"/>
                      </a:cubicBezTo>
                      <a:cubicBezTo>
                        <a:pt x="0" y="107"/>
                        <a:pt x="16" y="66"/>
                        <a:pt x="55" y="37"/>
                      </a:cubicBezTo>
                      <a:cubicBezTo>
                        <a:pt x="97" y="5"/>
                        <a:pt x="143" y="0"/>
                        <a:pt x="191" y="25"/>
                      </a:cubicBezTo>
                      <a:cubicBezTo>
                        <a:pt x="258" y="59"/>
                        <a:pt x="280" y="142"/>
                        <a:pt x="238" y="205"/>
                      </a:cubicBezTo>
                      <a:cubicBezTo>
                        <a:pt x="228" y="220"/>
                        <a:pt x="229" y="230"/>
                        <a:pt x="237" y="244"/>
                      </a:cubicBezTo>
                      <a:cubicBezTo>
                        <a:pt x="275" y="307"/>
                        <a:pt x="312" y="371"/>
                        <a:pt x="349" y="435"/>
                      </a:cubicBezTo>
                      <a:cubicBezTo>
                        <a:pt x="357" y="447"/>
                        <a:pt x="365" y="459"/>
                        <a:pt x="375" y="470"/>
                      </a:cubicBezTo>
                      <a:cubicBezTo>
                        <a:pt x="409" y="510"/>
                        <a:pt x="457" y="510"/>
                        <a:pt x="505" y="484"/>
                      </a:cubicBezTo>
                      <a:cubicBezTo>
                        <a:pt x="554" y="457"/>
                        <a:pt x="573" y="399"/>
                        <a:pt x="552" y="348"/>
                      </a:cubicBezTo>
                      <a:cubicBezTo>
                        <a:pt x="545" y="330"/>
                        <a:pt x="536" y="312"/>
                        <a:pt x="526" y="29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4" name="Google Shape;594;p5"/>
                <p:cNvSpPr/>
                <p:nvPr/>
              </p:nvSpPr>
              <p:spPr>
                <a:xfrm>
                  <a:off x="5590951" y="5472121"/>
                  <a:ext cx="428583" cy="591920"/>
                </a:xfrm>
                <a:custGeom>
                  <a:avLst/>
                  <a:gdLst/>
                  <a:ahLst/>
                  <a:cxnLst/>
                  <a:rect l="l" t="t" r="r" b="b"/>
                  <a:pathLst>
                    <a:path w="386" h="513" extrusionOk="0">
                      <a:moveTo>
                        <a:pt x="315" y="424"/>
                      </a:moveTo>
                      <a:cubicBezTo>
                        <a:pt x="321" y="432"/>
                        <a:pt x="326" y="440"/>
                        <a:pt x="332" y="448"/>
                      </a:cubicBezTo>
                      <a:cubicBezTo>
                        <a:pt x="257" y="493"/>
                        <a:pt x="179" y="513"/>
                        <a:pt x="96" y="473"/>
                      </a:cubicBezTo>
                      <a:cubicBezTo>
                        <a:pt x="24" y="439"/>
                        <a:pt x="0" y="347"/>
                        <a:pt x="44" y="280"/>
                      </a:cubicBezTo>
                      <a:cubicBezTo>
                        <a:pt x="68" y="241"/>
                        <a:pt x="104" y="216"/>
                        <a:pt x="146" y="199"/>
                      </a:cubicBezTo>
                      <a:cubicBezTo>
                        <a:pt x="180" y="186"/>
                        <a:pt x="214" y="174"/>
                        <a:pt x="247" y="158"/>
                      </a:cubicBezTo>
                      <a:cubicBezTo>
                        <a:pt x="283" y="141"/>
                        <a:pt x="314" y="117"/>
                        <a:pt x="334" y="82"/>
                      </a:cubicBezTo>
                      <a:cubicBezTo>
                        <a:pt x="348" y="57"/>
                        <a:pt x="350" y="29"/>
                        <a:pt x="348" y="1"/>
                      </a:cubicBezTo>
                      <a:cubicBezTo>
                        <a:pt x="352" y="1"/>
                        <a:pt x="355" y="0"/>
                        <a:pt x="358" y="0"/>
                      </a:cubicBezTo>
                      <a:cubicBezTo>
                        <a:pt x="385" y="0"/>
                        <a:pt x="386" y="1"/>
                        <a:pt x="384" y="29"/>
                      </a:cubicBezTo>
                      <a:cubicBezTo>
                        <a:pt x="380" y="86"/>
                        <a:pt x="349" y="128"/>
                        <a:pt x="306" y="162"/>
                      </a:cubicBezTo>
                      <a:cubicBezTo>
                        <a:pt x="267" y="192"/>
                        <a:pt x="222" y="207"/>
                        <a:pt x="177" y="224"/>
                      </a:cubicBezTo>
                      <a:cubicBezTo>
                        <a:pt x="146" y="235"/>
                        <a:pt x="116" y="248"/>
                        <a:pt x="93" y="273"/>
                      </a:cubicBezTo>
                      <a:cubicBezTo>
                        <a:pt x="44" y="323"/>
                        <a:pt x="48" y="397"/>
                        <a:pt x="102" y="436"/>
                      </a:cubicBezTo>
                      <a:cubicBezTo>
                        <a:pt x="131" y="457"/>
                        <a:pt x="164" y="463"/>
                        <a:pt x="200" y="462"/>
                      </a:cubicBezTo>
                      <a:cubicBezTo>
                        <a:pt x="241" y="460"/>
                        <a:pt x="278" y="445"/>
                        <a:pt x="315" y="424"/>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grpSp>
      <p:grpSp>
        <p:nvGrpSpPr>
          <p:cNvPr id="595" name="Google Shape;595;p5"/>
          <p:cNvGrpSpPr/>
          <p:nvPr/>
        </p:nvGrpSpPr>
        <p:grpSpPr>
          <a:xfrm>
            <a:off x="2178385" y="3656860"/>
            <a:ext cx="1800000" cy="2386584"/>
            <a:chOff x="2293418" y="3664090"/>
            <a:chExt cx="1800000" cy="2386584"/>
          </a:xfrm>
        </p:grpSpPr>
        <p:sp>
          <p:nvSpPr>
            <p:cNvPr id="596" name="Google Shape;596;p5"/>
            <p:cNvSpPr/>
            <p:nvPr/>
          </p:nvSpPr>
          <p:spPr>
            <a:xfrm>
              <a:off x="2293418" y="3664090"/>
              <a:ext cx="1800000" cy="2386584"/>
            </a:xfrm>
            <a:prstGeom prst="rect">
              <a:avLst/>
            </a:prstGeom>
            <a:solidFill>
              <a:schemeClr val="lt1"/>
            </a:solidFill>
            <a:ln w="19050" cap="flat" cmpd="sng">
              <a:solidFill>
                <a:schemeClr val="accent6"/>
              </a:solidFill>
              <a:prstDash val="solid"/>
              <a:miter lim="800000"/>
              <a:headEnd type="none" w="sm" len="sm"/>
              <a:tailEnd type="none" w="sm" len="sm"/>
            </a:ln>
          </p:spPr>
          <p:txBody>
            <a:bodyPr spcFirstLastPara="1" wrap="square" lIns="9125" tIns="45700" rIns="9125" bIns="45700" anchor="ctr" anchorCtr="0">
              <a:noAutofit/>
            </a:bodyPr>
            <a:lstStyle/>
            <a:p>
              <a:pPr marL="0" marR="0" lvl="0" indent="0" algn="ctr" rtl="0">
                <a:lnSpc>
                  <a:spcPct val="90000"/>
                </a:lnSpc>
                <a:spcBef>
                  <a:spcPts val="0"/>
                </a:spcBef>
                <a:spcAft>
                  <a:spcPts val="0"/>
                </a:spcAft>
                <a:buNone/>
              </a:pPr>
              <a:endParaRPr sz="1200">
                <a:solidFill>
                  <a:schemeClr val="dk1"/>
                </a:solidFill>
                <a:latin typeface="Calibri"/>
                <a:ea typeface="Calibri"/>
                <a:cs typeface="Calibri"/>
                <a:sym typeface="Calibri"/>
              </a:endParaRPr>
            </a:p>
          </p:txBody>
        </p:sp>
        <p:grpSp>
          <p:nvGrpSpPr>
            <p:cNvPr id="597" name="Google Shape;597;p5"/>
            <p:cNvGrpSpPr/>
            <p:nvPr/>
          </p:nvGrpSpPr>
          <p:grpSpPr>
            <a:xfrm>
              <a:off x="2522902" y="3767470"/>
              <a:ext cx="1356459" cy="2091920"/>
              <a:chOff x="2522902" y="3777386"/>
              <a:chExt cx="1356459" cy="2091920"/>
            </a:xfrm>
          </p:grpSpPr>
          <p:sp>
            <p:nvSpPr>
              <p:cNvPr id="598" name="Google Shape;598;p5"/>
              <p:cNvSpPr txBox="1"/>
              <p:nvPr/>
            </p:nvSpPr>
            <p:spPr>
              <a:xfrm>
                <a:off x="2712758" y="4598936"/>
                <a:ext cx="976746" cy="67557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390" b="1" dirty="0">
                    <a:solidFill>
                      <a:schemeClr val="tx2"/>
                    </a:solidFill>
                    <a:latin typeface="Calibri"/>
                    <a:ea typeface="Calibri"/>
                    <a:cs typeface="Calibri"/>
                    <a:sym typeface="Calibri"/>
                  </a:rPr>
                  <a:t>81%</a:t>
                </a:r>
                <a:endParaRPr dirty="0">
                  <a:solidFill>
                    <a:schemeClr val="tx2"/>
                  </a:solidFill>
                </a:endParaRPr>
              </a:p>
            </p:txBody>
          </p:sp>
          <p:sp>
            <p:nvSpPr>
              <p:cNvPr id="599" name="Google Shape;599;p5"/>
              <p:cNvSpPr txBox="1"/>
              <p:nvPr/>
            </p:nvSpPr>
            <p:spPr>
              <a:xfrm>
                <a:off x="2522902" y="5320666"/>
                <a:ext cx="1356459" cy="548640"/>
              </a:xfrm>
              <a:prstGeom prst="rect">
                <a:avLst/>
              </a:prstGeom>
              <a:noFill/>
              <a:ln>
                <a:noFill/>
              </a:ln>
            </p:spPr>
            <p:txBody>
              <a:bodyPr spcFirstLastPara="1" wrap="square" lIns="0" tIns="0" rIns="0" bIns="0" anchor="t" anchorCtr="0">
                <a:noAutofit/>
              </a:bodyPr>
              <a:lstStyle/>
              <a:p>
                <a:pPr marL="0" marR="0" lvl="1" indent="0" algn="ctr" rtl="0">
                  <a:lnSpc>
                    <a:spcPct val="85000"/>
                  </a:lnSpc>
                  <a:spcBef>
                    <a:spcPts val="0"/>
                  </a:spcBef>
                  <a:spcAft>
                    <a:spcPts val="0"/>
                  </a:spcAft>
                  <a:buNone/>
                </a:pPr>
                <a:r>
                  <a:rPr lang="en-US" sz="1397" b="0" i="0" u="none" strike="noStrike" cap="none">
                    <a:solidFill>
                      <a:schemeClr val="dk1"/>
                    </a:solidFill>
                    <a:latin typeface="Calibri"/>
                    <a:ea typeface="Calibri"/>
                    <a:cs typeface="Calibri"/>
                    <a:sym typeface="Calibri"/>
                  </a:rPr>
                  <a:t>Data breaches result from </a:t>
                </a:r>
                <a:r>
                  <a:rPr lang="en-US" sz="1397" b="1" i="0" u="none" strike="noStrike" cap="none">
                    <a:solidFill>
                      <a:schemeClr val="dk1"/>
                    </a:solidFill>
                    <a:latin typeface="Calibri"/>
                    <a:ea typeface="Calibri"/>
                    <a:cs typeface="Calibri"/>
                    <a:sym typeface="Calibri"/>
                  </a:rPr>
                  <a:t>stolen or lost credentials</a:t>
                </a:r>
                <a:endParaRPr/>
              </a:p>
            </p:txBody>
          </p:sp>
          <p:grpSp>
            <p:nvGrpSpPr>
              <p:cNvPr id="600" name="Google Shape;600;p5"/>
              <p:cNvGrpSpPr/>
              <p:nvPr/>
            </p:nvGrpSpPr>
            <p:grpSpPr>
              <a:xfrm>
                <a:off x="2830190" y="3777386"/>
                <a:ext cx="741883" cy="741882"/>
                <a:chOff x="970284" y="1339983"/>
                <a:chExt cx="603265" cy="603265"/>
              </a:xfrm>
            </p:grpSpPr>
            <p:sp>
              <p:nvSpPr>
                <p:cNvPr id="601" name="Google Shape;601;p5"/>
                <p:cNvSpPr/>
                <p:nvPr/>
              </p:nvSpPr>
              <p:spPr>
                <a:xfrm>
                  <a:off x="970284" y="1339983"/>
                  <a:ext cx="603265" cy="603265"/>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2" name="Google Shape;602;p5"/>
                <p:cNvSpPr/>
                <p:nvPr/>
              </p:nvSpPr>
              <p:spPr>
                <a:xfrm>
                  <a:off x="1034603" y="1444346"/>
                  <a:ext cx="462083" cy="378110"/>
                </a:xfrm>
                <a:custGeom>
                  <a:avLst/>
                  <a:gdLst/>
                  <a:ahLst/>
                  <a:cxnLst/>
                  <a:rect l="l" t="t"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lt1"/>
                </a:solidFill>
                <a:ln>
                  <a:noFill/>
                </a:ln>
              </p:spPr>
              <p:txBody>
                <a:bodyPr spcFirstLastPara="1" wrap="square" lIns="38075" tIns="38075" rIns="38075" bIns="38075" anchor="ctr" anchorCtr="0">
                  <a:noAutofit/>
                </a:bodyPr>
                <a:lstStyle/>
                <a:p>
                  <a:pPr marL="0" marR="0" lvl="0" indent="0" algn="l" rtl="0">
                    <a:spcBef>
                      <a:spcPts val="0"/>
                    </a:spcBef>
                    <a:spcAft>
                      <a:spcPts val="0"/>
                    </a:spcAft>
                    <a:buNone/>
                  </a:pPr>
                  <a:endParaRPr sz="2999">
                    <a:solidFill>
                      <a:schemeClr val="dk1"/>
                    </a:solidFill>
                    <a:latin typeface="Calibri"/>
                    <a:ea typeface="Calibri"/>
                    <a:cs typeface="Calibri"/>
                    <a:sym typeface="Calibri"/>
                  </a:endParaRPr>
                </a:p>
              </p:txBody>
            </p:sp>
          </p:grpSp>
        </p:grpSp>
      </p:grpSp>
      <p:grpSp>
        <p:nvGrpSpPr>
          <p:cNvPr id="603" name="Google Shape;603;p5"/>
          <p:cNvGrpSpPr/>
          <p:nvPr/>
        </p:nvGrpSpPr>
        <p:grpSpPr>
          <a:xfrm>
            <a:off x="4136923" y="3656860"/>
            <a:ext cx="1800000" cy="2386584"/>
            <a:chOff x="4328325" y="3664090"/>
            <a:chExt cx="1800000" cy="2386584"/>
          </a:xfrm>
        </p:grpSpPr>
        <p:sp>
          <p:nvSpPr>
            <p:cNvPr id="604" name="Google Shape;604;p5"/>
            <p:cNvSpPr/>
            <p:nvPr/>
          </p:nvSpPr>
          <p:spPr>
            <a:xfrm>
              <a:off x="4328325" y="3664090"/>
              <a:ext cx="1800000" cy="2386584"/>
            </a:xfrm>
            <a:prstGeom prst="rect">
              <a:avLst/>
            </a:prstGeom>
            <a:solidFill>
              <a:schemeClr val="lt1"/>
            </a:solidFill>
            <a:ln w="19050" cap="flat" cmpd="sng">
              <a:solidFill>
                <a:schemeClr val="accent6"/>
              </a:solidFill>
              <a:prstDash val="solid"/>
              <a:miter lim="800000"/>
              <a:headEnd type="none" w="sm" len="sm"/>
              <a:tailEnd type="none" w="sm" len="sm"/>
            </a:ln>
          </p:spPr>
          <p:txBody>
            <a:bodyPr spcFirstLastPara="1" wrap="square" lIns="9125" tIns="45700" rIns="9125" bIns="45700" anchor="ctr" anchorCtr="0">
              <a:noAutofit/>
            </a:bodyPr>
            <a:lstStyle/>
            <a:p>
              <a:pPr marL="0" marR="0" lvl="0" indent="0" algn="ctr" rtl="0">
                <a:lnSpc>
                  <a:spcPct val="90000"/>
                </a:lnSpc>
                <a:spcBef>
                  <a:spcPts val="0"/>
                </a:spcBef>
                <a:spcAft>
                  <a:spcPts val="0"/>
                </a:spcAft>
                <a:buNone/>
              </a:pPr>
              <a:endParaRPr sz="1200">
                <a:solidFill>
                  <a:schemeClr val="dk1"/>
                </a:solidFill>
                <a:latin typeface="Calibri"/>
                <a:ea typeface="Calibri"/>
                <a:cs typeface="Calibri"/>
                <a:sym typeface="Calibri"/>
              </a:endParaRPr>
            </a:p>
          </p:txBody>
        </p:sp>
        <p:grpSp>
          <p:nvGrpSpPr>
            <p:cNvPr id="605" name="Google Shape;605;p5"/>
            <p:cNvGrpSpPr/>
            <p:nvPr/>
          </p:nvGrpSpPr>
          <p:grpSpPr>
            <a:xfrm>
              <a:off x="4457501" y="3702666"/>
              <a:ext cx="1541648" cy="2160420"/>
              <a:chOff x="4457501" y="3702666"/>
              <a:chExt cx="1541648" cy="2160420"/>
            </a:xfrm>
          </p:grpSpPr>
          <p:sp>
            <p:nvSpPr>
              <p:cNvPr id="606" name="Google Shape;606;p5"/>
              <p:cNvSpPr txBox="1"/>
              <p:nvPr/>
            </p:nvSpPr>
            <p:spPr>
              <a:xfrm>
                <a:off x="4581248" y="4598937"/>
                <a:ext cx="1294155" cy="67556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390" b="1" dirty="0">
                    <a:solidFill>
                      <a:schemeClr val="tx2"/>
                    </a:solidFill>
                    <a:latin typeface="Calibri"/>
                    <a:ea typeface="Calibri"/>
                    <a:cs typeface="Calibri"/>
                    <a:sym typeface="Calibri"/>
                  </a:rPr>
                  <a:t>$12B</a:t>
                </a:r>
                <a:endParaRPr dirty="0">
                  <a:solidFill>
                    <a:schemeClr val="tx2"/>
                  </a:solidFill>
                </a:endParaRPr>
              </a:p>
            </p:txBody>
          </p:sp>
          <p:grpSp>
            <p:nvGrpSpPr>
              <p:cNvPr id="607" name="Google Shape;607;p5"/>
              <p:cNvGrpSpPr/>
              <p:nvPr/>
            </p:nvGrpSpPr>
            <p:grpSpPr>
              <a:xfrm>
                <a:off x="4785845" y="3702666"/>
                <a:ext cx="884960" cy="891322"/>
                <a:chOff x="2914022" y="1627833"/>
                <a:chExt cx="1396721" cy="1406769"/>
              </a:xfrm>
            </p:grpSpPr>
            <p:pic>
              <p:nvPicPr>
                <p:cNvPr id="608" name="Google Shape;608;p5"/>
                <p:cNvPicPr preferRelativeResize="0"/>
                <p:nvPr/>
              </p:nvPicPr>
              <p:blipFill rotWithShape="1">
                <a:blip r:embed="rId6">
                  <a:alphaModFix/>
                </a:blip>
                <a:srcRect l="11191" t="11258" r="11680" b="11059"/>
                <a:stretch/>
              </p:blipFill>
              <p:spPr>
                <a:xfrm>
                  <a:off x="2914022" y="1627833"/>
                  <a:ext cx="1396721" cy="1406769"/>
                </a:xfrm>
                <a:prstGeom prst="ellipse">
                  <a:avLst/>
                </a:prstGeom>
                <a:noFill/>
                <a:ln>
                  <a:noFill/>
                </a:ln>
              </p:spPr>
            </p:pic>
            <p:pic>
              <p:nvPicPr>
                <p:cNvPr id="609" name="Google Shape;609;p5"/>
                <p:cNvPicPr preferRelativeResize="0"/>
                <p:nvPr/>
              </p:nvPicPr>
              <p:blipFill rotWithShape="1">
                <a:blip r:embed="rId7">
                  <a:alphaModFix/>
                </a:blip>
                <a:srcRect/>
                <a:stretch/>
              </p:blipFill>
              <p:spPr>
                <a:xfrm>
                  <a:off x="3261505" y="2088156"/>
                  <a:ext cx="745682" cy="745682"/>
                </a:xfrm>
                <a:prstGeom prst="rect">
                  <a:avLst/>
                </a:prstGeom>
                <a:noFill/>
                <a:ln>
                  <a:noFill/>
                </a:ln>
              </p:spPr>
            </p:pic>
          </p:grpSp>
          <p:sp>
            <p:nvSpPr>
              <p:cNvPr id="610" name="Google Shape;610;p5"/>
              <p:cNvSpPr txBox="1"/>
              <p:nvPr/>
            </p:nvSpPr>
            <p:spPr>
              <a:xfrm>
                <a:off x="4457501" y="5310750"/>
                <a:ext cx="1541648" cy="552336"/>
              </a:xfrm>
              <a:prstGeom prst="rect">
                <a:avLst/>
              </a:prstGeom>
              <a:noFill/>
              <a:ln>
                <a:noFill/>
              </a:ln>
            </p:spPr>
            <p:txBody>
              <a:bodyPr spcFirstLastPara="1" wrap="square" lIns="0" tIns="0" rIns="0" bIns="0" anchor="t" anchorCtr="0">
                <a:noAutofit/>
              </a:bodyPr>
              <a:lstStyle/>
              <a:p>
                <a:pPr marL="0" marR="0" lvl="0" indent="0" algn="ctr" rtl="0">
                  <a:lnSpc>
                    <a:spcPct val="85000"/>
                  </a:lnSpc>
                  <a:spcBef>
                    <a:spcPts val="0"/>
                  </a:spcBef>
                  <a:spcAft>
                    <a:spcPts val="0"/>
                  </a:spcAft>
                  <a:buNone/>
                </a:pPr>
                <a:r>
                  <a:rPr lang="en-US" sz="1400">
                    <a:solidFill>
                      <a:schemeClr val="dk1"/>
                    </a:solidFill>
                    <a:latin typeface="Calibri"/>
                    <a:ea typeface="Calibri"/>
                    <a:cs typeface="Calibri"/>
                    <a:sym typeface="Calibri"/>
                  </a:rPr>
                  <a:t>Exposed losses due to </a:t>
                </a:r>
                <a:r>
                  <a:rPr lang="en-US" sz="1400" b="1">
                    <a:solidFill>
                      <a:schemeClr val="dk1"/>
                    </a:solidFill>
                    <a:latin typeface="Calibri"/>
                    <a:ea typeface="Calibri"/>
                    <a:cs typeface="Calibri"/>
                    <a:sym typeface="Calibri"/>
                  </a:rPr>
                  <a:t>Business Email Compromise scams</a:t>
                </a:r>
                <a:endParaRPr/>
              </a:p>
            </p:txBody>
          </p:sp>
        </p:grpSp>
      </p:grpSp>
      <p:sp>
        <p:nvSpPr>
          <p:cNvPr id="612" name="Google Shape;612;p5"/>
          <p:cNvSpPr/>
          <p:nvPr/>
        </p:nvSpPr>
        <p:spPr>
          <a:xfrm>
            <a:off x="208873" y="3104983"/>
            <a:ext cx="5754452" cy="45720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Social Engineering</a:t>
            </a:r>
            <a:endParaRPr/>
          </a:p>
        </p:txBody>
      </p:sp>
      <p:sp>
        <p:nvSpPr>
          <p:cNvPr id="613" name="Google Shape;613;p5"/>
          <p:cNvSpPr/>
          <p:nvPr/>
        </p:nvSpPr>
        <p:spPr>
          <a:xfrm>
            <a:off x="6053627" y="3104983"/>
            <a:ext cx="3648465" cy="457200"/>
          </a:xfrm>
          <a:prstGeom prst="roundRect">
            <a:avLst>
              <a:gd name="adj" fmla="val 16667"/>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Advanced Threats</a:t>
            </a:r>
            <a:endParaRPr sz="2400" b="1">
              <a:solidFill>
                <a:schemeClr val="dk1"/>
              </a:solidFill>
              <a:latin typeface="Calibri"/>
              <a:ea typeface="Calibri"/>
              <a:cs typeface="Calibri"/>
              <a:sym typeface="Calibri"/>
            </a:endParaRPr>
          </a:p>
        </p:txBody>
      </p:sp>
      <p:sp>
        <p:nvSpPr>
          <p:cNvPr id="614" name="Google Shape;614;p5"/>
          <p:cNvSpPr/>
          <p:nvPr/>
        </p:nvSpPr>
        <p:spPr>
          <a:xfrm>
            <a:off x="9792395" y="3104983"/>
            <a:ext cx="2240280" cy="4572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Data Protection</a:t>
            </a:r>
            <a:endParaRPr/>
          </a:p>
        </p:txBody>
      </p:sp>
      <p:pic>
        <p:nvPicPr>
          <p:cNvPr id="57" name="Picture 56" descr="AA_Icon.png"/>
          <p:cNvPicPr>
            <a:picLocks noChangeAspect="1"/>
          </p:cNvPicPr>
          <p:nvPr/>
        </p:nvPicPr>
        <p:blipFill>
          <a:blip r:embed="rId8">
            <a:grayscl/>
            <a:lum bright="-60000" contrast="80000"/>
            <a:extLst>
              <a:ext uri="{BEBA8EAE-BF5A-486C-A8C5-ECC9F3942E4B}">
                <a14:imgProps xmlns:a14="http://schemas.microsoft.com/office/drawing/2010/main">
                  <a14:imgLayer r:embed="rId9">
                    <a14:imgEffect>
                      <a14:colorTemperature colorTemp="2478"/>
                    </a14:imgEffect>
                    <a14:imgEffect>
                      <a14:saturation sat="17000"/>
                    </a14:imgEffect>
                  </a14:imgLayer>
                </a14:imgProps>
              </a:ext>
              <a:ext uri="{28A0092B-C50C-407E-A947-70E740481C1C}">
                <a14:useLocalDpi xmlns:a14="http://schemas.microsoft.com/office/drawing/2010/main" val="0"/>
              </a:ext>
            </a:extLst>
          </a:blip>
          <a:srcRect l="10169" t="10286" r="11142" b="11025"/>
          <a:stretch>
            <a:fillRect/>
          </a:stretch>
        </p:blipFill>
        <p:spPr>
          <a:xfrm>
            <a:off x="8580782" y="3778148"/>
            <a:ext cx="746434" cy="746432"/>
          </a:xfrm>
          <a:prstGeom prst="ellipse">
            <a:avLst/>
          </a:prstGeom>
          <a:effectLst/>
        </p:spPr>
      </p:pic>
    </p:spTree>
    <p:extLst>
      <p:ext uri="{BB962C8B-B14F-4D97-AF65-F5344CB8AC3E}">
        <p14:creationId xmlns:p14="http://schemas.microsoft.com/office/powerpoint/2010/main" val="259418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1"/>
                                        </p:tgtEl>
                                        <p:attrNameLst>
                                          <p:attrName>style.visibility</p:attrName>
                                        </p:attrNameLst>
                                      </p:cBhvr>
                                      <p:to>
                                        <p:strVal val="visible"/>
                                      </p:to>
                                    </p:set>
                                    <p:animEffect transition="in" filter="fade">
                                      <p:cBhvr>
                                        <p:cTn id="7" dur="500"/>
                                        <p:tgtEl>
                                          <p:spTgt spid="5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2"/>
                                        </p:tgtEl>
                                        <p:attrNameLst>
                                          <p:attrName>style.visibility</p:attrName>
                                        </p:attrNameLst>
                                      </p:cBhvr>
                                      <p:to>
                                        <p:strVal val="visible"/>
                                      </p:to>
                                    </p:set>
                                    <p:animEffect transition="in" filter="fade">
                                      <p:cBhvr>
                                        <p:cTn id="12" dur="500"/>
                                        <p:tgtEl>
                                          <p:spTgt spid="6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87"/>
                                        </p:tgtEl>
                                        <p:attrNameLst>
                                          <p:attrName>style.visibility</p:attrName>
                                        </p:attrNameLst>
                                      </p:cBhvr>
                                      <p:to>
                                        <p:strVal val="visible"/>
                                      </p:to>
                                    </p:set>
                                    <p:animEffect transition="in" filter="fade">
                                      <p:cBhvr>
                                        <p:cTn id="16" dur="500"/>
                                        <p:tgtEl>
                                          <p:spTgt spid="587"/>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95"/>
                                        </p:tgtEl>
                                        <p:attrNameLst>
                                          <p:attrName>style.visibility</p:attrName>
                                        </p:attrNameLst>
                                      </p:cBhvr>
                                      <p:to>
                                        <p:strVal val="visible"/>
                                      </p:to>
                                    </p:set>
                                    <p:animEffect transition="in" filter="fade">
                                      <p:cBhvr>
                                        <p:cTn id="20" dur="500"/>
                                        <p:tgtEl>
                                          <p:spTgt spid="59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03"/>
                                        </p:tgtEl>
                                        <p:attrNameLst>
                                          <p:attrName>style.visibility</p:attrName>
                                        </p:attrNameLst>
                                      </p:cBhvr>
                                      <p:to>
                                        <p:strVal val="visible"/>
                                      </p:to>
                                    </p:set>
                                    <p:animEffect transition="in" filter="fade">
                                      <p:cBhvr>
                                        <p:cTn id="24" dur="500"/>
                                        <p:tgtEl>
                                          <p:spTgt spid="60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13"/>
                                        </p:tgtEl>
                                        <p:attrNameLst>
                                          <p:attrName>style.visibility</p:attrName>
                                        </p:attrNameLst>
                                      </p:cBhvr>
                                      <p:to>
                                        <p:strVal val="visible"/>
                                      </p:to>
                                    </p:set>
                                    <p:animEffect transition="in" filter="fade">
                                      <p:cBhvr>
                                        <p:cTn id="29" dur="500"/>
                                        <p:tgtEl>
                                          <p:spTgt spid="613"/>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75"/>
                                        </p:tgtEl>
                                        <p:attrNameLst>
                                          <p:attrName>style.visibility</p:attrName>
                                        </p:attrNameLst>
                                      </p:cBhvr>
                                      <p:to>
                                        <p:strVal val="visible"/>
                                      </p:to>
                                    </p:set>
                                    <p:animEffect transition="in" filter="fade">
                                      <p:cBhvr>
                                        <p:cTn id="33" dur="500"/>
                                        <p:tgtEl>
                                          <p:spTgt spid="575"/>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581"/>
                                        </p:tgtEl>
                                        <p:attrNameLst>
                                          <p:attrName>style.visibility</p:attrName>
                                        </p:attrNameLst>
                                      </p:cBhvr>
                                      <p:to>
                                        <p:strVal val="visible"/>
                                      </p:to>
                                    </p:set>
                                    <p:animEffect transition="in" filter="fade">
                                      <p:cBhvr>
                                        <p:cTn id="37" dur="500"/>
                                        <p:tgtEl>
                                          <p:spTgt spid="581"/>
                                        </p:tgtEl>
                                      </p:cBhvr>
                                    </p:animEffect>
                                  </p:childTnLst>
                                </p:cTn>
                              </p:par>
                              <p:par>
                                <p:cTn id="38" presetID="10" presetClass="entr" presetSubtype="0"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14"/>
                                        </p:tgtEl>
                                        <p:attrNameLst>
                                          <p:attrName>style.visibility</p:attrName>
                                        </p:attrNameLst>
                                      </p:cBhvr>
                                      <p:to>
                                        <p:strVal val="visible"/>
                                      </p:to>
                                    </p:set>
                                    <p:animEffect transition="in" filter="fade">
                                      <p:cBhvr>
                                        <p:cTn id="45" dur="500"/>
                                        <p:tgtEl>
                                          <p:spTgt spid="614"/>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569"/>
                                        </p:tgtEl>
                                        <p:attrNameLst>
                                          <p:attrName>style.visibility</p:attrName>
                                        </p:attrNameLst>
                                      </p:cBhvr>
                                      <p:to>
                                        <p:strVal val="visible"/>
                                      </p:to>
                                    </p:set>
                                    <p:animEffect transition="in" filter="fade">
                                      <p:cBhvr>
                                        <p:cTn id="49" dur="500"/>
                                        <p:tgtEl>
                                          <p:spTgt spid="569"/>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560"/>
                                        </p:tgtEl>
                                        <p:attrNameLst>
                                          <p:attrName>style.visibility</p:attrName>
                                        </p:attrNameLst>
                                      </p:cBhvr>
                                      <p:to>
                                        <p:strVal val="visible"/>
                                      </p:to>
                                    </p:set>
                                    <p:animEffect transition="in" filter="fade">
                                      <p:cBhvr>
                                        <p:cTn id="53" dur="500"/>
                                        <p:tgtEl>
                                          <p:spTgt spid="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2" name="Text Placeholder 1"/>
          <p:cNvSpPr>
            <a:spLocks noGrp="1"/>
          </p:cNvSpPr>
          <p:nvPr>
            <p:ph type="body" sz="quarter" idx="12"/>
          </p:nvPr>
        </p:nvSpPr>
        <p:spPr>
          <a:xfrm>
            <a:off x="411479" y="3245496"/>
            <a:ext cx="11618595" cy="1979003"/>
          </a:xfrm>
        </p:spPr>
        <p:txBody>
          <a:bodyPr/>
          <a:lstStyle/>
          <a:p>
            <a:r>
              <a:rPr lang="en-GB" dirty="0">
                <a:solidFill>
                  <a:srgbClr val="E2053A"/>
                </a:solidFill>
              </a:rPr>
              <a:t>Email </a:t>
            </a:r>
            <a:r>
              <a:rPr lang="en-GB" dirty="0" err="1">
                <a:solidFill>
                  <a:srgbClr val="E2053A"/>
                </a:solidFill>
              </a:rPr>
              <a:t>Security.Cloud</a:t>
            </a:r>
            <a:r>
              <a:rPr lang="en-GB" dirty="0">
                <a:solidFill>
                  <a:srgbClr val="E2053A"/>
                </a:solidFill>
              </a:rPr>
              <a:t> </a:t>
            </a:r>
          </a:p>
          <a:p>
            <a:r>
              <a:rPr lang="en-GB" sz="1800" dirty="0">
                <a:solidFill>
                  <a:srgbClr val="E2053A"/>
                </a:solidFill>
              </a:rPr>
              <a:t>(We will use the term ESS for today’s session – remember , it’s the same thing!)</a:t>
            </a:r>
          </a:p>
          <a:p>
            <a:r>
              <a:rPr lang="en-GB" sz="1800" dirty="0"/>
              <a:t/>
            </a:r>
            <a:br>
              <a:rPr lang="en-GB" sz="1800" dirty="0"/>
            </a:br>
            <a:r>
              <a:rPr lang="en-US" dirty="0"/>
              <a:t>Solution Overview</a:t>
            </a:r>
            <a:endParaRPr lang="en-GB" dirty="0"/>
          </a:p>
        </p:txBody>
      </p:sp>
    </p:spTree>
    <p:extLst>
      <p:ext uri="{BB962C8B-B14F-4D97-AF65-F5344CB8AC3E}">
        <p14:creationId xmlns:p14="http://schemas.microsoft.com/office/powerpoint/2010/main" val="384897752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4" name="Google Shape;1634;p27"/>
          <p:cNvSpPr txBox="1">
            <a:spLocks noGrp="1"/>
          </p:cNvSpPr>
          <p:nvPr>
            <p:ph type="subTitle" idx="1"/>
          </p:nvPr>
        </p:nvSpPr>
        <p:spPr>
          <a:xfrm>
            <a:off x="484256" y="825463"/>
            <a:ext cx="11707744"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360"/>
              <a:buFont typeface="Arial"/>
              <a:buNone/>
            </a:pPr>
            <a:r>
              <a:rPr lang="en-US"/>
              <a:t>Complete Solution Which Includes Threat Isolation and Fraud Protection</a:t>
            </a:r>
            <a:endParaRPr/>
          </a:p>
        </p:txBody>
      </p:sp>
      <p:sp>
        <p:nvSpPr>
          <p:cNvPr id="1635" name="Google Shape;1635;p27"/>
          <p:cNvSpPr txBox="1">
            <a:spLocks noGrp="1"/>
          </p:cNvSpPr>
          <p:nvPr>
            <p:ph type="title"/>
          </p:nvPr>
        </p:nvSpPr>
        <p:spPr>
          <a:xfrm>
            <a:off x="495300" y="381000"/>
            <a:ext cx="9686925" cy="382588"/>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US"/>
              <a:t>Symantec Email Security</a:t>
            </a:r>
            <a:endParaRPr/>
          </a:p>
        </p:txBody>
      </p:sp>
      <p:sp>
        <p:nvSpPr>
          <p:cNvPr id="1636" name="Google Shape;1636;p27"/>
          <p:cNvSpPr/>
          <p:nvPr/>
        </p:nvSpPr>
        <p:spPr>
          <a:xfrm>
            <a:off x="3656587" y="2174583"/>
            <a:ext cx="3520592" cy="3080722"/>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25" tIns="45700" rIns="9125" bIns="45700" anchor="ctr" anchorCtr="0">
            <a:noAutofit/>
          </a:bodyPr>
          <a:lstStyle/>
          <a:p>
            <a:pPr marL="0" marR="0" lvl="0" indent="0" algn="ctr" rtl="0">
              <a:lnSpc>
                <a:spcPct val="90000"/>
              </a:lnSpc>
              <a:spcBef>
                <a:spcPts val="0"/>
              </a:spcBef>
              <a:spcAft>
                <a:spcPts val="0"/>
              </a:spcAft>
              <a:buNone/>
            </a:pPr>
            <a:endParaRPr sz="1200">
              <a:solidFill>
                <a:schemeClr val="dk1"/>
              </a:solidFill>
              <a:latin typeface="Calibri"/>
              <a:ea typeface="Calibri"/>
              <a:cs typeface="Calibri"/>
              <a:sym typeface="Calibri"/>
            </a:endParaRPr>
          </a:p>
        </p:txBody>
      </p:sp>
      <p:sp>
        <p:nvSpPr>
          <p:cNvPr id="1637" name="Google Shape;1637;p27"/>
          <p:cNvSpPr/>
          <p:nvPr/>
        </p:nvSpPr>
        <p:spPr>
          <a:xfrm rot="10800000">
            <a:off x="319444" y="1991483"/>
            <a:ext cx="1871987" cy="1152150"/>
          </a:xfrm>
          <a:custGeom>
            <a:avLst/>
            <a:gdLst/>
            <a:ahLst/>
            <a:cxnLst/>
            <a:rect l="l" t="t" r="r" b="b"/>
            <a:pathLst>
              <a:path w="2315184" h="1424924" extrusionOk="0">
                <a:moveTo>
                  <a:pt x="1100668" y="1424924"/>
                </a:moveTo>
                <a:cubicBezTo>
                  <a:pt x="813484" y="1424924"/>
                  <a:pt x="561982" y="1257349"/>
                  <a:pt x="423009" y="1006485"/>
                </a:cubicBezTo>
                <a:lnTo>
                  <a:pt x="389069" y="931517"/>
                </a:lnTo>
                <a:lnTo>
                  <a:pt x="369470" y="933493"/>
                </a:lnTo>
                <a:cubicBezTo>
                  <a:pt x="165417" y="933493"/>
                  <a:pt x="0" y="768076"/>
                  <a:pt x="0" y="564023"/>
                </a:cubicBezTo>
                <a:cubicBezTo>
                  <a:pt x="0" y="359970"/>
                  <a:pt x="165417" y="194553"/>
                  <a:pt x="369470" y="194553"/>
                </a:cubicBezTo>
                <a:cubicBezTo>
                  <a:pt x="394977" y="194553"/>
                  <a:pt x="419880" y="197138"/>
                  <a:pt x="443931" y="202059"/>
                </a:cubicBezTo>
                <a:lnTo>
                  <a:pt x="507746" y="221868"/>
                </a:lnTo>
                <a:lnTo>
                  <a:pt x="539756" y="162896"/>
                </a:lnTo>
                <a:cubicBezTo>
                  <a:pt x="606152" y="64616"/>
                  <a:pt x="718593" y="0"/>
                  <a:pt x="846126" y="0"/>
                </a:cubicBezTo>
                <a:cubicBezTo>
                  <a:pt x="973659" y="0"/>
                  <a:pt x="1086100" y="64616"/>
                  <a:pt x="1152496" y="162896"/>
                </a:cubicBezTo>
                <a:lnTo>
                  <a:pt x="1186475" y="225497"/>
                </a:lnTo>
                <a:lnTo>
                  <a:pt x="1198954" y="218723"/>
                </a:lnTo>
                <a:cubicBezTo>
                  <a:pt x="1243157" y="200027"/>
                  <a:pt x="1291756" y="189688"/>
                  <a:pt x="1342769" y="189688"/>
                </a:cubicBezTo>
                <a:cubicBezTo>
                  <a:pt x="1393782" y="189688"/>
                  <a:pt x="1442381" y="200027"/>
                  <a:pt x="1486584" y="218723"/>
                </a:cubicBezTo>
                <a:lnTo>
                  <a:pt x="1498727" y="225314"/>
                </a:lnTo>
                <a:lnTo>
                  <a:pt x="1518942" y="208634"/>
                </a:lnTo>
                <a:cubicBezTo>
                  <a:pt x="1600451" y="153568"/>
                  <a:pt x="1698711" y="121414"/>
                  <a:pt x="1804481" y="121414"/>
                </a:cubicBezTo>
                <a:cubicBezTo>
                  <a:pt x="2086534" y="121414"/>
                  <a:pt x="2315184" y="350064"/>
                  <a:pt x="2315184" y="632117"/>
                </a:cubicBezTo>
                <a:cubicBezTo>
                  <a:pt x="2315184" y="914170"/>
                  <a:pt x="2086534" y="1142820"/>
                  <a:pt x="1804481" y="1142820"/>
                </a:cubicBezTo>
                <a:cubicBezTo>
                  <a:pt x="1769224" y="1142820"/>
                  <a:pt x="1734802" y="1139247"/>
                  <a:pt x="1701557" y="1132444"/>
                </a:cubicBezTo>
                <a:lnTo>
                  <a:pt x="1694521" y="1130261"/>
                </a:lnTo>
                <a:lnTo>
                  <a:pt x="1604692" y="1226464"/>
                </a:lnTo>
                <a:cubicBezTo>
                  <a:pt x="1467723" y="1350446"/>
                  <a:pt x="1292126" y="1424924"/>
                  <a:pt x="1100668" y="1424924"/>
                </a:cubicBezTo>
                <a:close/>
              </a:path>
            </a:pathLst>
          </a:custGeom>
          <a:solidFill>
            <a:srgbClr val="F2F2F2"/>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rgbClr val="404040"/>
              </a:solidFill>
              <a:latin typeface="Calibri"/>
              <a:ea typeface="Calibri"/>
              <a:cs typeface="Calibri"/>
              <a:sym typeface="Calibri"/>
            </a:endParaRPr>
          </a:p>
        </p:txBody>
      </p:sp>
      <p:pic>
        <p:nvPicPr>
          <p:cNvPr id="1638" name="Google Shape;1638;p27"/>
          <p:cNvPicPr preferRelativeResize="0"/>
          <p:nvPr/>
        </p:nvPicPr>
        <p:blipFill rotWithShape="1">
          <a:blip r:embed="rId3">
            <a:alphaModFix/>
          </a:blip>
          <a:srcRect/>
          <a:stretch/>
        </p:blipFill>
        <p:spPr>
          <a:xfrm>
            <a:off x="919868" y="2611217"/>
            <a:ext cx="671137" cy="302314"/>
          </a:xfrm>
          <a:prstGeom prst="rect">
            <a:avLst/>
          </a:prstGeom>
          <a:noFill/>
          <a:ln>
            <a:noFill/>
          </a:ln>
        </p:spPr>
      </p:pic>
      <p:pic>
        <p:nvPicPr>
          <p:cNvPr id="1639" name="Google Shape;1639;p27"/>
          <p:cNvPicPr preferRelativeResize="0"/>
          <p:nvPr/>
        </p:nvPicPr>
        <p:blipFill rotWithShape="1">
          <a:blip r:embed="rId4">
            <a:alphaModFix/>
          </a:blip>
          <a:srcRect/>
          <a:stretch/>
        </p:blipFill>
        <p:spPr>
          <a:xfrm>
            <a:off x="701654" y="2348642"/>
            <a:ext cx="1029022" cy="236828"/>
          </a:xfrm>
          <a:prstGeom prst="rect">
            <a:avLst/>
          </a:prstGeom>
          <a:noFill/>
          <a:ln>
            <a:noFill/>
          </a:ln>
        </p:spPr>
      </p:pic>
      <p:grpSp>
        <p:nvGrpSpPr>
          <p:cNvPr id="1640" name="Google Shape;1640;p27"/>
          <p:cNvGrpSpPr/>
          <p:nvPr/>
        </p:nvGrpSpPr>
        <p:grpSpPr>
          <a:xfrm>
            <a:off x="9029523" y="1797111"/>
            <a:ext cx="2893892" cy="3611096"/>
            <a:chOff x="6515437" y="2517961"/>
            <a:chExt cx="3526894" cy="2623036"/>
          </a:xfrm>
        </p:grpSpPr>
        <p:sp>
          <p:nvSpPr>
            <p:cNvPr id="1641" name="Google Shape;1641;p27"/>
            <p:cNvSpPr/>
            <p:nvPr/>
          </p:nvSpPr>
          <p:spPr>
            <a:xfrm>
              <a:off x="6515437" y="2903215"/>
              <a:ext cx="3526894" cy="2237782"/>
            </a:xfrm>
            <a:prstGeom prst="rect">
              <a:avLst/>
            </a:prstGeom>
            <a:solidFill>
              <a:srgbClr val="F2F2F2"/>
            </a:solidFill>
            <a:ln w="19050" cap="flat" cmpd="sng">
              <a:solidFill>
                <a:schemeClr val="tx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2" name="Google Shape;1642;p27"/>
            <p:cNvSpPr/>
            <p:nvPr/>
          </p:nvSpPr>
          <p:spPr>
            <a:xfrm>
              <a:off x="6515437" y="2517961"/>
              <a:ext cx="3526894" cy="385254"/>
            </a:xfrm>
            <a:prstGeom prst="round2SameRect">
              <a:avLst>
                <a:gd name="adj1" fmla="val 19692"/>
                <a:gd name="adj2" fmla="val 0"/>
              </a:avLst>
            </a:prstGeom>
            <a:solidFill>
              <a:schemeClr val="tx2"/>
            </a:solidFill>
            <a:ln w="19050" cap="flat" cmpd="sng">
              <a:solidFill>
                <a:schemeClr val="tx2"/>
              </a:solidFill>
              <a:prstDash val="solid"/>
              <a:miter lim="800000"/>
              <a:headEnd type="none" w="sm" len="sm"/>
              <a:tailEnd type="none" w="sm" len="sm"/>
            </a:ln>
          </p:spPr>
          <p:txBody>
            <a:bodyPr spcFirstLastPara="1" wrap="square" lIns="121775" tIns="0" rIns="121775" bIns="0" anchor="ctr" anchorCtr="0">
              <a:noAutofit/>
            </a:bodyPr>
            <a:lstStyle/>
            <a:p>
              <a:pPr marL="0" marR="0" lvl="0" indent="0" algn="ctr" rtl="0">
                <a:lnSpc>
                  <a:spcPct val="90000"/>
                </a:lnSpc>
                <a:spcBef>
                  <a:spcPts val="0"/>
                </a:spcBef>
                <a:spcAft>
                  <a:spcPts val="0"/>
                </a:spcAft>
                <a:buNone/>
              </a:pPr>
              <a:r>
                <a:rPr lang="en-US" sz="1799" b="1">
                  <a:solidFill>
                    <a:schemeClr val="lt1"/>
                  </a:solidFill>
                  <a:latin typeface="Calibri"/>
                  <a:ea typeface="Calibri"/>
                  <a:cs typeface="Calibri"/>
                  <a:sym typeface="Calibri"/>
                </a:rPr>
                <a:t> Solution Overview</a:t>
              </a:r>
              <a:endParaRPr/>
            </a:p>
          </p:txBody>
        </p:sp>
        <p:sp>
          <p:nvSpPr>
            <p:cNvPr id="1643" name="Google Shape;1643;p27"/>
            <p:cNvSpPr txBox="1"/>
            <p:nvPr/>
          </p:nvSpPr>
          <p:spPr>
            <a:xfrm>
              <a:off x="6646938" y="3012716"/>
              <a:ext cx="3319640" cy="2019523"/>
            </a:xfrm>
            <a:prstGeom prst="rect">
              <a:avLst/>
            </a:prstGeom>
            <a:noFill/>
            <a:ln>
              <a:noFill/>
            </a:ln>
          </p:spPr>
          <p:txBody>
            <a:bodyPr spcFirstLastPara="1" wrap="square" lIns="0" tIns="0" rIns="0" bIns="0" anchor="t" anchorCtr="0">
              <a:spAutoFit/>
            </a:bodyPr>
            <a:lstStyle/>
            <a:p>
              <a:pPr marL="171450" marR="3809" lvl="0" indent="-171450" algn="l" rtl="0">
                <a:spcBef>
                  <a:spcPts val="0"/>
                </a:spcBef>
                <a:spcAft>
                  <a:spcPts val="0"/>
                </a:spcAft>
                <a:buClr>
                  <a:schemeClr val="tx2"/>
                </a:buClr>
                <a:buSzPts val="1200"/>
                <a:buFont typeface="Arial"/>
                <a:buChar char="•"/>
              </a:pPr>
              <a:r>
                <a:rPr lang="en-US" sz="1200" dirty="0">
                  <a:solidFill>
                    <a:schemeClr val="dk1"/>
                  </a:solidFill>
                  <a:latin typeface="Calibri"/>
                  <a:ea typeface="Calibri"/>
                  <a:cs typeface="Calibri"/>
                  <a:sym typeface="Calibri"/>
                </a:rPr>
                <a:t>Protects against ransomware, phishing and business email compromise</a:t>
              </a:r>
              <a:endParaRPr dirty="0"/>
            </a:p>
            <a:p>
              <a:pPr marL="171450" marR="3809" lvl="0" indent="-171450" algn="l" rtl="0">
                <a:spcBef>
                  <a:spcPts val="1100"/>
                </a:spcBef>
                <a:spcAft>
                  <a:spcPts val="0"/>
                </a:spcAft>
                <a:buClr>
                  <a:schemeClr val="tx2"/>
                </a:buClr>
                <a:buSzPts val="1200"/>
                <a:buFont typeface="Arial"/>
                <a:buChar char="•"/>
              </a:pPr>
              <a:r>
                <a:rPr lang="en-US" sz="1200" dirty="0">
                  <a:solidFill>
                    <a:schemeClr val="dk1"/>
                  </a:solidFill>
                  <a:latin typeface="Calibri"/>
                  <a:ea typeface="Calibri"/>
                  <a:cs typeface="Calibri"/>
                  <a:sym typeface="Calibri"/>
                </a:rPr>
                <a:t>Insulates users from sophisticated email attacks such as credential theft and spear phishing</a:t>
              </a:r>
              <a:endParaRPr dirty="0"/>
            </a:p>
            <a:p>
              <a:pPr marL="171450" marR="3809" lvl="0" indent="-171450" algn="l" rtl="0">
                <a:spcBef>
                  <a:spcPts val="1100"/>
                </a:spcBef>
                <a:spcAft>
                  <a:spcPts val="0"/>
                </a:spcAft>
                <a:buClr>
                  <a:schemeClr val="tx2"/>
                </a:buClr>
                <a:buSzPts val="1200"/>
                <a:buFont typeface="Arial"/>
                <a:buChar char="•"/>
              </a:pPr>
              <a:r>
                <a:rPr lang="en-US" sz="1200" dirty="0">
                  <a:solidFill>
                    <a:schemeClr val="dk1"/>
                  </a:solidFill>
                  <a:latin typeface="Calibri"/>
                  <a:ea typeface="Calibri"/>
                  <a:cs typeface="Calibri"/>
                  <a:sym typeface="Calibri"/>
                </a:rPr>
                <a:t>Automates sender authentication, which protects customer brands and helps ensure sender trust</a:t>
              </a:r>
              <a:endParaRPr dirty="0"/>
            </a:p>
            <a:p>
              <a:pPr marL="171450" marR="3809" lvl="0" indent="-171450" algn="l" rtl="0">
                <a:spcBef>
                  <a:spcPts val="1100"/>
                </a:spcBef>
                <a:spcAft>
                  <a:spcPts val="0"/>
                </a:spcAft>
                <a:buClr>
                  <a:schemeClr val="tx2"/>
                </a:buClr>
                <a:buSzPts val="1200"/>
                <a:buFont typeface="Arial"/>
                <a:buChar char="•"/>
              </a:pPr>
              <a:r>
                <a:rPr lang="en-US" sz="1200" dirty="0">
                  <a:solidFill>
                    <a:schemeClr val="dk1"/>
                  </a:solidFill>
                  <a:latin typeface="Calibri"/>
                  <a:ea typeface="Calibri"/>
                  <a:cs typeface="Calibri"/>
                  <a:sym typeface="Calibri"/>
                </a:rPr>
                <a:t>Accelerates response with deep visibility and remediation for advanced attacks</a:t>
              </a:r>
              <a:endParaRPr dirty="0"/>
            </a:p>
            <a:p>
              <a:pPr marL="171450" marR="3809" lvl="0" indent="-171450" algn="l" rtl="0">
                <a:spcBef>
                  <a:spcPts val="1100"/>
                </a:spcBef>
                <a:spcAft>
                  <a:spcPts val="0"/>
                </a:spcAft>
                <a:buClr>
                  <a:schemeClr val="tx2"/>
                </a:buClr>
                <a:buSzPts val="1200"/>
                <a:buFont typeface="Arial"/>
                <a:buChar char="•"/>
              </a:pPr>
              <a:r>
                <a:rPr lang="en-US" sz="1200" dirty="0">
                  <a:solidFill>
                    <a:schemeClr val="dk1"/>
                  </a:solidFill>
                  <a:latin typeface="Calibri"/>
                  <a:ea typeface="Calibri"/>
                  <a:cs typeface="Calibri"/>
                  <a:sym typeface="Calibri"/>
                </a:rPr>
                <a:t>Controls sensitive data and helps meet compliance &amp; privacy requirements </a:t>
              </a:r>
              <a:endParaRPr dirty="0"/>
            </a:p>
          </p:txBody>
        </p:sp>
      </p:grpSp>
      <p:sp>
        <p:nvSpPr>
          <p:cNvPr id="1646" name="Google Shape;1646;p27"/>
          <p:cNvSpPr/>
          <p:nvPr/>
        </p:nvSpPr>
        <p:spPr>
          <a:xfrm rot="10800000">
            <a:off x="4762180" y="3252250"/>
            <a:ext cx="1175349" cy="723391"/>
          </a:xfrm>
          <a:custGeom>
            <a:avLst/>
            <a:gdLst/>
            <a:ahLst/>
            <a:cxnLst/>
            <a:rect l="l" t="t" r="r" b="b"/>
            <a:pathLst>
              <a:path w="2315184" h="1424924" extrusionOk="0">
                <a:moveTo>
                  <a:pt x="1100668" y="1424924"/>
                </a:moveTo>
                <a:cubicBezTo>
                  <a:pt x="813484" y="1424924"/>
                  <a:pt x="561982" y="1257349"/>
                  <a:pt x="423009" y="1006485"/>
                </a:cubicBezTo>
                <a:lnTo>
                  <a:pt x="389069" y="931517"/>
                </a:lnTo>
                <a:lnTo>
                  <a:pt x="369470" y="933493"/>
                </a:lnTo>
                <a:cubicBezTo>
                  <a:pt x="165417" y="933493"/>
                  <a:pt x="0" y="768076"/>
                  <a:pt x="0" y="564023"/>
                </a:cubicBezTo>
                <a:cubicBezTo>
                  <a:pt x="0" y="359970"/>
                  <a:pt x="165417" y="194553"/>
                  <a:pt x="369470" y="194553"/>
                </a:cubicBezTo>
                <a:cubicBezTo>
                  <a:pt x="394977" y="194553"/>
                  <a:pt x="419880" y="197138"/>
                  <a:pt x="443931" y="202059"/>
                </a:cubicBezTo>
                <a:lnTo>
                  <a:pt x="507746" y="221868"/>
                </a:lnTo>
                <a:lnTo>
                  <a:pt x="539756" y="162896"/>
                </a:lnTo>
                <a:cubicBezTo>
                  <a:pt x="606152" y="64616"/>
                  <a:pt x="718593" y="0"/>
                  <a:pt x="846126" y="0"/>
                </a:cubicBezTo>
                <a:cubicBezTo>
                  <a:pt x="973659" y="0"/>
                  <a:pt x="1086100" y="64616"/>
                  <a:pt x="1152496" y="162896"/>
                </a:cubicBezTo>
                <a:lnTo>
                  <a:pt x="1186475" y="225497"/>
                </a:lnTo>
                <a:lnTo>
                  <a:pt x="1198954" y="218723"/>
                </a:lnTo>
                <a:cubicBezTo>
                  <a:pt x="1243157" y="200027"/>
                  <a:pt x="1291756" y="189688"/>
                  <a:pt x="1342769" y="189688"/>
                </a:cubicBezTo>
                <a:cubicBezTo>
                  <a:pt x="1393782" y="189688"/>
                  <a:pt x="1442381" y="200027"/>
                  <a:pt x="1486584" y="218723"/>
                </a:cubicBezTo>
                <a:lnTo>
                  <a:pt x="1498727" y="225314"/>
                </a:lnTo>
                <a:lnTo>
                  <a:pt x="1518942" y="208634"/>
                </a:lnTo>
                <a:cubicBezTo>
                  <a:pt x="1600451" y="153568"/>
                  <a:pt x="1698711" y="121414"/>
                  <a:pt x="1804481" y="121414"/>
                </a:cubicBezTo>
                <a:cubicBezTo>
                  <a:pt x="2086534" y="121414"/>
                  <a:pt x="2315184" y="350064"/>
                  <a:pt x="2315184" y="632117"/>
                </a:cubicBezTo>
                <a:cubicBezTo>
                  <a:pt x="2315184" y="914170"/>
                  <a:pt x="2086534" y="1142820"/>
                  <a:pt x="1804481" y="1142820"/>
                </a:cubicBezTo>
                <a:cubicBezTo>
                  <a:pt x="1769224" y="1142820"/>
                  <a:pt x="1734802" y="1139247"/>
                  <a:pt x="1701557" y="1132444"/>
                </a:cubicBezTo>
                <a:lnTo>
                  <a:pt x="1694521" y="1130261"/>
                </a:lnTo>
                <a:lnTo>
                  <a:pt x="1604692" y="1226464"/>
                </a:lnTo>
                <a:cubicBezTo>
                  <a:pt x="1467723" y="1350446"/>
                  <a:pt x="1292126" y="1424924"/>
                  <a:pt x="1100668" y="1424924"/>
                </a:cubicBezTo>
                <a:close/>
              </a:path>
            </a:pathLst>
          </a:custGeom>
          <a:noFill/>
          <a:ln w="38100" cap="flat" cmpd="sng">
            <a:solidFill>
              <a:schemeClr val="accent3"/>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7" name="Google Shape;1647;p27"/>
          <p:cNvSpPr txBox="1"/>
          <p:nvPr/>
        </p:nvSpPr>
        <p:spPr>
          <a:xfrm>
            <a:off x="3480462" y="1823654"/>
            <a:ext cx="4215738" cy="26117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1800" b="1" dirty="0">
                <a:solidFill>
                  <a:schemeClr val="dk1"/>
                </a:solidFill>
                <a:latin typeface="Calibri"/>
                <a:ea typeface="Calibri"/>
                <a:cs typeface="Calibri"/>
                <a:sym typeface="Calibri"/>
              </a:rPr>
              <a:t>Cloud Service [or On-premises Appliance]</a:t>
            </a:r>
            <a:endParaRPr dirty="0"/>
          </a:p>
        </p:txBody>
      </p:sp>
      <p:grpSp>
        <p:nvGrpSpPr>
          <p:cNvPr id="1648" name="Google Shape;1648;p27"/>
          <p:cNvGrpSpPr/>
          <p:nvPr/>
        </p:nvGrpSpPr>
        <p:grpSpPr>
          <a:xfrm>
            <a:off x="809560" y="3727154"/>
            <a:ext cx="1420985" cy="1473240"/>
            <a:chOff x="831679" y="3820636"/>
            <a:chExt cx="1085088" cy="1124991"/>
          </a:xfrm>
        </p:grpSpPr>
        <p:grpSp>
          <p:nvGrpSpPr>
            <p:cNvPr id="1649" name="Google Shape;1649;p27"/>
            <p:cNvGrpSpPr/>
            <p:nvPr/>
          </p:nvGrpSpPr>
          <p:grpSpPr>
            <a:xfrm>
              <a:off x="976796" y="4050242"/>
              <a:ext cx="794854" cy="562986"/>
              <a:chOff x="5341938" y="2892425"/>
              <a:chExt cx="1512888" cy="1071563"/>
            </a:xfrm>
          </p:grpSpPr>
          <p:sp>
            <p:nvSpPr>
              <p:cNvPr id="1650" name="Google Shape;1650;p27"/>
              <p:cNvSpPr/>
              <p:nvPr/>
            </p:nvSpPr>
            <p:spPr>
              <a:xfrm>
                <a:off x="5341938" y="3101975"/>
                <a:ext cx="477838" cy="749300"/>
              </a:xfrm>
              <a:custGeom>
                <a:avLst/>
                <a:gdLst/>
                <a:ahLst/>
                <a:cxnLst/>
                <a:rect l="l" t="t" r="r" b="b"/>
                <a:pathLst>
                  <a:path w="199" h="312" extrusionOk="0">
                    <a:moveTo>
                      <a:pt x="190" y="0"/>
                    </a:moveTo>
                    <a:cubicBezTo>
                      <a:pt x="8" y="0"/>
                      <a:pt x="8" y="0"/>
                      <a:pt x="8" y="0"/>
                    </a:cubicBezTo>
                    <a:cubicBezTo>
                      <a:pt x="4" y="0"/>
                      <a:pt x="0" y="4"/>
                      <a:pt x="0" y="8"/>
                    </a:cubicBezTo>
                    <a:cubicBezTo>
                      <a:pt x="0" y="303"/>
                      <a:pt x="0" y="303"/>
                      <a:pt x="0" y="303"/>
                    </a:cubicBezTo>
                    <a:cubicBezTo>
                      <a:pt x="0" y="308"/>
                      <a:pt x="4" y="312"/>
                      <a:pt x="8" y="312"/>
                    </a:cubicBezTo>
                    <a:cubicBezTo>
                      <a:pt x="190" y="312"/>
                      <a:pt x="190" y="312"/>
                      <a:pt x="190" y="312"/>
                    </a:cubicBezTo>
                    <a:cubicBezTo>
                      <a:pt x="195" y="312"/>
                      <a:pt x="199" y="308"/>
                      <a:pt x="199" y="303"/>
                    </a:cubicBezTo>
                    <a:cubicBezTo>
                      <a:pt x="199" y="8"/>
                      <a:pt x="199" y="8"/>
                      <a:pt x="199" y="8"/>
                    </a:cubicBezTo>
                    <a:cubicBezTo>
                      <a:pt x="199" y="4"/>
                      <a:pt x="195" y="0"/>
                      <a:pt x="190" y="0"/>
                    </a:cubicBezTo>
                    <a:close/>
                    <a:moveTo>
                      <a:pt x="176" y="247"/>
                    </a:moveTo>
                    <a:cubicBezTo>
                      <a:pt x="176" y="249"/>
                      <a:pt x="175" y="251"/>
                      <a:pt x="173" y="251"/>
                    </a:cubicBezTo>
                    <a:cubicBezTo>
                      <a:pt x="25" y="251"/>
                      <a:pt x="25" y="251"/>
                      <a:pt x="25" y="251"/>
                    </a:cubicBezTo>
                    <a:cubicBezTo>
                      <a:pt x="24" y="251"/>
                      <a:pt x="22" y="249"/>
                      <a:pt x="22" y="247"/>
                    </a:cubicBezTo>
                    <a:cubicBezTo>
                      <a:pt x="22" y="231"/>
                      <a:pt x="22" y="231"/>
                      <a:pt x="22" y="231"/>
                    </a:cubicBezTo>
                    <a:cubicBezTo>
                      <a:pt x="22" y="229"/>
                      <a:pt x="24" y="227"/>
                      <a:pt x="25" y="227"/>
                    </a:cubicBezTo>
                    <a:cubicBezTo>
                      <a:pt x="173" y="227"/>
                      <a:pt x="173" y="227"/>
                      <a:pt x="173" y="227"/>
                    </a:cubicBezTo>
                    <a:cubicBezTo>
                      <a:pt x="175" y="227"/>
                      <a:pt x="176" y="229"/>
                      <a:pt x="176" y="231"/>
                    </a:cubicBezTo>
                    <a:lnTo>
                      <a:pt x="176" y="247"/>
                    </a:lnTo>
                    <a:close/>
                    <a:moveTo>
                      <a:pt x="176" y="207"/>
                    </a:moveTo>
                    <a:cubicBezTo>
                      <a:pt x="176" y="209"/>
                      <a:pt x="175" y="210"/>
                      <a:pt x="173" y="210"/>
                    </a:cubicBezTo>
                    <a:cubicBezTo>
                      <a:pt x="25" y="210"/>
                      <a:pt x="25" y="210"/>
                      <a:pt x="25" y="210"/>
                    </a:cubicBezTo>
                    <a:cubicBezTo>
                      <a:pt x="24" y="210"/>
                      <a:pt x="22" y="209"/>
                      <a:pt x="22" y="207"/>
                    </a:cubicBezTo>
                    <a:cubicBezTo>
                      <a:pt x="22" y="191"/>
                      <a:pt x="22" y="191"/>
                      <a:pt x="22" y="191"/>
                    </a:cubicBezTo>
                    <a:cubicBezTo>
                      <a:pt x="22" y="189"/>
                      <a:pt x="24" y="187"/>
                      <a:pt x="25" y="187"/>
                    </a:cubicBezTo>
                    <a:cubicBezTo>
                      <a:pt x="173" y="187"/>
                      <a:pt x="173" y="187"/>
                      <a:pt x="173" y="187"/>
                    </a:cubicBezTo>
                    <a:cubicBezTo>
                      <a:pt x="175" y="187"/>
                      <a:pt x="176" y="189"/>
                      <a:pt x="176" y="191"/>
                    </a:cubicBezTo>
                    <a:lnTo>
                      <a:pt x="176" y="207"/>
                    </a:lnTo>
                    <a:close/>
                    <a:moveTo>
                      <a:pt x="176" y="167"/>
                    </a:moveTo>
                    <a:cubicBezTo>
                      <a:pt x="176" y="168"/>
                      <a:pt x="175" y="170"/>
                      <a:pt x="173" y="170"/>
                    </a:cubicBezTo>
                    <a:cubicBezTo>
                      <a:pt x="25" y="170"/>
                      <a:pt x="25" y="170"/>
                      <a:pt x="25" y="170"/>
                    </a:cubicBezTo>
                    <a:cubicBezTo>
                      <a:pt x="24" y="170"/>
                      <a:pt x="22" y="168"/>
                      <a:pt x="22" y="167"/>
                    </a:cubicBezTo>
                    <a:cubicBezTo>
                      <a:pt x="22" y="150"/>
                      <a:pt x="22" y="150"/>
                      <a:pt x="22" y="150"/>
                    </a:cubicBezTo>
                    <a:cubicBezTo>
                      <a:pt x="22" y="148"/>
                      <a:pt x="24" y="147"/>
                      <a:pt x="25" y="147"/>
                    </a:cubicBezTo>
                    <a:cubicBezTo>
                      <a:pt x="173" y="147"/>
                      <a:pt x="173" y="147"/>
                      <a:pt x="173" y="147"/>
                    </a:cubicBezTo>
                    <a:cubicBezTo>
                      <a:pt x="175" y="147"/>
                      <a:pt x="176" y="148"/>
                      <a:pt x="176" y="150"/>
                    </a:cubicBezTo>
                    <a:lnTo>
                      <a:pt x="176" y="167"/>
                    </a:lnTo>
                    <a:close/>
                    <a:moveTo>
                      <a:pt x="176" y="126"/>
                    </a:moveTo>
                    <a:cubicBezTo>
                      <a:pt x="176" y="128"/>
                      <a:pt x="175" y="129"/>
                      <a:pt x="173" y="129"/>
                    </a:cubicBezTo>
                    <a:cubicBezTo>
                      <a:pt x="25" y="129"/>
                      <a:pt x="25" y="129"/>
                      <a:pt x="25" y="129"/>
                    </a:cubicBezTo>
                    <a:cubicBezTo>
                      <a:pt x="24" y="129"/>
                      <a:pt x="22" y="128"/>
                      <a:pt x="22" y="126"/>
                    </a:cubicBezTo>
                    <a:cubicBezTo>
                      <a:pt x="22" y="109"/>
                      <a:pt x="22" y="109"/>
                      <a:pt x="22" y="109"/>
                    </a:cubicBezTo>
                    <a:cubicBezTo>
                      <a:pt x="22" y="108"/>
                      <a:pt x="24" y="106"/>
                      <a:pt x="25" y="106"/>
                    </a:cubicBezTo>
                    <a:cubicBezTo>
                      <a:pt x="173" y="106"/>
                      <a:pt x="173" y="106"/>
                      <a:pt x="173" y="106"/>
                    </a:cubicBezTo>
                    <a:cubicBezTo>
                      <a:pt x="175" y="106"/>
                      <a:pt x="176" y="108"/>
                      <a:pt x="176" y="109"/>
                    </a:cubicBezTo>
                    <a:lnTo>
                      <a:pt x="176" y="126"/>
                    </a:lnTo>
                    <a:close/>
                    <a:moveTo>
                      <a:pt x="176" y="86"/>
                    </a:moveTo>
                    <a:cubicBezTo>
                      <a:pt x="176" y="87"/>
                      <a:pt x="175" y="89"/>
                      <a:pt x="173" y="89"/>
                    </a:cubicBezTo>
                    <a:cubicBezTo>
                      <a:pt x="25" y="89"/>
                      <a:pt x="25" y="89"/>
                      <a:pt x="25" y="89"/>
                    </a:cubicBezTo>
                    <a:cubicBezTo>
                      <a:pt x="24" y="89"/>
                      <a:pt x="22" y="87"/>
                      <a:pt x="22" y="86"/>
                    </a:cubicBezTo>
                    <a:cubicBezTo>
                      <a:pt x="22" y="69"/>
                      <a:pt x="22" y="69"/>
                      <a:pt x="22" y="69"/>
                    </a:cubicBezTo>
                    <a:cubicBezTo>
                      <a:pt x="22" y="67"/>
                      <a:pt x="24" y="66"/>
                      <a:pt x="25" y="66"/>
                    </a:cubicBezTo>
                    <a:cubicBezTo>
                      <a:pt x="173" y="66"/>
                      <a:pt x="173" y="66"/>
                      <a:pt x="173" y="66"/>
                    </a:cubicBezTo>
                    <a:cubicBezTo>
                      <a:pt x="175" y="66"/>
                      <a:pt x="176" y="67"/>
                      <a:pt x="176" y="69"/>
                    </a:cubicBezTo>
                    <a:lnTo>
                      <a:pt x="176" y="86"/>
                    </a:lnTo>
                    <a:close/>
                    <a:moveTo>
                      <a:pt x="176" y="45"/>
                    </a:moveTo>
                    <a:cubicBezTo>
                      <a:pt x="176" y="47"/>
                      <a:pt x="175" y="48"/>
                      <a:pt x="173" y="48"/>
                    </a:cubicBezTo>
                    <a:cubicBezTo>
                      <a:pt x="25" y="48"/>
                      <a:pt x="25" y="48"/>
                      <a:pt x="25" y="48"/>
                    </a:cubicBezTo>
                    <a:cubicBezTo>
                      <a:pt x="24" y="48"/>
                      <a:pt x="22" y="47"/>
                      <a:pt x="22" y="45"/>
                    </a:cubicBezTo>
                    <a:cubicBezTo>
                      <a:pt x="22" y="29"/>
                      <a:pt x="22" y="29"/>
                      <a:pt x="22" y="29"/>
                    </a:cubicBezTo>
                    <a:cubicBezTo>
                      <a:pt x="22" y="27"/>
                      <a:pt x="24" y="25"/>
                      <a:pt x="25" y="25"/>
                    </a:cubicBezTo>
                    <a:cubicBezTo>
                      <a:pt x="173" y="25"/>
                      <a:pt x="173" y="25"/>
                      <a:pt x="173" y="25"/>
                    </a:cubicBezTo>
                    <a:cubicBezTo>
                      <a:pt x="175" y="25"/>
                      <a:pt x="176" y="27"/>
                      <a:pt x="176" y="29"/>
                    </a:cubicBezTo>
                    <a:lnTo>
                      <a:pt x="176" y="4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1" name="Google Shape;1651;p27"/>
              <p:cNvSpPr/>
              <p:nvPr/>
            </p:nvSpPr>
            <p:spPr>
              <a:xfrm>
                <a:off x="6376988" y="3101975"/>
                <a:ext cx="477838" cy="749300"/>
              </a:xfrm>
              <a:custGeom>
                <a:avLst/>
                <a:gdLst/>
                <a:ahLst/>
                <a:cxnLst/>
                <a:rect l="l" t="t" r="r" b="b"/>
                <a:pathLst>
                  <a:path w="199" h="312" extrusionOk="0">
                    <a:moveTo>
                      <a:pt x="190" y="0"/>
                    </a:moveTo>
                    <a:cubicBezTo>
                      <a:pt x="8" y="0"/>
                      <a:pt x="8" y="0"/>
                      <a:pt x="8" y="0"/>
                    </a:cubicBezTo>
                    <a:cubicBezTo>
                      <a:pt x="4" y="0"/>
                      <a:pt x="0" y="4"/>
                      <a:pt x="0" y="8"/>
                    </a:cubicBezTo>
                    <a:cubicBezTo>
                      <a:pt x="0" y="303"/>
                      <a:pt x="0" y="303"/>
                      <a:pt x="0" y="303"/>
                    </a:cubicBezTo>
                    <a:cubicBezTo>
                      <a:pt x="0" y="308"/>
                      <a:pt x="4" y="312"/>
                      <a:pt x="8" y="312"/>
                    </a:cubicBezTo>
                    <a:cubicBezTo>
                      <a:pt x="190" y="312"/>
                      <a:pt x="190" y="312"/>
                      <a:pt x="190" y="312"/>
                    </a:cubicBezTo>
                    <a:cubicBezTo>
                      <a:pt x="195" y="312"/>
                      <a:pt x="199" y="308"/>
                      <a:pt x="199" y="303"/>
                    </a:cubicBezTo>
                    <a:cubicBezTo>
                      <a:pt x="199" y="8"/>
                      <a:pt x="199" y="8"/>
                      <a:pt x="199" y="8"/>
                    </a:cubicBezTo>
                    <a:cubicBezTo>
                      <a:pt x="199" y="4"/>
                      <a:pt x="195" y="0"/>
                      <a:pt x="190" y="0"/>
                    </a:cubicBezTo>
                    <a:close/>
                    <a:moveTo>
                      <a:pt x="176" y="247"/>
                    </a:moveTo>
                    <a:cubicBezTo>
                      <a:pt x="176" y="249"/>
                      <a:pt x="175" y="251"/>
                      <a:pt x="173" y="251"/>
                    </a:cubicBezTo>
                    <a:cubicBezTo>
                      <a:pt x="25" y="251"/>
                      <a:pt x="25" y="251"/>
                      <a:pt x="25" y="251"/>
                    </a:cubicBezTo>
                    <a:cubicBezTo>
                      <a:pt x="24" y="251"/>
                      <a:pt x="22" y="249"/>
                      <a:pt x="22" y="247"/>
                    </a:cubicBezTo>
                    <a:cubicBezTo>
                      <a:pt x="22" y="231"/>
                      <a:pt x="22" y="231"/>
                      <a:pt x="22" y="231"/>
                    </a:cubicBezTo>
                    <a:cubicBezTo>
                      <a:pt x="22" y="229"/>
                      <a:pt x="24" y="227"/>
                      <a:pt x="25" y="227"/>
                    </a:cubicBezTo>
                    <a:cubicBezTo>
                      <a:pt x="173" y="227"/>
                      <a:pt x="173" y="227"/>
                      <a:pt x="173" y="227"/>
                    </a:cubicBezTo>
                    <a:cubicBezTo>
                      <a:pt x="175" y="227"/>
                      <a:pt x="176" y="229"/>
                      <a:pt x="176" y="231"/>
                    </a:cubicBezTo>
                    <a:lnTo>
                      <a:pt x="176" y="247"/>
                    </a:lnTo>
                    <a:close/>
                    <a:moveTo>
                      <a:pt x="176" y="207"/>
                    </a:moveTo>
                    <a:cubicBezTo>
                      <a:pt x="176" y="209"/>
                      <a:pt x="175" y="210"/>
                      <a:pt x="173" y="210"/>
                    </a:cubicBezTo>
                    <a:cubicBezTo>
                      <a:pt x="25" y="210"/>
                      <a:pt x="25" y="210"/>
                      <a:pt x="25" y="210"/>
                    </a:cubicBezTo>
                    <a:cubicBezTo>
                      <a:pt x="24" y="210"/>
                      <a:pt x="22" y="209"/>
                      <a:pt x="22" y="207"/>
                    </a:cubicBezTo>
                    <a:cubicBezTo>
                      <a:pt x="22" y="191"/>
                      <a:pt x="22" y="191"/>
                      <a:pt x="22" y="191"/>
                    </a:cubicBezTo>
                    <a:cubicBezTo>
                      <a:pt x="22" y="189"/>
                      <a:pt x="24" y="187"/>
                      <a:pt x="25" y="187"/>
                    </a:cubicBezTo>
                    <a:cubicBezTo>
                      <a:pt x="173" y="187"/>
                      <a:pt x="173" y="187"/>
                      <a:pt x="173" y="187"/>
                    </a:cubicBezTo>
                    <a:cubicBezTo>
                      <a:pt x="175" y="187"/>
                      <a:pt x="176" y="189"/>
                      <a:pt x="176" y="191"/>
                    </a:cubicBezTo>
                    <a:lnTo>
                      <a:pt x="176" y="207"/>
                    </a:lnTo>
                    <a:close/>
                    <a:moveTo>
                      <a:pt x="176" y="167"/>
                    </a:moveTo>
                    <a:cubicBezTo>
                      <a:pt x="176" y="168"/>
                      <a:pt x="175" y="170"/>
                      <a:pt x="173" y="170"/>
                    </a:cubicBezTo>
                    <a:cubicBezTo>
                      <a:pt x="25" y="170"/>
                      <a:pt x="25" y="170"/>
                      <a:pt x="25" y="170"/>
                    </a:cubicBezTo>
                    <a:cubicBezTo>
                      <a:pt x="24" y="170"/>
                      <a:pt x="22" y="168"/>
                      <a:pt x="22" y="167"/>
                    </a:cubicBezTo>
                    <a:cubicBezTo>
                      <a:pt x="22" y="150"/>
                      <a:pt x="22" y="150"/>
                      <a:pt x="22" y="150"/>
                    </a:cubicBezTo>
                    <a:cubicBezTo>
                      <a:pt x="22" y="148"/>
                      <a:pt x="24" y="147"/>
                      <a:pt x="25" y="147"/>
                    </a:cubicBezTo>
                    <a:cubicBezTo>
                      <a:pt x="173" y="147"/>
                      <a:pt x="173" y="147"/>
                      <a:pt x="173" y="147"/>
                    </a:cubicBezTo>
                    <a:cubicBezTo>
                      <a:pt x="175" y="147"/>
                      <a:pt x="176" y="148"/>
                      <a:pt x="176" y="150"/>
                    </a:cubicBezTo>
                    <a:lnTo>
                      <a:pt x="176" y="167"/>
                    </a:lnTo>
                    <a:close/>
                    <a:moveTo>
                      <a:pt x="176" y="126"/>
                    </a:moveTo>
                    <a:cubicBezTo>
                      <a:pt x="176" y="128"/>
                      <a:pt x="175" y="129"/>
                      <a:pt x="173" y="129"/>
                    </a:cubicBezTo>
                    <a:cubicBezTo>
                      <a:pt x="25" y="129"/>
                      <a:pt x="25" y="129"/>
                      <a:pt x="25" y="129"/>
                    </a:cubicBezTo>
                    <a:cubicBezTo>
                      <a:pt x="24" y="129"/>
                      <a:pt x="22" y="128"/>
                      <a:pt x="22" y="126"/>
                    </a:cubicBezTo>
                    <a:cubicBezTo>
                      <a:pt x="22" y="109"/>
                      <a:pt x="22" y="109"/>
                      <a:pt x="22" y="109"/>
                    </a:cubicBezTo>
                    <a:cubicBezTo>
                      <a:pt x="22" y="108"/>
                      <a:pt x="24" y="106"/>
                      <a:pt x="25" y="106"/>
                    </a:cubicBezTo>
                    <a:cubicBezTo>
                      <a:pt x="173" y="106"/>
                      <a:pt x="173" y="106"/>
                      <a:pt x="173" y="106"/>
                    </a:cubicBezTo>
                    <a:cubicBezTo>
                      <a:pt x="175" y="106"/>
                      <a:pt x="176" y="108"/>
                      <a:pt x="176" y="109"/>
                    </a:cubicBezTo>
                    <a:lnTo>
                      <a:pt x="176" y="126"/>
                    </a:lnTo>
                    <a:close/>
                    <a:moveTo>
                      <a:pt x="176" y="86"/>
                    </a:moveTo>
                    <a:cubicBezTo>
                      <a:pt x="176" y="87"/>
                      <a:pt x="175" y="89"/>
                      <a:pt x="173" y="89"/>
                    </a:cubicBezTo>
                    <a:cubicBezTo>
                      <a:pt x="25" y="89"/>
                      <a:pt x="25" y="89"/>
                      <a:pt x="25" y="89"/>
                    </a:cubicBezTo>
                    <a:cubicBezTo>
                      <a:pt x="24" y="89"/>
                      <a:pt x="22" y="87"/>
                      <a:pt x="22" y="86"/>
                    </a:cubicBezTo>
                    <a:cubicBezTo>
                      <a:pt x="22" y="69"/>
                      <a:pt x="22" y="69"/>
                      <a:pt x="22" y="69"/>
                    </a:cubicBezTo>
                    <a:cubicBezTo>
                      <a:pt x="22" y="67"/>
                      <a:pt x="24" y="66"/>
                      <a:pt x="25" y="66"/>
                    </a:cubicBezTo>
                    <a:cubicBezTo>
                      <a:pt x="173" y="66"/>
                      <a:pt x="173" y="66"/>
                      <a:pt x="173" y="66"/>
                    </a:cubicBezTo>
                    <a:cubicBezTo>
                      <a:pt x="175" y="66"/>
                      <a:pt x="176" y="67"/>
                      <a:pt x="176" y="69"/>
                    </a:cubicBezTo>
                    <a:lnTo>
                      <a:pt x="176" y="86"/>
                    </a:lnTo>
                    <a:close/>
                    <a:moveTo>
                      <a:pt x="176" y="45"/>
                    </a:moveTo>
                    <a:cubicBezTo>
                      <a:pt x="176" y="47"/>
                      <a:pt x="175" y="48"/>
                      <a:pt x="173" y="48"/>
                    </a:cubicBezTo>
                    <a:cubicBezTo>
                      <a:pt x="25" y="48"/>
                      <a:pt x="25" y="48"/>
                      <a:pt x="25" y="48"/>
                    </a:cubicBezTo>
                    <a:cubicBezTo>
                      <a:pt x="24" y="48"/>
                      <a:pt x="22" y="47"/>
                      <a:pt x="22" y="45"/>
                    </a:cubicBezTo>
                    <a:cubicBezTo>
                      <a:pt x="22" y="29"/>
                      <a:pt x="22" y="29"/>
                      <a:pt x="22" y="29"/>
                    </a:cubicBezTo>
                    <a:cubicBezTo>
                      <a:pt x="22" y="27"/>
                      <a:pt x="24" y="25"/>
                      <a:pt x="25" y="25"/>
                    </a:cubicBezTo>
                    <a:cubicBezTo>
                      <a:pt x="173" y="25"/>
                      <a:pt x="173" y="25"/>
                      <a:pt x="173" y="25"/>
                    </a:cubicBezTo>
                    <a:cubicBezTo>
                      <a:pt x="175" y="25"/>
                      <a:pt x="176" y="27"/>
                      <a:pt x="176" y="29"/>
                    </a:cubicBezTo>
                    <a:lnTo>
                      <a:pt x="176" y="4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2" name="Google Shape;1652;p27"/>
              <p:cNvSpPr/>
              <p:nvPr/>
            </p:nvSpPr>
            <p:spPr>
              <a:xfrm>
                <a:off x="5757863" y="2892425"/>
                <a:ext cx="681038" cy="1071563"/>
              </a:xfrm>
              <a:custGeom>
                <a:avLst/>
                <a:gdLst/>
                <a:ahLst/>
                <a:cxnLst/>
                <a:rect l="l" t="t" r="r" b="b"/>
                <a:pathLst>
                  <a:path w="284" h="446" extrusionOk="0">
                    <a:moveTo>
                      <a:pt x="275" y="0"/>
                    </a:moveTo>
                    <a:cubicBezTo>
                      <a:pt x="8" y="0"/>
                      <a:pt x="8" y="0"/>
                      <a:pt x="8" y="0"/>
                    </a:cubicBezTo>
                    <a:cubicBezTo>
                      <a:pt x="3" y="0"/>
                      <a:pt x="0" y="4"/>
                      <a:pt x="0" y="9"/>
                    </a:cubicBezTo>
                    <a:cubicBezTo>
                      <a:pt x="0" y="437"/>
                      <a:pt x="0" y="437"/>
                      <a:pt x="0" y="437"/>
                    </a:cubicBezTo>
                    <a:cubicBezTo>
                      <a:pt x="0" y="442"/>
                      <a:pt x="3" y="446"/>
                      <a:pt x="8" y="446"/>
                    </a:cubicBezTo>
                    <a:cubicBezTo>
                      <a:pt x="275" y="446"/>
                      <a:pt x="275" y="446"/>
                      <a:pt x="275" y="446"/>
                    </a:cubicBezTo>
                    <a:cubicBezTo>
                      <a:pt x="280" y="446"/>
                      <a:pt x="284" y="442"/>
                      <a:pt x="284" y="437"/>
                    </a:cubicBezTo>
                    <a:cubicBezTo>
                      <a:pt x="284" y="9"/>
                      <a:pt x="284" y="9"/>
                      <a:pt x="284" y="9"/>
                    </a:cubicBezTo>
                    <a:cubicBezTo>
                      <a:pt x="284" y="4"/>
                      <a:pt x="280" y="0"/>
                      <a:pt x="275" y="0"/>
                    </a:cubicBezTo>
                    <a:close/>
                    <a:moveTo>
                      <a:pt x="153" y="421"/>
                    </a:moveTo>
                    <a:cubicBezTo>
                      <a:pt x="153" y="423"/>
                      <a:pt x="152" y="423"/>
                      <a:pt x="151" y="423"/>
                    </a:cubicBezTo>
                    <a:cubicBezTo>
                      <a:pt x="132" y="423"/>
                      <a:pt x="132" y="423"/>
                      <a:pt x="132" y="423"/>
                    </a:cubicBezTo>
                    <a:cubicBezTo>
                      <a:pt x="131" y="423"/>
                      <a:pt x="130" y="423"/>
                      <a:pt x="130" y="421"/>
                    </a:cubicBezTo>
                    <a:cubicBezTo>
                      <a:pt x="130" y="384"/>
                      <a:pt x="130" y="384"/>
                      <a:pt x="130" y="384"/>
                    </a:cubicBezTo>
                    <a:cubicBezTo>
                      <a:pt x="130" y="383"/>
                      <a:pt x="131" y="382"/>
                      <a:pt x="132" y="382"/>
                    </a:cubicBezTo>
                    <a:cubicBezTo>
                      <a:pt x="151" y="382"/>
                      <a:pt x="151" y="382"/>
                      <a:pt x="151" y="382"/>
                    </a:cubicBezTo>
                    <a:cubicBezTo>
                      <a:pt x="152" y="382"/>
                      <a:pt x="153" y="383"/>
                      <a:pt x="153" y="384"/>
                    </a:cubicBezTo>
                    <a:lnTo>
                      <a:pt x="153" y="421"/>
                    </a:lnTo>
                    <a:close/>
                    <a:moveTo>
                      <a:pt x="252" y="355"/>
                    </a:moveTo>
                    <a:cubicBezTo>
                      <a:pt x="252" y="357"/>
                      <a:pt x="250" y="358"/>
                      <a:pt x="249" y="358"/>
                    </a:cubicBezTo>
                    <a:cubicBezTo>
                      <a:pt x="35" y="358"/>
                      <a:pt x="35" y="358"/>
                      <a:pt x="35" y="358"/>
                    </a:cubicBezTo>
                    <a:cubicBezTo>
                      <a:pt x="33" y="358"/>
                      <a:pt x="32" y="357"/>
                      <a:pt x="32" y="355"/>
                    </a:cubicBezTo>
                    <a:cubicBezTo>
                      <a:pt x="32" y="328"/>
                      <a:pt x="32" y="328"/>
                      <a:pt x="32" y="328"/>
                    </a:cubicBezTo>
                    <a:cubicBezTo>
                      <a:pt x="32" y="327"/>
                      <a:pt x="33" y="325"/>
                      <a:pt x="35" y="325"/>
                    </a:cubicBezTo>
                    <a:cubicBezTo>
                      <a:pt x="249" y="325"/>
                      <a:pt x="249" y="325"/>
                      <a:pt x="249" y="325"/>
                    </a:cubicBezTo>
                    <a:cubicBezTo>
                      <a:pt x="250" y="325"/>
                      <a:pt x="252" y="327"/>
                      <a:pt x="252" y="328"/>
                    </a:cubicBezTo>
                    <a:lnTo>
                      <a:pt x="252" y="355"/>
                    </a:lnTo>
                    <a:close/>
                    <a:moveTo>
                      <a:pt x="252" y="298"/>
                    </a:moveTo>
                    <a:cubicBezTo>
                      <a:pt x="252" y="299"/>
                      <a:pt x="250" y="301"/>
                      <a:pt x="249" y="301"/>
                    </a:cubicBezTo>
                    <a:cubicBezTo>
                      <a:pt x="35" y="301"/>
                      <a:pt x="35" y="301"/>
                      <a:pt x="35" y="301"/>
                    </a:cubicBezTo>
                    <a:cubicBezTo>
                      <a:pt x="33" y="301"/>
                      <a:pt x="32" y="299"/>
                      <a:pt x="32" y="298"/>
                    </a:cubicBezTo>
                    <a:cubicBezTo>
                      <a:pt x="32" y="271"/>
                      <a:pt x="32" y="271"/>
                      <a:pt x="32" y="271"/>
                    </a:cubicBezTo>
                    <a:cubicBezTo>
                      <a:pt x="32" y="269"/>
                      <a:pt x="33" y="268"/>
                      <a:pt x="35" y="268"/>
                    </a:cubicBezTo>
                    <a:cubicBezTo>
                      <a:pt x="249" y="268"/>
                      <a:pt x="249" y="268"/>
                      <a:pt x="249" y="268"/>
                    </a:cubicBezTo>
                    <a:cubicBezTo>
                      <a:pt x="250" y="268"/>
                      <a:pt x="252" y="269"/>
                      <a:pt x="252" y="271"/>
                    </a:cubicBezTo>
                    <a:lnTo>
                      <a:pt x="252" y="298"/>
                    </a:lnTo>
                    <a:close/>
                    <a:moveTo>
                      <a:pt x="252" y="240"/>
                    </a:moveTo>
                    <a:cubicBezTo>
                      <a:pt x="252" y="241"/>
                      <a:pt x="250" y="243"/>
                      <a:pt x="249" y="243"/>
                    </a:cubicBezTo>
                    <a:cubicBezTo>
                      <a:pt x="35" y="243"/>
                      <a:pt x="35" y="243"/>
                      <a:pt x="35" y="243"/>
                    </a:cubicBezTo>
                    <a:cubicBezTo>
                      <a:pt x="33" y="243"/>
                      <a:pt x="32" y="241"/>
                      <a:pt x="32" y="240"/>
                    </a:cubicBezTo>
                    <a:cubicBezTo>
                      <a:pt x="32" y="213"/>
                      <a:pt x="32" y="213"/>
                      <a:pt x="32" y="213"/>
                    </a:cubicBezTo>
                    <a:cubicBezTo>
                      <a:pt x="32" y="211"/>
                      <a:pt x="33" y="210"/>
                      <a:pt x="35" y="210"/>
                    </a:cubicBezTo>
                    <a:cubicBezTo>
                      <a:pt x="249" y="210"/>
                      <a:pt x="249" y="210"/>
                      <a:pt x="249" y="210"/>
                    </a:cubicBezTo>
                    <a:cubicBezTo>
                      <a:pt x="250" y="210"/>
                      <a:pt x="252" y="211"/>
                      <a:pt x="252" y="213"/>
                    </a:cubicBezTo>
                    <a:lnTo>
                      <a:pt x="252" y="240"/>
                    </a:lnTo>
                    <a:close/>
                    <a:moveTo>
                      <a:pt x="252" y="182"/>
                    </a:moveTo>
                    <a:cubicBezTo>
                      <a:pt x="252" y="184"/>
                      <a:pt x="250" y="185"/>
                      <a:pt x="249" y="185"/>
                    </a:cubicBezTo>
                    <a:cubicBezTo>
                      <a:pt x="35" y="185"/>
                      <a:pt x="35" y="185"/>
                      <a:pt x="35" y="185"/>
                    </a:cubicBezTo>
                    <a:cubicBezTo>
                      <a:pt x="33" y="185"/>
                      <a:pt x="32" y="184"/>
                      <a:pt x="32" y="182"/>
                    </a:cubicBezTo>
                    <a:cubicBezTo>
                      <a:pt x="32" y="155"/>
                      <a:pt x="32" y="155"/>
                      <a:pt x="32" y="155"/>
                    </a:cubicBezTo>
                    <a:cubicBezTo>
                      <a:pt x="32" y="153"/>
                      <a:pt x="33" y="152"/>
                      <a:pt x="35" y="152"/>
                    </a:cubicBezTo>
                    <a:cubicBezTo>
                      <a:pt x="249" y="152"/>
                      <a:pt x="249" y="152"/>
                      <a:pt x="249" y="152"/>
                    </a:cubicBezTo>
                    <a:cubicBezTo>
                      <a:pt x="250" y="152"/>
                      <a:pt x="252" y="153"/>
                      <a:pt x="252" y="155"/>
                    </a:cubicBezTo>
                    <a:lnTo>
                      <a:pt x="252" y="182"/>
                    </a:lnTo>
                    <a:close/>
                    <a:moveTo>
                      <a:pt x="252" y="124"/>
                    </a:moveTo>
                    <a:cubicBezTo>
                      <a:pt x="252" y="126"/>
                      <a:pt x="250" y="127"/>
                      <a:pt x="249" y="127"/>
                    </a:cubicBezTo>
                    <a:cubicBezTo>
                      <a:pt x="35" y="127"/>
                      <a:pt x="35" y="127"/>
                      <a:pt x="35" y="127"/>
                    </a:cubicBezTo>
                    <a:cubicBezTo>
                      <a:pt x="33" y="127"/>
                      <a:pt x="32" y="126"/>
                      <a:pt x="32" y="124"/>
                    </a:cubicBezTo>
                    <a:cubicBezTo>
                      <a:pt x="32" y="97"/>
                      <a:pt x="32" y="97"/>
                      <a:pt x="32" y="97"/>
                    </a:cubicBezTo>
                    <a:cubicBezTo>
                      <a:pt x="32" y="96"/>
                      <a:pt x="33" y="94"/>
                      <a:pt x="35" y="94"/>
                    </a:cubicBezTo>
                    <a:cubicBezTo>
                      <a:pt x="249" y="94"/>
                      <a:pt x="249" y="94"/>
                      <a:pt x="249" y="94"/>
                    </a:cubicBezTo>
                    <a:cubicBezTo>
                      <a:pt x="250" y="94"/>
                      <a:pt x="252" y="96"/>
                      <a:pt x="252" y="97"/>
                    </a:cubicBezTo>
                    <a:lnTo>
                      <a:pt x="252" y="124"/>
                    </a:lnTo>
                    <a:close/>
                    <a:moveTo>
                      <a:pt x="252" y="66"/>
                    </a:moveTo>
                    <a:cubicBezTo>
                      <a:pt x="252" y="68"/>
                      <a:pt x="250" y="69"/>
                      <a:pt x="249" y="69"/>
                    </a:cubicBezTo>
                    <a:cubicBezTo>
                      <a:pt x="35" y="69"/>
                      <a:pt x="35" y="69"/>
                      <a:pt x="35" y="69"/>
                    </a:cubicBezTo>
                    <a:cubicBezTo>
                      <a:pt x="33" y="69"/>
                      <a:pt x="32" y="68"/>
                      <a:pt x="32" y="66"/>
                    </a:cubicBezTo>
                    <a:cubicBezTo>
                      <a:pt x="32" y="40"/>
                      <a:pt x="32" y="40"/>
                      <a:pt x="32" y="40"/>
                    </a:cubicBezTo>
                    <a:cubicBezTo>
                      <a:pt x="32" y="38"/>
                      <a:pt x="33" y="36"/>
                      <a:pt x="35" y="36"/>
                    </a:cubicBezTo>
                    <a:cubicBezTo>
                      <a:pt x="249" y="36"/>
                      <a:pt x="249" y="36"/>
                      <a:pt x="249" y="36"/>
                    </a:cubicBezTo>
                    <a:cubicBezTo>
                      <a:pt x="250" y="36"/>
                      <a:pt x="252" y="38"/>
                      <a:pt x="252" y="40"/>
                    </a:cubicBezTo>
                    <a:lnTo>
                      <a:pt x="252" y="6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653" name="Google Shape;1653;p27"/>
            <p:cNvSpPr/>
            <p:nvPr/>
          </p:nvSpPr>
          <p:spPr>
            <a:xfrm>
              <a:off x="831679" y="4650161"/>
              <a:ext cx="1085088" cy="295466"/>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1200">
                  <a:solidFill>
                    <a:schemeClr val="dk1"/>
                  </a:solidFill>
                  <a:latin typeface="Calibri"/>
                  <a:ea typeface="Calibri"/>
                  <a:cs typeface="Calibri"/>
                  <a:sym typeface="Calibri"/>
                </a:rPr>
                <a:t>On-Premises </a:t>
              </a:r>
              <a:endParaRPr/>
            </a:p>
            <a:p>
              <a:pPr marL="0" marR="0" lvl="0" indent="0" algn="ctr" rtl="0">
                <a:lnSpc>
                  <a:spcPct val="80000"/>
                </a:lnSpc>
                <a:spcBef>
                  <a:spcPts val="0"/>
                </a:spcBef>
                <a:spcAft>
                  <a:spcPts val="0"/>
                </a:spcAft>
                <a:buNone/>
              </a:pPr>
              <a:r>
                <a:rPr lang="en-US" sz="1200">
                  <a:solidFill>
                    <a:schemeClr val="dk1"/>
                  </a:solidFill>
                  <a:latin typeface="Calibri"/>
                  <a:ea typeface="Calibri"/>
                  <a:cs typeface="Calibri"/>
                  <a:sym typeface="Calibri"/>
                </a:rPr>
                <a:t>Email Server</a:t>
              </a:r>
              <a:endParaRPr/>
            </a:p>
          </p:txBody>
        </p:sp>
        <p:sp>
          <p:nvSpPr>
            <p:cNvPr id="1654" name="Google Shape;1654;p27"/>
            <p:cNvSpPr/>
            <p:nvPr/>
          </p:nvSpPr>
          <p:spPr>
            <a:xfrm>
              <a:off x="1242460" y="3820636"/>
              <a:ext cx="263525" cy="199997"/>
            </a:xfrm>
            <a:custGeom>
              <a:avLst/>
              <a:gdLst/>
              <a:ahLst/>
              <a:cxnLst/>
              <a:rect l="l" t="t" r="r" b="b"/>
              <a:pathLst>
                <a:path w="95" h="72" extrusionOk="0">
                  <a:moveTo>
                    <a:pt x="91" y="0"/>
                  </a:moveTo>
                  <a:cubicBezTo>
                    <a:pt x="90" y="0"/>
                    <a:pt x="89" y="0"/>
                    <a:pt x="88" y="0"/>
                  </a:cubicBezTo>
                  <a:cubicBezTo>
                    <a:pt x="7" y="0"/>
                    <a:pt x="7" y="0"/>
                    <a:pt x="7" y="0"/>
                  </a:cubicBezTo>
                  <a:cubicBezTo>
                    <a:pt x="6" y="0"/>
                    <a:pt x="5" y="0"/>
                    <a:pt x="4" y="0"/>
                  </a:cubicBezTo>
                  <a:cubicBezTo>
                    <a:pt x="2" y="1"/>
                    <a:pt x="1" y="2"/>
                    <a:pt x="0" y="4"/>
                  </a:cubicBezTo>
                  <a:cubicBezTo>
                    <a:pt x="0" y="68"/>
                    <a:pt x="0" y="68"/>
                    <a:pt x="0" y="68"/>
                  </a:cubicBezTo>
                  <a:cubicBezTo>
                    <a:pt x="1" y="70"/>
                    <a:pt x="2" y="71"/>
                    <a:pt x="4" y="72"/>
                  </a:cubicBezTo>
                  <a:cubicBezTo>
                    <a:pt x="5" y="72"/>
                    <a:pt x="6" y="72"/>
                    <a:pt x="7" y="72"/>
                  </a:cubicBezTo>
                  <a:cubicBezTo>
                    <a:pt x="88" y="72"/>
                    <a:pt x="88" y="72"/>
                    <a:pt x="88" y="72"/>
                  </a:cubicBezTo>
                  <a:cubicBezTo>
                    <a:pt x="89" y="72"/>
                    <a:pt x="90" y="72"/>
                    <a:pt x="91" y="72"/>
                  </a:cubicBezTo>
                  <a:cubicBezTo>
                    <a:pt x="93" y="71"/>
                    <a:pt x="94" y="70"/>
                    <a:pt x="95" y="68"/>
                  </a:cubicBezTo>
                  <a:cubicBezTo>
                    <a:pt x="95" y="4"/>
                    <a:pt x="95" y="4"/>
                    <a:pt x="95" y="4"/>
                  </a:cubicBezTo>
                  <a:cubicBezTo>
                    <a:pt x="94" y="2"/>
                    <a:pt x="93" y="1"/>
                    <a:pt x="91" y="0"/>
                  </a:cubicBezTo>
                  <a:close/>
                  <a:moveTo>
                    <a:pt x="6" y="67"/>
                  </a:moveTo>
                  <a:cubicBezTo>
                    <a:pt x="36" y="38"/>
                    <a:pt x="36" y="38"/>
                    <a:pt x="36" y="38"/>
                  </a:cubicBezTo>
                  <a:cubicBezTo>
                    <a:pt x="48" y="47"/>
                    <a:pt x="48" y="47"/>
                    <a:pt x="48" y="47"/>
                  </a:cubicBezTo>
                  <a:cubicBezTo>
                    <a:pt x="59" y="38"/>
                    <a:pt x="59" y="38"/>
                    <a:pt x="59" y="38"/>
                  </a:cubicBezTo>
                  <a:cubicBezTo>
                    <a:pt x="90" y="67"/>
                    <a:pt x="90" y="67"/>
                    <a:pt x="90" y="67"/>
                  </a:cubicBezTo>
                  <a:lnTo>
                    <a:pt x="6" y="67"/>
                  </a:lnTo>
                  <a:close/>
                  <a:moveTo>
                    <a:pt x="6" y="12"/>
                  </a:moveTo>
                  <a:cubicBezTo>
                    <a:pt x="32" y="34"/>
                    <a:pt x="32" y="34"/>
                    <a:pt x="32" y="34"/>
                  </a:cubicBezTo>
                  <a:cubicBezTo>
                    <a:pt x="6" y="59"/>
                    <a:pt x="6" y="59"/>
                    <a:pt x="6" y="59"/>
                  </a:cubicBezTo>
                  <a:lnTo>
                    <a:pt x="6" y="12"/>
                  </a:lnTo>
                  <a:close/>
                  <a:moveTo>
                    <a:pt x="63" y="34"/>
                  </a:moveTo>
                  <a:cubicBezTo>
                    <a:pt x="89" y="12"/>
                    <a:pt x="89" y="12"/>
                    <a:pt x="89" y="12"/>
                  </a:cubicBezTo>
                  <a:cubicBezTo>
                    <a:pt x="89" y="59"/>
                    <a:pt x="89" y="59"/>
                    <a:pt x="89" y="59"/>
                  </a:cubicBezTo>
                  <a:lnTo>
                    <a:pt x="63" y="34"/>
                  </a:lnTo>
                  <a:close/>
                  <a:moveTo>
                    <a:pt x="48" y="41"/>
                  </a:moveTo>
                  <a:cubicBezTo>
                    <a:pt x="5" y="5"/>
                    <a:pt x="5" y="5"/>
                    <a:pt x="5" y="5"/>
                  </a:cubicBezTo>
                  <a:cubicBezTo>
                    <a:pt x="90" y="5"/>
                    <a:pt x="90" y="5"/>
                    <a:pt x="90" y="5"/>
                  </a:cubicBezTo>
                  <a:lnTo>
                    <a:pt x="48" y="4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55" name="Google Shape;1655;p27"/>
          <p:cNvGrpSpPr/>
          <p:nvPr/>
        </p:nvGrpSpPr>
        <p:grpSpPr>
          <a:xfrm>
            <a:off x="8384565" y="3075765"/>
            <a:ext cx="357810" cy="792592"/>
            <a:chOff x="2249140" y="3820636"/>
            <a:chExt cx="357810" cy="792592"/>
          </a:xfrm>
        </p:grpSpPr>
        <p:sp>
          <p:nvSpPr>
            <p:cNvPr id="1656" name="Google Shape;1656;p27"/>
            <p:cNvSpPr/>
            <p:nvPr/>
          </p:nvSpPr>
          <p:spPr>
            <a:xfrm>
              <a:off x="2249140" y="4050242"/>
              <a:ext cx="357810" cy="562986"/>
            </a:xfrm>
            <a:custGeom>
              <a:avLst/>
              <a:gdLst/>
              <a:ahLst/>
              <a:cxnLst/>
              <a:rect l="l" t="t" r="r" b="b"/>
              <a:pathLst>
                <a:path w="284" h="446" extrusionOk="0">
                  <a:moveTo>
                    <a:pt x="275" y="0"/>
                  </a:moveTo>
                  <a:cubicBezTo>
                    <a:pt x="8" y="0"/>
                    <a:pt x="8" y="0"/>
                    <a:pt x="8" y="0"/>
                  </a:cubicBezTo>
                  <a:cubicBezTo>
                    <a:pt x="3" y="0"/>
                    <a:pt x="0" y="4"/>
                    <a:pt x="0" y="9"/>
                  </a:cubicBezTo>
                  <a:cubicBezTo>
                    <a:pt x="0" y="437"/>
                    <a:pt x="0" y="437"/>
                    <a:pt x="0" y="437"/>
                  </a:cubicBezTo>
                  <a:cubicBezTo>
                    <a:pt x="0" y="442"/>
                    <a:pt x="3" y="446"/>
                    <a:pt x="8" y="446"/>
                  </a:cubicBezTo>
                  <a:cubicBezTo>
                    <a:pt x="275" y="446"/>
                    <a:pt x="275" y="446"/>
                    <a:pt x="275" y="446"/>
                  </a:cubicBezTo>
                  <a:cubicBezTo>
                    <a:pt x="280" y="446"/>
                    <a:pt x="284" y="442"/>
                    <a:pt x="284" y="437"/>
                  </a:cubicBezTo>
                  <a:cubicBezTo>
                    <a:pt x="284" y="9"/>
                    <a:pt x="284" y="9"/>
                    <a:pt x="284" y="9"/>
                  </a:cubicBezTo>
                  <a:cubicBezTo>
                    <a:pt x="284" y="4"/>
                    <a:pt x="280" y="0"/>
                    <a:pt x="275" y="0"/>
                  </a:cubicBezTo>
                  <a:close/>
                  <a:moveTo>
                    <a:pt x="153" y="421"/>
                  </a:moveTo>
                  <a:cubicBezTo>
                    <a:pt x="153" y="423"/>
                    <a:pt x="152" y="423"/>
                    <a:pt x="151" y="423"/>
                  </a:cubicBezTo>
                  <a:cubicBezTo>
                    <a:pt x="132" y="423"/>
                    <a:pt x="132" y="423"/>
                    <a:pt x="132" y="423"/>
                  </a:cubicBezTo>
                  <a:cubicBezTo>
                    <a:pt x="131" y="423"/>
                    <a:pt x="130" y="423"/>
                    <a:pt x="130" y="421"/>
                  </a:cubicBezTo>
                  <a:cubicBezTo>
                    <a:pt x="130" y="384"/>
                    <a:pt x="130" y="384"/>
                    <a:pt x="130" y="384"/>
                  </a:cubicBezTo>
                  <a:cubicBezTo>
                    <a:pt x="130" y="383"/>
                    <a:pt x="131" y="382"/>
                    <a:pt x="132" y="382"/>
                  </a:cubicBezTo>
                  <a:cubicBezTo>
                    <a:pt x="151" y="382"/>
                    <a:pt x="151" y="382"/>
                    <a:pt x="151" y="382"/>
                  </a:cubicBezTo>
                  <a:cubicBezTo>
                    <a:pt x="152" y="382"/>
                    <a:pt x="153" y="383"/>
                    <a:pt x="153" y="384"/>
                  </a:cubicBezTo>
                  <a:lnTo>
                    <a:pt x="153" y="421"/>
                  </a:lnTo>
                  <a:close/>
                  <a:moveTo>
                    <a:pt x="252" y="355"/>
                  </a:moveTo>
                  <a:cubicBezTo>
                    <a:pt x="252" y="357"/>
                    <a:pt x="250" y="358"/>
                    <a:pt x="249" y="358"/>
                  </a:cubicBezTo>
                  <a:cubicBezTo>
                    <a:pt x="35" y="358"/>
                    <a:pt x="35" y="358"/>
                    <a:pt x="35" y="358"/>
                  </a:cubicBezTo>
                  <a:cubicBezTo>
                    <a:pt x="33" y="358"/>
                    <a:pt x="32" y="357"/>
                    <a:pt x="32" y="355"/>
                  </a:cubicBezTo>
                  <a:cubicBezTo>
                    <a:pt x="32" y="328"/>
                    <a:pt x="32" y="328"/>
                    <a:pt x="32" y="328"/>
                  </a:cubicBezTo>
                  <a:cubicBezTo>
                    <a:pt x="32" y="327"/>
                    <a:pt x="33" y="325"/>
                    <a:pt x="35" y="325"/>
                  </a:cubicBezTo>
                  <a:cubicBezTo>
                    <a:pt x="249" y="325"/>
                    <a:pt x="249" y="325"/>
                    <a:pt x="249" y="325"/>
                  </a:cubicBezTo>
                  <a:cubicBezTo>
                    <a:pt x="250" y="325"/>
                    <a:pt x="252" y="327"/>
                    <a:pt x="252" y="328"/>
                  </a:cubicBezTo>
                  <a:lnTo>
                    <a:pt x="252" y="355"/>
                  </a:lnTo>
                  <a:close/>
                  <a:moveTo>
                    <a:pt x="252" y="298"/>
                  </a:moveTo>
                  <a:cubicBezTo>
                    <a:pt x="252" y="299"/>
                    <a:pt x="250" y="301"/>
                    <a:pt x="249" y="301"/>
                  </a:cubicBezTo>
                  <a:cubicBezTo>
                    <a:pt x="35" y="301"/>
                    <a:pt x="35" y="301"/>
                    <a:pt x="35" y="301"/>
                  </a:cubicBezTo>
                  <a:cubicBezTo>
                    <a:pt x="33" y="301"/>
                    <a:pt x="32" y="299"/>
                    <a:pt x="32" y="298"/>
                  </a:cubicBezTo>
                  <a:cubicBezTo>
                    <a:pt x="32" y="271"/>
                    <a:pt x="32" y="271"/>
                    <a:pt x="32" y="271"/>
                  </a:cubicBezTo>
                  <a:cubicBezTo>
                    <a:pt x="32" y="269"/>
                    <a:pt x="33" y="268"/>
                    <a:pt x="35" y="268"/>
                  </a:cubicBezTo>
                  <a:cubicBezTo>
                    <a:pt x="249" y="268"/>
                    <a:pt x="249" y="268"/>
                    <a:pt x="249" y="268"/>
                  </a:cubicBezTo>
                  <a:cubicBezTo>
                    <a:pt x="250" y="268"/>
                    <a:pt x="252" y="269"/>
                    <a:pt x="252" y="271"/>
                  </a:cubicBezTo>
                  <a:lnTo>
                    <a:pt x="252" y="298"/>
                  </a:lnTo>
                  <a:close/>
                  <a:moveTo>
                    <a:pt x="252" y="240"/>
                  </a:moveTo>
                  <a:cubicBezTo>
                    <a:pt x="252" y="241"/>
                    <a:pt x="250" y="243"/>
                    <a:pt x="249" y="243"/>
                  </a:cubicBezTo>
                  <a:cubicBezTo>
                    <a:pt x="35" y="243"/>
                    <a:pt x="35" y="243"/>
                    <a:pt x="35" y="243"/>
                  </a:cubicBezTo>
                  <a:cubicBezTo>
                    <a:pt x="33" y="243"/>
                    <a:pt x="32" y="241"/>
                    <a:pt x="32" y="240"/>
                  </a:cubicBezTo>
                  <a:cubicBezTo>
                    <a:pt x="32" y="213"/>
                    <a:pt x="32" y="213"/>
                    <a:pt x="32" y="213"/>
                  </a:cubicBezTo>
                  <a:cubicBezTo>
                    <a:pt x="32" y="211"/>
                    <a:pt x="33" y="210"/>
                    <a:pt x="35" y="210"/>
                  </a:cubicBezTo>
                  <a:cubicBezTo>
                    <a:pt x="249" y="210"/>
                    <a:pt x="249" y="210"/>
                    <a:pt x="249" y="210"/>
                  </a:cubicBezTo>
                  <a:cubicBezTo>
                    <a:pt x="250" y="210"/>
                    <a:pt x="252" y="211"/>
                    <a:pt x="252" y="213"/>
                  </a:cubicBezTo>
                  <a:lnTo>
                    <a:pt x="252" y="240"/>
                  </a:lnTo>
                  <a:close/>
                  <a:moveTo>
                    <a:pt x="252" y="182"/>
                  </a:moveTo>
                  <a:cubicBezTo>
                    <a:pt x="252" y="184"/>
                    <a:pt x="250" y="185"/>
                    <a:pt x="249" y="185"/>
                  </a:cubicBezTo>
                  <a:cubicBezTo>
                    <a:pt x="35" y="185"/>
                    <a:pt x="35" y="185"/>
                    <a:pt x="35" y="185"/>
                  </a:cubicBezTo>
                  <a:cubicBezTo>
                    <a:pt x="33" y="185"/>
                    <a:pt x="32" y="184"/>
                    <a:pt x="32" y="182"/>
                  </a:cubicBezTo>
                  <a:cubicBezTo>
                    <a:pt x="32" y="155"/>
                    <a:pt x="32" y="155"/>
                    <a:pt x="32" y="155"/>
                  </a:cubicBezTo>
                  <a:cubicBezTo>
                    <a:pt x="32" y="153"/>
                    <a:pt x="33" y="152"/>
                    <a:pt x="35" y="152"/>
                  </a:cubicBezTo>
                  <a:cubicBezTo>
                    <a:pt x="249" y="152"/>
                    <a:pt x="249" y="152"/>
                    <a:pt x="249" y="152"/>
                  </a:cubicBezTo>
                  <a:cubicBezTo>
                    <a:pt x="250" y="152"/>
                    <a:pt x="252" y="153"/>
                    <a:pt x="252" y="155"/>
                  </a:cubicBezTo>
                  <a:lnTo>
                    <a:pt x="252" y="182"/>
                  </a:lnTo>
                  <a:close/>
                  <a:moveTo>
                    <a:pt x="252" y="124"/>
                  </a:moveTo>
                  <a:cubicBezTo>
                    <a:pt x="252" y="126"/>
                    <a:pt x="250" y="127"/>
                    <a:pt x="249" y="127"/>
                  </a:cubicBezTo>
                  <a:cubicBezTo>
                    <a:pt x="35" y="127"/>
                    <a:pt x="35" y="127"/>
                    <a:pt x="35" y="127"/>
                  </a:cubicBezTo>
                  <a:cubicBezTo>
                    <a:pt x="33" y="127"/>
                    <a:pt x="32" y="126"/>
                    <a:pt x="32" y="124"/>
                  </a:cubicBezTo>
                  <a:cubicBezTo>
                    <a:pt x="32" y="97"/>
                    <a:pt x="32" y="97"/>
                    <a:pt x="32" y="97"/>
                  </a:cubicBezTo>
                  <a:cubicBezTo>
                    <a:pt x="32" y="96"/>
                    <a:pt x="33" y="94"/>
                    <a:pt x="35" y="94"/>
                  </a:cubicBezTo>
                  <a:cubicBezTo>
                    <a:pt x="249" y="94"/>
                    <a:pt x="249" y="94"/>
                    <a:pt x="249" y="94"/>
                  </a:cubicBezTo>
                  <a:cubicBezTo>
                    <a:pt x="250" y="94"/>
                    <a:pt x="252" y="96"/>
                    <a:pt x="252" y="97"/>
                  </a:cubicBezTo>
                  <a:lnTo>
                    <a:pt x="252" y="124"/>
                  </a:lnTo>
                  <a:close/>
                  <a:moveTo>
                    <a:pt x="252" y="66"/>
                  </a:moveTo>
                  <a:cubicBezTo>
                    <a:pt x="252" y="68"/>
                    <a:pt x="250" y="69"/>
                    <a:pt x="249" y="69"/>
                  </a:cubicBezTo>
                  <a:cubicBezTo>
                    <a:pt x="35" y="69"/>
                    <a:pt x="35" y="69"/>
                    <a:pt x="35" y="69"/>
                  </a:cubicBezTo>
                  <a:cubicBezTo>
                    <a:pt x="33" y="69"/>
                    <a:pt x="32" y="68"/>
                    <a:pt x="32" y="66"/>
                  </a:cubicBezTo>
                  <a:cubicBezTo>
                    <a:pt x="32" y="40"/>
                    <a:pt x="32" y="40"/>
                    <a:pt x="32" y="40"/>
                  </a:cubicBezTo>
                  <a:cubicBezTo>
                    <a:pt x="32" y="38"/>
                    <a:pt x="33" y="36"/>
                    <a:pt x="35" y="36"/>
                  </a:cubicBezTo>
                  <a:cubicBezTo>
                    <a:pt x="249" y="36"/>
                    <a:pt x="249" y="36"/>
                    <a:pt x="249" y="36"/>
                  </a:cubicBezTo>
                  <a:cubicBezTo>
                    <a:pt x="250" y="36"/>
                    <a:pt x="252" y="38"/>
                    <a:pt x="252" y="40"/>
                  </a:cubicBezTo>
                  <a:lnTo>
                    <a:pt x="252" y="6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7" name="Google Shape;1657;p27"/>
            <p:cNvSpPr/>
            <p:nvPr/>
          </p:nvSpPr>
          <p:spPr>
            <a:xfrm>
              <a:off x="2296282" y="3820636"/>
              <a:ext cx="263525" cy="199997"/>
            </a:xfrm>
            <a:custGeom>
              <a:avLst/>
              <a:gdLst/>
              <a:ahLst/>
              <a:cxnLst/>
              <a:rect l="l" t="t" r="r" b="b"/>
              <a:pathLst>
                <a:path w="95" h="72" extrusionOk="0">
                  <a:moveTo>
                    <a:pt x="91" y="0"/>
                  </a:moveTo>
                  <a:cubicBezTo>
                    <a:pt x="90" y="0"/>
                    <a:pt x="89" y="0"/>
                    <a:pt x="88" y="0"/>
                  </a:cubicBezTo>
                  <a:cubicBezTo>
                    <a:pt x="7" y="0"/>
                    <a:pt x="7" y="0"/>
                    <a:pt x="7" y="0"/>
                  </a:cubicBezTo>
                  <a:cubicBezTo>
                    <a:pt x="6" y="0"/>
                    <a:pt x="5" y="0"/>
                    <a:pt x="4" y="0"/>
                  </a:cubicBezTo>
                  <a:cubicBezTo>
                    <a:pt x="2" y="1"/>
                    <a:pt x="1" y="2"/>
                    <a:pt x="0" y="4"/>
                  </a:cubicBezTo>
                  <a:cubicBezTo>
                    <a:pt x="0" y="68"/>
                    <a:pt x="0" y="68"/>
                    <a:pt x="0" y="68"/>
                  </a:cubicBezTo>
                  <a:cubicBezTo>
                    <a:pt x="1" y="70"/>
                    <a:pt x="2" y="71"/>
                    <a:pt x="4" y="72"/>
                  </a:cubicBezTo>
                  <a:cubicBezTo>
                    <a:pt x="5" y="72"/>
                    <a:pt x="6" y="72"/>
                    <a:pt x="7" y="72"/>
                  </a:cubicBezTo>
                  <a:cubicBezTo>
                    <a:pt x="88" y="72"/>
                    <a:pt x="88" y="72"/>
                    <a:pt x="88" y="72"/>
                  </a:cubicBezTo>
                  <a:cubicBezTo>
                    <a:pt x="89" y="72"/>
                    <a:pt x="90" y="72"/>
                    <a:pt x="91" y="72"/>
                  </a:cubicBezTo>
                  <a:cubicBezTo>
                    <a:pt x="93" y="71"/>
                    <a:pt x="94" y="70"/>
                    <a:pt x="95" y="68"/>
                  </a:cubicBezTo>
                  <a:cubicBezTo>
                    <a:pt x="95" y="4"/>
                    <a:pt x="95" y="4"/>
                    <a:pt x="95" y="4"/>
                  </a:cubicBezTo>
                  <a:cubicBezTo>
                    <a:pt x="94" y="2"/>
                    <a:pt x="93" y="1"/>
                    <a:pt x="91" y="0"/>
                  </a:cubicBezTo>
                  <a:close/>
                  <a:moveTo>
                    <a:pt x="6" y="67"/>
                  </a:moveTo>
                  <a:cubicBezTo>
                    <a:pt x="36" y="38"/>
                    <a:pt x="36" y="38"/>
                    <a:pt x="36" y="38"/>
                  </a:cubicBezTo>
                  <a:cubicBezTo>
                    <a:pt x="48" y="47"/>
                    <a:pt x="48" y="47"/>
                    <a:pt x="48" y="47"/>
                  </a:cubicBezTo>
                  <a:cubicBezTo>
                    <a:pt x="59" y="38"/>
                    <a:pt x="59" y="38"/>
                    <a:pt x="59" y="38"/>
                  </a:cubicBezTo>
                  <a:cubicBezTo>
                    <a:pt x="90" y="67"/>
                    <a:pt x="90" y="67"/>
                    <a:pt x="90" y="67"/>
                  </a:cubicBezTo>
                  <a:lnTo>
                    <a:pt x="6" y="67"/>
                  </a:lnTo>
                  <a:close/>
                  <a:moveTo>
                    <a:pt x="6" y="12"/>
                  </a:moveTo>
                  <a:cubicBezTo>
                    <a:pt x="32" y="34"/>
                    <a:pt x="32" y="34"/>
                    <a:pt x="32" y="34"/>
                  </a:cubicBezTo>
                  <a:cubicBezTo>
                    <a:pt x="6" y="59"/>
                    <a:pt x="6" y="59"/>
                    <a:pt x="6" y="59"/>
                  </a:cubicBezTo>
                  <a:lnTo>
                    <a:pt x="6" y="12"/>
                  </a:lnTo>
                  <a:close/>
                  <a:moveTo>
                    <a:pt x="63" y="34"/>
                  </a:moveTo>
                  <a:cubicBezTo>
                    <a:pt x="89" y="12"/>
                    <a:pt x="89" y="12"/>
                    <a:pt x="89" y="12"/>
                  </a:cubicBezTo>
                  <a:cubicBezTo>
                    <a:pt x="89" y="59"/>
                    <a:pt x="89" y="59"/>
                    <a:pt x="89" y="59"/>
                  </a:cubicBezTo>
                  <a:lnTo>
                    <a:pt x="63" y="34"/>
                  </a:lnTo>
                  <a:close/>
                  <a:moveTo>
                    <a:pt x="48" y="41"/>
                  </a:moveTo>
                  <a:cubicBezTo>
                    <a:pt x="5" y="5"/>
                    <a:pt x="5" y="5"/>
                    <a:pt x="5" y="5"/>
                  </a:cubicBezTo>
                  <a:cubicBezTo>
                    <a:pt x="90" y="5"/>
                    <a:pt x="90" y="5"/>
                    <a:pt x="90" y="5"/>
                  </a:cubicBezTo>
                  <a:lnTo>
                    <a:pt x="48" y="4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658" name="Google Shape;1658;p27"/>
          <p:cNvSpPr/>
          <p:nvPr/>
        </p:nvSpPr>
        <p:spPr>
          <a:xfrm>
            <a:off x="8109595" y="3905290"/>
            <a:ext cx="907748" cy="295466"/>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1200">
                <a:solidFill>
                  <a:schemeClr val="dk1"/>
                </a:solidFill>
                <a:latin typeface="Calibri"/>
                <a:ea typeface="Calibri"/>
                <a:cs typeface="Calibri"/>
                <a:sym typeface="Calibri"/>
              </a:rPr>
              <a:t>Third-Party </a:t>
            </a:r>
            <a:endParaRPr/>
          </a:p>
          <a:p>
            <a:pPr marL="0" marR="0" lvl="0" indent="0" algn="ctr" rtl="0">
              <a:lnSpc>
                <a:spcPct val="80000"/>
              </a:lnSpc>
              <a:spcBef>
                <a:spcPts val="0"/>
              </a:spcBef>
              <a:spcAft>
                <a:spcPts val="0"/>
              </a:spcAft>
              <a:buNone/>
            </a:pPr>
            <a:r>
              <a:rPr lang="en-US" sz="1200">
                <a:solidFill>
                  <a:schemeClr val="dk1"/>
                </a:solidFill>
                <a:latin typeface="Calibri"/>
                <a:ea typeface="Calibri"/>
                <a:cs typeface="Calibri"/>
                <a:sym typeface="Calibri"/>
              </a:rPr>
              <a:t>Email Server</a:t>
            </a:r>
            <a:endParaRPr/>
          </a:p>
        </p:txBody>
      </p:sp>
      <p:grpSp>
        <p:nvGrpSpPr>
          <p:cNvPr id="1659" name="Google Shape;1659;p27"/>
          <p:cNvGrpSpPr/>
          <p:nvPr/>
        </p:nvGrpSpPr>
        <p:grpSpPr>
          <a:xfrm>
            <a:off x="7204474" y="3423855"/>
            <a:ext cx="1127714" cy="235575"/>
            <a:chOff x="7061188" y="3423855"/>
            <a:chExt cx="1216386" cy="235575"/>
          </a:xfrm>
        </p:grpSpPr>
        <p:cxnSp>
          <p:nvCxnSpPr>
            <p:cNvPr id="1660" name="Google Shape;1660;p27"/>
            <p:cNvCxnSpPr/>
            <p:nvPr/>
          </p:nvCxnSpPr>
          <p:spPr>
            <a:xfrm>
              <a:off x="7094530" y="3659430"/>
              <a:ext cx="1152150" cy="0"/>
            </a:xfrm>
            <a:prstGeom prst="straightConnector1">
              <a:avLst/>
            </a:prstGeom>
            <a:noFill/>
            <a:ln w="9525" cap="flat" cmpd="sng">
              <a:solidFill>
                <a:schemeClr val="accent1"/>
              </a:solidFill>
              <a:prstDash val="dot"/>
              <a:miter lim="800000"/>
              <a:headEnd type="triangle" w="med" len="med"/>
              <a:tailEnd type="triangle" w="med" len="med"/>
            </a:ln>
          </p:spPr>
        </p:cxnSp>
        <p:sp>
          <p:nvSpPr>
            <p:cNvPr id="1661" name="Google Shape;1661;p27"/>
            <p:cNvSpPr/>
            <p:nvPr/>
          </p:nvSpPr>
          <p:spPr>
            <a:xfrm>
              <a:off x="7061188" y="3423855"/>
              <a:ext cx="1216386"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Inbound/Outbound</a:t>
              </a:r>
              <a:endParaRPr/>
            </a:p>
          </p:txBody>
        </p:sp>
      </p:grpSp>
      <p:grpSp>
        <p:nvGrpSpPr>
          <p:cNvPr id="1662" name="Google Shape;1662;p27"/>
          <p:cNvGrpSpPr/>
          <p:nvPr/>
        </p:nvGrpSpPr>
        <p:grpSpPr>
          <a:xfrm>
            <a:off x="2334296" y="2482153"/>
            <a:ext cx="1201288" cy="235575"/>
            <a:chOff x="7094530" y="3423855"/>
            <a:chExt cx="1159794" cy="235575"/>
          </a:xfrm>
        </p:grpSpPr>
        <p:cxnSp>
          <p:nvCxnSpPr>
            <p:cNvPr id="1663" name="Google Shape;1663;p27"/>
            <p:cNvCxnSpPr/>
            <p:nvPr/>
          </p:nvCxnSpPr>
          <p:spPr>
            <a:xfrm>
              <a:off x="7094530" y="3659430"/>
              <a:ext cx="1152150" cy="0"/>
            </a:xfrm>
            <a:prstGeom prst="straightConnector1">
              <a:avLst/>
            </a:prstGeom>
            <a:noFill/>
            <a:ln w="9525" cap="flat" cmpd="sng">
              <a:solidFill>
                <a:schemeClr val="accent1"/>
              </a:solidFill>
              <a:prstDash val="dot"/>
              <a:miter lim="800000"/>
              <a:headEnd type="triangle" w="med" len="med"/>
              <a:tailEnd type="triangle" w="med" len="med"/>
            </a:ln>
          </p:spPr>
        </p:cxnSp>
        <p:sp>
          <p:nvSpPr>
            <p:cNvPr id="1664" name="Google Shape;1664;p27"/>
            <p:cNvSpPr/>
            <p:nvPr/>
          </p:nvSpPr>
          <p:spPr>
            <a:xfrm>
              <a:off x="7110790" y="3423855"/>
              <a:ext cx="1143534"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Inbound/Outbound</a:t>
              </a:r>
              <a:endParaRPr/>
            </a:p>
          </p:txBody>
        </p:sp>
      </p:grpSp>
      <p:grpSp>
        <p:nvGrpSpPr>
          <p:cNvPr id="1665" name="Google Shape;1665;p27"/>
          <p:cNvGrpSpPr/>
          <p:nvPr/>
        </p:nvGrpSpPr>
        <p:grpSpPr>
          <a:xfrm>
            <a:off x="3844983" y="4120290"/>
            <a:ext cx="601876" cy="601876"/>
            <a:chOff x="3844983" y="4120290"/>
            <a:chExt cx="601876" cy="601876"/>
          </a:xfrm>
        </p:grpSpPr>
        <p:sp>
          <p:nvSpPr>
            <p:cNvPr id="1666" name="Google Shape;1666;p27"/>
            <p:cNvSpPr/>
            <p:nvPr/>
          </p:nvSpPr>
          <p:spPr>
            <a:xfrm>
              <a:off x="3844983" y="4120290"/>
              <a:ext cx="601876" cy="601876"/>
            </a:xfrm>
            <a:prstGeom prst="ellipse">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667" name="Google Shape;1667;p27"/>
            <p:cNvGrpSpPr/>
            <p:nvPr/>
          </p:nvGrpSpPr>
          <p:grpSpPr>
            <a:xfrm>
              <a:off x="3987310" y="4201862"/>
              <a:ext cx="317222" cy="393553"/>
              <a:chOff x="4183687" y="4218859"/>
              <a:chExt cx="317222" cy="393553"/>
            </a:xfrm>
          </p:grpSpPr>
          <p:sp>
            <p:nvSpPr>
              <p:cNvPr id="1668" name="Google Shape;1668;p27"/>
              <p:cNvSpPr/>
              <p:nvPr/>
            </p:nvSpPr>
            <p:spPr>
              <a:xfrm>
                <a:off x="4183687" y="4401113"/>
                <a:ext cx="317222" cy="139892"/>
              </a:xfrm>
              <a:custGeom>
                <a:avLst/>
                <a:gdLst/>
                <a:ahLst/>
                <a:cxnLst/>
                <a:rect l="l" t="t" r="r" b="b"/>
                <a:pathLst>
                  <a:path w="322" h="142" extrusionOk="0">
                    <a:moveTo>
                      <a:pt x="322" y="0"/>
                    </a:moveTo>
                    <a:lnTo>
                      <a:pt x="0" y="0"/>
                    </a:lnTo>
                    <a:lnTo>
                      <a:pt x="161" y="142"/>
                    </a:lnTo>
                    <a:lnTo>
                      <a:pt x="322" y="0"/>
                    </a:lnTo>
                    <a:close/>
                  </a:path>
                </a:pathLst>
              </a:custGeom>
              <a:solidFill>
                <a:schemeClr val="bg1">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9" name="Google Shape;1669;p27"/>
              <p:cNvSpPr/>
              <p:nvPr/>
            </p:nvSpPr>
            <p:spPr>
              <a:xfrm>
                <a:off x="4183687" y="4423262"/>
                <a:ext cx="317222" cy="189150"/>
              </a:xfrm>
              <a:custGeom>
                <a:avLst/>
                <a:gdLst/>
                <a:ahLst/>
                <a:cxnLst/>
                <a:rect l="l" t="t" r="r" b="b"/>
                <a:pathLst>
                  <a:path w="322" h="192" extrusionOk="0">
                    <a:moveTo>
                      <a:pt x="161" y="142"/>
                    </a:moveTo>
                    <a:lnTo>
                      <a:pt x="0" y="0"/>
                    </a:lnTo>
                    <a:lnTo>
                      <a:pt x="0" y="192"/>
                    </a:lnTo>
                    <a:lnTo>
                      <a:pt x="322" y="192"/>
                    </a:lnTo>
                    <a:lnTo>
                      <a:pt x="322" y="0"/>
                    </a:lnTo>
                    <a:lnTo>
                      <a:pt x="161" y="142"/>
                    </a:lnTo>
                    <a:close/>
                  </a:path>
                </a:pathLst>
              </a:custGeom>
              <a:solidFill>
                <a:schemeClr val="bg1">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0" name="Google Shape;1670;p27"/>
              <p:cNvSpPr/>
              <p:nvPr/>
            </p:nvSpPr>
            <p:spPr>
              <a:xfrm>
                <a:off x="4358060" y="4218859"/>
                <a:ext cx="84724" cy="182253"/>
              </a:xfrm>
              <a:custGeom>
                <a:avLst/>
                <a:gdLst/>
                <a:ahLst/>
                <a:cxnLst/>
                <a:rect l="l" t="t" r="r" b="b"/>
                <a:pathLst>
                  <a:path w="36" h="78" extrusionOk="0">
                    <a:moveTo>
                      <a:pt x="36" y="18"/>
                    </a:moveTo>
                    <a:cubicBezTo>
                      <a:pt x="36" y="8"/>
                      <a:pt x="28" y="0"/>
                      <a:pt x="18" y="0"/>
                    </a:cubicBezTo>
                    <a:cubicBezTo>
                      <a:pt x="8" y="0"/>
                      <a:pt x="0" y="8"/>
                      <a:pt x="0" y="18"/>
                    </a:cubicBezTo>
                    <a:cubicBezTo>
                      <a:pt x="0" y="26"/>
                      <a:pt x="6" y="33"/>
                      <a:pt x="14" y="35"/>
                    </a:cubicBezTo>
                    <a:cubicBezTo>
                      <a:pt x="14" y="78"/>
                      <a:pt x="14" y="78"/>
                      <a:pt x="14" y="78"/>
                    </a:cubicBezTo>
                    <a:cubicBezTo>
                      <a:pt x="23" y="78"/>
                      <a:pt x="23" y="78"/>
                      <a:pt x="23" y="78"/>
                    </a:cubicBezTo>
                    <a:cubicBezTo>
                      <a:pt x="23" y="35"/>
                      <a:pt x="23" y="35"/>
                      <a:pt x="23" y="35"/>
                    </a:cubicBezTo>
                    <a:cubicBezTo>
                      <a:pt x="30" y="33"/>
                      <a:pt x="36" y="26"/>
                      <a:pt x="36" y="18"/>
                    </a:cubicBezTo>
                    <a:close/>
                    <a:moveTo>
                      <a:pt x="18" y="27"/>
                    </a:moveTo>
                    <a:cubicBezTo>
                      <a:pt x="13" y="27"/>
                      <a:pt x="10" y="23"/>
                      <a:pt x="10" y="18"/>
                    </a:cubicBezTo>
                    <a:cubicBezTo>
                      <a:pt x="10" y="13"/>
                      <a:pt x="13" y="9"/>
                      <a:pt x="18" y="9"/>
                    </a:cubicBezTo>
                    <a:cubicBezTo>
                      <a:pt x="23" y="9"/>
                      <a:pt x="27" y="13"/>
                      <a:pt x="27" y="18"/>
                    </a:cubicBezTo>
                    <a:cubicBezTo>
                      <a:pt x="27" y="23"/>
                      <a:pt x="23" y="27"/>
                      <a:pt x="18" y="2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1" name="Google Shape;1671;p27"/>
              <p:cNvSpPr/>
              <p:nvPr/>
            </p:nvSpPr>
            <p:spPr>
              <a:xfrm>
                <a:off x="4272352" y="4328212"/>
                <a:ext cx="69947" cy="147773"/>
              </a:xfrm>
              <a:custGeom>
                <a:avLst/>
                <a:gdLst/>
                <a:ahLst/>
                <a:cxnLst/>
                <a:rect l="l" t="t" r="r" b="b"/>
                <a:pathLst>
                  <a:path w="30" h="63" extrusionOk="0">
                    <a:moveTo>
                      <a:pt x="30" y="58"/>
                    </a:moveTo>
                    <a:cubicBezTo>
                      <a:pt x="30" y="58"/>
                      <a:pt x="30" y="58"/>
                      <a:pt x="30" y="58"/>
                    </a:cubicBezTo>
                    <a:cubicBezTo>
                      <a:pt x="30" y="56"/>
                      <a:pt x="29" y="55"/>
                      <a:pt x="28" y="54"/>
                    </a:cubicBezTo>
                    <a:cubicBezTo>
                      <a:pt x="17" y="53"/>
                      <a:pt x="10" y="44"/>
                      <a:pt x="10" y="33"/>
                    </a:cubicBezTo>
                    <a:cubicBezTo>
                      <a:pt x="10" y="33"/>
                      <a:pt x="10" y="33"/>
                      <a:pt x="10" y="33"/>
                    </a:cubicBezTo>
                    <a:cubicBezTo>
                      <a:pt x="13" y="35"/>
                      <a:pt x="18" y="37"/>
                      <a:pt x="22" y="37"/>
                    </a:cubicBezTo>
                    <a:cubicBezTo>
                      <a:pt x="22" y="28"/>
                      <a:pt x="22" y="28"/>
                      <a:pt x="22" y="28"/>
                    </a:cubicBezTo>
                    <a:cubicBezTo>
                      <a:pt x="17" y="28"/>
                      <a:pt x="12" y="24"/>
                      <a:pt x="9" y="18"/>
                    </a:cubicBezTo>
                    <a:cubicBezTo>
                      <a:pt x="0" y="0"/>
                      <a:pt x="0" y="0"/>
                      <a:pt x="0" y="0"/>
                    </a:cubicBezTo>
                    <a:cubicBezTo>
                      <a:pt x="0" y="33"/>
                      <a:pt x="0" y="33"/>
                      <a:pt x="0" y="33"/>
                    </a:cubicBezTo>
                    <a:cubicBezTo>
                      <a:pt x="0" y="49"/>
                      <a:pt x="13" y="62"/>
                      <a:pt x="28" y="63"/>
                    </a:cubicBezTo>
                    <a:cubicBezTo>
                      <a:pt x="29" y="62"/>
                      <a:pt x="30" y="60"/>
                      <a:pt x="30" y="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672" name="Google Shape;1672;p27"/>
          <p:cNvGrpSpPr/>
          <p:nvPr/>
        </p:nvGrpSpPr>
        <p:grpSpPr>
          <a:xfrm>
            <a:off x="2421275" y="4126529"/>
            <a:ext cx="1201288" cy="235575"/>
            <a:chOff x="7094530" y="3423855"/>
            <a:chExt cx="1159794" cy="235575"/>
          </a:xfrm>
        </p:grpSpPr>
        <p:cxnSp>
          <p:nvCxnSpPr>
            <p:cNvPr id="1673" name="Google Shape;1673;p27"/>
            <p:cNvCxnSpPr/>
            <p:nvPr/>
          </p:nvCxnSpPr>
          <p:spPr>
            <a:xfrm>
              <a:off x="7094530" y="3659430"/>
              <a:ext cx="1152150" cy="0"/>
            </a:xfrm>
            <a:prstGeom prst="straightConnector1">
              <a:avLst/>
            </a:prstGeom>
            <a:noFill/>
            <a:ln w="9525" cap="flat" cmpd="sng">
              <a:solidFill>
                <a:schemeClr val="accent1"/>
              </a:solidFill>
              <a:prstDash val="dot"/>
              <a:miter lim="800000"/>
              <a:headEnd type="triangle" w="med" len="med"/>
              <a:tailEnd type="triangle" w="med" len="med"/>
            </a:ln>
          </p:spPr>
        </p:cxnSp>
        <p:sp>
          <p:nvSpPr>
            <p:cNvPr id="1674" name="Google Shape;1674;p27"/>
            <p:cNvSpPr/>
            <p:nvPr/>
          </p:nvSpPr>
          <p:spPr>
            <a:xfrm>
              <a:off x="7110790" y="3423855"/>
              <a:ext cx="1143534"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Inbound/Outbound</a:t>
              </a:r>
              <a:endParaRPr/>
            </a:p>
          </p:txBody>
        </p:sp>
      </p:grpSp>
      <p:sp>
        <p:nvSpPr>
          <p:cNvPr id="1675" name="Google Shape;1675;p27"/>
          <p:cNvSpPr/>
          <p:nvPr/>
        </p:nvSpPr>
        <p:spPr>
          <a:xfrm>
            <a:off x="3743932" y="4780185"/>
            <a:ext cx="803978" cy="224357"/>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Impersonation</a:t>
            </a:r>
            <a:endParaRPr/>
          </a:p>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Controls</a:t>
            </a:r>
            <a:endParaRPr/>
          </a:p>
        </p:txBody>
      </p:sp>
      <p:sp>
        <p:nvSpPr>
          <p:cNvPr id="1676" name="Google Shape;1676;p27"/>
          <p:cNvSpPr/>
          <p:nvPr/>
        </p:nvSpPr>
        <p:spPr>
          <a:xfrm>
            <a:off x="4644551" y="4780185"/>
            <a:ext cx="636334" cy="224357"/>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Security </a:t>
            </a:r>
            <a:endParaRPr/>
          </a:p>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Awareness</a:t>
            </a:r>
            <a:endParaRPr/>
          </a:p>
        </p:txBody>
      </p:sp>
      <p:sp>
        <p:nvSpPr>
          <p:cNvPr id="1677" name="Google Shape;1677;p27"/>
          <p:cNvSpPr/>
          <p:nvPr/>
        </p:nvSpPr>
        <p:spPr>
          <a:xfrm>
            <a:off x="5341784" y="4780185"/>
            <a:ext cx="928292" cy="332399"/>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Data Protection</a:t>
            </a:r>
            <a:endParaRPr/>
          </a:p>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Policy-Based Encryption</a:t>
            </a:r>
            <a:endParaRPr/>
          </a:p>
        </p:txBody>
      </p:sp>
      <p:sp>
        <p:nvSpPr>
          <p:cNvPr id="1678" name="Google Shape;1678;p27"/>
          <p:cNvSpPr/>
          <p:nvPr/>
        </p:nvSpPr>
        <p:spPr>
          <a:xfrm>
            <a:off x="6348845" y="4780185"/>
            <a:ext cx="705534" cy="224357"/>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Anti-Spam</a:t>
            </a:r>
            <a:endParaRPr/>
          </a:p>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Anti-Malware</a:t>
            </a:r>
            <a:endParaRPr/>
          </a:p>
        </p:txBody>
      </p:sp>
      <p:sp>
        <p:nvSpPr>
          <p:cNvPr id="1679" name="Google Shape;1679;p27"/>
          <p:cNvSpPr/>
          <p:nvPr/>
        </p:nvSpPr>
        <p:spPr>
          <a:xfrm>
            <a:off x="3765341" y="2269212"/>
            <a:ext cx="803978" cy="224357"/>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Advanced Threat </a:t>
            </a:r>
            <a:endParaRPr/>
          </a:p>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Protection</a:t>
            </a:r>
            <a:endParaRPr/>
          </a:p>
        </p:txBody>
      </p:sp>
      <p:sp>
        <p:nvSpPr>
          <p:cNvPr id="1680" name="Google Shape;1680;p27"/>
          <p:cNvSpPr/>
          <p:nvPr/>
        </p:nvSpPr>
        <p:spPr>
          <a:xfrm>
            <a:off x="4612887" y="2269212"/>
            <a:ext cx="803978" cy="224357"/>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Threat </a:t>
            </a:r>
            <a:br>
              <a:rPr lang="en-US" sz="900">
                <a:solidFill>
                  <a:schemeClr val="dk1"/>
                </a:solidFill>
                <a:latin typeface="Calibri"/>
                <a:ea typeface="Calibri"/>
                <a:cs typeface="Calibri"/>
                <a:sym typeface="Calibri"/>
              </a:rPr>
            </a:br>
            <a:r>
              <a:rPr lang="en-US" sz="900">
                <a:solidFill>
                  <a:schemeClr val="dk1"/>
                </a:solidFill>
                <a:latin typeface="Calibri"/>
                <a:ea typeface="Calibri"/>
                <a:cs typeface="Calibri"/>
                <a:sym typeface="Calibri"/>
              </a:rPr>
              <a:t> Isolation</a:t>
            </a:r>
            <a:endParaRPr/>
          </a:p>
        </p:txBody>
      </p:sp>
      <p:sp>
        <p:nvSpPr>
          <p:cNvPr id="1681" name="Google Shape;1681;p27"/>
          <p:cNvSpPr/>
          <p:nvPr/>
        </p:nvSpPr>
        <p:spPr>
          <a:xfrm>
            <a:off x="5460433" y="2269212"/>
            <a:ext cx="803978" cy="224357"/>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Email </a:t>
            </a:r>
            <a:br>
              <a:rPr lang="en-US" sz="900">
                <a:solidFill>
                  <a:schemeClr val="dk1"/>
                </a:solidFill>
                <a:latin typeface="Calibri"/>
                <a:ea typeface="Calibri"/>
                <a:cs typeface="Calibri"/>
                <a:sym typeface="Calibri"/>
              </a:rPr>
            </a:br>
            <a:r>
              <a:rPr lang="en-US" sz="900">
                <a:solidFill>
                  <a:schemeClr val="dk1"/>
                </a:solidFill>
                <a:latin typeface="Calibri"/>
                <a:ea typeface="Calibri"/>
                <a:cs typeface="Calibri"/>
                <a:sym typeface="Calibri"/>
              </a:rPr>
              <a:t>Analytics</a:t>
            </a:r>
            <a:endParaRPr/>
          </a:p>
        </p:txBody>
      </p:sp>
      <p:grpSp>
        <p:nvGrpSpPr>
          <p:cNvPr id="1706" name="Google Shape;1706;p27"/>
          <p:cNvGrpSpPr/>
          <p:nvPr/>
        </p:nvGrpSpPr>
        <p:grpSpPr>
          <a:xfrm>
            <a:off x="4661780" y="4120290"/>
            <a:ext cx="601876" cy="601876"/>
            <a:chOff x="4699176" y="4120290"/>
            <a:chExt cx="601876" cy="601876"/>
          </a:xfrm>
        </p:grpSpPr>
        <p:sp>
          <p:nvSpPr>
            <p:cNvPr id="1707" name="Google Shape;1707;p27"/>
            <p:cNvSpPr/>
            <p:nvPr/>
          </p:nvSpPr>
          <p:spPr>
            <a:xfrm>
              <a:off x="4699176" y="4120290"/>
              <a:ext cx="601876" cy="601876"/>
            </a:xfrm>
            <a:prstGeom prst="ellipse">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708" name="Google Shape;1708;p27"/>
            <p:cNvGrpSpPr/>
            <p:nvPr/>
          </p:nvGrpSpPr>
          <p:grpSpPr>
            <a:xfrm>
              <a:off x="4792391" y="4286813"/>
              <a:ext cx="410405" cy="271579"/>
              <a:chOff x="7189788" y="4572000"/>
              <a:chExt cx="750887" cy="496888"/>
            </a:xfrm>
          </p:grpSpPr>
          <p:sp>
            <p:nvSpPr>
              <p:cNvPr id="1709" name="Google Shape;1709;p27"/>
              <p:cNvSpPr/>
              <p:nvPr/>
            </p:nvSpPr>
            <p:spPr>
              <a:xfrm>
                <a:off x="7189788" y="4994275"/>
                <a:ext cx="750887" cy="74613"/>
              </a:xfrm>
              <a:custGeom>
                <a:avLst/>
                <a:gdLst/>
                <a:ahLst/>
                <a:cxnLst/>
                <a:rect l="l" t="t" r="r" b="b"/>
                <a:pathLst>
                  <a:path w="312" h="31" extrusionOk="0">
                    <a:moveTo>
                      <a:pt x="311" y="1"/>
                    </a:moveTo>
                    <a:cubicBezTo>
                      <a:pt x="311" y="0"/>
                      <a:pt x="311" y="0"/>
                      <a:pt x="310" y="0"/>
                    </a:cubicBezTo>
                    <a:cubicBezTo>
                      <a:pt x="2" y="0"/>
                      <a:pt x="2" y="0"/>
                      <a:pt x="2" y="0"/>
                    </a:cubicBezTo>
                    <a:cubicBezTo>
                      <a:pt x="1" y="0"/>
                      <a:pt x="1" y="0"/>
                      <a:pt x="0" y="1"/>
                    </a:cubicBezTo>
                    <a:cubicBezTo>
                      <a:pt x="0" y="1"/>
                      <a:pt x="0" y="1"/>
                      <a:pt x="0" y="2"/>
                    </a:cubicBezTo>
                    <a:cubicBezTo>
                      <a:pt x="0" y="2"/>
                      <a:pt x="5" y="31"/>
                      <a:pt x="41" y="31"/>
                    </a:cubicBezTo>
                    <a:cubicBezTo>
                      <a:pt x="271" y="31"/>
                      <a:pt x="271" y="31"/>
                      <a:pt x="271" y="31"/>
                    </a:cubicBezTo>
                    <a:cubicBezTo>
                      <a:pt x="307" y="31"/>
                      <a:pt x="312" y="2"/>
                      <a:pt x="312" y="2"/>
                    </a:cubicBezTo>
                    <a:cubicBezTo>
                      <a:pt x="312" y="1"/>
                      <a:pt x="312" y="1"/>
                      <a:pt x="311" y="1"/>
                    </a:cubicBezTo>
                    <a:close/>
                    <a:moveTo>
                      <a:pt x="179" y="21"/>
                    </a:moveTo>
                    <a:cubicBezTo>
                      <a:pt x="133" y="21"/>
                      <a:pt x="133" y="21"/>
                      <a:pt x="133" y="21"/>
                    </a:cubicBezTo>
                    <a:cubicBezTo>
                      <a:pt x="133" y="10"/>
                      <a:pt x="133" y="10"/>
                      <a:pt x="133" y="10"/>
                    </a:cubicBezTo>
                    <a:cubicBezTo>
                      <a:pt x="179" y="10"/>
                      <a:pt x="179" y="10"/>
                      <a:pt x="179" y="10"/>
                    </a:cubicBezTo>
                    <a:lnTo>
                      <a:pt x="179" y="21"/>
                    </a:lnTo>
                    <a:close/>
                    <a:moveTo>
                      <a:pt x="179" y="21"/>
                    </a:moveTo>
                    <a:cubicBezTo>
                      <a:pt x="179" y="21"/>
                      <a:pt x="179" y="21"/>
                      <a:pt x="179" y="21"/>
                    </a:cubicBezTo>
                  </a:path>
                </a:pathLst>
              </a:custGeom>
              <a:solidFill>
                <a:schemeClr val="bg1">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0" name="Google Shape;1710;p27"/>
              <p:cNvSpPr/>
              <p:nvPr/>
            </p:nvSpPr>
            <p:spPr>
              <a:xfrm>
                <a:off x="7254875" y="4572000"/>
                <a:ext cx="619125" cy="395288"/>
              </a:xfrm>
              <a:custGeom>
                <a:avLst/>
                <a:gdLst/>
                <a:ahLst/>
                <a:cxnLst/>
                <a:rect l="l" t="t" r="r" b="b"/>
                <a:pathLst>
                  <a:path w="257" h="163" extrusionOk="0">
                    <a:moveTo>
                      <a:pt x="7" y="163"/>
                    </a:moveTo>
                    <a:cubicBezTo>
                      <a:pt x="251" y="163"/>
                      <a:pt x="251" y="163"/>
                      <a:pt x="251" y="163"/>
                    </a:cubicBezTo>
                    <a:cubicBezTo>
                      <a:pt x="255" y="163"/>
                      <a:pt x="257" y="160"/>
                      <a:pt x="257" y="156"/>
                    </a:cubicBezTo>
                    <a:cubicBezTo>
                      <a:pt x="257" y="6"/>
                      <a:pt x="257" y="6"/>
                      <a:pt x="257" y="6"/>
                    </a:cubicBezTo>
                    <a:cubicBezTo>
                      <a:pt x="257" y="3"/>
                      <a:pt x="255" y="0"/>
                      <a:pt x="251" y="0"/>
                    </a:cubicBezTo>
                    <a:cubicBezTo>
                      <a:pt x="7" y="0"/>
                      <a:pt x="7" y="0"/>
                      <a:pt x="7" y="0"/>
                    </a:cubicBezTo>
                    <a:cubicBezTo>
                      <a:pt x="3" y="0"/>
                      <a:pt x="0" y="3"/>
                      <a:pt x="0" y="6"/>
                    </a:cubicBezTo>
                    <a:cubicBezTo>
                      <a:pt x="0" y="156"/>
                      <a:pt x="0" y="156"/>
                      <a:pt x="0" y="156"/>
                    </a:cubicBezTo>
                    <a:cubicBezTo>
                      <a:pt x="0" y="160"/>
                      <a:pt x="3" y="163"/>
                      <a:pt x="7" y="163"/>
                    </a:cubicBezTo>
                    <a:close/>
                    <a:moveTo>
                      <a:pt x="23" y="22"/>
                    </a:moveTo>
                    <a:cubicBezTo>
                      <a:pt x="235" y="22"/>
                      <a:pt x="235" y="22"/>
                      <a:pt x="235" y="22"/>
                    </a:cubicBezTo>
                    <a:cubicBezTo>
                      <a:pt x="235" y="140"/>
                      <a:pt x="235" y="140"/>
                      <a:pt x="235" y="140"/>
                    </a:cubicBezTo>
                    <a:cubicBezTo>
                      <a:pt x="23" y="140"/>
                      <a:pt x="23" y="140"/>
                      <a:pt x="23" y="140"/>
                    </a:cubicBezTo>
                    <a:lnTo>
                      <a:pt x="23" y="22"/>
                    </a:lnTo>
                    <a:close/>
                    <a:moveTo>
                      <a:pt x="23" y="22"/>
                    </a:moveTo>
                    <a:cubicBezTo>
                      <a:pt x="23" y="22"/>
                      <a:pt x="23" y="22"/>
                      <a:pt x="23" y="22"/>
                    </a:cubicBezTo>
                  </a:path>
                </a:pathLst>
              </a:custGeom>
              <a:solidFill>
                <a:schemeClr val="bg1">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11" name="Google Shape;1711;p27"/>
            <p:cNvSpPr/>
            <p:nvPr/>
          </p:nvSpPr>
          <p:spPr>
            <a:xfrm>
              <a:off x="4948162" y="4343086"/>
              <a:ext cx="105104" cy="103502"/>
            </a:xfrm>
            <a:custGeom>
              <a:avLst/>
              <a:gdLst/>
              <a:ahLst/>
              <a:cxnLst/>
              <a:rect l="l" t="t" r="r" b="b"/>
              <a:pathLst>
                <a:path w="287" h="282" extrusionOk="0">
                  <a:moveTo>
                    <a:pt x="143" y="0"/>
                  </a:moveTo>
                  <a:cubicBezTo>
                    <a:pt x="143" y="0"/>
                    <a:pt x="176" y="13"/>
                    <a:pt x="208" y="13"/>
                  </a:cubicBezTo>
                  <a:cubicBezTo>
                    <a:pt x="240" y="13"/>
                    <a:pt x="280" y="3"/>
                    <a:pt x="280" y="3"/>
                  </a:cubicBezTo>
                  <a:cubicBezTo>
                    <a:pt x="280" y="3"/>
                    <a:pt x="287" y="26"/>
                    <a:pt x="287" y="60"/>
                  </a:cubicBezTo>
                  <a:cubicBezTo>
                    <a:pt x="287" y="149"/>
                    <a:pt x="258" y="205"/>
                    <a:pt x="220" y="237"/>
                  </a:cubicBezTo>
                  <a:cubicBezTo>
                    <a:pt x="197" y="256"/>
                    <a:pt x="159" y="282"/>
                    <a:pt x="143" y="282"/>
                  </a:cubicBezTo>
                  <a:cubicBezTo>
                    <a:pt x="128" y="282"/>
                    <a:pt x="90" y="256"/>
                    <a:pt x="67" y="237"/>
                  </a:cubicBezTo>
                  <a:cubicBezTo>
                    <a:pt x="29" y="205"/>
                    <a:pt x="0" y="149"/>
                    <a:pt x="0" y="60"/>
                  </a:cubicBezTo>
                  <a:cubicBezTo>
                    <a:pt x="0" y="25"/>
                    <a:pt x="7" y="3"/>
                    <a:pt x="7" y="3"/>
                  </a:cubicBezTo>
                  <a:cubicBezTo>
                    <a:pt x="7" y="3"/>
                    <a:pt x="46" y="13"/>
                    <a:pt x="79" y="13"/>
                  </a:cubicBezTo>
                  <a:cubicBezTo>
                    <a:pt x="111" y="13"/>
                    <a:pt x="143" y="0"/>
                    <a:pt x="143" y="0"/>
                  </a:cubicBezTo>
                  <a:moveTo>
                    <a:pt x="37" y="89"/>
                  </a:moveTo>
                  <a:cubicBezTo>
                    <a:pt x="42" y="143"/>
                    <a:pt x="60" y="184"/>
                    <a:pt x="90" y="209"/>
                  </a:cubicBezTo>
                  <a:cubicBezTo>
                    <a:pt x="113" y="228"/>
                    <a:pt x="134" y="241"/>
                    <a:pt x="143" y="245"/>
                  </a:cubicBezTo>
                  <a:cubicBezTo>
                    <a:pt x="153" y="241"/>
                    <a:pt x="174" y="228"/>
                    <a:pt x="197" y="209"/>
                  </a:cubicBezTo>
                  <a:cubicBezTo>
                    <a:pt x="227" y="184"/>
                    <a:pt x="245" y="143"/>
                    <a:pt x="250" y="89"/>
                  </a:cubicBezTo>
                  <a:lnTo>
                    <a:pt x="37" y="8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12" name="Google Shape;1712;p27"/>
          <p:cNvGrpSpPr/>
          <p:nvPr/>
        </p:nvGrpSpPr>
        <p:grpSpPr>
          <a:xfrm>
            <a:off x="3866392" y="2557456"/>
            <a:ext cx="601876" cy="601876"/>
            <a:chOff x="3860745" y="2549480"/>
            <a:chExt cx="601876" cy="601876"/>
          </a:xfrm>
        </p:grpSpPr>
        <p:sp>
          <p:nvSpPr>
            <p:cNvPr id="1713" name="Google Shape;1713;p27"/>
            <p:cNvSpPr/>
            <p:nvPr/>
          </p:nvSpPr>
          <p:spPr>
            <a:xfrm>
              <a:off x="3860745" y="2549480"/>
              <a:ext cx="601876" cy="601876"/>
            </a:xfrm>
            <a:prstGeom prst="ellipse">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714" name="Google Shape;1714;p27"/>
            <p:cNvPicPr preferRelativeResize="0"/>
            <p:nvPr/>
          </p:nvPicPr>
          <p:blipFill rotWithShape="1">
            <a:blip r:embed="rId5">
              <a:alphaModFix/>
            </a:blip>
            <a:srcRect l="8031" t="11158" r="787" b="8098"/>
            <a:stretch/>
          </p:blipFill>
          <p:spPr>
            <a:xfrm>
              <a:off x="3969653" y="2667708"/>
              <a:ext cx="388822" cy="354807"/>
            </a:xfrm>
            <a:prstGeom prst="rect">
              <a:avLst/>
            </a:prstGeom>
            <a:noFill/>
            <a:ln>
              <a:noFill/>
            </a:ln>
          </p:spPr>
        </p:pic>
        <p:grpSp>
          <p:nvGrpSpPr>
            <p:cNvPr id="1715" name="Google Shape;1715;p27"/>
            <p:cNvGrpSpPr/>
            <p:nvPr/>
          </p:nvGrpSpPr>
          <p:grpSpPr>
            <a:xfrm>
              <a:off x="4048573" y="2743615"/>
              <a:ext cx="292314" cy="245727"/>
              <a:chOff x="6631710" y="4564856"/>
              <a:chExt cx="209621" cy="176213"/>
            </a:xfrm>
          </p:grpSpPr>
          <p:sp>
            <p:nvSpPr>
              <p:cNvPr id="1716" name="Google Shape;1716;p27"/>
              <p:cNvSpPr/>
              <p:nvPr/>
            </p:nvSpPr>
            <p:spPr>
              <a:xfrm>
                <a:off x="6631710" y="4564856"/>
                <a:ext cx="152112" cy="152112"/>
              </a:xfrm>
              <a:prstGeom prst="ellipse">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717" name="Google Shape;1717;p27"/>
              <p:cNvCxnSpPr/>
              <p:nvPr/>
            </p:nvCxnSpPr>
            <p:spPr>
              <a:xfrm>
                <a:off x="6769893" y="4686300"/>
                <a:ext cx="71438" cy="54769"/>
              </a:xfrm>
              <a:prstGeom prst="straightConnector1">
                <a:avLst/>
              </a:prstGeom>
              <a:noFill/>
              <a:ln w="25400" cap="flat" cmpd="sng">
                <a:solidFill>
                  <a:schemeClr val="dk1"/>
                </a:solidFill>
                <a:prstDash val="solid"/>
                <a:miter lim="800000"/>
                <a:headEnd type="none" w="med" len="med"/>
                <a:tailEnd type="none" w="med" len="med"/>
              </a:ln>
            </p:spPr>
          </p:cxnSp>
        </p:grpSp>
      </p:grpSp>
      <p:grpSp>
        <p:nvGrpSpPr>
          <p:cNvPr id="1718" name="Google Shape;1718;p27"/>
          <p:cNvGrpSpPr/>
          <p:nvPr/>
        </p:nvGrpSpPr>
        <p:grpSpPr>
          <a:xfrm>
            <a:off x="4713938" y="2557456"/>
            <a:ext cx="601876" cy="601876"/>
            <a:chOff x="4752158" y="2549480"/>
            <a:chExt cx="601876" cy="601876"/>
          </a:xfrm>
        </p:grpSpPr>
        <p:sp>
          <p:nvSpPr>
            <p:cNvPr id="1719" name="Google Shape;1719;p27"/>
            <p:cNvSpPr/>
            <p:nvPr/>
          </p:nvSpPr>
          <p:spPr>
            <a:xfrm>
              <a:off x="4752158" y="2549480"/>
              <a:ext cx="601876" cy="601876"/>
            </a:xfrm>
            <a:prstGeom prst="ellipse">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720" name="Google Shape;1720;p27"/>
            <p:cNvGrpSpPr/>
            <p:nvPr/>
          </p:nvGrpSpPr>
          <p:grpSpPr>
            <a:xfrm>
              <a:off x="4858811" y="2659208"/>
              <a:ext cx="388570" cy="331564"/>
              <a:chOff x="5289031" y="2723588"/>
              <a:chExt cx="388570" cy="331564"/>
            </a:xfrm>
          </p:grpSpPr>
          <p:sp>
            <p:nvSpPr>
              <p:cNvPr id="1721" name="Google Shape;1721;p27"/>
              <p:cNvSpPr/>
              <p:nvPr/>
            </p:nvSpPr>
            <p:spPr>
              <a:xfrm>
                <a:off x="5432114" y="2952750"/>
                <a:ext cx="102404" cy="102402"/>
              </a:xfrm>
              <a:prstGeom prst="rect">
                <a:avLst/>
              </a:prstGeom>
              <a:solidFill>
                <a:schemeClr val="bg1">
                  <a:lumMod val="75000"/>
                </a:schemeClr>
              </a:solidFill>
              <a:ln>
                <a:solidFill>
                  <a:schemeClr val="bg1">
                    <a:lumMod val="65000"/>
                  </a:schemeClr>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22" name="Google Shape;1722;p27"/>
              <p:cNvSpPr/>
              <p:nvPr/>
            </p:nvSpPr>
            <p:spPr>
              <a:xfrm>
                <a:off x="5432114" y="2723588"/>
                <a:ext cx="102404" cy="10240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23" name="Google Shape;1723;p27"/>
              <p:cNvSpPr/>
              <p:nvPr/>
            </p:nvSpPr>
            <p:spPr>
              <a:xfrm>
                <a:off x="5449276" y="2969135"/>
                <a:ext cx="68080" cy="68078"/>
              </a:xfrm>
              <a:prstGeom prst="rect">
                <a:avLst/>
              </a:prstGeom>
              <a:solidFill>
                <a:schemeClr val="accent3"/>
              </a:solidFill>
              <a:ln>
                <a:solidFill>
                  <a:schemeClr val="bg1">
                    <a:lumMod val="75000"/>
                  </a:schemeClr>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724" name="Google Shape;1724;p27"/>
              <p:cNvCxnSpPr>
                <a:endCxn id="1721" idx="0"/>
              </p:cNvCxnSpPr>
              <p:nvPr/>
            </p:nvCxnSpPr>
            <p:spPr>
              <a:xfrm>
                <a:off x="5483316" y="2827650"/>
                <a:ext cx="0" cy="125100"/>
              </a:xfrm>
              <a:prstGeom prst="straightConnector1">
                <a:avLst/>
              </a:prstGeom>
              <a:noFill/>
              <a:ln w="12700" cap="flat" cmpd="sng">
                <a:solidFill>
                  <a:schemeClr val="bg1">
                    <a:lumMod val="65000"/>
                  </a:schemeClr>
                </a:solidFill>
                <a:prstDash val="solid"/>
                <a:miter lim="800000"/>
                <a:headEnd type="none" w="sm" len="sm"/>
                <a:tailEnd type="none" w="sm" len="sm"/>
              </a:ln>
            </p:spPr>
          </p:cxnSp>
          <p:cxnSp>
            <p:nvCxnSpPr>
              <p:cNvPr id="1725" name="Google Shape;1725;p27"/>
              <p:cNvCxnSpPr>
                <a:stCxn id="1726" idx="0"/>
                <a:endCxn id="1727" idx="0"/>
              </p:cNvCxnSpPr>
              <p:nvPr/>
            </p:nvCxnSpPr>
            <p:spPr>
              <a:xfrm rot="-5400000" flipH="1">
                <a:off x="5483033" y="2809950"/>
                <a:ext cx="600" cy="286200"/>
              </a:xfrm>
              <a:prstGeom prst="bentConnector3">
                <a:avLst>
                  <a:gd name="adj1" fmla="val 55567"/>
                </a:avLst>
              </a:prstGeom>
              <a:noFill/>
              <a:ln w="12700" cap="flat" cmpd="sng">
                <a:solidFill>
                  <a:schemeClr val="bg1">
                    <a:lumMod val="65000"/>
                  </a:schemeClr>
                </a:solidFill>
                <a:prstDash val="solid"/>
                <a:miter lim="800000"/>
                <a:headEnd type="none" w="sm" len="sm"/>
                <a:tailEnd type="none" w="sm" len="sm"/>
              </a:ln>
            </p:spPr>
          </p:cxnSp>
          <p:sp>
            <p:nvSpPr>
              <p:cNvPr id="1727" name="Google Shape;1727;p27"/>
              <p:cNvSpPr/>
              <p:nvPr/>
            </p:nvSpPr>
            <p:spPr>
              <a:xfrm>
                <a:off x="5575197" y="2952750"/>
                <a:ext cx="102404" cy="10240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26" name="Google Shape;1726;p27"/>
              <p:cNvSpPr/>
              <p:nvPr/>
            </p:nvSpPr>
            <p:spPr>
              <a:xfrm>
                <a:off x="5289031" y="2952750"/>
                <a:ext cx="102404" cy="10240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728" name="Google Shape;1728;p27"/>
          <p:cNvGrpSpPr/>
          <p:nvPr/>
        </p:nvGrpSpPr>
        <p:grpSpPr>
          <a:xfrm>
            <a:off x="5561484" y="2557456"/>
            <a:ext cx="601876" cy="601876"/>
            <a:chOff x="5639979" y="2549480"/>
            <a:chExt cx="601876" cy="601876"/>
          </a:xfrm>
        </p:grpSpPr>
        <p:sp>
          <p:nvSpPr>
            <p:cNvPr id="1729" name="Google Shape;1729;p27"/>
            <p:cNvSpPr/>
            <p:nvPr/>
          </p:nvSpPr>
          <p:spPr>
            <a:xfrm>
              <a:off x="5639979" y="2549480"/>
              <a:ext cx="601876" cy="601876"/>
            </a:xfrm>
            <a:prstGeom prst="ellipse">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730" name="Google Shape;1730;p27"/>
            <p:cNvGrpSpPr/>
            <p:nvPr/>
          </p:nvGrpSpPr>
          <p:grpSpPr>
            <a:xfrm>
              <a:off x="5755335" y="2721241"/>
              <a:ext cx="376812" cy="256866"/>
              <a:chOff x="6200334" y="2797841"/>
              <a:chExt cx="331178" cy="225759"/>
            </a:xfrm>
          </p:grpSpPr>
          <p:grpSp>
            <p:nvGrpSpPr>
              <p:cNvPr id="1731" name="Google Shape;1731;p27"/>
              <p:cNvGrpSpPr/>
              <p:nvPr/>
            </p:nvGrpSpPr>
            <p:grpSpPr>
              <a:xfrm>
                <a:off x="6200334" y="2797841"/>
                <a:ext cx="251090" cy="167249"/>
                <a:chOff x="4336087" y="4536516"/>
                <a:chExt cx="317222" cy="211299"/>
              </a:xfrm>
            </p:grpSpPr>
            <p:sp>
              <p:nvSpPr>
                <p:cNvPr id="1732" name="Google Shape;1732;p27"/>
                <p:cNvSpPr/>
                <p:nvPr/>
              </p:nvSpPr>
              <p:spPr>
                <a:xfrm>
                  <a:off x="4336087" y="4536516"/>
                  <a:ext cx="317222" cy="139892"/>
                </a:xfrm>
                <a:custGeom>
                  <a:avLst/>
                  <a:gdLst/>
                  <a:ahLst/>
                  <a:cxnLst/>
                  <a:rect l="l" t="t" r="r" b="b"/>
                  <a:pathLst>
                    <a:path w="322" h="142" extrusionOk="0">
                      <a:moveTo>
                        <a:pt x="322" y="0"/>
                      </a:moveTo>
                      <a:lnTo>
                        <a:pt x="0" y="0"/>
                      </a:lnTo>
                      <a:lnTo>
                        <a:pt x="161" y="142"/>
                      </a:lnTo>
                      <a:lnTo>
                        <a:pt x="322" y="0"/>
                      </a:lnTo>
                      <a:close/>
                    </a:path>
                  </a:pathLst>
                </a:custGeom>
                <a:solidFill>
                  <a:schemeClr val="bg1">
                    <a:lumMod val="65000"/>
                  </a:schemeClr>
                </a:solidFill>
                <a:ln>
                  <a:solidFill>
                    <a:schemeClr val="accent3"/>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3" name="Google Shape;1733;p27"/>
                <p:cNvSpPr/>
                <p:nvPr/>
              </p:nvSpPr>
              <p:spPr>
                <a:xfrm>
                  <a:off x="4336087" y="4558665"/>
                  <a:ext cx="317222" cy="189150"/>
                </a:xfrm>
                <a:custGeom>
                  <a:avLst/>
                  <a:gdLst/>
                  <a:ahLst/>
                  <a:cxnLst/>
                  <a:rect l="l" t="t" r="r" b="b"/>
                  <a:pathLst>
                    <a:path w="322" h="192" extrusionOk="0">
                      <a:moveTo>
                        <a:pt x="161" y="142"/>
                      </a:moveTo>
                      <a:lnTo>
                        <a:pt x="0" y="0"/>
                      </a:lnTo>
                      <a:lnTo>
                        <a:pt x="0" y="192"/>
                      </a:lnTo>
                      <a:lnTo>
                        <a:pt x="322" y="192"/>
                      </a:lnTo>
                      <a:lnTo>
                        <a:pt x="322" y="0"/>
                      </a:lnTo>
                      <a:lnTo>
                        <a:pt x="161" y="142"/>
                      </a:lnTo>
                      <a:close/>
                    </a:path>
                  </a:pathLst>
                </a:custGeom>
                <a:solidFill>
                  <a:schemeClr val="bg1">
                    <a:lumMod val="65000"/>
                  </a:schemeClr>
                </a:solidFill>
                <a:ln>
                  <a:solidFill>
                    <a:schemeClr val="accent3"/>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34" name="Google Shape;1734;p27"/>
              <p:cNvGrpSpPr/>
              <p:nvPr/>
            </p:nvGrpSpPr>
            <p:grpSpPr>
              <a:xfrm>
                <a:off x="6371336" y="2888952"/>
                <a:ext cx="160176" cy="134648"/>
                <a:chOff x="6631710" y="4564856"/>
                <a:chExt cx="209621" cy="176213"/>
              </a:xfrm>
            </p:grpSpPr>
            <p:sp>
              <p:nvSpPr>
                <p:cNvPr id="1735" name="Google Shape;1735;p27"/>
                <p:cNvSpPr/>
                <p:nvPr/>
              </p:nvSpPr>
              <p:spPr>
                <a:xfrm>
                  <a:off x="6631710" y="4564856"/>
                  <a:ext cx="152112" cy="152112"/>
                </a:xfrm>
                <a:prstGeom prst="ellipse">
                  <a:avLst/>
                </a:prstGeom>
                <a:solidFill>
                  <a:schemeClr val="bg1"/>
                </a:solidFill>
                <a:ln w="190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736" name="Google Shape;1736;p27"/>
                <p:cNvCxnSpPr/>
                <p:nvPr/>
              </p:nvCxnSpPr>
              <p:spPr>
                <a:xfrm>
                  <a:off x="6769893" y="4686300"/>
                  <a:ext cx="71438" cy="54769"/>
                </a:xfrm>
                <a:prstGeom prst="straightConnector1">
                  <a:avLst/>
                </a:prstGeom>
                <a:noFill/>
                <a:ln w="25400" cap="flat" cmpd="sng">
                  <a:solidFill>
                    <a:schemeClr val="accent3"/>
                  </a:solidFill>
                  <a:prstDash val="solid"/>
                  <a:miter lim="800000"/>
                  <a:headEnd type="none" w="med" len="med"/>
                  <a:tailEnd type="none" w="med" len="med"/>
                </a:ln>
              </p:spPr>
            </p:cxnSp>
          </p:grpSp>
        </p:grpSp>
      </p:grpSp>
      <p:grpSp>
        <p:nvGrpSpPr>
          <p:cNvPr id="1737" name="Google Shape;1737;p27"/>
          <p:cNvGrpSpPr/>
          <p:nvPr/>
        </p:nvGrpSpPr>
        <p:grpSpPr>
          <a:xfrm>
            <a:off x="5504992" y="4120290"/>
            <a:ext cx="601876" cy="601876"/>
            <a:chOff x="5558380" y="4120290"/>
            <a:chExt cx="601876" cy="601876"/>
          </a:xfrm>
        </p:grpSpPr>
        <p:sp>
          <p:nvSpPr>
            <p:cNvPr id="1738" name="Google Shape;1738;p27"/>
            <p:cNvSpPr/>
            <p:nvPr/>
          </p:nvSpPr>
          <p:spPr>
            <a:xfrm>
              <a:off x="5558380" y="4120290"/>
              <a:ext cx="601876" cy="601876"/>
            </a:xfrm>
            <a:prstGeom prst="ellipse">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739" name="Google Shape;1739;p27"/>
            <p:cNvGrpSpPr/>
            <p:nvPr/>
          </p:nvGrpSpPr>
          <p:grpSpPr>
            <a:xfrm>
              <a:off x="5681008" y="4241122"/>
              <a:ext cx="352840" cy="358854"/>
              <a:chOff x="1382130" y="3590156"/>
              <a:chExt cx="234321" cy="238315"/>
            </a:xfrm>
          </p:grpSpPr>
          <p:sp>
            <p:nvSpPr>
              <p:cNvPr id="1740" name="Google Shape;1740;p27"/>
              <p:cNvSpPr/>
              <p:nvPr/>
            </p:nvSpPr>
            <p:spPr>
              <a:xfrm>
                <a:off x="1383200" y="3594334"/>
                <a:ext cx="232180" cy="22969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741" name="Google Shape;1741;p27"/>
              <p:cNvGrpSpPr/>
              <p:nvPr/>
            </p:nvGrpSpPr>
            <p:grpSpPr>
              <a:xfrm>
                <a:off x="1382130" y="3590156"/>
                <a:ext cx="234321" cy="238315"/>
                <a:chOff x="2959" y="1265"/>
                <a:chExt cx="1760" cy="1790"/>
              </a:xfrm>
            </p:grpSpPr>
            <p:sp>
              <p:nvSpPr>
                <p:cNvPr id="1742" name="Google Shape;1742;p27"/>
                <p:cNvSpPr/>
                <p:nvPr/>
              </p:nvSpPr>
              <p:spPr>
                <a:xfrm>
                  <a:off x="2959" y="1265"/>
                  <a:ext cx="1760" cy="17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3" name="Google Shape;1743;p27"/>
                <p:cNvSpPr/>
                <p:nvPr/>
              </p:nvSpPr>
              <p:spPr>
                <a:xfrm>
                  <a:off x="4431" y="2121"/>
                  <a:ext cx="6" cy="6"/>
                </a:xfrm>
                <a:custGeom>
                  <a:avLst/>
                  <a:gdLst/>
                  <a:ahLst/>
                  <a:cxnLst/>
                  <a:rect l="l" t="t" r="r" b="b"/>
                  <a:pathLst>
                    <a:path w="6" h="6" extrusionOk="0">
                      <a:moveTo>
                        <a:pt x="6" y="6"/>
                      </a:moveTo>
                      <a:lnTo>
                        <a:pt x="6" y="6"/>
                      </a:lnTo>
                      <a:lnTo>
                        <a:pt x="0" y="0"/>
                      </a:lnTo>
                      <a:lnTo>
                        <a:pt x="0" y="0"/>
                      </a:lnTo>
                      <a:lnTo>
                        <a:pt x="6" y="6"/>
                      </a:lnTo>
                      <a:lnTo>
                        <a:pt x="6" y="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4" name="Google Shape;1744;p27"/>
                <p:cNvSpPr/>
                <p:nvPr/>
              </p:nvSpPr>
              <p:spPr>
                <a:xfrm>
                  <a:off x="3215" y="2423"/>
                  <a:ext cx="4" cy="10"/>
                </a:xfrm>
                <a:custGeom>
                  <a:avLst/>
                  <a:gdLst/>
                  <a:ahLst/>
                  <a:cxnLst/>
                  <a:rect l="l" t="t" r="r" b="b"/>
                  <a:pathLst>
                    <a:path w="4" h="10" extrusionOk="0">
                      <a:moveTo>
                        <a:pt x="0" y="0"/>
                      </a:moveTo>
                      <a:lnTo>
                        <a:pt x="0" y="0"/>
                      </a:lnTo>
                      <a:lnTo>
                        <a:pt x="4" y="10"/>
                      </a:lnTo>
                      <a:lnTo>
                        <a:pt x="4" y="10"/>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5" name="Google Shape;1745;p27"/>
                <p:cNvSpPr/>
                <p:nvPr/>
              </p:nvSpPr>
              <p:spPr>
                <a:xfrm>
                  <a:off x="3071" y="2111"/>
                  <a:ext cx="1536" cy="832"/>
                </a:xfrm>
                <a:custGeom>
                  <a:avLst/>
                  <a:gdLst/>
                  <a:ahLst/>
                  <a:cxnLst/>
                  <a:rect l="l" t="t" r="r" b="b"/>
                  <a:pathLst>
                    <a:path w="1536" h="832" extrusionOk="0">
                      <a:moveTo>
                        <a:pt x="0" y="418"/>
                      </a:moveTo>
                      <a:lnTo>
                        <a:pt x="0" y="712"/>
                      </a:lnTo>
                      <a:lnTo>
                        <a:pt x="0" y="712"/>
                      </a:lnTo>
                      <a:lnTo>
                        <a:pt x="0" y="724"/>
                      </a:lnTo>
                      <a:lnTo>
                        <a:pt x="2" y="736"/>
                      </a:lnTo>
                      <a:lnTo>
                        <a:pt x="10" y="758"/>
                      </a:lnTo>
                      <a:lnTo>
                        <a:pt x="20" y="780"/>
                      </a:lnTo>
                      <a:lnTo>
                        <a:pt x="36" y="796"/>
                      </a:lnTo>
                      <a:lnTo>
                        <a:pt x="52" y="812"/>
                      </a:lnTo>
                      <a:lnTo>
                        <a:pt x="74" y="822"/>
                      </a:lnTo>
                      <a:lnTo>
                        <a:pt x="96" y="830"/>
                      </a:lnTo>
                      <a:lnTo>
                        <a:pt x="108" y="832"/>
                      </a:lnTo>
                      <a:lnTo>
                        <a:pt x="120" y="832"/>
                      </a:lnTo>
                      <a:lnTo>
                        <a:pt x="1416" y="832"/>
                      </a:lnTo>
                      <a:lnTo>
                        <a:pt x="1416" y="832"/>
                      </a:lnTo>
                      <a:lnTo>
                        <a:pt x="1428" y="832"/>
                      </a:lnTo>
                      <a:lnTo>
                        <a:pt x="1440" y="830"/>
                      </a:lnTo>
                      <a:lnTo>
                        <a:pt x="1464" y="822"/>
                      </a:lnTo>
                      <a:lnTo>
                        <a:pt x="1484" y="812"/>
                      </a:lnTo>
                      <a:lnTo>
                        <a:pt x="1502" y="796"/>
                      </a:lnTo>
                      <a:lnTo>
                        <a:pt x="1516" y="780"/>
                      </a:lnTo>
                      <a:lnTo>
                        <a:pt x="1528" y="758"/>
                      </a:lnTo>
                      <a:lnTo>
                        <a:pt x="1534" y="736"/>
                      </a:lnTo>
                      <a:lnTo>
                        <a:pt x="1536" y="724"/>
                      </a:lnTo>
                      <a:lnTo>
                        <a:pt x="1536" y="712"/>
                      </a:lnTo>
                      <a:lnTo>
                        <a:pt x="1536" y="0"/>
                      </a:lnTo>
                      <a:lnTo>
                        <a:pt x="1382" y="42"/>
                      </a:lnTo>
                      <a:lnTo>
                        <a:pt x="1382" y="42"/>
                      </a:lnTo>
                      <a:lnTo>
                        <a:pt x="1380" y="38"/>
                      </a:lnTo>
                      <a:lnTo>
                        <a:pt x="1380" y="38"/>
                      </a:lnTo>
                      <a:lnTo>
                        <a:pt x="1390" y="56"/>
                      </a:lnTo>
                      <a:lnTo>
                        <a:pt x="1400" y="76"/>
                      </a:lnTo>
                      <a:lnTo>
                        <a:pt x="1408" y="96"/>
                      </a:lnTo>
                      <a:lnTo>
                        <a:pt x="1416" y="118"/>
                      </a:lnTo>
                      <a:lnTo>
                        <a:pt x="1420" y="138"/>
                      </a:lnTo>
                      <a:lnTo>
                        <a:pt x="1424" y="160"/>
                      </a:lnTo>
                      <a:lnTo>
                        <a:pt x="1426" y="184"/>
                      </a:lnTo>
                      <a:lnTo>
                        <a:pt x="1428" y="206"/>
                      </a:lnTo>
                      <a:lnTo>
                        <a:pt x="1428" y="206"/>
                      </a:lnTo>
                      <a:lnTo>
                        <a:pt x="1426" y="240"/>
                      </a:lnTo>
                      <a:lnTo>
                        <a:pt x="1422" y="272"/>
                      </a:lnTo>
                      <a:lnTo>
                        <a:pt x="1414" y="302"/>
                      </a:lnTo>
                      <a:lnTo>
                        <a:pt x="1402" y="332"/>
                      </a:lnTo>
                      <a:lnTo>
                        <a:pt x="1388" y="360"/>
                      </a:lnTo>
                      <a:lnTo>
                        <a:pt x="1372" y="386"/>
                      </a:lnTo>
                      <a:lnTo>
                        <a:pt x="1354" y="410"/>
                      </a:lnTo>
                      <a:lnTo>
                        <a:pt x="1334" y="434"/>
                      </a:lnTo>
                      <a:lnTo>
                        <a:pt x="1310" y="454"/>
                      </a:lnTo>
                      <a:lnTo>
                        <a:pt x="1286" y="474"/>
                      </a:lnTo>
                      <a:lnTo>
                        <a:pt x="1260" y="490"/>
                      </a:lnTo>
                      <a:lnTo>
                        <a:pt x="1232" y="502"/>
                      </a:lnTo>
                      <a:lnTo>
                        <a:pt x="1202" y="514"/>
                      </a:lnTo>
                      <a:lnTo>
                        <a:pt x="1170" y="522"/>
                      </a:lnTo>
                      <a:lnTo>
                        <a:pt x="1138" y="526"/>
                      </a:lnTo>
                      <a:lnTo>
                        <a:pt x="1106" y="528"/>
                      </a:lnTo>
                      <a:lnTo>
                        <a:pt x="480" y="528"/>
                      </a:lnTo>
                      <a:lnTo>
                        <a:pt x="480" y="528"/>
                      </a:lnTo>
                      <a:lnTo>
                        <a:pt x="456" y="528"/>
                      </a:lnTo>
                      <a:lnTo>
                        <a:pt x="434" y="526"/>
                      </a:lnTo>
                      <a:lnTo>
                        <a:pt x="410" y="522"/>
                      </a:lnTo>
                      <a:lnTo>
                        <a:pt x="388" y="516"/>
                      </a:lnTo>
                      <a:lnTo>
                        <a:pt x="366" y="510"/>
                      </a:lnTo>
                      <a:lnTo>
                        <a:pt x="344" y="502"/>
                      </a:lnTo>
                      <a:lnTo>
                        <a:pt x="324" y="494"/>
                      </a:lnTo>
                      <a:lnTo>
                        <a:pt x="304" y="484"/>
                      </a:lnTo>
                      <a:lnTo>
                        <a:pt x="284" y="472"/>
                      </a:lnTo>
                      <a:lnTo>
                        <a:pt x="266" y="460"/>
                      </a:lnTo>
                      <a:lnTo>
                        <a:pt x="248" y="446"/>
                      </a:lnTo>
                      <a:lnTo>
                        <a:pt x="230" y="432"/>
                      </a:lnTo>
                      <a:lnTo>
                        <a:pt x="214" y="416"/>
                      </a:lnTo>
                      <a:lnTo>
                        <a:pt x="200" y="400"/>
                      </a:lnTo>
                      <a:lnTo>
                        <a:pt x="186" y="382"/>
                      </a:lnTo>
                      <a:lnTo>
                        <a:pt x="172" y="364"/>
                      </a:lnTo>
                      <a:lnTo>
                        <a:pt x="172" y="364"/>
                      </a:lnTo>
                      <a:lnTo>
                        <a:pt x="176" y="370"/>
                      </a:lnTo>
                      <a:lnTo>
                        <a:pt x="0" y="41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6" name="Google Shape;1746;p27"/>
                <p:cNvSpPr/>
                <p:nvPr/>
              </p:nvSpPr>
              <p:spPr>
                <a:xfrm>
                  <a:off x="3227" y="2449"/>
                  <a:ext cx="6" cy="10"/>
                </a:xfrm>
                <a:custGeom>
                  <a:avLst/>
                  <a:gdLst/>
                  <a:ahLst/>
                  <a:cxnLst/>
                  <a:rect l="l" t="t" r="r" b="b"/>
                  <a:pathLst>
                    <a:path w="6" h="10" extrusionOk="0">
                      <a:moveTo>
                        <a:pt x="0" y="0"/>
                      </a:moveTo>
                      <a:lnTo>
                        <a:pt x="0" y="0"/>
                      </a:lnTo>
                      <a:lnTo>
                        <a:pt x="6" y="10"/>
                      </a:lnTo>
                      <a:lnTo>
                        <a:pt x="6" y="10"/>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7" name="Google Shape;1747;p27"/>
                <p:cNvSpPr/>
                <p:nvPr/>
              </p:nvSpPr>
              <p:spPr>
                <a:xfrm>
                  <a:off x="4187" y="1855"/>
                  <a:ext cx="4" cy="8"/>
                </a:xfrm>
                <a:custGeom>
                  <a:avLst/>
                  <a:gdLst/>
                  <a:ahLst/>
                  <a:cxnLst/>
                  <a:rect l="l" t="t" r="r" b="b"/>
                  <a:pathLst>
                    <a:path w="4" h="8" extrusionOk="0">
                      <a:moveTo>
                        <a:pt x="4" y="8"/>
                      </a:moveTo>
                      <a:lnTo>
                        <a:pt x="4" y="8"/>
                      </a:lnTo>
                      <a:lnTo>
                        <a:pt x="0" y="0"/>
                      </a:lnTo>
                      <a:lnTo>
                        <a:pt x="0" y="0"/>
                      </a:lnTo>
                      <a:lnTo>
                        <a:pt x="4" y="8"/>
                      </a:lnTo>
                      <a:lnTo>
                        <a:pt x="4" y="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8" name="Google Shape;1748;p27"/>
                <p:cNvSpPr/>
                <p:nvPr/>
              </p:nvSpPr>
              <p:spPr>
                <a:xfrm>
                  <a:off x="4205" y="1887"/>
                  <a:ext cx="0" cy="2"/>
                </a:xfrm>
                <a:custGeom>
                  <a:avLst/>
                  <a:gdLst/>
                  <a:ahLst/>
                  <a:cxnLst/>
                  <a:rect l="l" t="t" r="r" b="b"/>
                  <a:pathLst>
                    <a:path w="120000" h="2" extrusionOk="0">
                      <a:moveTo>
                        <a:pt x="0" y="2"/>
                      </a:moveTo>
                      <a:lnTo>
                        <a:pt x="0" y="2"/>
                      </a:lnTo>
                      <a:lnTo>
                        <a:pt x="0" y="2"/>
                      </a:lnTo>
                      <a:lnTo>
                        <a:pt x="0" y="0"/>
                      </a:lnTo>
                      <a:lnTo>
                        <a:pt x="0" y="0"/>
                      </a:lnTo>
                      <a:lnTo>
                        <a:pt x="0" y="2"/>
                      </a:lnTo>
                      <a:lnTo>
                        <a:pt x="0" y="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9" name="Google Shape;1749;p27"/>
                <p:cNvSpPr/>
                <p:nvPr/>
              </p:nvSpPr>
              <p:spPr>
                <a:xfrm>
                  <a:off x="3071" y="1377"/>
                  <a:ext cx="1536" cy="756"/>
                </a:xfrm>
                <a:custGeom>
                  <a:avLst/>
                  <a:gdLst/>
                  <a:ahLst/>
                  <a:cxnLst/>
                  <a:rect l="l" t="t" r="r" b="b"/>
                  <a:pathLst>
                    <a:path w="1536" h="756" extrusionOk="0">
                      <a:moveTo>
                        <a:pt x="1536" y="338"/>
                      </a:moveTo>
                      <a:lnTo>
                        <a:pt x="1536" y="120"/>
                      </a:lnTo>
                      <a:lnTo>
                        <a:pt x="1536" y="120"/>
                      </a:lnTo>
                      <a:lnTo>
                        <a:pt x="1536" y="108"/>
                      </a:lnTo>
                      <a:lnTo>
                        <a:pt x="1534" y="96"/>
                      </a:lnTo>
                      <a:lnTo>
                        <a:pt x="1528" y="74"/>
                      </a:lnTo>
                      <a:lnTo>
                        <a:pt x="1516" y="54"/>
                      </a:lnTo>
                      <a:lnTo>
                        <a:pt x="1502" y="36"/>
                      </a:lnTo>
                      <a:lnTo>
                        <a:pt x="1484" y="22"/>
                      </a:lnTo>
                      <a:lnTo>
                        <a:pt x="1464" y="10"/>
                      </a:lnTo>
                      <a:lnTo>
                        <a:pt x="1440" y="4"/>
                      </a:lnTo>
                      <a:lnTo>
                        <a:pt x="1428" y="2"/>
                      </a:lnTo>
                      <a:lnTo>
                        <a:pt x="1416" y="0"/>
                      </a:lnTo>
                      <a:lnTo>
                        <a:pt x="120" y="0"/>
                      </a:lnTo>
                      <a:lnTo>
                        <a:pt x="120" y="0"/>
                      </a:lnTo>
                      <a:lnTo>
                        <a:pt x="108" y="2"/>
                      </a:lnTo>
                      <a:lnTo>
                        <a:pt x="96" y="4"/>
                      </a:lnTo>
                      <a:lnTo>
                        <a:pt x="74" y="10"/>
                      </a:lnTo>
                      <a:lnTo>
                        <a:pt x="52" y="22"/>
                      </a:lnTo>
                      <a:lnTo>
                        <a:pt x="36" y="36"/>
                      </a:lnTo>
                      <a:lnTo>
                        <a:pt x="20" y="54"/>
                      </a:lnTo>
                      <a:lnTo>
                        <a:pt x="10" y="74"/>
                      </a:lnTo>
                      <a:lnTo>
                        <a:pt x="2" y="96"/>
                      </a:lnTo>
                      <a:lnTo>
                        <a:pt x="0" y="108"/>
                      </a:lnTo>
                      <a:lnTo>
                        <a:pt x="0" y="120"/>
                      </a:lnTo>
                      <a:lnTo>
                        <a:pt x="0" y="756"/>
                      </a:lnTo>
                      <a:lnTo>
                        <a:pt x="154" y="714"/>
                      </a:lnTo>
                      <a:lnTo>
                        <a:pt x="154" y="714"/>
                      </a:lnTo>
                      <a:lnTo>
                        <a:pt x="152" y="718"/>
                      </a:lnTo>
                      <a:lnTo>
                        <a:pt x="152" y="718"/>
                      </a:lnTo>
                      <a:lnTo>
                        <a:pt x="164" y="696"/>
                      </a:lnTo>
                      <a:lnTo>
                        <a:pt x="178" y="676"/>
                      </a:lnTo>
                      <a:lnTo>
                        <a:pt x="192" y="656"/>
                      </a:lnTo>
                      <a:lnTo>
                        <a:pt x="208" y="638"/>
                      </a:lnTo>
                      <a:lnTo>
                        <a:pt x="224" y="622"/>
                      </a:lnTo>
                      <a:lnTo>
                        <a:pt x="242" y="606"/>
                      </a:lnTo>
                      <a:lnTo>
                        <a:pt x="262" y="590"/>
                      </a:lnTo>
                      <a:lnTo>
                        <a:pt x="282" y="576"/>
                      </a:lnTo>
                      <a:lnTo>
                        <a:pt x="302" y="564"/>
                      </a:lnTo>
                      <a:lnTo>
                        <a:pt x="324" y="552"/>
                      </a:lnTo>
                      <a:lnTo>
                        <a:pt x="348" y="544"/>
                      </a:lnTo>
                      <a:lnTo>
                        <a:pt x="370" y="536"/>
                      </a:lnTo>
                      <a:lnTo>
                        <a:pt x="394" y="528"/>
                      </a:lnTo>
                      <a:lnTo>
                        <a:pt x="420" y="524"/>
                      </a:lnTo>
                      <a:lnTo>
                        <a:pt x="444" y="520"/>
                      </a:lnTo>
                      <a:lnTo>
                        <a:pt x="470" y="518"/>
                      </a:lnTo>
                      <a:lnTo>
                        <a:pt x="470" y="518"/>
                      </a:lnTo>
                      <a:lnTo>
                        <a:pt x="482" y="494"/>
                      </a:lnTo>
                      <a:lnTo>
                        <a:pt x="496" y="472"/>
                      </a:lnTo>
                      <a:lnTo>
                        <a:pt x="510" y="450"/>
                      </a:lnTo>
                      <a:lnTo>
                        <a:pt x="526" y="430"/>
                      </a:lnTo>
                      <a:lnTo>
                        <a:pt x="544" y="412"/>
                      </a:lnTo>
                      <a:lnTo>
                        <a:pt x="564" y="394"/>
                      </a:lnTo>
                      <a:lnTo>
                        <a:pt x="584" y="378"/>
                      </a:lnTo>
                      <a:lnTo>
                        <a:pt x="604" y="362"/>
                      </a:lnTo>
                      <a:lnTo>
                        <a:pt x="626" y="350"/>
                      </a:lnTo>
                      <a:lnTo>
                        <a:pt x="650" y="338"/>
                      </a:lnTo>
                      <a:lnTo>
                        <a:pt x="674" y="328"/>
                      </a:lnTo>
                      <a:lnTo>
                        <a:pt x="698" y="320"/>
                      </a:lnTo>
                      <a:lnTo>
                        <a:pt x="724" y="314"/>
                      </a:lnTo>
                      <a:lnTo>
                        <a:pt x="750" y="308"/>
                      </a:lnTo>
                      <a:lnTo>
                        <a:pt x="776" y="306"/>
                      </a:lnTo>
                      <a:lnTo>
                        <a:pt x="804" y="304"/>
                      </a:lnTo>
                      <a:lnTo>
                        <a:pt x="804" y="304"/>
                      </a:lnTo>
                      <a:lnTo>
                        <a:pt x="826" y="306"/>
                      </a:lnTo>
                      <a:lnTo>
                        <a:pt x="850" y="308"/>
                      </a:lnTo>
                      <a:lnTo>
                        <a:pt x="872" y="310"/>
                      </a:lnTo>
                      <a:lnTo>
                        <a:pt x="894" y="316"/>
                      </a:lnTo>
                      <a:lnTo>
                        <a:pt x="914" y="322"/>
                      </a:lnTo>
                      <a:lnTo>
                        <a:pt x="936" y="330"/>
                      </a:lnTo>
                      <a:lnTo>
                        <a:pt x="956" y="338"/>
                      </a:lnTo>
                      <a:lnTo>
                        <a:pt x="976" y="348"/>
                      </a:lnTo>
                      <a:lnTo>
                        <a:pt x="994" y="358"/>
                      </a:lnTo>
                      <a:lnTo>
                        <a:pt x="1012" y="370"/>
                      </a:lnTo>
                      <a:lnTo>
                        <a:pt x="1030" y="382"/>
                      </a:lnTo>
                      <a:lnTo>
                        <a:pt x="1046" y="396"/>
                      </a:lnTo>
                      <a:lnTo>
                        <a:pt x="1062" y="412"/>
                      </a:lnTo>
                      <a:lnTo>
                        <a:pt x="1076" y="428"/>
                      </a:lnTo>
                      <a:lnTo>
                        <a:pt x="1090" y="444"/>
                      </a:lnTo>
                      <a:lnTo>
                        <a:pt x="1104" y="460"/>
                      </a:lnTo>
                      <a:lnTo>
                        <a:pt x="1104" y="460"/>
                      </a:lnTo>
                      <a:lnTo>
                        <a:pt x="1102" y="456"/>
                      </a:lnTo>
                      <a:lnTo>
                        <a:pt x="1536" y="33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0" name="Google Shape;1750;p27"/>
                <p:cNvSpPr/>
                <p:nvPr/>
              </p:nvSpPr>
              <p:spPr>
                <a:xfrm>
                  <a:off x="3201" y="2121"/>
                  <a:ext cx="10" cy="24"/>
                </a:xfrm>
                <a:custGeom>
                  <a:avLst/>
                  <a:gdLst/>
                  <a:ahLst/>
                  <a:cxnLst/>
                  <a:rect l="l" t="t" r="r" b="b"/>
                  <a:pathLst>
                    <a:path w="10" h="24" extrusionOk="0">
                      <a:moveTo>
                        <a:pt x="10" y="0"/>
                      </a:moveTo>
                      <a:lnTo>
                        <a:pt x="10" y="0"/>
                      </a:lnTo>
                      <a:lnTo>
                        <a:pt x="0" y="24"/>
                      </a:lnTo>
                      <a:lnTo>
                        <a:pt x="0" y="24"/>
                      </a:lnTo>
                      <a:lnTo>
                        <a:pt x="10" y="0"/>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1" name="Google Shape;1751;p27"/>
                <p:cNvSpPr/>
                <p:nvPr/>
              </p:nvSpPr>
              <p:spPr>
                <a:xfrm>
                  <a:off x="3211" y="2095"/>
                  <a:ext cx="10" cy="24"/>
                </a:xfrm>
                <a:custGeom>
                  <a:avLst/>
                  <a:gdLst/>
                  <a:ahLst/>
                  <a:cxnLst/>
                  <a:rect l="l" t="t" r="r" b="b"/>
                  <a:pathLst>
                    <a:path w="10" h="24" extrusionOk="0">
                      <a:moveTo>
                        <a:pt x="10" y="0"/>
                      </a:moveTo>
                      <a:lnTo>
                        <a:pt x="10" y="0"/>
                      </a:lnTo>
                      <a:lnTo>
                        <a:pt x="0" y="24"/>
                      </a:lnTo>
                      <a:lnTo>
                        <a:pt x="0" y="24"/>
                      </a:lnTo>
                      <a:lnTo>
                        <a:pt x="10" y="0"/>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2" name="Google Shape;1752;p27"/>
                <p:cNvSpPr/>
                <p:nvPr/>
              </p:nvSpPr>
              <p:spPr>
                <a:xfrm>
                  <a:off x="3763" y="1949"/>
                  <a:ext cx="152" cy="178"/>
                </a:xfrm>
                <a:custGeom>
                  <a:avLst/>
                  <a:gdLst/>
                  <a:ahLst/>
                  <a:cxnLst/>
                  <a:rect l="l" t="t" r="r" b="b"/>
                  <a:pathLst>
                    <a:path w="152" h="178" extrusionOk="0">
                      <a:moveTo>
                        <a:pt x="152" y="178"/>
                      </a:moveTo>
                      <a:lnTo>
                        <a:pt x="152" y="76"/>
                      </a:lnTo>
                      <a:lnTo>
                        <a:pt x="152" y="76"/>
                      </a:lnTo>
                      <a:lnTo>
                        <a:pt x="150" y="62"/>
                      </a:lnTo>
                      <a:lnTo>
                        <a:pt x="146" y="48"/>
                      </a:lnTo>
                      <a:lnTo>
                        <a:pt x="140" y="34"/>
                      </a:lnTo>
                      <a:lnTo>
                        <a:pt x="130" y="22"/>
                      </a:lnTo>
                      <a:lnTo>
                        <a:pt x="118" y="14"/>
                      </a:lnTo>
                      <a:lnTo>
                        <a:pt x="106" y="6"/>
                      </a:lnTo>
                      <a:lnTo>
                        <a:pt x="92" y="2"/>
                      </a:lnTo>
                      <a:lnTo>
                        <a:pt x="76" y="0"/>
                      </a:lnTo>
                      <a:lnTo>
                        <a:pt x="76" y="0"/>
                      </a:lnTo>
                      <a:lnTo>
                        <a:pt x="58" y="2"/>
                      </a:lnTo>
                      <a:lnTo>
                        <a:pt x="40" y="10"/>
                      </a:lnTo>
                      <a:lnTo>
                        <a:pt x="26" y="20"/>
                      </a:lnTo>
                      <a:lnTo>
                        <a:pt x="14" y="32"/>
                      </a:lnTo>
                      <a:lnTo>
                        <a:pt x="14" y="32"/>
                      </a:lnTo>
                      <a:lnTo>
                        <a:pt x="8" y="42"/>
                      </a:lnTo>
                      <a:lnTo>
                        <a:pt x="4" y="54"/>
                      </a:lnTo>
                      <a:lnTo>
                        <a:pt x="2" y="64"/>
                      </a:lnTo>
                      <a:lnTo>
                        <a:pt x="0" y="76"/>
                      </a:lnTo>
                      <a:lnTo>
                        <a:pt x="0" y="178"/>
                      </a:lnTo>
                      <a:lnTo>
                        <a:pt x="138" y="178"/>
                      </a:lnTo>
                      <a:lnTo>
                        <a:pt x="152" y="1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3" name="Google Shape;1753;p27"/>
                <p:cNvSpPr/>
                <p:nvPr/>
              </p:nvSpPr>
              <p:spPr>
                <a:xfrm>
                  <a:off x="3273" y="1775"/>
                  <a:ext cx="1132" cy="770"/>
                </a:xfrm>
                <a:custGeom>
                  <a:avLst/>
                  <a:gdLst/>
                  <a:ahLst/>
                  <a:cxnLst/>
                  <a:rect l="l" t="t" r="r" b="b"/>
                  <a:pathLst>
                    <a:path w="1132" h="770" extrusionOk="0">
                      <a:moveTo>
                        <a:pt x="278" y="770"/>
                      </a:moveTo>
                      <a:lnTo>
                        <a:pt x="904" y="770"/>
                      </a:lnTo>
                      <a:lnTo>
                        <a:pt x="904" y="770"/>
                      </a:lnTo>
                      <a:lnTo>
                        <a:pt x="928" y="770"/>
                      </a:lnTo>
                      <a:lnTo>
                        <a:pt x="950" y="766"/>
                      </a:lnTo>
                      <a:lnTo>
                        <a:pt x="972" y="760"/>
                      </a:lnTo>
                      <a:lnTo>
                        <a:pt x="992" y="752"/>
                      </a:lnTo>
                      <a:lnTo>
                        <a:pt x="1012" y="744"/>
                      </a:lnTo>
                      <a:lnTo>
                        <a:pt x="1032" y="732"/>
                      </a:lnTo>
                      <a:lnTo>
                        <a:pt x="1050" y="718"/>
                      </a:lnTo>
                      <a:lnTo>
                        <a:pt x="1066" y="704"/>
                      </a:lnTo>
                      <a:lnTo>
                        <a:pt x="1080" y="688"/>
                      </a:lnTo>
                      <a:lnTo>
                        <a:pt x="1094" y="670"/>
                      </a:lnTo>
                      <a:lnTo>
                        <a:pt x="1104" y="652"/>
                      </a:lnTo>
                      <a:lnTo>
                        <a:pt x="1114" y="632"/>
                      </a:lnTo>
                      <a:lnTo>
                        <a:pt x="1122" y="610"/>
                      </a:lnTo>
                      <a:lnTo>
                        <a:pt x="1128" y="588"/>
                      </a:lnTo>
                      <a:lnTo>
                        <a:pt x="1132" y="566"/>
                      </a:lnTo>
                      <a:lnTo>
                        <a:pt x="1132" y="542"/>
                      </a:lnTo>
                      <a:lnTo>
                        <a:pt x="1132" y="542"/>
                      </a:lnTo>
                      <a:lnTo>
                        <a:pt x="1132" y="520"/>
                      </a:lnTo>
                      <a:lnTo>
                        <a:pt x="1128" y="496"/>
                      </a:lnTo>
                      <a:lnTo>
                        <a:pt x="1122" y="474"/>
                      </a:lnTo>
                      <a:lnTo>
                        <a:pt x="1114" y="454"/>
                      </a:lnTo>
                      <a:lnTo>
                        <a:pt x="1104" y="434"/>
                      </a:lnTo>
                      <a:lnTo>
                        <a:pt x="1094" y="416"/>
                      </a:lnTo>
                      <a:lnTo>
                        <a:pt x="1080" y="398"/>
                      </a:lnTo>
                      <a:lnTo>
                        <a:pt x="1066" y="382"/>
                      </a:lnTo>
                      <a:lnTo>
                        <a:pt x="1050" y="366"/>
                      </a:lnTo>
                      <a:lnTo>
                        <a:pt x="1032" y="354"/>
                      </a:lnTo>
                      <a:lnTo>
                        <a:pt x="1014" y="342"/>
                      </a:lnTo>
                      <a:lnTo>
                        <a:pt x="994" y="332"/>
                      </a:lnTo>
                      <a:lnTo>
                        <a:pt x="974" y="324"/>
                      </a:lnTo>
                      <a:lnTo>
                        <a:pt x="952" y="318"/>
                      </a:lnTo>
                      <a:lnTo>
                        <a:pt x="928" y="316"/>
                      </a:lnTo>
                      <a:lnTo>
                        <a:pt x="906" y="314"/>
                      </a:lnTo>
                      <a:lnTo>
                        <a:pt x="874" y="314"/>
                      </a:lnTo>
                      <a:lnTo>
                        <a:pt x="876" y="278"/>
                      </a:lnTo>
                      <a:lnTo>
                        <a:pt x="876" y="278"/>
                      </a:lnTo>
                      <a:lnTo>
                        <a:pt x="876" y="274"/>
                      </a:lnTo>
                      <a:lnTo>
                        <a:pt x="876" y="274"/>
                      </a:lnTo>
                      <a:lnTo>
                        <a:pt x="874" y="246"/>
                      </a:lnTo>
                      <a:lnTo>
                        <a:pt x="870" y="218"/>
                      </a:lnTo>
                      <a:lnTo>
                        <a:pt x="864" y="192"/>
                      </a:lnTo>
                      <a:lnTo>
                        <a:pt x="854" y="168"/>
                      </a:lnTo>
                      <a:lnTo>
                        <a:pt x="842" y="144"/>
                      </a:lnTo>
                      <a:lnTo>
                        <a:pt x="828" y="120"/>
                      </a:lnTo>
                      <a:lnTo>
                        <a:pt x="814" y="100"/>
                      </a:lnTo>
                      <a:lnTo>
                        <a:pt x="796" y="80"/>
                      </a:lnTo>
                      <a:lnTo>
                        <a:pt x="776" y="62"/>
                      </a:lnTo>
                      <a:lnTo>
                        <a:pt x="754" y="46"/>
                      </a:lnTo>
                      <a:lnTo>
                        <a:pt x="732" y="34"/>
                      </a:lnTo>
                      <a:lnTo>
                        <a:pt x="708" y="22"/>
                      </a:lnTo>
                      <a:lnTo>
                        <a:pt x="684" y="12"/>
                      </a:lnTo>
                      <a:lnTo>
                        <a:pt x="658" y="6"/>
                      </a:lnTo>
                      <a:lnTo>
                        <a:pt x="630" y="2"/>
                      </a:lnTo>
                      <a:lnTo>
                        <a:pt x="602" y="0"/>
                      </a:lnTo>
                      <a:lnTo>
                        <a:pt x="602" y="0"/>
                      </a:lnTo>
                      <a:lnTo>
                        <a:pt x="580" y="0"/>
                      </a:lnTo>
                      <a:lnTo>
                        <a:pt x="558" y="4"/>
                      </a:lnTo>
                      <a:lnTo>
                        <a:pt x="536" y="8"/>
                      </a:lnTo>
                      <a:lnTo>
                        <a:pt x="514" y="14"/>
                      </a:lnTo>
                      <a:lnTo>
                        <a:pt x="494" y="22"/>
                      </a:lnTo>
                      <a:lnTo>
                        <a:pt x="476" y="30"/>
                      </a:lnTo>
                      <a:lnTo>
                        <a:pt x="456" y="42"/>
                      </a:lnTo>
                      <a:lnTo>
                        <a:pt x="438" y="54"/>
                      </a:lnTo>
                      <a:lnTo>
                        <a:pt x="422" y="66"/>
                      </a:lnTo>
                      <a:lnTo>
                        <a:pt x="406" y="82"/>
                      </a:lnTo>
                      <a:lnTo>
                        <a:pt x="392" y="98"/>
                      </a:lnTo>
                      <a:lnTo>
                        <a:pt x="378" y="114"/>
                      </a:lnTo>
                      <a:lnTo>
                        <a:pt x="368" y="132"/>
                      </a:lnTo>
                      <a:lnTo>
                        <a:pt x="356" y="152"/>
                      </a:lnTo>
                      <a:lnTo>
                        <a:pt x="348" y="172"/>
                      </a:lnTo>
                      <a:lnTo>
                        <a:pt x="340" y="194"/>
                      </a:lnTo>
                      <a:lnTo>
                        <a:pt x="332" y="218"/>
                      </a:lnTo>
                      <a:lnTo>
                        <a:pt x="308" y="216"/>
                      </a:lnTo>
                      <a:lnTo>
                        <a:pt x="308" y="216"/>
                      </a:lnTo>
                      <a:lnTo>
                        <a:pt x="278" y="214"/>
                      </a:lnTo>
                      <a:lnTo>
                        <a:pt x="278" y="214"/>
                      </a:lnTo>
                      <a:lnTo>
                        <a:pt x="250" y="216"/>
                      </a:lnTo>
                      <a:lnTo>
                        <a:pt x="222" y="220"/>
                      </a:lnTo>
                      <a:lnTo>
                        <a:pt x="196" y="226"/>
                      </a:lnTo>
                      <a:lnTo>
                        <a:pt x="170" y="236"/>
                      </a:lnTo>
                      <a:lnTo>
                        <a:pt x="146" y="248"/>
                      </a:lnTo>
                      <a:lnTo>
                        <a:pt x="124" y="262"/>
                      </a:lnTo>
                      <a:lnTo>
                        <a:pt x="102" y="278"/>
                      </a:lnTo>
                      <a:lnTo>
                        <a:pt x="82" y="296"/>
                      </a:lnTo>
                      <a:lnTo>
                        <a:pt x="64" y="316"/>
                      </a:lnTo>
                      <a:lnTo>
                        <a:pt x="48" y="336"/>
                      </a:lnTo>
                      <a:lnTo>
                        <a:pt x="34" y="360"/>
                      </a:lnTo>
                      <a:lnTo>
                        <a:pt x="22" y="384"/>
                      </a:lnTo>
                      <a:lnTo>
                        <a:pt x="12" y="410"/>
                      </a:lnTo>
                      <a:lnTo>
                        <a:pt x="6" y="436"/>
                      </a:lnTo>
                      <a:lnTo>
                        <a:pt x="2" y="464"/>
                      </a:lnTo>
                      <a:lnTo>
                        <a:pt x="0" y="492"/>
                      </a:lnTo>
                      <a:lnTo>
                        <a:pt x="0" y="492"/>
                      </a:lnTo>
                      <a:lnTo>
                        <a:pt x="2" y="520"/>
                      </a:lnTo>
                      <a:lnTo>
                        <a:pt x="6" y="548"/>
                      </a:lnTo>
                      <a:lnTo>
                        <a:pt x="12" y="576"/>
                      </a:lnTo>
                      <a:lnTo>
                        <a:pt x="22" y="600"/>
                      </a:lnTo>
                      <a:lnTo>
                        <a:pt x="34" y="624"/>
                      </a:lnTo>
                      <a:lnTo>
                        <a:pt x="48" y="648"/>
                      </a:lnTo>
                      <a:lnTo>
                        <a:pt x="64" y="670"/>
                      </a:lnTo>
                      <a:lnTo>
                        <a:pt x="82" y="690"/>
                      </a:lnTo>
                      <a:lnTo>
                        <a:pt x="102" y="708"/>
                      </a:lnTo>
                      <a:lnTo>
                        <a:pt x="124" y="724"/>
                      </a:lnTo>
                      <a:lnTo>
                        <a:pt x="146" y="738"/>
                      </a:lnTo>
                      <a:lnTo>
                        <a:pt x="170" y="748"/>
                      </a:lnTo>
                      <a:lnTo>
                        <a:pt x="196" y="758"/>
                      </a:lnTo>
                      <a:lnTo>
                        <a:pt x="222" y="766"/>
                      </a:lnTo>
                      <a:lnTo>
                        <a:pt x="250" y="770"/>
                      </a:lnTo>
                      <a:lnTo>
                        <a:pt x="278" y="770"/>
                      </a:lnTo>
                      <a:lnTo>
                        <a:pt x="278" y="770"/>
                      </a:lnTo>
                      <a:close/>
                      <a:moveTo>
                        <a:pt x="364" y="438"/>
                      </a:moveTo>
                      <a:lnTo>
                        <a:pt x="364" y="438"/>
                      </a:lnTo>
                      <a:lnTo>
                        <a:pt x="366" y="426"/>
                      </a:lnTo>
                      <a:lnTo>
                        <a:pt x="368" y="414"/>
                      </a:lnTo>
                      <a:lnTo>
                        <a:pt x="372" y="402"/>
                      </a:lnTo>
                      <a:lnTo>
                        <a:pt x="378" y="392"/>
                      </a:lnTo>
                      <a:lnTo>
                        <a:pt x="386" y="382"/>
                      </a:lnTo>
                      <a:lnTo>
                        <a:pt x="394" y="374"/>
                      </a:lnTo>
                      <a:lnTo>
                        <a:pt x="404" y="366"/>
                      </a:lnTo>
                      <a:lnTo>
                        <a:pt x="414" y="360"/>
                      </a:lnTo>
                      <a:lnTo>
                        <a:pt x="414" y="250"/>
                      </a:lnTo>
                      <a:lnTo>
                        <a:pt x="414" y="250"/>
                      </a:lnTo>
                      <a:lnTo>
                        <a:pt x="416" y="236"/>
                      </a:lnTo>
                      <a:lnTo>
                        <a:pt x="418" y="220"/>
                      </a:lnTo>
                      <a:lnTo>
                        <a:pt x="422" y="206"/>
                      </a:lnTo>
                      <a:lnTo>
                        <a:pt x="426" y="192"/>
                      </a:lnTo>
                      <a:lnTo>
                        <a:pt x="432" y="180"/>
                      </a:lnTo>
                      <a:lnTo>
                        <a:pt x="440" y="168"/>
                      </a:lnTo>
                      <a:lnTo>
                        <a:pt x="448" y="156"/>
                      </a:lnTo>
                      <a:lnTo>
                        <a:pt x="458" y="144"/>
                      </a:lnTo>
                      <a:lnTo>
                        <a:pt x="458" y="144"/>
                      </a:lnTo>
                      <a:lnTo>
                        <a:pt x="468" y="134"/>
                      </a:lnTo>
                      <a:lnTo>
                        <a:pt x="480" y="126"/>
                      </a:lnTo>
                      <a:lnTo>
                        <a:pt x="494" y="118"/>
                      </a:lnTo>
                      <a:lnTo>
                        <a:pt x="506" y="112"/>
                      </a:lnTo>
                      <a:lnTo>
                        <a:pt x="520" y="106"/>
                      </a:lnTo>
                      <a:lnTo>
                        <a:pt x="536" y="102"/>
                      </a:lnTo>
                      <a:lnTo>
                        <a:pt x="550" y="100"/>
                      </a:lnTo>
                      <a:lnTo>
                        <a:pt x="566" y="100"/>
                      </a:lnTo>
                      <a:lnTo>
                        <a:pt x="566" y="100"/>
                      </a:lnTo>
                      <a:lnTo>
                        <a:pt x="582" y="100"/>
                      </a:lnTo>
                      <a:lnTo>
                        <a:pt x="598" y="102"/>
                      </a:lnTo>
                      <a:lnTo>
                        <a:pt x="614" y="106"/>
                      </a:lnTo>
                      <a:lnTo>
                        <a:pt x="628" y="112"/>
                      </a:lnTo>
                      <a:lnTo>
                        <a:pt x="628" y="112"/>
                      </a:lnTo>
                      <a:lnTo>
                        <a:pt x="642" y="120"/>
                      </a:lnTo>
                      <a:lnTo>
                        <a:pt x="656" y="128"/>
                      </a:lnTo>
                      <a:lnTo>
                        <a:pt x="668" y="138"/>
                      </a:lnTo>
                      <a:lnTo>
                        <a:pt x="680" y="150"/>
                      </a:lnTo>
                      <a:lnTo>
                        <a:pt x="690" y="162"/>
                      </a:lnTo>
                      <a:lnTo>
                        <a:pt x="698" y="176"/>
                      </a:lnTo>
                      <a:lnTo>
                        <a:pt x="706" y="192"/>
                      </a:lnTo>
                      <a:lnTo>
                        <a:pt x="712" y="206"/>
                      </a:lnTo>
                      <a:lnTo>
                        <a:pt x="712" y="206"/>
                      </a:lnTo>
                      <a:lnTo>
                        <a:pt x="716" y="228"/>
                      </a:lnTo>
                      <a:lnTo>
                        <a:pt x="718" y="250"/>
                      </a:lnTo>
                      <a:lnTo>
                        <a:pt x="718" y="360"/>
                      </a:lnTo>
                      <a:lnTo>
                        <a:pt x="718" y="360"/>
                      </a:lnTo>
                      <a:lnTo>
                        <a:pt x="730" y="368"/>
                      </a:lnTo>
                      <a:lnTo>
                        <a:pt x="742" y="376"/>
                      </a:lnTo>
                      <a:lnTo>
                        <a:pt x="742" y="376"/>
                      </a:lnTo>
                      <a:lnTo>
                        <a:pt x="752" y="390"/>
                      </a:lnTo>
                      <a:lnTo>
                        <a:pt x="762" y="404"/>
                      </a:lnTo>
                      <a:lnTo>
                        <a:pt x="766" y="420"/>
                      </a:lnTo>
                      <a:lnTo>
                        <a:pt x="768" y="438"/>
                      </a:lnTo>
                      <a:lnTo>
                        <a:pt x="768" y="442"/>
                      </a:lnTo>
                      <a:lnTo>
                        <a:pt x="768" y="606"/>
                      </a:lnTo>
                      <a:lnTo>
                        <a:pt x="768" y="606"/>
                      </a:lnTo>
                      <a:lnTo>
                        <a:pt x="768" y="612"/>
                      </a:lnTo>
                      <a:lnTo>
                        <a:pt x="768" y="612"/>
                      </a:lnTo>
                      <a:lnTo>
                        <a:pt x="766" y="628"/>
                      </a:lnTo>
                      <a:lnTo>
                        <a:pt x="760" y="642"/>
                      </a:lnTo>
                      <a:lnTo>
                        <a:pt x="752" y="656"/>
                      </a:lnTo>
                      <a:lnTo>
                        <a:pt x="742" y="668"/>
                      </a:lnTo>
                      <a:lnTo>
                        <a:pt x="728" y="678"/>
                      </a:lnTo>
                      <a:lnTo>
                        <a:pt x="714" y="686"/>
                      </a:lnTo>
                      <a:lnTo>
                        <a:pt x="698" y="690"/>
                      </a:lnTo>
                      <a:lnTo>
                        <a:pt x="682" y="692"/>
                      </a:lnTo>
                      <a:lnTo>
                        <a:pt x="450" y="692"/>
                      </a:lnTo>
                      <a:lnTo>
                        <a:pt x="450" y="692"/>
                      </a:lnTo>
                      <a:lnTo>
                        <a:pt x="434" y="690"/>
                      </a:lnTo>
                      <a:lnTo>
                        <a:pt x="416" y="686"/>
                      </a:lnTo>
                      <a:lnTo>
                        <a:pt x="402" y="678"/>
                      </a:lnTo>
                      <a:lnTo>
                        <a:pt x="390" y="666"/>
                      </a:lnTo>
                      <a:lnTo>
                        <a:pt x="378" y="654"/>
                      </a:lnTo>
                      <a:lnTo>
                        <a:pt x="370" y="640"/>
                      </a:lnTo>
                      <a:lnTo>
                        <a:pt x="366" y="624"/>
                      </a:lnTo>
                      <a:lnTo>
                        <a:pt x="364" y="606"/>
                      </a:lnTo>
                      <a:lnTo>
                        <a:pt x="364" y="43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4" name="Google Shape;1754;p27"/>
                <p:cNvSpPr/>
                <p:nvPr/>
              </p:nvSpPr>
              <p:spPr>
                <a:xfrm>
                  <a:off x="3211" y="1713"/>
                  <a:ext cx="1256" cy="894"/>
                </a:xfrm>
                <a:custGeom>
                  <a:avLst/>
                  <a:gdLst/>
                  <a:ahLst/>
                  <a:cxnLst/>
                  <a:rect l="l" t="t" r="r" b="b"/>
                  <a:pathLst>
                    <a:path w="1256" h="894" extrusionOk="0">
                      <a:moveTo>
                        <a:pt x="340" y="894"/>
                      </a:moveTo>
                      <a:lnTo>
                        <a:pt x="966" y="894"/>
                      </a:lnTo>
                      <a:lnTo>
                        <a:pt x="966" y="894"/>
                      </a:lnTo>
                      <a:lnTo>
                        <a:pt x="996" y="892"/>
                      </a:lnTo>
                      <a:lnTo>
                        <a:pt x="1024" y="888"/>
                      </a:lnTo>
                      <a:lnTo>
                        <a:pt x="1052" y="882"/>
                      </a:lnTo>
                      <a:lnTo>
                        <a:pt x="1078" y="872"/>
                      </a:lnTo>
                      <a:lnTo>
                        <a:pt x="1104" y="860"/>
                      </a:lnTo>
                      <a:lnTo>
                        <a:pt x="1128" y="844"/>
                      </a:lnTo>
                      <a:lnTo>
                        <a:pt x="1150" y="828"/>
                      </a:lnTo>
                      <a:lnTo>
                        <a:pt x="1170" y="810"/>
                      </a:lnTo>
                      <a:lnTo>
                        <a:pt x="1190" y="788"/>
                      </a:lnTo>
                      <a:lnTo>
                        <a:pt x="1206" y="766"/>
                      </a:lnTo>
                      <a:lnTo>
                        <a:pt x="1220" y="742"/>
                      </a:lnTo>
                      <a:lnTo>
                        <a:pt x="1232" y="718"/>
                      </a:lnTo>
                      <a:lnTo>
                        <a:pt x="1242" y="690"/>
                      </a:lnTo>
                      <a:lnTo>
                        <a:pt x="1250" y="662"/>
                      </a:lnTo>
                      <a:lnTo>
                        <a:pt x="1254" y="634"/>
                      </a:lnTo>
                      <a:lnTo>
                        <a:pt x="1256" y="604"/>
                      </a:lnTo>
                      <a:lnTo>
                        <a:pt x="1256" y="604"/>
                      </a:lnTo>
                      <a:lnTo>
                        <a:pt x="1254" y="576"/>
                      </a:lnTo>
                      <a:lnTo>
                        <a:pt x="1250" y="550"/>
                      </a:lnTo>
                      <a:lnTo>
                        <a:pt x="1244" y="524"/>
                      </a:lnTo>
                      <a:lnTo>
                        <a:pt x="1236" y="498"/>
                      </a:lnTo>
                      <a:lnTo>
                        <a:pt x="1226" y="476"/>
                      </a:lnTo>
                      <a:lnTo>
                        <a:pt x="1212" y="452"/>
                      </a:lnTo>
                      <a:lnTo>
                        <a:pt x="1198" y="430"/>
                      </a:lnTo>
                      <a:lnTo>
                        <a:pt x="1182" y="410"/>
                      </a:lnTo>
                      <a:lnTo>
                        <a:pt x="1164" y="392"/>
                      </a:lnTo>
                      <a:lnTo>
                        <a:pt x="1144" y="376"/>
                      </a:lnTo>
                      <a:lnTo>
                        <a:pt x="1122" y="360"/>
                      </a:lnTo>
                      <a:lnTo>
                        <a:pt x="1100" y="348"/>
                      </a:lnTo>
                      <a:lnTo>
                        <a:pt x="1076" y="336"/>
                      </a:lnTo>
                      <a:lnTo>
                        <a:pt x="1050" y="328"/>
                      </a:lnTo>
                      <a:lnTo>
                        <a:pt x="1026" y="320"/>
                      </a:lnTo>
                      <a:lnTo>
                        <a:pt x="998" y="316"/>
                      </a:lnTo>
                      <a:lnTo>
                        <a:pt x="998" y="316"/>
                      </a:lnTo>
                      <a:lnTo>
                        <a:pt x="994" y="284"/>
                      </a:lnTo>
                      <a:lnTo>
                        <a:pt x="988" y="252"/>
                      </a:lnTo>
                      <a:lnTo>
                        <a:pt x="980" y="222"/>
                      </a:lnTo>
                      <a:lnTo>
                        <a:pt x="968" y="192"/>
                      </a:lnTo>
                      <a:lnTo>
                        <a:pt x="952" y="166"/>
                      </a:lnTo>
                      <a:lnTo>
                        <a:pt x="936" y="140"/>
                      </a:lnTo>
                      <a:lnTo>
                        <a:pt x="916" y="114"/>
                      </a:lnTo>
                      <a:lnTo>
                        <a:pt x="894" y="92"/>
                      </a:lnTo>
                      <a:lnTo>
                        <a:pt x="870" y="72"/>
                      </a:lnTo>
                      <a:lnTo>
                        <a:pt x="846" y="54"/>
                      </a:lnTo>
                      <a:lnTo>
                        <a:pt x="818" y="38"/>
                      </a:lnTo>
                      <a:lnTo>
                        <a:pt x="790" y="26"/>
                      </a:lnTo>
                      <a:lnTo>
                        <a:pt x="760" y="14"/>
                      </a:lnTo>
                      <a:lnTo>
                        <a:pt x="730" y="6"/>
                      </a:lnTo>
                      <a:lnTo>
                        <a:pt x="696" y="2"/>
                      </a:lnTo>
                      <a:lnTo>
                        <a:pt x="664" y="0"/>
                      </a:lnTo>
                      <a:lnTo>
                        <a:pt x="664" y="0"/>
                      </a:lnTo>
                      <a:lnTo>
                        <a:pt x="638" y="2"/>
                      </a:lnTo>
                      <a:lnTo>
                        <a:pt x="612" y="4"/>
                      </a:lnTo>
                      <a:lnTo>
                        <a:pt x="588" y="10"/>
                      </a:lnTo>
                      <a:lnTo>
                        <a:pt x="562" y="16"/>
                      </a:lnTo>
                      <a:lnTo>
                        <a:pt x="540" y="24"/>
                      </a:lnTo>
                      <a:lnTo>
                        <a:pt x="516" y="34"/>
                      </a:lnTo>
                      <a:lnTo>
                        <a:pt x="494" y="46"/>
                      </a:lnTo>
                      <a:lnTo>
                        <a:pt x="474" y="60"/>
                      </a:lnTo>
                      <a:lnTo>
                        <a:pt x="454" y="74"/>
                      </a:lnTo>
                      <a:lnTo>
                        <a:pt x="436" y="90"/>
                      </a:lnTo>
                      <a:lnTo>
                        <a:pt x="418" y="108"/>
                      </a:lnTo>
                      <a:lnTo>
                        <a:pt x="402" y="126"/>
                      </a:lnTo>
                      <a:lnTo>
                        <a:pt x="386" y="148"/>
                      </a:lnTo>
                      <a:lnTo>
                        <a:pt x="374" y="168"/>
                      </a:lnTo>
                      <a:lnTo>
                        <a:pt x="362" y="192"/>
                      </a:lnTo>
                      <a:lnTo>
                        <a:pt x="352" y="214"/>
                      </a:lnTo>
                      <a:lnTo>
                        <a:pt x="352" y="214"/>
                      </a:lnTo>
                      <a:lnTo>
                        <a:pt x="340" y="214"/>
                      </a:lnTo>
                      <a:lnTo>
                        <a:pt x="340" y="214"/>
                      </a:lnTo>
                      <a:lnTo>
                        <a:pt x="306" y="216"/>
                      </a:lnTo>
                      <a:lnTo>
                        <a:pt x="272" y="222"/>
                      </a:lnTo>
                      <a:lnTo>
                        <a:pt x="240" y="230"/>
                      </a:lnTo>
                      <a:lnTo>
                        <a:pt x="208" y="242"/>
                      </a:lnTo>
                      <a:lnTo>
                        <a:pt x="178" y="256"/>
                      </a:lnTo>
                      <a:lnTo>
                        <a:pt x="150" y="272"/>
                      </a:lnTo>
                      <a:lnTo>
                        <a:pt x="124" y="292"/>
                      </a:lnTo>
                      <a:lnTo>
                        <a:pt x="100" y="314"/>
                      </a:lnTo>
                      <a:lnTo>
                        <a:pt x="78" y="338"/>
                      </a:lnTo>
                      <a:lnTo>
                        <a:pt x="58" y="364"/>
                      </a:lnTo>
                      <a:lnTo>
                        <a:pt x="42" y="392"/>
                      </a:lnTo>
                      <a:lnTo>
                        <a:pt x="28" y="422"/>
                      </a:lnTo>
                      <a:lnTo>
                        <a:pt x="16" y="454"/>
                      </a:lnTo>
                      <a:lnTo>
                        <a:pt x="8" y="486"/>
                      </a:lnTo>
                      <a:lnTo>
                        <a:pt x="2" y="520"/>
                      </a:lnTo>
                      <a:lnTo>
                        <a:pt x="0" y="554"/>
                      </a:lnTo>
                      <a:lnTo>
                        <a:pt x="0" y="554"/>
                      </a:lnTo>
                      <a:lnTo>
                        <a:pt x="2" y="590"/>
                      </a:lnTo>
                      <a:lnTo>
                        <a:pt x="8" y="622"/>
                      </a:lnTo>
                      <a:lnTo>
                        <a:pt x="16" y="656"/>
                      </a:lnTo>
                      <a:lnTo>
                        <a:pt x="28" y="686"/>
                      </a:lnTo>
                      <a:lnTo>
                        <a:pt x="42" y="716"/>
                      </a:lnTo>
                      <a:lnTo>
                        <a:pt x="58" y="744"/>
                      </a:lnTo>
                      <a:lnTo>
                        <a:pt x="78" y="770"/>
                      </a:lnTo>
                      <a:lnTo>
                        <a:pt x="100" y="794"/>
                      </a:lnTo>
                      <a:lnTo>
                        <a:pt x="124" y="816"/>
                      </a:lnTo>
                      <a:lnTo>
                        <a:pt x="150" y="836"/>
                      </a:lnTo>
                      <a:lnTo>
                        <a:pt x="178" y="854"/>
                      </a:lnTo>
                      <a:lnTo>
                        <a:pt x="208" y="868"/>
                      </a:lnTo>
                      <a:lnTo>
                        <a:pt x="240" y="878"/>
                      </a:lnTo>
                      <a:lnTo>
                        <a:pt x="272" y="888"/>
                      </a:lnTo>
                      <a:lnTo>
                        <a:pt x="306" y="892"/>
                      </a:lnTo>
                      <a:lnTo>
                        <a:pt x="340" y="894"/>
                      </a:lnTo>
                      <a:lnTo>
                        <a:pt x="340" y="894"/>
                      </a:lnTo>
                      <a:close/>
                      <a:moveTo>
                        <a:pt x="340" y="276"/>
                      </a:moveTo>
                      <a:lnTo>
                        <a:pt x="340" y="276"/>
                      </a:lnTo>
                      <a:lnTo>
                        <a:pt x="370" y="278"/>
                      </a:lnTo>
                      <a:lnTo>
                        <a:pt x="394" y="280"/>
                      </a:lnTo>
                      <a:lnTo>
                        <a:pt x="402" y="256"/>
                      </a:lnTo>
                      <a:lnTo>
                        <a:pt x="402" y="256"/>
                      </a:lnTo>
                      <a:lnTo>
                        <a:pt x="410" y="234"/>
                      </a:lnTo>
                      <a:lnTo>
                        <a:pt x="418" y="214"/>
                      </a:lnTo>
                      <a:lnTo>
                        <a:pt x="430" y="194"/>
                      </a:lnTo>
                      <a:lnTo>
                        <a:pt x="440" y="176"/>
                      </a:lnTo>
                      <a:lnTo>
                        <a:pt x="454" y="160"/>
                      </a:lnTo>
                      <a:lnTo>
                        <a:pt x="468" y="144"/>
                      </a:lnTo>
                      <a:lnTo>
                        <a:pt x="484" y="128"/>
                      </a:lnTo>
                      <a:lnTo>
                        <a:pt x="500" y="116"/>
                      </a:lnTo>
                      <a:lnTo>
                        <a:pt x="518" y="104"/>
                      </a:lnTo>
                      <a:lnTo>
                        <a:pt x="538" y="92"/>
                      </a:lnTo>
                      <a:lnTo>
                        <a:pt x="556" y="84"/>
                      </a:lnTo>
                      <a:lnTo>
                        <a:pt x="576" y="76"/>
                      </a:lnTo>
                      <a:lnTo>
                        <a:pt x="598" y="70"/>
                      </a:lnTo>
                      <a:lnTo>
                        <a:pt x="620" y="66"/>
                      </a:lnTo>
                      <a:lnTo>
                        <a:pt x="642" y="62"/>
                      </a:lnTo>
                      <a:lnTo>
                        <a:pt x="664" y="62"/>
                      </a:lnTo>
                      <a:lnTo>
                        <a:pt x="664" y="62"/>
                      </a:lnTo>
                      <a:lnTo>
                        <a:pt x="692" y="64"/>
                      </a:lnTo>
                      <a:lnTo>
                        <a:pt x="720" y="68"/>
                      </a:lnTo>
                      <a:lnTo>
                        <a:pt x="746" y="74"/>
                      </a:lnTo>
                      <a:lnTo>
                        <a:pt x="770" y="84"/>
                      </a:lnTo>
                      <a:lnTo>
                        <a:pt x="794" y="96"/>
                      </a:lnTo>
                      <a:lnTo>
                        <a:pt x="816" y="108"/>
                      </a:lnTo>
                      <a:lnTo>
                        <a:pt x="838" y="124"/>
                      </a:lnTo>
                      <a:lnTo>
                        <a:pt x="858" y="142"/>
                      </a:lnTo>
                      <a:lnTo>
                        <a:pt x="876" y="162"/>
                      </a:lnTo>
                      <a:lnTo>
                        <a:pt x="890" y="182"/>
                      </a:lnTo>
                      <a:lnTo>
                        <a:pt x="904" y="206"/>
                      </a:lnTo>
                      <a:lnTo>
                        <a:pt x="916" y="230"/>
                      </a:lnTo>
                      <a:lnTo>
                        <a:pt x="926" y="254"/>
                      </a:lnTo>
                      <a:lnTo>
                        <a:pt x="932" y="280"/>
                      </a:lnTo>
                      <a:lnTo>
                        <a:pt x="936" y="308"/>
                      </a:lnTo>
                      <a:lnTo>
                        <a:pt x="938" y="336"/>
                      </a:lnTo>
                      <a:lnTo>
                        <a:pt x="938" y="336"/>
                      </a:lnTo>
                      <a:lnTo>
                        <a:pt x="938" y="340"/>
                      </a:lnTo>
                      <a:lnTo>
                        <a:pt x="936" y="376"/>
                      </a:lnTo>
                      <a:lnTo>
                        <a:pt x="968" y="376"/>
                      </a:lnTo>
                      <a:lnTo>
                        <a:pt x="968" y="376"/>
                      </a:lnTo>
                      <a:lnTo>
                        <a:pt x="990" y="378"/>
                      </a:lnTo>
                      <a:lnTo>
                        <a:pt x="1014" y="380"/>
                      </a:lnTo>
                      <a:lnTo>
                        <a:pt x="1036" y="386"/>
                      </a:lnTo>
                      <a:lnTo>
                        <a:pt x="1056" y="394"/>
                      </a:lnTo>
                      <a:lnTo>
                        <a:pt x="1076" y="404"/>
                      </a:lnTo>
                      <a:lnTo>
                        <a:pt x="1094" y="416"/>
                      </a:lnTo>
                      <a:lnTo>
                        <a:pt x="1112" y="428"/>
                      </a:lnTo>
                      <a:lnTo>
                        <a:pt x="1128" y="444"/>
                      </a:lnTo>
                      <a:lnTo>
                        <a:pt x="1142" y="460"/>
                      </a:lnTo>
                      <a:lnTo>
                        <a:pt x="1156" y="478"/>
                      </a:lnTo>
                      <a:lnTo>
                        <a:pt x="1166" y="496"/>
                      </a:lnTo>
                      <a:lnTo>
                        <a:pt x="1176" y="516"/>
                      </a:lnTo>
                      <a:lnTo>
                        <a:pt x="1184" y="536"/>
                      </a:lnTo>
                      <a:lnTo>
                        <a:pt x="1190" y="558"/>
                      </a:lnTo>
                      <a:lnTo>
                        <a:pt x="1194" y="582"/>
                      </a:lnTo>
                      <a:lnTo>
                        <a:pt x="1194" y="604"/>
                      </a:lnTo>
                      <a:lnTo>
                        <a:pt x="1194" y="604"/>
                      </a:lnTo>
                      <a:lnTo>
                        <a:pt x="1194" y="628"/>
                      </a:lnTo>
                      <a:lnTo>
                        <a:pt x="1190" y="650"/>
                      </a:lnTo>
                      <a:lnTo>
                        <a:pt x="1184" y="672"/>
                      </a:lnTo>
                      <a:lnTo>
                        <a:pt x="1176" y="694"/>
                      </a:lnTo>
                      <a:lnTo>
                        <a:pt x="1166" y="714"/>
                      </a:lnTo>
                      <a:lnTo>
                        <a:pt x="1156" y="732"/>
                      </a:lnTo>
                      <a:lnTo>
                        <a:pt x="1142" y="750"/>
                      </a:lnTo>
                      <a:lnTo>
                        <a:pt x="1128" y="766"/>
                      </a:lnTo>
                      <a:lnTo>
                        <a:pt x="1112" y="780"/>
                      </a:lnTo>
                      <a:lnTo>
                        <a:pt x="1094" y="794"/>
                      </a:lnTo>
                      <a:lnTo>
                        <a:pt x="1074" y="806"/>
                      </a:lnTo>
                      <a:lnTo>
                        <a:pt x="1054" y="814"/>
                      </a:lnTo>
                      <a:lnTo>
                        <a:pt x="1034" y="822"/>
                      </a:lnTo>
                      <a:lnTo>
                        <a:pt x="1012" y="828"/>
                      </a:lnTo>
                      <a:lnTo>
                        <a:pt x="990" y="832"/>
                      </a:lnTo>
                      <a:lnTo>
                        <a:pt x="966" y="832"/>
                      </a:lnTo>
                      <a:lnTo>
                        <a:pt x="340" y="832"/>
                      </a:lnTo>
                      <a:lnTo>
                        <a:pt x="340" y="832"/>
                      </a:lnTo>
                      <a:lnTo>
                        <a:pt x="312" y="832"/>
                      </a:lnTo>
                      <a:lnTo>
                        <a:pt x="284" y="828"/>
                      </a:lnTo>
                      <a:lnTo>
                        <a:pt x="258" y="820"/>
                      </a:lnTo>
                      <a:lnTo>
                        <a:pt x="232" y="810"/>
                      </a:lnTo>
                      <a:lnTo>
                        <a:pt x="208" y="800"/>
                      </a:lnTo>
                      <a:lnTo>
                        <a:pt x="186" y="786"/>
                      </a:lnTo>
                      <a:lnTo>
                        <a:pt x="164" y="770"/>
                      </a:lnTo>
                      <a:lnTo>
                        <a:pt x="144" y="752"/>
                      </a:lnTo>
                      <a:lnTo>
                        <a:pt x="126" y="732"/>
                      </a:lnTo>
                      <a:lnTo>
                        <a:pt x="110" y="710"/>
                      </a:lnTo>
                      <a:lnTo>
                        <a:pt x="96" y="686"/>
                      </a:lnTo>
                      <a:lnTo>
                        <a:pt x="84" y="662"/>
                      </a:lnTo>
                      <a:lnTo>
                        <a:pt x="74" y="638"/>
                      </a:lnTo>
                      <a:lnTo>
                        <a:pt x="68" y="610"/>
                      </a:lnTo>
                      <a:lnTo>
                        <a:pt x="64" y="582"/>
                      </a:lnTo>
                      <a:lnTo>
                        <a:pt x="62" y="554"/>
                      </a:lnTo>
                      <a:lnTo>
                        <a:pt x="62" y="554"/>
                      </a:lnTo>
                      <a:lnTo>
                        <a:pt x="64" y="526"/>
                      </a:lnTo>
                      <a:lnTo>
                        <a:pt x="68" y="498"/>
                      </a:lnTo>
                      <a:lnTo>
                        <a:pt x="74" y="472"/>
                      </a:lnTo>
                      <a:lnTo>
                        <a:pt x="84" y="446"/>
                      </a:lnTo>
                      <a:lnTo>
                        <a:pt x="96" y="422"/>
                      </a:lnTo>
                      <a:lnTo>
                        <a:pt x="110" y="398"/>
                      </a:lnTo>
                      <a:lnTo>
                        <a:pt x="126" y="378"/>
                      </a:lnTo>
                      <a:lnTo>
                        <a:pt x="144" y="358"/>
                      </a:lnTo>
                      <a:lnTo>
                        <a:pt x="164" y="340"/>
                      </a:lnTo>
                      <a:lnTo>
                        <a:pt x="186" y="324"/>
                      </a:lnTo>
                      <a:lnTo>
                        <a:pt x="208" y="310"/>
                      </a:lnTo>
                      <a:lnTo>
                        <a:pt x="232" y="298"/>
                      </a:lnTo>
                      <a:lnTo>
                        <a:pt x="258" y="288"/>
                      </a:lnTo>
                      <a:lnTo>
                        <a:pt x="284" y="282"/>
                      </a:lnTo>
                      <a:lnTo>
                        <a:pt x="312" y="278"/>
                      </a:lnTo>
                      <a:lnTo>
                        <a:pt x="340" y="276"/>
                      </a:lnTo>
                      <a:lnTo>
                        <a:pt x="340" y="276"/>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5" name="Google Shape;1755;p27"/>
                <p:cNvSpPr/>
                <p:nvPr/>
              </p:nvSpPr>
              <p:spPr>
                <a:xfrm>
                  <a:off x="3637" y="1875"/>
                  <a:ext cx="404" cy="592"/>
                </a:xfrm>
                <a:custGeom>
                  <a:avLst/>
                  <a:gdLst/>
                  <a:ahLst/>
                  <a:cxnLst/>
                  <a:rect l="l" t="t" r="r" b="b"/>
                  <a:pathLst>
                    <a:path w="404" h="592" extrusionOk="0">
                      <a:moveTo>
                        <a:pt x="378" y="276"/>
                      </a:moveTo>
                      <a:lnTo>
                        <a:pt x="378" y="276"/>
                      </a:lnTo>
                      <a:lnTo>
                        <a:pt x="366" y="268"/>
                      </a:lnTo>
                      <a:lnTo>
                        <a:pt x="354" y="260"/>
                      </a:lnTo>
                      <a:lnTo>
                        <a:pt x="354" y="150"/>
                      </a:lnTo>
                      <a:lnTo>
                        <a:pt x="354" y="150"/>
                      </a:lnTo>
                      <a:lnTo>
                        <a:pt x="352" y="128"/>
                      </a:lnTo>
                      <a:lnTo>
                        <a:pt x="348" y="106"/>
                      </a:lnTo>
                      <a:lnTo>
                        <a:pt x="348" y="106"/>
                      </a:lnTo>
                      <a:lnTo>
                        <a:pt x="342" y="92"/>
                      </a:lnTo>
                      <a:lnTo>
                        <a:pt x="334" y="76"/>
                      </a:lnTo>
                      <a:lnTo>
                        <a:pt x="326" y="62"/>
                      </a:lnTo>
                      <a:lnTo>
                        <a:pt x="316" y="50"/>
                      </a:lnTo>
                      <a:lnTo>
                        <a:pt x="304" y="38"/>
                      </a:lnTo>
                      <a:lnTo>
                        <a:pt x="292" y="28"/>
                      </a:lnTo>
                      <a:lnTo>
                        <a:pt x="278" y="20"/>
                      </a:lnTo>
                      <a:lnTo>
                        <a:pt x="264" y="12"/>
                      </a:lnTo>
                      <a:lnTo>
                        <a:pt x="264" y="12"/>
                      </a:lnTo>
                      <a:lnTo>
                        <a:pt x="250" y="6"/>
                      </a:lnTo>
                      <a:lnTo>
                        <a:pt x="234" y="2"/>
                      </a:lnTo>
                      <a:lnTo>
                        <a:pt x="218" y="0"/>
                      </a:lnTo>
                      <a:lnTo>
                        <a:pt x="202" y="0"/>
                      </a:lnTo>
                      <a:lnTo>
                        <a:pt x="202" y="0"/>
                      </a:lnTo>
                      <a:lnTo>
                        <a:pt x="186" y="0"/>
                      </a:lnTo>
                      <a:lnTo>
                        <a:pt x="172" y="2"/>
                      </a:lnTo>
                      <a:lnTo>
                        <a:pt x="156" y="6"/>
                      </a:lnTo>
                      <a:lnTo>
                        <a:pt x="142" y="12"/>
                      </a:lnTo>
                      <a:lnTo>
                        <a:pt x="130" y="18"/>
                      </a:lnTo>
                      <a:lnTo>
                        <a:pt x="116" y="26"/>
                      </a:lnTo>
                      <a:lnTo>
                        <a:pt x="104" y="34"/>
                      </a:lnTo>
                      <a:lnTo>
                        <a:pt x="94" y="44"/>
                      </a:lnTo>
                      <a:lnTo>
                        <a:pt x="94" y="44"/>
                      </a:lnTo>
                      <a:lnTo>
                        <a:pt x="84" y="56"/>
                      </a:lnTo>
                      <a:lnTo>
                        <a:pt x="76" y="68"/>
                      </a:lnTo>
                      <a:lnTo>
                        <a:pt x="68" y="80"/>
                      </a:lnTo>
                      <a:lnTo>
                        <a:pt x="62" y="92"/>
                      </a:lnTo>
                      <a:lnTo>
                        <a:pt x="58" y="106"/>
                      </a:lnTo>
                      <a:lnTo>
                        <a:pt x="54" y="120"/>
                      </a:lnTo>
                      <a:lnTo>
                        <a:pt x="52" y="136"/>
                      </a:lnTo>
                      <a:lnTo>
                        <a:pt x="50" y="150"/>
                      </a:lnTo>
                      <a:lnTo>
                        <a:pt x="50" y="260"/>
                      </a:lnTo>
                      <a:lnTo>
                        <a:pt x="50" y="260"/>
                      </a:lnTo>
                      <a:lnTo>
                        <a:pt x="40" y="266"/>
                      </a:lnTo>
                      <a:lnTo>
                        <a:pt x="30" y="274"/>
                      </a:lnTo>
                      <a:lnTo>
                        <a:pt x="22" y="282"/>
                      </a:lnTo>
                      <a:lnTo>
                        <a:pt x="14" y="292"/>
                      </a:lnTo>
                      <a:lnTo>
                        <a:pt x="8" y="302"/>
                      </a:lnTo>
                      <a:lnTo>
                        <a:pt x="4" y="314"/>
                      </a:lnTo>
                      <a:lnTo>
                        <a:pt x="2" y="326"/>
                      </a:lnTo>
                      <a:lnTo>
                        <a:pt x="0" y="338"/>
                      </a:lnTo>
                      <a:lnTo>
                        <a:pt x="0" y="506"/>
                      </a:lnTo>
                      <a:lnTo>
                        <a:pt x="0" y="506"/>
                      </a:lnTo>
                      <a:lnTo>
                        <a:pt x="2" y="524"/>
                      </a:lnTo>
                      <a:lnTo>
                        <a:pt x="6" y="540"/>
                      </a:lnTo>
                      <a:lnTo>
                        <a:pt x="14" y="554"/>
                      </a:lnTo>
                      <a:lnTo>
                        <a:pt x="26" y="566"/>
                      </a:lnTo>
                      <a:lnTo>
                        <a:pt x="38" y="578"/>
                      </a:lnTo>
                      <a:lnTo>
                        <a:pt x="52" y="586"/>
                      </a:lnTo>
                      <a:lnTo>
                        <a:pt x="70" y="590"/>
                      </a:lnTo>
                      <a:lnTo>
                        <a:pt x="86" y="592"/>
                      </a:lnTo>
                      <a:lnTo>
                        <a:pt x="318" y="592"/>
                      </a:lnTo>
                      <a:lnTo>
                        <a:pt x="318" y="592"/>
                      </a:lnTo>
                      <a:lnTo>
                        <a:pt x="334" y="590"/>
                      </a:lnTo>
                      <a:lnTo>
                        <a:pt x="350" y="586"/>
                      </a:lnTo>
                      <a:lnTo>
                        <a:pt x="364" y="578"/>
                      </a:lnTo>
                      <a:lnTo>
                        <a:pt x="378" y="568"/>
                      </a:lnTo>
                      <a:lnTo>
                        <a:pt x="388" y="556"/>
                      </a:lnTo>
                      <a:lnTo>
                        <a:pt x="396" y="542"/>
                      </a:lnTo>
                      <a:lnTo>
                        <a:pt x="402" y="528"/>
                      </a:lnTo>
                      <a:lnTo>
                        <a:pt x="404" y="512"/>
                      </a:lnTo>
                      <a:lnTo>
                        <a:pt x="404" y="512"/>
                      </a:lnTo>
                      <a:lnTo>
                        <a:pt x="404" y="506"/>
                      </a:lnTo>
                      <a:lnTo>
                        <a:pt x="404" y="342"/>
                      </a:lnTo>
                      <a:lnTo>
                        <a:pt x="404" y="338"/>
                      </a:lnTo>
                      <a:lnTo>
                        <a:pt x="404" y="338"/>
                      </a:lnTo>
                      <a:lnTo>
                        <a:pt x="402" y="320"/>
                      </a:lnTo>
                      <a:lnTo>
                        <a:pt x="398" y="304"/>
                      </a:lnTo>
                      <a:lnTo>
                        <a:pt x="388" y="290"/>
                      </a:lnTo>
                      <a:lnTo>
                        <a:pt x="378" y="276"/>
                      </a:lnTo>
                      <a:lnTo>
                        <a:pt x="378" y="276"/>
                      </a:lnTo>
                      <a:close/>
                      <a:moveTo>
                        <a:pt x="278" y="252"/>
                      </a:moveTo>
                      <a:lnTo>
                        <a:pt x="264" y="252"/>
                      </a:lnTo>
                      <a:lnTo>
                        <a:pt x="126" y="252"/>
                      </a:lnTo>
                      <a:lnTo>
                        <a:pt x="126" y="150"/>
                      </a:lnTo>
                      <a:lnTo>
                        <a:pt x="126" y="150"/>
                      </a:lnTo>
                      <a:lnTo>
                        <a:pt x="128" y="138"/>
                      </a:lnTo>
                      <a:lnTo>
                        <a:pt x="130" y="128"/>
                      </a:lnTo>
                      <a:lnTo>
                        <a:pt x="134" y="116"/>
                      </a:lnTo>
                      <a:lnTo>
                        <a:pt x="140" y="106"/>
                      </a:lnTo>
                      <a:lnTo>
                        <a:pt x="140" y="106"/>
                      </a:lnTo>
                      <a:lnTo>
                        <a:pt x="152" y="94"/>
                      </a:lnTo>
                      <a:lnTo>
                        <a:pt x="166" y="84"/>
                      </a:lnTo>
                      <a:lnTo>
                        <a:pt x="184" y="76"/>
                      </a:lnTo>
                      <a:lnTo>
                        <a:pt x="202" y="74"/>
                      </a:lnTo>
                      <a:lnTo>
                        <a:pt x="202" y="74"/>
                      </a:lnTo>
                      <a:lnTo>
                        <a:pt x="218" y="76"/>
                      </a:lnTo>
                      <a:lnTo>
                        <a:pt x="232" y="80"/>
                      </a:lnTo>
                      <a:lnTo>
                        <a:pt x="244" y="88"/>
                      </a:lnTo>
                      <a:lnTo>
                        <a:pt x="256" y="96"/>
                      </a:lnTo>
                      <a:lnTo>
                        <a:pt x="266" y="108"/>
                      </a:lnTo>
                      <a:lnTo>
                        <a:pt x="272" y="122"/>
                      </a:lnTo>
                      <a:lnTo>
                        <a:pt x="276" y="136"/>
                      </a:lnTo>
                      <a:lnTo>
                        <a:pt x="278" y="150"/>
                      </a:lnTo>
                      <a:lnTo>
                        <a:pt x="278" y="25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6" name="Google Shape;1756;p27"/>
                <p:cNvSpPr/>
                <p:nvPr/>
              </p:nvSpPr>
              <p:spPr>
                <a:xfrm>
                  <a:off x="4437" y="2127"/>
                  <a:ext cx="14" cy="22"/>
                </a:xfrm>
                <a:custGeom>
                  <a:avLst/>
                  <a:gdLst/>
                  <a:ahLst/>
                  <a:cxnLst/>
                  <a:rect l="l" t="t" r="r" b="b"/>
                  <a:pathLst>
                    <a:path w="14" h="22" extrusionOk="0">
                      <a:moveTo>
                        <a:pt x="14" y="22"/>
                      </a:moveTo>
                      <a:lnTo>
                        <a:pt x="14" y="22"/>
                      </a:lnTo>
                      <a:lnTo>
                        <a:pt x="0" y="0"/>
                      </a:lnTo>
                      <a:lnTo>
                        <a:pt x="0" y="0"/>
                      </a:lnTo>
                      <a:lnTo>
                        <a:pt x="14" y="22"/>
                      </a:lnTo>
                      <a:lnTo>
                        <a:pt x="14" y="22"/>
                      </a:lnTo>
                      <a:close/>
                    </a:path>
                  </a:pathLst>
                </a:custGeom>
                <a:solidFill>
                  <a:srgbClr val="00AD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7" name="Google Shape;1757;p27"/>
                <p:cNvSpPr/>
                <p:nvPr/>
              </p:nvSpPr>
              <p:spPr>
                <a:xfrm>
                  <a:off x="3233" y="2459"/>
                  <a:ext cx="10" cy="16"/>
                </a:xfrm>
                <a:custGeom>
                  <a:avLst/>
                  <a:gdLst/>
                  <a:ahLst/>
                  <a:cxnLst/>
                  <a:rect l="l" t="t" r="r" b="b"/>
                  <a:pathLst>
                    <a:path w="10" h="16" extrusionOk="0">
                      <a:moveTo>
                        <a:pt x="0" y="0"/>
                      </a:moveTo>
                      <a:lnTo>
                        <a:pt x="0" y="0"/>
                      </a:lnTo>
                      <a:lnTo>
                        <a:pt x="10" y="16"/>
                      </a:lnTo>
                      <a:lnTo>
                        <a:pt x="10" y="16"/>
                      </a:lnTo>
                      <a:lnTo>
                        <a:pt x="0" y="0"/>
                      </a:lnTo>
                      <a:lnTo>
                        <a:pt x="0" y="0"/>
                      </a:lnTo>
                      <a:close/>
                    </a:path>
                  </a:pathLst>
                </a:custGeom>
                <a:solidFill>
                  <a:srgbClr val="00AD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8" name="Google Shape;1758;p27"/>
                <p:cNvSpPr/>
                <p:nvPr/>
              </p:nvSpPr>
              <p:spPr>
                <a:xfrm>
                  <a:off x="3219" y="2433"/>
                  <a:ext cx="8" cy="16"/>
                </a:xfrm>
                <a:custGeom>
                  <a:avLst/>
                  <a:gdLst/>
                  <a:ahLst/>
                  <a:cxnLst/>
                  <a:rect l="l" t="t" r="r" b="b"/>
                  <a:pathLst>
                    <a:path w="8" h="16" extrusionOk="0">
                      <a:moveTo>
                        <a:pt x="0" y="0"/>
                      </a:moveTo>
                      <a:lnTo>
                        <a:pt x="0" y="0"/>
                      </a:lnTo>
                      <a:lnTo>
                        <a:pt x="8" y="16"/>
                      </a:lnTo>
                      <a:lnTo>
                        <a:pt x="8" y="16"/>
                      </a:lnTo>
                      <a:lnTo>
                        <a:pt x="0" y="0"/>
                      </a:lnTo>
                      <a:lnTo>
                        <a:pt x="0" y="0"/>
                      </a:lnTo>
                      <a:close/>
                    </a:path>
                  </a:pathLst>
                </a:custGeom>
                <a:solidFill>
                  <a:srgbClr val="00AD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9" name="Google Shape;1759;p27"/>
                <p:cNvSpPr/>
                <p:nvPr/>
              </p:nvSpPr>
              <p:spPr>
                <a:xfrm>
                  <a:off x="2959" y="1951"/>
                  <a:ext cx="1760" cy="1104"/>
                </a:xfrm>
                <a:custGeom>
                  <a:avLst/>
                  <a:gdLst/>
                  <a:ahLst/>
                  <a:cxnLst/>
                  <a:rect l="l" t="t" r="r" b="b"/>
                  <a:pathLst>
                    <a:path w="1760" h="1104" extrusionOk="0">
                      <a:moveTo>
                        <a:pt x="1648" y="30"/>
                      </a:moveTo>
                      <a:lnTo>
                        <a:pt x="1648" y="30"/>
                      </a:lnTo>
                      <a:lnTo>
                        <a:pt x="1396" y="98"/>
                      </a:lnTo>
                      <a:lnTo>
                        <a:pt x="1396" y="98"/>
                      </a:lnTo>
                      <a:lnTo>
                        <a:pt x="1426" y="122"/>
                      </a:lnTo>
                      <a:lnTo>
                        <a:pt x="1454" y="148"/>
                      </a:lnTo>
                      <a:lnTo>
                        <a:pt x="1454" y="148"/>
                      </a:lnTo>
                      <a:lnTo>
                        <a:pt x="1472" y="170"/>
                      </a:lnTo>
                      <a:lnTo>
                        <a:pt x="1472" y="170"/>
                      </a:lnTo>
                      <a:lnTo>
                        <a:pt x="1478" y="176"/>
                      </a:lnTo>
                      <a:lnTo>
                        <a:pt x="1478" y="176"/>
                      </a:lnTo>
                      <a:lnTo>
                        <a:pt x="1492" y="198"/>
                      </a:lnTo>
                      <a:lnTo>
                        <a:pt x="1492" y="198"/>
                      </a:lnTo>
                      <a:lnTo>
                        <a:pt x="1494" y="202"/>
                      </a:lnTo>
                      <a:lnTo>
                        <a:pt x="1648" y="160"/>
                      </a:lnTo>
                      <a:lnTo>
                        <a:pt x="1648" y="872"/>
                      </a:lnTo>
                      <a:lnTo>
                        <a:pt x="1648" y="872"/>
                      </a:lnTo>
                      <a:lnTo>
                        <a:pt x="1648" y="884"/>
                      </a:lnTo>
                      <a:lnTo>
                        <a:pt x="1646" y="896"/>
                      </a:lnTo>
                      <a:lnTo>
                        <a:pt x="1640" y="918"/>
                      </a:lnTo>
                      <a:lnTo>
                        <a:pt x="1628" y="940"/>
                      </a:lnTo>
                      <a:lnTo>
                        <a:pt x="1614" y="956"/>
                      </a:lnTo>
                      <a:lnTo>
                        <a:pt x="1596" y="972"/>
                      </a:lnTo>
                      <a:lnTo>
                        <a:pt x="1576" y="982"/>
                      </a:lnTo>
                      <a:lnTo>
                        <a:pt x="1552" y="990"/>
                      </a:lnTo>
                      <a:lnTo>
                        <a:pt x="1540" y="992"/>
                      </a:lnTo>
                      <a:lnTo>
                        <a:pt x="1528" y="992"/>
                      </a:lnTo>
                      <a:lnTo>
                        <a:pt x="232" y="992"/>
                      </a:lnTo>
                      <a:lnTo>
                        <a:pt x="232" y="992"/>
                      </a:lnTo>
                      <a:lnTo>
                        <a:pt x="220" y="992"/>
                      </a:lnTo>
                      <a:lnTo>
                        <a:pt x="208" y="990"/>
                      </a:lnTo>
                      <a:lnTo>
                        <a:pt x="186" y="982"/>
                      </a:lnTo>
                      <a:lnTo>
                        <a:pt x="164" y="972"/>
                      </a:lnTo>
                      <a:lnTo>
                        <a:pt x="148" y="956"/>
                      </a:lnTo>
                      <a:lnTo>
                        <a:pt x="132" y="940"/>
                      </a:lnTo>
                      <a:lnTo>
                        <a:pt x="122" y="918"/>
                      </a:lnTo>
                      <a:lnTo>
                        <a:pt x="114" y="896"/>
                      </a:lnTo>
                      <a:lnTo>
                        <a:pt x="112" y="884"/>
                      </a:lnTo>
                      <a:lnTo>
                        <a:pt x="112" y="872"/>
                      </a:lnTo>
                      <a:lnTo>
                        <a:pt x="112" y="578"/>
                      </a:lnTo>
                      <a:lnTo>
                        <a:pt x="288" y="530"/>
                      </a:lnTo>
                      <a:lnTo>
                        <a:pt x="288" y="530"/>
                      </a:lnTo>
                      <a:lnTo>
                        <a:pt x="284" y="524"/>
                      </a:lnTo>
                      <a:lnTo>
                        <a:pt x="284" y="524"/>
                      </a:lnTo>
                      <a:lnTo>
                        <a:pt x="274" y="508"/>
                      </a:lnTo>
                      <a:lnTo>
                        <a:pt x="274" y="508"/>
                      </a:lnTo>
                      <a:lnTo>
                        <a:pt x="268" y="498"/>
                      </a:lnTo>
                      <a:lnTo>
                        <a:pt x="268" y="498"/>
                      </a:lnTo>
                      <a:lnTo>
                        <a:pt x="260" y="482"/>
                      </a:lnTo>
                      <a:lnTo>
                        <a:pt x="260" y="482"/>
                      </a:lnTo>
                      <a:lnTo>
                        <a:pt x="256" y="472"/>
                      </a:lnTo>
                      <a:lnTo>
                        <a:pt x="256" y="472"/>
                      </a:lnTo>
                      <a:lnTo>
                        <a:pt x="244" y="444"/>
                      </a:lnTo>
                      <a:lnTo>
                        <a:pt x="234" y="414"/>
                      </a:lnTo>
                      <a:lnTo>
                        <a:pt x="28" y="470"/>
                      </a:lnTo>
                      <a:lnTo>
                        <a:pt x="28" y="472"/>
                      </a:lnTo>
                      <a:lnTo>
                        <a:pt x="0" y="480"/>
                      </a:lnTo>
                      <a:lnTo>
                        <a:pt x="0" y="872"/>
                      </a:lnTo>
                      <a:lnTo>
                        <a:pt x="0" y="872"/>
                      </a:lnTo>
                      <a:lnTo>
                        <a:pt x="2" y="896"/>
                      </a:lnTo>
                      <a:lnTo>
                        <a:pt x="4" y="918"/>
                      </a:lnTo>
                      <a:lnTo>
                        <a:pt x="10" y="940"/>
                      </a:lnTo>
                      <a:lnTo>
                        <a:pt x="18" y="962"/>
                      </a:lnTo>
                      <a:lnTo>
                        <a:pt x="28" y="982"/>
                      </a:lnTo>
                      <a:lnTo>
                        <a:pt x="40" y="1002"/>
                      </a:lnTo>
                      <a:lnTo>
                        <a:pt x="54" y="1020"/>
                      </a:lnTo>
                      <a:lnTo>
                        <a:pt x="68" y="1036"/>
                      </a:lnTo>
                      <a:lnTo>
                        <a:pt x="84" y="1050"/>
                      </a:lnTo>
                      <a:lnTo>
                        <a:pt x="102" y="1064"/>
                      </a:lnTo>
                      <a:lnTo>
                        <a:pt x="122" y="1076"/>
                      </a:lnTo>
                      <a:lnTo>
                        <a:pt x="142" y="1086"/>
                      </a:lnTo>
                      <a:lnTo>
                        <a:pt x="164" y="1094"/>
                      </a:lnTo>
                      <a:lnTo>
                        <a:pt x="186" y="1100"/>
                      </a:lnTo>
                      <a:lnTo>
                        <a:pt x="208" y="1102"/>
                      </a:lnTo>
                      <a:lnTo>
                        <a:pt x="232" y="1104"/>
                      </a:lnTo>
                      <a:lnTo>
                        <a:pt x="1528" y="1104"/>
                      </a:lnTo>
                      <a:lnTo>
                        <a:pt x="1528" y="1104"/>
                      </a:lnTo>
                      <a:lnTo>
                        <a:pt x="1552" y="1102"/>
                      </a:lnTo>
                      <a:lnTo>
                        <a:pt x="1576" y="1100"/>
                      </a:lnTo>
                      <a:lnTo>
                        <a:pt x="1598" y="1094"/>
                      </a:lnTo>
                      <a:lnTo>
                        <a:pt x="1618" y="1086"/>
                      </a:lnTo>
                      <a:lnTo>
                        <a:pt x="1640" y="1076"/>
                      </a:lnTo>
                      <a:lnTo>
                        <a:pt x="1658" y="1064"/>
                      </a:lnTo>
                      <a:lnTo>
                        <a:pt x="1676" y="1050"/>
                      </a:lnTo>
                      <a:lnTo>
                        <a:pt x="1692" y="1036"/>
                      </a:lnTo>
                      <a:lnTo>
                        <a:pt x="1708" y="1020"/>
                      </a:lnTo>
                      <a:lnTo>
                        <a:pt x="1720" y="1002"/>
                      </a:lnTo>
                      <a:lnTo>
                        <a:pt x="1732" y="982"/>
                      </a:lnTo>
                      <a:lnTo>
                        <a:pt x="1742" y="962"/>
                      </a:lnTo>
                      <a:lnTo>
                        <a:pt x="1750" y="940"/>
                      </a:lnTo>
                      <a:lnTo>
                        <a:pt x="1756" y="918"/>
                      </a:lnTo>
                      <a:lnTo>
                        <a:pt x="1760" y="896"/>
                      </a:lnTo>
                      <a:lnTo>
                        <a:pt x="1760" y="872"/>
                      </a:lnTo>
                      <a:lnTo>
                        <a:pt x="1760" y="0"/>
                      </a:lnTo>
                      <a:lnTo>
                        <a:pt x="1648" y="30"/>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0" name="Google Shape;1760;p27"/>
                <p:cNvSpPr/>
                <p:nvPr/>
              </p:nvSpPr>
              <p:spPr>
                <a:xfrm>
                  <a:off x="3211" y="2119"/>
                  <a:ext cx="0" cy="2"/>
                </a:xfrm>
                <a:custGeom>
                  <a:avLst/>
                  <a:gdLst/>
                  <a:ahLst/>
                  <a:cxnLst/>
                  <a:rect l="l" t="t" r="r" b="b"/>
                  <a:pathLst>
                    <a:path w="120000" h="2" extrusionOk="0">
                      <a:moveTo>
                        <a:pt x="0" y="0"/>
                      </a:moveTo>
                      <a:lnTo>
                        <a:pt x="0" y="0"/>
                      </a:lnTo>
                      <a:lnTo>
                        <a:pt x="0" y="2"/>
                      </a:lnTo>
                      <a:lnTo>
                        <a:pt x="0" y="2"/>
                      </a:lnTo>
                      <a:lnTo>
                        <a:pt x="0" y="0"/>
                      </a:lnTo>
                      <a:lnTo>
                        <a:pt x="0" y="0"/>
                      </a:lnTo>
                      <a:close/>
                    </a:path>
                  </a:pathLst>
                </a:custGeom>
                <a:solidFill>
                  <a:srgbClr val="00AD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1" name="Google Shape;1761;p27"/>
                <p:cNvSpPr/>
                <p:nvPr/>
              </p:nvSpPr>
              <p:spPr>
                <a:xfrm>
                  <a:off x="4191" y="1863"/>
                  <a:ext cx="14" cy="24"/>
                </a:xfrm>
                <a:custGeom>
                  <a:avLst/>
                  <a:gdLst/>
                  <a:ahLst/>
                  <a:cxnLst/>
                  <a:rect l="l" t="t" r="r" b="b"/>
                  <a:pathLst>
                    <a:path w="14" h="24" extrusionOk="0">
                      <a:moveTo>
                        <a:pt x="14" y="24"/>
                      </a:moveTo>
                      <a:lnTo>
                        <a:pt x="14" y="24"/>
                      </a:lnTo>
                      <a:lnTo>
                        <a:pt x="0" y="0"/>
                      </a:lnTo>
                      <a:lnTo>
                        <a:pt x="0" y="0"/>
                      </a:lnTo>
                      <a:lnTo>
                        <a:pt x="14" y="24"/>
                      </a:lnTo>
                      <a:lnTo>
                        <a:pt x="14" y="24"/>
                      </a:lnTo>
                      <a:close/>
                    </a:path>
                  </a:pathLst>
                </a:custGeom>
                <a:solidFill>
                  <a:srgbClr val="00AD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2" name="Google Shape;1762;p27"/>
                <p:cNvSpPr/>
                <p:nvPr/>
              </p:nvSpPr>
              <p:spPr>
                <a:xfrm>
                  <a:off x="3221" y="2095"/>
                  <a:ext cx="2" cy="0"/>
                </a:xfrm>
                <a:custGeom>
                  <a:avLst/>
                  <a:gdLst/>
                  <a:ahLst/>
                  <a:cxnLst/>
                  <a:rect l="l" t="t" r="r" b="b"/>
                  <a:pathLst>
                    <a:path w="2" h="120000" extrusionOk="0">
                      <a:moveTo>
                        <a:pt x="2" y="0"/>
                      </a:moveTo>
                      <a:lnTo>
                        <a:pt x="2" y="0"/>
                      </a:lnTo>
                      <a:lnTo>
                        <a:pt x="0" y="0"/>
                      </a:lnTo>
                      <a:lnTo>
                        <a:pt x="0" y="0"/>
                      </a:lnTo>
                      <a:lnTo>
                        <a:pt x="2" y="0"/>
                      </a:lnTo>
                      <a:lnTo>
                        <a:pt x="2" y="0"/>
                      </a:lnTo>
                      <a:close/>
                    </a:path>
                  </a:pathLst>
                </a:custGeom>
                <a:solidFill>
                  <a:srgbClr val="00AD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3" name="Google Shape;1763;p27"/>
                <p:cNvSpPr/>
                <p:nvPr/>
              </p:nvSpPr>
              <p:spPr>
                <a:xfrm>
                  <a:off x="4175" y="1837"/>
                  <a:ext cx="12" cy="18"/>
                </a:xfrm>
                <a:custGeom>
                  <a:avLst/>
                  <a:gdLst/>
                  <a:ahLst/>
                  <a:cxnLst/>
                  <a:rect l="l" t="t" r="r" b="b"/>
                  <a:pathLst>
                    <a:path w="12" h="18" extrusionOk="0">
                      <a:moveTo>
                        <a:pt x="12" y="18"/>
                      </a:moveTo>
                      <a:lnTo>
                        <a:pt x="12" y="18"/>
                      </a:lnTo>
                      <a:lnTo>
                        <a:pt x="0" y="0"/>
                      </a:lnTo>
                      <a:lnTo>
                        <a:pt x="0" y="0"/>
                      </a:lnTo>
                      <a:lnTo>
                        <a:pt x="12" y="18"/>
                      </a:lnTo>
                      <a:lnTo>
                        <a:pt x="12" y="18"/>
                      </a:lnTo>
                      <a:close/>
                    </a:path>
                  </a:pathLst>
                </a:custGeom>
                <a:solidFill>
                  <a:srgbClr val="00AD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4" name="Google Shape;1764;p27"/>
                <p:cNvSpPr/>
                <p:nvPr/>
              </p:nvSpPr>
              <p:spPr>
                <a:xfrm>
                  <a:off x="2959" y="1265"/>
                  <a:ext cx="1760" cy="1028"/>
                </a:xfrm>
                <a:custGeom>
                  <a:avLst/>
                  <a:gdLst/>
                  <a:ahLst/>
                  <a:cxnLst/>
                  <a:rect l="l" t="t" r="r" b="b"/>
                  <a:pathLst>
                    <a:path w="1760" h="1028" extrusionOk="0">
                      <a:moveTo>
                        <a:pt x="1528" y="0"/>
                      </a:moveTo>
                      <a:lnTo>
                        <a:pt x="232" y="0"/>
                      </a:lnTo>
                      <a:lnTo>
                        <a:pt x="232" y="0"/>
                      </a:lnTo>
                      <a:lnTo>
                        <a:pt x="208" y="2"/>
                      </a:lnTo>
                      <a:lnTo>
                        <a:pt x="186" y="6"/>
                      </a:lnTo>
                      <a:lnTo>
                        <a:pt x="164" y="12"/>
                      </a:lnTo>
                      <a:lnTo>
                        <a:pt x="142" y="20"/>
                      </a:lnTo>
                      <a:lnTo>
                        <a:pt x="122" y="28"/>
                      </a:lnTo>
                      <a:lnTo>
                        <a:pt x="102" y="40"/>
                      </a:lnTo>
                      <a:lnTo>
                        <a:pt x="84" y="54"/>
                      </a:lnTo>
                      <a:lnTo>
                        <a:pt x="68" y="68"/>
                      </a:lnTo>
                      <a:lnTo>
                        <a:pt x="54" y="86"/>
                      </a:lnTo>
                      <a:lnTo>
                        <a:pt x="40" y="104"/>
                      </a:lnTo>
                      <a:lnTo>
                        <a:pt x="28" y="122"/>
                      </a:lnTo>
                      <a:lnTo>
                        <a:pt x="18" y="142"/>
                      </a:lnTo>
                      <a:lnTo>
                        <a:pt x="10" y="164"/>
                      </a:lnTo>
                      <a:lnTo>
                        <a:pt x="4" y="186"/>
                      </a:lnTo>
                      <a:lnTo>
                        <a:pt x="2" y="210"/>
                      </a:lnTo>
                      <a:lnTo>
                        <a:pt x="0" y="232"/>
                      </a:lnTo>
                      <a:lnTo>
                        <a:pt x="0" y="1028"/>
                      </a:lnTo>
                      <a:lnTo>
                        <a:pt x="28" y="1020"/>
                      </a:lnTo>
                      <a:lnTo>
                        <a:pt x="28" y="1020"/>
                      </a:lnTo>
                      <a:lnTo>
                        <a:pt x="222" y="968"/>
                      </a:lnTo>
                      <a:lnTo>
                        <a:pt x="222" y="968"/>
                      </a:lnTo>
                      <a:lnTo>
                        <a:pt x="226" y="946"/>
                      </a:lnTo>
                      <a:lnTo>
                        <a:pt x="230" y="924"/>
                      </a:lnTo>
                      <a:lnTo>
                        <a:pt x="234" y="902"/>
                      </a:lnTo>
                      <a:lnTo>
                        <a:pt x="242" y="880"/>
                      </a:lnTo>
                      <a:lnTo>
                        <a:pt x="242" y="880"/>
                      </a:lnTo>
                      <a:lnTo>
                        <a:pt x="252" y="856"/>
                      </a:lnTo>
                      <a:lnTo>
                        <a:pt x="252" y="856"/>
                      </a:lnTo>
                      <a:lnTo>
                        <a:pt x="252" y="854"/>
                      </a:lnTo>
                      <a:lnTo>
                        <a:pt x="252" y="854"/>
                      </a:lnTo>
                      <a:lnTo>
                        <a:pt x="262" y="830"/>
                      </a:lnTo>
                      <a:lnTo>
                        <a:pt x="262" y="830"/>
                      </a:lnTo>
                      <a:lnTo>
                        <a:pt x="264" y="830"/>
                      </a:lnTo>
                      <a:lnTo>
                        <a:pt x="264" y="830"/>
                      </a:lnTo>
                      <a:lnTo>
                        <a:pt x="266" y="826"/>
                      </a:lnTo>
                      <a:lnTo>
                        <a:pt x="112" y="868"/>
                      </a:lnTo>
                      <a:lnTo>
                        <a:pt x="112" y="232"/>
                      </a:lnTo>
                      <a:lnTo>
                        <a:pt x="112" y="232"/>
                      </a:lnTo>
                      <a:lnTo>
                        <a:pt x="112" y="220"/>
                      </a:lnTo>
                      <a:lnTo>
                        <a:pt x="114" y="208"/>
                      </a:lnTo>
                      <a:lnTo>
                        <a:pt x="122" y="186"/>
                      </a:lnTo>
                      <a:lnTo>
                        <a:pt x="132" y="166"/>
                      </a:lnTo>
                      <a:lnTo>
                        <a:pt x="148" y="148"/>
                      </a:lnTo>
                      <a:lnTo>
                        <a:pt x="164" y="134"/>
                      </a:lnTo>
                      <a:lnTo>
                        <a:pt x="186" y="122"/>
                      </a:lnTo>
                      <a:lnTo>
                        <a:pt x="208" y="116"/>
                      </a:lnTo>
                      <a:lnTo>
                        <a:pt x="220" y="114"/>
                      </a:lnTo>
                      <a:lnTo>
                        <a:pt x="232" y="112"/>
                      </a:lnTo>
                      <a:lnTo>
                        <a:pt x="1528" y="112"/>
                      </a:lnTo>
                      <a:lnTo>
                        <a:pt x="1528" y="112"/>
                      </a:lnTo>
                      <a:lnTo>
                        <a:pt x="1540" y="114"/>
                      </a:lnTo>
                      <a:lnTo>
                        <a:pt x="1552" y="116"/>
                      </a:lnTo>
                      <a:lnTo>
                        <a:pt x="1576" y="122"/>
                      </a:lnTo>
                      <a:lnTo>
                        <a:pt x="1596" y="134"/>
                      </a:lnTo>
                      <a:lnTo>
                        <a:pt x="1614" y="148"/>
                      </a:lnTo>
                      <a:lnTo>
                        <a:pt x="1628" y="166"/>
                      </a:lnTo>
                      <a:lnTo>
                        <a:pt x="1640" y="186"/>
                      </a:lnTo>
                      <a:lnTo>
                        <a:pt x="1646" y="208"/>
                      </a:lnTo>
                      <a:lnTo>
                        <a:pt x="1648" y="220"/>
                      </a:lnTo>
                      <a:lnTo>
                        <a:pt x="1648" y="232"/>
                      </a:lnTo>
                      <a:lnTo>
                        <a:pt x="1648" y="450"/>
                      </a:lnTo>
                      <a:lnTo>
                        <a:pt x="1214" y="568"/>
                      </a:lnTo>
                      <a:lnTo>
                        <a:pt x="1214" y="568"/>
                      </a:lnTo>
                      <a:lnTo>
                        <a:pt x="1216" y="572"/>
                      </a:lnTo>
                      <a:lnTo>
                        <a:pt x="1216" y="572"/>
                      </a:lnTo>
                      <a:lnTo>
                        <a:pt x="1228" y="590"/>
                      </a:lnTo>
                      <a:lnTo>
                        <a:pt x="1228" y="590"/>
                      </a:lnTo>
                      <a:lnTo>
                        <a:pt x="1232" y="598"/>
                      </a:lnTo>
                      <a:lnTo>
                        <a:pt x="1232" y="598"/>
                      </a:lnTo>
                      <a:lnTo>
                        <a:pt x="1246" y="622"/>
                      </a:lnTo>
                      <a:lnTo>
                        <a:pt x="1246" y="622"/>
                      </a:lnTo>
                      <a:lnTo>
                        <a:pt x="1246" y="624"/>
                      </a:lnTo>
                      <a:lnTo>
                        <a:pt x="1246" y="624"/>
                      </a:lnTo>
                      <a:lnTo>
                        <a:pt x="1258" y="652"/>
                      </a:lnTo>
                      <a:lnTo>
                        <a:pt x="1268" y="684"/>
                      </a:lnTo>
                      <a:lnTo>
                        <a:pt x="1704" y="564"/>
                      </a:lnTo>
                      <a:lnTo>
                        <a:pt x="1704" y="564"/>
                      </a:lnTo>
                      <a:lnTo>
                        <a:pt x="1760" y="548"/>
                      </a:lnTo>
                      <a:lnTo>
                        <a:pt x="1760" y="232"/>
                      </a:lnTo>
                      <a:lnTo>
                        <a:pt x="1760" y="232"/>
                      </a:lnTo>
                      <a:lnTo>
                        <a:pt x="1760" y="210"/>
                      </a:lnTo>
                      <a:lnTo>
                        <a:pt x="1756" y="186"/>
                      </a:lnTo>
                      <a:lnTo>
                        <a:pt x="1750" y="164"/>
                      </a:lnTo>
                      <a:lnTo>
                        <a:pt x="1742" y="142"/>
                      </a:lnTo>
                      <a:lnTo>
                        <a:pt x="1732" y="122"/>
                      </a:lnTo>
                      <a:lnTo>
                        <a:pt x="1720" y="104"/>
                      </a:lnTo>
                      <a:lnTo>
                        <a:pt x="1708" y="86"/>
                      </a:lnTo>
                      <a:lnTo>
                        <a:pt x="1692" y="68"/>
                      </a:lnTo>
                      <a:lnTo>
                        <a:pt x="1676" y="54"/>
                      </a:lnTo>
                      <a:lnTo>
                        <a:pt x="1658" y="40"/>
                      </a:lnTo>
                      <a:lnTo>
                        <a:pt x="1640" y="28"/>
                      </a:lnTo>
                      <a:lnTo>
                        <a:pt x="1618" y="20"/>
                      </a:lnTo>
                      <a:lnTo>
                        <a:pt x="1598" y="12"/>
                      </a:lnTo>
                      <a:lnTo>
                        <a:pt x="1576" y="6"/>
                      </a:lnTo>
                      <a:lnTo>
                        <a:pt x="1552" y="2"/>
                      </a:lnTo>
                      <a:lnTo>
                        <a:pt x="1528" y="0"/>
                      </a:lnTo>
                      <a:lnTo>
                        <a:pt x="1528" y="0"/>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1765" name="Google Shape;1765;p27"/>
          <p:cNvGrpSpPr/>
          <p:nvPr/>
        </p:nvGrpSpPr>
        <p:grpSpPr>
          <a:xfrm>
            <a:off x="6400674" y="4120290"/>
            <a:ext cx="601876" cy="601876"/>
            <a:chOff x="6400674" y="4120290"/>
            <a:chExt cx="601876" cy="601876"/>
          </a:xfrm>
        </p:grpSpPr>
        <p:sp>
          <p:nvSpPr>
            <p:cNvPr id="1766" name="Google Shape;1766;p27"/>
            <p:cNvSpPr/>
            <p:nvPr/>
          </p:nvSpPr>
          <p:spPr>
            <a:xfrm>
              <a:off x="6400674" y="4120290"/>
              <a:ext cx="601876" cy="601876"/>
            </a:xfrm>
            <a:prstGeom prst="ellipse">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767" name="Google Shape;1767;p27"/>
            <p:cNvGrpSpPr/>
            <p:nvPr/>
          </p:nvGrpSpPr>
          <p:grpSpPr>
            <a:xfrm>
              <a:off x="6508372" y="4241957"/>
              <a:ext cx="381615" cy="358019"/>
              <a:chOff x="2707" y="1098"/>
              <a:chExt cx="2264" cy="2124"/>
            </a:xfrm>
          </p:grpSpPr>
          <p:sp>
            <p:nvSpPr>
              <p:cNvPr id="1768" name="Google Shape;1768;p27"/>
              <p:cNvSpPr/>
              <p:nvPr/>
            </p:nvSpPr>
            <p:spPr>
              <a:xfrm>
                <a:off x="2707" y="1098"/>
                <a:ext cx="2264" cy="21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9" name="Google Shape;1769;p27"/>
              <p:cNvSpPr/>
              <p:nvPr/>
            </p:nvSpPr>
            <p:spPr>
              <a:xfrm>
                <a:off x="2757" y="1164"/>
                <a:ext cx="1616" cy="1634"/>
              </a:xfrm>
              <a:custGeom>
                <a:avLst/>
                <a:gdLst/>
                <a:ahLst/>
                <a:cxnLst/>
                <a:rect l="l" t="t" r="r" b="b"/>
                <a:pathLst>
                  <a:path w="1616" h="1634" extrusionOk="0">
                    <a:moveTo>
                      <a:pt x="872" y="1500"/>
                    </a:moveTo>
                    <a:lnTo>
                      <a:pt x="872" y="1500"/>
                    </a:lnTo>
                    <a:lnTo>
                      <a:pt x="866" y="1466"/>
                    </a:lnTo>
                    <a:lnTo>
                      <a:pt x="866" y="1466"/>
                    </a:lnTo>
                    <a:lnTo>
                      <a:pt x="862" y="1442"/>
                    </a:lnTo>
                    <a:lnTo>
                      <a:pt x="860" y="1416"/>
                    </a:lnTo>
                    <a:lnTo>
                      <a:pt x="858" y="1392"/>
                    </a:lnTo>
                    <a:lnTo>
                      <a:pt x="860" y="1368"/>
                    </a:lnTo>
                    <a:lnTo>
                      <a:pt x="860" y="1368"/>
                    </a:lnTo>
                    <a:lnTo>
                      <a:pt x="862" y="1334"/>
                    </a:lnTo>
                    <a:lnTo>
                      <a:pt x="866" y="1302"/>
                    </a:lnTo>
                    <a:lnTo>
                      <a:pt x="872" y="1270"/>
                    </a:lnTo>
                    <a:lnTo>
                      <a:pt x="882" y="1240"/>
                    </a:lnTo>
                    <a:lnTo>
                      <a:pt x="892" y="1208"/>
                    </a:lnTo>
                    <a:lnTo>
                      <a:pt x="904" y="1178"/>
                    </a:lnTo>
                    <a:lnTo>
                      <a:pt x="920" y="1148"/>
                    </a:lnTo>
                    <a:lnTo>
                      <a:pt x="936" y="1120"/>
                    </a:lnTo>
                    <a:lnTo>
                      <a:pt x="936" y="1120"/>
                    </a:lnTo>
                    <a:lnTo>
                      <a:pt x="962" y="1084"/>
                    </a:lnTo>
                    <a:lnTo>
                      <a:pt x="990" y="1050"/>
                    </a:lnTo>
                    <a:lnTo>
                      <a:pt x="1020" y="1018"/>
                    </a:lnTo>
                    <a:lnTo>
                      <a:pt x="1054" y="990"/>
                    </a:lnTo>
                    <a:lnTo>
                      <a:pt x="1090" y="964"/>
                    </a:lnTo>
                    <a:lnTo>
                      <a:pt x="1130" y="942"/>
                    </a:lnTo>
                    <a:lnTo>
                      <a:pt x="1170" y="924"/>
                    </a:lnTo>
                    <a:lnTo>
                      <a:pt x="1212" y="908"/>
                    </a:lnTo>
                    <a:lnTo>
                      <a:pt x="1212" y="908"/>
                    </a:lnTo>
                    <a:lnTo>
                      <a:pt x="1250" y="898"/>
                    </a:lnTo>
                    <a:lnTo>
                      <a:pt x="1250" y="898"/>
                    </a:lnTo>
                    <a:lnTo>
                      <a:pt x="1286" y="890"/>
                    </a:lnTo>
                    <a:lnTo>
                      <a:pt x="1320" y="886"/>
                    </a:lnTo>
                    <a:lnTo>
                      <a:pt x="1320" y="886"/>
                    </a:lnTo>
                    <a:lnTo>
                      <a:pt x="1362" y="884"/>
                    </a:lnTo>
                    <a:lnTo>
                      <a:pt x="1362" y="884"/>
                    </a:lnTo>
                    <a:lnTo>
                      <a:pt x="1394" y="886"/>
                    </a:lnTo>
                    <a:lnTo>
                      <a:pt x="1424" y="888"/>
                    </a:lnTo>
                    <a:lnTo>
                      <a:pt x="1456" y="894"/>
                    </a:lnTo>
                    <a:lnTo>
                      <a:pt x="1486" y="900"/>
                    </a:lnTo>
                    <a:lnTo>
                      <a:pt x="1486" y="900"/>
                    </a:lnTo>
                    <a:lnTo>
                      <a:pt x="1520" y="910"/>
                    </a:lnTo>
                    <a:lnTo>
                      <a:pt x="1552" y="922"/>
                    </a:lnTo>
                    <a:lnTo>
                      <a:pt x="1584" y="936"/>
                    </a:lnTo>
                    <a:lnTo>
                      <a:pt x="1616" y="954"/>
                    </a:lnTo>
                    <a:lnTo>
                      <a:pt x="1616" y="232"/>
                    </a:lnTo>
                    <a:lnTo>
                      <a:pt x="1616" y="232"/>
                    </a:lnTo>
                    <a:lnTo>
                      <a:pt x="1614" y="208"/>
                    </a:lnTo>
                    <a:lnTo>
                      <a:pt x="1612" y="184"/>
                    </a:lnTo>
                    <a:lnTo>
                      <a:pt x="1606" y="162"/>
                    </a:lnTo>
                    <a:lnTo>
                      <a:pt x="1598" y="142"/>
                    </a:lnTo>
                    <a:lnTo>
                      <a:pt x="1588" y="122"/>
                    </a:lnTo>
                    <a:lnTo>
                      <a:pt x="1576" y="102"/>
                    </a:lnTo>
                    <a:lnTo>
                      <a:pt x="1564" y="84"/>
                    </a:lnTo>
                    <a:lnTo>
                      <a:pt x="1548" y="68"/>
                    </a:lnTo>
                    <a:lnTo>
                      <a:pt x="1532" y="54"/>
                    </a:lnTo>
                    <a:lnTo>
                      <a:pt x="1514" y="40"/>
                    </a:lnTo>
                    <a:lnTo>
                      <a:pt x="1496" y="28"/>
                    </a:lnTo>
                    <a:lnTo>
                      <a:pt x="1476" y="18"/>
                    </a:lnTo>
                    <a:lnTo>
                      <a:pt x="1454" y="12"/>
                    </a:lnTo>
                    <a:lnTo>
                      <a:pt x="1432" y="6"/>
                    </a:lnTo>
                    <a:lnTo>
                      <a:pt x="1410" y="2"/>
                    </a:lnTo>
                    <a:lnTo>
                      <a:pt x="1386" y="0"/>
                    </a:lnTo>
                    <a:lnTo>
                      <a:pt x="230" y="0"/>
                    </a:lnTo>
                    <a:lnTo>
                      <a:pt x="230" y="0"/>
                    </a:lnTo>
                    <a:lnTo>
                      <a:pt x="208" y="2"/>
                    </a:lnTo>
                    <a:lnTo>
                      <a:pt x="184" y="6"/>
                    </a:lnTo>
                    <a:lnTo>
                      <a:pt x="162" y="12"/>
                    </a:lnTo>
                    <a:lnTo>
                      <a:pt x="142" y="18"/>
                    </a:lnTo>
                    <a:lnTo>
                      <a:pt x="122" y="28"/>
                    </a:lnTo>
                    <a:lnTo>
                      <a:pt x="102" y="40"/>
                    </a:lnTo>
                    <a:lnTo>
                      <a:pt x="84" y="54"/>
                    </a:lnTo>
                    <a:lnTo>
                      <a:pt x="68" y="68"/>
                    </a:lnTo>
                    <a:lnTo>
                      <a:pt x="54" y="84"/>
                    </a:lnTo>
                    <a:lnTo>
                      <a:pt x="40" y="102"/>
                    </a:lnTo>
                    <a:lnTo>
                      <a:pt x="28" y="122"/>
                    </a:lnTo>
                    <a:lnTo>
                      <a:pt x="18" y="142"/>
                    </a:lnTo>
                    <a:lnTo>
                      <a:pt x="10" y="162"/>
                    </a:lnTo>
                    <a:lnTo>
                      <a:pt x="6" y="184"/>
                    </a:lnTo>
                    <a:lnTo>
                      <a:pt x="2" y="208"/>
                    </a:lnTo>
                    <a:lnTo>
                      <a:pt x="0" y="232"/>
                    </a:lnTo>
                    <a:lnTo>
                      <a:pt x="0" y="1402"/>
                    </a:lnTo>
                    <a:lnTo>
                      <a:pt x="0" y="1402"/>
                    </a:lnTo>
                    <a:lnTo>
                      <a:pt x="2" y="1426"/>
                    </a:lnTo>
                    <a:lnTo>
                      <a:pt x="6" y="1450"/>
                    </a:lnTo>
                    <a:lnTo>
                      <a:pt x="10" y="1472"/>
                    </a:lnTo>
                    <a:lnTo>
                      <a:pt x="18" y="1492"/>
                    </a:lnTo>
                    <a:lnTo>
                      <a:pt x="28" y="1512"/>
                    </a:lnTo>
                    <a:lnTo>
                      <a:pt x="40" y="1532"/>
                    </a:lnTo>
                    <a:lnTo>
                      <a:pt x="54" y="1550"/>
                    </a:lnTo>
                    <a:lnTo>
                      <a:pt x="68" y="1566"/>
                    </a:lnTo>
                    <a:lnTo>
                      <a:pt x="84" y="1580"/>
                    </a:lnTo>
                    <a:lnTo>
                      <a:pt x="102" y="1594"/>
                    </a:lnTo>
                    <a:lnTo>
                      <a:pt x="122" y="1606"/>
                    </a:lnTo>
                    <a:lnTo>
                      <a:pt x="142" y="1614"/>
                    </a:lnTo>
                    <a:lnTo>
                      <a:pt x="162" y="1622"/>
                    </a:lnTo>
                    <a:lnTo>
                      <a:pt x="184" y="1628"/>
                    </a:lnTo>
                    <a:lnTo>
                      <a:pt x="208" y="1632"/>
                    </a:lnTo>
                    <a:lnTo>
                      <a:pt x="230" y="1634"/>
                    </a:lnTo>
                    <a:lnTo>
                      <a:pt x="924" y="1634"/>
                    </a:lnTo>
                    <a:lnTo>
                      <a:pt x="924" y="1634"/>
                    </a:lnTo>
                    <a:lnTo>
                      <a:pt x="902" y="1592"/>
                    </a:lnTo>
                    <a:lnTo>
                      <a:pt x="902" y="1592"/>
                    </a:lnTo>
                    <a:lnTo>
                      <a:pt x="884" y="1546"/>
                    </a:lnTo>
                    <a:lnTo>
                      <a:pt x="878" y="1524"/>
                    </a:lnTo>
                    <a:lnTo>
                      <a:pt x="872" y="15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0" name="Google Shape;1770;p27"/>
              <p:cNvSpPr/>
              <p:nvPr/>
            </p:nvSpPr>
            <p:spPr>
              <a:xfrm>
                <a:off x="2757" y="1164"/>
                <a:ext cx="1616" cy="1634"/>
              </a:xfrm>
              <a:custGeom>
                <a:avLst/>
                <a:gdLst/>
                <a:ahLst/>
                <a:cxnLst/>
                <a:rect l="l" t="t" r="r" b="b"/>
                <a:pathLst>
                  <a:path w="1616" h="1634" extrusionOk="0">
                    <a:moveTo>
                      <a:pt x="872" y="1500"/>
                    </a:moveTo>
                    <a:lnTo>
                      <a:pt x="872" y="1500"/>
                    </a:lnTo>
                    <a:lnTo>
                      <a:pt x="866" y="1466"/>
                    </a:lnTo>
                    <a:lnTo>
                      <a:pt x="866" y="1466"/>
                    </a:lnTo>
                    <a:lnTo>
                      <a:pt x="862" y="1442"/>
                    </a:lnTo>
                    <a:lnTo>
                      <a:pt x="860" y="1416"/>
                    </a:lnTo>
                    <a:lnTo>
                      <a:pt x="858" y="1392"/>
                    </a:lnTo>
                    <a:lnTo>
                      <a:pt x="860" y="1368"/>
                    </a:lnTo>
                    <a:lnTo>
                      <a:pt x="860" y="1368"/>
                    </a:lnTo>
                    <a:lnTo>
                      <a:pt x="862" y="1334"/>
                    </a:lnTo>
                    <a:lnTo>
                      <a:pt x="866" y="1302"/>
                    </a:lnTo>
                    <a:lnTo>
                      <a:pt x="872" y="1270"/>
                    </a:lnTo>
                    <a:lnTo>
                      <a:pt x="882" y="1240"/>
                    </a:lnTo>
                    <a:lnTo>
                      <a:pt x="892" y="1208"/>
                    </a:lnTo>
                    <a:lnTo>
                      <a:pt x="904" y="1178"/>
                    </a:lnTo>
                    <a:lnTo>
                      <a:pt x="920" y="1148"/>
                    </a:lnTo>
                    <a:lnTo>
                      <a:pt x="936" y="1120"/>
                    </a:lnTo>
                    <a:lnTo>
                      <a:pt x="936" y="1120"/>
                    </a:lnTo>
                    <a:lnTo>
                      <a:pt x="962" y="1084"/>
                    </a:lnTo>
                    <a:lnTo>
                      <a:pt x="990" y="1050"/>
                    </a:lnTo>
                    <a:lnTo>
                      <a:pt x="1020" y="1018"/>
                    </a:lnTo>
                    <a:lnTo>
                      <a:pt x="1054" y="990"/>
                    </a:lnTo>
                    <a:lnTo>
                      <a:pt x="1090" y="964"/>
                    </a:lnTo>
                    <a:lnTo>
                      <a:pt x="1130" y="942"/>
                    </a:lnTo>
                    <a:lnTo>
                      <a:pt x="1170" y="924"/>
                    </a:lnTo>
                    <a:lnTo>
                      <a:pt x="1212" y="908"/>
                    </a:lnTo>
                    <a:lnTo>
                      <a:pt x="1212" y="908"/>
                    </a:lnTo>
                    <a:lnTo>
                      <a:pt x="1250" y="898"/>
                    </a:lnTo>
                    <a:lnTo>
                      <a:pt x="1250" y="898"/>
                    </a:lnTo>
                    <a:lnTo>
                      <a:pt x="1286" y="890"/>
                    </a:lnTo>
                    <a:lnTo>
                      <a:pt x="1320" y="886"/>
                    </a:lnTo>
                    <a:lnTo>
                      <a:pt x="1320" y="886"/>
                    </a:lnTo>
                    <a:lnTo>
                      <a:pt x="1362" y="884"/>
                    </a:lnTo>
                    <a:lnTo>
                      <a:pt x="1362" y="884"/>
                    </a:lnTo>
                    <a:lnTo>
                      <a:pt x="1394" y="886"/>
                    </a:lnTo>
                    <a:lnTo>
                      <a:pt x="1424" y="888"/>
                    </a:lnTo>
                    <a:lnTo>
                      <a:pt x="1456" y="894"/>
                    </a:lnTo>
                    <a:lnTo>
                      <a:pt x="1486" y="900"/>
                    </a:lnTo>
                    <a:lnTo>
                      <a:pt x="1486" y="900"/>
                    </a:lnTo>
                    <a:lnTo>
                      <a:pt x="1520" y="910"/>
                    </a:lnTo>
                    <a:lnTo>
                      <a:pt x="1552" y="922"/>
                    </a:lnTo>
                    <a:lnTo>
                      <a:pt x="1584" y="936"/>
                    </a:lnTo>
                    <a:lnTo>
                      <a:pt x="1616" y="954"/>
                    </a:lnTo>
                    <a:lnTo>
                      <a:pt x="1616" y="232"/>
                    </a:lnTo>
                    <a:lnTo>
                      <a:pt x="1616" y="232"/>
                    </a:lnTo>
                    <a:lnTo>
                      <a:pt x="1614" y="208"/>
                    </a:lnTo>
                    <a:lnTo>
                      <a:pt x="1612" y="184"/>
                    </a:lnTo>
                    <a:lnTo>
                      <a:pt x="1606" y="162"/>
                    </a:lnTo>
                    <a:lnTo>
                      <a:pt x="1598" y="142"/>
                    </a:lnTo>
                    <a:lnTo>
                      <a:pt x="1588" y="122"/>
                    </a:lnTo>
                    <a:lnTo>
                      <a:pt x="1576" y="102"/>
                    </a:lnTo>
                    <a:lnTo>
                      <a:pt x="1564" y="84"/>
                    </a:lnTo>
                    <a:lnTo>
                      <a:pt x="1548" y="68"/>
                    </a:lnTo>
                    <a:lnTo>
                      <a:pt x="1532" y="54"/>
                    </a:lnTo>
                    <a:lnTo>
                      <a:pt x="1514" y="40"/>
                    </a:lnTo>
                    <a:lnTo>
                      <a:pt x="1496" y="28"/>
                    </a:lnTo>
                    <a:lnTo>
                      <a:pt x="1476" y="18"/>
                    </a:lnTo>
                    <a:lnTo>
                      <a:pt x="1454" y="12"/>
                    </a:lnTo>
                    <a:lnTo>
                      <a:pt x="1432" y="6"/>
                    </a:lnTo>
                    <a:lnTo>
                      <a:pt x="1410" y="2"/>
                    </a:lnTo>
                    <a:lnTo>
                      <a:pt x="1386" y="0"/>
                    </a:lnTo>
                    <a:lnTo>
                      <a:pt x="230" y="0"/>
                    </a:lnTo>
                    <a:lnTo>
                      <a:pt x="230" y="0"/>
                    </a:lnTo>
                    <a:lnTo>
                      <a:pt x="208" y="2"/>
                    </a:lnTo>
                    <a:lnTo>
                      <a:pt x="184" y="6"/>
                    </a:lnTo>
                    <a:lnTo>
                      <a:pt x="162" y="12"/>
                    </a:lnTo>
                    <a:lnTo>
                      <a:pt x="142" y="18"/>
                    </a:lnTo>
                    <a:lnTo>
                      <a:pt x="122" y="28"/>
                    </a:lnTo>
                    <a:lnTo>
                      <a:pt x="102" y="40"/>
                    </a:lnTo>
                    <a:lnTo>
                      <a:pt x="84" y="54"/>
                    </a:lnTo>
                    <a:lnTo>
                      <a:pt x="68" y="68"/>
                    </a:lnTo>
                    <a:lnTo>
                      <a:pt x="54" y="84"/>
                    </a:lnTo>
                    <a:lnTo>
                      <a:pt x="40" y="102"/>
                    </a:lnTo>
                    <a:lnTo>
                      <a:pt x="28" y="122"/>
                    </a:lnTo>
                    <a:lnTo>
                      <a:pt x="18" y="142"/>
                    </a:lnTo>
                    <a:lnTo>
                      <a:pt x="10" y="162"/>
                    </a:lnTo>
                    <a:lnTo>
                      <a:pt x="6" y="184"/>
                    </a:lnTo>
                    <a:lnTo>
                      <a:pt x="2" y="208"/>
                    </a:lnTo>
                    <a:lnTo>
                      <a:pt x="0" y="232"/>
                    </a:lnTo>
                    <a:lnTo>
                      <a:pt x="0" y="1402"/>
                    </a:lnTo>
                    <a:lnTo>
                      <a:pt x="0" y="1402"/>
                    </a:lnTo>
                    <a:lnTo>
                      <a:pt x="2" y="1426"/>
                    </a:lnTo>
                    <a:lnTo>
                      <a:pt x="6" y="1450"/>
                    </a:lnTo>
                    <a:lnTo>
                      <a:pt x="10" y="1472"/>
                    </a:lnTo>
                    <a:lnTo>
                      <a:pt x="18" y="1492"/>
                    </a:lnTo>
                    <a:lnTo>
                      <a:pt x="28" y="1512"/>
                    </a:lnTo>
                    <a:lnTo>
                      <a:pt x="40" y="1532"/>
                    </a:lnTo>
                    <a:lnTo>
                      <a:pt x="54" y="1550"/>
                    </a:lnTo>
                    <a:lnTo>
                      <a:pt x="68" y="1566"/>
                    </a:lnTo>
                    <a:lnTo>
                      <a:pt x="84" y="1580"/>
                    </a:lnTo>
                    <a:lnTo>
                      <a:pt x="102" y="1594"/>
                    </a:lnTo>
                    <a:lnTo>
                      <a:pt x="122" y="1606"/>
                    </a:lnTo>
                    <a:lnTo>
                      <a:pt x="142" y="1614"/>
                    </a:lnTo>
                    <a:lnTo>
                      <a:pt x="162" y="1622"/>
                    </a:lnTo>
                    <a:lnTo>
                      <a:pt x="184" y="1628"/>
                    </a:lnTo>
                    <a:lnTo>
                      <a:pt x="208" y="1632"/>
                    </a:lnTo>
                    <a:lnTo>
                      <a:pt x="230" y="1634"/>
                    </a:lnTo>
                    <a:lnTo>
                      <a:pt x="924" y="1634"/>
                    </a:lnTo>
                    <a:lnTo>
                      <a:pt x="924" y="1634"/>
                    </a:lnTo>
                    <a:lnTo>
                      <a:pt x="902" y="1592"/>
                    </a:lnTo>
                    <a:lnTo>
                      <a:pt x="902" y="1592"/>
                    </a:lnTo>
                    <a:lnTo>
                      <a:pt x="884" y="1546"/>
                    </a:lnTo>
                    <a:lnTo>
                      <a:pt x="878" y="1524"/>
                    </a:lnTo>
                    <a:lnTo>
                      <a:pt x="872" y="150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1" name="Google Shape;1771;p27"/>
              <p:cNvSpPr/>
              <p:nvPr/>
            </p:nvSpPr>
            <p:spPr>
              <a:xfrm>
                <a:off x="3667" y="2106"/>
                <a:ext cx="898" cy="898"/>
              </a:xfrm>
              <a:custGeom>
                <a:avLst/>
                <a:gdLst/>
                <a:ahLst/>
                <a:cxnLst/>
                <a:rect l="l" t="t" r="r" b="b"/>
                <a:pathLst>
                  <a:path w="898" h="898" extrusionOk="0">
                    <a:moveTo>
                      <a:pt x="898" y="448"/>
                    </a:moveTo>
                    <a:lnTo>
                      <a:pt x="898" y="448"/>
                    </a:lnTo>
                    <a:lnTo>
                      <a:pt x="896" y="494"/>
                    </a:lnTo>
                    <a:lnTo>
                      <a:pt x="890" y="538"/>
                    </a:lnTo>
                    <a:lnTo>
                      <a:pt x="878" y="582"/>
                    </a:lnTo>
                    <a:lnTo>
                      <a:pt x="864" y="622"/>
                    </a:lnTo>
                    <a:lnTo>
                      <a:pt x="844" y="662"/>
                    </a:lnTo>
                    <a:lnTo>
                      <a:pt x="822" y="700"/>
                    </a:lnTo>
                    <a:lnTo>
                      <a:pt x="796" y="734"/>
                    </a:lnTo>
                    <a:lnTo>
                      <a:pt x="768" y="766"/>
                    </a:lnTo>
                    <a:lnTo>
                      <a:pt x="736" y="794"/>
                    </a:lnTo>
                    <a:lnTo>
                      <a:pt x="700" y="820"/>
                    </a:lnTo>
                    <a:lnTo>
                      <a:pt x="664" y="842"/>
                    </a:lnTo>
                    <a:lnTo>
                      <a:pt x="624" y="862"/>
                    </a:lnTo>
                    <a:lnTo>
                      <a:pt x="584" y="876"/>
                    </a:lnTo>
                    <a:lnTo>
                      <a:pt x="540" y="888"/>
                    </a:lnTo>
                    <a:lnTo>
                      <a:pt x="496" y="894"/>
                    </a:lnTo>
                    <a:lnTo>
                      <a:pt x="450" y="898"/>
                    </a:lnTo>
                    <a:lnTo>
                      <a:pt x="450" y="898"/>
                    </a:lnTo>
                    <a:lnTo>
                      <a:pt x="404" y="894"/>
                    </a:lnTo>
                    <a:lnTo>
                      <a:pt x="360" y="888"/>
                    </a:lnTo>
                    <a:lnTo>
                      <a:pt x="316" y="876"/>
                    </a:lnTo>
                    <a:lnTo>
                      <a:pt x="276" y="862"/>
                    </a:lnTo>
                    <a:lnTo>
                      <a:pt x="236" y="842"/>
                    </a:lnTo>
                    <a:lnTo>
                      <a:pt x="198" y="820"/>
                    </a:lnTo>
                    <a:lnTo>
                      <a:pt x="164" y="794"/>
                    </a:lnTo>
                    <a:lnTo>
                      <a:pt x="132" y="766"/>
                    </a:lnTo>
                    <a:lnTo>
                      <a:pt x="104" y="734"/>
                    </a:lnTo>
                    <a:lnTo>
                      <a:pt x="78" y="700"/>
                    </a:lnTo>
                    <a:lnTo>
                      <a:pt x="56" y="662"/>
                    </a:lnTo>
                    <a:lnTo>
                      <a:pt x="36" y="622"/>
                    </a:lnTo>
                    <a:lnTo>
                      <a:pt x="22" y="582"/>
                    </a:lnTo>
                    <a:lnTo>
                      <a:pt x="10" y="538"/>
                    </a:lnTo>
                    <a:lnTo>
                      <a:pt x="4" y="494"/>
                    </a:lnTo>
                    <a:lnTo>
                      <a:pt x="0" y="448"/>
                    </a:lnTo>
                    <a:lnTo>
                      <a:pt x="0" y="448"/>
                    </a:lnTo>
                    <a:lnTo>
                      <a:pt x="4" y="402"/>
                    </a:lnTo>
                    <a:lnTo>
                      <a:pt x="10" y="358"/>
                    </a:lnTo>
                    <a:lnTo>
                      <a:pt x="22" y="314"/>
                    </a:lnTo>
                    <a:lnTo>
                      <a:pt x="36" y="274"/>
                    </a:lnTo>
                    <a:lnTo>
                      <a:pt x="56" y="234"/>
                    </a:lnTo>
                    <a:lnTo>
                      <a:pt x="78" y="198"/>
                    </a:lnTo>
                    <a:lnTo>
                      <a:pt x="104" y="162"/>
                    </a:lnTo>
                    <a:lnTo>
                      <a:pt x="132" y="130"/>
                    </a:lnTo>
                    <a:lnTo>
                      <a:pt x="164" y="102"/>
                    </a:lnTo>
                    <a:lnTo>
                      <a:pt x="198" y="76"/>
                    </a:lnTo>
                    <a:lnTo>
                      <a:pt x="236" y="54"/>
                    </a:lnTo>
                    <a:lnTo>
                      <a:pt x="276" y="34"/>
                    </a:lnTo>
                    <a:lnTo>
                      <a:pt x="316" y="20"/>
                    </a:lnTo>
                    <a:lnTo>
                      <a:pt x="360" y="8"/>
                    </a:lnTo>
                    <a:lnTo>
                      <a:pt x="404" y="2"/>
                    </a:lnTo>
                    <a:lnTo>
                      <a:pt x="450" y="0"/>
                    </a:lnTo>
                    <a:lnTo>
                      <a:pt x="450" y="0"/>
                    </a:lnTo>
                    <a:lnTo>
                      <a:pt x="496" y="2"/>
                    </a:lnTo>
                    <a:lnTo>
                      <a:pt x="540" y="8"/>
                    </a:lnTo>
                    <a:lnTo>
                      <a:pt x="584" y="20"/>
                    </a:lnTo>
                    <a:lnTo>
                      <a:pt x="624" y="34"/>
                    </a:lnTo>
                    <a:lnTo>
                      <a:pt x="664" y="54"/>
                    </a:lnTo>
                    <a:lnTo>
                      <a:pt x="700" y="76"/>
                    </a:lnTo>
                    <a:lnTo>
                      <a:pt x="736" y="102"/>
                    </a:lnTo>
                    <a:lnTo>
                      <a:pt x="768" y="130"/>
                    </a:lnTo>
                    <a:lnTo>
                      <a:pt x="796" y="162"/>
                    </a:lnTo>
                    <a:lnTo>
                      <a:pt x="822" y="198"/>
                    </a:lnTo>
                    <a:lnTo>
                      <a:pt x="844" y="234"/>
                    </a:lnTo>
                    <a:lnTo>
                      <a:pt x="864" y="274"/>
                    </a:lnTo>
                    <a:lnTo>
                      <a:pt x="878" y="314"/>
                    </a:lnTo>
                    <a:lnTo>
                      <a:pt x="890" y="358"/>
                    </a:lnTo>
                    <a:lnTo>
                      <a:pt x="896" y="402"/>
                    </a:lnTo>
                    <a:lnTo>
                      <a:pt x="898" y="44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2" name="Google Shape;1772;p27"/>
              <p:cNvSpPr/>
              <p:nvPr/>
            </p:nvSpPr>
            <p:spPr>
              <a:xfrm>
                <a:off x="3667" y="2106"/>
                <a:ext cx="898" cy="898"/>
              </a:xfrm>
              <a:custGeom>
                <a:avLst/>
                <a:gdLst/>
                <a:ahLst/>
                <a:cxnLst/>
                <a:rect l="l" t="t" r="r" b="b"/>
                <a:pathLst>
                  <a:path w="898" h="898" extrusionOk="0">
                    <a:moveTo>
                      <a:pt x="898" y="448"/>
                    </a:moveTo>
                    <a:lnTo>
                      <a:pt x="898" y="448"/>
                    </a:lnTo>
                    <a:lnTo>
                      <a:pt x="896" y="494"/>
                    </a:lnTo>
                    <a:lnTo>
                      <a:pt x="890" y="538"/>
                    </a:lnTo>
                    <a:lnTo>
                      <a:pt x="878" y="582"/>
                    </a:lnTo>
                    <a:lnTo>
                      <a:pt x="864" y="622"/>
                    </a:lnTo>
                    <a:lnTo>
                      <a:pt x="844" y="662"/>
                    </a:lnTo>
                    <a:lnTo>
                      <a:pt x="822" y="700"/>
                    </a:lnTo>
                    <a:lnTo>
                      <a:pt x="796" y="734"/>
                    </a:lnTo>
                    <a:lnTo>
                      <a:pt x="768" y="766"/>
                    </a:lnTo>
                    <a:lnTo>
                      <a:pt x="736" y="794"/>
                    </a:lnTo>
                    <a:lnTo>
                      <a:pt x="700" y="820"/>
                    </a:lnTo>
                    <a:lnTo>
                      <a:pt x="664" y="842"/>
                    </a:lnTo>
                    <a:lnTo>
                      <a:pt x="624" y="862"/>
                    </a:lnTo>
                    <a:lnTo>
                      <a:pt x="584" y="876"/>
                    </a:lnTo>
                    <a:lnTo>
                      <a:pt x="540" y="888"/>
                    </a:lnTo>
                    <a:lnTo>
                      <a:pt x="496" y="894"/>
                    </a:lnTo>
                    <a:lnTo>
                      <a:pt x="450" y="898"/>
                    </a:lnTo>
                    <a:lnTo>
                      <a:pt x="450" y="898"/>
                    </a:lnTo>
                    <a:lnTo>
                      <a:pt x="404" y="894"/>
                    </a:lnTo>
                    <a:lnTo>
                      <a:pt x="360" y="888"/>
                    </a:lnTo>
                    <a:lnTo>
                      <a:pt x="316" y="876"/>
                    </a:lnTo>
                    <a:lnTo>
                      <a:pt x="276" y="862"/>
                    </a:lnTo>
                    <a:lnTo>
                      <a:pt x="236" y="842"/>
                    </a:lnTo>
                    <a:lnTo>
                      <a:pt x="198" y="820"/>
                    </a:lnTo>
                    <a:lnTo>
                      <a:pt x="164" y="794"/>
                    </a:lnTo>
                    <a:lnTo>
                      <a:pt x="132" y="766"/>
                    </a:lnTo>
                    <a:lnTo>
                      <a:pt x="104" y="734"/>
                    </a:lnTo>
                    <a:lnTo>
                      <a:pt x="78" y="700"/>
                    </a:lnTo>
                    <a:lnTo>
                      <a:pt x="56" y="662"/>
                    </a:lnTo>
                    <a:lnTo>
                      <a:pt x="36" y="622"/>
                    </a:lnTo>
                    <a:lnTo>
                      <a:pt x="22" y="582"/>
                    </a:lnTo>
                    <a:lnTo>
                      <a:pt x="10" y="538"/>
                    </a:lnTo>
                    <a:lnTo>
                      <a:pt x="4" y="494"/>
                    </a:lnTo>
                    <a:lnTo>
                      <a:pt x="0" y="448"/>
                    </a:lnTo>
                    <a:lnTo>
                      <a:pt x="0" y="448"/>
                    </a:lnTo>
                    <a:lnTo>
                      <a:pt x="4" y="402"/>
                    </a:lnTo>
                    <a:lnTo>
                      <a:pt x="10" y="358"/>
                    </a:lnTo>
                    <a:lnTo>
                      <a:pt x="22" y="314"/>
                    </a:lnTo>
                    <a:lnTo>
                      <a:pt x="36" y="274"/>
                    </a:lnTo>
                    <a:lnTo>
                      <a:pt x="56" y="234"/>
                    </a:lnTo>
                    <a:lnTo>
                      <a:pt x="78" y="198"/>
                    </a:lnTo>
                    <a:lnTo>
                      <a:pt x="104" y="162"/>
                    </a:lnTo>
                    <a:lnTo>
                      <a:pt x="132" y="130"/>
                    </a:lnTo>
                    <a:lnTo>
                      <a:pt x="164" y="102"/>
                    </a:lnTo>
                    <a:lnTo>
                      <a:pt x="198" y="76"/>
                    </a:lnTo>
                    <a:lnTo>
                      <a:pt x="236" y="54"/>
                    </a:lnTo>
                    <a:lnTo>
                      <a:pt x="276" y="34"/>
                    </a:lnTo>
                    <a:lnTo>
                      <a:pt x="316" y="20"/>
                    </a:lnTo>
                    <a:lnTo>
                      <a:pt x="360" y="8"/>
                    </a:lnTo>
                    <a:lnTo>
                      <a:pt x="404" y="2"/>
                    </a:lnTo>
                    <a:lnTo>
                      <a:pt x="450" y="0"/>
                    </a:lnTo>
                    <a:lnTo>
                      <a:pt x="450" y="0"/>
                    </a:lnTo>
                    <a:lnTo>
                      <a:pt x="496" y="2"/>
                    </a:lnTo>
                    <a:lnTo>
                      <a:pt x="540" y="8"/>
                    </a:lnTo>
                    <a:lnTo>
                      <a:pt x="584" y="20"/>
                    </a:lnTo>
                    <a:lnTo>
                      <a:pt x="624" y="34"/>
                    </a:lnTo>
                    <a:lnTo>
                      <a:pt x="664" y="54"/>
                    </a:lnTo>
                    <a:lnTo>
                      <a:pt x="700" y="76"/>
                    </a:lnTo>
                    <a:lnTo>
                      <a:pt x="736" y="102"/>
                    </a:lnTo>
                    <a:lnTo>
                      <a:pt x="768" y="130"/>
                    </a:lnTo>
                    <a:lnTo>
                      <a:pt x="796" y="162"/>
                    </a:lnTo>
                    <a:lnTo>
                      <a:pt x="822" y="198"/>
                    </a:lnTo>
                    <a:lnTo>
                      <a:pt x="844" y="234"/>
                    </a:lnTo>
                    <a:lnTo>
                      <a:pt x="864" y="274"/>
                    </a:lnTo>
                    <a:lnTo>
                      <a:pt x="878" y="314"/>
                    </a:lnTo>
                    <a:lnTo>
                      <a:pt x="890" y="358"/>
                    </a:lnTo>
                    <a:lnTo>
                      <a:pt x="896" y="402"/>
                    </a:lnTo>
                    <a:lnTo>
                      <a:pt x="898" y="44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3" name="Google Shape;1773;p27"/>
              <p:cNvSpPr/>
              <p:nvPr/>
            </p:nvSpPr>
            <p:spPr>
              <a:xfrm>
                <a:off x="2707" y="1098"/>
                <a:ext cx="1762" cy="1778"/>
              </a:xfrm>
              <a:custGeom>
                <a:avLst/>
                <a:gdLst/>
                <a:ahLst/>
                <a:cxnLst/>
                <a:rect l="l" t="t" r="r" b="b"/>
                <a:pathLst>
                  <a:path w="1762" h="1778" extrusionOk="0">
                    <a:moveTo>
                      <a:pt x="1514" y="0"/>
                    </a:moveTo>
                    <a:lnTo>
                      <a:pt x="1268" y="0"/>
                    </a:lnTo>
                    <a:lnTo>
                      <a:pt x="1268" y="0"/>
                    </a:lnTo>
                    <a:lnTo>
                      <a:pt x="1260" y="0"/>
                    </a:lnTo>
                    <a:lnTo>
                      <a:pt x="1260" y="0"/>
                    </a:lnTo>
                    <a:lnTo>
                      <a:pt x="248" y="0"/>
                    </a:lnTo>
                    <a:lnTo>
                      <a:pt x="248" y="0"/>
                    </a:lnTo>
                    <a:lnTo>
                      <a:pt x="222" y="2"/>
                    </a:lnTo>
                    <a:lnTo>
                      <a:pt x="198" y="6"/>
                    </a:lnTo>
                    <a:lnTo>
                      <a:pt x="174" y="12"/>
                    </a:lnTo>
                    <a:lnTo>
                      <a:pt x="150" y="20"/>
                    </a:lnTo>
                    <a:lnTo>
                      <a:pt x="128" y="30"/>
                    </a:lnTo>
                    <a:lnTo>
                      <a:pt x="108" y="44"/>
                    </a:lnTo>
                    <a:lnTo>
                      <a:pt x="90" y="58"/>
                    </a:lnTo>
                    <a:lnTo>
                      <a:pt x="72" y="74"/>
                    </a:lnTo>
                    <a:lnTo>
                      <a:pt x="56" y="90"/>
                    </a:lnTo>
                    <a:lnTo>
                      <a:pt x="42" y="110"/>
                    </a:lnTo>
                    <a:lnTo>
                      <a:pt x="30" y="130"/>
                    </a:lnTo>
                    <a:lnTo>
                      <a:pt x="18" y="152"/>
                    </a:lnTo>
                    <a:lnTo>
                      <a:pt x="10" y="174"/>
                    </a:lnTo>
                    <a:lnTo>
                      <a:pt x="4" y="198"/>
                    </a:lnTo>
                    <a:lnTo>
                      <a:pt x="0" y="224"/>
                    </a:lnTo>
                    <a:lnTo>
                      <a:pt x="0" y="248"/>
                    </a:lnTo>
                    <a:lnTo>
                      <a:pt x="0" y="1530"/>
                    </a:lnTo>
                    <a:lnTo>
                      <a:pt x="0" y="1530"/>
                    </a:lnTo>
                    <a:lnTo>
                      <a:pt x="0" y="1556"/>
                    </a:lnTo>
                    <a:lnTo>
                      <a:pt x="4" y="1580"/>
                    </a:lnTo>
                    <a:lnTo>
                      <a:pt x="10" y="1604"/>
                    </a:lnTo>
                    <a:lnTo>
                      <a:pt x="18" y="1626"/>
                    </a:lnTo>
                    <a:lnTo>
                      <a:pt x="30" y="1648"/>
                    </a:lnTo>
                    <a:lnTo>
                      <a:pt x="42" y="1668"/>
                    </a:lnTo>
                    <a:lnTo>
                      <a:pt x="56" y="1688"/>
                    </a:lnTo>
                    <a:lnTo>
                      <a:pt x="72" y="1706"/>
                    </a:lnTo>
                    <a:lnTo>
                      <a:pt x="90" y="1722"/>
                    </a:lnTo>
                    <a:lnTo>
                      <a:pt x="108" y="1736"/>
                    </a:lnTo>
                    <a:lnTo>
                      <a:pt x="128" y="1748"/>
                    </a:lnTo>
                    <a:lnTo>
                      <a:pt x="150" y="1758"/>
                    </a:lnTo>
                    <a:lnTo>
                      <a:pt x="174" y="1766"/>
                    </a:lnTo>
                    <a:lnTo>
                      <a:pt x="198" y="1774"/>
                    </a:lnTo>
                    <a:lnTo>
                      <a:pt x="222" y="1776"/>
                    </a:lnTo>
                    <a:lnTo>
                      <a:pt x="248" y="1778"/>
                    </a:lnTo>
                    <a:lnTo>
                      <a:pt x="1028" y="1778"/>
                    </a:lnTo>
                    <a:lnTo>
                      <a:pt x="1028" y="1778"/>
                    </a:lnTo>
                    <a:lnTo>
                      <a:pt x="1010" y="1758"/>
                    </a:lnTo>
                    <a:lnTo>
                      <a:pt x="1010" y="1758"/>
                    </a:lnTo>
                    <a:lnTo>
                      <a:pt x="996" y="1736"/>
                    </a:lnTo>
                    <a:lnTo>
                      <a:pt x="982" y="1714"/>
                    </a:lnTo>
                    <a:lnTo>
                      <a:pt x="968" y="1690"/>
                    </a:lnTo>
                    <a:lnTo>
                      <a:pt x="956" y="1666"/>
                    </a:lnTo>
                    <a:lnTo>
                      <a:pt x="248" y="1666"/>
                    </a:lnTo>
                    <a:lnTo>
                      <a:pt x="248" y="1666"/>
                    </a:lnTo>
                    <a:lnTo>
                      <a:pt x="234" y="1666"/>
                    </a:lnTo>
                    <a:lnTo>
                      <a:pt x="220" y="1664"/>
                    </a:lnTo>
                    <a:lnTo>
                      <a:pt x="206" y="1660"/>
                    </a:lnTo>
                    <a:lnTo>
                      <a:pt x="194" y="1656"/>
                    </a:lnTo>
                    <a:lnTo>
                      <a:pt x="182" y="1650"/>
                    </a:lnTo>
                    <a:lnTo>
                      <a:pt x="172" y="1642"/>
                    </a:lnTo>
                    <a:lnTo>
                      <a:pt x="160" y="1634"/>
                    </a:lnTo>
                    <a:lnTo>
                      <a:pt x="150" y="1626"/>
                    </a:lnTo>
                    <a:lnTo>
                      <a:pt x="142" y="1616"/>
                    </a:lnTo>
                    <a:lnTo>
                      <a:pt x="134" y="1606"/>
                    </a:lnTo>
                    <a:lnTo>
                      <a:pt x="128" y="1594"/>
                    </a:lnTo>
                    <a:lnTo>
                      <a:pt x="122" y="1582"/>
                    </a:lnTo>
                    <a:lnTo>
                      <a:pt x="118" y="1570"/>
                    </a:lnTo>
                    <a:lnTo>
                      <a:pt x="114" y="1558"/>
                    </a:lnTo>
                    <a:lnTo>
                      <a:pt x="112" y="1544"/>
                    </a:lnTo>
                    <a:lnTo>
                      <a:pt x="112" y="1530"/>
                    </a:lnTo>
                    <a:lnTo>
                      <a:pt x="112" y="248"/>
                    </a:lnTo>
                    <a:lnTo>
                      <a:pt x="112" y="248"/>
                    </a:lnTo>
                    <a:lnTo>
                      <a:pt x="112" y="234"/>
                    </a:lnTo>
                    <a:lnTo>
                      <a:pt x="114" y="222"/>
                    </a:lnTo>
                    <a:lnTo>
                      <a:pt x="118" y="208"/>
                    </a:lnTo>
                    <a:lnTo>
                      <a:pt x="122" y="196"/>
                    </a:lnTo>
                    <a:lnTo>
                      <a:pt x="128" y="184"/>
                    </a:lnTo>
                    <a:lnTo>
                      <a:pt x="134" y="172"/>
                    </a:lnTo>
                    <a:lnTo>
                      <a:pt x="142" y="162"/>
                    </a:lnTo>
                    <a:lnTo>
                      <a:pt x="150" y="152"/>
                    </a:lnTo>
                    <a:lnTo>
                      <a:pt x="160" y="144"/>
                    </a:lnTo>
                    <a:lnTo>
                      <a:pt x="172" y="136"/>
                    </a:lnTo>
                    <a:lnTo>
                      <a:pt x="182" y="130"/>
                    </a:lnTo>
                    <a:lnTo>
                      <a:pt x="194" y="124"/>
                    </a:lnTo>
                    <a:lnTo>
                      <a:pt x="206" y="118"/>
                    </a:lnTo>
                    <a:lnTo>
                      <a:pt x="220" y="116"/>
                    </a:lnTo>
                    <a:lnTo>
                      <a:pt x="234" y="114"/>
                    </a:lnTo>
                    <a:lnTo>
                      <a:pt x="248" y="112"/>
                    </a:lnTo>
                    <a:lnTo>
                      <a:pt x="1260" y="112"/>
                    </a:lnTo>
                    <a:lnTo>
                      <a:pt x="1260" y="112"/>
                    </a:lnTo>
                    <a:lnTo>
                      <a:pt x="1268" y="112"/>
                    </a:lnTo>
                    <a:lnTo>
                      <a:pt x="1268" y="112"/>
                    </a:lnTo>
                    <a:lnTo>
                      <a:pt x="1514" y="112"/>
                    </a:lnTo>
                    <a:lnTo>
                      <a:pt x="1514" y="112"/>
                    </a:lnTo>
                    <a:lnTo>
                      <a:pt x="1528" y="114"/>
                    </a:lnTo>
                    <a:lnTo>
                      <a:pt x="1542" y="116"/>
                    </a:lnTo>
                    <a:lnTo>
                      <a:pt x="1556" y="118"/>
                    </a:lnTo>
                    <a:lnTo>
                      <a:pt x="1568" y="124"/>
                    </a:lnTo>
                    <a:lnTo>
                      <a:pt x="1580" y="130"/>
                    </a:lnTo>
                    <a:lnTo>
                      <a:pt x="1590" y="136"/>
                    </a:lnTo>
                    <a:lnTo>
                      <a:pt x="1602" y="144"/>
                    </a:lnTo>
                    <a:lnTo>
                      <a:pt x="1610" y="152"/>
                    </a:lnTo>
                    <a:lnTo>
                      <a:pt x="1620" y="162"/>
                    </a:lnTo>
                    <a:lnTo>
                      <a:pt x="1628" y="172"/>
                    </a:lnTo>
                    <a:lnTo>
                      <a:pt x="1634" y="184"/>
                    </a:lnTo>
                    <a:lnTo>
                      <a:pt x="1640" y="196"/>
                    </a:lnTo>
                    <a:lnTo>
                      <a:pt x="1644" y="208"/>
                    </a:lnTo>
                    <a:lnTo>
                      <a:pt x="1648" y="222"/>
                    </a:lnTo>
                    <a:lnTo>
                      <a:pt x="1650" y="234"/>
                    </a:lnTo>
                    <a:lnTo>
                      <a:pt x="1650" y="248"/>
                    </a:lnTo>
                    <a:lnTo>
                      <a:pt x="1650" y="1012"/>
                    </a:lnTo>
                    <a:lnTo>
                      <a:pt x="1650" y="1012"/>
                    </a:lnTo>
                    <a:lnTo>
                      <a:pt x="1676" y="1026"/>
                    </a:lnTo>
                    <a:lnTo>
                      <a:pt x="1700" y="1042"/>
                    </a:lnTo>
                    <a:lnTo>
                      <a:pt x="1722" y="1058"/>
                    </a:lnTo>
                    <a:lnTo>
                      <a:pt x="1744" y="1076"/>
                    </a:lnTo>
                    <a:lnTo>
                      <a:pt x="1744" y="1076"/>
                    </a:lnTo>
                    <a:lnTo>
                      <a:pt x="1762" y="1094"/>
                    </a:lnTo>
                    <a:lnTo>
                      <a:pt x="1762" y="248"/>
                    </a:lnTo>
                    <a:lnTo>
                      <a:pt x="1762" y="248"/>
                    </a:lnTo>
                    <a:lnTo>
                      <a:pt x="1762" y="224"/>
                    </a:lnTo>
                    <a:lnTo>
                      <a:pt x="1758" y="198"/>
                    </a:lnTo>
                    <a:lnTo>
                      <a:pt x="1752" y="174"/>
                    </a:lnTo>
                    <a:lnTo>
                      <a:pt x="1744" y="152"/>
                    </a:lnTo>
                    <a:lnTo>
                      <a:pt x="1732" y="130"/>
                    </a:lnTo>
                    <a:lnTo>
                      <a:pt x="1720" y="110"/>
                    </a:lnTo>
                    <a:lnTo>
                      <a:pt x="1706" y="90"/>
                    </a:lnTo>
                    <a:lnTo>
                      <a:pt x="1690" y="74"/>
                    </a:lnTo>
                    <a:lnTo>
                      <a:pt x="1672" y="58"/>
                    </a:lnTo>
                    <a:lnTo>
                      <a:pt x="1654" y="44"/>
                    </a:lnTo>
                    <a:lnTo>
                      <a:pt x="1632" y="30"/>
                    </a:lnTo>
                    <a:lnTo>
                      <a:pt x="1612" y="20"/>
                    </a:lnTo>
                    <a:lnTo>
                      <a:pt x="1588" y="12"/>
                    </a:lnTo>
                    <a:lnTo>
                      <a:pt x="1564" y="6"/>
                    </a:lnTo>
                    <a:lnTo>
                      <a:pt x="1540" y="2"/>
                    </a:lnTo>
                    <a:lnTo>
                      <a:pt x="1514" y="0"/>
                    </a:lnTo>
                    <a:lnTo>
                      <a:pt x="1514" y="0"/>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4" name="Google Shape;1774;p27"/>
              <p:cNvSpPr/>
              <p:nvPr/>
            </p:nvSpPr>
            <p:spPr>
              <a:xfrm>
                <a:off x="4053" y="2184"/>
                <a:ext cx="110" cy="174"/>
              </a:xfrm>
              <a:custGeom>
                <a:avLst/>
                <a:gdLst/>
                <a:ahLst/>
                <a:cxnLst/>
                <a:rect l="l" t="t" r="r" b="b"/>
                <a:pathLst>
                  <a:path w="110" h="174" extrusionOk="0">
                    <a:moveTo>
                      <a:pt x="56" y="0"/>
                    </a:moveTo>
                    <a:lnTo>
                      <a:pt x="56" y="0"/>
                    </a:lnTo>
                    <a:lnTo>
                      <a:pt x="68" y="2"/>
                    </a:lnTo>
                    <a:lnTo>
                      <a:pt x="78" y="4"/>
                    </a:lnTo>
                    <a:lnTo>
                      <a:pt x="86" y="10"/>
                    </a:lnTo>
                    <a:lnTo>
                      <a:pt x="94" y="18"/>
                    </a:lnTo>
                    <a:lnTo>
                      <a:pt x="94" y="18"/>
                    </a:lnTo>
                    <a:lnTo>
                      <a:pt x="102" y="30"/>
                    </a:lnTo>
                    <a:lnTo>
                      <a:pt x="106" y="46"/>
                    </a:lnTo>
                    <a:lnTo>
                      <a:pt x="110" y="66"/>
                    </a:lnTo>
                    <a:lnTo>
                      <a:pt x="110" y="88"/>
                    </a:lnTo>
                    <a:lnTo>
                      <a:pt x="110" y="88"/>
                    </a:lnTo>
                    <a:lnTo>
                      <a:pt x="110" y="110"/>
                    </a:lnTo>
                    <a:lnTo>
                      <a:pt x="106" y="128"/>
                    </a:lnTo>
                    <a:lnTo>
                      <a:pt x="102" y="144"/>
                    </a:lnTo>
                    <a:lnTo>
                      <a:pt x="94" y="156"/>
                    </a:lnTo>
                    <a:lnTo>
                      <a:pt x="94" y="156"/>
                    </a:lnTo>
                    <a:lnTo>
                      <a:pt x="86" y="164"/>
                    </a:lnTo>
                    <a:lnTo>
                      <a:pt x="78" y="170"/>
                    </a:lnTo>
                    <a:lnTo>
                      <a:pt x="68" y="174"/>
                    </a:lnTo>
                    <a:lnTo>
                      <a:pt x="56" y="174"/>
                    </a:lnTo>
                    <a:lnTo>
                      <a:pt x="56" y="174"/>
                    </a:lnTo>
                    <a:lnTo>
                      <a:pt x="44" y="174"/>
                    </a:lnTo>
                    <a:lnTo>
                      <a:pt x="32" y="170"/>
                    </a:lnTo>
                    <a:lnTo>
                      <a:pt x="24" y="164"/>
                    </a:lnTo>
                    <a:lnTo>
                      <a:pt x="16" y="156"/>
                    </a:lnTo>
                    <a:lnTo>
                      <a:pt x="16" y="156"/>
                    </a:lnTo>
                    <a:lnTo>
                      <a:pt x="8" y="144"/>
                    </a:lnTo>
                    <a:lnTo>
                      <a:pt x="4" y="128"/>
                    </a:lnTo>
                    <a:lnTo>
                      <a:pt x="2" y="110"/>
                    </a:lnTo>
                    <a:lnTo>
                      <a:pt x="0" y="88"/>
                    </a:lnTo>
                    <a:lnTo>
                      <a:pt x="0" y="88"/>
                    </a:lnTo>
                    <a:lnTo>
                      <a:pt x="2" y="64"/>
                    </a:lnTo>
                    <a:lnTo>
                      <a:pt x="4" y="46"/>
                    </a:lnTo>
                    <a:lnTo>
                      <a:pt x="10" y="30"/>
                    </a:lnTo>
                    <a:lnTo>
                      <a:pt x="16" y="18"/>
                    </a:lnTo>
                    <a:lnTo>
                      <a:pt x="16" y="18"/>
                    </a:lnTo>
                    <a:lnTo>
                      <a:pt x="24" y="10"/>
                    </a:lnTo>
                    <a:lnTo>
                      <a:pt x="34" y="4"/>
                    </a:lnTo>
                    <a:lnTo>
                      <a:pt x="44" y="2"/>
                    </a:lnTo>
                    <a:lnTo>
                      <a:pt x="56" y="0"/>
                    </a:lnTo>
                    <a:close/>
                    <a:moveTo>
                      <a:pt x="56" y="28"/>
                    </a:moveTo>
                    <a:lnTo>
                      <a:pt x="56" y="28"/>
                    </a:lnTo>
                    <a:lnTo>
                      <a:pt x="50" y="28"/>
                    </a:lnTo>
                    <a:lnTo>
                      <a:pt x="44" y="32"/>
                    </a:lnTo>
                    <a:lnTo>
                      <a:pt x="44" y="32"/>
                    </a:lnTo>
                    <a:lnTo>
                      <a:pt x="40" y="36"/>
                    </a:lnTo>
                    <a:lnTo>
                      <a:pt x="38" y="44"/>
                    </a:lnTo>
                    <a:lnTo>
                      <a:pt x="38" y="44"/>
                    </a:lnTo>
                    <a:lnTo>
                      <a:pt x="36" y="62"/>
                    </a:lnTo>
                    <a:lnTo>
                      <a:pt x="34" y="88"/>
                    </a:lnTo>
                    <a:lnTo>
                      <a:pt x="34" y="88"/>
                    </a:lnTo>
                    <a:lnTo>
                      <a:pt x="36" y="112"/>
                    </a:lnTo>
                    <a:lnTo>
                      <a:pt x="38" y="128"/>
                    </a:lnTo>
                    <a:lnTo>
                      <a:pt x="38" y="128"/>
                    </a:lnTo>
                    <a:lnTo>
                      <a:pt x="40" y="138"/>
                    </a:lnTo>
                    <a:lnTo>
                      <a:pt x="44" y="144"/>
                    </a:lnTo>
                    <a:lnTo>
                      <a:pt x="44" y="144"/>
                    </a:lnTo>
                    <a:lnTo>
                      <a:pt x="50" y="146"/>
                    </a:lnTo>
                    <a:lnTo>
                      <a:pt x="56" y="148"/>
                    </a:lnTo>
                    <a:lnTo>
                      <a:pt x="56" y="148"/>
                    </a:lnTo>
                    <a:lnTo>
                      <a:pt x="62" y="146"/>
                    </a:lnTo>
                    <a:lnTo>
                      <a:pt x="66" y="144"/>
                    </a:lnTo>
                    <a:lnTo>
                      <a:pt x="66" y="144"/>
                    </a:lnTo>
                    <a:lnTo>
                      <a:pt x="70" y="138"/>
                    </a:lnTo>
                    <a:lnTo>
                      <a:pt x="74" y="130"/>
                    </a:lnTo>
                    <a:lnTo>
                      <a:pt x="74" y="130"/>
                    </a:lnTo>
                    <a:lnTo>
                      <a:pt x="76" y="114"/>
                    </a:lnTo>
                    <a:lnTo>
                      <a:pt x="76" y="88"/>
                    </a:lnTo>
                    <a:lnTo>
                      <a:pt x="76" y="88"/>
                    </a:lnTo>
                    <a:lnTo>
                      <a:pt x="76" y="62"/>
                    </a:lnTo>
                    <a:lnTo>
                      <a:pt x="74" y="46"/>
                    </a:lnTo>
                    <a:lnTo>
                      <a:pt x="74" y="46"/>
                    </a:lnTo>
                    <a:lnTo>
                      <a:pt x="70" y="38"/>
                    </a:lnTo>
                    <a:lnTo>
                      <a:pt x="66" y="32"/>
                    </a:lnTo>
                    <a:lnTo>
                      <a:pt x="66" y="32"/>
                    </a:lnTo>
                    <a:lnTo>
                      <a:pt x="62" y="28"/>
                    </a:lnTo>
                    <a:lnTo>
                      <a:pt x="56" y="28"/>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5" name="Google Shape;1775;p27"/>
              <p:cNvSpPr/>
              <p:nvPr/>
            </p:nvSpPr>
            <p:spPr>
              <a:xfrm>
                <a:off x="4053" y="2184"/>
                <a:ext cx="110" cy="174"/>
              </a:xfrm>
              <a:custGeom>
                <a:avLst/>
                <a:gdLst/>
                <a:ahLst/>
                <a:cxnLst/>
                <a:rect l="l" t="t" r="r" b="b"/>
                <a:pathLst>
                  <a:path w="110" h="174" extrusionOk="0">
                    <a:moveTo>
                      <a:pt x="56" y="0"/>
                    </a:moveTo>
                    <a:lnTo>
                      <a:pt x="56" y="0"/>
                    </a:lnTo>
                    <a:lnTo>
                      <a:pt x="68" y="2"/>
                    </a:lnTo>
                    <a:lnTo>
                      <a:pt x="78" y="4"/>
                    </a:lnTo>
                    <a:lnTo>
                      <a:pt x="86" y="10"/>
                    </a:lnTo>
                    <a:lnTo>
                      <a:pt x="94" y="18"/>
                    </a:lnTo>
                    <a:lnTo>
                      <a:pt x="94" y="18"/>
                    </a:lnTo>
                    <a:lnTo>
                      <a:pt x="102" y="30"/>
                    </a:lnTo>
                    <a:lnTo>
                      <a:pt x="106" y="46"/>
                    </a:lnTo>
                    <a:lnTo>
                      <a:pt x="110" y="66"/>
                    </a:lnTo>
                    <a:lnTo>
                      <a:pt x="110" y="88"/>
                    </a:lnTo>
                    <a:lnTo>
                      <a:pt x="110" y="88"/>
                    </a:lnTo>
                    <a:lnTo>
                      <a:pt x="110" y="110"/>
                    </a:lnTo>
                    <a:lnTo>
                      <a:pt x="106" y="128"/>
                    </a:lnTo>
                    <a:lnTo>
                      <a:pt x="102" y="144"/>
                    </a:lnTo>
                    <a:lnTo>
                      <a:pt x="94" y="156"/>
                    </a:lnTo>
                    <a:lnTo>
                      <a:pt x="94" y="156"/>
                    </a:lnTo>
                    <a:lnTo>
                      <a:pt x="86" y="164"/>
                    </a:lnTo>
                    <a:lnTo>
                      <a:pt x="78" y="170"/>
                    </a:lnTo>
                    <a:lnTo>
                      <a:pt x="68" y="174"/>
                    </a:lnTo>
                    <a:lnTo>
                      <a:pt x="56" y="174"/>
                    </a:lnTo>
                    <a:lnTo>
                      <a:pt x="56" y="174"/>
                    </a:lnTo>
                    <a:lnTo>
                      <a:pt x="44" y="174"/>
                    </a:lnTo>
                    <a:lnTo>
                      <a:pt x="32" y="170"/>
                    </a:lnTo>
                    <a:lnTo>
                      <a:pt x="24" y="164"/>
                    </a:lnTo>
                    <a:lnTo>
                      <a:pt x="16" y="156"/>
                    </a:lnTo>
                    <a:lnTo>
                      <a:pt x="16" y="156"/>
                    </a:lnTo>
                    <a:lnTo>
                      <a:pt x="8" y="144"/>
                    </a:lnTo>
                    <a:lnTo>
                      <a:pt x="4" y="128"/>
                    </a:lnTo>
                    <a:lnTo>
                      <a:pt x="2" y="110"/>
                    </a:lnTo>
                    <a:lnTo>
                      <a:pt x="0" y="88"/>
                    </a:lnTo>
                    <a:lnTo>
                      <a:pt x="0" y="88"/>
                    </a:lnTo>
                    <a:lnTo>
                      <a:pt x="2" y="64"/>
                    </a:lnTo>
                    <a:lnTo>
                      <a:pt x="4" y="46"/>
                    </a:lnTo>
                    <a:lnTo>
                      <a:pt x="10" y="30"/>
                    </a:lnTo>
                    <a:lnTo>
                      <a:pt x="16" y="18"/>
                    </a:lnTo>
                    <a:lnTo>
                      <a:pt x="16" y="18"/>
                    </a:lnTo>
                    <a:lnTo>
                      <a:pt x="24" y="10"/>
                    </a:lnTo>
                    <a:lnTo>
                      <a:pt x="34" y="4"/>
                    </a:lnTo>
                    <a:lnTo>
                      <a:pt x="44" y="2"/>
                    </a:lnTo>
                    <a:lnTo>
                      <a:pt x="56"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6" name="Google Shape;1776;p27"/>
              <p:cNvSpPr/>
              <p:nvPr/>
            </p:nvSpPr>
            <p:spPr>
              <a:xfrm>
                <a:off x="4087" y="2212"/>
                <a:ext cx="42" cy="120"/>
              </a:xfrm>
              <a:custGeom>
                <a:avLst/>
                <a:gdLst/>
                <a:ahLst/>
                <a:cxnLst/>
                <a:rect l="l" t="t" r="r" b="b"/>
                <a:pathLst>
                  <a:path w="42" h="120" extrusionOk="0">
                    <a:moveTo>
                      <a:pt x="22" y="0"/>
                    </a:moveTo>
                    <a:lnTo>
                      <a:pt x="22" y="0"/>
                    </a:lnTo>
                    <a:lnTo>
                      <a:pt x="16" y="0"/>
                    </a:lnTo>
                    <a:lnTo>
                      <a:pt x="10" y="4"/>
                    </a:lnTo>
                    <a:lnTo>
                      <a:pt x="10" y="4"/>
                    </a:lnTo>
                    <a:lnTo>
                      <a:pt x="6" y="8"/>
                    </a:lnTo>
                    <a:lnTo>
                      <a:pt x="4" y="16"/>
                    </a:lnTo>
                    <a:lnTo>
                      <a:pt x="4" y="16"/>
                    </a:lnTo>
                    <a:lnTo>
                      <a:pt x="2" y="34"/>
                    </a:lnTo>
                    <a:lnTo>
                      <a:pt x="0" y="60"/>
                    </a:lnTo>
                    <a:lnTo>
                      <a:pt x="0" y="60"/>
                    </a:lnTo>
                    <a:lnTo>
                      <a:pt x="2" y="84"/>
                    </a:lnTo>
                    <a:lnTo>
                      <a:pt x="4" y="100"/>
                    </a:lnTo>
                    <a:lnTo>
                      <a:pt x="4" y="100"/>
                    </a:lnTo>
                    <a:lnTo>
                      <a:pt x="6" y="110"/>
                    </a:lnTo>
                    <a:lnTo>
                      <a:pt x="10" y="116"/>
                    </a:lnTo>
                    <a:lnTo>
                      <a:pt x="10" y="116"/>
                    </a:lnTo>
                    <a:lnTo>
                      <a:pt x="16" y="118"/>
                    </a:lnTo>
                    <a:lnTo>
                      <a:pt x="22" y="120"/>
                    </a:lnTo>
                    <a:lnTo>
                      <a:pt x="22" y="120"/>
                    </a:lnTo>
                    <a:lnTo>
                      <a:pt x="28" y="118"/>
                    </a:lnTo>
                    <a:lnTo>
                      <a:pt x="32" y="116"/>
                    </a:lnTo>
                    <a:lnTo>
                      <a:pt x="32" y="116"/>
                    </a:lnTo>
                    <a:lnTo>
                      <a:pt x="36" y="110"/>
                    </a:lnTo>
                    <a:lnTo>
                      <a:pt x="40" y="102"/>
                    </a:lnTo>
                    <a:lnTo>
                      <a:pt x="40" y="102"/>
                    </a:lnTo>
                    <a:lnTo>
                      <a:pt x="42" y="86"/>
                    </a:lnTo>
                    <a:lnTo>
                      <a:pt x="42" y="60"/>
                    </a:lnTo>
                    <a:lnTo>
                      <a:pt x="42" y="60"/>
                    </a:lnTo>
                    <a:lnTo>
                      <a:pt x="42" y="34"/>
                    </a:lnTo>
                    <a:lnTo>
                      <a:pt x="40" y="18"/>
                    </a:lnTo>
                    <a:lnTo>
                      <a:pt x="40" y="18"/>
                    </a:lnTo>
                    <a:lnTo>
                      <a:pt x="36" y="10"/>
                    </a:lnTo>
                    <a:lnTo>
                      <a:pt x="32" y="4"/>
                    </a:lnTo>
                    <a:lnTo>
                      <a:pt x="32" y="4"/>
                    </a:lnTo>
                    <a:lnTo>
                      <a:pt x="28" y="0"/>
                    </a:lnTo>
                    <a:lnTo>
                      <a:pt x="2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7" name="Google Shape;1777;p27"/>
              <p:cNvSpPr/>
              <p:nvPr/>
            </p:nvSpPr>
            <p:spPr>
              <a:xfrm>
                <a:off x="4061" y="2470"/>
                <a:ext cx="76" cy="170"/>
              </a:xfrm>
              <a:custGeom>
                <a:avLst/>
                <a:gdLst/>
                <a:ahLst/>
                <a:cxnLst/>
                <a:rect l="l" t="t" r="r" b="b"/>
                <a:pathLst>
                  <a:path w="76" h="170" extrusionOk="0">
                    <a:moveTo>
                      <a:pt x="76" y="170"/>
                    </a:moveTo>
                    <a:lnTo>
                      <a:pt x="44" y="170"/>
                    </a:lnTo>
                    <a:lnTo>
                      <a:pt x="44" y="48"/>
                    </a:lnTo>
                    <a:lnTo>
                      <a:pt x="44" y="48"/>
                    </a:lnTo>
                    <a:lnTo>
                      <a:pt x="34" y="56"/>
                    </a:lnTo>
                    <a:lnTo>
                      <a:pt x="24" y="62"/>
                    </a:lnTo>
                    <a:lnTo>
                      <a:pt x="12" y="68"/>
                    </a:lnTo>
                    <a:lnTo>
                      <a:pt x="0" y="72"/>
                    </a:lnTo>
                    <a:lnTo>
                      <a:pt x="0" y="42"/>
                    </a:lnTo>
                    <a:lnTo>
                      <a:pt x="0" y="42"/>
                    </a:lnTo>
                    <a:lnTo>
                      <a:pt x="14" y="36"/>
                    </a:lnTo>
                    <a:lnTo>
                      <a:pt x="28" y="28"/>
                    </a:lnTo>
                    <a:lnTo>
                      <a:pt x="28" y="28"/>
                    </a:lnTo>
                    <a:lnTo>
                      <a:pt x="42" y="14"/>
                    </a:lnTo>
                    <a:lnTo>
                      <a:pt x="46" y="8"/>
                    </a:lnTo>
                    <a:lnTo>
                      <a:pt x="50" y="0"/>
                    </a:lnTo>
                    <a:lnTo>
                      <a:pt x="76" y="0"/>
                    </a:lnTo>
                    <a:lnTo>
                      <a:pt x="76" y="170"/>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8" name="Google Shape;1778;p27"/>
              <p:cNvSpPr/>
              <p:nvPr/>
            </p:nvSpPr>
            <p:spPr>
              <a:xfrm>
                <a:off x="4053" y="2756"/>
                <a:ext cx="110" cy="172"/>
              </a:xfrm>
              <a:custGeom>
                <a:avLst/>
                <a:gdLst/>
                <a:ahLst/>
                <a:cxnLst/>
                <a:rect l="l" t="t" r="r" b="b"/>
                <a:pathLst>
                  <a:path w="110" h="172" extrusionOk="0">
                    <a:moveTo>
                      <a:pt x="56" y="0"/>
                    </a:moveTo>
                    <a:lnTo>
                      <a:pt x="56" y="0"/>
                    </a:lnTo>
                    <a:lnTo>
                      <a:pt x="68" y="0"/>
                    </a:lnTo>
                    <a:lnTo>
                      <a:pt x="78" y="4"/>
                    </a:lnTo>
                    <a:lnTo>
                      <a:pt x="86" y="8"/>
                    </a:lnTo>
                    <a:lnTo>
                      <a:pt x="94" y="16"/>
                    </a:lnTo>
                    <a:lnTo>
                      <a:pt x="94" y="16"/>
                    </a:lnTo>
                    <a:lnTo>
                      <a:pt x="102" y="28"/>
                    </a:lnTo>
                    <a:lnTo>
                      <a:pt x="106" y="44"/>
                    </a:lnTo>
                    <a:lnTo>
                      <a:pt x="110" y="64"/>
                    </a:lnTo>
                    <a:lnTo>
                      <a:pt x="110" y="86"/>
                    </a:lnTo>
                    <a:lnTo>
                      <a:pt x="110" y="86"/>
                    </a:lnTo>
                    <a:lnTo>
                      <a:pt x="110" y="108"/>
                    </a:lnTo>
                    <a:lnTo>
                      <a:pt x="106" y="128"/>
                    </a:lnTo>
                    <a:lnTo>
                      <a:pt x="102" y="144"/>
                    </a:lnTo>
                    <a:lnTo>
                      <a:pt x="94" y="156"/>
                    </a:lnTo>
                    <a:lnTo>
                      <a:pt x="94" y="156"/>
                    </a:lnTo>
                    <a:lnTo>
                      <a:pt x="86" y="162"/>
                    </a:lnTo>
                    <a:lnTo>
                      <a:pt x="78" y="168"/>
                    </a:lnTo>
                    <a:lnTo>
                      <a:pt x="68" y="172"/>
                    </a:lnTo>
                    <a:lnTo>
                      <a:pt x="56" y="172"/>
                    </a:lnTo>
                    <a:lnTo>
                      <a:pt x="56" y="172"/>
                    </a:lnTo>
                    <a:lnTo>
                      <a:pt x="44" y="172"/>
                    </a:lnTo>
                    <a:lnTo>
                      <a:pt x="32" y="168"/>
                    </a:lnTo>
                    <a:lnTo>
                      <a:pt x="24" y="162"/>
                    </a:lnTo>
                    <a:lnTo>
                      <a:pt x="16" y="154"/>
                    </a:lnTo>
                    <a:lnTo>
                      <a:pt x="16" y="154"/>
                    </a:lnTo>
                    <a:lnTo>
                      <a:pt x="8" y="142"/>
                    </a:lnTo>
                    <a:lnTo>
                      <a:pt x="4" y="128"/>
                    </a:lnTo>
                    <a:lnTo>
                      <a:pt x="2" y="108"/>
                    </a:lnTo>
                    <a:lnTo>
                      <a:pt x="0" y="86"/>
                    </a:lnTo>
                    <a:lnTo>
                      <a:pt x="0" y="86"/>
                    </a:lnTo>
                    <a:lnTo>
                      <a:pt x="2" y="64"/>
                    </a:lnTo>
                    <a:lnTo>
                      <a:pt x="4" y="44"/>
                    </a:lnTo>
                    <a:lnTo>
                      <a:pt x="10" y="28"/>
                    </a:lnTo>
                    <a:lnTo>
                      <a:pt x="16" y="16"/>
                    </a:lnTo>
                    <a:lnTo>
                      <a:pt x="16" y="16"/>
                    </a:lnTo>
                    <a:lnTo>
                      <a:pt x="24" y="8"/>
                    </a:lnTo>
                    <a:lnTo>
                      <a:pt x="34" y="4"/>
                    </a:lnTo>
                    <a:lnTo>
                      <a:pt x="44" y="0"/>
                    </a:lnTo>
                    <a:lnTo>
                      <a:pt x="56" y="0"/>
                    </a:lnTo>
                    <a:close/>
                    <a:moveTo>
                      <a:pt x="56" y="26"/>
                    </a:moveTo>
                    <a:lnTo>
                      <a:pt x="56" y="26"/>
                    </a:lnTo>
                    <a:lnTo>
                      <a:pt x="50" y="26"/>
                    </a:lnTo>
                    <a:lnTo>
                      <a:pt x="44" y="30"/>
                    </a:lnTo>
                    <a:lnTo>
                      <a:pt x="44" y="30"/>
                    </a:lnTo>
                    <a:lnTo>
                      <a:pt x="40" y="36"/>
                    </a:lnTo>
                    <a:lnTo>
                      <a:pt x="38" y="44"/>
                    </a:lnTo>
                    <a:lnTo>
                      <a:pt x="38" y="44"/>
                    </a:lnTo>
                    <a:lnTo>
                      <a:pt x="36" y="60"/>
                    </a:lnTo>
                    <a:lnTo>
                      <a:pt x="34" y="86"/>
                    </a:lnTo>
                    <a:lnTo>
                      <a:pt x="34" y="86"/>
                    </a:lnTo>
                    <a:lnTo>
                      <a:pt x="36" y="112"/>
                    </a:lnTo>
                    <a:lnTo>
                      <a:pt x="38" y="128"/>
                    </a:lnTo>
                    <a:lnTo>
                      <a:pt x="38" y="128"/>
                    </a:lnTo>
                    <a:lnTo>
                      <a:pt x="40" y="136"/>
                    </a:lnTo>
                    <a:lnTo>
                      <a:pt x="44" y="142"/>
                    </a:lnTo>
                    <a:lnTo>
                      <a:pt x="44" y="142"/>
                    </a:lnTo>
                    <a:lnTo>
                      <a:pt x="50" y="144"/>
                    </a:lnTo>
                    <a:lnTo>
                      <a:pt x="56" y="146"/>
                    </a:lnTo>
                    <a:lnTo>
                      <a:pt x="56" y="146"/>
                    </a:lnTo>
                    <a:lnTo>
                      <a:pt x="62" y="144"/>
                    </a:lnTo>
                    <a:lnTo>
                      <a:pt x="66" y="142"/>
                    </a:lnTo>
                    <a:lnTo>
                      <a:pt x="66" y="142"/>
                    </a:lnTo>
                    <a:lnTo>
                      <a:pt x="70" y="136"/>
                    </a:lnTo>
                    <a:lnTo>
                      <a:pt x="74" y="128"/>
                    </a:lnTo>
                    <a:lnTo>
                      <a:pt x="74" y="128"/>
                    </a:lnTo>
                    <a:lnTo>
                      <a:pt x="76" y="112"/>
                    </a:lnTo>
                    <a:lnTo>
                      <a:pt x="76" y="86"/>
                    </a:lnTo>
                    <a:lnTo>
                      <a:pt x="76" y="86"/>
                    </a:lnTo>
                    <a:lnTo>
                      <a:pt x="76" y="60"/>
                    </a:lnTo>
                    <a:lnTo>
                      <a:pt x="74" y="44"/>
                    </a:lnTo>
                    <a:lnTo>
                      <a:pt x="74" y="44"/>
                    </a:lnTo>
                    <a:lnTo>
                      <a:pt x="70" y="36"/>
                    </a:lnTo>
                    <a:lnTo>
                      <a:pt x="66" y="30"/>
                    </a:lnTo>
                    <a:lnTo>
                      <a:pt x="66" y="30"/>
                    </a:lnTo>
                    <a:lnTo>
                      <a:pt x="62" y="26"/>
                    </a:lnTo>
                    <a:lnTo>
                      <a:pt x="56" y="26"/>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9" name="Google Shape;1779;p27"/>
              <p:cNvSpPr/>
              <p:nvPr/>
            </p:nvSpPr>
            <p:spPr>
              <a:xfrm>
                <a:off x="4053" y="2756"/>
                <a:ext cx="110" cy="172"/>
              </a:xfrm>
              <a:custGeom>
                <a:avLst/>
                <a:gdLst/>
                <a:ahLst/>
                <a:cxnLst/>
                <a:rect l="l" t="t" r="r" b="b"/>
                <a:pathLst>
                  <a:path w="110" h="172" extrusionOk="0">
                    <a:moveTo>
                      <a:pt x="56" y="0"/>
                    </a:moveTo>
                    <a:lnTo>
                      <a:pt x="56" y="0"/>
                    </a:lnTo>
                    <a:lnTo>
                      <a:pt x="68" y="0"/>
                    </a:lnTo>
                    <a:lnTo>
                      <a:pt x="78" y="4"/>
                    </a:lnTo>
                    <a:lnTo>
                      <a:pt x="86" y="8"/>
                    </a:lnTo>
                    <a:lnTo>
                      <a:pt x="94" y="16"/>
                    </a:lnTo>
                    <a:lnTo>
                      <a:pt x="94" y="16"/>
                    </a:lnTo>
                    <a:lnTo>
                      <a:pt x="102" y="28"/>
                    </a:lnTo>
                    <a:lnTo>
                      <a:pt x="106" y="44"/>
                    </a:lnTo>
                    <a:lnTo>
                      <a:pt x="110" y="64"/>
                    </a:lnTo>
                    <a:lnTo>
                      <a:pt x="110" y="86"/>
                    </a:lnTo>
                    <a:lnTo>
                      <a:pt x="110" y="86"/>
                    </a:lnTo>
                    <a:lnTo>
                      <a:pt x="110" y="108"/>
                    </a:lnTo>
                    <a:lnTo>
                      <a:pt x="106" y="128"/>
                    </a:lnTo>
                    <a:lnTo>
                      <a:pt x="102" y="144"/>
                    </a:lnTo>
                    <a:lnTo>
                      <a:pt x="94" y="156"/>
                    </a:lnTo>
                    <a:lnTo>
                      <a:pt x="94" y="156"/>
                    </a:lnTo>
                    <a:lnTo>
                      <a:pt x="86" y="162"/>
                    </a:lnTo>
                    <a:lnTo>
                      <a:pt x="78" y="168"/>
                    </a:lnTo>
                    <a:lnTo>
                      <a:pt x="68" y="172"/>
                    </a:lnTo>
                    <a:lnTo>
                      <a:pt x="56" y="172"/>
                    </a:lnTo>
                    <a:lnTo>
                      <a:pt x="56" y="172"/>
                    </a:lnTo>
                    <a:lnTo>
                      <a:pt x="44" y="172"/>
                    </a:lnTo>
                    <a:lnTo>
                      <a:pt x="32" y="168"/>
                    </a:lnTo>
                    <a:lnTo>
                      <a:pt x="24" y="162"/>
                    </a:lnTo>
                    <a:lnTo>
                      <a:pt x="16" y="154"/>
                    </a:lnTo>
                    <a:lnTo>
                      <a:pt x="16" y="154"/>
                    </a:lnTo>
                    <a:lnTo>
                      <a:pt x="8" y="142"/>
                    </a:lnTo>
                    <a:lnTo>
                      <a:pt x="4" y="128"/>
                    </a:lnTo>
                    <a:lnTo>
                      <a:pt x="2" y="108"/>
                    </a:lnTo>
                    <a:lnTo>
                      <a:pt x="0" y="86"/>
                    </a:lnTo>
                    <a:lnTo>
                      <a:pt x="0" y="86"/>
                    </a:lnTo>
                    <a:lnTo>
                      <a:pt x="2" y="64"/>
                    </a:lnTo>
                    <a:lnTo>
                      <a:pt x="4" y="44"/>
                    </a:lnTo>
                    <a:lnTo>
                      <a:pt x="10" y="28"/>
                    </a:lnTo>
                    <a:lnTo>
                      <a:pt x="16" y="16"/>
                    </a:lnTo>
                    <a:lnTo>
                      <a:pt x="16" y="16"/>
                    </a:lnTo>
                    <a:lnTo>
                      <a:pt x="24" y="8"/>
                    </a:lnTo>
                    <a:lnTo>
                      <a:pt x="34" y="4"/>
                    </a:lnTo>
                    <a:lnTo>
                      <a:pt x="44" y="0"/>
                    </a:lnTo>
                    <a:lnTo>
                      <a:pt x="56"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0" name="Google Shape;1780;p27"/>
              <p:cNvSpPr/>
              <p:nvPr/>
            </p:nvSpPr>
            <p:spPr>
              <a:xfrm>
                <a:off x="4087" y="2782"/>
                <a:ext cx="42" cy="120"/>
              </a:xfrm>
              <a:custGeom>
                <a:avLst/>
                <a:gdLst/>
                <a:ahLst/>
                <a:cxnLst/>
                <a:rect l="l" t="t" r="r" b="b"/>
                <a:pathLst>
                  <a:path w="42" h="120" extrusionOk="0">
                    <a:moveTo>
                      <a:pt x="22" y="0"/>
                    </a:moveTo>
                    <a:lnTo>
                      <a:pt x="22" y="0"/>
                    </a:lnTo>
                    <a:lnTo>
                      <a:pt x="16" y="0"/>
                    </a:lnTo>
                    <a:lnTo>
                      <a:pt x="10" y="4"/>
                    </a:lnTo>
                    <a:lnTo>
                      <a:pt x="10" y="4"/>
                    </a:lnTo>
                    <a:lnTo>
                      <a:pt x="6" y="10"/>
                    </a:lnTo>
                    <a:lnTo>
                      <a:pt x="4" y="18"/>
                    </a:lnTo>
                    <a:lnTo>
                      <a:pt x="4" y="18"/>
                    </a:lnTo>
                    <a:lnTo>
                      <a:pt x="2" y="34"/>
                    </a:lnTo>
                    <a:lnTo>
                      <a:pt x="0" y="60"/>
                    </a:lnTo>
                    <a:lnTo>
                      <a:pt x="0" y="60"/>
                    </a:lnTo>
                    <a:lnTo>
                      <a:pt x="2" y="86"/>
                    </a:lnTo>
                    <a:lnTo>
                      <a:pt x="4" y="102"/>
                    </a:lnTo>
                    <a:lnTo>
                      <a:pt x="4" y="102"/>
                    </a:lnTo>
                    <a:lnTo>
                      <a:pt x="6" y="110"/>
                    </a:lnTo>
                    <a:lnTo>
                      <a:pt x="10" y="116"/>
                    </a:lnTo>
                    <a:lnTo>
                      <a:pt x="10" y="116"/>
                    </a:lnTo>
                    <a:lnTo>
                      <a:pt x="16" y="118"/>
                    </a:lnTo>
                    <a:lnTo>
                      <a:pt x="22" y="120"/>
                    </a:lnTo>
                    <a:lnTo>
                      <a:pt x="22" y="120"/>
                    </a:lnTo>
                    <a:lnTo>
                      <a:pt x="28" y="118"/>
                    </a:lnTo>
                    <a:lnTo>
                      <a:pt x="32" y="116"/>
                    </a:lnTo>
                    <a:lnTo>
                      <a:pt x="32" y="116"/>
                    </a:lnTo>
                    <a:lnTo>
                      <a:pt x="36" y="110"/>
                    </a:lnTo>
                    <a:lnTo>
                      <a:pt x="40" y="102"/>
                    </a:lnTo>
                    <a:lnTo>
                      <a:pt x="40" y="102"/>
                    </a:lnTo>
                    <a:lnTo>
                      <a:pt x="42" y="86"/>
                    </a:lnTo>
                    <a:lnTo>
                      <a:pt x="42" y="60"/>
                    </a:lnTo>
                    <a:lnTo>
                      <a:pt x="42" y="60"/>
                    </a:lnTo>
                    <a:lnTo>
                      <a:pt x="42" y="34"/>
                    </a:lnTo>
                    <a:lnTo>
                      <a:pt x="40" y="18"/>
                    </a:lnTo>
                    <a:lnTo>
                      <a:pt x="40" y="18"/>
                    </a:lnTo>
                    <a:lnTo>
                      <a:pt x="36" y="10"/>
                    </a:lnTo>
                    <a:lnTo>
                      <a:pt x="32" y="4"/>
                    </a:lnTo>
                    <a:lnTo>
                      <a:pt x="32" y="4"/>
                    </a:lnTo>
                    <a:lnTo>
                      <a:pt x="28" y="0"/>
                    </a:lnTo>
                    <a:lnTo>
                      <a:pt x="2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1" name="Google Shape;1781;p27"/>
              <p:cNvSpPr/>
              <p:nvPr/>
            </p:nvSpPr>
            <p:spPr>
              <a:xfrm>
                <a:off x="3835" y="2184"/>
                <a:ext cx="74" cy="172"/>
              </a:xfrm>
              <a:custGeom>
                <a:avLst/>
                <a:gdLst/>
                <a:ahLst/>
                <a:cxnLst/>
                <a:rect l="l" t="t" r="r" b="b"/>
                <a:pathLst>
                  <a:path w="74" h="172" extrusionOk="0">
                    <a:moveTo>
                      <a:pt x="74" y="172"/>
                    </a:moveTo>
                    <a:lnTo>
                      <a:pt x="42" y="172"/>
                    </a:lnTo>
                    <a:lnTo>
                      <a:pt x="42" y="48"/>
                    </a:lnTo>
                    <a:lnTo>
                      <a:pt x="42" y="48"/>
                    </a:lnTo>
                    <a:lnTo>
                      <a:pt x="32" y="56"/>
                    </a:lnTo>
                    <a:lnTo>
                      <a:pt x="22" y="64"/>
                    </a:lnTo>
                    <a:lnTo>
                      <a:pt x="12" y="68"/>
                    </a:lnTo>
                    <a:lnTo>
                      <a:pt x="0" y="74"/>
                    </a:lnTo>
                    <a:lnTo>
                      <a:pt x="0" y="44"/>
                    </a:lnTo>
                    <a:lnTo>
                      <a:pt x="0" y="44"/>
                    </a:lnTo>
                    <a:lnTo>
                      <a:pt x="14" y="38"/>
                    </a:lnTo>
                    <a:lnTo>
                      <a:pt x="28" y="28"/>
                    </a:lnTo>
                    <a:lnTo>
                      <a:pt x="28" y="28"/>
                    </a:lnTo>
                    <a:lnTo>
                      <a:pt x="40" y="16"/>
                    </a:lnTo>
                    <a:lnTo>
                      <a:pt x="44" y="8"/>
                    </a:lnTo>
                    <a:lnTo>
                      <a:pt x="48" y="0"/>
                    </a:lnTo>
                    <a:lnTo>
                      <a:pt x="74" y="0"/>
                    </a:lnTo>
                    <a:lnTo>
                      <a:pt x="74" y="172"/>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2" name="Google Shape;1782;p27"/>
              <p:cNvSpPr/>
              <p:nvPr/>
            </p:nvSpPr>
            <p:spPr>
              <a:xfrm>
                <a:off x="3825" y="2470"/>
                <a:ext cx="112" cy="174"/>
              </a:xfrm>
              <a:custGeom>
                <a:avLst/>
                <a:gdLst/>
                <a:ahLst/>
                <a:cxnLst/>
                <a:rect l="l" t="t" r="r" b="b"/>
                <a:pathLst>
                  <a:path w="112" h="174" extrusionOk="0">
                    <a:moveTo>
                      <a:pt x="56" y="0"/>
                    </a:moveTo>
                    <a:lnTo>
                      <a:pt x="56" y="0"/>
                    </a:lnTo>
                    <a:lnTo>
                      <a:pt x="68" y="0"/>
                    </a:lnTo>
                    <a:lnTo>
                      <a:pt x="78" y="4"/>
                    </a:lnTo>
                    <a:lnTo>
                      <a:pt x="88" y="10"/>
                    </a:lnTo>
                    <a:lnTo>
                      <a:pt x="94" y="18"/>
                    </a:lnTo>
                    <a:lnTo>
                      <a:pt x="94" y="18"/>
                    </a:lnTo>
                    <a:lnTo>
                      <a:pt x="102" y="30"/>
                    </a:lnTo>
                    <a:lnTo>
                      <a:pt x="108" y="46"/>
                    </a:lnTo>
                    <a:lnTo>
                      <a:pt x="110" y="64"/>
                    </a:lnTo>
                    <a:lnTo>
                      <a:pt x="112" y="86"/>
                    </a:lnTo>
                    <a:lnTo>
                      <a:pt x="112" y="86"/>
                    </a:lnTo>
                    <a:lnTo>
                      <a:pt x="110" y="110"/>
                    </a:lnTo>
                    <a:lnTo>
                      <a:pt x="108" y="128"/>
                    </a:lnTo>
                    <a:lnTo>
                      <a:pt x="102" y="144"/>
                    </a:lnTo>
                    <a:lnTo>
                      <a:pt x="94" y="156"/>
                    </a:lnTo>
                    <a:lnTo>
                      <a:pt x="94" y="156"/>
                    </a:lnTo>
                    <a:lnTo>
                      <a:pt x="88" y="164"/>
                    </a:lnTo>
                    <a:lnTo>
                      <a:pt x="78" y="170"/>
                    </a:lnTo>
                    <a:lnTo>
                      <a:pt x="68" y="172"/>
                    </a:lnTo>
                    <a:lnTo>
                      <a:pt x="56" y="174"/>
                    </a:lnTo>
                    <a:lnTo>
                      <a:pt x="56" y="174"/>
                    </a:lnTo>
                    <a:lnTo>
                      <a:pt x="44" y="172"/>
                    </a:lnTo>
                    <a:lnTo>
                      <a:pt x="34" y="168"/>
                    </a:lnTo>
                    <a:lnTo>
                      <a:pt x="24" y="162"/>
                    </a:lnTo>
                    <a:lnTo>
                      <a:pt x="16" y="154"/>
                    </a:lnTo>
                    <a:lnTo>
                      <a:pt x="16" y="154"/>
                    </a:lnTo>
                    <a:lnTo>
                      <a:pt x="10" y="144"/>
                    </a:lnTo>
                    <a:lnTo>
                      <a:pt x="4" y="128"/>
                    </a:lnTo>
                    <a:lnTo>
                      <a:pt x="2" y="108"/>
                    </a:lnTo>
                    <a:lnTo>
                      <a:pt x="0" y="86"/>
                    </a:lnTo>
                    <a:lnTo>
                      <a:pt x="0" y="86"/>
                    </a:lnTo>
                    <a:lnTo>
                      <a:pt x="2" y="64"/>
                    </a:lnTo>
                    <a:lnTo>
                      <a:pt x="6" y="46"/>
                    </a:lnTo>
                    <a:lnTo>
                      <a:pt x="10" y="30"/>
                    </a:lnTo>
                    <a:lnTo>
                      <a:pt x="18" y="18"/>
                    </a:lnTo>
                    <a:lnTo>
                      <a:pt x="18" y="18"/>
                    </a:lnTo>
                    <a:lnTo>
                      <a:pt x="26" y="10"/>
                    </a:lnTo>
                    <a:lnTo>
                      <a:pt x="34" y="4"/>
                    </a:lnTo>
                    <a:lnTo>
                      <a:pt x="44" y="0"/>
                    </a:lnTo>
                    <a:lnTo>
                      <a:pt x="56" y="0"/>
                    </a:lnTo>
                    <a:close/>
                    <a:moveTo>
                      <a:pt x="56" y="26"/>
                    </a:moveTo>
                    <a:lnTo>
                      <a:pt x="56" y="26"/>
                    </a:lnTo>
                    <a:lnTo>
                      <a:pt x="50" y="28"/>
                    </a:lnTo>
                    <a:lnTo>
                      <a:pt x="46" y="30"/>
                    </a:lnTo>
                    <a:lnTo>
                      <a:pt x="46" y="30"/>
                    </a:lnTo>
                    <a:lnTo>
                      <a:pt x="42" y="36"/>
                    </a:lnTo>
                    <a:lnTo>
                      <a:pt x="38" y="44"/>
                    </a:lnTo>
                    <a:lnTo>
                      <a:pt x="38" y="44"/>
                    </a:lnTo>
                    <a:lnTo>
                      <a:pt x="36" y="62"/>
                    </a:lnTo>
                    <a:lnTo>
                      <a:pt x="36" y="86"/>
                    </a:lnTo>
                    <a:lnTo>
                      <a:pt x="36" y="86"/>
                    </a:lnTo>
                    <a:lnTo>
                      <a:pt x="36" y="112"/>
                    </a:lnTo>
                    <a:lnTo>
                      <a:pt x="38" y="128"/>
                    </a:lnTo>
                    <a:lnTo>
                      <a:pt x="38" y="128"/>
                    </a:lnTo>
                    <a:lnTo>
                      <a:pt x="42" y="138"/>
                    </a:lnTo>
                    <a:lnTo>
                      <a:pt x="46" y="142"/>
                    </a:lnTo>
                    <a:lnTo>
                      <a:pt x="46" y="142"/>
                    </a:lnTo>
                    <a:lnTo>
                      <a:pt x="50" y="146"/>
                    </a:lnTo>
                    <a:lnTo>
                      <a:pt x="56" y="146"/>
                    </a:lnTo>
                    <a:lnTo>
                      <a:pt x="56" y="146"/>
                    </a:lnTo>
                    <a:lnTo>
                      <a:pt x="62" y="146"/>
                    </a:lnTo>
                    <a:lnTo>
                      <a:pt x="66" y="142"/>
                    </a:lnTo>
                    <a:lnTo>
                      <a:pt x="66" y="142"/>
                    </a:lnTo>
                    <a:lnTo>
                      <a:pt x="70" y="138"/>
                    </a:lnTo>
                    <a:lnTo>
                      <a:pt x="74" y="130"/>
                    </a:lnTo>
                    <a:lnTo>
                      <a:pt x="74" y="130"/>
                    </a:lnTo>
                    <a:lnTo>
                      <a:pt x="76" y="112"/>
                    </a:lnTo>
                    <a:lnTo>
                      <a:pt x="78" y="86"/>
                    </a:lnTo>
                    <a:lnTo>
                      <a:pt x="78" y="86"/>
                    </a:lnTo>
                    <a:lnTo>
                      <a:pt x="76" y="62"/>
                    </a:lnTo>
                    <a:lnTo>
                      <a:pt x="74" y="46"/>
                    </a:lnTo>
                    <a:lnTo>
                      <a:pt x="74" y="46"/>
                    </a:lnTo>
                    <a:lnTo>
                      <a:pt x="70" y="36"/>
                    </a:lnTo>
                    <a:lnTo>
                      <a:pt x="66" y="30"/>
                    </a:lnTo>
                    <a:lnTo>
                      <a:pt x="66" y="30"/>
                    </a:lnTo>
                    <a:lnTo>
                      <a:pt x="62" y="28"/>
                    </a:lnTo>
                    <a:lnTo>
                      <a:pt x="56" y="26"/>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3" name="Google Shape;1783;p27"/>
              <p:cNvSpPr/>
              <p:nvPr/>
            </p:nvSpPr>
            <p:spPr>
              <a:xfrm>
                <a:off x="3825" y="2470"/>
                <a:ext cx="112" cy="174"/>
              </a:xfrm>
              <a:custGeom>
                <a:avLst/>
                <a:gdLst/>
                <a:ahLst/>
                <a:cxnLst/>
                <a:rect l="l" t="t" r="r" b="b"/>
                <a:pathLst>
                  <a:path w="112" h="174" extrusionOk="0">
                    <a:moveTo>
                      <a:pt x="56" y="0"/>
                    </a:moveTo>
                    <a:lnTo>
                      <a:pt x="56" y="0"/>
                    </a:lnTo>
                    <a:lnTo>
                      <a:pt x="68" y="0"/>
                    </a:lnTo>
                    <a:lnTo>
                      <a:pt x="78" y="4"/>
                    </a:lnTo>
                    <a:lnTo>
                      <a:pt x="88" y="10"/>
                    </a:lnTo>
                    <a:lnTo>
                      <a:pt x="94" y="18"/>
                    </a:lnTo>
                    <a:lnTo>
                      <a:pt x="94" y="18"/>
                    </a:lnTo>
                    <a:lnTo>
                      <a:pt x="102" y="30"/>
                    </a:lnTo>
                    <a:lnTo>
                      <a:pt x="108" y="46"/>
                    </a:lnTo>
                    <a:lnTo>
                      <a:pt x="110" y="64"/>
                    </a:lnTo>
                    <a:lnTo>
                      <a:pt x="112" y="86"/>
                    </a:lnTo>
                    <a:lnTo>
                      <a:pt x="112" y="86"/>
                    </a:lnTo>
                    <a:lnTo>
                      <a:pt x="110" y="110"/>
                    </a:lnTo>
                    <a:lnTo>
                      <a:pt x="108" y="128"/>
                    </a:lnTo>
                    <a:lnTo>
                      <a:pt x="102" y="144"/>
                    </a:lnTo>
                    <a:lnTo>
                      <a:pt x="94" y="156"/>
                    </a:lnTo>
                    <a:lnTo>
                      <a:pt x="94" y="156"/>
                    </a:lnTo>
                    <a:lnTo>
                      <a:pt x="88" y="164"/>
                    </a:lnTo>
                    <a:lnTo>
                      <a:pt x="78" y="170"/>
                    </a:lnTo>
                    <a:lnTo>
                      <a:pt x="68" y="172"/>
                    </a:lnTo>
                    <a:lnTo>
                      <a:pt x="56" y="174"/>
                    </a:lnTo>
                    <a:lnTo>
                      <a:pt x="56" y="174"/>
                    </a:lnTo>
                    <a:lnTo>
                      <a:pt x="44" y="172"/>
                    </a:lnTo>
                    <a:lnTo>
                      <a:pt x="34" y="168"/>
                    </a:lnTo>
                    <a:lnTo>
                      <a:pt x="24" y="162"/>
                    </a:lnTo>
                    <a:lnTo>
                      <a:pt x="16" y="154"/>
                    </a:lnTo>
                    <a:lnTo>
                      <a:pt x="16" y="154"/>
                    </a:lnTo>
                    <a:lnTo>
                      <a:pt x="10" y="144"/>
                    </a:lnTo>
                    <a:lnTo>
                      <a:pt x="4" y="128"/>
                    </a:lnTo>
                    <a:lnTo>
                      <a:pt x="2" y="108"/>
                    </a:lnTo>
                    <a:lnTo>
                      <a:pt x="0" y="86"/>
                    </a:lnTo>
                    <a:lnTo>
                      <a:pt x="0" y="86"/>
                    </a:lnTo>
                    <a:lnTo>
                      <a:pt x="2" y="64"/>
                    </a:lnTo>
                    <a:lnTo>
                      <a:pt x="6" y="46"/>
                    </a:lnTo>
                    <a:lnTo>
                      <a:pt x="10" y="30"/>
                    </a:lnTo>
                    <a:lnTo>
                      <a:pt x="18" y="18"/>
                    </a:lnTo>
                    <a:lnTo>
                      <a:pt x="18" y="18"/>
                    </a:lnTo>
                    <a:lnTo>
                      <a:pt x="26" y="10"/>
                    </a:lnTo>
                    <a:lnTo>
                      <a:pt x="34" y="4"/>
                    </a:lnTo>
                    <a:lnTo>
                      <a:pt x="44" y="0"/>
                    </a:lnTo>
                    <a:lnTo>
                      <a:pt x="56"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4" name="Google Shape;1784;p27"/>
              <p:cNvSpPr/>
              <p:nvPr/>
            </p:nvSpPr>
            <p:spPr>
              <a:xfrm>
                <a:off x="3861" y="2496"/>
                <a:ext cx="42" cy="120"/>
              </a:xfrm>
              <a:custGeom>
                <a:avLst/>
                <a:gdLst/>
                <a:ahLst/>
                <a:cxnLst/>
                <a:rect l="l" t="t" r="r" b="b"/>
                <a:pathLst>
                  <a:path w="42" h="120" extrusionOk="0">
                    <a:moveTo>
                      <a:pt x="20" y="0"/>
                    </a:moveTo>
                    <a:lnTo>
                      <a:pt x="20" y="0"/>
                    </a:lnTo>
                    <a:lnTo>
                      <a:pt x="14" y="2"/>
                    </a:lnTo>
                    <a:lnTo>
                      <a:pt x="10" y="4"/>
                    </a:lnTo>
                    <a:lnTo>
                      <a:pt x="10" y="4"/>
                    </a:lnTo>
                    <a:lnTo>
                      <a:pt x="6" y="10"/>
                    </a:lnTo>
                    <a:lnTo>
                      <a:pt x="2" y="18"/>
                    </a:lnTo>
                    <a:lnTo>
                      <a:pt x="2" y="18"/>
                    </a:lnTo>
                    <a:lnTo>
                      <a:pt x="0" y="36"/>
                    </a:lnTo>
                    <a:lnTo>
                      <a:pt x="0" y="60"/>
                    </a:lnTo>
                    <a:lnTo>
                      <a:pt x="0" y="60"/>
                    </a:lnTo>
                    <a:lnTo>
                      <a:pt x="0" y="86"/>
                    </a:lnTo>
                    <a:lnTo>
                      <a:pt x="2" y="102"/>
                    </a:lnTo>
                    <a:lnTo>
                      <a:pt x="2" y="102"/>
                    </a:lnTo>
                    <a:lnTo>
                      <a:pt x="6" y="112"/>
                    </a:lnTo>
                    <a:lnTo>
                      <a:pt x="10" y="116"/>
                    </a:lnTo>
                    <a:lnTo>
                      <a:pt x="10" y="116"/>
                    </a:lnTo>
                    <a:lnTo>
                      <a:pt x="14" y="120"/>
                    </a:lnTo>
                    <a:lnTo>
                      <a:pt x="20" y="120"/>
                    </a:lnTo>
                    <a:lnTo>
                      <a:pt x="20" y="120"/>
                    </a:lnTo>
                    <a:lnTo>
                      <a:pt x="26" y="120"/>
                    </a:lnTo>
                    <a:lnTo>
                      <a:pt x="30" y="116"/>
                    </a:lnTo>
                    <a:lnTo>
                      <a:pt x="30" y="116"/>
                    </a:lnTo>
                    <a:lnTo>
                      <a:pt x="34" y="112"/>
                    </a:lnTo>
                    <a:lnTo>
                      <a:pt x="38" y="104"/>
                    </a:lnTo>
                    <a:lnTo>
                      <a:pt x="38" y="104"/>
                    </a:lnTo>
                    <a:lnTo>
                      <a:pt x="40" y="86"/>
                    </a:lnTo>
                    <a:lnTo>
                      <a:pt x="42" y="60"/>
                    </a:lnTo>
                    <a:lnTo>
                      <a:pt x="42" y="60"/>
                    </a:lnTo>
                    <a:lnTo>
                      <a:pt x="40" y="36"/>
                    </a:lnTo>
                    <a:lnTo>
                      <a:pt x="38" y="20"/>
                    </a:lnTo>
                    <a:lnTo>
                      <a:pt x="38" y="20"/>
                    </a:lnTo>
                    <a:lnTo>
                      <a:pt x="34" y="10"/>
                    </a:lnTo>
                    <a:lnTo>
                      <a:pt x="30" y="4"/>
                    </a:lnTo>
                    <a:lnTo>
                      <a:pt x="30" y="4"/>
                    </a:lnTo>
                    <a:lnTo>
                      <a:pt x="26" y="2"/>
                    </a:lnTo>
                    <a:lnTo>
                      <a:pt x="2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5" name="Google Shape;1785;p27"/>
              <p:cNvSpPr/>
              <p:nvPr/>
            </p:nvSpPr>
            <p:spPr>
              <a:xfrm>
                <a:off x="3835" y="2756"/>
                <a:ext cx="74" cy="170"/>
              </a:xfrm>
              <a:custGeom>
                <a:avLst/>
                <a:gdLst/>
                <a:ahLst/>
                <a:cxnLst/>
                <a:rect l="l" t="t" r="r" b="b"/>
                <a:pathLst>
                  <a:path w="74" h="170" extrusionOk="0">
                    <a:moveTo>
                      <a:pt x="74" y="170"/>
                    </a:moveTo>
                    <a:lnTo>
                      <a:pt x="42" y="170"/>
                    </a:lnTo>
                    <a:lnTo>
                      <a:pt x="42" y="46"/>
                    </a:lnTo>
                    <a:lnTo>
                      <a:pt x="42" y="46"/>
                    </a:lnTo>
                    <a:lnTo>
                      <a:pt x="32" y="54"/>
                    </a:lnTo>
                    <a:lnTo>
                      <a:pt x="22" y="62"/>
                    </a:lnTo>
                    <a:lnTo>
                      <a:pt x="12" y="68"/>
                    </a:lnTo>
                    <a:lnTo>
                      <a:pt x="0" y="72"/>
                    </a:lnTo>
                    <a:lnTo>
                      <a:pt x="0" y="42"/>
                    </a:lnTo>
                    <a:lnTo>
                      <a:pt x="0" y="42"/>
                    </a:lnTo>
                    <a:lnTo>
                      <a:pt x="14" y="36"/>
                    </a:lnTo>
                    <a:lnTo>
                      <a:pt x="28" y="26"/>
                    </a:lnTo>
                    <a:lnTo>
                      <a:pt x="28" y="26"/>
                    </a:lnTo>
                    <a:lnTo>
                      <a:pt x="40" y="14"/>
                    </a:lnTo>
                    <a:lnTo>
                      <a:pt x="44" y="6"/>
                    </a:lnTo>
                    <a:lnTo>
                      <a:pt x="48" y="0"/>
                    </a:lnTo>
                    <a:lnTo>
                      <a:pt x="74" y="0"/>
                    </a:lnTo>
                    <a:lnTo>
                      <a:pt x="74" y="170"/>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6" name="Google Shape;1786;p27"/>
              <p:cNvSpPr/>
              <p:nvPr/>
            </p:nvSpPr>
            <p:spPr>
              <a:xfrm>
                <a:off x="4289" y="2184"/>
                <a:ext cx="76" cy="172"/>
              </a:xfrm>
              <a:custGeom>
                <a:avLst/>
                <a:gdLst/>
                <a:ahLst/>
                <a:cxnLst/>
                <a:rect l="l" t="t" r="r" b="b"/>
                <a:pathLst>
                  <a:path w="76" h="172" extrusionOk="0">
                    <a:moveTo>
                      <a:pt x="76" y="172"/>
                    </a:moveTo>
                    <a:lnTo>
                      <a:pt x="42" y="172"/>
                    </a:lnTo>
                    <a:lnTo>
                      <a:pt x="42" y="48"/>
                    </a:lnTo>
                    <a:lnTo>
                      <a:pt x="42" y="48"/>
                    </a:lnTo>
                    <a:lnTo>
                      <a:pt x="34" y="56"/>
                    </a:lnTo>
                    <a:lnTo>
                      <a:pt x="22" y="64"/>
                    </a:lnTo>
                    <a:lnTo>
                      <a:pt x="12" y="68"/>
                    </a:lnTo>
                    <a:lnTo>
                      <a:pt x="0" y="74"/>
                    </a:lnTo>
                    <a:lnTo>
                      <a:pt x="0" y="44"/>
                    </a:lnTo>
                    <a:lnTo>
                      <a:pt x="0" y="44"/>
                    </a:lnTo>
                    <a:lnTo>
                      <a:pt x="14" y="38"/>
                    </a:lnTo>
                    <a:lnTo>
                      <a:pt x="28" y="28"/>
                    </a:lnTo>
                    <a:lnTo>
                      <a:pt x="28" y="28"/>
                    </a:lnTo>
                    <a:lnTo>
                      <a:pt x="40" y="16"/>
                    </a:lnTo>
                    <a:lnTo>
                      <a:pt x="46" y="8"/>
                    </a:lnTo>
                    <a:lnTo>
                      <a:pt x="48" y="0"/>
                    </a:lnTo>
                    <a:lnTo>
                      <a:pt x="76" y="0"/>
                    </a:lnTo>
                    <a:lnTo>
                      <a:pt x="76" y="172"/>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7" name="Google Shape;1787;p27"/>
              <p:cNvSpPr/>
              <p:nvPr/>
            </p:nvSpPr>
            <p:spPr>
              <a:xfrm>
                <a:off x="4289" y="2470"/>
                <a:ext cx="76" cy="170"/>
              </a:xfrm>
              <a:custGeom>
                <a:avLst/>
                <a:gdLst/>
                <a:ahLst/>
                <a:cxnLst/>
                <a:rect l="l" t="t" r="r" b="b"/>
                <a:pathLst>
                  <a:path w="76" h="170" extrusionOk="0">
                    <a:moveTo>
                      <a:pt x="76" y="170"/>
                    </a:moveTo>
                    <a:lnTo>
                      <a:pt x="42" y="170"/>
                    </a:lnTo>
                    <a:lnTo>
                      <a:pt x="42" y="48"/>
                    </a:lnTo>
                    <a:lnTo>
                      <a:pt x="42" y="48"/>
                    </a:lnTo>
                    <a:lnTo>
                      <a:pt x="34" y="56"/>
                    </a:lnTo>
                    <a:lnTo>
                      <a:pt x="22" y="62"/>
                    </a:lnTo>
                    <a:lnTo>
                      <a:pt x="12" y="68"/>
                    </a:lnTo>
                    <a:lnTo>
                      <a:pt x="0" y="72"/>
                    </a:lnTo>
                    <a:lnTo>
                      <a:pt x="0" y="42"/>
                    </a:lnTo>
                    <a:lnTo>
                      <a:pt x="0" y="42"/>
                    </a:lnTo>
                    <a:lnTo>
                      <a:pt x="14" y="36"/>
                    </a:lnTo>
                    <a:lnTo>
                      <a:pt x="28" y="28"/>
                    </a:lnTo>
                    <a:lnTo>
                      <a:pt x="28" y="28"/>
                    </a:lnTo>
                    <a:lnTo>
                      <a:pt x="40" y="14"/>
                    </a:lnTo>
                    <a:lnTo>
                      <a:pt x="46" y="8"/>
                    </a:lnTo>
                    <a:lnTo>
                      <a:pt x="48" y="0"/>
                    </a:lnTo>
                    <a:lnTo>
                      <a:pt x="76" y="0"/>
                    </a:lnTo>
                    <a:lnTo>
                      <a:pt x="76" y="170"/>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8" name="Google Shape;1788;p27"/>
              <p:cNvSpPr/>
              <p:nvPr/>
            </p:nvSpPr>
            <p:spPr>
              <a:xfrm>
                <a:off x="4281" y="2756"/>
                <a:ext cx="110" cy="172"/>
              </a:xfrm>
              <a:custGeom>
                <a:avLst/>
                <a:gdLst/>
                <a:ahLst/>
                <a:cxnLst/>
                <a:rect l="l" t="t" r="r" b="b"/>
                <a:pathLst>
                  <a:path w="110" h="172" extrusionOk="0">
                    <a:moveTo>
                      <a:pt x="54" y="0"/>
                    </a:moveTo>
                    <a:lnTo>
                      <a:pt x="54" y="0"/>
                    </a:lnTo>
                    <a:lnTo>
                      <a:pt x="66" y="0"/>
                    </a:lnTo>
                    <a:lnTo>
                      <a:pt x="76" y="4"/>
                    </a:lnTo>
                    <a:lnTo>
                      <a:pt x="86" y="8"/>
                    </a:lnTo>
                    <a:lnTo>
                      <a:pt x="94" y="16"/>
                    </a:lnTo>
                    <a:lnTo>
                      <a:pt x="94" y="16"/>
                    </a:lnTo>
                    <a:lnTo>
                      <a:pt x="100" y="28"/>
                    </a:lnTo>
                    <a:lnTo>
                      <a:pt x="106" y="44"/>
                    </a:lnTo>
                    <a:lnTo>
                      <a:pt x="108" y="64"/>
                    </a:lnTo>
                    <a:lnTo>
                      <a:pt x="110" y="86"/>
                    </a:lnTo>
                    <a:lnTo>
                      <a:pt x="110" y="86"/>
                    </a:lnTo>
                    <a:lnTo>
                      <a:pt x="108" y="108"/>
                    </a:lnTo>
                    <a:lnTo>
                      <a:pt x="106" y="128"/>
                    </a:lnTo>
                    <a:lnTo>
                      <a:pt x="100" y="144"/>
                    </a:lnTo>
                    <a:lnTo>
                      <a:pt x="94" y="156"/>
                    </a:lnTo>
                    <a:lnTo>
                      <a:pt x="94" y="156"/>
                    </a:lnTo>
                    <a:lnTo>
                      <a:pt x="86" y="162"/>
                    </a:lnTo>
                    <a:lnTo>
                      <a:pt x="76" y="168"/>
                    </a:lnTo>
                    <a:lnTo>
                      <a:pt x="66" y="172"/>
                    </a:lnTo>
                    <a:lnTo>
                      <a:pt x="54" y="172"/>
                    </a:lnTo>
                    <a:lnTo>
                      <a:pt x="54" y="172"/>
                    </a:lnTo>
                    <a:lnTo>
                      <a:pt x="42" y="172"/>
                    </a:lnTo>
                    <a:lnTo>
                      <a:pt x="32" y="168"/>
                    </a:lnTo>
                    <a:lnTo>
                      <a:pt x="22" y="162"/>
                    </a:lnTo>
                    <a:lnTo>
                      <a:pt x="14" y="154"/>
                    </a:lnTo>
                    <a:lnTo>
                      <a:pt x="14" y="154"/>
                    </a:lnTo>
                    <a:lnTo>
                      <a:pt x="8" y="142"/>
                    </a:lnTo>
                    <a:lnTo>
                      <a:pt x="4" y="128"/>
                    </a:lnTo>
                    <a:lnTo>
                      <a:pt x="0" y="108"/>
                    </a:lnTo>
                    <a:lnTo>
                      <a:pt x="0" y="86"/>
                    </a:lnTo>
                    <a:lnTo>
                      <a:pt x="0" y="86"/>
                    </a:lnTo>
                    <a:lnTo>
                      <a:pt x="0" y="64"/>
                    </a:lnTo>
                    <a:lnTo>
                      <a:pt x="4" y="44"/>
                    </a:lnTo>
                    <a:lnTo>
                      <a:pt x="8" y="28"/>
                    </a:lnTo>
                    <a:lnTo>
                      <a:pt x="16" y="16"/>
                    </a:lnTo>
                    <a:lnTo>
                      <a:pt x="16" y="16"/>
                    </a:lnTo>
                    <a:lnTo>
                      <a:pt x="24" y="8"/>
                    </a:lnTo>
                    <a:lnTo>
                      <a:pt x="32" y="4"/>
                    </a:lnTo>
                    <a:lnTo>
                      <a:pt x="42" y="0"/>
                    </a:lnTo>
                    <a:lnTo>
                      <a:pt x="54" y="0"/>
                    </a:lnTo>
                    <a:close/>
                    <a:moveTo>
                      <a:pt x="54" y="26"/>
                    </a:moveTo>
                    <a:lnTo>
                      <a:pt x="54" y="26"/>
                    </a:lnTo>
                    <a:lnTo>
                      <a:pt x="50" y="26"/>
                    </a:lnTo>
                    <a:lnTo>
                      <a:pt x="44" y="30"/>
                    </a:lnTo>
                    <a:lnTo>
                      <a:pt x="44" y="30"/>
                    </a:lnTo>
                    <a:lnTo>
                      <a:pt x="40" y="36"/>
                    </a:lnTo>
                    <a:lnTo>
                      <a:pt x="36" y="44"/>
                    </a:lnTo>
                    <a:lnTo>
                      <a:pt x="36" y="44"/>
                    </a:lnTo>
                    <a:lnTo>
                      <a:pt x="34" y="60"/>
                    </a:lnTo>
                    <a:lnTo>
                      <a:pt x="34" y="86"/>
                    </a:lnTo>
                    <a:lnTo>
                      <a:pt x="34" y="86"/>
                    </a:lnTo>
                    <a:lnTo>
                      <a:pt x="34" y="112"/>
                    </a:lnTo>
                    <a:lnTo>
                      <a:pt x="36" y="128"/>
                    </a:lnTo>
                    <a:lnTo>
                      <a:pt x="36" y="128"/>
                    </a:lnTo>
                    <a:lnTo>
                      <a:pt x="40" y="136"/>
                    </a:lnTo>
                    <a:lnTo>
                      <a:pt x="44" y="142"/>
                    </a:lnTo>
                    <a:lnTo>
                      <a:pt x="44" y="142"/>
                    </a:lnTo>
                    <a:lnTo>
                      <a:pt x="50" y="144"/>
                    </a:lnTo>
                    <a:lnTo>
                      <a:pt x="54" y="146"/>
                    </a:lnTo>
                    <a:lnTo>
                      <a:pt x="54" y="146"/>
                    </a:lnTo>
                    <a:lnTo>
                      <a:pt x="60" y="144"/>
                    </a:lnTo>
                    <a:lnTo>
                      <a:pt x="66" y="142"/>
                    </a:lnTo>
                    <a:lnTo>
                      <a:pt x="66" y="142"/>
                    </a:lnTo>
                    <a:lnTo>
                      <a:pt x="70" y="136"/>
                    </a:lnTo>
                    <a:lnTo>
                      <a:pt x="72" y="128"/>
                    </a:lnTo>
                    <a:lnTo>
                      <a:pt x="72" y="128"/>
                    </a:lnTo>
                    <a:lnTo>
                      <a:pt x="74" y="112"/>
                    </a:lnTo>
                    <a:lnTo>
                      <a:pt x="76" y="86"/>
                    </a:lnTo>
                    <a:lnTo>
                      <a:pt x="76" y="86"/>
                    </a:lnTo>
                    <a:lnTo>
                      <a:pt x="76" y="60"/>
                    </a:lnTo>
                    <a:lnTo>
                      <a:pt x="72" y="44"/>
                    </a:lnTo>
                    <a:lnTo>
                      <a:pt x="72" y="44"/>
                    </a:lnTo>
                    <a:lnTo>
                      <a:pt x="70" y="36"/>
                    </a:lnTo>
                    <a:lnTo>
                      <a:pt x="66" y="30"/>
                    </a:lnTo>
                    <a:lnTo>
                      <a:pt x="66" y="30"/>
                    </a:lnTo>
                    <a:lnTo>
                      <a:pt x="60" y="26"/>
                    </a:lnTo>
                    <a:lnTo>
                      <a:pt x="54" y="26"/>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9" name="Google Shape;1789;p27"/>
              <p:cNvSpPr/>
              <p:nvPr/>
            </p:nvSpPr>
            <p:spPr>
              <a:xfrm>
                <a:off x="4281" y="2756"/>
                <a:ext cx="110" cy="172"/>
              </a:xfrm>
              <a:custGeom>
                <a:avLst/>
                <a:gdLst/>
                <a:ahLst/>
                <a:cxnLst/>
                <a:rect l="l" t="t" r="r" b="b"/>
                <a:pathLst>
                  <a:path w="110" h="172" extrusionOk="0">
                    <a:moveTo>
                      <a:pt x="54" y="0"/>
                    </a:moveTo>
                    <a:lnTo>
                      <a:pt x="54" y="0"/>
                    </a:lnTo>
                    <a:lnTo>
                      <a:pt x="66" y="0"/>
                    </a:lnTo>
                    <a:lnTo>
                      <a:pt x="76" y="4"/>
                    </a:lnTo>
                    <a:lnTo>
                      <a:pt x="86" y="8"/>
                    </a:lnTo>
                    <a:lnTo>
                      <a:pt x="94" y="16"/>
                    </a:lnTo>
                    <a:lnTo>
                      <a:pt x="94" y="16"/>
                    </a:lnTo>
                    <a:lnTo>
                      <a:pt x="100" y="28"/>
                    </a:lnTo>
                    <a:lnTo>
                      <a:pt x="106" y="44"/>
                    </a:lnTo>
                    <a:lnTo>
                      <a:pt x="108" y="64"/>
                    </a:lnTo>
                    <a:lnTo>
                      <a:pt x="110" y="86"/>
                    </a:lnTo>
                    <a:lnTo>
                      <a:pt x="110" y="86"/>
                    </a:lnTo>
                    <a:lnTo>
                      <a:pt x="108" y="108"/>
                    </a:lnTo>
                    <a:lnTo>
                      <a:pt x="106" y="128"/>
                    </a:lnTo>
                    <a:lnTo>
                      <a:pt x="100" y="144"/>
                    </a:lnTo>
                    <a:lnTo>
                      <a:pt x="94" y="156"/>
                    </a:lnTo>
                    <a:lnTo>
                      <a:pt x="94" y="156"/>
                    </a:lnTo>
                    <a:lnTo>
                      <a:pt x="86" y="162"/>
                    </a:lnTo>
                    <a:lnTo>
                      <a:pt x="76" y="168"/>
                    </a:lnTo>
                    <a:lnTo>
                      <a:pt x="66" y="172"/>
                    </a:lnTo>
                    <a:lnTo>
                      <a:pt x="54" y="172"/>
                    </a:lnTo>
                    <a:lnTo>
                      <a:pt x="54" y="172"/>
                    </a:lnTo>
                    <a:lnTo>
                      <a:pt x="42" y="172"/>
                    </a:lnTo>
                    <a:lnTo>
                      <a:pt x="32" y="168"/>
                    </a:lnTo>
                    <a:lnTo>
                      <a:pt x="22" y="162"/>
                    </a:lnTo>
                    <a:lnTo>
                      <a:pt x="14" y="154"/>
                    </a:lnTo>
                    <a:lnTo>
                      <a:pt x="14" y="154"/>
                    </a:lnTo>
                    <a:lnTo>
                      <a:pt x="8" y="142"/>
                    </a:lnTo>
                    <a:lnTo>
                      <a:pt x="4" y="128"/>
                    </a:lnTo>
                    <a:lnTo>
                      <a:pt x="0" y="108"/>
                    </a:lnTo>
                    <a:lnTo>
                      <a:pt x="0" y="86"/>
                    </a:lnTo>
                    <a:lnTo>
                      <a:pt x="0" y="86"/>
                    </a:lnTo>
                    <a:lnTo>
                      <a:pt x="0" y="64"/>
                    </a:lnTo>
                    <a:lnTo>
                      <a:pt x="4" y="44"/>
                    </a:lnTo>
                    <a:lnTo>
                      <a:pt x="8" y="28"/>
                    </a:lnTo>
                    <a:lnTo>
                      <a:pt x="16" y="16"/>
                    </a:lnTo>
                    <a:lnTo>
                      <a:pt x="16" y="16"/>
                    </a:lnTo>
                    <a:lnTo>
                      <a:pt x="24" y="8"/>
                    </a:lnTo>
                    <a:lnTo>
                      <a:pt x="32" y="4"/>
                    </a:lnTo>
                    <a:lnTo>
                      <a:pt x="42" y="0"/>
                    </a:lnTo>
                    <a:lnTo>
                      <a:pt x="5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0" name="Google Shape;1790;p27"/>
              <p:cNvSpPr/>
              <p:nvPr/>
            </p:nvSpPr>
            <p:spPr>
              <a:xfrm>
                <a:off x="4315" y="2782"/>
                <a:ext cx="42" cy="120"/>
              </a:xfrm>
              <a:custGeom>
                <a:avLst/>
                <a:gdLst/>
                <a:ahLst/>
                <a:cxnLst/>
                <a:rect l="l" t="t" r="r" b="b"/>
                <a:pathLst>
                  <a:path w="42" h="120" extrusionOk="0">
                    <a:moveTo>
                      <a:pt x="20" y="0"/>
                    </a:moveTo>
                    <a:lnTo>
                      <a:pt x="20" y="0"/>
                    </a:lnTo>
                    <a:lnTo>
                      <a:pt x="16" y="0"/>
                    </a:lnTo>
                    <a:lnTo>
                      <a:pt x="10" y="4"/>
                    </a:lnTo>
                    <a:lnTo>
                      <a:pt x="10" y="4"/>
                    </a:lnTo>
                    <a:lnTo>
                      <a:pt x="6" y="10"/>
                    </a:lnTo>
                    <a:lnTo>
                      <a:pt x="2" y="18"/>
                    </a:lnTo>
                    <a:lnTo>
                      <a:pt x="2" y="18"/>
                    </a:lnTo>
                    <a:lnTo>
                      <a:pt x="0" y="34"/>
                    </a:lnTo>
                    <a:lnTo>
                      <a:pt x="0" y="60"/>
                    </a:lnTo>
                    <a:lnTo>
                      <a:pt x="0" y="60"/>
                    </a:lnTo>
                    <a:lnTo>
                      <a:pt x="0" y="86"/>
                    </a:lnTo>
                    <a:lnTo>
                      <a:pt x="2" y="102"/>
                    </a:lnTo>
                    <a:lnTo>
                      <a:pt x="2" y="102"/>
                    </a:lnTo>
                    <a:lnTo>
                      <a:pt x="6" y="110"/>
                    </a:lnTo>
                    <a:lnTo>
                      <a:pt x="10" y="116"/>
                    </a:lnTo>
                    <a:lnTo>
                      <a:pt x="10" y="116"/>
                    </a:lnTo>
                    <a:lnTo>
                      <a:pt x="16" y="118"/>
                    </a:lnTo>
                    <a:lnTo>
                      <a:pt x="20" y="120"/>
                    </a:lnTo>
                    <a:lnTo>
                      <a:pt x="20" y="120"/>
                    </a:lnTo>
                    <a:lnTo>
                      <a:pt x="26" y="118"/>
                    </a:lnTo>
                    <a:lnTo>
                      <a:pt x="32" y="116"/>
                    </a:lnTo>
                    <a:lnTo>
                      <a:pt x="32" y="116"/>
                    </a:lnTo>
                    <a:lnTo>
                      <a:pt x="36" y="110"/>
                    </a:lnTo>
                    <a:lnTo>
                      <a:pt x="38" y="102"/>
                    </a:lnTo>
                    <a:lnTo>
                      <a:pt x="38" y="102"/>
                    </a:lnTo>
                    <a:lnTo>
                      <a:pt x="40" y="86"/>
                    </a:lnTo>
                    <a:lnTo>
                      <a:pt x="42" y="60"/>
                    </a:lnTo>
                    <a:lnTo>
                      <a:pt x="42" y="60"/>
                    </a:lnTo>
                    <a:lnTo>
                      <a:pt x="42" y="34"/>
                    </a:lnTo>
                    <a:lnTo>
                      <a:pt x="38" y="18"/>
                    </a:lnTo>
                    <a:lnTo>
                      <a:pt x="38" y="18"/>
                    </a:lnTo>
                    <a:lnTo>
                      <a:pt x="36" y="10"/>
                    </a:lnTo>
                    <a:lnTo>
                      <a:pt x="32" y="4"/>
                    </a:lnTo>
                    <a:lnTo>
                      <a:pt x="32" y="4"/>
                    </a:lnTo>
                    <a:lnTo>
                      <a:pt x="26" y="0"/>
                    </a:lnTo>
                    <a:lnTo>
                      <a:pt x="2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1" name="Google Shape;1791;p27"/>
              <p:cNvSpPr/>
              <p:nvPr/>
            </p:nvSpPr>
            <p:spPr>
              <a:xfrm>
                <a:off x="3665" y="2096"/>
                <a:ext cx="1306" cy="1126"/>
              </a:xfrm>
              <a:custGeom>
                <a:avLst/>
                <a:gdLst/>
                <a:ahLst/>
                <a:cxnLst/>
                <a:rect l="l" t="t" r="r" b="b"/>
                <a:pathLst>
                  <a:path w="1306" h="1126" extrusionOk="0">
                    <a:moveTo>
                      <a:pt x="918" y="702"/>
                    </a:moveTo>
                    <a:lnTo>
                      <a:pt x="896" y="728"/>
                    </a:lnTo>
                    <a:lnTo>
                      <a:pt x="858" y="698"/>
                    </a:lnTo>
                    <a:lnTo>
                      <a:pt x="846" y="688"/>
                    </a:lnTo>
                    <a:lnTo>
                      <a:pt x="846" y="688"/>
                    </a:lnTo>
                    <a:lnTo>
                      <a:pt x="858" y="666"/>
                    </a:lnTo>
                    <a:lnTo>
                      <a:pt x="858" y="666"/>
                    </a:lnTo>
                    <a:lnTo>
                      <a:pt x="876" y="630"/>
                    </a:lnTo>
                    <a:lnTo>
                      <a:pt x="890" y="592"/>
                    </a:lnTo>
                    <a:lnTo>
                      <a:pt x="900" y="554"/>
                    </a:lnTo>
                    <a:lnTo>
                      <a:pt x="906" y="514"/>
                    </a:lnTo>
                    <a:lnTo>
                      <a:pt x="910" y="474"/>
                    </a:lnTo>
                    <a:lnTo>
                      <a:pt x="910" y="434"/>
                    </a:lnTo>
                    <a:lnTo>
                      <a:pt x="906" y="394"/>
                    </a:lnTo>
                    <a:lnTo>
                      <a:pt x="898" y="354"/>
                    </a:lnTo>
                    <a:lnTo>
                      <a:pt x="898" y="354"/>
                    </a:lnTo>
                    <a:lnTo>
                      <a:pt x="892" y="326"/>
                    </a:lnTo>
                    <a:lnTo>
                      <a:pt x="882" y="298"/>
                    </a:lnTo>
                    <a:lnTo>
                      <a:pt x="872" y="272"/>
                    </a:lnTo>
                    <a:lnTo>
                      <a:pt x="858" y="246"/>
                    </a:lnTo>
                    <a:lnTo>
                      <a:pt x="858" y="246"/>
                    </a:lnTo>
                    <a:lnTo>
                      <a:pt x="838" y="210"/>
                    </a:lnTo>
                    <a:lnTo>
                      <a:pt x="812" y="176"/>
                    </a:lnTo>
                    <a:lnTo>
                      <a:pt x="784" y="144"/>
                    </a:lnTo>
                    <a:lnTo>
                      <a:pt x="754" y="114"/>
                    </a:lnTo>
                    <a:lnTo>
                      <a:pt x="754" y="114"/>
                    </a:lnTo>
                    <a:lnTo>
                      <a:pt x="734" y="98"/>
                    </a:lnTo>
                    <a:lnTo>
                      <a:pt x="712" y="82"/>
                    </a:lnTo>
                    <a:lnTo>
                      <a:pt x="690" y="66"/>
                    </a:lnTo>
                    <a:lnTo>
                      <a:pt x="666" y="54"/>
                    </a:lnTo>
                    <a:lnTo>
                      <a:pt x="642" y="42"/>
                    </a:lnTo>
                    <a:lnTo>
                      <a:pt x="618" y="30"/>
                    </a:lnTo>
                    <a:lnTo>
                      <a:pt x="592" y="22"/>
                    </a:lnTo>
                    <a:lnTo>
                      <a:pt x="566" y="14"/>
                    </a:lnTo>
                    <a:lnTo>
                      <a:pt x="566" y="14"/>
                    </a:lnTo>
                    <a:lnTo>
                      <a:pt x="538" y="8"/>
                    </a:lnTo>
                    <a:lnTo>
                      <a:pt x="512" y="4"/>
                    </a:lnTo>
                    <a:lnTo>
                      <a:pt x="484" y="2"/>
                    </a:lnTo>
                    <a:lnTo>
                      <a:pt x="454" y="0"/>
                    </a:lnTo>
                    <a:lnTo>
                      <a:pt x="454" y="0"/>
                    </a:lnTo>
                    <a:lnTo>
                      <a:pt x="416" y="2"/>
                    </a:lnTo>
                    <a:lnTo>
                      <a:pt x="416" y="2"/>
                    </a:lnTo>
                    <a:lnTo>
                      <a:pt x="384" y="6"/>
                    </a:lnTo>
                    <a:lnTo>
                      <a:pt x="352" y="12"/>
                    </a:lnTo>
                    <a:lnTo>
                      <a:pt x="352" y="12"/>
                    </a:lnTo>
                    <a:lnTo>
                      <a:pt x="318" y="22"/>
                    </a:lnTo>
                    <a:lnTo>
                      <a:pt x="318" y="22"/>
                    </a:lnTo>
                    <a:lnTo>
                      <a:pt x="280" y="36"/>
                    </a:lnTo>
                    <a:lnTo>
                      <a:pt x="244" y="52"/>
                    </a:lnTo>
                    <a:lnTo>
                      <a:pt x="208" y="72"/>
                    </a:lnTo>
                    <a:lnTo>
                      <a:pt x="176" y="96"/>
                    </a:lnTo>
                    <a:lnTo>
                      <a:pt x="146" y="120"/>
                    </a:lnTo>
                    <a:lnTo>
                      <a:pt x="118" y="150"/>
                    </a:lnTo>
                    <a:lnTo>
                      <a:pt x="92" y="180"/>
                    </a:lnTo>
                    <a:lnTo>
                      <a:pt x="68" y="214"/>
                    </a:lnTo>
                    <a:lnTo>
                      <a:pt x="68" y="214"/>
                    </a:lnTo>
                    <a:lnTo>
                      <a:pt x="54" y="240"/>
                    </a:lnTo>
                    <a:lnTo>
                      <a:pt x="40" y="266"/>
                    </a:lnTo>
                    <a:lnTo>
                      <a:pt x="28" y="294"/>
                    </a:lnTo>
                    <a:lnTo>
                      <a:pt x="20" y="322"/>
                    </a:lnTo>
                    <a:lnTo>
                      <a:pt x="12" y="350"/>
                    </a:lnTo>
                    <a:lnTo>
                      <a:pt x="6" y="378"/>
                    </a:lnTo>
                    <a:lnTo>
                      <a:pt x="2" y="408"/>
                    </a:lnTo>
                    <a:lnTo>
                      <a:pt x="0" y="438"/>
                    </a:lnTo>
                    <a:lnTo>
                      <a:pt x="0" y="438"/>
                    </a:lnTo>
                    <a:lnTo>
                      <a:pt x="0" y="482"/>
                    </a:lnTo>
                    <a:lnTo>
                      <a:pt x="4" y="526"/>
                    </a:lnTo>
                    <a:lnTo>
                      <a:pt x="4" y="526"/>
                    </a:lnTo>
                    <a:lnTo>
                      <a:pt x="10" y="558"/>
                    </a:lnTo>
                    <a:lnTo>
                      <a:pt x="10" y="558"/>
                    </a:lnTo>
                    <a:lnTo>
                      <a:pt x="22" y="600"/>
                    </a:lnTo>
                    <a:lnTo>
                      <a:pt x="38" y="640"/>
                    </a:lnTo>
                    <a:lnTo>
                      <a:pt x="38" y="640"/>
                    </a:lnTo>
                    <a:lnTo>
                      <a:pt x="50" y="664"/>
                    </a:lnTo>
                    <a:lnTo>
                      <a:pt x="62" y="688"/>
                    </a:lnTo>
                    <a:lnTo>
                      <a:pt x="76" y="710"/>
                    </a:lnTo>
                    <a:lnTo>
                      <a:pt x="92" y="730"/>
                    </a:lnTo>
                    <a:lnTo>
                      <a:pt x="92" y="730"/>
                    </a:lnTo>
                    <a:lnTo>
                      <a:pt x="116" y="762"/>
                    </a:lnTo>
                    <a:lnTo>
                      <a:pt x="146" y="790"/>
                    </a:lnTo>
                    <a:lnTo>
                      <a:pt x="146" y="790"/>
                    </a:lnTo>
                    <a:lnTo>
                      <a:pt x="156" y="800"/>
                    </a:lnTo>
                    <a:lnTo>
                      <a:pt x="156" y="800"/>
                    </a:lnTo>
                    <a:lnTo>
                      <a:pt x="188" y="824"/>
                    </a:lnTo>
                    <a:lnTo>
                      <a:pt x="222" y="846"/>
                    </a:lnTo>
                    <a:lnTo>
                      <a:pt x="256" y="866"/>
                    </a:lnTo>
                    <a:lnTo>
                      <a:pt x="294" y="882"/>
                    </a:lnTo>
                    <a:lnTo>
                      <a:pt x="332" y="894"/>
                    </a:lnTo>
                    <a:lnTo>
                      <a:pt x="372" y="904"/>
                    </a:lnTo>
                    <a:lnTo>
                      <a:pt x="412" y="910"/>
                    </a:lnTo>
                    <a:lnTo>
                      <a:pt x="454" y="912"/>
                    </a:lnTo>
                    <a:lnTo>
                      <a:pt x="454" y="912"/>
                    </a:lnTo>
                    <a:lnTo>
                      <a:pt x="492" y="910"/>
                    </a:lnTo>
                    <a:lnTo>
                      <a:pt x="492" y="910"/>
                    </a:lnTo>
                    <a:lnTo>
                      <a:pt x="524" y="906"/>
                    </a:lnTo>
                    <a:lnTo>
                      <a:pt x="556" y="900"/>
                    </a:lnTo>
                    <a:lnTo>
                      <a:pt x="556" y="900"/>
                    </a:lnTo>
                    <a:lnTo>
                      <a:pt x="584" y="894"/>
                    </a:lnTo>
                    <a:lnTo>
                      <a:pt x="610" y="884"/>
                    </a:lnTo>
                    <a:lnTo>
                      <a:pt x="638" y="874"/>
                    </a:lnTo>
                    <a:lnTo>
                      <a:pt x="662" y="862"/>
                    </a:lnTo>
                    <a:lnTo>
                      <a:pt x="686" y="848"/>
                    </a:lnTo>
                    <a:lnTo>
                      <a:pt x="710" y="834"/>
                    </a:lnTo>
                    <a:lnTo>
                      <a:pt x="734" y="818"/>
                    </a:lnTo>
                    <a:lnTo>
                      <a:pt x="754" y="800"/>
                    </a:lnTo>
                    <a:lnTo>
                      <a:pt x="754" y="800"/>
                    </a:lnTo>
                    <a:lnTo>
                      <a:pt x="780" y="774"/>
                    </a:lnTo>
                    <a:lnTo>
                      <a:pt x="806" y="748"/>
                    </a:lnTo>
                    <a:lnTo>
                      <a:pt x="850" y="784"/>
                    </a:lnTo>
                    <a:lnTo>
                      <a:pt x="828" y="812"/>
                    </a:lnTo>
                    <a:lnTo>
                      <a:pt x="858" y="836"/>
                    </a:lnTo>
                    <a:lnTo>
                      <a:pt x="1216" y="1126"/>
                    </a:lnTo>
                    <a:lnTo>
                      <a:pt x="1306" y="1014"/>
                    </a:lnTo>
                    <a:lnTo>
                      <a:pt x="918" y="702"/>
                    </a:lnTo>
                    <a:close/>
                    <a:moveTo>
                      <a:pt x="780" y="660"/>
                    </a:moveTo>
                    <a:lnTo>
                      <a:pt x="780" y="660"/>
                    </a:lnTo>
                    <a:lnTo>
                      <a:pt x="768" y="678"/>
                    </a:lnTo>
                    <a:lnTo>
                      <a:pt x="754" y="696"/>
                    </a:lnTo>
                    <a:lnTo>
                      <a:pt x="754" y="696"/>
                    </a:lnTo>
                    <a:lnTo>
                      <a:pt x="736" y="718"/>
                    </a:lnTo>
                    <a:lnTo>
                      <a:pt x="716" y="738"/>
                    </a:lnTo>
                    <a:lnTo>
                      <a:pt x="694" y="758"/>
                    </a:lnTo>
                    <a:lnTo>
                      <a:pt x="670" y="774"/>
                    </a:lnTo>
                    <a:lnTo>
                      <a:pt x="646" y="790"/>
                    </a:lnTo>
                    <a:lnTo>
                      <a:pt x="620" y="802"/>
                    </a:lnTo>
                    <a:lnTo>
                      <a:pt x="594" y="814"/>
                    </a:lnTo>
                    <a:lnTo>
                      <a:pt x="566" y="824"/>
                    </a:lnTo>
                    <a:lnTo>
                      <a:pt x="566" y="824"/>
                    </a:lnTo>
                    <a:lnTo>
                      <a:pt x="540" y="830"/>
                    </a:lnTo>
                    <a:lnTo>
                      <a:pt x="540" y="830"/>
                    </a:lnTo>
                    <a:lnTo>
                      <a:pt x="514" y="836"/>
                    </a:lnTo>
                    <a:lnTo>
                      <a:pt x="486" y="840"/>
                    </a:lnTo>
                    <a:lnTo>
                      <a:pt x="486" y="840"/>
                    </a:lnTo>
                    <a:lnTo>
                      <a:pt x="454" y="840"/>
                    </a:lnTo>
                    <a:lnTo>
                      <a:pt x="454" y="840"/>
                    </a:lnTo>
                    <a:lnTo>
                      <a:pt x="420" y="838"/>
                    </a:lnTo>
                    <a:lnTo>
                      <a:pt x="384" y="834"/>
                    </a:lnTo>
                    <a:lnTo>
                      <a:pt x="350" y="826"/>
                    </a:lnTo>
                    <a:lnTo>
                      <a:pt x="318" y="814"/>
                    </a:lnTo>
                    <a:lnTo>
                      <a:pt x="318" y="814"/>
                    </a:lnTo>
                    <a:lnTo>
                      <a:pt x="294" y="804"/>
                    </a:lnTo>
                    <a:lnTo>
                      <a:pt x="272" y="794"/>
                    </a:lnTo>
                    <a:lnTo>
                      <a:pt x="250" y="780"/>
                    </a:lnTo>
                    <a:lnTo>
                      <a:pt x="230" y="766"/>
                    </a:lnTo>
                    <a:lnTo>
                      <a:pt x="210" y="750"/>
                    </a:lnTo>
                    <a:lnTo>
                      <a:pt x="190" y="734"/>
                    </a:lnTo>
                    <a:lnTo>
                      <a:pt x="172" y="716"/>
                    </a:lnTo>
                    <a:lnTo>
                      <a:pt x="156" y="698"/>
                    </a:lnTo>
                    <a:lnTo>
                      <a:pt x="156" y="698"/>
                    </a:lnTo>
                    <a:lnTo>
                      <a:pt x="136" y="670"/>
                    </a:lnTo>
                    <a:lnTo>
                      <a:pt x="118" y="640"/>
                    </a:lnTo>
                    <a:lnTo>
                      <a:pt x="118" y="640"/>
                    </a:lnTo>
                    <a:lnTo>
                      <a:pt x="106" y="618"/>
                    </a:lnTo>
                    <a:lnTo>
                      <a:pt x="96" y="594"/>
                    </a:lnTo>
                    <a:lnTo>
                      <a:pt x="88" y="568"/>
                    </a:lnTo>
                    <a:lnTo>
                      <a:pt x="80" y="542"/>
                    </a:lnTo>
                    <a:lnTo>
                      <a:pt x="80" y="542"/>
                    </a:lnTo>
                    <a:lnTo>
                      <a:pt x="78" y="526"/>
                    </a:lnTo>
                    <a:lnTo>
                      <a:pt x="78" y="526"/>
                    </a:lnTo>
                    <a:lnTo>
                      <a:pt x="74" y="504"/>
                    </a:lnTo>
                    <a:lnTo>
                      <a:pt x="72" y="482"/>
                    </a:lnTo>
                    <a:lnTo>
                      <a:pt x="70" y="460"/>
                    </a:lnTo>
                    <a:lnTo>
                      <a:pt x="70" y="438"/>
                    </a:lnTo>
                    <a:lnTo>
                      <a:pt x="70" y="438"/>
                    </a:lnTo>
                    <a:lnTo>
                      <a:pt x="72" y="412"/>
                    </a:lnTo>
                    <a:lnTo>
                      <a:pt x="76" y="388"/>
                    </a:lnTo>
                    <a:lnTo>
                      <a:pt x="82" y="364"/>
                    </a:lnTo>
                    <a:lnTo>
                      <a:pt x="88" y="342"/>
                    </a:lnTo>
                    <a:lnTo>
                      <a:pt x="96" y="318"/>
                    </a:lnTo>
                    <a:lnTo>
                      <a:pt x="106" y="296"/>
                    </a:lnTo>
                    <a:lnTo>
                      <a:pt x="116" y="274"/>
                    </a:lnTo>
                    <a:lnTo>
                      <a:pt x="130" y="252"/>
                    </a:lnTo>
                    <a:lnTo>
                      <a:pt x="130" y="252"/>
                    </a:lnTo>
                    <a:lnTo>
                      <a:pt x="150" y="220"/>
                    </a:lnTo>
                    <a:lnTo>
                      <a:pt x="176" y="192"/>
                    </a:lnTo>
                    <a:lnTo>
                      <a:pt x="202" y="166"/>
                    </a:lnTo>
                    <a:lnTo>
                      <a:pt x="232" y="144"/>
                    </a:lnTo>
                    <a:lnTo>
                      <a:pt x="262" y="124"/>
                    </a:lnTo>
                    <a:lnTo>
                      <a:pt x="296" y="106"/>
                    </a:lnTo>
                    <a:lnTo>
                      <a:pt x="330" y="92"/>
                    </a:lnTo>
                    <a:lnTo>
                      <a:pt x="368" y="82"/>
                    </a:lnTo>
                    <a:lnTo>
                      <a:pt x="368" y="82"/>
                    </a:lnTo>
                    <a:lnTo>
                      <a:pt x="368" y="82"/>
                    </a:lnTo>
                    <a:lnTo>
                      <a:pt x="368" y="82"/>
                    </a:lnTo>
                    <a:lnTo>
                      <a:pt x="396" y="76"/>
                    </a:lnTo>
                    <a:lnTo>
                      <a:pt x="422" y="74"/>
                    </a:lnTo>
                    <a:lnTo>
                      <a:pt x="422" y="74"/>
                    </a:lnTo>
                    <a:lnTo>
                      <a:pt x="454" y="72"/>
                    </a:lnTo>
                    <a:lnTo>
                      <a:pt x="454" y="72"/>
                    </a:lnTo>
                    <a:lnTo>
                      <a:pt x="476" y="72"/>
                    </a:lnTo>
                    <a:lnTo>
                      <a:pt x="498" y="74"/>
                    </a:lnTo>
                    <a:lnTo>
                      <a:pt x="520" y="78"/>
                    </a:lnTo>
                    <a:lnTo>
                      <a:pt x="542" y="82"/>
                    </a:lnTo>
                    <a:lnTo>
                      <a:pt x="542" y="82"/>
                    </a:lnTo>
                    <a:lnTo>
                      <a:pt x="572" y="90"/>
                    </a:lnTo>
                    <a:lnTo>
                      <a:pt x="602" y="102"/>
                    </a:lnTo>
                    <a:lnTo>
                      <a:pt x="632" y="116"/>
                    </a:lnTo>
                    <a:lnTo>
                      <a:pt x="660" y="132"/>
                    </a:lnTo>
                    <a:lnTo>
                      <a:pt x="686" y="150"/>
                    </a:lnTo>
                    <a:lnTo>
                      <a:pt x="710" y="170"/>
                    </a:lnTo>
                    <a:lnTo>
                      <a:pt x="734" y="192"/>
                    </a:lnTo>
                    <a:lnTo>
                      <a:pt x="754" y="216"/>
                    </a:lnTo>
                    <a:lnTo>
                      <a:pt x="754" y="216"/>
                    </a:lnTo>
                    <a:lnTo>
                      <a:pt x="780" y="252"/>
                    </a:lnTo>
                    <a:lnTo>
                      <a:pt x="800" y="288"/>
                    </a:lnTo>
                    <a:lnTo>
                      <a:pt x="810" y="308"/>
                    </a:lnTo>
                    <a:lnTo>
                      <a:pt x="816" y="328"/>
                    </a:lnTo>
                    <a:lnTo>
                      <a:pt x="824" y="350"/>
                    </a:lnTo>
                    <a:lnTo>
                      <a:pt x="830" y="370"/>
                    </a:lnTo>
                    <a:lnTo>
                      <a:pt x="830" y="370"/>
                    </a:lnTo>
                    <a:lnTo>
                      <a:pt x="836" y="408"/>
                    </a:lnTo>
                    <a:lnTo>
                      <a:pt x="838" y="446"/>
                    </a:lnTo>
                    <a:lnTo>
                      <a:pt x="838" y="484"/>
                    </a:lnTo>
                    <a:lnTo>
                      <a:pt x="834" y="520"/>
                    </a:lnTo>
                    <a:lnTo>
                      <a:pt x="826" y="556"/>
                    </a:lnTo>
                    <a:lnTo>
                      <a:pt x="814" y="592"/>
                    </a:lnTo>
                    <a:lnTo>
                      <a:pt x="798" y="628"/>
                    </a:lnTo>
                    <a:lnTo>
                      <a:pt x="780" y="66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2" name="Google Shape;1792;p27"/>
              <p:cNvSpPr/>
              <p:nvPr/>
            </p:nvSpPr>
            <p:spPr>
              <a:xfrm>
                <a:off x="3665" y="2096"/>
                <a:ext cx="1306" cy="1126"/>
              </a:xfrm>
              <a:custGeom>
                <a:avLst/>
                <a:gdLst/>
                <a:ahLst/>
                <a:cxnLst/>
                <a:rect l="l" t="t" r="r" b="b"/>
                <a:pathLst>
                  <a:path w="1306" h="1126" extrusionOk="0">
                    <a:moveTo>
                      <a:pt x="918" y="702"/>
                    </a:moveTo>
                    <a:lnTo>
                      <a:pt x="896" y="728"/>
                    </a:lnTo>
                    <a:lnTo>
                      <a:pt x="858" y="698"/>
                    </a:lnTo>
                    <a:lnTo>
                      <a:pt x="846" y="688"/>
                    </a:lnTo>
                    <a:lnTo>
                      <a:pt x="846" y="688"/>
                    </a:lnTo>
                    <a:lnTo>
                      <a:pt x="858" y="666"/>
                    </a:lnTo>
                    <a:lnTo>
                      <a:pt x="858" y="666"/>
                    </a:lnTo>
                    <a:lnTo>
                      <a:pt x="876" y="630"/>
                    </a:lnTo>
                    <a:lnTo>
                      <a:pt x="890" y="592"/>
                    </a:lnTo>
                    <a:lnTo>
                      <a:pt x="900" y="554"/>
                    </a:lnTo>
                    <a:lnTo>
                      <a:pt x="906" y="514"/>
                    </a:lnTo>
                    <a:lnTo>
                      <a:pt x="910" y="474"/>
                    </a:lnTo>
                    <a:lnTo>
                      <a:pt x="910" y="434"/>
                    </a:lnTo>
                    <a:lnTo>
                      <a:pt x="906" y="394"/>
                    </a:lnTo>
                    <a:lnTo>
                      <a:pt x="898" y="354"/>
                    </a:lnTo>
                    <a:lnTo>
                      <a:pt x="898" y="354"/>
                    </a:lnTo>
                    <a:lnTo>
                      <a:pt x="892" y="326"/>
                    </a:lnTo>
                    <a:lnTo>
                      <a:pt x="882" y="298"/>
                    </a:lnTo>
                    <a:lnTo>
                      <a:pt x="872" y="272"/>
                    </a:lnTo>
                    <a:lnTo>
                      <a:pt x="858" y="246"/>
                    </a:lnTo>
                    <a:lnTo>
                      <a:pt x="858" y="246"/>
                    </a:lnTo>
                    <a:lnTo>
                      <a:pt x="838" y="210"/>
                    </a:lnTo>
                    <a:lnTo>
                      <a:pt x="812" y="176"/>
                    </a:lnTo>
                    <a:lnTo>
                      <a:pt x="784" y="144"/>
                    </a:lnTo>
                    <a:lnTo>
                      <a:pt x="754" y="114"/>
                    </a:lnTo>
                    <a:lnTo>
                      <a:pt x="754" y="114"/>
                    </a:lnTo>
                    <a:lnTo>
                      <a:pt x="734" y="98"/>
                    </a:lnTo>
                    <a:lnTo>
                      <a:pt x="712" y="82"/>
                    </a:lnTo>
                    <a:lnTo>
                      <a:pt x="690" y="66"/>
                    </a:lnTo>
                    <a:lnTo>
                      <a:pt x="666" y="54"/>
                    </a:lnTo>
                    <a:lnTo>
                      <a:pt x="642" y="42"/>
                    </a:lnTo>
                    <a:lnTo>
                      <a:pt x="618" y="30"/>
                    </a:lnTo>
                    <a:lnTo>
                      <a:pt x="592" y="22"/>
                    </a:lnTo>
                    <a:lnTo>
                      <a:pt x="566" y="14"/>
                    </a:lnTo>
                    <a:lnTo>
                      <a:pt x="566" y="14"/>
                    </a:lnTo>
                    <a:lnTo>
                      <a:pt x="538" y="8"/>
                    </a:lnTo>
                    <a:lnTo>
                      <a:pt x="512" y="4"/>
                    </a:lnTo>
                    <a:lnTo>
                      <a:pt x="484" y="2"/>
                    </a:lnTo>
                    <a:lnTo>
                      <a:pt x="454" y="0"/>
                    </a:lnTo>
                    <a:lnTo>
                      <a:pt x="454" y="0"/>
                    </a:lnTo>
                    <a:lnTo>
                      <a:pt x="416" y="2"/>
                    </a:lnTo>
                    <a:lnTo>
                      <a:pt x="416" y="2"/>
                    </a:lnTo>
                    <a:lnTo>
                      <a:pt x="384" y="6"/>
                    </a:lnTo>
                    <a:lnTo>
                      <a:pt x="352" y="12"/>
                    </a:lnTo>
                    <a:lnTo>
                      <a:pt x="352" y="12"/>
                    </a:lnTo>
                    <a:lnTo>
                      <a:pt x="318" y="22"/>
                    </a:lnTo>
                    <a:lnTo>
                      <a:pt x="318" y="22"/>
                    </a:lnTo>
                    <a:lnTo>
                      <a:pt x="280" y="36"/>
                    </a:lnTo>
                    <a:lnTo>
                      <a:pt x="244" y="52"/>
                    </a:lnTo>
                    <a:lnTo>
                      <a:pt x="208" y="72"/>
                    </a:lnTo>
                    <a:lnTo>
                      <a:pt x="176" y="96"/>
                    </a:lnTo>
                    <a:lnTo>
                      <a:pt x="146" y="120"/>
                    </a:lnTo>
                    <a:lnTo>
                      <a:pt x="118" y="150"/>
                    </a:lnTo>
                    <a:lnTo>
                      <a:pt x="92" y="180"/>
                    </a:lnTo>
                    <a:lnTo>
                      <a:pt x="68" y="214"/>
                    </a:lnTo>
                    <a:lnTo>
                      <a:pt x="68" y="214"/>
                    </a:lnTo>
                    <a:lnTo>
                      <a:pt x="54" y="240"/>
                    </a:lnTo>
                    <a:lnTo>
                      <a:pt x="40" y="266"/>
                    </a:lnTo>
                    <a:lnTo>
                      <a:pt x="28" y="294"/>
                    </a:lnTo>
                    <a:lnTo>
                      <a:pt x="20" y="322"/>
                    </a:lnTo>
                    <a:lnTo>
                      <a:pt x="12" y="350"/>
                    </a:lnTo>
                    <a:lnTo>
                      <a:pt x="6" y="378"/>
                    </a:lnTo>
                    <a:lnTo>
                      <a:pt x="2" y="408"/>
                    </a:lnTo>
                    <a:lnTo>
                      <a:pt x="0" y="438"/>
                    </a:lnTo>
                    <a:lnTo>
                      <a:pt x="0" y="438"/>
                    </a:lnTo>
                    <a:lnTo>
                      <a:pt x="0" y="482"/>
                    </a:lnTo>
                    <a:lnTo>
                      <a:pt x="4" y="526"/>
                    </a:lnTo>
                    <a:lnTo>
                      <a:pt x="4" y="526"/>
                    </a:lnTo>
                    <a:lnTo>
                      <a:pt x="10" y="558"/>
                    </a:lnTo>
                    <a:lnTo>
                      <a:pt x="10" y="558"/>
                    </a:lnTo>
                    <a:lnTo>
                      <a:pt x="22" y="600"/>
                    </a:lnTo>
                    <a:lnTo>
                      <a:pt x="38" y="640"/>
                    </a:lnTo>
                    <a:lnTo>
                      <a:pt x="38" y="640"/>
                    </a:lnTo>
                    <a:lnTo>
                      <a:pt x="50" y="664"/>
                    </a:lnTo>
                    <a:lnTo>
                      <a:pt x="62" y="688"/>
                    </a:lnTo>
                    <a:lnTo>
                      <a:pt x="76" y="710"/>
                    </a:lnTo>
                    <a:lnTo>
                      <a:pt x="92" y="730"/>
                    </a:lnTo>
                    <a:lnTo>
                      <a:pt x="92" y="730"/>
                    </a:lnTo>
                    <a:lnTo>
                      <a:pt x="116" y="762"/>
                    </a:lnTo>
                    <a:lnTo>
                      <a:pt x="146" y="790"/>
                    </a:lnTo>
                    <a:lnTo>
                      <a:pt x="146" y="790"/>
                    </a:lnTo>
                    <a:lnTo>
                      <a:pt x="156" y="800"/>
                    </a:lnTo>
                    <a:lnTo>
                      <a:pt x="156" y="800"/>
                    </a:lnTo>
                    <a:lnTo>
                      <a:pt x="188" y="824"/>
                    </a:lnTo>
                    <a:lnTo>
                      <a:pt x="222" y="846"/>
                    </a:lnTo>
                    <a:lnTo>
                      <a:pt x="256" y="866"/>
                    </a:lnTo>
                    <a:lnTo>
                      <a:pt x="294" y="882"/>
                    </a:lnTo>
                    <a:lnTo>
                      <a:pt x="332" y="894"/>
                    </a:lnTo>
                    <a:lnTo>
                      <a:pt x="372" y="904"/>
                    </a:lnTo>
                    <a:lnTo>
                      <a:pt x="412" y="910"/>
                    </a:lnTo>
                    <a:lnTo>
                      <a:pt x="454" y="912"/>
                    </a:lnTo>
                    <a:lnTo>
                      <a:pt x="454" y="912"/>
                    </a:lnTo>
                    <a:lnTo>
                      <a:pt x="492" y="910"/>
                    </a:lnTo>
                    <a:lnTo>
                      <a:pt x="492" y="910"/>
                    </a:lnTo>
                    <a:lnTo>
                      <a:pt x="524" y="906"/>
                    </a:lnTo>
                    <a:lnTo>
                      <a:pt x="556" y="900"/>
                    </a:lnTo>
                    <a:lnTo>
                      <a:pt x="556" y="900"/>
                    </a:lnTo>
                    <a:lnTo>
                      <a:pt x="584" y="894"/>
                    </a:lnTo>
                    <a:lnTo>
                      <a:pt x="610" y="884"/>
                    </a:lnTo>
                    <a:lnTo>
                      <a:pt x="638" y="874"/>
                    </a:lnTo>
                    <a:lnTo>
                      <a:pt x="662" y="862"/>
                    </a:lnTo>
                    <a:lnTo>
                      <a:pt x="686" y="848"/>
                    </a:lnTo>
                    <a:lnTo>
                      <a:pt x="710" y="834"/>
                    </a:lnTo>
                    <a:lnTo>
                      <a:pt x="734" y="818"/>
                    </a:lnTo>
                    <a:lnTo>
                      <a:pt x="754" y="800"/>
                    </a:lnTo>
                    <a:lnTo>
                      <a:pt x="754" y="800"/>
                    </a:lnTo>
                    <a:lnTo>
                      <a:pt x="780" y="774"/>
                    </a:lnTo>
                    <a:lnTo>
                      <a:pt x="806" y="748"/>
                    </a:lnTo>
                    <a:lnTo>
                      <a:pt x="850" y="784"/>
                    </a:lnTo>
                    <a:lnTo>
                      <a:pt x="828" y="812"/>
                    </a:lnTo>
                    <a:lnTo>
                      <a:pt x="858" y="836"/>
                    </a:lnTo>
                    <a:lnTo>
                      <a:pt x="1216" y="1126"/>
                    </a:lnTo>
                    <a:lnTo>
                      <a:pt x="1306" y="1014"/>
                    </a:lnTo>
                    <a:lnTo>
                      <a:pt x="918" y="70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3" name="Google Shape;1793;p27"/>
              <p:cNvSpPr/>
              <p:nvPr/>
            </p:nvSpPr>
            <p:spPr>
              <a:xfrm>
                <a:off x="3735" y="2168"/>
                <a:ext cx="768" cy="768"/>
              </a:xfrm>
              <a:custGeom>
                <a:avLst/>
                <a:gdLst/>
                <a:ahLst/>
                <a:cxnLst/>
                <a:rect l="l" t="t" r="r" b="b"/>
                <a:pathLst>
                  <a:path w="768" h="768" extrusionOk="0">
                    <a:moveTo>
                      <a:pt x="710" y="588"/>
                    </a:moveTo>
                    <a:lnTo>
                      <a:pt x="710" y="588"/>
                    </a:lnTo>
                    <a:lnTo>
                      <a:pt x="698" y="606"/>
                    </a:lnTo>
                    <a:lnTo>
                      <a:pt x="684" y="624"/>
                    </a:lnTo>
                    <a:lnTo>
                      <a:pt x="684" y="624"/>
                    </a:lnTo>
                    <a:lnTo>
                      <a:pt x="666" y="646"/>
                    </a:lnTo>
                    <a:lnTo>
                      <a:pt x="646" y="666"/>
                    </a:lnTo>
                    <a:lnTo>
                      <a:pt x="624" y="686"/>
                    </a:lnTo>
                    <a:lnTo>
                      <a:pt x="600" y="702"/>
                    </a:lnTo>
                    <a:lnTo>
                      <a:pt x="576" y="718"/>
                    </a:lnTo>
                    <a:lnTo>
                      <a:pt x="550" y="730"/>
                    </a:lnTo>
                    <a:lnTo>
                      <a:pt x="524" y="742"/>
                    </a:lnTo>
                    <a:lnTo>
                      <a:pt x="496" y="752"/>
                    </a:lnTo>
                    <a:lnTo>
                      <a:pt x="496" y="752"/>
                    </a:lnTo>
                    <a:lnTo>
                      <a:pt x="470" y="758"/>
                    </a:lnTo>
                    <a:lnTo>
                      <a:pt x="470" y="758"/>
                    </a:lnTo>
                    <a:lnTo>
                      <a:pt x="444" y="764"/>
                    </a:lnTo>
                    <a:lnTo>
                      <a:pt x="416" y="768"/>
                    </a:lnTo>
                    <a:lnTo>
                      <a:pt x="416" y="768"/>
                    </a:lnTo>
                    <a:lnTo>
                      <a:pt x="384" y="768"/>
                    </a:lnTo>
                    <a:lnTo>
                      <a:pt x="384" y="768"/>
                    </a:lnTo>
                    <a:lnTo>
                      <a:pt x="350" y="766"/>
                    </a:lnTo>
                    <a:lnTo>
                      <a:pt x="314" y="762"/>
                    </a:lnTo>
                    <a:lnTo>
                      <a:pt x="280" y="754"/>
                    </a:lnTo>
                    <a:lnTo>
                      <a:pt x="248" y="742"/>
                    </a:lnTo>
                    <a:lnTo>
                      <a:pt x="248" y="742"/>
                    </a:lnTo>
                    <a:lnTo>
                      <a:pt x="224" y="732"/>
                    </a:lnTo>
                    <a:lnTo>
                      <a:pt x="202" y="722"/>
                    </a:lnTo>
                    <a:lnTo>
                      <a:pt x="180" y="708"/>
                    </a:lnTo>
                    <a:lnTo>
                      <a:pt x="160" y="694"/>
                    </a:lnTo>
                    <a:lnTo>
                      <a:pt x="140" y="678"/>
                    </a:lnTo>
                    <a:lnTo>
                      <a:pt x="120" y="662"/>
                    </a:lnTo>
                    <a:lnTo>
                      <a:pt x="102" y="644"/>
                    </a:lnTo>
                    <a:lnTo>
                      <a:pt x="86" y="626"/>
                    </a:lnTo>
                    <a:lnTo>
                      <a:pt x="86" y="626"/>
                    </a:lnTo>
                    <a:lnTo>
                      <a:pt x="66" y="598"/>
                    </a:lnTo>
                    <a:lnTo>
                      <a:pt x="48" y="568"/>
                    </a:lnTo>
                    <a:lnTo>
                      <a:pt x="48" y="568"/>
                    </a:lnTo>
                    <a:lnTo>
                      <a:pt x="36" y="546"/>
                    </a:lnTo>
                    <a:lnTo>
                      <a:pt x="26" y="522"/>
                    </a:lnTo>
                    <a:lnTo>
                      <a:pt x="18" y="496"/>
                    </a:lnTo>
                    <a:lnTo>
                      <a:pt x="10" y="470"/>
                    </a:lnTo>
                    <a:lnTo>
                      <a:pt x="10" y="470"/>
                    </a:lnTo>
                    <a:lnTo>
                      <a:pt x="8" y="454"/>
                    </a:lnTo>
                    <a:lnTo>
                      <a:pt x="8" y="454"/>
                    </a:lnTo>
                    <a:lnTo>
                      <a:pt x="4" y="432"/>
                    </a:lnTo>
                    <a:lnTo>
                      <a:pt x="2" y="410"/>
                    </a:lnTo>
                    <a:lnTo>
                      <a:pt x="0" y="388"/>
                    </a:lnTo>
                    <a:lnTo>
                      <a:pt x="0" y="366"/>
                    </a:lnTo>
                    <a:lnTo>
                      <a:pt x="0" y="366"/>
                    </a:lnTo>
                    <a:lnTo>
                      <a:pt x="2" y="340"/>
                    </a:lnTo>
                    <a:lnTo>
                      <a:pt x="6" y="316"/>
                    </a:lnTo>
                    <a:lnTo>
                      <a:pt x="12" y="292"/>
                    </a:lnTo>
                    <a:lnTo>
                      <a:pt x="18" y="270"/>
                    </a:lnTo>
                    <a:lnTo>
                      <a:pt x="26" y="246"/>
                    </a:lnTo>
                    <a:lnTo>
                      <a:pt x="36" y="224"/>
                    </a:lnTo>
                    <a:lnTo>
                      <a:pt x="46" y="202"/>
                    </a:lnTo>
                    <a:lnTo>
                      <a:pt x="60" y="180"/>
                    </a:lnTo>
                    <a:lnTo>
                      <a:pt x="60" y="180"/>
                    </a:lnTo>
                    <a:lnTo>
                      <a:pt x="80" y="148"/>
                    </a:lnTo>
                    <a:lnTo>
                      <a:pt x="106" y="120"/>
                    </a:lnTo>
                    <a:lnTo>
                      <a:pt x="132" y="94"/>
                    </a:lnTo>
                    <a:lnTo>
                      <a:pt x="162" y="72"/>
                    </a:lnTo>
                    <a:lnTo>
                      <a:pt x="192" y="52"/>
                    </a:lnTo>
                    <a:lnTo>
                      <a:pt x="226" y="34"/>
                    </a:lnTo>
                    <a:lnTo>
                      <a:pt x="260" y="20"/>
                    </a:lnTo>
                    <a:lnTo>
                      <a:pt x="298" y="10"/>
                    </a:lnTo>
                    <a:lnTo>
                      <a:pt x="298" y="10"/>
                    </a:lnTo>
                    <a:lnTo>
                      <a:pt x="298" y="10"/>
                    </a:lnTo>
                    <a:lnTo>
                      <a:pt x="298" y="10"/>
                    </a:lnTo>
                    <a:lnTo>
                      <a:pt x="326" y="4"/>
                    </a:lnTo>
                    <a:lnTo>
                      <a:pt x="352" y="2"/>
                    </a:lnTo>
                    <a:lnTo>
                      <a:pt x="352" y="2"/>
                    </a:lnTo>
                    <a:lnTo>
                      <a:pt x="384" y="0"/>
                    </a:lnTo>
                    <a:lnTo>
                      <a:pt x="384" y="0"/>
                    </a:lnTo>
                    <a:lnTo>
                      <a:pt x="406" y="0"/>
                    </a:lnTo>
                    <a:lnTo>
                      <a:pt x="428" y="2"/>
                    </a:lnTo>
                    <a:lnTo>
                      <a:pt x="450" y="6"/>
                    </a:lnTo>
                    <a:lnTo>
                      <a:pt x="472" y="10"/>
                    </a:lnTo>
                    <a:lnTo>
                      <a:pt x="472" y="10"/>
                    </a:lnTo>
                    <a:lnTo>
                      <a:pt x="502" y="18"/>
                    </a:lnTo>
                    <a:lnTo>
                      <a:pt x="532" y="30"/>
                    </a:lnTo>
                    <a:lnTo>
                      <a:pt x="562" y="44"/>
                    </a:lnTo>
                    <a:lnTo>
                      <a:pt x="590" y="60"/>
                    </a:lnTo>
                    <a:lnTo>
                      <a:pt x="616" y="78"/>
                    </a:lnTo>
                    <a:lnTo>
                      <a:pt x="640" y="98"/>
                    </a:lnTo>
                    <a:lnTo>
                      <a:pt x="664" y="120"/>
                    </a:lnTo>
                    <a:lnTo>
                      <a:pt x="684" y="144"/>
                    </a:lnTo>
                    <a:lnTo>
                      <a:pt x="684" y="144"/>
                    </a:lnTo>
                    <a:lnTo>
                      <a:pt x="710" y="180"/>
                    </a:lnTo>
                    <a:lnTo>
                      <a:pt x="730" y="216"/>
                    </a:lnTo>
                    <a:lnTo>
                      <a:pt x="740" y="236"/>
                    </a:lnTo>
                    <a:lnTo>
                      <a:pt x="746" y="256"/>
                    </a:lnTo>
                    <a:lnTo>
                      <a:pt x="754" y="278"/>
                    </a:lnTo>
                    <a:lnTo>
                      <a:pt x="760" y="298"/>
                    </a:lnTo>
                    <a:lnTo>
                      <a:pt x="760" y="298"/>
                    </a:lnTo>
                    <a:lnTo>
                      <a:pt x="766" y="336"/>
                    </a:lnTo>
                    <a:lnTo>
                      <a:pt x="768" y="374"/>
                    </a:lnTo>
                    <a:lnTo>
                      <a:pt x="768" y="412"/>
                    </a:lnTo>
                    <a:lnTo>
                      <a:pt x="764" y="448"/>
                    </a:lnTo>
                    <a:lnTo>
                      <a:pt x="756" y="484"/>
                    </a:lnTo>
                    <a:lnTo>
                      <a:pt x="744" y="520"/>
                    </a:lnTo>
                    <a:lnTo>
                      <a:pt x="728" y="556"/>
                    </a:lnTo>
                    <a:lnTo>
                      <a:pt x="710" y="58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4" name="Google Shape;1794;p27"/>
              <p:cNvSpPr/>
              <p:nvPr/>
            </p:nvSpPr>
            <p:spPr>
              <a:xfrm>
                <a:off x="3603" y="2006"/>
                <a:ext cx="260" cy="248"/>
              </a:xfrm>
              <a:custGeom>
                <a:avLst/>
                <a:gdLst/>
                <a:ahLst/>
                <a:cxnLst/>
                <a:rect l="l" t="t" r="r" b="b"/>
                <a:pathLst>
                  <a:path w="260" h="248" extrusionOk="0">
                    <a:moveTo>
                      <a:pt x="0" y="210"/>
                    </a:moveTo>
                    <a:lnTo>
                      <a:pt x="0" y="248"/>
                    </a:lnTo>
                    <a:lnTo>
                      <a:pt x="0" y="248"/>
                    </a:lnTo>
                    <a:lnTo>
                      <a:pt x="24" y="246"/>
                    </a:lnTo>
                    <a:lnTo>
                      <a:pt x="48" y="242"/>
                    </a:lnTo>
                    <a:lnTo>
                      <a:pt x="72" y="236"/>
                    </a:lnTo>
                    <a:lnTo>
                      <a:pt x="94" y="228"/>
                    </a:lnTo>
                    <a:lnTo>
                      <a:pt x="116" y="218"/>
                    </a:lnTo>
                    <a:lnTo>
                      <a:pt x="136" y="206"/>
                    </a:lnTo>
                    <a:lnTo>
                      <a:pt x="156" y="192"/>
                    </a:lnTo>
                    <a:lnTo>
                      <a:pt x="174" y="178"/>
                    </a:lnTo>
                    <a:lnTo>
                      <a:pt x="174" y="178"/>
                    </a:lnTo>
                    <a:lnTo>
                      <a:pt x="178" y="174"/>
                    </a:lnTo>
                    <a:lnTo>
                      <a:pt x="178" y="174"/>
                    </a:lnTo>
                    <a:lnTo>
                      <a:pt x="196" y="156"/>
                    </a:lnTo>
                    <a:lnTo>
                      <a:pt x="210" y="136"/>
                    </a:lnTo>
                    <a:lnTo>
                      <a:pt x="224" y="116"/>
                    </a:lnTo>
                    <a:lnTo>
                      <a:pt x="234" y="96"/>
                    </a:lnTo>
                    <a:lnTo>
                      <a:pt x="244" y="72"/>
                    </a:lnTo>
                    <a:lnTo>
                      <a:pt x="252" y="50"/>
                    </a:lnTo>
                    <a:lnTo>
                      <a:pt x="258" y="24"/>
                    </a:lnTo>
                    <a:lnTo>
                      <a:pt x="260" y="0"/>
                    </a:lnTo>
                    <a:lnTo>
                      <a:pt x="224" y="0"/>
                    </a:lnTo>
                    <a:lnTo>
                      <a:pt x="224" y="0"/>
                    </a:lnTo>
                    <a:lnTo>
                      <a:pt x="220" y="22"/>
                    </a:lnTo>
                    <a:lnTo>
                      <a:pt x="216" y="42"/>
                    </a:lnTo>
                    <a:lnTo>
                      <a:pt x="210" y="62"/>
                    </a:lnTo>
                    <a:lnTo>
                      <a:pt x="202" y="82"/>
                    </a:lnTo>
                    <a:lnTo>
                      <a:pt x="192" y="100"/>
                    </a:lnTo>
                    <a:lnTo>
                      <a:pt x="180" y="116"/>
                    </a:lnTo>
                    <a:lnTo>
                      <a:pt x="166" y="132"/>
                    </a:lnTo>
                    <a:lnTo>
                      <a:pt x="152" y="148"/>
                    </a:lnTo>
                    <a:lnTo>
                      <a:pt x="136" y="162"/>
                    </a:lnTo>
                    <a:lnTo>
                      <a:pt x="120" y="174"/>
                    </a:lnTo>
                    <a:lnTo>
                      <a:pt x="102" y="184"/>
                    </a:lnTo>
                    <a:lnTo>
                      <a:pt x="82" y="192"/>
                    </a:lnTo>
                    <a:lnTo>
                      <a:pt x="64" y="200"/>
                    </a:lnTo>
                    <a:lnTo>
                      <a:pt x="42" y="206"/>
                    </a:lnTo>
                    <a:lnTo>
                      <a:pt x="22" y="210"/>
                    </a:lnTo>
                    <a:lnTo>
                      <a:pt x="0" y="210"/>
                    </a:lnTo>
                    <a:lnTo>
                      <a:pt x="0" y="210"/>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5" name="Google Shape;1795;p27"/>
              <p:cNvSpPr/>
              <p:nvPr/>
            </p:nvSpPr>
            <p:spPr>
              <a:xfrm>
                <a:off x="3817" y="1892"/>
                <a:ext cx="46" cy="78"/>
              </a:xfrm>
              <a:custGeom>
                <a:avLst/>
                <a:gdLst/>
                <a:ahLst/>
                <a:cxnLst/>
                <a:rect l="l" t="t" r="r" b="b"/>
                <a:pathLst>
                  <a:path w="46" h="78" extrusionOk="0">
                    <a:moveTo>
                      <a:pt x="10" y="78"/>
                    </a:moveTo>
                    <a:lnTo>
                      <a:pt x="46" y="78"/>
                    </a:lnTo>
                    <a:lnTo>
                      <a:pt x="46" y="78"/>
                    </a:lnTo>
                    <a:lnTo>
                      <a:pt x="44" y="58"/>
                    </a:lnTo>
                    <a:lnTo>
                      <a:pt x="42" y="38"/>
                    </a:lnTo>
                    <a:lnTo>
                      <a:pt x="36" y="18"/>
                    </a:lnTo>
                    <a:lnTo>
                      <a:pt x="30" y="0"/>
                    </a:lnTo>
                    <a:lnTo>
                      <a:pt x="0" y="24"/>
                    </a:lnTo>
                    <a:lnTo>
                      <a:pt x="0" y="24"/>
                    </a:lnTo>
                    <a:lnTo>
                      <a:pt x="6" y="50"/>
                    </a:lnTo>
                    <a:lnTo>
                      <a:pt x="10" y="78"/>
                    </a:lnTo>
                    <a:lnTo>
                      <a:pt x="10" y="78"/>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6" name="Google Shape;1796;p27"/>
              <p:cNvSpPr/>
              <p:nvPr/>
            </p:nvSpPr>
            <p:spPr>
              <a:xfrm>
                <a:off x="3603" y="1542"/>
                <a:ext cx="282" cy="146"/>
              </a:xfrm>
              <a:custGeom>
                <a:avLst/>
                <a:gdLst/>
                <a:ahLst/>
                <a:cxnLst/>
                <a:rect l="l" t="t" r="r" b="b"/>
                <a:pathLst>
                  <a:path w="282" h="146" extrusionOk="0">
                    <a:moveTo>
                      <a:pt x="282" y="108"/>
                    </a:moveTo>
                    <a:lnTo>
                      <a:pt x="282" y="108"/>
                    </a:lnTo>
                    <a:lnTo>
                      <a:pt x="252" y="84"/>
                    </a:lnTo>
                    <a:lnTo>
                      <a:pt x="220" y="64"/>
                    </a:lnTo>
                    <a:lnTo>
                      <a:pt x="188" y="46"/>
                    </a:lnTo>
                    <a:lnTo>
                      <a:pt x="152" y="30"/>
                    </a:lnTo>
                    <a:lnTo>
                      <a:pt x="116" y="18"/>
                    </a:lnTo>
                    <a:lnTo>
                      <a:pt x="78" y="8"/>
                    </a:lnTo>
                    <a:lnTo>
                      <a:pt x="40" y="2"/>
                    </a:lnTo>
                    <a:lnTo>
                      <a:pt x="0" y="0"/>
                    </a:lnTo>
                    <a:lnTo>
                      <a:pt x="0" y="62"/>
                    </a:lnTo>
                    <a:lnTo>
                      <a:pt x="0" y="62"/>
                    </a:lnTo>
                    <a:lnTo>
                      <a:pt x="32" y="64"/>
                    </a:lnTo>
                    <a:lnTo>
                      <a:pt x="64" y="68"/>
                    </a:lnTo>
                    <a:lnTo>
                      <a:pt x="96" y="76"/>
                    </a:lnTo>
                    <a:lnTo>
                      <a:pt x="126" y="84"/>
                    </a:lnTo>
                    <a:lnTo>
                      <a:pt x="154" y="96"/>
                    </a:lnTo>
                    <a:lnTo>
                      <a:pt x="182" y="110"/>
                    </a:lnTo>
                    <a:lnTo>
                      <a:pt x="208" y="128"/>
                    </a:lnTo>
                    <a:lnTo>
                      <a:pt x="234" y="146"/>
                    </a:lnTo>
                    <a:lnTo>
                      <a:pt x="282" y="108"/>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7" name="Google Shape;1797;p27"/>
              <p:cNvSpPr/>
              <p:nvPr/>
            </p:nvSpPr>
            <p:spPr>
              <a:xfrm>
                <a:off x="4075" y="1662"/>
                <a:ext cx="156" cy="308"/>
              </a:xfrm>
              <a:custGeom>
                <a:avLst/>
                <a:gdLst/>
                <a:ahLst/>
                <a:cxnLst/>
                <a:rect l="l" t="t" r="r" b="b"/>
                <a:pathLst>
                  <a:path w="156" h="308" extrusionOk="0">
                    <a:moveTo>
                      <a:pt x="0" y="52"/>
                    </a:moveTo>
                    <a:lnTo>
                      <a:pt x="0" y="52"/>
                    </a:lnTo>
                    <a:lnTo>
                      <a:pt x="16" y="82"/>
                    </a:lnTo>
                    <a:lnTo>
                      <a:pt x="28" y="112"/>
                    </a:lnTo>
                    <a:lnTo>
                      <a:pt x="40" y="142"/>
                    </a:lnTo>
                    <a:lnTo>
                      <a:pt x="50" y="174"/>
                    </a:lnTo>
                    <a:lnTo>
                      <a:pt x="58" y="206"/>
                    </a:lnTo>
                    <a:lnTo>
                      <a:pt x="64" y="240"/>
                    </a:lnTo>
                    <a:lnTo>
                      <a:pt x="70" y="272"/>
                    </a:lnTo>
                    <a:lnTo>
                      <a:pt x="72" y="308"/>
                    </a:lnTo>
                    <a:lnTo>
                      <a:pt x="156" y="308"/>
                    </a:lnTo>
                    <a:lnTo>
                      <a:pt x="156" y="308"/>
                    </a:lnTo>
                    <a:lnTo>
                      <a:pt x="154" y="266"/>
                    </a:lnTo>
                    <a:lnTo>
                      <a:pt x="148" y="224"/>
                    </a:lnTo>
                    <a:lnTo>
                      <a:pt x="142" y="184"/>
                    </a:lnTo>
                    <a:lnTo>
                      <a:pt x="130" y="146"/>
                    </a:lnTo>
                    <a:lnTo>
                      <a:pt x="118" y="108"/>
                    </a:lnTo>
                    <a:lnTo>
                      <a:pt x="104" y="70"/>
                    </a:lnTo>
                    <a:lnTo>
                      <a:pt x="86" y="34"/>
                    </a:lnTo>
                    <a:lnTo>
                      <a:pt x="68" y="0"/>
                    </a:lnTo>
                    <a:lnTo>
                      <a:pt x="0" y="52"/>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8" name="Google Shape;1798;p27"/>
              <p:cNvSpPr/>
              <p:nvPr/>
            </p:nvSpPr>
            <p:spPr>
              <a:xfrm>
                <a:off x="3603" y="1492"/>
                <a:ext cx="602" cy="478"/>
              </a:xfrm>
              <a:custGeom>
                <a:avLst/>
                <a:gdLst/>
                <a:ahLst/>
                <a:cxnLst/>
                <a:rect l="l" t="t" r="r" b="b"/>
                <a:pathLst>
                  <a:path w="602" h="478" extrusionOk="0">
                    <a:moveTo>
                      <a:pt x="310" y="182"/>
                    </a:moveTo>
                    <a:lnTo>
                      <a:pt x="260" y="220"/>
                    </a:lnTo>
                    <a:lnTo>
                      <a:pt x="168" y="292"/>
                    </a:lnTo>
                    <a:lnTo>
                      <a:pt x="140" y="314"/>
                    </a:lnTo>
                    <a:lnTo>
                      <a:pt x="4" y="420"/>
                    </a:lnTo>
                    <a:lnTo>
                      <a:pt x="4" y="420"/>
                    </a:lnTo>
                    <a:lnTo>
                      <a:pt x="0" y="420"/>
                    </a:lnTo>
                    <a:lnTo>
                      <a:pt x="0" y="478"/>
                    </a:lnTo>
                    <a:lnTo>
                      <a:pt x="86" y="478"/>
                    </a:lnTo>
                    <a:lnTo>
                      <a:pt x="200" y="388"/>
                    </a:lnTo>
                    <a:lnTo>
                      <a:pt x="228" y="366"/>
                    </a:lnTo>
                    <a:lnTo>
                      <a:pt x="320" y="294"/>
                    </a:lnTo>
                    <a:lnTo>
                      <a:pt x="368" y="256"/>
                    </a:lnTo>
                    <a:lnTo>
                      <a:pt x="452" y="192"/>
                    </a:lnTo>
                    <a:lnTo>
                      <a:pt x="520" y="140"/>
                    </a:lnTo>
                    <a:lnTo>
                      <a:pt x="602" y="74"/>
                    </a:lnTo>
                    <a:lnTo>
                      <a:pt x="602" y="74"/>
                    </a:lnTo>
                    <a:lnTo>
                      <a:pt x="574" y="36"/>
                    </a:lnTo>
                    <a:lnTo>
                      <a:pt x="544" y="0"/>
                    </a:lnTo>
                    <a:lnTo>
                      <a:pt x="462" y="64"/>
                    </a:lnTo>
                    <a:lnTo>
                      <a:pt x="394" y="118"/>
                    </a:lnTo>
                    <a:lnTo>
                      <a:pt x="310" y="182"/>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9" name="Google Shape;1799;p27"/>
              <p:cNvSpPr/>
              <p:nvPr/>
            </p:nvSpPr>
            <p:spPr>
              <a:xfrm>
                <a:off x="2843" y="1246"/>
                <a:ext cx="1196" cy="1482"/>
              </a:xfrm>
              <a:custGeom>
                <a:avLst/>
                <a:gdLst/>
                <a:ahLst/>
                <a:cxnLst/>
                <a:rect l="l" t="t" r="r" b="b"/>
                <a:pathLst>
                  <a:path w="1196" h="1482" extrusionOk="0">
                    <a:moveTo>
                      <a:pt x="754" y="1122"/>
                    </a:moveTo>
                    <a:lnTo>
                      <a:pt x="754" y="1122"/>
                    </a:lnTo>
                    <a:lnTo>
                      <a:pt x="760" y="1122"/>
                    </a:lnTo>
                    <a:lnTo>
                      <a:pt x="760" y="1008"/>
                    </a:lnTo>
                    <a:lnTo>
                      <a:pt x="760" y="1008"/>
                    </a:lnTo>
                    <a:lnTo>
                      <a:pt x="754" y="1008"/>
                    </a:lnTo>
                    <a:lnTo>
                      <a:pt x="754" y="1008"/>
                    </a:lnTo>
                    <a:lnTo>
                      <a:pt x="760" y="1008"/>
                    </a:lnTo>
                    <a:lnTo>
                      <a:pt x="760" y="970"/>
                    </a:lnTo>
                    <a:lnTo>
                      <a:pt x="760" y="970"/>
                    </a:lnTo>
                    <a:lnTo>
                      <a:pt x="756" y="970"/>
                    </a:lnTo>
                    <a:lnTo>
                      <a:pt x="756" y="970"/>
                    </a:lnTo>
                    <a:lnTo>
                      <a:pt x="760" y="970"/>
                    </a:lnTo>
                    <a:lnTo>
                      <a:pt x="760" y="816"/>
                    </a:lnTo>
                    <a:lnTo>
                      <a:pt x="760" y="816"/>
                    </a:lnTo>
                    <a:lnTo>
                      <a:pt x="756" y="818"/>
                    </a:lnTo>
                    <a:lnTo>
                      <a:pt x="756" y="818"/>
                    </a:lnTo>
                    <a:lnTo>
                      <a:pt x="760" y="816"/>
                    </a:lnTo>
                    <a:lnTo>
                      <a:pt x="760" y="760"/>
                    </a:lnTo>
                    <a:lnTo>
                      <a:pt x="760" y="724"/>
                    </a:lnTo>
                    <a:lnTo>
                      <a:pt x="760" y="724"/>
                    </a:lnTo>
                    <a:lnTo>
                      <a:pt x="760" y="666"/>
                    </a:lnTo>
                    <a:lnTo>
                      <a:pt x="760" y="510"/>
                    </a:lnTo>
                    <a:lnTo>
                      <a:pt x="760" y="510"/>
                    </a:lnTo>
                    <a:lnTo>
                      <a:pt x="788" y="512"/>
                    </a:lnTo>
                    <a:lnTo>
                      <a:pt x="816" y="518"/>
                    </a:lnTo>
                    <a:lnTo>
                      <a:pt x="842" y="528"/>
                    </a:lnTo>
                    <a:lnTo>
                      <a:pt x="868" y="540"/>
                    </a:lnTo>
                    <a:lnTo>
                      <a:pt x="898" y="516"/>
                    </a:lnTo>
                    <a:lnTo>
                      <a:pt x="898" y="516"/>
                    </a:lnTo>
                    <a:lnTo>
                      <a:pt x="882" y="506"/>
                    </a:lnTo>
                    <a:lnTo>
                      <a:pt x="866" y="498"/>
                    </a:lnTo>
                    <a:lnTo>
                      <a:pt x="850" y="490"/>
                    </a:lnTo>
                    <a:lnTo>
                      <a:pt x="832" y="484"/>
                    </a:lnTo>
                    <a:lnTo>
                      <a:pt x="816" y="480"/>
                    </a:lnTo>
                    <a:lnTo>
                      <a:pt x="796" y="476"/>
                    </a:lnTo>
                    <a:lnTo>
                      <a:pt x="778" y="474"/>
                    </a:lnTo>
                    <a:lnTo>
                      <a:pt x="760" y="472"/>
                    </a:lnTo>
                    <a:lnTo>
                      <a:pt x="760" y="472"/>
                    </a:lnTo>
                    <a:lnTo>
                      <a:pt x="760" y="358"/>
                    </a:lnTo>
                    <a:lnTo>
                      <a:pt x="760" y="296"/>
                    </a:lnTo>
                    <a:lnTo>
                      <a:pt x="760" y="190"/>
                    </a:lnTo>
                    <a:lnTo>
                      <a:pt x="760" y="190"/>
                    </a:lnTo>
                    <a:lnTo>
                      <a:pt x="760" y="190"/>
                    </a:lnTo>
                    <a:lnTo>
                      <a:pt x="760" y="190"/>
                    </a:lnTo>
                    <a:lnTo>
                      <a:pt x="760" y="190"/>
                    </a:lnTo>
                    <a:lnTo>
                      <a:pt x="760" y="190"/>
                    </a:lnTo>
                    <a:lnTo>
                      <a:pt x="760" y="190"/>
                    </a:lnTo>
                    <a:lnTo>
                      <a:pt x="786" y="192"/>
                    </a:lnTo>
                    <a:lnTo>
                      <a:pt x="812" y="194"/>
                    </a:lnTo>
                    <a:lnTo>
                      <a:pt x="838" y="196"/>
                    </a:lnTo>
                    <a:lnTo>
                      <a:pt x="864" y="202"/>
                    </a:lnTo>
                    <a:lnTo>
                      <a:pt x="888" y="206"/>
                    </a:lnTo>
                    <a:lnTo>
                      <a:pt x="912" y="214"/>
                    </a:lnTo>
                    <a:lnTo>
                      <a:pt x="960" y="230"/>
                    </a:lnTo>
                    <a:lnTo>
                      <a:pt x="1006" y="252"/>
                    </a:lnTo>
                    <a:lnTo>
                      <a:pt x="1050" y="276"/>
                    </a:lnTo>
                    <a:lnTo>
                      <a:pt x="1090" y="306"/>
                    </a:lnTo>
                    <a:lnTo>
                      <a:pt x="1128" y="338"/>
                    </a:lnTo>
                    <a:lnTo>
                      <a:pt x="1196" y="284"/>
                    </a:lnTo>
                    <a:lnTo>
                      <a:pt x="1196" y="284"/>
                    </a:lnTo>
                    <a:lnTo>
                      <a:pt x="1174" y="264"/>
                    </a:lnTo>
                    <a:lnTo>
                      <a:pt x="1152" y="246"/>
                    </a:lnTo>
                    <a:lnTo>
                      <a:pt x="1128" y="228"/>
                    </a:lnTo>
                    <a:lnTo>
                      <a:pt x="1104" y="210"/>
                    </a:lnTo>
                    <a:lnTo>
                      <a:pt x="1078" y="194"/>
                    </a:lnTo>
                    <a:lnTo>
                      <a:pt x="1052" y="180"/>
                    </a:lnTo>
                    <a:lnTo>
                      <a:pt x="1026" y="166"/>
                    </a:lnTo>
                    <a:lnTo>
                      <a:pt x="998" y="154"/>
                    </a:lnTo>
                    <a:lnTo>
                      <a:pt x="970" y="144"/>
                    </a:lnTo>
                    <a:lnTo>
                      <a:pt x="942" y="134"/>
                    </a:lnTo>
                    <a:lnTo>
                      <a:pt x="912" y="126"/>
                    </a:lnTo>
                    <a:lnTo>
                      <a:pt x="882" y="118"/>
                    </a:lnTo>
                    <a:lnTo>
                      <a:pt x="852" y="112"/>
                    </a:lnTo>
                    <a:lnTo>
                      <a:pt x="822" y="108"/>
                    </a:lnTo>
                    <a:lnTo>
                      <a:pt x="790" y="106"/>
                    </a:lnTo>
                    <a:lnTo>
                      <a:pt x="760" y="106"/>
                    </a:lnTo>
                    <a:lnTo>
                      <a:pt x="760" y="106"/>
                    </a:lnTo>
                    <a:lnTo>
                      <a:pt x="760" y="106"/>
                    </a:lnTo>
                    <a:lnTo>
                      <a:pt x="760" y="0"/>
                    </a:lnTo>
                    <a:lnTo>
                      <a:pt x="722" y="0"/>
                    </a:lnTo>
                    <a:lnTo>
                      <a:pt x="722" y="106"/>
                    </a:lnTo>
                    <a:lnTo>
                      <a:pt x="722" y="106"/>
                    </a:lnTo>
                    <a:lnTo>
                      <a:pt x="722" y="192"/>
                    </a:lnTo>
                    <a:lnTo>
                      <a:pt x="722" y="192"/>
                    </a:lnTo>
                    <a:lnTo>
                      <a:pt x="722" y="298"/>
                    </a:lnTo>
                    <a:lnTo>
                      <a:pt x="722" y="298"/>
                    </a:lnTo>
                    <a:lnTo>
                      <a:pt x="682" y="302"/>
                    </a:lnTo>
                    <a:lnTo>
                      <a:pt x="642" y="312"/>
                    </a:lnTo>
                    <a:lnTo>
                      <a:pt x="602" y="324"/>
                    </a:lnTo>
                    <a:lnTo>
                      <a:pt x="564" y="340"/>
                    </a:lnTo>
                    <a:lnTo>
                      <a:pt x="530" y="358"/>
                    </a:lnTo>
                    <a:lnTo>
                      <a:pt x="496" y="380"/>
                    </a:lnTo>
                    <a:lnTo>
                      <a:pt x="464" y="404"/>
                    </a:lnTo>
                    <a:lnTo>
                      <a:pt x="436" y="432"/>
                    </a:lnTo>
                    <a:lnTo>
                      <a:pt x="410" y="462"/>
                    </a:lnTo>
                    <a:lnTo>
                      <a:pt x="386" y="494"/>
                    </a:lnTo>
                    <a:lnTo>
                      <a:pt x="366" y="528"/>
                    </a:lnTo>
                    <a:lnTo>
                      <a:pt x="348" y="564"/>
                    </a:lnTo>
                    <a:lnTo>
                      <a:pt x="332" y="602"/>
                    </a:lnTo>
                    <a:lnTo>
                      <a:pt x="322" y="640"/>
                    </a:lnTo>
                    <a:lnTo>
                      <a:pt x="314" y="682"/>
                    </a:lnTo>
                    <a:lnTo>
                      <a:pt x="310" y="724"/>
                    </a:lnTo>
                    <a:lnTo>
                      <a:pt x="310" y="724"/>
                    </a:lnTo>
                    <a:lnTo>
                      <a:pt x="204" y="724"/>
                    </a:lnTo>
                    <a:lnTo>
                      <a:pt x="204" y="724"/>
                    </a:lnTo>
                    <a:lnTo>
                      <a:pt x="204" y="732"/>
                    </a:lnTo>
                    <a:lnTo>
                      <a:pt x="204" y="732"/>
                    </a:lnTo>
                    <a:lnTo>
                      <a:pt x="204" y="724"/>
                    </a:lnTo>
                    <a:lnTo>
                      <a:pt x="204" y="724"/>
                    </a:lnTo>
                    <a:lnTo>
                      <a:pt x="206" y="696"/>
                    </a:lnTo>
                    <a:lnTo>
                      <a:pt x="208" y="670"/>
                    </a:lnTo>
                    <a:lnTo>
                      <a:pt x="212" y="644"/>
                    </a:lnTo>
                    <a:lnTo>
                      <a:pt x="218" y="620"/>
                    </a:lnTo>
                    <a:lnTo>
                      <a:pt x="224" y="594"/>
                    </a:lnTo>
                    <a:lnTo>
                      <a:pt x="232" y="570"/>
                    </a:lnTo>
                    <a:lnTo>
                      <a:pt x="250" y="522"/>
                    </a:lnTo>
                    <a:lnTo>
                      <a:pt x="272" y="476"/>
                    </a:lnTo>
                    <a:lnTo>
                      <a:pt x="298" y="434"/>
                    </a:lnTo>
                    <a:lnTo>
                      <a:pt x="328" y="394"/>
                    </a:lnTo>
                    <a:lnTo>
                      <a:pt x="360" y="356"/>
                    </a:lnTo>
                    <a:lnTo>
                      <a:pt x="398" y="322"/>
                    </a:lnTo>
                    <a:lnTo>
                      <a:pt x="436" y="292"/>
                    </a:lnTo>
                    <a:lnTo>
                      <a:pt x="478" y="264"/>
                    </a:lnTo>
                    <a:lnTo>
                      <a:pt x="524" y="240"/>
                    </a:lnTo>
                    <a:lnTo>
                      <a:pt x="570" y="222"/>
                    </a:lnTo>
                    <a:lnTo>
                      <a:pt x="594" y="214"/>
                    </a:lnTo>
                    <a:lnTo>
                      <a:pt x="620" y="206"/>
                    </a:lnTo>
                    <a:lnTo>
                      <a:pt x="644" y="202"/>
                    </a:lnTo>
                    <a:lnTo>
                      <a:pt x="670" y="196"/>
                    </a:lnTo>
                    <a:lnTo>
                      <a:pt x="696" y="194"/>
                    </a:lnTo>
                    <a:lnTo>
                      <a:pt x="722" y="192"/>
                    </a:lnTo>
                    <a:lnTo>
                      <a:pt x="722" y="106"/>
                    </a:lnTo>
                    <a:lnTo>
                      <a:pt x="722" y="106"/>
                    </a:lnTo>
                    <a:lnTo>
                      <a:pt x="692" y="108"/>
                    </a:lnTo>
                    <a:lnTo>
                      <a:pt x="662" y="112"/>
                    </a:lnTo>
                    <a:lnTo>
                      <a:pt x="632" y="116"/>
                    </a:lnTo>
                    <a:lnTo>
                      <a:pt x="602" y="124"/>
                    </a:lnTo>
                    <a:lnTo>
                      <a:pt x="574" y="132"/>
                    </a:lnTo>
                    <a:lnTo>
                      <a:pt x="546" y="140"/>
                    </a:lnTo>
                    <a:lnTo>
                      <a:pt x="518" y="150"/>
                    </a:lnTo>
                    <a:lnTo>
                      <a:pt x="490" y="162"/>
                    </a:lnTo>
                    <a:lnTo>
                      <a:pt x="464" y="176"/>
                    </a:lnTo>
                    <a:lnTo>
                      <a:pt x="438" y="190"/>
                    </a:lnTo>
                    <a:lnTo>
                      <a:pt x="414" y="204"/>
                    </a:lnTo>
                    <a:lnTo>
                      <a:pt x="390" y="220"/>
                    </a:lnTo>
                    <a:lnTo>
                      <a:pt x="366" y="238"/>
                    </a:lnTo>
                    <a:lnTo>
                      <a:pt x="344" y="256"/>
                    </a:lnTo>
                    <a:lnTo>
                      <a:pt x="322" y="276"/>
                    </a:lnTo>
                    <a:lnTo>
                      <a:pt x="300" y="296"/>
                    </a:lnTo>
                    <a:lnTo>
                      <a:pt x="280" y="318"/>
                    </a:lnTo>
                    <a:lnTo>
                      <a:pt x="262" y="340"/>
                    </a:lnTo>
                    <a:lnTo>
                      <a:pt x="244" y="362"/>
                    </a:lnTo>
                    <a:lnTo>
                      <a:pt x="228" y="386"/>
                    </a:lnTo>
                    <a:lnTo>
                      <a:pt x="212" y="410"/>
                    </a:lnTo>
                    <a:lnTo>
                      <a:pt x="196" y="436"/>
                    </a:lnTo>
                    <a:lnTo>
                      <a:pt x="184" y="462"/>
                    </a:lnTo>
                    <a:lnTo>
                      <a:pt x="172" y="488"/>
                    </a:lnTo>
                    <a:lnTo>
                      <a:pt x="160" y="516"/>
                    </a:lnTo>
                    <a:lnTo>
                      <a:pt x="150" y="544"/>
                    </a:lnTo>
                    <a:lnTo>
                      <a:pt x="142" y="572"/>
                    </a:lnTo>
                    <a:lnTo>
                      <a:pt x="134" y="602"/>
                    </a:lnTo>
                    <a:lnTo>
                      <a:pt x="128" y="632"/>
                    </a:lnTo>
                    <a:lnTo>
                      <a:pt x="124" y="662"/>
                    </a:lnTo>
                    <a:lnTo>
                      <a:pt x="122" y="692"/>
                    </a:lnTo>
                    <a:lnTo>
                      <a:pt x="120" y="724"/>
                    </a:lnTo>
                    <a:lnTo>
                      <a:pt x="0" y="724"/>
                    </a:lnTo>
                    <a:lnTo>
                      <a:pt x="0" y="760"/>
                    </a:lnTo>
                    <a:lnTo>
                      <a:pt x="120" y="760"/>
                    </a:lnTo>
                    <a:lnTo>
                      <a:pt x="120" y="760"/>
                    </a:lnTo>
                    <a:lnTo>
                      <a:pt x="120" y="760"/>
                    </a:lnTo>
                    <a:lnTo>
                      <a:pt x="120" y="760"/>
                    </a:lnTo>
                    <a:lnTo>
                      <a:pt x="122" y="790"/>
                    </a:lnTo>
                    <a:lnTo>
                      <a:pt x="124" y="820"/>
                    </a:lnTo>
                    <a:lnTo>
                      <a:pt x="128" y="850"/>
                    </a:lnTo>
                    <a:lnTo>
                      <a:pt x="134" y="880"/>
                    </a:lnTo>
                    <a:lnTo>
                      <a:pt x="142" y="910"/>
                    </a:lnTo>
                    <a:lnTo>
                      <a:pt x="150" y="938"/>
                    </a:lnTo>
                    <a:lnTo>
                      <a:pt x="160" y="966"/>
                    </a:lnTo>
                    <a:lnTo>
                      <a:pt x="172" y="992"/>
                    </a:lnTo>
                    <a:lnTo>
                      <a:pt x="184" y="1020"/>
                    </a:lnTo>
                    <a:lnTo>
                      <a:pt x="198" y="1046"/>
                    </a:lnTo>
                    <a:lnTo>
                      <a:pt x="212" y="1070"/>
                    </a:lnTo>
                    <a:lnTo>
                      <a:pt x="228" y="1096"/>
                    </a:lnTo>
                    <a:lnTo>
                      <a:pt x="244" y="1118"/>
                    </a:lnTo>
                    <a:lnTo>
                      <a:pt x="262" y="1142"/>
                    </a:lnTo>
                    <a:lnTo>
                      <a:pt x="282" y="1164"/>
                    </a:lnTo>
                    <a:lnTo>
                      <a:pt x="302" y="1184"/>
                    </a:lnTo>
                    <a:lnTo>
                      <a:pt x="322" y="1206"/>
                    </a:lnTo>
                    <a:lnTo>
                      <a:pt x="344" y="1224"/>
                    </a:lnTo>
                    <a:lnTo>
                      <a:pt x="366" y="1242"/>
                    </a:lnTo>
                    <a:lnTo>
                      <a:pt x="390" y="1260"/>
                    </a:lnTo>
                    <a:lnTo>
                      <a:pt x="414" y="1276"/>
                    </a:lnTo>
                    <a:lnTo>
                      <a:pt x="440" y="1292"/>
                    </a:lnTo>
                    <a:lnTo>
                      <a:pt x="464" y="1304"/>
                    </a:lnTo>
                    <a:lnTo>
                      <a:pt x="492" y="1318"/>
                    </a:lnTo>
                    <a:lnTo>
                      <a:pt x="518" y="1330"/>
                    </a:lnTo>
                    <a:lnTo>
                      <a:pt x="546" y="1340"/>
                    </a:lnTo>
                    <a:lnTo>
                      <a:pt x="574" y="1348"/>
                    </a:lnTo>
                    <a:lnTo>
                      <a:pt x="602" y="1356"/>
                    </a:lnTo>
                    <a:lnTo>
                      <a:pt x="632" y="1364"/>
                    </a:lnTo>
                    <a:lnTo>
                      <a:pt x="662" y="1368"/>
                    </a:lnTo>
                    <a:lnTo>
                      <a:pt x="692" y="1372"/>
                    </a:lnTo>
                    <a:lnTo>
                      <a:pt x="722" y="1374"/>
                    </a:lnTo>
                    <a:lnTo>
                      <a:pt x="722" y="1288"/>
                    </a:lnTo>
                    <a:lnTo>
                      <a:pt x="722" y="1288"/>
                    </a:lnTo>
                    <a:lnTo>
                      <a:pt x="696" y="1286"/>
                    </a:lnTo>
                    <a:lnTo>
                      <a:pt x="670" y="1284"/>
                    </a:lnTo>
                    <a:lnTo>
                      <a:pt x="646" y="1278"/>
                    </a:lnTo>
                    <a:lnTo>
                      <a:pt x="620" y="1274"/>
                    </a:lnTo>
                    <a:lnTo>
                      <a:pt x="596" y="1266"/>
                    </a:lnTo>
                    <a:lnTo>
                      <a:pt x="572" y="1258"/>
                    </a:lnTo>
                    <a:lnTo>
                      <a:pt x="524" y="1240"/>
                    </a:lnTo>
                    <a:lnTo>
                      <a:pt x="480" y="1216"/>
                    </a:lnTo>
                    <a:lnTo>
                      <a:pt x="438" y="1190"/>
                    </a:lnTo>
                    <a:lnTo>
                      <a:pt x="398" y="1158"/>
                    </a:lnTo>
                    <a:lnTo>
                      <a:pt x="362" y="1124"/>
                    </a:lnTo>
                    <a:lnTo>
                      <a:pt x="328" y="1088"/>
                    </a:lnTo>
                    <a:lnTo>
                      <a:pt x="298" y="1048"/>
                    </a:lnTo>
                    <a:lnTo>
                      <a:pt x="272" y="1004"/>
                    </a:lnTo>
                    <a:lnTo>
                      <a:pt x="250" y="960"/>
                    </a:lnTo>
                    <a:lnTo>
                      <a:pt x="232" y="912"/>
                    </a:lnTo>
                    <a:lnTo>
                      <a:pt x="224" y="888"/>
                    </a:lnTo>
                    <a:lnTo>
                      <a:pt x="218" y="864"/>
                    </a:lnTo>
                    <a:lnTo>
                      <a:pt x="214" y="838"/>
                    </a:lnTo>
                    <a:lnTo>
                      <a:pt x="210" y="812"/>
                    </a:lnTo>
                    <a:lnTo>
                      <a:pt x="206" y="786"/>
                    </a:lnTo>
                    <a:lnTo>
                      <a:pt x="204" y="760"/>
                    </a:lnTo>
                    <a:lnTo>
                      <a:pt x="312" y="760"/>
                    </a:lnTo>
                    <a:lnTo>
                      <a:pt x="312" y="760"/>
                    </a:lnTo>
                    <a:lnTo>
                      <a:pt x="312" y="760"/>
                    </a:lnTo>
                    <a:lnTo>
                      <a:pt x="314" y="802"/>
                    </a:lnTo>
                    <a:lnTo>
                      <a:pt x="322" y="842"/>
                    </a:lnTo>
                    <a:lnTo>
                      <a:pt x="334" y="880"/>
                    </a:lnTo>
                    <a:lnTo>
                      <a:pt x="348" y="918"/>
                    </a:lnTo>
                    <a:lnTo>
                      <a:pt x="366" y="954"/>
                    </a:lnTo>
                    <a:lnTo>
                      <a:pt x="386" y="988"/>
                    </a:lnTo>
                    <a:lnTo>
                      <a:pt x="410" y="1020"/>
                    </a:lnTo>
                    <a:lnTo>
                      <a:pt x="436" y="1050"/>
                    </a:lnTo>
                    <a:lnTo>
                      <a:pt x="466" y="1076"/>
                    </a:lnTo>
                    <a:lnTo>
                      <a:pt x="496" y="1102"/>
                    </a:lnTo>
                    <a:lnTo>
                      <a:pt x="530" y="1122"/>
                    </a:lnTo>
                    <a:lnTo>
                      <a:pt x="566" y="1142"/>
                    </a:lnTo>
                    <a:lnTo>
                      <a:pt x="602" y="1156"/>
                    </a:lnTo>
                    <a:lnTo>
                      <a:pt x="642" y="1168"/>
                    </a:lnTo>
                    <a:lnTo>
                      <a:pt x="682" y="1178"/>
                    </a:lnTo>
                    <a:lnTo>
                      <a:pt x="722" y="1182"/>
                    </a:lnTo>
                    <a:lnTo>
                      <a:pt x="722" y="1122"/>
                    </a:lnTo>
                    <a:lnTo>
                      <a:pt x="722" y="1122"/>
                    </a:lnTo>
                    <a:lnTo>
                      <a:pt x="688" y="1116"/>
                    </a:lnTo>
                    <a:lnTo>
                      <a:pt x="654" y="1110"/>
                    </a:lnTo>
                    <a:lnTo>
                      <a:pt x="620" y="1098"/>
                    </a:lnTo>
                    <a:lnTo>
                      <a:pt x="590" y="1086"/>
                    </a:lnTo>
                    <a:lnTo>
                      <a:pt x="560" y="1070"/>
                    </a:lnTo>
                    <a:lnTo>
                      <a:pt x="530" y="1050"/>
                    </a:lnTo>
                    <a:lnTo>
                      <a:pt x="504" y="1030"/>
                    </a:lnTo>
                    <a:lnTo>
                      <a:pt x="480" y="1006"/>
                    </a:lnTo>
                    <a:lnTo>
                      <a:pt x="458" y="982"/>
                    </a:lnTo>
                    <a:lnTo>
                      <a:pt x="436" y="954"/>
                    </a:lnTo>
                    <a:lnTo>
                      <a:pt x="420" y="926"/>
                    </a:lnTo>
                    <a:lnTo>
                      <a:pt x="404" y="894"/>
                    </a:lnTo>
                    <a:lnTo>
                      <a:pt x="392" y="862"/>
                    </a:lnTo>
                    <a:lnTo>
                      <a:pt x="382" y="830"/>
                    </a:lnTo>
                    <a:lnTo>
                      <a:pt x="376" y="796"/>
                    </a:lnTo>
                    <a:lnTo>
                      <a:pt x="372" y="760"/>
                    </a:lnTo>
                    <a:lnTo>
                      <a:pt x="372" y="760"/>
                    </a:lnTo>
                    <a:lnTo>
                      <a:pt x="372" y="760"/>
                    </a:lnTo>
                    <a:lnTo>
                      <a:pt x="372" y="740"/>
                    </a:lnTo>
                    <a:lnTo>
                      <a:pt x="372" y="740"/>
                    </a:lnTo>
                    <a:lnTo>
                      <a:pt x="372" y="724"/>
                    </a:lnTo>
                    <a:lnTo>
                      <a:pt x="372" y="724"/>
                    </a:lnTo>
                    <a:lnTo>
                      <a:pt x="372" y="724"/>
                    </a:lnTo>
                    <a:lnTo>
                      <a:pt x="374" y="688"/>
                    </a:lnTo>
                    <a:lnTo>
                      <a:pt x="382" y="652"/>
                    </a:lnTo>
                    <a:lnTo>
                      <a:pt x="390" y="620"/>
                    </a:lnTo>
                    <a:lnTo>
                      <a:pt x="404" y="586"/>
                    </a:lnTo>
                    <a:lnTo>
                      <a:pt x="418" y="556"/>
                    </a:lnTo>
                    <a:lnTo>
                      <a:pt x="436" y="528"/>
                    </a:lnTo>
                    <a:lnTo>
                      <a:pt x="456" y="500"/>
                    </a:lnTo>
                    <a:lnTo>
                      <a:pt x="478" y="474"/>
                    </a:lnTo>
                    <a:lnTo>
                      <a:pt x="504" y="452"/>
                    </a:lnTo>
                    <a:lnTo>
                      <a:pt x="530" y="430"/>
                    </a:lnTo>
                    <a:lnTo>
                      <a:pt x="558" y="412"/>
                    </a:lnTo>
                    <a:lnTo>
                      <a:pt x="588" y="396"/>
                    </a:lnTo>
                    <a:lnTo>
                      <a:pt x="620" y="382"/>
                    </a:lnTo>
                    <a:lnTo>
                      <a:pt x="654" y="370"/>
                    </a:lnTo>
                    <a:lnTo>
                      <a:pt x="688" y="364"/>
                    </a:lnTo>
                    <a:lnTo>
                      <a:pt x="722" y="358"/>
                    </a:lnTo>
                    <a:lnTo>
                      <a:pt x="722" y="474"/>
                    </a:lnTo>
                    <a:lnTo>
                      <a:pt x="722" y="474"/>
                    </a:lnTo>
                    <a:lnTo>
                      <a:pt x="722" y="474"/>
                    </a:lnTo>
                    <a:lnTo>
                      <a:pt x="700" y="478"/>
                    </a:lnTo>
                    <a:lnTo>
                      <a:pt x="676" y="484"/>
                    </a:lnTo>
                    <a:lnTo>
                      <a:pt x="654" y="492"/>
                    </a:lnTo>
                    <a:lnTo>
                      <a:pt x="634" y="502"/>
                    </a:lnTo>
                    <a:lnTo>
                      <a:pt x="614" y="512"/>
                    </a:lnTo>
                    <a:lnTo>
                      <a:pt x="594" y="526"/>
                    </a:lnTo>
                    <a:lnTo>
                      <a:pt x="576" y="540"/>
                    </a:lnTo>
                    <a:lnTo>
                      <a:pt x="560" y="556"/>
                    </a:lnTo>
                    <a:lnTo>
                      <a:pt x="546" y="574"/>
                    </a:lnTo>
                    <a:lnTo>
                      <a:pt x="532" y="592"/>
                    </a:lnTo>
                    <a:lnTo>
                      <a:pt x="520" y="612"/>
                    </a:lnTo>
                    <a:lnTo>
                      <a:pt x="510" y="632"/>
                    </a:lnTo>
                    <a:lnTo>
                      <a:pt x="502" y="654"/>
                    </a:lnTo>
                    <a:lnTo>
                      <a:pt x="494" y="676"/>
                    </a:lnTo>
                    <a:lnTo>
                      <a:pt x="490" y="700"/>
                    </a:lnTo>
                    <a:lnTo>
                      <a:pt x="488" y="724"/>
                    </a:lnTo>
                    <a:lnTo>
                      <a:pt x="524" y="724"/>
                    </a:lnTo>
                    <a:lnTo>
                      <a:pt x="524" y="724"/>
                    </a:lnTo>
                    <a:lnTo>
                      <a:pt x="526" y="702"/>
                    </a:lnTo>
                    <a:lnTo>
                      <a:pt x="530" y="684"/>
                    </a:lnTo>
                    <a:lnTo>
                      <a:pt x="536" y="664"/>
                    </a:lnTo>
                    <a:lnTo>
                      <a:pt x="544" y="646"/>
                    </a:lnTo>
                    <a:lnTo>
                      <a:pt x="552" y="628"/>
                    </a:lnTo>
                    <a:lnTo>
                      <a:pt x="562" y="612"/>
                    </a:lnTo>
                    <a:lnTo>
                      <a:pt x="574" y="596"/>
                    </a:lnTo>
                    <a:lnTo>
                      <a:pt x="586" y="582"/>
                    </a:lnTo>
                    <a:lnTo>
                      <a:pt x="600" y="568"/>
                    </a:lnTo>
                    <a:lnTo>
                      <a:pt x="614" y="556"/>
                    </a:lnTo>
                    <a:lnTo>
                      <a:pt x="630" y="546"/>
                    </a:lnTo>
                    <a:lnTo>
                      <a:pt x="648" y="536"/>
                    </a:lnTo>
                    <a:lnTo>
                      <a:pt x="666" y="528"/>
                    </a:lnTo>
                    <a:lnTo>
                      <a:pt x="684" y="520"/>
                    </a:lnTo>
                    <a:lnTo>
                      <a:pt x="704" y="516"/>
                    </a:lnTo>
                    <a:lnTo>
                      <a:pt x="722" y="512"/>
                    </a:lnTo>
                    <a:lnTo>
                      <a:pt x="722" y="512"/>
                    </a:lnTo>
                    <a:lnTo>
                      <a:pt x="722" y="668"/>
                    </a:lnTo>
                    <a:lnTo>
                      <a:pt x="722" y="668"/>
                    </a:lnTo>
                    <a:lnTo>
                      <a:pt x="714" y="672"/>
                    </a:lnTo>
                    <a:lnTo>
                      <a:pt x="704" y="676"/>
                    </a:lnTo>
                    <a:lnTo>
                      <a:pt x="696" y="682"/>
                    </a:lnTo>
                    <a:lnTo>
                      <a:pt x="690" y="688"/>
                    </a:lnTo>
                    <a:lnTo>
                      <a:pt x="684" y="696"/>
                    </a:lnTo>
                    <a:lnTo>
                      <a:pt x="678" y="704"/>
                    </a:lnTo>
                    <a:lnTo>
                      <a:pt x="674" y="714"/>
                    </a:lnTo>
                    <a:lnTo>
                      <a:pt x="670" y="724"/>
                    </a:lnTo>
                    <a:lnTo>
                      <a:pt x="670" y="724"/>
                    </a:lnTo>
                    <a:lnTo>
                      <a:pt x="524" y="724"/>
                    </a:lnTo>
                    <a:lnTo>
                      <a:pt x="524" y="724"/>
                    </a:lnTo>
                    <a:lnTo>
                      <a:pt x="524" y="740"/>
                    </a:lnTo>
                    <a:lnTo>
                      <a:pt x="524" y="740"/>
                    </a:lnTo>
                    <a:lnTo>
                      <a:pt x="524" y="760"/>
                    </a:lnTo>
                    <a:lnTo>
                      <a:pt x="670" y="760"/>
                    </a:lnTo>
                    <a:lnTo>
                      <a:pt x="670" y="760"/>
                    </a:lnTo>
                    <a:lnTo>
                      <a:pt x="670" y="760"/>
                    </a:lnTo>
                    <a:lnTo>
                      <a:pt x="674" y="770"/>
                    </a:lnTo>
                    <a:lnTo>
                      <a:pt x="678" y="778"/>
                    </a:lnTo>
                    <a:lnTo>
                      <a:pt x="684" y="786"/>
                    </a:lnTo>
                    <a:lnTo>
                      <a:pt x="690" y="794"/>
                    </a:lnTo>
                    <a:lnTo>
                      <a:pt x="696" y="800"/>
                    </a:lnTo>
                    <a:lnTo>
                      <a:pt x="704" y="806"/>
                    </a:lnTo>
                    <a:lnTo>
                      <a:pt x="714" y="812"/>
                    </a:lnTo>
                    <a:lnTo>
                      <a:pt x="722" y="814"/>
                    </a:lnTo>
                    <a:lnTo>
                      <a:pt x="722" y="814"/>
                    </a:lnTo>
                    <a:lnTo>
                      <a:pt x="722" y="968"/>
                    </a:lnTo>
                    <a:lnTo>
                      <a:pt x="722" y="968"/>
                    </a:lnTo>
                    <a:lnTo>
                      <a:pt x="722" y="968"/>
                    </a:lnTo>
                    <a:lnTo>
                      <a:pt x="704" y="964"/>
                    </a:lnTo>
                    <a:lnTo>
                      <a:pt x="684" y="960"/>
                    </a:lnTo>
                    <a:lnTo>
                      <a:pt x="666" y="954"/>
                    </a:lnTo>
                    <a:lnTo>
                      <a:pt x="648" y="944"/>
                    </a:lnTo>
                    <a:lnTo>
                      <a:pt x="632" y="936"/>
                    </a:lnTo>
                    <a:lnTo>
                      <a:pt x="616" y="924"/>
                    </a:lnTo>
                    <a:lnTo>
                      <a:pt x="600" y="912"/>
                    </a:lnTo>
                    <a:lnTo>
                      <a:pt x="588" y="900"/>
                    </a:lnTo>
                    <a:lnTo>
                      <a:pt x="574" y="884"/>
                    </a:lnTo>
                    <a:lnTo>
                      <a:pt x="562" y="870"/>
                    </a:lnTo>
                    <a:lnTo>
                      <a:pt x="552" y="852"/>
                    </a:lnTo>
                    <a:lnTo>
                      <a:pt x="544" y="836"/>
                    </a:lnTo>
                    <a:lnTo>
                      <a:pt x="536" y="818"/>
                    </a:lnTo>
                    <a:lnTo>
                      <a:pt x="530" y="798"/>
                    </a:lnTo>
                    <a:lnTo>
                      <a:pt x="526" y="780"/>
                    </a:lnTo>
                    <a:lnTo>
                      <a:pt x="524" y="760"/>
                    </a:lnTo>
                    <a:lnTo>
                      <a:pt x="488" y="760"/>
                    </a:lnTo>
                    <a:lnTo>
                      <a:pt x="488" y="760"/>
                    </a:lnTo>
                    <a:lnTo>
                      <a:pt x="490" y="784"/>
                    </a:lnTo>
                    <a:lnTo>
                      <a:pt x="496" y="806"/>
                    </a:lnTo>
                    <a:lnTo>
                      <a:pt x="502" y="828"/>
                    </a:lnTo>
                    <a:lnTo>
                      <a:pt x="510" y="850"/>
                    </a:lnTo>
                    <a:lnTo>
                      <a:pt x="520" y="870"/>
                    </a:lnTo>
                    <a:lnTo>
                      <a:pt x="532" y="890"/>
                    </a:lnTo>
                    <a:lnTo>
                      <a:pt x="546" y="908"/>
                    </a:lnTo>
                    <a:lnTo>
                      <a:pt x="562" y="924"/>
                    </a:lnTo>
                    <a:lnTo>
                      <a:pt x="578" y="940"/>
                    </a:lnTo>
                    <a:lnTo>
                      <a:pt x="596" y="954"/>
                    </a:lnTo>
                    <a:lnTo>
                      <a:pt x="614" y="968"/>
                    </a:lnTo>
                    <a:lnTo>
                      <a:pt x="634" y="978"/>
                    </a:lnTo>
                    <a:lnTo>
                      <a:pt x="656" y="988"/>
                    </a:lnTo>
                    <a:lnTo>
                      <a:pt x="676" y="996"/>
                    </a:lnTo>
                    <a:lnTo>
                      <a:pt x="700" y="1002"/>
                    </a:lnTo>
                    <a:lnTo>
                      <a:pt x="722" y="1006"/>
                    </a:lnTo>
                    <a:lnTo>
                      <a:pt x="722" y="1122"/>
                    </a:lnTo>
                    <a:lnTo>
                      <a:pt x="722" y="1122"/>
                    </a:lnTo>
                    <a:lnTo>
                      <a:pt x="722" y="1182"/>
                    </a:lnTo>
                    <a:lnTo>
                      <a:pt x="722" y="1288"/>
                    </a:lnTo>
                    <a:lnTo>
                      <a:pt x="722" y="1288"/>
                    </a:lnTo>
                    <a:lnTo>
                      <a:pt x="722" y="1374"/>
                    </a:lnTo>
                    <a:lnTo>
                      <a:pt x="722" y="1374"/>
                    </a:lnTo>
                    <a:lnTo>
                      <a:pt x="722" y="1482"/>
                    </a:lnTo>
                    <a:lnTo>
                      <a:pt x="760" y="1482"/>
                    </a:lnTo>
                    <a:lnTo>
                      <a:pt x="760" y="1374"/>
                    </a:lnTo>
                    <a:lnTo>
                      <a:pt x="760" y="1374"/>
                    </a:lnTo>
                    <a:lnTo>
                      <a:pt x="760" y="1374"/>
                    </a:lnTo>
                    <a:lnTo>
                      <a:pt x="778" y="1374"/>
                    </a:lnTo>
                    <a:lnTo>
                      <a:pt x="778" y="1374"/>
                    </a:lnTo>
                    <a:lnTo>
                      <a:pt x="774" y="1332"/>
                    </a:lnTo>
                    <a:lnTo>
                      <a:pt x="774" y="1290"/>
                    </a:lnTo>
                    <a:lnTo>
                      <a:pt x="774" y="1290"/>
                    </a:lnTo>
                    <a:lnTo>
                      <a:pt x="760" y="1290"/>
                    </a:lnTo>
                    <a:lnTo>
                      <a:pt x="760" y="1184"/>
                    </a:lnTo>
                    <a:lnTo>
                      <a:pt x="760" y="1184"/>
                    </a:lnTo>
                    <a:lnTo>
                      <a:pt x="788" y="1182"/>
                    </a:lnTo>
                    <a:lnTo>
                      <a:pt x="788" y="1182"/>
                    </a:lnTo>
                    <a:lnTo>
                      <a:pt x="798" y="1150"/>
                    </a:lnTo>
                    <a:lnTo>
                      <a:pt x="810" y="1118"/>
                    </a:lnTo>
                    <a:lnTo>
                      <a:pt x="810" y="1118"/>
                    </a:lnTo>
                    <a:lnTo>
                      <a:pt x="784" y="1122"/>
                    </a:lnTo>
                    <a:lnTo>
                      <a:pt x="760" y="1122"/>
                    </a:lnTo>
                    <a:lnTo>
                      <a:pt x="760" y="1122"/>
                    </a:lnTo>
                    <a:lnTo>
                      <a:pt x="754" y="1122"/>
                    </a:lnTo>
                    <a:lnTo>
                      <a:pt x="754" y="1122"/>
                    </a:lnTo>
                    <a:close/>
                    <a:moveTo>
                      <a:pt x="204" y="760"/>
                    </a:moveTo>
                    <a:lnTo>
                      <a:pt x="204" y="760"/>
                    </a:lnTo>
                    <a:lnTo>
                      <a:pt x="204" y="760"/>
                    </a:lnTo>
                    <a:lnTo>
                      <a:pt x="204" y="750"/>
                    </a:lnTo>
                    <a:lnTo>
                      <a:pt x="204" y="750"/>
                    </a:lnTo>
                    <a:lnTo>
                      <a:pt x="204" y="760"/>
                    </a:lnTo>
                    <a:lnTo>
                      <a:pt x="204" y="760"/>
                    </a:lnTo>
                    <a:close/>
                    <a:moveTo>
                      <a:pt x="120" y="740"/>
                    </a:moveTo>
                    <a:lnTo>
                      <a:pt x="120" y="740"/>
                    </a:lnTo>
                    <a:lnTo>
                      <a:pt x="120" y="740"/>
                    </a:lnTo>
                    <a:lnTo>
                      <a:pt x="120" y="740"/>
                    </a:lnTo>
                    <a:lnTo>
                      <a:pt x="120" y="750"/>
                    </a:lnTo>
                    <a:lnTo>
                      <a:pt x="120" y="750"/>
                    </a:lnTo>
                    <a:lnTo>
                      <a:pt x="120" y="740"/>
                    </a:lnTo>
                    <a:lnTo>
                      <a:pt x="120" y="740"/>
                    </a:lnTo>
                    <a:close/>
                    <a:moveTo>
                      <a:pt x="754" y="106"/>
                    </a:moveTo>
                    <a:lnTo>
                      <a:pt x="754" y="106"/>
                    </a:lnTo>
                    <a:lnTo>
                      <a:pt x="756" y="106"/>
                    </a:lnTo>
                    <a:lnTo>
                      <a:pt x="756" y="106"/>
                    </a:lnTo>
                    <a:lnTo>
                      <a:pt x="754" y="106"/>
                    </a:lnTo>
                    <a:lnTo>
                      <a:pt x="754" y="106"/>
                    </a:lnTo>
                    <a:lnTo>
                      <a:pt x="738" y="106"/>
                    </a:lnTo>
                    <a:lnTo>
                      <a:pt x="738" y="106"/>
                    </a:lnTo>
                    <a:lnTo>
                      <a:pt x="754" y="106"/>
                    </a:lnTo>
                    <a:lnTo>
                      <a:pt x="754" y="106"/>
                    </a:lnTo>
                    <a:close/>
                    <a:moveTo>
                      <a:pt x="668" y="742"/>
                    </a:moveTo>
                    <a:lnTo>
                      <a:pt x="668" y="742"/>
                    </a:lnTo>
                    <a:lnTo>
                      <a:pt x="668" y="742"/>
                    </a:lnTo>
                    <a:lnTo>
                      <a:pt x="668" y="742"/>
                    </a:lnTo>
                    <a:lnTo>
                      <a:pt x="668" y="744"/>
                    </a:lnTo>
                    <a:lnTo>
                      <a:pt x="668" y="744"/>
                    </a:lnTo>
                    <a:lnTo>
                      <a:pt x="668" y="742"/>
                    </a:lnTo>
                    <a:lnTo>
                      <a:pt x="668" y="742"/>
                    </a:lnTo>
                    <a:close/>
                    <a:moveTo>
                      <a:pt x="754" y="1290"/>
                    </a:moveTo>
                    <a:lnTo>
                      <a:pt x="754" y="1290"/>
                    </a:lnTo>
                    <a:lnTo>
                      <a:pt x="756" y="1290"/>
                    </a:lnTo>
                    <a:lnTo>
                      <a:pt x="756" y="1290"/>
                    </a:lnTo>
                    <a:lnTo>
                      <a:pt x="754" y="1290"/>
                    </a:lnTo>
                    <a:lnTo>
                      <a:pt x="754" y="1290"/>
                    </a:lnTo>
                    <a:lnTo>
                      <a:pt x="738" y="1290"/>
                    </a:lnTo>
                    <a:lnTo>
                      <a:pt x="738" y="1290"/>
                    </a:lnTo>
                    <a:lnTo>
                      <a:pt x="754" y="1290"/>
                    </a:lnTo>
                    <a:lnTo>
                      <a:pt x="754" y="1290"/>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0" name="Google Shape;1800;p27"/>
              <p:cNvSpPr/>
              <p:nvPr/>
            </p:nvSpPr>
            <p:spPr>
              <a:xfrm>
                <a:off x="3603" y="1780"/>
                <a:ext cx="722" cy="292"/>
              </a:xfrm>
              <a:custGeom>
                <a:avLst/>
                <a:gdLst/>
                <a:ahLst/>
                <a:cxnLst/>
                <a:rect l="l" t="t" r="r" b="b"/>
                <a:pathLst>
                  <a:path w="722" h="292" extrusionOk="0">
                    <a:moveTo>
                      <a:pt x="628" y="190"/>
                    </a:moveTo>
                    <a:lnTo>
                      <a:pt x="544" y="190"/>
                    </a:lnTo>
                    <a:lnTo>
                      <a:pt x="544" y="190"/>
                    </a:lnTo>
                    <a:lnTo>
                      <a:pt x="436" y="190"/>
                    </a:lnTo>
                    <a:lnTo>
                      <a:pt x="436" y="190"/>
                    </a:lnTo>
                    <a:lnTo>
                      <a:pt x="436" y="164"/>
                    </a:lnTo>
                    <a:lnTo>
                      <a:pt x="432" y="140"/>
                    </a:lnTo>
                    <a:lnTo>
                      <a:pt x="428" y="114"/>
                    </a:lnTo>
                    <a:lnTo>
                      <a:pt x="422" y="90"/>
                    </a:lnTo>
                    <a:lnTo>
                      <a:pt x="416" y="68"/>
                    </a:lnTo>
                    <a:lnTo>
                      <a:pt x="406" y="44"/>
                    </a:lnTo>
                    <a:lnTo>
                      <a:pt x="398" y="22"/>
                    </a:lnTo>
                    <a:lnTo>
                      <a:pt x="386" y="0"/>
                    </a:lnTo>
                    <a:lnTo>
                      <a:pt x="338" y="38"/>
                    </a:lnTo>
                    <a:lnTo>
                      <a:pt x="338" y="38"/>
                    </a:lnTo>
                    <a:lnTo>
                      <a:pt x="354" y="74"/>
                    </a:lnTo>
                    <a:lnTo>
                      <a:pt x="364" y="110"/>
                    </a:lnTo>
                    <a:lnTo>
                      <a:pt x="372" y="150"/>
                    </a:lnTo>
                    <a:lnTo>
                      <a:pt x="376" y="190"/>
                    </a:lnTo>
                    <a:lnTo>
                      <a:pt x="260" y="190"/>
                    </a:lnTo>
                    <a:lnTo>
                      <a:pt x="260" y="190"/>
                    </a:lnTo>
                    <a:lnTo>
                      <a:pt x="260" y="198"/>
                    </a:lnTo>
                    <a:lnTo>
                      <a:pt x="260" y="198"/>
                    </a:lnTo>
                    <a:lnTo>
                      <a:pt x="260" y="190"/>
                    </a:lnTo>
                    <a:lnTo>
                      <a:pt x="224" y="190"/>
                    </a:lnTo>
                    <a:lnTo>
                      <a:pt x="86" y="190"/>
                    </a:lnTo>
                    <a:lnTo>
                      <a:pt x="86" y="190"/>
                    </a:lnTo>
                    <a:lnTo>
                      <a:pt x="0" y="190"/>
                    </a:lnTo>
                    <a:lnTo>
                      <a:pt x="0" y="226"/>
                    </a:lnTo>
                    <a:lnTo>
                      <a:pt x="0" y="226"/>
                    </a:lnTo>
                    <a:lnTo>
                      <a:pt x="0" y="282"/>
                    </a:lnTo>
                    <a:lnTo>
                      <a:pt x="0" y="282"/>
                    </a:lnTo>
                    <a:lnTo>
                      <a:pt x="10" y="280"/>
                    </a:lnTo>
                    <a:lnTo>
                      <a:pt x="20" y="276"/>
                    </a:lnTo>
                    <a:lnTo>
                      <a:pt x="30" y="270"/>
                    </a:lnTo>
                    <a:lnTo>
                      <a:pt x="38" y="262"/>
                    </a:lnTo>
                    <a:lnTo>
                      <a:pt x="44" y="254"/>
                    </a:lnTo>
                    <a:lnTo>
                      <a:pt x="50" y="246"/>
                    </a:lnTo>
                    <a:lnTo>
                      <a:pt x="56" y="236"/>
                    </a:lnTo>
                    <a:lnTo>
                      <a:pt x="60" y="226"/>
                    </a:lnTo>
                    <a:lnTo>
                      <a:pt x="60" y="226"/>
                    </a:lnTo>
                    <a:lnTo>
                      <a:pt x="60" y="226"/>
                    </a:lnTo>
                    <a:lnTo>
                      <a:pt x="60" y="220"/>
                    </a:lnTo>
                    <a:lnTo>
                      <a:pt x="60" y="220"/>
                    </a:lnTo>
                    <a:lnTo>
                      <a:pt x="60" y="226"/>
                    </a:lnTo>
                    <a:lnTo>
                      <a:pt x="224" y="226"/>
                    </a:lnTo>
                    <a:lnTo>
                      <a:pt x="260" y="226"/>
                    </a:lnTo>
                    <a:lnTo>
                      <a:pt x="260" y="226"/>
                    </a:lnTo>
                    <a:lnTo>
                      <a:pt x="260" y="216"/>
                    </a:lnTo>
                    <a:lnTo>
                      <a:pt x="260" y="216"/>
                    </a:lnTo>
                    <a:lnTo>
                      <a:pt x="260" y="226"/>
                    </a:lnTo>
                    <a:lnTo>
                      <a:pt x="376" y="226"/>
                    </a:lnTo>
                    <a:lnTo>
                      <a:pt x="376" y="226"/>
                    </a:lnTo>
                    <a:lnTo>
                      <a:pt x="372" y="258"/>
                    </a:lnTo>
                    <a:lnTo>
                      <a:pt x="366" y="292"/>
                    </a:lnTo>
                    <a:lnTo>
                      <a:pt x="366" y="292"/>
                    </a:lnTo>
                    <a:lnTo>
                      <a:pt x="404" y="282"/>
                    </a:lnTo>
                    <a:lnTo>
                      <a:pt x="404" y="282"/>
                    </a:lnTo>
                    <a:lnTo>
                      <a:pt x="432" y="276"/>
                    </a:lnTo>
                    <a:lnTo>
                      <a:pt x="432" y="276"/>
                    </a:lnTo>
                    <a:lnTo>
                      <a:pt x="436" y="250"/>
                    </a:lnTo>
                    <a:lnTo>
                      <a:pt x="436" y="226"/>
                    </a:lnTo>
                    <a:lnTo>
                      <a:pt x="544" y="226"/>
                    </a:lnTo>
                    <a:lnTo>
                      <a:pt x="544" y="226"/>
                    </a:lnTo>
                    <a:lnTo>
                      <a:pt x="540" y="270"/>
                    </a:lnTo>
                    <a:lnTo>
                      <a:pt x="540" y="270"/>
                    </a:lnTo>
                    <a:lnTo>
                      <a:pt x="582" y="272"/>
                    </a:lnTo>
                    <a:lnTo>
                      <a:pt x="624" y="280"/>
                    </a:lnTo>
                    <a:lnTo>
                      <a:pt x="624" y="280"/>
                    </a:lnTo>
                    <a:lnTo>
                      <a:pt x="628" y="226"/>
                    </a:lnTo>
                    <a:lnTo>
                      <a:pt x="722" y="226"/>
                    </a:lnTo>
                    <a:lnTo>
                      <a:pt x="722" y="190"/>
                    </a:lnTo>
                    <a:lnTo>
                      <a:pt x="628" y="190"/>
                    </a:lnTo>
                    <a:close/>
                    <a:moveTo>
                      <a:pt x="628" y="226"/>
                    </a:moveTo>
                    <a:lnTo>
                      <a:pt x="628" y="226"/>
                    </a:lnTo>
                    <a:lnTo>
                      <a:pt x="628" y="226"/>
                    </a:lnTo>
                    <a:lnTo>
                      <a:pt x="628" y="220"/>
                    </a:lnTo>
                    <a:lnTo>
                      <a:pt x="628" y="220"/>
                    </a:lnTo>
                    <a:lnTo>
                      <a:pt x="628" y="226"/>
                    </a:lnTo>
                    <a:lnTo>
                      <a:pt x="628" y="226"/>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1" name="Google Shape;1801;p27"/>
              <p:cNvSpPr/>
              <p:nvPr/>
            </p:nvSpPr>
            <p:spPr>
              <a:xfrm>
                <a:off x="3215" y="1970"/>
                <a:ext cx="152" cy="36"/>
              </a:xfrm>
              <a:custGeom>
                <a:avLst/>
                <a:gdLst/>
                <a:ahLst/>
                <a:cxnLst/>
                <a:rect l="l" t="t" r="r" b="b"/>
                <a:pathLst>
                  <a:path w="152" h="36" extrusionOk="0">
                    <a:moveTo>
                      <a:pt x="152" y="36"/>
                    </a:moveTo>
                    <a:lnTo>
                      <a:pt x="152" y="36"/>
                    </a:lnTo>
                    <a:lnTo>
                      <a:pt x="152" y="16"/>
                    </a:lnTo>
                    <a:lnTo>
                      <a:pt x="152" y="16"/>
                    </a:lnTo>
                    <a:lnTo>
                      <a:pt x="152" y="0"/>
                    </a:lnTo>
                    <a:lnTo>
                      <a:pt x="116" y="0"/>
                    </a:lnTo>
                    <a:lnTo>
                      <a:pt x="0" y="0"/>
                    </a:lnTo>
                    <a:lnTo>
                      <a:pt x="0" y="0"/>
                    </a:lnTo>
                    <a:lnTo>
                      <a:pt x="0" y="16"/>
                    </a:lnTo>
                    <a:lnTo>
                      <a:pt x="0" y="16"/>
                    </a:lnTo>
                    <a:lnTo>
                      <a:pt x="0" y="36"/>
                    </a:lnTo>
                    <a:lnTo>
                      <a:pt x="116" y="36"/>
                    </a:lnTo>
                    <a:lnTo>
                      <a:pt x="152" y="36"/>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804" name="Google Shape;1804;p27"/>
          <p:cNvSpPr/>
          <p:nvPr/>
        </p:nvSpPr>
        <p:spPr>
          <a:xfrm>
            <a:off x="6307978" y="2269212"/>
            <a:ext cx="803978" cy="224357"/>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Fraud </a:t>
            </a:r>
            <a:endParaRPr/>
          </a:p>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Protection</a:t>
            </a:r>
            <a:endParaRPr/>
          </a:p>
        </p:txBody>
      </p:sp>
      <p:grpSp>
        <p:nvGrpSpPr>
          <p:cNvPr id="1805" name="Google Shape;1805;p27"/>
          <p:cNvGrpSpPr/>
          <p:nvPr/>
        </p:nvGrpSpPr>
        <p:grpSpPr>
          <a:xfrm>
            <a:off x="6409029" y="2557456"/>
            <a:ext cx="601876" cy="601876"/>
            <a:chOff x="6409029" y="2557456"/>
            <a:chExt cx="601876" cy="601876"/>
          </a:xfrm>
        </p:grpSpPr>
        <p:sp>
          <p:nvSpPr>
            <p:cNvPr id="1806" name="Google Shape;1806;p27"/>
            <p:cNvSpPr/>
            <p:nvPr/>
          </p:nvSpPr>
          <p:spPr>
            <a:xfrm>
              <a:off x="6409029" y="2557456"/>
              <a:ext cx="601876" cy="601876"/>
            </a:xfrm>
            <a:prstGeom prst="ellipse">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07" name="Google Shape;1807;p27"/>
            <p:cNvSpPr/>
            <p:nvPr/>
          </p:nvSpPr>
          <p:spPr>
            <a:xfrm>
              <a:off x="6538340" y="2707925"/>
              <a:ext cx="343254" cy="300938"/>
            </a:xfrm>
            <a:custGeom>
              <a:avLst/>
              <a:gdLst/>
              <a:ahLst/>
              <a:cxnLst/>
              <a:rect l="l" t="t" r="r" b="b"/>
              <a:pathLst>
                <a:path w="288" h="252" extrusionOk="0">
                  <a:moveTo>
                    <a:pt x="252" y="189"/>
                  </a:moveTo>
                  <a:cubicBezTo>
                    <a:pt x="235" y="181"/>
                    <a:pt x="209" y="161"/>
                    <a:pt x="171" y="154"/>
                  </a:cubicBezTo>
                  <a:cubicBezTo>
                    <a:pt x="180" y="144"/>
                    <a:pt x="188" y="128"/>
                    <a:pt x="195" y="108"/>
                  </a:cubicBezTo>
                  <a:cubicBezTo>
                    <a:pt x="200" y="97"/>
                    <a:pt x="199" y="87"/>
                    <a:pt x="199" y="74"/>
                  </a:cubicBezTo>
                  <a:cubicBezTo>
                    <a:pt x="199" y="64"/>
                    <a:pt x="201" y="48"/>
                    <a:pt x="198" y="39"/>
                  </a:cubicBezTo>
                  <a:cubicBezTo>
                    <a:pt x="190" y="9"/>
                    <a:pt x="169" y="0"/>
                    <a:pt x="144" y="0"/>
                  </a:cubicBezTo>
                  <a:cubicBezTo>
                    <a:pt x="119" y="0"/>
                    <a:pt x="97" y="9"/>
                    <a:pt x="89" y="39"/>
                  </a:cubicBezTo>
                  <a:cubicBezTo>
                    <a:pt x="86" y="48"/>
                    <a:pt x="88" y="64"/>
                    <a:pt x="88" y="74"/>
                  </a:cubicBezTo>
                  <a:cubicBezTo>
                    <a:pt x="88" y="87"/>
                    <a:pt x="88" y="97"/>
                    <a:pt x="92" y="108"/>
                  </a:cubicBezTo>
                  <a:cubicBezTo>
                    <a:pt x="100" y="128"/>
                    <a:pt x="107" y="144"/>
                    <a:pt x="117" y="155"/>
                  </a:cubicBezTo>
                  <a:cubicBezTo>
                    <a:pt x="79" y="161"/>
                    <a:pt x="53" y="181"/>
                    <a:pt x="36" y="189"/>
                  </a:cubicBezTo>
                  <a:cubicBezTo>
                    <a:pt x="0" y="205"/>
                    <a:pt x="0" y="222"/>
                    <a:pt x="0" y="222"/>
                  </a:cubicBezTo>
                  <a:cubicBezTo>
                    <a:pt x="0" y="252"/>
                    <a:pt x="0" y="252"/>
                    <a:pt x="0" y="252"/>
                  </a:cubicBezTo>
                  <a:cubicBezTo>
                    <a:pt x="288" y="252"/>
                    <a:pt x="288" y="252"/>
                    <a:pt x="288" y="252"/>
                  </a:cubicBezTo>
                  <a:cubicBezTo>
                    <a:pt x="288" y="222"/>
                    <a:pt x="288" y="222"/>
                    <a:pt x="288" y="222"/>
                  </a:cubicBezTo>
                  <a:cubicBezTo>
                    <a:pt x="288" y="222"/>
                    <a:pt x="288" y="205"/>
                    <a:pt x="252" y="189"/>
                  </a:cubicBezTo>
                  <a:close/>
                </a:path>
              </a:pathLst>
            </a:custGeom>
            <a:solidFill>
              <a:schemeClr val="dk1"/>
            </a:solidFill>
            <a:ln>
              <a:solidFill>
                <a:schemeClr val="accent3"/>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dirty="0">
                  <a:solidFill>
                    <a:schemeClr val="bg1"/>
                  </a:solidFill>
                  <a:latin typeface="Calibri"/>
                  <a:ea typeface="Calibri"/>
                  <a:cs typeface="Calibri"/>
                  <a:sym typeface="Calibri"/>
                </a:rPr>
                <a:t>?</a:t>
              </a:r>
              <a:endParaRPr dirty="0">
                <a:solidFill>
                  <a:schemeClr val="bg1"/>
                </a:solidFill>
              </a:endParaRPr>
            </a:p>
          </p:txBody>
        </p:sp>
      </p:grpSp>
      <p:sp>
        <p:nvSpPr>
          <p:cNvPr id="2" name="TextBox 1"/>
          <p:cNvSpPr txBox="1"/>
          <p:nvPr/>
        </p:nvSpPr>
        <p:spPr>
          <a:xfrm>
            <a:off x="4894607" y="3423752"/>
            <a:ext cx="1333753" cy="400110"/>
          </a:xfrm>
          <a:prstGeom prst="rect">
            <a:avLst/>
          </a:prstGeom>
          <a:noFill/>
        </p:spPr>
        <p:txBody>
          <a:bodyPr wrap="square" rtlCol="0">
            <a:spAutoFit/>
          </a:bodyPr>
          <a:lstStyle/>
          <a:p>
            <a:r>
              <a:rPr lang="en-GB" sz="1000" dirty="0"/>
              <a:t>Email </a:t>
            </a:r>
          </a:p>
          <a:p>
            <a:r>
              <a:rPr lang="en-GB" sz="1000" dirty="0" err="1"/>
              <a:t>Security.cloud</a:t>
            </a:r>
            <a:endParaRPr lang="en-GB" sz="1000" dirty="0"/>
          </a:p>
        </p:txBody>
      </p:sp>
    </p:spTree>
    <p:extLst>
      <p:ext uri="{BB962C8B-B14F-4D97-AF65-F5344CB8AC3E}">
        <p14:creationId xmlns:p14="http://schemas.microsoft.com/office/powerpoint/2010/main" val="268676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4" name="Google Shape;1634;p27"/>
          <p:cNvSpPr txBox="1">
            <a:spLocks noGrp="1"/>
          </p:cNvSpPr>
          <p:nvPr>
            <p:ph type="subTitle" idx="1"/>
          </p:nvPr>
        </p:nvSpPr>
        <p:spPr>
          <a:xfrm>
            <a:off x="484256" y="825463"/>
            <a:ext cx="11707744" cy="45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360"/>
              <a:buFont typeface="Arial"/>
              <a:buNone/>
            </a:pPr>
            <a:r>
              <a:rPr lang="en-US"/>
              <a:t>Complete Solution Which Includes Threat Isolation and Fraud Protection</a:t>
            </a:r>
            <a:endParaRPr/>
          </a:p>
        </p:txBody>
      </p:sp>
      <p:sp>
        <p:nvSpPr>
          <p:cNvPr id="1635" name="Google Shape;1635;p27"/>
          <p:cNvSpPr txBox="1">
            <a:spLocks noGrp="1"/>
          </p:cNvSpPr>
          <p:nvPr>
            <p:ph type="title"/>
          </p:nvPr>
        </p:nvSpPr>
        <p:spPr>
          <a:xfrm>
            <a:off x="495300" y="381000"/>
            <a:ext cx="9686925" cy="382588"/>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US"/>
              <a:t>Symantec Email Security</a:t>
            </a:r>
            <a:endParaRPr/>
          </a:p>
        </p:txBody>
      </p:sp>
      <p:sp>
        <p:nvSpPr>
          <p:cNvPr id="1637" name="Google Shape;1637;p27"/>
          <p:cNvSpPr/>
          <p:nvPr/>
        </p:nvSpPr>
        <p:spPr>
          <a:xfrm rot="10800000">
            <a:off x="972626" y="1719089"/>
            <a:ext cx="1871987" cy="1152150"/>
          </a:xfrm>
          <a:custGeom>
            <a:avLst/>
            <a:gdLst/>
            <a:ahLst/>
            <a:cxnLst/>
            <a:rect l="l" t="t" r="r" b="b"/>
            <a:pathLst>
              <a:path w="2315184" h="1424924" extrusionOk="0">
                <a:moveTo>
                  <a:pt x="1100668" y="1424924"/>
                </a:moveTo>
                <a:cubicBezTo>
                  <a:pt x="813484" y="1424924"/>
                  <a:pt x="561982" y="1257349"/>
                  <a:pt x="423009" y="1006485"/>
                </a:cubicBezTo>
                <a:lnTo>
                  <a:pt x="389069" y="931517"/>
                </a:lnTo>
                <a:lnTo>
                  <a:pt x="369470" y="933493"/>
                </a:lnTo>
                <a:cubicBezTo>
                  <a:pt x="165417" y="933493"/>
                  <a:pt x="0" y="768076"/>
                  <a:pt x="0" y="564023"/>
                </a:cubicBezTo>
                <a:cubicBezTo>
                  <a:pt x="0" y="359970"/>
                  <a:pt x="165417" y="194553"/>
                  <a:pt x="369470" y="194553"/>
                </a:cubicBezTo>
                <a:cubicBezTo>
                  <a:pt x="394977" y="194553"/>
                  <a:pt x="419880" y="197138"/>
                  <a:pt x="443931" y="202059"/>
                </a:cubicBezTo>
                <a:lnTo>
                  <a:pt x="507746" y="221868"/>
                </a:lnTo>
                <a:lnTo>
                  <a:pt x="539756" y="162896"/>
                </a:lnTo>
                <a:cubicBezTo>
                  <a:pt x="606152" y="64616"/>
                  <a:pt x="718593" y="0"/>
                  <a:pt x="846126" y="0"/>
                </a:cubicBezTo>
                <a:cubicBezTo>
                  <a:pt x="973659" y="0"/>
                  <a:pt x="1086100" y="64616"/>
                  <a:pt x="1152496" y="162896"/>
                </a:cubicBezTo>
                <a:lnTo>
                  <a:pt x="1186475" y="225497"/>
                </a:lnTo>
                <a:lnTo>
                  <a:pt x="1198954" y="218723"/>
                </a:lnTo>
                <a:cubicBezTo>
                  <a:pt x="1243157" y="200027"/>
                  <a:pt x="1291756" y="189688"/>
                  <a:pt x="1342769" y="189688"/>
                </a:cubicBezTo>
                <a:cubicBezTo>
                  <a:pt x="1393782" y="189688"/>
                  <a:pt x="1442381" y="200027"/>
                  <a:pt x="1486584" y="218723"/>
                </a:cubicBezTo>
                <a:lnTo>
                  <a:pt x="1498727" y="225314"/>
                </a:lnTo>
                <a:lnTo>
                  <a:pt x="1518942" y="208634"/>
                </a:lnTo>
                <a:cubicBezTo>
                  <a:pt x="1600451" y="153568"/>
                  <a:pt x="1698711" y="121414"/>
                  <a:pt x="1804481" y="121414"/>
                </a:cubicBezTo>
                <a:cubicBezTo>
                  <a:pt x="2086534" y="121414"/>
                  <a:pt x="2315184" y="350064"/>
                  <a:pt x="2315184" y="632117"/>
                </a:cubicBezTo>
                <a:cubicBezTo>
                  <a:pt x="2315184" y="914170"/>
                  <a:pt x="2086534" y="1142820"/>
                  <a:pt x="1804481" y="1142820"/>
                </a:cubicBezTo>
                <a:cubicBezTo>
                  <a:pt x="1769224" y="1142820"/>
                  <a:pt x="1734802" y="1139247"/>
                  <a:pt x="1701557" y="1132444"/>
                </a:cubicBezTo>
                <a:lnTo>
                  <a:pt x="1694521" y="1130261"/>
                </a:lnTo>
                <a:lnTo>
                  <a:pt x="1604692" y="1226464"/>
                </a:lnTo>
                <a:cubicBezTo>
                  <a:pt x="1467723" y="1350446"/>
                  <a:pt x="1292126" y="1424924"/>
                  <a:pt x="1100668" y="1424924"/>
                </a:cubicBezTo>
                <a:close/>
              </a:path>
            </a:pathLst>
          </a:custGeom>
          <a:solidFill>
            <a:srgbClr val="F2F2F2"/>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rgbClr val="404040"/>
              </a:solidFill>
              <a:latin typeface="Calibri"/>
              <a:ea typeface="Calibri"/>
              <a:cs typeface="Calibri"/>
              <a:sym typeface="Calibri"/>
            </a:endParaRPr>
          </a:p>
        </p:txBody>
      </p:sp>
      <p:pic>
        <p:nvPicPr>
          <p:cNvPr id="1638" name="Google Shape;1638;p27"/>
          <p:cNvPicPr preferRelativeResize="0"/>
          <p:nvPr/>
        </p:nvPicPr>
        <p:blipFill rotWithShape="1">
          <a:blip r:embed="rId3">
            <a:alphaModFix/>
          </a:blip>
          <a:srcRect/>
          <a:stretch/>
        </p:blipFill>
        <p:spPr>
          <a:xfrm>
            <a:off x="1519710" y="2330519"/>
            <a:ext cx="671137" cy="302314"/>
          </a:xfrm>
          <a:prstGeom prst="rect">
            <a:avLst/>
          </a:prstGeom>
          <a:noFill/>
          <a:ln>
            <a:noFill/>
          </a:ln>
        </p:spPr>
      </p:pic>
      <p:pic>
        <p:nvPicPr>
          <p:cNvPr id="1639" name="Google Shape;1639;p27"/>
          <p:cNvPicPr preferRelativeResize="0"/>
          <p:nvPr/>
        </p:nvPicPr>
        <p:blipFill rotWithShape="1">
          <a:blip r:embed="rId4">
            <a:alphaModFix/>
          </a:blip>
          <a:srcRect/>
          <a:stretch/>
        </p:blipFill>
        <p:spPr>
          <a:xfrm>
            <a:off x="1340767" y="2031816"/>
            <a:ext cx="1029022" cy="236828"/>
          </a:xfrm>
          <a:prstGeom prst="rect">
            <a:avLst/>
          </a:prstGeom>
          <a:noFill/>
          <a:ln>
            <a:noFill/>
          </a:ln>
        </p:spPr>
      </p:pic>
      <p:grpSp>
        <p:nvGrpSpPr>
          <p:cNvPr id="1640" name="Google Shape;1640;p27"/>
          <p:cNvGrpSpPr/>
          <p:nvPr/>
        </p:nvGrpSpPr>
        <p:grpSpPr>
          <a:xfrm>
            <a:off x="9029523" y="1797111"/>
            <a:ext cx="2893892" cy="3611096"/>
            <a:chOff x="6515437" y="2517961"/>
            <a:chExt cx="3526894" cy="2623036"/>
          </a:xfrm>
        </p:grpSpPr>
        <p:sp>
          <p:nvSpPr>
            <p:cNvPr id="1641" name="Google Shape;1641;p27"/>
            <p:cNvSpPr/>
            <p:nvPr/>
          </p:nvSpPr>
          <p:spPr>
            <a:xfrm>
              <a:off x="6515437" y="2903215"/>
              <a:ext cx="3526894" cy="2237782"/>
            </a:xfrm>
            <a:prstGeom prst="rect">
              <a:avLst/>
            </a:prstGeom>
            <a:solidFill>
              <a:srgbClr val="F2F2F2"/>
            </a:solidFill>
            <a:ln w="19050" cap="flat" cmpd="sng">
              <a:solidFill>
                <a:schemeClr val="tx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2" name="Google Shape;1642;p27"/>
            <p:cNvSpPr/>
            <p:nvPr/>
          </p:nvSpPr>
          <p:spPr>
            <a:xfrm>
              <a:off x="6515437" y="2517961"/>
              <a:ext cx="3526894" cy="385254"/>
            </a:xfrm>
            <a:prstGeom prst="round2SameRect">
              <a:avLst>
                <a:gd name="adj1" fmla="val 19692"/>
                <a:gd name="adj2" fmla="val 0"/>
              </a:avLst>
            </a:prstGeom>
            <a:solidFill>
              <a:schemeClr val="tx2"/>
            </a:solidFill>
            <a:ln w="19050" cap="flat" cmpd="sng">
              <a:solidFill>
                <a:schemeClr val="tx2"/>
              </a:solidFill>
              <a:prstDash val="solid"/>
              <a:miter lim="800000"/>
              <a:headEnd type="none" w="sm" len="sm"/>
              <a:tailEnd type="none" w="sm" len="sm"/>
            </a:ln>
          </p:spPr>
          <p:txBody>
            <a:bodyPr spcFirstLastPara="1" wrap="square" lIns="121775" tIns="0" rIns="121775" bIns="0" anchor="ctr" anchorCtr="0">
              <a:noAutofit/>
            </a:bodyPr>
            <a:lstStyle/>
            <a:p>
              <a:pPr marL="0" marR="0" lvl="0" indent="0" algn="ctr" rtl="0">
                <a:lnSpc>
                  <a:spcPct val="90000"/>
                </a:lnSpc>
                <a:spcBef>
                  <a:spcPts val="0"/>
                </a:spcBef>
                <a:spcAft>
                  <a:spcPts val="0"/>
                </a:spcAft>
                <a:buNone/>
              </a:pPr>
              <a:r>
                <a:rPr lang="en-US" sz="1799" b="1">
                  <a:solidFill>
                    <a:schemeClr val="lt1"/>
                  </a:solidFill>
                  <a:latin typeface="Calibri"/>
                  <a:ea typeface="Calibri"/>
                  <a:cs typeface="Calibri"/>
                  <a:sym typeface="Calibri"/>
                </a:rPr>
                <a:t> Solution Overview</a:t>
              </a:r>
              <a:endParaRPr/>
            </a:p>
          </p:txBody>
        </p:sp>
        <p:sp>
          <p:nvSpPr>
            <p:cNvPr id="1643" name="Google Shape;1643;p27"/>
            <p:cNvSpPr txBox="1"/>
            <p:nvPr/>
          </p:nvSpPr>
          <p:spPr>
            <a:xfrm>
              <a:off x="6646938" y="3012716"/>
              <a:ext cx="3319640" cy="2019523"/>
            </a:xfrm>
            <a:prstGeom prst="rect">
              <a:avLst/>
            </a:prstGeom>
            <a:noFill/>
            <a:ln>
              <a:noFill/>
            </a:ln>
          </p:spPr>
          <p:txBody>
            <a:bodyPr spcFirstLastPara="1" wrap="square" lIns="0" tIns="0" rIns="0" bIns="0" anchor="t" anchorCtr="0">
              <a:spAutoFit/>
            </a:bodyPr>
            <a:lstStyle/>
            <a:p>
              <a:pPr marL="171450" marR="3809" lvl="0" indent="-171450" algn="l" rtl="0">
                <a:spcBef>
                  <a:spcPts val="0"/>
                </a:spcBef>
                <a:spcAft>
                  <a:spcPts val="0"/>
                </a:spcAft>
                <a:buClr>
                  <a:schemeClr val="tx2"/>
                </a:buClr>
                <a:buSzPts val="1200"/>
                <a:buFont typeface="Arial"/>
                <a:buChar char="•"/>
              </a:pPr>
              <a:r>
                <a:rPr lang="en-US" sz="1200" dirty="0">
                  <a:solidFill>
                    <a:schemeClr val="dk1"/>
                  </a:solidFill>
                  <a:latin typeface="Calibri"/>
                  <a:ea typeface="Calibri"/>
                  <a:cs typeface="Calibri"/>
                  <a:sym typeface="Calibri"/>
                </a:rPr>
                <a:t>Protects against ransomware, phishing and business email compromise</a:t>
              </a:r>
              <a:endParaRPr dirty="0"/>
            </a:p>
            <a:p>
              <a:pPr marL="171450" marR="3809" lvl="0" indent="-171450" algn="l" rtl="0">
                <a:spcBef>
                  <a:spcPts val="1100"/>
                </a:spcBef>
                <a:spcAft>
                  <a:spcPts val="0"/>
                </a:spcAft>
                <a:buClr>
                  <a:schemeClr val="tx2"/>
                </a:buClr>
                <a:buSzPts val="1200"/>
                <a:buFont typeface="Arial"/>
                <a:buChar char="•"/>
              </a:pPr>
              <a:r>
                <a:rPr lang="en-US" sz="1200" dirty="0">
                  <a:solidFill>
                    <a:schemeClr val="dk1"/>
                  </a:solidFill>
                  <a:latin typeface="Calibri"/>
                  <a:ea typeface="Calibri"/>
                  <a:cs typeface="Calibri"/>
                  <a:sym typeface="Calibri"/>
                </a:rPr>
                <a:t>Insulates users from sophisticated email attacks such as credential theft and spear phishing</a:t>
              </a:r>
              <a:endParaRPr dirty="0"/>
            </a:p>
            <a:p>
              <a:pPr marL="171450" marR="3809" lvl="0" indent="-171450" algn="l" rtl="0">
                <a:spcBef>
                  <a:spcPts val="1100"/>
                </a:spcBef>
                <a:spcAft>
                  <a:spcPts val="0"/>
                </a:spcAft>
                <a:buClr>
                  <a:schemeClr val="tx2"/>
                </a:buClr>
                <a:buSzPts val="1200"/>
                <a:buFont typeface="Arial"/>
                <a:buChar char="•"/>
              </a:pPr>
              <a:r>
                <a:rPr lang="en-US" sz="1200" dirty="0">
                  <a:solidFill>
                    <a:schemeClr val="dk1"/>
                  </a:solidFill>
                  <a:latin typeface="Calibri"/>
                  <a:ea typeface="Calibri"/>
                  <a:cs typeface="Calibri"/>
                  <a:sym typeface="Calibri"/>
                </a:rPr>
                <a:t>Automates sender authentication, which protects customer brands and helps ensure sender trust</a:t>
              </a:r>
              <a:endParaRPr dirty="0"/>
            </a:p>
            <a:p>
              <a:pPr marL="171450" marR="3809" lvl="0" indent="-171450" algn="l" rtl="0">
                <a:spcBef>
                  <a:spcPts val="1100"/>
                </a:spcBef>
                <a:spcAft>
                  <a:spcPts val="0"/>
                </a:spcAft>
                <a:buClr>
                  <a:schemeClr val="tx2"/>
                </a:buClr>
                <a:buSzPts val="1200"/>
                <a:buFont typeface="Arial"/>
                <a:buChar char="•"/>
              </a:pPr>
              <a:r>
                <a:rPr lang="en-US" sz="1200" dirty="0">
                  <a:solidFill>
                    <a:schemeClr val="dk1"/>
                  </a:solidFill>
                  <a:latin typeface="Calibri"/>
                  <a:ea typeface="Calibri"/>
                  <a:cs typeface="Calibri"/>
                  <a:sym typeface="Calibri"/>
                </a:rPr>
                <a:t>Accelerates response with deep visibility and remediation for advanced attacks</a:t>
              </a:r>
              <a:endParaRPr dirty="0"/>
            </a:p>
            <a:p>
              <a:pPr marL="171450" marR="3809" lvl="0" indent="-171450" algn="l" rtl="0">
                <a:spcBef>
                  <a:spcPts val="1100"/>
                </a:spcBef>
                <a:spcAft>
                  <a:spcPts val="0"/>
                </a:spcAft>
                <a:buClr>
                  <a:schemeClr val="tx2"/>
                </a:buClr>
                <a:buSzPts val="1200"/>
                <a:buFont typeface="Arial"/>
                <a:buChar char="•"/>
              </a:pPr>
              <a:r>
                <a:rPr lang="en-US" sz="1200" dirty="0">
                  <a:solidFill>
                    <a:schemeClr val="dk1"/>
                  </a:solidFill>
                  <a:latin typeface="Calibri"/>
                  <a:ea typeface="Calibri"/>
                  <a:cs typeface="Calibri"/>
                  <a:sym typeface="Calibri"/>
                </a:rPr>
                <a:t>Controls sensitive data and helps meet compliance &amp; privacy requirements </a:t>
              </a:r>
              <a:endParaRPr dirty="0"/>
            </a:p>
          </p:txBody>
        </p:sp>
      </p:grpSp>
      <p:sp>
        <p:nvSpPr>
          <p:cNvPr id="1647" name="Google Shape;1647;p27"/>
          <p:cNvSpPr txBox="1"/>
          <p:nvPr/>
        </p:nvSpPr>
        <p:spPr>
          <a:xfrm>
            <a:off x="3153841" y="1264365"/>
            <a:ext cx="4320513" cy="26117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1800" b="1" dirty="0">
                <a:solidFill>
                  <a:schemeClr val="dk1"/>
                </a:solidFill>
                <a:latin typeface="Calibri"/>
                <a:ea typeface="Calibri"/>
                <a:cs typeface="Calibri"/>
                <a:sym typeface="Calibri"/>
              </a:rPr>
              <a:t>[Cloud Service or] On-premises Appliance : Symantec Messaging Gateway </a:t>
            </a:r>
            <a:endParaRPr dirty="0"/>
          </a:p>
        </p:txBody>
      </p:sp>
      <p:grpSp>
        <p:nvGrpSpPr>
          <p:cNvPr id="1648" name="Google Shape;1648;p27"/>
          <p:cNvGrpSpPr/>
          <p:nvPr/>
        </p:nvGrpSpPr>
        <p:grpSpPr>
          <a:xfrm>
            <a:off x="503880" y="4760497"/>
            <a:ext cx="1420985" cy="1473240"/>
            <a:chOff x="831679" y="3820636"/>
            <a:chExt cx="1085088" cy="1124991"/>
          </a:xfrm>
        </p:grpSpPr>
        <p:grpSp>
          <p:nvGrpSpPr>
            <p:cNvPr id="1649" name="Google Shape;1649;p27"/>
            <p:cNvGrpSpPr/>
            <p:nvPr/>
          </p:nvGrpSpPr>
          <p:grpSpPr>
            <a:xfrm>
              <a:off x="976796" y="4050242"/>
              <a:ext cx="794854" cy="562986"/>
              <a:chOff x="5341938" y="2892425"/>
              <a:chExt cx="1512888" cy="1071563"/>
            </a:xfrm>
          </p:grpSpPr>
          <p:sp>
            <p:nvSpPr>
              <p:cNvPr id="1650" name="Google Shape;1650;p27"/>
              <p:cNvSpPr/>
              <p:nvPr/>
            </p:nvSpPr>
            <p:spPr>
              <a:xfrm>
                <a:off x="5341938" y="3101975"/>
                <a:ext cx="477838" cy="749300"/>
              </a:xfrm>
              <a:custGeom>
                <a:avLst/>
                <a:gdLst/>
                <a:ahLst/>
                <a:cxnLst/>
                <a:rect l="l" t="t" r="r" b="b"/>
                <a:pathLst>
                  <a:path w="199" h="312" extrusionOk="0">
                    <a:moveTo>
                      <a:pt x="190" y="0"/>
                    </a:moveTo>
                    <a:cubicBezTo>
                      <a:pt x="8" y="0"/>
                      <a:pt x="8" y="0"/>
                      <a:pt x="8" y="0"/>
                    </a:cubicBezTo>
                    <a:cubicBezTo>
                      <a:pt x="4" y="0"/>
                      <a:pt x="0" y="4"/>
                      <a:pt x="0" y="8"/>
                    </a:cubicBezTo>
                    <a:cubicBezTo>
                      <a:pt x="0" y="303"/>
                      <a:pt x="0" y="303"/>
                      <a:pt x="0" y="303"/>
                    </a:cubicBezTo>
                    <a:cubicBezTo>
                      <a:pt x="0" y="308"/>
                      <a:pt x="4" y="312"/>
                      <a:pt x="8" y="312"/>
                    </a:cubicBezTo>
                    <a:cubicBezTo>
                      <a:pt x="190" y="312"/>
                      <a:pt x="190" y="312"/>
                      <a:pt x="190" y="312"/>
                    </a:cubicBezTo>
                    <a:cubicBezTo>
                      <a:pt x="195" y="312"/>
                      <a:pt x="199" y="308"/>
                      <a:pt x="199" y="303"/>
                    </a:cubicBezTo>
                    <a:cubicBezTo>
                      <a:pt x="199" y="8"/>
                      <a:pt x="199" y="8"/>
                      <a:pt x="199" y="8"/>
                    </a:cubicBezTo>
                    <a:cubicBezTo>
                      <a:pt x="199" y="4"/>
                      <a:pt x="195" y="0"/>
                      <a:pt x="190" y="0"/>
                    </a:cubicBezTo>
                    <a:close/>
                    <a:moveTo>
                      <a:pt x="176" y="247"/>
                    </a:moveTo>
                    <a:cubicBezTo>
                      <a:pt x="176" y="249"/>
                      <a:pt x="175" y="251"/>
                      <a:pt x="173" y="251"/>
                    </a:cubicBezTo>
                    <a:cubicBezTo>
                      <a:pt x="25" y="251"/>
                      <a:pt x="25" y="251"/>
                      <a:pt x="25" y="251"/>
                    </a:cubicBezTo>
                    <a:cubicBezTo>
                      <a:pt x="24" y="251"/>
                      <a:pt x="22" y="249"/>
                      <a:pt x="22" y="247"/>
                    </a:cubicBezTo>
                    <a:cubicBezTo>
                      <a:pt x="22" y="231"/>
                      <a:pt x="22" y="231"/>
                      <a:pt x="22" y="231"/>
                    </a:cubicBezTo>
                    <a:cubicBezTo>
                      <a:pt x="22" y="229"/>
                      <a:pt x="24" y="227"/>
                      <a:pt x="25" y="227"/>
                    </a:cubicBezTo>
                    <a:cubicBezTo>
                      <a:pt x="173" y="227"/>
                      <a:pt x="173" y="227"/>
                      <a:pt x="173" y="227"/>
                    </a:cubicBezTo>
                    <a:cubicBezTo>
                      <a:pt x="175" y="227"/>
                      <a:pt x="176" y="229"/>
                      <a:pt x="176" y="231"/>
                    </a:cubicBezTo>
                    <a:lnTo>
                      <a:pt x="176" y="247"/>
                    </a:lnTo>
                    <a:close/>
                    <a:moveTo>
                      <a:pt x="176" y="207"/>
                    </a:moveTo>
                    <a:cubicBezTo>
                      <a:pt x="176" y="209"/>
                      <a:pt x="175" y="210"/>
                      <a:pt x="173" y="210"/>
                    </a:cubicBezTo>
                    <a:cubicBezTo>
                      <a:pt x="25" y="210"/>
                      <a:pt x="25" y="210"/>
                      <a:pt x="25" y="210"/>
                    </a:cubicBezTo>
                    <a:cubicBezTo>
                      <a:pt x="24" y="210"/>
                      <a:pt x="22" y="209"/>
                      <a:pt x="22" y="207"/>
                    </a:cubicBezTo>
                    <a:cubicBezTo>
                      <a:pt x="22" y="191"/>
                      <a:pt x="22" y="191"/>
                      <a:pt x="22" y="191"/>
                    </a:cubicBezTo>
                    <a:cubicBezTo>
                      <a:pt x="22" y="189"/>
                      <a:pt x="24" y="187"/>
                      <a:pt x="25" y="187"/>
                    </a:cubicBezTo>
                    <a:cubicBezTo>
                      <a:pt x="173" y="187"/>
                      <a:pt x="173" y="187"/>
                      <a:pt x="173" y="187"/>
                    </a:cubicBezTo>
                    <a:cubicBezTo>
                      <a:pt x="175" y="187"/>
                      <a:pt x="176" y="189"/>
                      <a:pt x="176" y="191"/>
                    </a:cubicBezTo>
                    <a:lnTo>
                      <a:pt x="176" y="207"/>
                    </a:lnTo>
                    <a:close/>
                    <a:moveTo>
                      <a:pt x="176" y="167"/>
                    </a:moveTo>
                    <a:cubicBezTo>
                      <a:pt x="176" y="168"/>
                      <a:pt x="175" y="170"/>
                      <a:pt x="173" y="170"/>
                    </a:cubicBezTo>
                    <a:cubicBezTo>
                      <a:pt x="25" y="170"/>
                      <a:pt x="25" y="170"/>
                      <a:pt x="25" y="170"/>
                    </a:cubicBezTo>
                    <a:cubicBezTo>
                      <a:pt x="24" y="170"/>
                      <a:pt x="22" y="168"/>
                      <a:pt x="22" y="167"/>
                    </a:cubicBezTo>
                    <a:cubicBezTo>
                      <a:pt x="22" y="150"/>
                      <a:pt x="22" y="150"/>
                      <a:pt x="22" y="150"/>
                    </a:cubicBezTo>
                    <a:cubicBezTo>
                      <a:pt x="22" y="148"/>
                      <a:pt x="24" y="147"/>
                      <a:pt x="25" y="147"/>
                    </a:cubicBezTo>
                    <a:cubicBezTo>
                      <a:pt x="173" y="147"/>
                      <a:pt x="173" y="147"/>
                      <a:pt x="173" y="147"/>
                    </a:cubicBezTo>
                    <a:cubicBezTo>
                      <a:pt x="175" y="147"/>
                      <a:pt x="176" y="148"/>
                      <a:pt x="176" y="150"/>
                    </a:cubicBezTo>
                    <a:lnTo>
                      <a:pt x="176" y="167"/>
                    </a:lnTo>
                    <a:close/>
                    <a:moveTo>
                      <a:pt x="176" y="126"/>
                    </a:moveTo>
                    <a:cubicBezTo>
                      <a:pt x="176" y="128"/>
                      <a:pt x="175" y="129"/>
                      <a:pt x="173" y="129"/>
                    </a:cubicBezTo>
                    <a:cubicBezTo>
                      <a:pt x="25" y="129"/>
                      <a:pt x="25" y="129"/>
                      <a:pt x="25" y="129"/>
                    </a:cubicBezTo>
                    <a:cubicBezTo>
                      <a:pt x="24" y="129"/>
                      <a:pt x="22" y="128"/>
                      <a:pt x="22" y="126"/>
                    </a:cubicBezTo>
                    <a:cubicBezTo>
                      <a:pt x="22" y="109"/>
                      <a:pt x="22" y="109"/>
                      <a:pt x="22" y="109"/>
                    </a:cubicBezTo>
                    <a:cubicBezTo>
                      <a:pt x="22" y="108"/>
                      <a:pt x="24" y="106"/>
                      <a:pt x="25" y="106"/>
                    </a:cubicBezTo>
                    <a:cubicBezTo>
                      <a:pt x="173" y="106"/>
                      <a:pt x="173" y="106"/>
                      <a:pt x="173" y="106"/>
                    </a:cubicBezTo>
                    <a:cubicBezTo>
                      <a:pt x="175" y="106"/>
                      <a:pt x="176" y="108"/>
                      <a:pt x="176" y="109"/>
                    </a:cubicBezTo>
                    <a:lnTo>
                      <a:pt x="176" y="126"/>
                    </a:lnTo>
                    <a:close/>
                    <a:moveTo>
                      <a:pt x="176" y="86"/>
                    </a:moveTo>
                    <a:cubicBezTo>
                      <a:pt x="176" y="87"/>
                      <a:pt x="175" y="89"/>
                      <a:pt x="173" y="89"/>
                    </a:cubicBezTo>
                    <a:cubicBezTo>
                      <a:pt x="25" y="89"/>
                      <a:pt x="25" y="89"/>
                      <a:pt x="25" y="89"/>
                    </a:cubicBezTo>
                    <a:cubicBezTo>
                      <a:pt x="24" y="89"/>
                      <a:pt x="22" y="87"/>
                      <a:pt x="22" y="86"/>
                    </a:cubicBezTo>
                    <a:cubicBezTo>
                      <a:pt x="22" y="69"/>
                      <a:pt x="22" y="69"/>
                      <a:pt x="22" y="69"/>
                    </a:cubicBezTo>
                    <a:cubicBezTo>
                      <a:pt x="22" y="67"/>
                      <a:pt x="24" y="66"/>
                      <a:pt x="25" y="66"/>
                    </a:cubicBezTo>
                    <a:cubicBezTo>
                      <a:pt x="173" y="66"/>
                      <a:pt x="173" y="66"/>
                      <a:pt x="173" y="66"/>
                    </a:cubicBezTo>
                    <a:cubicBezTo>
                      <a:pt x="175" y="66"/>
                      <a:pt x="176" y="67"/>
                      <a:pt x="176" y="69"/>
                    </a:cubicBezTo>
                    <a:lnTo>
                      <a:pt x="176" y="86"/>
                    </a:lnTo>
                    <a:close/>
                    <a:moveTo>
                      <a:pt x="176" y="45"/>
                    </a:moveTo>
                    <a:cubicBezTo>
                      <a:pt x="176" y="47"/>
                      <a:pt x="175" y="48"/>
                      <a:pt x="173" y="48"/>
                    </a:cubicBezTo>
                    <a:cubicBezTo>
                      <a:pt x="25" y="48"/>
                      <a:pt x="25" y="48"/>
                      <a:pt x="25" y="48"/>
                    </a:cubicBezTo>
                    <a:cubicBezTo>
                      <a:pt x="24" y="48"/>
                      <a:pt x="22" y="47"/>
                      <a:pt x="22" y="45"/>
                    </a:cubicBezTo>
                    <a:cubicBezTo>
                      <a:pt x="22" y="29"/>
                      <a:pt x="22" y="29"/>
                      <a:pt x="22" y="29"/>
                    </a:cubicBezTo>
                    <a:cubicBezTo>
                      <a:pt x="22" y="27"/>
                      <a:pt x="24" y="25"/>
                      <a:pt x="25" y="25"/>
                    </a:cubicBezTo>
                    <a:cubicBezTo>
                      <a:pt x="173" y="25"/>
                      <a:pt x="173" y="25"/>
                      <a:pt x="173" y="25"/>
                    </a:cubicBezTo>
                    <a:cubicBezTo>
                      <a:pt x="175" y="25"/>
                      <a:pt x="176" y="27"/>
                      <a:pt x="176" y="29"/>
                    </a:cubicBezTo>
                    <a:lnTo>
                      <a:pt x="176" y="4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1" name="Google Shape;1651;p27"/>
              <p:cNvSpPr/>
              <p:nvPr/>
            </p:nvSpPr>
            <p:spPr>
              <a:xfrm>
                <a:off x="6376988" y="3101975"/>
                <a:ext cx="477838" cy="749300"/>
              </a:xfrm>
              <a:custGeom>
                <a:avLst/>
                <a:gdLst/>
                <a:ahLst/>
                <a:cxnLst/>
                <a:rect l="l" t="t" r="r" b="b"/>
                <a:pathLst>
                  <a:path w="199" h="312" extrusionOk="0">
                    <a:moveTo>
                      <a:pt x="190" y="0"/>
                    </a:moveTo>
                    <a:cubicBezTo>
                      <a:pt x="8" y="0"/>
                      <a:pt x="8" y="0"/>
                      <a:pt x="8" y="0"/>
                    </a:cubicBezTo>
                    <a:cubicBezTo>
                      <a:pt x="4" y="0"/>
                      <a:pt x="0" y="4"/>
                      <a:pt x="0" y="8"/>
                    </a:cubicBezTo>
                    <a:cubicBezTo>
                      <a:pt x="0" y="303"/>
                      <a:pt x="0" y="303"/>
                      <a:pt x="0" y="303"/>
                    </a:cubicBezTo>
                    <a:cubicBezTo>
                      <a:pt x="0" y="308"/>
                      <a:pt x="4" y="312"/>
                      <a:pt x="8" y="312"/>
                    </a:cubicBezTo>
                    <a:cubicBezTo>
                      <a:pt x="190" y="312"/>
                      <a:pt x="190" y="312"/>
                      <a:pt x="190" y="312"/>
                    </a:cubicBezTo>
                    <a:cubicBezTo>
                      <a:pt x="195" y="312"/>
                      <a:pt x="199" y="308"/>
                      <a:pt x="199" y="303"/>
                    </a:cubicBezTo>
                    <a:cubicBezTo>
                      <a:pt x="199" y="8"/>
                      <a:pt x="199" y="8"/>
                      <a:pt x="199" y="8"/>
                    </a:cubicBezTo>
                    <a:cubicBezTo>
                      <a:pt x="199" y="4"/>
                      <a:pt x="195" y="0"/>
                      <a:pt x="190" y="0"/>
                    </a:cubicBezTo>
                    <a:close/>
                    <a:moveTo>
                      <a:pt x="176" y="247"/>
                    </a:moveTo>
                    <a:cubicBezTo>
                      <a:pt x="176" y="249"/>
                      <a:pt x="175" y="251"/>
                      <a:pt x="173" y="251"/>
                    </a:cubicBezTo>
                    <a:cubicBezTo>
                      <a:pt x="25" y="251"/>
                      <a:pt x="25" y="251"/>
                      <a:pt x="25" y="251"/>
                    </a:cubicBezTo>
                    <a:cubicBezTo>
                      <a:pt x="24" y="251"/>
                      <a:pt x="22" y="249"/>
                      <a:pt x="22" y="247"/>
                    </a:cubicBezTo>
                    <a:cubicBezTo>
                      <a:pt x="22" y="231"/>
                      <a:pt x="22" y="231"/>
                      <a:pt x="22" y="231"/>
                    </a:cubicBezTo>
                    <a:cubicBezTo>
                      <a:pt x="22" y="229"/>
                      <a:pt x="24" y="227"/>
                      <a:pt x="25" y="227"/>
                    </a:cubicBezTo>
                    <a:cubicBezTo>
                      <a:pt x="173" y="227"/>
                      <a:pt x="173" y="227"/>
                      <a:pt x="173" y="227"/>
                    </a:cubicBezTo>
                    <a:cubicBezTo>
                      <a:pt x="175" y="227"/>
                      <a:pt x="176" y="229"/>
                      <a:pt x="176" y="231"/>
                    </a:cubicBezTo>
                    <a:lnTo>
                      <a:pt x="176" y="247"/>
                    </a:lnTo>
                    <a:close/>
                    <a:moveTo>
                      <a:pt x="176" y="207"/>
                    </a:moveTo>
                    <a:cubicBezTo>
                      <a:pt x="176" y="209"/>
                      <a:pt x="175" y="210"/>
                      <a:pt x="173" y="210"/>
                    </a:cubicBezTo>
                    <a:cubicBezTo>
                      <a:pt x="25" y="210"/>
                      <a:pt x="25" y="210"/>
                      <a:pt x="25" y="210"/>
                    </a:cubicBezTo>
                    <a:cubicBezTo>
                      <a:pt x="24" y="210"/>
                      <a:pt x="22" y="209"/>
                      <a:pt x="22" y="207"/>
                    </a:cubicBezTo>
                    <a:cubicBezTo>
                      <a:pt x="22" y="191"/>
                      <a:pt x="22" y="191"/>
                      <a:pt x="22" y="191"/>
                    </a:cubicBezTo>
                    <a:cubicBezTo>
                      <a:pt x="22" y="189"/>
                      <a:pt x="24" y="187"/>
                      <a:pt x="25" y="187"/>
                    </a:cubicBezTo>
                    <a:cubicBezTo>
                      <a:pt x="173" y="187"/>
                      <a:pt x="173" y="187"/>
                      <a:pt x="173" y="187"/>
                    </a:cubicBezTo>
                    <a:cubicBezTo>
                      <a:pt x="175" y="187"/>
                      <a:pt x="176" y="189"/>
                      <a:pt x="176" y="191"/>
                    </a:cubicBezTo>
                    <a:lnTo>
                      <a:pt x="176" y="207"/>
                    </a:lnTo>
                    <a:close/>
                    <a:moveTo>
                      <a:pt x="176" y="167"/>
                    </a:moveTo>
                    <a:cubicBezTo>
                      <a:pt x="176" y="168"/>
                      <a:pt x="175" y="170"/>
                      <a:pt x="173" y="170"/>
                    </a:cubicBezTo>
                    <a:cubicBezTo>
                      <a:pt x="25" y="170"/>
                      <a:pt x="25" y="170"/>
                      <a:pt x="25" y="170"/>
                    </a:cubicBezTo>
                    <a:cubicBezTo>
                      <a:pt x="24" y="170"/>
                      <a:pt x="22" y="168"/>
                      <a:pt x="22" y="167"/>
                    </a:cubicBezTo>
                    <a:cubicBezTo>
                      <a:pt x="22" y="150"/>
                      <a:pt x="22" y="150"/>
                      <a:pt x="22" y="150"/>
                    </a:cubicBezTo>
                    <a:cubicBezTo>
                      <a:pt x="22" y="148"/>
                      <a:pt x="24" y="147"/>
                      <a:pt x="25" y="147"/>
                    </a:cubicBezTo>
                    <a:cubicBezTo>
                      <a:pt x="173" y="147"/>
                      <a:pt x="173" y="147"/>
                      <a:pt x="173" y="147"/>
                    </a:cubicBezTo>
                    <a:cubicBezTo>
                      <a:pt x="175" y="147"/>
                      <a:pt x="176" y="148"/>
                      <a:pt x="176" y="150"/>
                    </a:cubicBezTo>
                    <a:lnTo>
                      <a:pt x="176" y="167"/>
                    </a:lnTo>
                    <a:close/>
                    <a:moveTo>
                      <a:pt x="176" y="126"/>
                    </a:moveTo>
                    <a:cubicBezTo>
                      <a:pt x="176" y="128"/>
                      <a:pt x="175" y="129"/>
                      <a:pt x="173" y="129"/>
                    </a:cubicBezTo>
                    <a:cubicBezTo>
                      <a:pt x="25" y="129"/>
                      <a:pt x="25" y="129"/>
                      <a:pt x="25" y="129"/>
                    </a:cubicBezTo>
                    <a:cubicBezTo>
                      <a:pt x="24" y="129"/>
                      <a:pt x="22" y="128"/>
                      <a:pt x="22" y="126"/>
                    </a:cubicBezTo>
                    <a:cubicBezTo>
                      <a:pt x="22" y="109"/>
                      <a:pt x="22" y="109"/>
                      <a:pt x="22" y="109"/>
                    </a:cubicBezTo>
                    <a:cubicBezTo>
                      <a:pt x="22" y="108"/>
                      <a:pt x="24" y="106"/>
                      <a:pt x="25" y="106"/>
                    </a:cubicBezTo>
                    <a:cubicBezTo>
                      <a:pt x="173" y="106"/>
                      <a:pt x="173" y="106"/>
                      <a:pt x="173" y="106"/>
                    </a:cubicBezTo>
                    <a:cubicBezTo>
                      <a:pt x="175" y="106"/>
                      <a:pt x="176" y="108"/>
                      <a:pt x="176" y="109"/>
                    </a:cubicBezTo>
                    <a:lnTo>
                      <a:pt x="176" y="126"/>
                    </a:lnTo>
                    <a:close/>
                    <a:moveTo>
                      <a:pt x="176" y="86"/>
                    </a:moveTo>
                    <a:cubicBezTo>
                      <a:pt x="176" y="87"/>
                      <a:pt x="175" y="89"/>
                      <a:pt x="173" y="89"/>
                    </a:cubicBezTo>
                    <a:cubicBezTo>
                      <a:pt x="25" y="89"/>
                      <a:pt x="25" y="89"/>
                      <a:pt x="25" y="89"/>
                    </a:cubicBezTo>
                    <a:cubicBezTo>
                      <a:pt x="24" y="89"/>
                      <a:pt x="22" y="87"/>
                      <a:pt x="22" y="86"/>
                    </a:cubicBezTo>
                    <a:cubicBezTo>
                      <a:pt x="22" y="69"/>
                      <a:pt x="22" y="69"/>
                      <a:pt x="22" y="69"/>
                    </a:cubicBezTo>
                    <a:cubicBezTo>
                      <a:pt x="22" y="67"/>
                      <a:pt x="24" y="66"/>
                      <a:pt x="25" y="66"/>
                    </a:cubicBezTo>
                    <a:cubicBezTo>
                      <a:pt x="173" y="66"/>
                      <a:pt x="173" y="66"/>
                      <a:pt x="173" y="66"/>
                    </a:cubicBezTo>
                    <a:cubicBezTo>
                      <a:pt x="175" y="66"/>
                      <a:pt x="176" y="67"/>
                      <a:pt x="176" y="69"/>
                    </a:cubicBezTo>
                    <a:lnTo>
                      <a:pt x="176" y="86"/>
                    </a:lnTo>
                    <a:close/>
                    <a:moveTo>
                      <a:pt x="176" y="45"/>
                    </a:moveTo>
                    <a:cubicBezTo>
                      <a:pt x="176" y="47"/>
                      <a:pt x="175" y="48"/>
                      <a:pt x="173" y="48"/>
                    </a:cubicBezTo>
                    <a:cubicBezTo>
                      <a:pt x="25" y="48"/>
                      <a:pt x="25" y="48"/>
                      <a:pt x="25" y="48"/>
                    </a:cubicBezTo>
                    <a:cubicBezTo>
                      <a:pt x="24" y="48"/>
                      <a:pt x="22" y="47"/>
                      <a:pt x="22" y="45"/>
                    </a:cubicBezTo>
                    <a:cubicBezTo>
                      <a:pt x="22" y="29"/>
                      <a:pt x="22" y="29"/>
                      <a:pt x="22" y="29"/>
                    </a:cubicBezTo>
                    <a:cubicBezTo>
                      <a:pt x="22" y="27"/>
                      <a:pt x="24" y="25"/>
                      <a:pt x="25" y="25"/>
                    </a:cubicBezTo>
                    <a:cubicBezTo>
                      <a:pt x="173" y="25"/>
                      <a:pt x="173" y="25"/>
                      <a:pt x="173" y="25"/>
                    </a:cubicBezTo>
                    <a:cubicBezTo>
                      <a:pt x="175" y="25"/>
                      <a:pt x="176" y="27"/>
                      <a:pt x="176" y="29"/>
                    </a:cubicBezTo>
                    <a:lnTo>
                      <a:pt x="176" y="4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2" name="Google Shape;1652;p27"/>
              <p:cNvSpPr/>
              <p:nvPr/>
            </p:nvSpPr>
            <p:spPr>
              <a:xfrm>
                <a:off x="5757863" y="2892425"/>
                <a:ext cx="681038" cy="1071563"/>
              </a:xfrm>
              <a:custGeom>
                <a:avLst/>
                <a:gdLst/>
                <a:ahLst/>
                <a:cxnLst/>
                <a:rect l="l" t="t" r="r" b="b"/>
                <a:pathLst>
                  <a:path w="284" h="446" extrusionOk="0">
                    <a:moveTo>
                      <a:pt x="275" y="0"/>
                    </a:moveTo>
                    <a:cubicBezTo>
                      <a:pt x="8" y="0"/>
                      <a:pt x="8" y="0"/>
                      <a:pt x="8" y="0"/>
                    </a:cubicBezTo>
                    <a:cubicBezTo>
                      <a:pt x="3" y="0"/>
                      <a:pt x="0" y="4"/>
                      <a:pt x="0" y="9"/>
                    </a:cubicBezTo>
                    <a:cubicBezTo>
                      <a:pt x="0" y="437"/>
                      <a:pt x="0" y="437"/>
                      <a:pt x="0" y="437"/>
                    </a:cubicBezTo>
                    <a:cubicBezTo>
                      <a:pt x="0" y="442"/>
                      <a:pt x="3" y="446"/>
                      <a:pt x="8" y="446"/>
                    </a:cubicBezTo>
                    <a:cubicBezTo>
                      <a:pt x="275" y="446"/>
                      <a:pt x="275" y="446"/>
                      <a:pt x="275" y="446"/>
                    </a:cubicBezTo>
                    <a:cubicBezTo>
                      <a:pt x="280" y="446"/>
                      <a:pt x="284" y="442"/>
                      <a:pt x="284" y="437"/>
                    </a:cubicBezTo>
                    <a:cubicBezTo>
                      <a:pt x="284" y="9"/>
                      <a:pt x="284" y="9"/>
                      <a:pt x="284" y="9"/>
                    </a:cubicBezTo>
                    <a:cubicBezTo>
                      <a:pt x="284" y="4"/>
                      <a:pt x="280" y="0"/>
                      <a:pt x="275" y="0"/>
                    </a:cubicBezTo>
                    <a:close/>
                    <a:moveTo>
                      <a:pt x="153" y="421"/>
                    </a:moveTo>
                    <a:cubicBezTo>
                      <a:pt x="153" y="423"/>
                      <a:pt x="152" y="423"/>
                      <a:pt x="151" y="423"/>
                    </a:cubicBezTo>
                    <a:cubicBezTo>
                      <a:pt x="132" y="423"/>
                      <a:pt x="132" y="423"/>
                      <a:pt x="132" y="423"/>
                    </a:cubicBezTo>
                    <a:cubicBezTo>
                      <a:pt x="131" y="423"/>
                      <a:pt x="130" y="423"/>
                      <a:pt x="130" y="421"/>
                    </a:cubicBezTo>
                    <a:cubicBezTo>
                      <a:pt x="130" y="384"/>
                      <a:pt x="130" y="384"/>
                      <a:pt x="130" y="384"/>
                    </a:cubicBezTo>
                    <a:cubicBezTo>
                      <a:pt x="130" y="383"/>
                      <a:pt x="131" y="382"/>
                      <a:pt x="132" y="382"/>
                    </a:cubicBezTo>
                    <a:cubicBezTo>
                      <a:pt x="151" y="382"/>
                      <a:pt x="151" y="382"/>
                      <a:pt x="151" y="382"/>
                    </a:cubicBezTo>
                    <a:cubicBezTo>
                      <a:pt x="152" y="382"/>
                      <a:pt x="153" y="383"/>
                      <a:pt x="153" y="384"/>
                    </a:cubicBezTo>
                    <a:lnTo>
                      <a:pt x="153" y="421"/>
                    </a:lnTo>
                    <a:close/>
                    <a:moveTo>
                      <a:pt x="252" y="355"/>
                    </a:moveTo>
                    <a:cubicBezTo>
                      <a:pt x="252" y="357"/>
                      <a:pt x="250" y="358"/>
                      <a:pt x="249" y="358"/>
                    </a:cubicBezTo>
                    <a:cubicBezTo>
                      <a:pt x="35" y="358"/>
                      <a:pt x="35" y="358"/>
                      <a:pt x="35" y="358"/>
                    </a:cubicBezTo>
                    <a:cubicBezTo>
                      <a:pt x="33" y="358"/>
                      <a:pt x="32" y="357"/>
                      <a:pt x="32" y="355"/>
                    </a:cubicBezTo>
                    <a:cubicBezTo>
                      <a:pt x="32" y="328"/>
                      <a:pt x="32" y="328"/>
                      <a:pt x="32" y="328"/>
                    </a:cubicBezTo>
                    <a:cubicBezTo>
                      <a:pt x="32" y="327"/>
                      <a:pt x="33" y="325"/>
                      <a:pt x="35" y="325"/>
                    </a:cubicBezTo>
                    <a:cubicBezTo>
                      <a:pt x="249" y="325"/>
                      <a:pt x="249" y="325"/>
                      <a:pt x="249" y="325"/>
                    </a:cubicBezTo>
                    <a:cubicBezTo>
                      <a:pt x="250" y="325"/>
                      <a:pt x="252" y="327"/>
                      <a:pt x="252" y="328"/>
                    </a:cubicBezTo>
                    <a:lnTo>
                      <a:pt x="252" y="355"/>
                    </a:lnTo>
                    <a:close/>
                    <a:moveTo>
                      <a:pt x="252" y="298"/>
                    </a:moveTo>
                    <a:cubicBezTo>
                      <a:pt x="252" y="299"/>
                      <a:pt x="250" y="301"/>
                      <a:pt x="249" y="301"/>
                    </a:cubicBezTo>
                    <a:cubicBezTo>
                      <a:pt x="35" y="301"/>
                      <a:pt x="35" y="301"/>
                      <a:pt x="35" y="301"/>
                    </a:cubicBezTo>
                    <a:cubicBezTo>
                      <a:pt x="33" y="301"/>
                      <a:pt x="32" y="299"/>
                      <a:pt x="32" y="298"/>
                    </a:cubicBezTo>
                    <a:cubicBezTo>
                      <a:pt x="32" y="271"/>
                      <a:pt x="32" y="271"/>
                      <a:pt x="32" y="271"/>
                    </a:cubicBezTo>
                    <a:cubicBezTo>
                      <a:pt x="32" y="269"/>
                      <a:pt x="33" y="268"/>
                      <a:pt x="35" y="268"/>
                    </a:cubicBezTo>
                    <a:cubicBezTo>
                      <a:pt x="249" y="268"/>
                      <a:pt x="249" y="268"/>
                      <a:pt x="249" y="268"/>
                    </a:cubicBezTo>
                    <a:cubicBezTo>
                      <a:pt x="250" y="268"/>
                      <a:pt x="252" y="269"/>
                      <a:pt x="252" y="271"/>
                    </a:cubicBezTo>
                    <a:lnTo>
                      <a:pt x="252" y="298"/>
                    </a:lnTo>
                    <a:close/>
                    <a:moveTo>
                      <a:pt x="252" y="240"/>
                    </a:moveTo>
                    <a:cubicBezTo>
                      <a:pt x="252" y="241"/>
                      <a:pt x="250" y="243"/>
                      <a:pt x="249" y="243"/>
                    </a:cubicBezTo>
                    <a:cubicBezTo>
                      <a:pt x="35" y="243"/>
                      <a:pt x="35" y="243"/>
                      <a:pt x="35" y="243"/>
                    </a:cubicBezTo>
                    <a:cubicBezTo>
                      <a:pt x="33" y="243"/>
                      <a:pt x="32" y="241"/>
                      <a:pt x="32" y="240"/>
                    </a:cubicBezTo>
                    <a:cubicBezTo>
                      <a:pt x="32" y="213"/>
                      <a:pt x="32" y="213"/>
                      <a:pt x="32" y="213"/>
                    </a:cubicBezTo>
                    <a:cubicBezTo>
                      <a:pt x="32" y="211"/>
                      <a:pt x="33" y="210"/>
                      <a:pt x="35" y="210"/>
                    </a:cubicBezTo>
                    <a:cubicBezTo>
                      <a:pt x="249" y="210"/>
                      <a:pt x="249" y="210"/>
                      <a:pt x="249" y="210"/>
                    </a:cubicBezTo>
                    <a:cubicBezTo>
                      <a:pt x="250" y="210"/>
                      <a:pt x="252" y="211"/>
                      <a:pt x="252" y="213"/>
                    </a:cubicBezTo>
                    <a:lnTo>
                      <a:pt x="252" y="240"/>
                    </a:lnTo>
                    <a:close/>
                    <a:moveTo>
                      <a:pt x="252" y="182"/>
                    </a:moveTo>
                    <a:cubicBezTo>
                      <a:pt x="252" y="184"/>
                      <a:pt x="250" y="185"/>
                      <a:pt x="249" y="185"/>
                    </a:cubicBezTo>
                    <a:cubicBezTo>
                      <a:pt x="35" y="185"/>
                      <a:pt x="35" y="185"/>
                      <a:pt x="35" y="185"/>
                    </a:cubicBezTo>
                    <a:cubicBezTo>
                      <a:pt x="33" y="185"/>
                      <a:pt x="32" y="184"/>
                      <a:pt x="32" y="182"/>
                    </a:cubicBezTo>
                    <a:cubicBezTo>
                      <a:pt x="32" y="155"/>
                      <a:pt x="32" y="155"/>
                      <a:pt x="32" y="155"/>
                    </a:cubicBezTo>
                    <a:cubicBezTo>
                      <a:pt x="32" y="153"/>
                      <a:pt x="33" y="152"/>
                      <a:pt x="35" y="152"/>
                    </a:cubicBezTo>
                    <a:cubicBezTo>
                      <a:pt x="249" y="152"/>
                      <a:pt x="249" y="152"/>
                      <a:pt x="249" y="152"/>
                    </a:cubicBezTo>
                    <a:cubicBezTo>
                      <a:pt x="250" y="152"/>
                      <a:pt x="252" y="153"/>
                      <a:pt x="252" y="155"/>
                    </a:cubicBezTo>
                    <a:lnTo>
                      <a:pt x="252" y="182"/>
                    </a:lnTo>
                    <a:close/>
                    <a:moveTo>
                      <a:pt x="252" y="124"/>
                    </a:moveTo>
                    <a:cubicBezTo>
                      <a:pt x="252" y="126"/>
                      <a:pt x="250" y="127"/>
                      <a:pt x="249" y="127"/>
                    </a:cubicBezTo>
                    <a:cubicBezTo>
                      <a:pt x="35" y="127"/>
                      <a:pt x="35" y="127"/>
                      <a:pt x="35" y="127"/>
                    </a:cubicBezTo>
                    <a:cubicBezTo>
                      <a:pt x="33" y="127"/>
                      <a:pt x="32" y="126"/>
                      <a:pt x="32" y="124"/>
                    </a:cubicBezTo>
                    <a:cubicBezTo>
                      <a:pt x="32" y="97"/>
                      <a:pt x="32" y="97"/>
                      <a:pt x="32" y="97"/>
                    </a:cubicBezTo>
                    <a:cubicBezTo>
                      <a:pt x="32" y="96"/>
                      <a:pt x="33" y="94"/>
                      <a:pt x="35" y="94"/>
                    </a:cubicBezTo>
                    <a:cubicBezTo>
                      <a:pt x="249" y="94"/>
                      <a:pt x="249" y="94"/>
                      <a:pt x="249" y="94"/>
                    </a:cubicBezTo>
                    <a:cubicBezTo>
                      <a:pt x="250" y="94"/>
                      <a:pt x="252" y="96"/>
                      <a:pt x="252" y="97"/>
                    </a:cubicBezTo>
                    <a:lnTo>
                      <a:pt x="252" y="124"/>
                    </a:lnTo>
                    <a:close/>
                    <a:moveTo>
                      <a:pt x="252" y="66"/>
                    </a:moveTo>
                    <a:cubicBezTo>
                      <a:pt x="252" y="68"/>
                      <a:pt x="250" y="69"/>
                      <a:pt x="249" y="69"/>
                    </a:cubicBezTo>
                    <a:cubicBezTo>
                      <a:pt x="35" y="69"/>
                      <a:pt x="35" y="69"/>
                      <a:pt x="35" y="69"/>
                    </a:cubicBezTo>
                    <a:cubicBezTo>
                      <a:pt x="33" y="69"/>
                      <a:pt x="32" y="68"/>
                      <a:pt x="32" y="66"/>
                    </a:cubicBezTo>
                    <a:cubicBezTo>
                      <a:pt x="32" y="40"/>
                      <a:pt x="32" y="40"/>
                      <a:pt x="32" y="40"/>
                    </a:cubicBezTo>
                    <a:cubicBezTo>
                      <a:pt x="32" y="38"/>
                      <a:pt x="33" y="36"/>
                      <a:pt x="35" y="36"/>
                    </a:cubicBezTo>
                    <a:cubicBezTo>
                      <a:pt x="249" y="36"/>
                      <a:pt x="249" y="36"/>
                      <a:pt x="249" y="36"/>
                    </a:cubicBezTo>
                    <a:cubicBezTo>
                      <a:pt x="250" y="36"/>
                      <a:pt x="252" y="38"/>
                      <a:pt x="252" y="40"/>
                    </a:cubicBezTo>
                    <a:lnTo>
                      <a:pt x="252" y="6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653" name="Google Shape;1653;p27"/>
            <p:cNvSpPr/>
            <p:nvPr/>
          </p:nvSpPr>
          <p:spPr>
            <a:xfrm>
              <a:off x="831679" y="4650161"/>
              <a:ext cx="1085088" cy="295466"/>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1200">
                  <a:solidFill>
                    <a:schemeClr val="dk1"/>
                  </a:solidFill>
                  <a:latin typeface="Calibri"/>
                  <a:ea typeface="Calibri"/>
                  <a:cs typeface="Calibri"/>
                  <a:sym typeface="Calibri"/>
                </a:rPr>
                <a:t>On-Premises </a:t>
              </a:r>
              <a:endParaRPr/>
            </a:p>
            <a:p>
              <a:pPr marL="0" marR="0" lvl="0" indent="0" algn="ctr" rtl="0">
                <a:lnSpc>
                  <a:spcPct val="80000"/>
                </a:lnSpc>
                <a:spcBef>
                  <a:spcPts val="0"/>
                </a:spcBef>
                <a:spcAft>
                  <a:spcPts val="0"/>
                </a:spcAft>
                <a:buNone/>
              </a:pPr>
              <a:r>
                <a:rPr lang="en-US" sz="1200">
                  <a:solidFill>
                    <a:schemeClr val="dk1"/>
                  </a:solidFill>
                  <a:latin typeface="Calibri"/>
                  <a:ea typeface="Calibri"/>
                  <a:cs typeface="Calibri"/>
                  <a:sym typeface="Calibri"/>
                </a:rPr>
                <a:t>Email Server</a:t>
              </a:r>
              <a:endParaRPr/>
            </a:p>
          </p:txBody>
        </p:sp>
        <p:sp>
          <p:nvSpPr>
            <p:cNvPr id="1654" name="Google Shape;1654;p27"/>
            <p:cNvSpPr/>
            <p:nvPr/>
          </p:nvSpPr>
          <p:spPr>
            <a:xfrm>
              <a:off x="1242460" y="3820636"/>
              <a:ext cx="263525" cy="199997"/>
            </a:xfrm>
            <a:custGeom>
              <a:avLst/>
              <a:gdLst/>
              <a:ahLst/>
              <a:cxnLst/>
              <a:rect l="l" t="t" r="r" b="b"/>
              <a:pathLst>
                <a:path w="95" h="72" extrusionOk="0">
                  <a:moveTo>
                    <a:pt x="91" y="0"/>
                  </a:moveTo>
                  <a:cubicBezTo>
                    <a:pt x="90" y="0"/>
                    <a:pt x="89" y="0"/>
                    <a:pt x="88" y="0"/>
                  </a:cubicBezTo>
                  <a:cubicBezTo>
                    <a:pt x="7" y="0"/>
                    <a:pt x="7" y="0"/>
                    <a:pt x="7" y="0"/>
                  </a:cubicBezTo>
                  <a:cubicBezTo>
                    <a:pt x="6" y="0"/>
                    <a:pt x="5" y="0"/>
                    <a:pt x="4" y="0"/>
                  </a:cubicBezTo>
                  <a:cubicBezTo>
                    <a:pt x="2" y="1"/>
                    <a:pt x="1" y="2"/>
                    <a:pt x="0" y="4"/>
                  </a:cubicBezTo>
                  <a:cubicBezTo>
                    <a:pt x="0" y="68"/>
                    <a:pt x="0" y="68"/>
                    <a:pt x="0" y="68"/>
                  </a:cubicBezTo>
                  <a:cubicBezTo>
                    <a:pt x="1" y="70"/>
                    <a:pt x="2" y="71"/>
                    <a:pt x="4" y="72"/>
                  </a:cubicBezTo>
                  <a:cubicBezTo>
                    <a:pt x="5" y="72"/>
                    <a:pt x="6" y="72"/>
                    <a:pt x="7" y="72"/>
                  </a:cubicBezTo>
                  <a:cubicBezTo>
                    <a:pt x="88" y="72"/>
                    <a:pt x="88" y="72"/>
                    <a:pt x="88" y="72"/>
                  </a:cubicBezTo>
                  <a:cubicBezTo>
                    <a:pt x="89" y="72"/>
                    <a:pt x="90" y="72"/>
                    <a:pt x="91" y="72"/>
                  </a:cubicBezTo>
                  <a:cubicBezTo>
                    <a:pt x="93" y="71"/>
                    <a:pt x="94" y="70"/>
                    <a:pt x="95" y="68"/>
                  </a:cubicBezTo>
                  <a:cubicBezTo>
                    <a:pt x="95" y="4"/>
                    <a:pt x="95" y="4"/>
                    <a:pt x="95" y="4"/>
                  </a:cubicBezTo>
                  <a:cubicBezTo>
                    <a:pt x="94" y="2"/>
                    <a:pt x="93" y="1"/>
                    <a:pt x="91" y="0"/>
                  </a:cubicBezTo>
                  <a:close/>
                  <a:moveTo>
                    <a:pt x="6" y="67"/>
                  </a:moveTo>
                  <a:cubicBezTo>
                    <a:pt x="36" y="38"/>
                    <a:pt x="36" y="38"/>
                    <a:pt x="36" y="38"/>
                  </a:cubicBezTo>
                  <a:cubicBezTo>
                    <a:pt x="48" y="47"/>
                    <a:pt x="48" y="47"/>
                    <a:pt x="48" y="47"/>
                  </a:cubicBezTo>
                  <a:cubicBezTo>
                    <a:pt x="59" y="38"/>
                    <a:pt x="59" y="38"/>
                    <a:pt x="59" y="38"/>
                  </a:cubicBezTo>
                  <a:cubicBezTo>
                    <a:pt x="90" y="67"/>
                    <a:pt x="90" y="67"/>
                    <a:pt x="90" y="67"/>
                  </a:cubicBezTo>
                  <a:lnTo>
                    <a:pt x="6" y="67"/>
                  </a:lnTo>
                  <a:close/>
                  <a:moveTo>
                    <a:pt x="6" y="12"/>
                  </a:moveTo>
                  <a:cubicBezTo>
                    <a:pt x="32" y="34"/>
                    <a:pt x="32" y="34"/>
                    <a:pt x="32" y="34"/>
                  </a:cubicBezTo>
                  <a:cubicBezTo>
                    <a:pt x="6" y="59"/>
                    <a:pt x="6" y="59"/>
                    <a:pt x="6" y="59"/>
                  </a:cubicBezTo>
                  <a:lnTo>
                    <a:pt x="6" y="12"/>
                  </a:lnTo>
                  <a:close/>
                  <a:moveTo>
                    <a:pt x="63" y="34"/>
                  </a:moveTo>
                  <a:cubicBezTo>
                    <a:pt x="89" y="12"/>
                    <a:pt x="89" y="12"/>
                    <a:pt x="89" y="12"/>
                  </a:cubicBezTo>
                  <a:cubicBezTo>
                    <a:pt x="89" y="59"/>
                    <a:pt x="89" y="59"/>
                    <a:pt x="89" y="59"/>
                  </a:cubicBezTo>
                  <a:lnTo>
                    <a:pt x="63" y="34"/>
                  </a:lnTo>
                  <a:close/>
                  <a:moveTo>
                    <a:pt x="48" y="41"/>
                  </a:moveTo>
                  <a:cubicBezTo>
                    <a:pt x="5" y="5"/>
                    <a:pt x="5" y="5"/>
                    <a:pt x="5" y="5"/>
                  </a:cubicBezTo>
                  <a:cubicBezTo>
                    <a:pt x="90" y="5"/>
                    <a:pt x="90" y="5"/>
                    <a:pt x="90" y="5"/>
                  </a:cubicBezTo>
                  <a:lnTo>
                    <a:pt x="48" y="4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55" name="Google Shape;1655;p27"/>
          <p:cNvGrpSpPr/>
          <p:nvPr/>
        </p:nvGrpSpPr>
        <p:grpSpPr>
          <a:xfrm>
            <a:off x="7743509" y="2031816"/>
            <a:ext cx="357810" cy="792592"/>
            <a:chOff x="2249140" y="3820636"/>
            <a:chExt cx="357810" cy="792592"/>
          </a:xfrm>
        </p:grpSpPr>
        <p:sp>
          <p:nvSpPr>
            <p:cNvPr id="1656" name="Google Shape;1656;p27"/>
            <p:cNvSpPr/>
            <p:nvPr/>
          </p:nvSpPr>
          <p:spPr>
            <a:xfrm>
              <a:off x="2249140" y="4050242"/>
              <a:ext cx="357810" cy="562986"/>
            </a:xfrm>
            <a:custGeom>
              <a:avLst/>
              <a:gdLst/>
              <a:ahLst/>
              <a:cxnLst/>
              <a:rect l="l" t="t" r="r" b="b"/>
              <a:pathLst>
                <a:path w="284" h="446" extrusionOk="0">
                  <a:moveTo>
                    <a:pt x="275" y="0"/>
                  </a:moveTo>
                  <a:cubicBezTo>
                    <a:pt x="8" y="0"/>
                    <a:pt x="8" y="0"/>
                    <a:pt x="8" y="0"/>
                  </a:cubicBezTo>
                  <a:cubicBezTo>
                    <a:pt x="3" y="0"/>
                    <a:pt x="0" y="4"/>
                    <a:pt x="0" y="9"/>
                  </a:cubicBezTo>
                  <a:cubicBezTo>
                    <a:pt x="0" y="437"/>
                    <a:pt x="0" y="437"/>
                    <a:pt x="0" y="437"/>
                  </a:cubicBezTo>
                  <a:cubicBezTo>
                    <a:pt x="0" y="442"/>
                    <a:pt x="3" y="446"/>
                    <a:pt x="8" y="446"/>
                  </a:cubicBezTo>
                  <a:cubicBezTo>
                    <a:pt x="275" y="446"/>
                    <a:pt x="275" y="446"/>
                    <a:pt x="275" y="446"/>
                  </a:cubicBezTo>
                  <a:cubicBezTo>
                    <a:pt x="280" y="446"/>
                    <a:pt x="284" y="442"/>
                    <a:pt x="284" y="437"/>
                  </a:cubicBezTo>
                  <a:cubicBezTo>
                    <a:pt x="284" y="9"/>
                    <a:pt x="284" y="9"/>
                    <a:pt x="284" y="9"/>
                  </a:cubicBezTo>
                  <a:cubicBezTo>
                    <a:pt x="284" y="4"/>
                    <a:pt x="280" y="0"/>
                    <a:pt x="275" y="0"/>
                  </a:cubicBezTo>
                  <a:close/>
                  <a:moveTo>
                    <a:pt x="153" y="421"/>
                  </a:moveTo>
                  <a:cubicBezTo>
                    <a:pt x="153" y="423"/>
                    <a:pt x="152" y="423"/>
                    <a:pt x="151" y="423"/>
                  </a:cubicBezTo>
                  <a:cubicBezTo>
                    <a:pt x="132" y="423"/>
                    <a:pt x="132" y="423"/>
                    <a:pt x="132" y="423"/>
                  </a:cubicBezTo>
                  <a:cubicBezTo>
                    <a:pt x="131" y="423"/>
                    <a:pt x="130" y="423"/>
                    <a:pt x="130" y="421"/>
                  </a:cubicBezTo>
                  <a:cubicBezTo>
                    <a:pt x="130" y="384"/>
                    <a:pt x="130" y="384"/>
                    <a:pt x="130" y="384"/>
                  </a:cubicBezTo>
                  <a:cubicBezTo>
                    <a:pt x="130" y="383"/>
                    <a:pt x="131" y="382"/>
                    <a:pt x="132" y="382"/>
                  </a:cubicBezTo>
                  <a:cubicBezTo>
                    <a:pt x="151" y="382"/>
                    <a:pt x="151" y="382"/>
                    <a:pt x="151" y="382"/>
                  </a:cubicBezTo>
                  <a:cubicBezTo>
                    <a:pt x="152" y="382"/>
                    <a:pt x="153" y="383"/>
                    <a:pt x="153" y="384"/>
                  </a:cubicBezTo>
                  <a:lnTo>
                    <a:pt x="153" y="421"/>
                  </a:lnTo>
                  <a:close/>
                  <a:moveTo>
                    <a:pt x="252" y="355"/>
                  </a:moveTo>
                  <a:cubicBezTo>
                    <a:pt x="252" y="357"/>
                    <a:pt x="250" y="358"/>
                    <a:pt x="249" y="358"/>
                  </a:cubicBezTo>
                  <a:cubicBezTo>
                    <a:pt x="35" y="358"/>
                    <a:pt x="35" y="358"/>
                    <a:pt x="35" y="358"/>
                  </a:cubicBezTo>
                  <a:cubicBezTo>
                    <a:pt x="33" y="358"/>
                    <a:pt x="32" y="357"/>
                    <a:pt x="32" y="355"/>
                  </a:cubicBezTo>
                  <a:cubicBezTo>
                    <a:pt x="32" y="328"/>
                    <a:pt x="32" y="328"/>
                    <a:pt x="32" y="328"/>
                  </a:cubicBezTo>
                  <a:cubicBezTo>
                    <a:pt x="32" y="327"/>
                    <a:pt x="33" y="325"/>
                    <a:pt x="35" y="325"/>
                  </a:cubicBezTo>
                  <a:cubicBezTo>
                    <a:pt x="249" y="325"/>
                    <a:pt x="249" y="325"/>
                    <a:pt x="249" y="325"/>
                  </a:cubicBezTo>
                  <a:cubicBezTo>
                    <a:pt x="250" y="325"/>
                    <a:pt x="252" y="327"/>
                    <a:pt x="252" y="328"/>
                  </a:cubicBezTo>
                  <a:lnTo>
                    <a:pt x="252" y="355"/>
                  </a:lnTo>
                  <a:close/>
                  <a:moveTo>
                    <a:pt x="252" y="298"/>
                  </a:moveTo>
                  <a:cubicBezTo>
                    <a:pt x="252" y="299"/>
                    <a:pt x="250" y="301"/>
                    <a:pt x="249" y="301"/>
                  </a:cubicBezTo>
                  <a:cubicBezTo>
                    <a:pt x="35" y="301"/>
                    <a:pt x="35" y="301"/>
                    <a:pt x="35" y="301"/>
                  </a:cubicBezTo>
                  <a:cubicBezTo>
                    <a:pt x="33" y="301"/>
                    <a:pt x="32" y="299"/>
                    <a:pt x="32" y="298"/>
                  </a:cubicBezTo>
                  <a:cubicBezTo>
                    <a:pt x="32" y="271"/>
                    <a:pt x="32" y="271"/>
                    <a:pt x="32" y="271"/>
                  </a:cubicBezTo>
                  <a:cubicBezTo>
                    <a:pt x="32" y="269"/>
                    <a:pt x="33" y="268"/>
                    <a:pt x="35" y="268"/>
                  </a:cubicBezTo>
                  <a:cubicBezTo>
                    <a:pt x="249" y="268"/>
                    <a:pt x="249" y="268"/>
                    <a:pt x="249" y="268"/>
                  </a:cubicBezTo>
                  <a:cubicBezTo>
                    <a:pt x="250" y="268"/>
                    <a:pt x="252" y="269"/>
                    <a:pt x="252" y="271"/>
                  </a:cubicBezTo>
                  <a:lnTo>
                    <a:pt x="252" y="298"/>
                  </a:lnTo>
                  <a:close/>
                  <a:moveTo>
                    <a:pt x="252" y="240"/>
                  </a:moveTo>
                  <a:cubicBezTo>
                    <a:pt x="252" y="241"/>
                    <a:pt x="250" y="243"/>
                    <a:pt x="249" y="243"/>
                  </a:cubicBezTo>
                  <a:cubicBezTo>
                    <a:pt x="35" y="243"/>
                    <a:pt x="35" y="243"/>
                    <a:pt x="35" y="243"/>
                  </a:cubicBezTo>
                  <a:cubicBezTo>
                    <a:pt x="33" y="243"/>
                    <a:pt x="32" y="241"/>
                    <a:pt x="32" y="240"/>
                  </a:cubicBezTo>
                  <a:cubicBezTo>
                    <a:pt x="32" y="213"/>
                    <a:pt x="32" y="213"/>
                    <a:pt x="32" y="213"/>
                  </a:cubicBezTo>
                  <a:cubicBezTo>
                    <a:pt x="32" y="211"/>
                    <a:pt x="33" y="210"/>
                    <a:pt x="35" y="210"/>
                  </a:cubicBezTo>
                  <a:cubicBezTo>
                    <a:pt x="249" y="210"/>
                    <a:pt x="249" y="210"/>
                    <a:pt x="249" y="210"/>
                  </a:cubicBezTo>
                  <a:cubicBezTo>
                    <a:pt x="250" y="210"/>
                    <a:pt x="252" y="211"/>
                    <a:pt x="252" y="213"/>
                  </a:cubicBezTo>
                  <a:lnTo>
                    <a:pt x="252" y="240"/>
                  </a:lnTo>
                  <a:close/>
                  <a:moveTo>
                    <a:pt x="252" y="182"/>
                  </a:moveTo>
                  <a:cubicBezTo>
                    <a:pt x="252" y="184"/>
                    <a:pt x="250" y="185"/>
                    <a:pt x="249" y="185"/>
                  </a:cubicBezTo>
                  <a:cubicBezTo>
                    <a:pt x="35" y="185"/>
                    <a:pt x="35" y="185"/>
                    <a:pt x="35" y="185"/>
                  </a:cubicBezTo>
                  <a:cubicBezTo>
                    <a:pt x="33" y="185"/>
                    <a:pt x="32" y="184"/>
                    <a:pt x="32" y="182"/>
                  </a:cubicBezTo>
                  <a:cubicBezTo>
                    <a:pt x="32" y="155"/>
                    <a:pt x="32" y="155"/>
                    <a:pt x="32" y="155"/>
                  </a:cubicBezTo>
                  <a:cubicBezTo>
                    <a:pt x="32" y="153"/>
                    <a:pt x="33" y="152"/>
                    <a:pt x="35" y="152"/>
                  </a:cubicBezTo>
                  <a:cubicBezTo>
                    <a:pt x="249" y="152"/>
                    <a:pt x="249" y="152"/>
                    <a:pt x="249" y="152"/>
                  </a:cubicBezTo>
                  <a:cubicBezTo>
                    <a:pt x="250" y="152"/>
                    <a:pt x="252" y="153"/>
                    <a:pt x="252" y="155"/>
                  </a:cubicBezTo>
                  <a:lnTo>
                    <a:pt x="252" y="182"/>
                  </a:lnTo>
                  <a:close/>
                  <a:moveTo>
                    <a:pt x="252" y="124"/>
                  </a:moveTo>
                  <a:cubicBezTo>
                    <a:pt x="252" y="126"/>
                    <a:pt x="250" y="127"/>
                    <a:pt x="249" y="127"/>
                  </a:cubicBezTo>
                  <a:cubicBezTo>
                    <a:pt x="35" y="127"/>
                    <a:pt x="35" y="127"/>
                    <a:pt x="35" y="127"/>
                  </a:cubicBezTo>
                  <a:cubicBezTo>
                    <a:pt x="33" y="127"/>
                    <a:pt x="32" y="126"/>
                    <a:pt x="32" y="124"/>
                  </a:cubicBezTo>
                  <a:cubicBezTo>
                    <a:pt x="32" y="97"/>
                    <a:pt x="32" y="97"/>
                    <a:pt x="32" y="97"/>
                  </a:cubicBezTo>
                  <a:cubicBezTo>
                    <a:pt x="32" y="96"/>
                    <a:pt x="33" y="94"/>
                    <a:pt x="35" y="94"/>
                  </a:cubicBezTo>
                  <a:cubicBezTo>
                    <a:pt x="249" y="94"/>
                    <a:pt x="249" y="94"/>
                    <a:pt x="249" y="94"/>
                  </a:cubicBezTo>
                  <a:cubicBezTo>
                    <a:pt x="250" y="94"/>
                    <a:pt x="252" y="96"/>
                    <a:pt x="252" y="97"/>
                  </a:cubicBezTo>
                  <a:lnTo>
                    <a:pt x="252" y="124"/>
                  </a:lnTo>
                  <a:close/>
                  <a:moveTo>
                    <a:pt x="252" y="66"/>
                  </a:moveTo>
                  <a:cubicBezTo>
                    <a:pt x="252" y="68"/>
                    <a:pt x="250" y="69"/>
                    <a:pt x="249" y="69"/>
                  </a:cubicBezTo>
                  <a:cubicBezTo>
                    <a:pt x="35" y="69"/>
                    <a:pt x="35" y="69"/>
                    <a:pt x="35" y="69"/>
                  </a:cubicBezTo>
                  <a:cubicBezTo>
                    <a:pt x="33" y="69"/>
                    <a:pt x="32" y="68"/>
                    <a:pt x="32" y="66"/>
                  </a:cubicBezTo>
                  <a:cubicBezTo>
                    <a:pt x="32" y="40"/>
                    <a:pt x="32" y="40"/>
                    <a:pt x="32" y="40"/>
                  </a:cubicBezTo>
                  <a:cubicBezTo>
                    <a:pt x="32" y="38"/>
                    <a:pt x="33" y="36"/>
                    <a:pt x="35" y="36"/>
                  </a:cubicBezTo>
                  <a:cubicBezTo>
                    <a:pt x="249" y="36"/>
                    <a:pt x="249" y="36"/>
                    <a:pt x="249" y="36"/>
                  </a:cubicBezTo>
                  <a:cubicBezTo>
                    <a:pt x="250" y="36"/>
                    <a:pt x="252" y="38"/>
                    <a:pt x="252" y="40"/>
                  </a:cubicBezTo>
                  <a:lnTo>
                    <a:pt x="252" y="6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7" name="Google Shape;1657;p27"/>
            <p:cNvSpPr/>
            <p:nvPr/>
          </p:nvSpPr>
          <p:spPr>
            <a:xfrm>
              <a:off x="2296282" y="3820636"/>
              <a:ext cx="263525" cy="199997"/>
            </a:xfrm>
            <a:custGeom>
              <a:avLst/>
              <a:gdLst/>
              <a:ahLst/>
              <a:cxnLst/>
              <a:rect l="l" t="t" r="r" b="b"/>
              <a:pathLst>
                <a:path w="95" h="72" extrusionOk="0">
                  <a:moveTo>
                    <a:pt x="91" y="0"/>
                  </a:moveTo>
                  <a:cubicBezTo>
                    <a:pt x="90" y="0"/>
                    <a:pt x="89" y="0"/>
                    <a:pt x="88" y="0"/>
                  </a:cubicBezTo>
                  <a:cubicBezTo>
                    <a:pt x="7" y="0"/>
                    <a:pt x="7" y="0"/>
                    <a:pt x="7" y="0"/>
                  </a:cubicBezTo>
                  <a:cubicBezTo>
                    <a:pt x="6" y="0"/>
                    <a:pt x="5" y="0"/>
                    <a:pt x="4" y="0"/>
                  </a:cubicBezTo>
                  <a:cubicBezTo>
                    <a:pt x="2" y="1"/>
                    <a:pt x="1" y="2"/>
                    <a:pt x="0" y="4"/>
                  </a:cubicBezTo>
                  <a:cubicBezTo>
                    <a:pt x="0" y="68"/>
                    <a:pt x="0" y="68"/>
                    <a:pt x="0" y="68"/>
                  </a:cubicBezTo>
                  <a:cubicBezTo>
                    <a:pt x="1" y="70"/>
                    <a:pt x="2" y="71"/>
                    <a:pt x="4" y="72"/>
                  </a:cubicBezTo>
                  <a:cubicBezTo>
                    <a:pt x="5" y="72"/>
                    <a:pt x="6" y="72"/>
                    <a:pt x="7" y="72"/>
                  </a:cubicBezTo>
                  <a:cubicBezTo>
                    <a:pt x="88" y="72"/>
                    <a:pt x="88" y="72"/>
                    <a:pt x="88" y="72"/>
                  </a:cubicBezTo>
                  <a:cubicBezTo>
                    <a:pt x="89" y="72"/>
                    <a:pt x="90" y="72"/>
                    <a:pt x="91" y="72"/>
                  </a:cubicBezTo>
                  <a:cubicBezTo>
                    <a:pt x="93" y="71"/>
                    <a:pt x="94" y="70"/>
                    <a:pt x="95" y="68"/>
                  </a:cubicBezTo>
                  <a:cubicBezTo>
                    <a:pt x="95" y="4"/>
                    <a:pt x="95" y="4"/>
                    <a:pt x="95" y="4"/>
                  </a:cubicBezTo>
                  <a:cubicBezTo>
                    <a:pt x="94" y="2"/>
                    <a:pt x="93" y="1"/>
                    <a:pt x="91" y="0"/>
                  </a:cubicBezTo>
                  <a:close/>
                  <a:moveTo>
                    <a:pt x="6" y="67"/>
                  </a:moveTo>
                  <a:cubicBezTo>
                    <a:pt x="36" y="38"/>
                    <a:pt x="36" y="38"/>
                    <a:pt x="36" y="38"/>
                  </a:cubicBezTo>
                  <a:cubicBezTo>
                    <a:pt x="48" y="47"/>
                    <a:pt x="48" y="47"/>
                    <a:pt x="48" y="47"/>
                  </a:cubicBezTo>
                  <a:cubicBezTo>
                    <a:pt x="59" y="38"/>
                    <a:pt x="59" y="38"/>
                    <a:pt x="59" y="38"/>
                  </a:cubicBezTo>
                  <a:cubicBezTo>
                    <a:pt x="90" y="67"/>
                    <a:pt x="90" y="67"/>
                    <a:pt x="90" y="67"/>
                  </a:cubicBezTo>
                  <a:lnTo>
                    <a:pt x="6" y="67"/>
                  </a:lnTo>
                  <a:close/>
                  <a:moveTo>
                    <a:pt x="6" y="12"/>
                  </a:moveTo>
                  <a:cubicBezTo>
                    <a:pt x="32" y="34"/>
                    <a:pt x="32" y="34"/>
                    <a:pt x="32" y="34"/>
                  </a:cubicBezTo>
                  <a:cubicBezTo>
                    <a:pt x="6" y="59"/>
                    <a:pt x="6" y="59"/>
                    <a:pt x="6" y="59"/>
                  </a:cubicBezTo>
                  <a:lnTo>
                    <a:pt x="6" y="12"/>
                  </a:lnTo>
                  <a:close/>
                  <a:moveTo>
                    <a:pt x="63" y="34"/>
                  </a:moveTo>
                  <a:cubicBezTo>
                    <a:pt x="89" y="12"/>
                    <a:pt x="89" y="12"/>
                    <a:pt x="89" y="12"/>
                  </a:cubicBezTo>
                  <a:cubicBezTo>
                    <a:pt x="89" y="59"/>
                    <a:pt x="89" y="59"/>
                    <a:pt x="89" y="59"/>
                  </a:cubicBezTo>
                  <a:lnTo>
                    <a:pt x="63" y="34"/>
                  </a:lnTo>
                  <a:close/>
                  <a:moveTo>
                    <a:pt x="48" y="41"/>
                  </a:moveTo>
                  <a:cubicBezTo>
                    <a:pt x="5" y="5"/>
                    <a:pt x="5" y="5"/>
                    <a:pt x="5" y="5"/>
                  </a:cubicBezTo>
                  <a:cubicBezTo>
                    <a:pt x="90" y="5"/>
                    <a:pt x="90" y="5"/>
                    <a:pt x="90" y="5"/>
                  </a:cubicBezTo>
                  <a:lnTo>
                    <a:pt x="48" y="4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658" name="Google Shape;1658;p27"/>
          <p:cNvSpPr/>
          <p:nvPr/>
        </p:nvSpPr>
        <p:spPr>
          <a:xfrm>
            <a:off x="7468539" y="2861341"/>
            <a:ext cx="907748" cy="295466"/>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1200">
                <a:solidFill>
                  <a:schemeClr val="dk1"/>
                </a:solidFill>
                <a:latin typeface="Calibri"/>
                <a:ea typeface="Calibri"/>
                <a:cs typeface="Calibri"/>
                <a:sym typeface="Calibri"/>
              </a:rPr>
              <a:t>Third-Party </a:t>
            </a:r>
            <a:endParaRPr/>
          </a:p>
          <a:p>
            <a:pPr marL="0" marR="0" lvl="0" indent="0" algn="ctr" rtl="0">
              <a:lnSpc>
                <a:spcPct val="80000"/>
              </a:lnSpc>
              <a:spcBef>
                <a:spcPts val="0"/>
              </a:spcBef>
              <a:spcAft>
                <a:spcPts val="0"/>
              </a:spcAft>
              <a:buNone/>
            </a:pPr>
            <a:r>
              <a:rPr lang="en-US" sz="1200">
                <a:solidFill>
                  <a:schemeClr val="dk1"/>
                </a:solidFill>
                <a:latin typeface="Calibri"/>
                <a:ea typeface="Calibri"/>
                <a:cs typeface="Calibri"/>
                <a:sym typeface="Calibri"/>
              </a:rPr>
              <a:t>Email Server</a:t>
            </a:r>
            <a:endParaRPr/>
          </a:p>
        </p:txBody>
      </p:sp>
      <p:cxnSp>
        <p:nvCxnSpPr>
          <p:cNvPr id="1660" name="Google Shape;1660;p27"/>
          <p:cNvCxnSpPr/>
          <p:nvPr/>
        </p:nvCxnSpPr>
        <p:spPr>
          <a:xfrm>
            <a:off x="6208875" y="2302059"/>
            <a:ext cx="1068161" cy="0"/>
          </a:xfrm>
          <a:prstGeom prst="straightConnector1">
            <a:avLst/>
          </a:prstGeom>
          <a:noFill/>
          <a:ln w="9525" cap="flat" cmpd="sng">
            <a:solidFill>
              <a:schemeClr val="accent1"/>
            </a:solidFill>
            <a:prstDash val="dot"/>
            <a:miter lim="800000"/>
            <a:headEnd type="triangle" w="med" len="med"/>
            <a:tailEnd type="triangle" w="med" len="med"/>
          </a:ln>
        </p:spPr>
      </p:cxnSp>
      <p:cxnSp>
        <p:nvCxnSpPr>
          <p:cNvPr id="1663" name="Google Shape;1663;p27"/>
          <p:cNvCxnSpPr/>
          <p:nvPr/>
        </p:nvCxnSpPr>
        <p:spPr>
          <a:xfrm>
            <a:off x="3108003" y="2268644"/>
            <a:ext cx="1193370" cy="0"/>
          </a:xfrm>
          <a:prstGeom prst="straightConnector1">
            <a:avLst/>
          </a:prstGeom>
          <a:noFill/>
          <a:ln w="9525" cap="flat" cmpd="sng">
            <a:solidFill>
              <a:schemeClr val="accent1"/>
            </a:solidFill>
            <a:prstDash val="dot"/>
            <a:miter lim="800000"/>
            <a:headEnd type="triangle" w="med" len="med"/>
            <a:tailEnd type="triangle" w="med" len="med"/>
          </a:ln>
        </p:spPr>
      </p:cxnSp>
      <p:grpSp>
        <p:nvGrpSpPr>
          <p:cNvPr id="1672" name="Google Shape;1672;p27"/>
          <p:cNvGrpSpPr/>
          <p:nvPr/>
        </p:nvGrpSpPr>
        <p:grpSpPr>
          <a:xfrm>
            <a:off x="1951978" y="5273243"/>
            <a:ext cx="1201288" cy="235575"/>
            <a:chOff x="7094530" y="3423855"/>
            <a:chExt cx="1159794" cy="235575"/>
          </a:xfrm>
        </p:grpSpPr>
        <p:cxnSp>
          <p:nvCxnSpPr>
            <p:cNvPr id="1673" name="Google Shape;1673;p27"/>
            <p:cNvCxnSpPr/>
            <p:nvPr/>
          </p:nvCxnSpPr>
          <p:spPr>
            <a:xfrm>
              <a:off x="7094530" y="3659430"/>
              <a:ext cx="1152150" cy="0"/>
            </a:xfrm>
            <a:prstGeom prst="straightConnector1">
              <a:avLst/>
            </a:prstGeom>
            <a:noFill/>
            <a:ln w="9525" cap="flat" cmpd="sng">
              <a:solidFill>
                <a:schemeClr val="accent1"/>
              </a:solidFill>
              <a:prstDash val="dot"/>
              <a:miter lim="800000"/>
              <a:headEnd type="triangle" w="med" len="med"/>
              <a:tailEnd type="triangle" w="med" len="med"/>
            </a:ln>
          </p:spPr>
        </p:cxnSp>
        <p:sp>
          <p:nvSpPr>
            <p:cNvPr id="1674" name="Google Shape;1674;p27"/>
            <p:cNvSpPr/>
            <p:nvPr/>
          </p:nvSpPr>
          <p:spPr>
            <a:xfrm>
              <a:off x="7110790" y="3423855"/>
              <a:ext cx="1143534"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dirty="0">
                  <a:solidFill>
                    <a:schemeClr val="dk1"/>
                  </a:solidFill>
                  <a:latin typeface="Calibri"/>
                  <a:ea typeface="Calibri"/>
                  <a:cs typeface="Calibri"/>
                  <a:sym typeface="Calibri"/>
                </a:rPr>
                <a:t>Inbound/Outbound</a:t>
              </a:r>
              <a:endParaRPr dirty="0"/>
            </a:p>
          </p:txBody>
        </p:sp>
      </p:grpSp>
      <p:grpSp>
        <p:nvGrpSpPr>
          <p:cNvPr id="2" name="Group 1"/>
          <p:cNvGrpSpPr/>
          <p:nvPr/>
        </p:nvGrpSpPr>
        <p:grpSpPr>
          <a:xfrm>
            <a:off x="3248832" y="3423855"/>
            <a:ext cx="3520592" cy="3080722"/>
            <a:chOff x="3656587" y="2174583"/>
            <a:chExt cx="3520592" cy="3080722"/>
          </a:xfrm>
        </p:grpSpPr>
        <p:sp>
          <p:nvSpPr>
            <p:cNvPr id="1636" name="Google Shape;1636;p27"/>
            <p:cNvSpPr/>
            <p:nvPr/>
          </p:nvSpPr>
          <p:spPr>
            <a:xfrm>
              <a:off x="3656587" y="2174583"/>
              <a:ext cx="3520592" cy="3080722"/>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25" tIns="45700" rIns="9125" bIns="45700" anchor="ctr" anchorCtr="0">
              <a:noAutofit/>
            </a:bodyPr>
            <a:lstStyle/>
            <a:p>
              <a:pPr marL="0" marR="0" lvl="0" indent="0" algn="ctr" rtl="0">
                <a:lnSpc>
                  <a:spcPct val="90000"/>
                </a:lnSpc>
                <a:spcBef>
                  <a:spcPts val="0"/>
                </a:spcBef>
                <a:spcAft>
                  <a:spcPts val="0"/>
                </a:spcAft>
                <a:buNone/>
              </a:pPr>
              <a:endParaRPr sz="1200">
                <a:solidFill>
                  <a:schemeClr val="dk1"/>
                </a:solidFill>
                <a:latin typeface="Calibri"/>
                <a:ea typeface="Calibri"/>
                <a:cs typeface="Calibri"/>
                <a:sym typeface="Calibri"/>
              </a:endParaRPr>
            </a:p>
          </p:txBody>
        </p:sp>
        <p:grpSp>
          <p:nvGrpSpPr>
            <p:cNvPr id="1665" name="Google Shape;1665;p27"/>
            <p:cNvGrpSpPr/>
            <p:nvPr/>
          </p:nvGrpSpPr>
          <p:grpSpPr>
            <a:xfrm>
              <a:off x="3844983" y="4120290"/>
              <a:ext cx="601876" cy="601876"/>
              <a:chOff x="3844983" y="4120290"/>
              <a:chExt cx="601876" cy="601876"/>
            </a:xfrm>
          </p:grpSpPr>
          <p:sp>
            <p:nvSpPr>
              <p:cNvPr id="1666" name="Google Shape;1666;p27"/>
              <p:cNvSpPr/>
              <p:nvPr/>
            </p:nvSpPr>
            <p:spPr>
              <a:xfrm>
                <a:off x="3844983" y="4120290"/>
                <a:ext cx="601876" cy="601876"/>
              </a:xfrm>
              <a:prstGeom prst="ellipse">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667" name="Google Shape;1667;p27"/>
              <p:cNvGrpSpPr/>
              <p:nvPr/>
            </p:nvGrpSpPr>
            <p:grpSpPr>
              <a:xfrm>
                <a:off x="3987310" y="4201862"/>
                <a:ext cx="317222" cy="393553"/>
                <a:chOff x="4183687" y="4218859"/>
                <a:chExt cx="317222" cy="393553"/>
              </a:xfrm>
            </p:grpSpPr>
            <p:sp>
              <p:nvSpPr>
                <p:cNvPr id="1668" name="Google Shape;1668;p27"/>
                <p:cNvSpPr/>
                <p:nvPr/>
              </p:nvSpPr>
              <p:spPr>
                <a:xfrm>
                  <a:off x="4183687" y="4401113"/>
                  <a:ext cx="317222" cy="139892"/>
                </a:xfrm>
                <a:custGeom>
                  <a:avLst/>
                  <a:gdLst/>
                  <a:ahLst/>
                  <a:cxnLst/>
                  <a:rect l="l" t="t" r="r" b="b"/>
                  <a:pathLst>
                    <a:path w="322" h="142" extrusionOk="0">
                      <a:moveTo>
                        <a:pt x="322" y="0"/>
                      </a:moveTo>
                      <a:lnTo>
                        <a:pt x="0" y="0"/>
                      </a:lnTo>
                      <a:lnTo>
                        <a:pt x="161" y="142"/>
                      </a:lnTo>
                      <a:lnTo>
                        <a:pt x="322" y="0"/>
                      </a:lnTo>
                      <a:close/>
                    </a:path>
                  </a:pathLst>
                </a:custGeom>
                <a:solidFill>
                  <a:schemeClr val="bg1">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9" name="Google Shape;1669;p27"/>
                <p:cNvSpPr/>
                <p:nvPr/>
              </p:nvSpPr>
              <p:spPr>
                <a:xfrm>
                  <a:off x="4183687" y="4423262"/>
                  <a:ext cx="317222" cy="189150"/>
                </a:xfrm>
                <a:custGeom>
                  <a:avLst/>
                  <a:gdLst/>
                  <a:ahLst/>
                  <a:cxnLst/>
                  <a:rect l="l" t="t" r="r" b="b"/>
                  <a:pathLst>
                    <a:path w="322" h="192" extrusionOk="0">
                      <a:moveTo>
                        <a:pt x="161" y="142"/>
                      </a:moveTo>
                      <a:lnTo>
                        <a:pt x="0" y="0"/>
                      </a:lnTo>
                      <a:lnTo>
                        <a:pt x="0" y="192"/>
                      </a:lnTo>
                      <a:lnTo>
                        <a:pt x="322" y="192"/>
                      </a:lnTo>
                      <a:lnTo>
                        <a:pt x="322" y="0"/>
                      </a:lnTo>
                      <a:lnTo>
                        <a:pt x="161" y="142"/>
                      </a:lnTo>
                      <a:close/>
                    </a:path>
                  </a:pathLst>
                </a:custGeom>
                <a:solidFill>
                  <a:schemeClr val="bg1">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0" name="Google Shape;1670;p27"/>
                <p:cNvSpPr/>
                <p:nvPr/>
              </p:nvSpPr>
              <p:spPr>
                <a:xfrm>
                  <a:off x="4358060" y="4218859"/>
                  <a:ext cx="84724" cy="182253"/>
                </a:xfrm>
                <a:custGeom>
                  <a:avLst/>
                  <a:gdLst/>
                  <a:ahLst/>
                  <a:cxnLst/>
                  <a:rect l="l" t="t" r="r" b="b"/>
                  <a:pathLst>
                    <a:path w="36" h="78" extrusionOk="0">
                      <a:moveTo>
                        <a:pt x="36" y="18"/>
                      </a:moveTo>
                      <a:cubicBezTo>
                        <a:pt x="36" y="8"/>
                        <a:pt x="28" y="0"/>
                        <a:pt x="18" y="0"/>
                      </a:cubicBezTo>
                      <a:cubicBezTo>
                        <a:pt x="8" y="0"/>
                        <a:pt x="0" y="8"/>
                        <a:pt x="0" y="18"/>
                      </a:cubicBezTo>
                      <a:cubicBezTo>
                        <a:pt x="0" y="26"/>
                        <a:pt x="6" y="33"/>
                        <a:pt x="14" y="35"/>
                      </a:cubicBezTo>
                      <a:cubicBezTo>
                        <a:pt x="14" y="78"/>
                        <a:pt x="14" y="78"/>
                        <a:pt x="14" y="78"/>
                      </a:cubicBezTo>
                      <a:cubicBezTo>
                        <a:pt x="23" y="78"/>
                        <a:pt x="23" y="78"/>
                        <a:pt x="23" y="78"/>
                      </a:cubicBezTo>
                      <a:cubicBezTo>
                        <a:pt x="23" y="35"/>
                        <a:pt x="23" y="35"/>
                        <a:pt x="23" y="35"/>
                      </a:cubicBezTo>
                      <a:cubicBezTo>
                        <a:pt x="30" y="33"/>
                        <a:pt x="36" y="26"/>
                        <a:pt x="36" y="18"/>
                      </a:cubicBezTo>
                      <a:close/>
                      <a:moveTo>
                        <a:pt x="18" y="27"/>
                      </a:moveTo>
                      <a:cubicBezTo>
                        <a:pt x="13" y="27"/>
                        <a:pt x="10" y="23"/>
                        <a:pt x="10" y="18"/>
                      </a:cubicBezTo>
                      <a:cubicBezTo>
                        <a:pt x="10" y="13"/>
                        <a:pt x="13" y="9"/>
                        <a:pt x="18" y="9"/>
                      </a:cubicBezTo>
                      <a:cubicBezTo>
                        <a:pt x="23" y="9"/>
                        <a:pt x="27" y="13"/>
                        <a:pt x="27" y="18"/>
                      </a:cubicBezTo>
                      <a:cubicBezTo>
                        <a:pt x="27" y="23"/>
                        <a:pt x="23" y="27"/>
                        <a:pt x="18" y="2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1" name="Google Shape;1671;p27"/>
                <p:cNvSpPr/>
                <p:nvPr/>
              </p:nvSpPr>
              <p:spPr>
                <a:xfrm>
                  <a:off x="4272352" y="4328212"/>
                  <a:ext cx="69947" cy="147773"/>
                </a:xfrm>
                <a:custGeom>
                  <a:avLst/>
                  <a:gdLst/>
                  <a:ahLst/>
                  <a:cxnLst/>
                  <a:rect l="l" t="t" r="r" b="b"/>
                  <a:pathLst>
                    <a:path w="30" h="63" extrusionOk="0">
                      <a:moveTo>
                        <a:pt x="30" y="58"/>
                      </a:moveTo>
                      <a:cubicBezTo>
                        <a:pt x="30" y="58"/>
                        <a:pt x="30" y="58"/>
                        <a:pt x="30" y="58"/>
                      </a:cubicBezTo>
                      <a:cubicBezTo>
                        <a:pt x="30" y="56"/>
                        <a:pt x="29" y="55"/>
                        <a:pt x="28" y="54"/>
                      </a:cubicBezTo>
                      <a:cubicBezTo>
                        <a:pt x="17" y="53"/>
                        <a:pt x="10" y="44"/>
                        <a:pt x="10" y="33"/>
                      </a:cubicBezTo>
                      <a:cubicBezTo>
                        <a:pt x="10" y="33"/>
                        <a:pt x="10" y="33"/>
                        <a:pt x="10" y="33"/>
                      </a:cubicBezTo>
                      <a:cubicBezTo>
                        <a:pt x="13" y="35"/>
                        <a:pt x="18" y="37"/>
                        <a:pt x="22" y="37"/>
                      </a:cubicBezTo>
                      <a:cubicBezTo>
                        <a:pt x="22" y="28"/>
                        <a:pt x="22" y="28"/>
                        <a:pt x="22" y="28"/>
                      </a:cubicBezTo>
                      <a:cubicBezTo>
                        <a:pt x="17" y="28"/>
                        <a:pt x="12" y="24"/>
                        <a:pt x="9" y="18"/>
                      </a:cubicBezTo>
                      <a:cubicBezTo>
                        <a:pt x="0" y="0"/>
                        <a:pt x="0" y="0"/>
                        <a:pt x="0" y="0"/>
                      </a:cubicBezTo>
                      <a:cubicBezTo>
                        <a:pt x="0" y="33"/>
                        <a:pt x="0" y="33"/>
                        <a:pt x="0" y="33"/>
                      </a:cubicBezTo>
                      <a:cubicBezTo>
                        <a:pt x="0" y="49"/>
                        <a:pt x="13" y="62"/>
                        <a:pt x="28" y="63"/>
                      </a:cubicBezTo>
                      <a:cubicBezTo>
                        <a:pt x="29" y="62"/>
                        <a:pt x="30" y="60"/>
                        <a:pt x="30" y="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675" name="Google Shape;1675;p27"/>
            <p:cNvSpPr/>
            <p:nvPr/>
          </p:nvSpPr>
          <p:spPr>
            <a:xfrm>
              <a:off x="3743932" y="4780185"/>
              <a:ext cx="803978" cy="224357"/>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Impersonation</a:t>
              </a:r>
              <a:endParaRPr/>
            </a:p>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Controls</a:t>
              </a:r>
              <a:endParaRPr/>
            </a:p>
          </p:txBody>
        </p:sp>
        <p:sp>
          <p:nvSpPr>
            <p:cNvPr id="1676" name="Google Shape;1676;p27"/>
            <p:cNvSpPr/>
            <p:nvPr/>
          </p:nvSpPr>
          <p:spPr>
            <a:xfrm>
              <a:off x="4644551" y="4780185"/>
              <a:ext cx="636334" cy="224357"/>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Security </a:t>
              </a:r>
              <a:endParaRPr/>
            </a:p>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Awareness</a:t>
              </a:r>
              <a:endParaRPr/>
            </a:p>
          </p:txBody>
        </p:sp>
        <p:sp>
          <p:nvSpPr>
            <p:cNvPr id="1677" name="Google Shape;1677;p27"/>
            <p:cNvSpPr/>
            <p:nvPr/>
          </p:nvSpPr>
          <p:spPr>
            <a:xfrm>
              <a:off x="5341784" y="4780185"/>
              <a:ext cx="928292" cy="332399"/>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Data Protection</a:t>
              </a:r>
              <a:endParaRPr/>
            </a:p>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Policy-Based Encryption</a:t>
              </a:r>
              <a:endParaRPr/>
            </a:p>
          </p:txBody>
        </p:sp>
        <p:sp>
          <p:nvSpPr>
            <p:cNvPr id="1678" name="Google Shape;1678;p27"/>
            <p:cNvSpPr/>
            <p:nvPr/>
          </p:nvSpPr>
          <p:spPr>
            <a:xfrm>
              <a:off x="6348845" y="4780185"/>
              <a:ext cx="705534" cy="224357"/>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Anti-Spam</a:t>
              </a:r>
              <a:endParaRPr/>
            </a:p>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Anti-Malware</a:t>
              </a:r>
              <a:endParaRPr/>
            </a:p>
          </p:txBody>
        </p:sp>
        <p:sp>
          <p:nvSpPr>
            <p:cNvPr id="1679" name="Google Shape;1679;p27"/>
            <p:cNvSpPr/>
            <p:nvPr/>
          </p:nvSpPr>
          <p:spPr>
            <a:xfrm>
              <a:off x="3765341" y="2269212"/>
              <a:ext cx="803978" cy="224357"/>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Advanced Threat </a:t>
              </a:r>
              <a:endParaRPr/>
            </a:p>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Protection</a:t>
              </a:r>
              <a:endParaRPr/>
            </a:p>
          </p:txBody>
        </p:sp>
        <p:sp>
          <p:nvSpPr>
            <p:cNvPr id="1680" name="Google Shape;1680;p27"/>
            <p:cNvSpPr/>
            <p:nvPr/>
          </p:nvSpPr>
          <p:spPr>
            <a:xfrm>
              <a:off x="4612887" y="2269212"/>
              <a:ext cx="803978" cy="224357"/>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Threat </a:t>
              </a:r>
              <a:br>
                <a:rPr lang="en-US" sz="900">
                  <a:solidFill>
                    <a:schemeClr val="dk1"/>
                  </a:solidFill>
                  <a:latin typeface="Calibri"/>
                  <a:ea typeface="Calibri"/>
                  <a:cs typeface="Calibri"/>
                  <a:sym typeface="Calibri"/>
                </a:rPr>
              </a:br>
              <a:r>
                <a:rPr lang="en-US" sz="900">
                  <a:solidFill>
                    <a:schemeClr val="dk1"/>
                  </a:solidFill>
                  <a:latin typeface="Calibri"/>
                  <a:ea typeface="Calibri"/>
                  <a:cs typeface="Calibri"/>
                  <a:sym typeface="Calibri"/>
                </a:rPr>
                <a:t> Isolation</a:t>
              </a:r>
              <a:endParaRPr/>
            </a:p>
          </p:txBody>
        </p:sp>
        <p:sp>
          <p:nvSpPr>
            <p:cNvPr id="1681" name="Google Shape;1681;p27"/>
            <p:cNvSpPr/>
            <p:nvPr/>
          </p:nvSpPr>
          <p:spPr>
            <a:xfrm>
              <a:off x="5460433" y="2269212"/>
              <a:ext cx="803978" cy="224357"/>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Email </a:t>
              </a:r>
              <a:br>
                <a:rPr lang="en-US" sz="900">
                  <a:solidFill>
                    <a:schemeClr val="dk1"/>
                  </a:solidFill>
                  <a:latin typeface="Calibri"/>
                  <a:ea typeface="Calibri"/>
                  <a:cs typeface="Calibri"/>
                  <a:sym typeface="Calibri"/>
                </a:rPr>
              </a:br>
              <a:r>
                <a:rPr lang="en-US" sz="900">
                  <a:solidFill>
                    <a:schemeClr val="dk1"/>
                  </a:solidFill>
                  <a:latin typeface="Calibri"/>
                  <a:ea typeface="Calibri"/>
                  <a:cs typeface="Calibri"/>
                  <a:sym typeface="Calibri"/>
                </a:rPr>
                <a:t>Analytics</a:t>
              </a:r>
              <a:endParaRPr/>
            </a:p>
          </p:txBody>
        </p:sp>
        <p:grpSp>
          <p:nvGrpSpPr>
            <p:cNvPr id="1682" name="Google Shape;1682;p27"/>
            <p:cNvGrpSpPr/>
            <p:nvPr/>
          </p:nvGrpSpPr>
          <p:grpSpPr>
            <a:xfrm>
              <a:off x="4848334" y="3456358"/>
              <a:ext cx="1492083" cy="343661"/>
              <a:chOff x="4340101" y="2124935"/>
              <a:chExt cx="1149350" cy="474421"/>
            </a:xfrm>
          </p:grpSpPr>
          <p:grpSp>
            <p:nvGrpSpPr>
              <p:cNvPr id="1683" name="Google Shape;1683;p27"/>
              <p:cNvGrpSpPr/>
              <p:nvPr/>
            </p:nvGrpSpPr>
            <p:grpSpPr>
              <a:xfrm>
                <a:off x="4340101" y="2127868"/>
                <a:ext cx="1149350" cy="471488"/>
                <a:chOff x="5219" y="1944"/>
                <a:chExt cx="724" cy="297"/>
              </a:xfrm>
            </p:grpSpPr>
            <p:sp>
              <p:nvSpPr>
                <p:cNvPr id="1684" name="Google Shape;1684;p27"/>
                <p:cNvSpPr/>
                <p:nvPr/>
              </p:nvSpPr>
              <p:spPr>
                <a:xfrm>
                  <a:off x="5219" y="1948"/>
                  <a:ext cx="720" cy="293"/>
                </a:xfrm>
                <a:prstGeom prst="rect">
                  <a:avLst/>
                </a:pr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685" name="Google Shape;1685;p27"/>
                <p:cNvSpPr/>
                <p:nvPr/>
              </p:nvSpPr>
              <p:spPr>
                <a:xfrm>
                  <a:off x="5227" y="1944"/>
                  <a:ext cx="704" cy="180"/>
                </a:xfrm>
                <a:custGeom>
                  <a:avLst/>
                  <a:gdLst/>
                  <a:ahLst/>
                  <a:cxnLst/>
                  <a:rect l="l" t="t" r="r" b="b"/>
                  <a:pathLst>
                    <a:path w="1406" h="568" extrusionOk="0">
                      <a:moveTo>
                        <a:pt x="0" y="551"/>
                      </a:moveTo>
                      <a:lnTo>
                        <a:pt x="3" y="381"/>
                      </a:lnTo>
                      <a:lnTo>
                        <a:pt x="89" y="0"/>
                      </a:lnTo>
                      <a:lnTo>
                        <a:pt x="1320" y="2"/>
                      </a:lnTo>
                      <a:lnTo>
                        <a:pt x="1406" y="400"/>
                      </a:lnTo>
                      <a:lnTo>
                        <a:pt x="1396" y="568"/>
                      </a:lnTo>
                      <a:lnTo>
                        <a:pt x="0" y="551"/>
                      </a:ln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686" name="Google Shape;1686;p27"/>
                <p:cNvSpPr/>
                <p:nvPr/>
              </p:nvSpPr>
              <p:spPr>
                <a:xfrm>
                  <a:off x="5223" y="2132"/>
                  <a:ext cx="720" cy="109"/>
                </a:xfrm>
                <a:custGeom>
                  <a:avLst/>
                  <a:gdLst/>
                  <a:ahLst/>
                  <a:cxnLst/>
                  <a:rect l="l" t="t" r="r" b="b"/>
                  <a:pathLst>
                    <a:path w="1440" h="190" extrusionOk="0">
                      <a:moveTo>
                        <a:pt x="1420" y="190"/>
                      </a:moveTo>
                      <a:lnTo>
                        <a:pt x="20" y="190"/>
                      </a:lnTo>
                      <a:lnTo>
                        <a:pt x="20" y="190"/>
                      </a:lnTo>
                      <a:lnTo>
                        <a:pt x="12" y="188"/>
                      </a:lnTo>
                      <a:lnTo>
                        <a:pt x="7" y="185"/>
                      </a:lnTo>
                      <a:lnTo>
                        <a:pt x="2" y="178"/>
                      </a:lnTo>
                      <a:lnTo>
                        <a:pt x="0" y="170"/>
                      </a:lnTo>
                      <a:lnTo>
                        <a:pt x="0" y="21"/>
                      </a:lnTo>
                      <a:lnTo>
                        <a:pt x="0" y="21"/>
                      </a:lnTo>
                      <a:lnTo>
                        <a:pt x="2" y="14"/>
                      </a:lnTo>
                      <a:lnTo>
                        <a:pt x="7" y="7"/>
                      </a:lnTo>
                      <a:lnTo>
                        <a:pt x="12" y="2"/>
                      </a:lnTo>
                      <a:lnTo>
                        <a:pt x="20" y="0"/>
                      </a:lnTo>
                      <a:lnTo>
                        <a:pt x="1420" y="0"/>
                      </a:lnTo>
                      <a:lnTo>
                        <a:pt x="1420" y="0"/>
                      </a:lnTo>
                      <a:lnTo>
                        <a:pt x="1428" y="2"/>
                      </a:lnTo>
                      <a:lnTo>
                        <a:pt x="1435" y="7"/>
                      </a:lnTo>
                      <a:lnTo>
                        <a:pt x="1438" y="14"/>
                      </a:lnTo>
                      <a:lnTo>
                        <a:pt x="1440" y="21"/>
                      </a:lnTo>
                      <a:lnTo>
                        <a:pt x="1440" y="170"/>
                      </a:lnTo>
                      <a:lnTo>
                        <a:pt x="1440" y="170"/>
                      </a:lnTo>
                      <a:lnTo>
                        <a:pt x="1438" y="178"/>
                      </a:lnTo>
                      <a:lnTo>
                        <a:pt x="1435" y="185"/>
                      </a:lnTo>
                      <a:lnTo>
                        <a:pt x="1428" y="188"/>
                      </a:lnTo>
                      <a:lnTo>
                        <a:pt x="1420" y="190"/>
                      </a:lnTo>
                      <a:close/>
                      <a:moveTo>
                        <a:pt x="41" y="149"/>
                      </a:moveTo>
                      <a:lnTo>
                        <a:pt x="1399" y="149"/>
                      </a:lnTo>
                      <a:lnTo>
                        <a:pt x="1399" y="41"/>
                      </a:lnTo>
                      <a:lnTo>
                        <a:pt x="41" y="41"/>
                      </a:lnTo>
                      <a:lnTo>
                        <a:pt x="41" y="149"/>
                      </a:lnTo>
                      <a:close/>
                    </a:path>
                  </a:pathLst>
                </a:custGeom>
                <a:solidFill>
                  <a:schemeClr val="accent3"/>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687" name="Google Shape;1687;p27"/>
                <p:cNvSpPr/>
                <p:nvPr/>
              </p:nvSpPr>
              <p:spPr>
                <a:xfrm>
                  <a:off x="5219" y="2146"/>
                  <a:ext cx="720" cy="95"/>
                </a:xfrm>
                <a:custGeom>
                  <a:avLst/>
                  <a:gdLst/>
                  <a:ahLst/>
                  <a:cxnLst/>
                  <a:rect l="l" t="t" r="r" b="b"/>
                  <a:pathLst>
                    <a:path w="1440" h="190" extrusionOk="0">
                      <a:moveTo>
                        <a:pt x="1420" y="190"/>
                      </a:moveTo>
                      <a:lnTo>
                        <a:pt x="20" y="190"/>
                      </a:lnTo>
                      <a:lnTo>
                        <a:pt x="20" y="190"/>
                      </a:lnTo>
                      <a:lnTo>
                        <a:pt x="12" y="188"/>
                      </a:lnTo>
                      <a:lnTo>
                        <a:pt x="7" y="185"/>
                      </a:lnTo>
                      <a:lnTo>
                        <a:pt x="2" y="178"/>
                      </a:lnTo>
                      <a:lnTo>
                        <a:pt x="0" y="170"/>
                      </a:lnTo>
                      <a:lnTo>
                        <a:pt x="0" y="21"/>
                      </a:lnTo>
                      <a:lnTo>
                        <a:pt x="0" y="21"/>
                      </a:lnTo>
                      <a:lnTo>
                        <a:pt x="2" y="14"/>
                      </a:lnTo>
                      <a:lnTo>
                        <a:pt x="7" y="7"/>
                      </a:lnTo>
                      <a:lnTo>
                        <a:pt x="12" y="2"/>
                      </a:lnTo>
                      <a:lnTo>
                        <a:pt x="20" y="0"/>
                      </a:lnTo>
                      <a:lnTo>
                        <a:pt x="1420" y="0"/>
                      </a:lnTo>
                      <a:lnTo>
                        <a:pt x="1420" y="0"/>
                      </a:lnTo>
                      <a:lnTo>
                        <a:pt x="1428" y="2"/>
                      </a:lnTo>
                      <a:lnTo>
                        <a:pt x="1435" y="7"/>
                      </a:lnTo>
                      <a:lnTo>
                        <a:pt x="1438" y="14"/>
                      </a:lnTo>
                      <a:lnTo>
                        <a:pt x="1440" y="21"/>
                      </a:lnTo>
                      <a:lnTo>
                        <a:pt x="1440" y="170"/>
                      </a:lnTo>
                      <a:lnTo>
                        <a:pt x="1440" y="170"/>
                      </a:lnTo>
                      <a:lnTo>
                        <a:pt x="1438" y="178"/>
                      </a:lnTo>
                      <a:lnTo>
                        <a:pt x="1435" y="185"/>
                      </a:lnTo>
                      <a:lnTo>
                        <a:pt x="1428" y="188"/>
                      </a:lnTo>
                      <a:lnTo>
                        <a:pt x="1420" y="190"/>
                      </a:lnTo>
                    </a:path>
                  </a:pathLst>
                </a:cu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688" name="Google Shape;1688;p27"/>
                <p:cNvSpPr/>
                <p:nvPr/>
              </p:nvSpPr>
              <p:spPr>
                <a:xfrm>
                  <a:off x="5239" y="2166"/>
                  <a:ext cx="680" cy="55"/>
                </a:xfrm>
                <a:prstGeom prst="rect">
                  <a:avLst/>
                </a:pr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689" name="Google Shape;1689;p27"/>
                <p:cNvSpPr/>
                <p:nvPr/>
              </p:nvSpPr>
              <p:spPr>
                <a:xfrm>
                  <a:off x="5219" y="1948"/>
                  <a:ext cx="720" cy="218"/>
                </a:xfrm>
                <a:custGeom>
                  <a:avLst/>
                  <a:gdLst/>
                  <a:ahLst/>
                  <a:cxnLst/>
                  <a:rect l="l" t="t" r="r" b="b"/>
                  <a:pathLst>
                    <a:path w="1440" h="437" extrusionOk="0">
                      <a:moveTo>
                        <a:pt x="1420" y="437"/>
                      </a:moveTo>
                      <a:lnTo>
                        <a:pt x="1420" y="437"/>
                      </a:lnTo>
                      <a:lnTo>
                        <a:pt x="20" y="437"/>
                      </a:lnTo>
                      <a:lnTo>
                        <a:pt x="20" y="437"/>
                      </a:lnTo>
                      <a:lnTo>
                        <a:pt x="12" y="435"/>
                      </a:lnTo>
                      <a:lnTo>
                        <a:pt x="5" y="430"/>
                      </a:lnTo>
                      <a:lnTo>
                        <a:pt x="5" y="430"/>
                      </a:lnTo>
                      <a:lnTo>
                        <a:pt x="0" y="422"/>
                      </a:lnTo>
                      <a:lnTo>
                        <a:pt x="0" y="413"/>
                      </a:lnTo>
                      <a:lnTo>
                        <a:pt x="83" y="15"/>
                      </a:lnTo>
                      <a:lnTo>
                        <a:pt x="83" y="15"/>
                      </a:lnTo>
                      <a:lnTo>
                        <a:pt x="84" y="8"/>
                      </a:lnTo>
                      <a:lnTo>
                        <a:pt x="89" y="3"/>
                      </a:lnTo>
                      <a:lnTo>
                        <a:pt x="95" y="0"/>
                      </a:lnTo>
                      <a:lnTo>
                        <a:pt x="101" y="0"/>
                      </a:lnTo>
                      <a:lnTo>
                        <a:pt x="1339" y="0"/>
                      </a:lnTo>
                      <a:lnTo>
                        <a:pt x="1339" y="0"/>
                      </a:lnTo>
                      <a:lnTo>
                        <a:pt x="1345" y="0"/>
                      </a:lnTo>
                      <a:lnTo>
                        <a:pt x="1352" y="3"/>
                      </a:lnTo>
                      <a:lnTo>
                        <a:pt x="1356" y="8"/>
                      </a:lnTo>
                      <a:lnTo>
                        <a:pt x="1359" y="15"/>
                      </a:lnTo>
                      <a:lnTo>
                        <a:pt x="1440" y="412"/>
                      </a:lnTo>
                      <a:lnTo>
                        <a:pt x="1440" y="412"/>
                      </a:lnTo>
                      <a:lnTo>
                        <a:pt x="1440" y="417"/>
                      </a:lnTo>
                      <a:lnTo>
                        <a:pt x="1440" y="417"/>
                      </a:lnTo>
                      <a:lnTo>
                        <a:pt x="1440" y="425"/>
                      </a:lnTo>
                      <a:lnTo>
                        <a:pt x="1435" y="432"/>
                      </a:lnTo>
                      <a:lnTo>
                        <a:pt x="1428" y="435"/>
                      </a:lnTo>
                      <a:lnTo>
                        <a:pt x="1420" y="437"/>
                      </a:lnTo>
                    </a:path>
                  </a:pathLst>
                </a:cu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690" name="Google Shape;1690;p27"/>
                <p:cNvSpPr/>
                <p:nvPr/>
              </p:nvSpPr>
              <p:spPr>
                <a:xfrm>
                  <a:off x="5242" y="1968"/>
                  <a:ext cx="675" cy="178"/>
                </a:xfrm>
                <a:custGeom>
                  <a:avLst/>
                  <a:gdLst/>
                  <a:ahLst/>
                  <a:cxnLst/>
                  <a:rect l="l" t="t" r="r" b="b"/>
                  <a:pathLst>
                    <a:path w="1350" h="355" extrusionOk="0">
                      <a:moveTo>
                        <a:pt x="0" y="355"/>
                      </a:moveTo>
                      <a:lnTo>
                        <a:pt x="1350" y="355"/>
                      </a:lnTo>
                      <a:lnTo>
                        <a:pt x="1276" y="0"/>
                      </a:lnTo>
                      <a:lnTo>
                        <a:pt x="72" y="0"/>
                      </a:lnTo>
                      <a:lnTo>
                        <a:pt x="0" y="355"/>
                      </a:lnTo>
                    </a:path>
                  </a:pathLst>
                </a:cu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691" name="Google Shape;1691;p27"/>
                <p:cNvSpPr/>
                <p:nvPr/>
              </p:nvSpPr>
              <p:spPr>
                <a:xfrm>
                  <a:off x="5878" y="2172"/>
                  <a:ext cx="29" cy="44"/>
                </a:xfrm>
                <a:custGeom>
                  <a:avLst/>
                  <a:gdLst/>
                  <a:ahLst/>
                  <a:cxnLst/>
                  <a:rect l="l" t="t" r="r" b="b"/>
                  <a:pathLst>
                    <a:path w="58" h="86" extrusionOk="0">
                      <a:moveTo>
                        <a:pt x="0" y="0"/>
                      </a:moveTo>
                      <a:lnTo>
                        <a:pt x="26" y="0"/>
                      </a:lnTo>
                      <a:lnTo>
                        <a:pt x="26" y="0"/>
                      </a:lnTo>
                      <a:lnTo>
                        <a:pt x="33" y="2"/>
                      </a:lnTo>
                      <a:lnTo>
                        <a:pt x="38" y="3"/>
                      </a:lnTo>
                      <a:lnTo>
                        <a:pt x="44" y="7"/>
                      </a:lnTo>
                      <a:lnTo>
                        <a:pt x="48" y="12"/>
                      </a:lnTo>
                      <a:lnTo>
                        <a:pt x="53" y="18"/>
                      </a:lnTo>
                      <a:lnTo>
                        <a:pt x="56" y="27"/>
                      </a:lnTo>
                      <a:lnTo>
                        <a:pt x="58" y="34"/>
                      </a:lnTo>
                      <a:lnTo>
                        <a:pt x="58" y="42"/>
                      </a:lnTo>
                      <a:lnTo>
                        <a:pt x="58" y="42"/>
                      </a:lnTo>
                      <a:lnTo>
                        <a:pt x="58" y="51"/>
                      </a:lnTo>
                      <a:lnTo>
                        <a:pt x="56" y="59"/>
                      </a:lnTo>
                      <a:lnTo>
                        <a:pt x="53" y="68"/>
                      </a:lnTo>
                      <a:lnTo>
                        <a:pt x="48" y="73"/>
                      </a:lnTo>
                      <a:lnTo>
                        <a:pt x="44" y="78"/>
                      </a:lnTo>
                      <a:lnTo>
                        <a:pt x="38" y="83"/>
                      </a:lnTo>
                      <a:lnTo>
                        <a:pt x="33" y="84"/>
                      </a:lnTo>
                      <a:lnTo>
                        <a:pt x="26" y="86"/>
                      </a:lnTo>
                      <a:lnTo>
                        <a:pt x="0" y="86"/>
                      </a:lnTo>
                      <a:lnTo>
                        <a:pt x="0" y="0"/>
                      </a:ln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692" name="Google Shape;1692;p27"/>
                <p:cNvSpPr/>
                <p:nvPr/>
              </p:nvSpPr>
              <p:spPr>
                <a:xfrm>
                  <a:off x="5236" y="2155"/>
                  <a:ext cx="692" cy="66"/>
                </a:xfrm>
                <a:custGeom>
                  <a:avLst/>
                  <a:gdLst/>
                  <a:ahLst/>
                  <a:cxnLst/>
                  <a:rect l="l" t="t" r="r" b="b"/>
                  <a:pathLst>
                    <a:path w="1384" h="120" extrusionOk="0">
                      <a:moveTo>
                        <a:pt x="3" y="0"/>
                      </a:moveTo>
                      <a:lnTo>
                        <a:pt x="1384" y="0"/>
                      </a:lnTo>
                      <a:lnTo>
                        <a:pt x="1322" y="9"/>
                      </a:lnTo>
                      <a:lnTo>
                        <a:pt x="1335" y="105"/>
                      </a:lnTo>
                      <a:lnTo>
                        <a:pt x="1350" y="120"/>
                      </a:lnTo>
                      <a:lnTo>
                        <a:pt x="0" y="120"/>
                      </a:lnTo>
                      <a:lnTo>
                        <a:pt x="891" y="98"/>
                      </a:lnTo>
                      <a:lnTo>
                        <a:pt x="847" y="43"/>
                      </a:lnTo>
                      <a:lnTo>
                        <a:pt x="3" y="0"/>
                      </a:lnTo>
                      <a:close/>
                    </a:path>
                  </a:pathLst>
                </a:custGeom>
                <a:solidFill>
                  <a:schemeClr val="accent3"/>
                </a:solidFill>
                <a:ln>
                  <a:solidFill>
                    <a:schemeClr val="accent3"/>
                  </a:solid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693" name="Google Shape;1693;p27"/>
                <p:cNvSpPr/>
                <p:nvPr/>
              </p:nvSpPr>
              <p:spPr>
                <a:xfrm>
                  <a:off x="5818" y="2194"/>
                  <a:ext cx="13" cy="12"/>
                </a:xfrm>
                <a:custGeom>
                  <a:avLst/>
                  <a:gdLst/>
                  <a:ahLst/>
                  <a:cxnLst/>
                  <a:rect l="l" t="t" r="r" b="b"/>
                  <a:pathLst>
                    <a:path w="25" h="26" extrusionOk="0">
                      <a:moveTo>
                        <a:pt x="25" y="14"/>
                      </a:moveTo>
                      <a:lnTo>
                        <a:pt x="25" y="14"/>
                      </a:lnTo>
                      <a:lnTo>
                        <a:pt x="23" y="17"/>
                      </a:lnTo>
                      <a:lnTo>
                        <a:pt x="22" y="22"/>
                      </a:lnTo>
                      <a:lnTo>
                        <a:pt x="16" y="24"/>
                      </a:lnTo>
                      <a:lnTo>
                        <a:pt x="11" y="26"/>
                      </a:lnTo>
                      <a:lnTo>
                        <a:pt x="11" y="26"/>
                      </a:lnTo>
                      <a:lnTo>
                        <a:pt x="8" y="24"/>
                      </a:lnTo>
                      <a:lnTo>
                        <a:pt x="3" y="22"/>
                      </a:lnTo>
                      <a:lnTo>
                        <a:pt x="1" y="17"/>
                      </a:lnTo>
                      <a:lnTo>
                        <a:pt x="0" y="14"/>
                      </a:lnTo>
                      <a:lnTo>
                        <a:pt x="0" y="14"/>
                      </a:lnTo>
                      <a:lnTo>
                        <a:pt x="1" y="9"/>
                      </a:lnTo>
                      <a:lnTo>
                        <a:pt x="3" y="4"/>
                      </a:lnTo>
                      <a:lnTo>
                        <a:pt x="8" y="2"/>
                      </a:lnTo>
                      <a:lnTo>
                        <a:pt x="11" y="0"/>
                      </a:lnTo>
                      <a:lnTo>
                        <a:pt x="11" y="0"/>
                      </a:lnTo>
                      <a:lnTo>
                        <a:pt x="16" y="2"/>
                      </a:lnTo>
                      <a:lnTo>
                        <a:pt x="22" y="4"/>
                      </a:lnTo>
                      <a:lnTo>
                        <a:pt x="23" y="9"/>
                      </a:lnTo>
                      <a:lnTo>
                        <a:pt x="25" y="14"/>
                      </a:ln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694" name="Google Shape;1694;p27"/>
                <p:cNvSpPr/>
                <p:nvPr/>
              </p:nvSpPr>
              <p:spPr>
                <a:xfrm>
                  <a:off x="5818" y="2194"/>
                  <a:ext cx="13" cy="12"/>
                </a:xfrm>
                <a:custGeom>
                  <a:avLst/>
                  <a:gdLst/>
                  <a:ahLst/>
                  <a:cxnLst/>
                  <a:rect l="l" t="t" r="r" b="b"/>
                  <a:pathLst>
                    <a:path w="25" h="26" extrusionOk="0">
                      <a:moveTo>
                        <a:pt x="25" y="14"/>
                      </a:moveTo>
                      <a:lnTo>
                        <a:pt x="25" y="14"/>
                      </a:lnTo>
                      <a:lnTo>
                        <a:pt x="23" y="17"/>
                      </a:lnTo>
                      <a:lnTo>
                        <a:pt x="22" y="22"/>
                      </a:lnTo>
                      <a:lnTo>
                        <a:pt x="16" y="24"/>
                      </a:lnTo>
                      <a:lnTo>
                        <a:pt x="11" y="26"/>
                      </a:lnTo>
                      <a:lnTo>
                        <a:pt x="11" y="26"/>
                      </a:lnTo>
                      <a:lnTo>
                        <a:pt x="8" y="24"/>
                      </a:lnTo>
                      <a:lnTo>
                        <a:pt x="3" y="22"/>
                      </a:lnTo>
                      <a:lnTo>
                        <a:pt x="1" y="17"/>
                      </a:lnTo>
                      <a:lnTo>
                        <a:pt x="0" y="14"/>
                      </a:lnTo>
                      <a:lnTo>
                        <a:pt x="0" y="14"/>
                      </a:lnTo>
                      <a:lnTo>
                        <a:pt x="1" y="9"/>
                      </a:lnTo>
                      <a:lnTo>
                        <a:pt x="3" y="4"/>
                      </a:lnTo>
                      <a:lnTo>
                        <a:pt x="8" y="2"/>
                      </a:lnTo>
                      <a:lnTo>
                        <a:pt x="11" y="0"/>
                      </a:lnTo>
                      <a:lnTo>
                        <a:pt x="11" y="0"/>
                      </a:lnTo>
                      <a:lnTo>
                        <a:pt x="16" y="2"/>
                      </a:lnTo>
                      <a:lnTo>
                        <a:pt x="22" y="4"/>
                      </a:lnTo>
                      <a:lnTo>
                        <a:pt x="23" y="9"/>
                      </a:lnTo>
                      <a:lnTo>
                        <a:pt x="25" y="14"/>
                      </a:lnTo>
                    </a:path>
                  </a:pathLst>
                </a:cu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695" name="Google Shape;1695;p27"/>
                <p:cNvSpPr/>
                <p:nvPr/>
              </p:nvSpPr>
              <p:spPr>
                <a:xfrm>
                  <a:off x="5847" y="2194"/>
                  <a:ext cx="13" cy="12"/>
                </a:xfrm>
                <a:custGeom>
                  <a:avLst/>
                  <a:gdLst/>
                  <a:ahLst/>
                  <a:cxnLst/>
                  <a:rect l="l" t="t" r="r" b="b"/>
                  <a:pathLst>
                    <a:path w="25" h="26" extrusionOk="0">
                      <a:moveTo>
                        <a:pt x="25" y="14"/>
                      </a:moveTo>
                      <a:lnTo>
                        <a:pt x="25" y="14"/>
                      </a:lnTo>
                      <a:lnTo>
                        <a:pt x="24" y="17"/>
                      </a:lnTo>
                      <a:lnTo>
                        <a:pt x="22" y="22"/>
                      </a:lnTo>
                      <a:lnTo>
                        <a:pt x="17" y="24"/>
                      </a:lnTo>
                      <a:lnTo>
                        <a:pt x="12" y="26"/>
                      </a:lnTo>
                      <a:lnTo>
                        <a:pt x="12" y="26"/>
                      </a:lnTo>
                      <a:lnTo>
                        <a:pt x="8" y="24"/>
                      </a:lnTo>
                      <a:lnTo>
                        <a:pt x="3" y="22"/>
                      </a:lnTo>
                      <a:lnTo>
                        <a:pt x="2" y="17"/>
                      </a:lnTo>
                      <a:lnTo>
                        <a:pt x="0" y="14"/>
                      </a:lnTo>
                      <a:lnTo>
                        <a:pt x="0" y="14"/>
                      </a:lnTo>
                      <a:lnTo>
                        <a:pt x="2" y="9"/>
                      </a:lnTo>
                      <a:lnTo>
                        <a:pt x="3" y="4"/>
                      </a:lnTo>
                      <a:lnTo>
                        <a:pt x="8" y="2"/>
                      </a:lnTo>
                      <a:lnTo>
                        <a:pt x="12" y="0"/>
                      </a:lnTo>
                      <a:lnTo>
                        <a:pt x="12" y="0"/>
                      </a:lnTo>
                      <a:lnTo>
                        <a:pt x="17" y="2"/>
                      </a:lnTo>
                      <a:lnTo>
                        <a:pt x="22" y="4"/>
                      </a:lnTo>
                      <a:lnTo>
                        <a:pt x="24" y="9"/>
                      </a:lnTo>
                      <a:lnTo>
                        <a:pt x="25" y="14"/>
                      </a:ln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696" name="Google Shape;1696;p27"/>
                <p:cNvSpPr/>
                <p:nvPr/>
              </p:nvSpPr>
              <p:spPr>
                <a:xfrm>
                  <a:off x="5847" y="2194"/>
                  <a:ext cx="13" cy="12"/>
                </a:xfrm>
                <a:custGeom>
                  <a:avLst/>
                  <a:gdLst/>
                  <a:ahLst/>
                  <a:cxnLst/>
                  <a:rect l="l" t="t" r="r" b="b"/>
                  <a:pathLst>
                    <a:path w="25" h="26" extrusionOk="0">
                      <a:moveTo>
                        <a:pt x="25" y="14"/>
                      </a:moveTo>
                      <a:lnTo>
                        <a:pt x="25" y="14"/>
                      </a:lnTo>
                      <a:lnTo>
                        <a:pt x="24" y="17"/>
                      </a:lnTo>
                      <a:lnTo>
                        <a:pt x="22" y="22"/>
                      </a:lnTo>
                      <a:lnTo>
                        <a:pt x="17" y="24"/>
                      </a:lnTo>
                      <a:lnTo>
                        <a:pt x="12" y="26"/>
                      </a:lnTo>
                      <a:lnTo>
                        <a:pt x="12" y="26"/>
                      </a:lnTo>
                      <a:lnTo>
                        <a:pt x="8" y="24"/>
                      </a:lnTo>
                      <a:lnTo>
                        <a:pt x="3" y="22"/>
                      </a:lnTo>
                      <a:lnTo>
                        <a:pt x="2" y="17"/>
                      </a:lnTo>
                      <a:lnTo>
                        <a:pt x="0" y="14"/>
                      </a:lnTo>
                      <a:lnTo>
                        <a:pt x="0" y="14"/>
                      </a:lnTo>
                      <a:lnTo>
                        <a:pt x="2" y="9"/>
                      </a:lnTo>
                      <a:lnTo>
                        <a:pt x="3" y="4"/>
                      </a:lnTo>
                      <a:lnTo>
                        <a:pt x="8" y="2"/>
                      </a:lnTo>
                      <a:lnTo>
                        <a:pt x="12" y="0"/>
                      </a:lnTo>
                      <a:lnTo>
                        <a:pt x="12" y="0"/>
                      </a:lnTo>
                      <a:lnTo>
                        <a:pt x="17" y="2"/>
                      </a:lnTo>
                      <a:lnTo>
                        <a:pt x="22" y="4"/>
                      </a:lnTo>
                      <a:lnTo>
                        <a:pt x="24" y="9"/>
                      </a:lnTo>
                      <a:lnTo>
                        <a:pt x="25" y="14"/>
                      </a:lnTo>
                    </a:path>
                  </a:pathLst>
                </a:cu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697" name="Google Shape;1697;p27"/>
                <p:cNvSpPr/>
                <p:nvPr/>
              </p:nvSpPr>
              <p:spPr>
                <a:xfrm>
                  <a:off x="5833" y="2183"/>
                  <a:ext cx="12" cy="12"/>
                </a:xfrm>
                <a:custGeom>
                  <a:avLst/>
                  <a:gdLst/>
                  <a:ahLst/>
                  <a:cxnLst/>
                  <a:rect l="l" t="t" r="r" b="b"/>
                  <a:pathLst>
                    <a:path w="24" h="26" extrusionOk="0">
                      <a:moveTo>
                        <a:pt x="24" y="14"/>
                      </a:moveTo>
                      <a:lnTo>
                        <a:pt x="24" y="14"/>
                      </a:lnTo>
                      <a:lnTo>
                        <a:pt x="24" y="19"/>
                      </a:lnTo>
                      <a:lnTo>
                        <a:pt x="20" y="22"/>
                      </a:lnTo>
                      <a:lnTo>
                        <a:pt x="17" y="24"/>
                      </a:lnTo>
                      <a:lnTo>
                        <a:pt x="12" y="26"/>
                      </a:lnTo>
                      <a:lnTo>
                        <a:pt x="12" y="26"/>
                      </a:lnTo>
                      <a:lnTo>
                        <a:pt x="7" y="24"/>
                      </a:lnTo>
                      <a:lnTo>
                        <a:pt x="3" y="22"/>
                      </a:lnTo>
                      <a:lnTo>
                        <a:pt x="0" y="19"/>
                      </a:lnTo>
                      <a:lnTo>
                        <a:pt x="0" y="14"/>
                      </a:lnTo>
                      <a:lnTo>
                        <a:pt x="0" y="14"/>
                      </a:lnTo>
                      <a:lnTo>
                        <a:pt x="0" y="9"/>
                      </a:lnTo>
                      <a:lnTo>
                        <a:pt x="3" y="5"/>
                      </a:lnTo>
                      <a:lnTo>
                        <a:pt x="7" y="2"/>
                      </a:lnTo>
                      <a:lnTo>
                        <a:pt x="12" y="0"/>
                      </a:lnTo>
                      <a:lnTo>
                        <a:pt x="12" y="0"/>
                      </a:lnTo>
                      <a:lnTo>
                        <a:pt x="17" y="2"/>
                      </a:lnTo>
                      <a:lnTo>
                        <a:pt x="20" y="5"/>
                      </a:lnTo>
                      <a:lnTo>
                        <a:pt x="24" y="9"/>
                      </a:lnTo>
                      <a:lnTo>
                        <a:pt x="24" y="14"/>
                      </a:ln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698" name="Google Shape;1698;p27"/>
                <p:cNvSpPr/>
                <p:nvPr/>
              </p:nvSpPr>
              <p:spPr>
                <a:xfrm>
                  <a:off x="5833" y="2183"/>
                  <a:ext cx="12" cy="12"/>
                </a:xfrm>
                <a:custGeom>
                  <a:avLst/>
                  <a:gdLst/>
                  <a:ahLst/>
                  <a:cxnLst/>
                  <a:rect l="l" t="t" r="r" b="b"/>
                  <a:pathLst>
                    <a:path w="24" h="26" extrusionOk="0">
                      <a:moveTo>
                        <a:pt x="24" y="14"/>
                      </a:moveTo>
                      <a:lnTo>
                        <a:pt x="24" y="14"/>
                      </a:lnTo>
                      <a:lnTo>
                        <a:pt x="24" y="19"/>
                      </a:lnTo>
                      <a:lnTo>
                        <a:pt x="20" y="22"/>
                      </a:lnTo>
                      <a:lnTo>
                        <a:pt x="17" y="24"/>
                      </a:lnTo>
                      <a:lnTo>
                        <a:pt x="12" y="26"/>
                      </a:lnTo>
                      <a:lnTo>
                        <a:pt x="12" y="26"/>
                      </a:lnTo>
                      <a:lnTo>
                        <a:pt x="7" y="24"/>
                      </a:lnTo>
                      <a:lnTo>
                        <a:pt x="3" y="22"/>
                      </a:lnTo>
                      <a:lnTo>
                        <a:pt x="0" y="19"/>
                      </a:lnTo>
                      <a:lnTo>
                        <a:pt x="0" y="14"/>
                      </a:lnTo>
                      <a:lnTo>
                        <a:pt x="0" y="14"/>
                      </a:lnTo>
                      <a:lnTo>
                        <a:pt x="0" y="9"/>
                      </a:lnTo>
                      <a:lnTo>
                        <a:pt x="3" y="5"/>
                      </a:lnTo>
                      <a:lnTo>
                        <a:pt x="7" y="2"/>
                      </a:lnTo>
                      <a:lnTo>
                        <a:pt x="12" y="0"/>
                      </a:lnTo>
                      <a:lnTo>
                        <a:pt x="12" y="0"/>
                      </a:lnTo>
                      <a:lnTo>
                        <a:pt x="17" y="2"/>
                      </a:lnTo>
                      <a:lnTo>
                        <a:pt x="20" y="5"/>
                      </a:lnTo>
                      <a:lnTo>
                        <a:pt x="24" y="9"/>
                      </a:lnTo>
                      <a:lnTo>
                        <a:pt x="24" y="14"/>
                      </a:lnTo>
                    </a:path>
                  </a:pathLst>
                </a:cu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699" name="Google Shape;1699;p27"/>
                <p:cNvSpPr/>
                <p:nvPr/>
              </p:nvSpPr>
              <p:spPr>
                <a:xfrm>
                  <a:off x="5869" y="2183"/>
                  <a:ext cx="13" cy="12"/>
                </a:xfrm>
                <a:custGeom>
                  <a:avLst/>
                  <a:gdLst/>
                  <a:ahLst/>
                  <a:cxnLst/>
                  <a:rect l="l" t="t" r="r" b="b"/>
                  <a:pathLst>
                    <a:path w="25" h="26" extrusionOk="0">
                      <a:moveTo>
                        <a:pt x="25" y="14"/>
                      </a:moveTo>
                      <a:lnTo>
                        <a:pt x="25" y="14"/>
                      </a:lnTo>
                      <a:lnTo>
                        <a:pt x="24" y="19"/>
                      </a:lnTo>
                      <a:lnTo>
                        <a:pt x="22" y="22"/>
                      </a:lnTo>
                      <a:lnTo>
                        <a:pt x="17" y="24"/>
                      </a:lnTo>
                      <a:lnTo>
                        <a:pt x="13" y="26"/>
                      </a:lnTo>
                      <a:lnTo>
                        <a:pt x="13" y="26"/>
                      </a:lnTo>
                      <a:lnTo>
                        <a:pt x="8" y="24"/>
                      </a:lnTo>
                      <a:lnTo>
                        <a:pt x="3" y="22"/>
                      </a:lnTo>
                      <a:lnTo>
                        <a:pt x="2" y="19"/>
                      </a:lnTo>
                      <a:lnTo>
                        <a:pt x="0" y="14"/>
                      </a:lnTo>
                      <a:lnTo>
                        <a:pt x="0" y="14"/>
                      </a:lnTo>
                      <a:lnTo>
                        <a:pt x="2" y="9"/>
                      </a:lnTo>
                      <a:lnTo>
                        <a:pt x="3" y="5"/>
                      </a:lnTo>
                      <a:lnTo>
                        <a:pt x="8" y="2"/>
                      </a:lnTo>
                      <a:lnTo>
                        <a:pt x="13" y="0"/>
                      </a:lnTo>
                      <a:lnTo>
                        <a:pt x="13" y="0"/>
                      </a:lnTo>
                      <a:lnTo>
                        <a:pt x="17" y="2"/>
                      </a:lnTo>
                      <a:lnTo>
                        <a:pt x="22" y="5"/>
                      </a:lnTo>
                      <a:lnTo>
                        <a:pt x="24" y="9"/>
                      </a:lnTo>
                      <a:lnTo>
                        <a:pt x="25" y="14"/>
                      </a:ln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700" name="Google Shape;1700;p27"/>
                <p:cNvSpPr/>
                <p:nvPr/>
              </p:nvSpPr>
              <p:spPr>
                <a:xfrm>
                  <a:off x="5869" y="2183"/>
                  <a:ext cx="13" cy="12"/>
                </a:xfrm>
                <a:custGeom>
                  <a:avLst/>
                  <a:gdLst/>
                  <a:ahLst/>
                  <a:cxnLst/>
                  <a:rect l="l" t="t" r="r" b="b"/>
                  <a:pathLst>
                    <a:path w="25" h="26" extrusionOk="0">
                      <a:moveTo>
                        <a:pt x="25" y="14"/>
                      </a:moveTo>
                      <a:lnTo>
                        <a:pt x="25" y="14"/>
                      </a:lnTo>
                      <a:lnTo>
                        <a:pt x="24" y="19"/>
                      </a:lnTo>
                      <a:lnTo>
                        <a:pt x="22" y="22"/>
                      </a:lnTo>
                      <a:lnTo>
                        <a:pt x="17" y="24"/>
                      </a:lnTo>
                      <a:lnTo>
                        <a:pt x="13" y="26"/>
                      </a:lnTo>
                      <a:lnTo>
                        <a:pt x="13" y="26"/>
                      </a:lnTo>
                      <a:lnTo>
                        <a:pt x="8" y="24"/>
                      </a:lnTo>
                      <a:lnTo>
                        <a:pt x="3" y="22"/>
                      </a:lnTo>
                      <a:lnTo>
                        <a:pt x="2" y="19"/>
                      </a:lnTo>
                      <a:lnTo>
                        <a:pt x="0" y="14"/>
                      </a:lnTo>
                      <a:lnTo>
                        <a:pt x="0" y="14"/>
                      </a:lnTo>
                      <a:lnTo>
                        <a:pt x="2" y="9"/>
                      </a:lnTo>
                      <a:lnTo>
                        <a:pt x="3" y="5"/>
                      </a:lnTo>
                      <a:lnTo>
                        <a:pt x="8" y="2"/>
                      </a:lnTo>
                      <a:lnTo>
                        <a:pt x="13" y="0"/>
                      </a:lnTo>
                      <a:lnTo>
                        <a:pt x="13" y="0"/>
                      </a:lnTo>
                      <a:lnTo>
                        <a:pt x="17" y="2"/>
                      </a:lnTo>
                      <a:lnTo>
                        <a:pt x="22" y="5"/>
                      </a:lnTo>
                      <a:lnTo>
                        <a:pt x="24" y="9"/>
                      </a:lnTo>
                      <a:lnTo>
                        <a:pt x="25" y="14"/>
                      </a:lnTo>
                    </a:path>
                  </a:pathLst>
                </a:cu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701" name="Google Shape;1701;p27"/>
                <p:cNvSpPr/>
                <p:nvPr/>
              </p:nvSpPr>
              <p:spPr>
                <a:xfrm>
                  <a:off x="5833" y="2205"/>
                  <a:ext cx="12" cy="12"/>
                </a:xfrm>
                <a:custGeom>
                  <a:avLst/>
                  <a:gdLst/>
                  <a:ahLst/>
                  <a:cxnLst/>
                  <a:rect l="l" t="t" r="r" b="b"/>
                  <a:pathLst>
                    <a:path w="24" h="26" extrusionOk="0">
                      <a:moveTo>
                        <a:pt x="24" y="12"/>
                      </a:moveTo>
                      <a:lnTo>
                        <a:pt x="24" y="12"/>
                      </a:lnTo>
                      <a:lnTo>
                        <a:pt x="24" y="17"/>
                      </a:lnTo>
                      <a:lnTo>
                        <a:pt x="20" y="22"/>
                      </a:lnTo>
                      <a:lnTo>
                        <a:pt x="17" y="24"/>
                      </a:lnTo>
                      <a:lnTo>
                        <a:pt x="12" y="26"/>
                      </a:lnTo>
                      <a:lnTo>
                        <a:pt x="12" y="26"/>
                      </a:lnTo>
                      <a:lnTo>
                        <a:pt x="7" y="24"/>
                      </a:lnTo>
                      <a:lnTo>
                        <a:pt x="3" y="22"/>
                      </a:lnTo>
                      <a:lnTo>
                        <a:pt x="0" y="17"/>
                      </a:lnTo>
                      <a:lnTo>
                        <a:pt x="0" y="12"/>
                      </a:lnTo>
                      <a:lnTo>
                        <a:pt x="0" y="12"/>
                      </a:lnTo>
                      <a:lnTo>
                        <a:pt x="0" y="9"/>
                      </a:lnTo>
                      <a:lnTo>
                        <a:pt x="3" y="4"/>
                      </a:lnTo>
                      <a:lnTo>
                        <a:pt x="7" y="2"/>
                      </a:lnTo>
                      <a:lnTo>
                        <a:pt x="12" y="0"/>
                      </a:lnTo>
                      <a:lnTo>
                        <a:pt x="12" y="0"/>
                      </a:lnTo>
                      <a:lnTo>
                        <a:pt x="17" y="2"/>
                      </a:lnTo>
                      <a:lnTo>
                        <a:pt x="20" y="4"/>
                      </a:lnTo>
                      <a:lnTo>
                        <a:pt x="24" y="9"/>
                      </a:lnTo>
                      <a:lnTo>
                        <a:pt x="24" y="12"/>
                      </a:ln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702" name="Google Shape;1702;p27"/>
                <p:cNvSpPr/>
                <p:nvPr/>
              </p:nvSpPr>
              <p:spPr>
                <a:xfrm>
                  <a:off x="5833" y="2205"/>
                  <a:ext cx="12" cy="12"/>
                </a:xfrm>
                <a:custGeom>
                  <a:avLst/>
                  <a:gdLst/>
                  <a:ahLst/>
                  <a:cxnLst/>
                  <a:rect l="l" t="t" r="r" b="b"/>
                  <a:pathLst>
                    <a:path w="24" h="26" extrusionOk="0">
                      <a:moveTo>
                        <a:pt x="24" y="12"/>
                      </a:moveTo>
                      <a:lnTo>
                        <a:pt x="24" y="12"/>
                      </a:lnTo>
                      <a:lnTo>
                        <a:pt x="24" y="17"/>
                      </a:lnTo>
                      <a:lnTo>
                        <a:pt x="20" y="22"/>
                      </a:lnTo>
                      <a:lnTo>
                        <a:pt x="17" y="24"/>
                      </a:lnTo>
                      <a:lnTo>
                        <a:pt x="12" y="26"/>
                      </a:lnTo>
                      <a:lnTo>
                        <a:pt x="12" y="26"/>
                      </a:lnTo>
                      <a:lnTo>
                        <a:pt x="7" y="24"/>
                      </a:lnTo>
                      <a:lnTo>
                        <a:pt x="3" y="22"/>
                      </a:lnTo>
                      <a:lnTo>
                        <a:pt x="0" y="17"/>
                      </a:lnTo>
                      <a:lnTo>
                        <a:pt x="0" y="12"/>
                      </a:lnTo>
                      <a:lnTo>
                        <a:pt x="0" y="12"/>
                      </a:lnTo>
                      <a:lnTo>
                        <a:pt x="0" y="9"/>
                      </a:lnTo>
                      <a:lnTo>
                        <a:pt x="3" y="4"/>
                      </a:lnTo>
                      <a:lnTo>
                        <a:pt x="7" y="2"/>
                      </a:lnTo>
                      <a:lnTo>
                        <a:pt x="12" y="0"/>
                      </a:lnTo>
                      <a:lnTo>
                        <a:pt x="12" y="0"/>
                      </a:lnTo>
                      <a:lnTo>
                        <a:pt x="17" y="2"/>
                      </a:lnTo>
                      <a:lnTo>
                        <a:pt x="20" y="4"/>
                      </a:lnTo>
                      <a:lnTo>
                        <a:pt x="24" y="9"/>
                      </a:lnTo>
                      <a:lnTo>
                        <a:pt x="24" y="12"/>
                      </a:lnTo>
                    </a:path>
                  </a:pathLst>
                </a:cu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703" name="Google Shape;1703;p27"/>
                <p:cNvSpPr/>
                <p:nvPr/>
              </p:nvSpPr>
              <p:spPr>
                <a:xfrm>
                  <a:off x="5869" y="2205"/>
                  <a:ext cx="13" cy="12"/>
                </a:xfrm>
                <a:custGeom>
                  <a:avLst/>
                  <a:gdLst/>
                  <a:ahLst/>
                  <a:cxnLst/>
                  <a:rect l="l" t="t" r="r" b="b"/>
                  <a:pathLst>
                    <a:path w="25" h="26" extrusionOk="0">
                      <a:moveTo>
                        <a:pt x="25" y="12"/>
                      </a:moveTo>
                      <a:lnTo>
                        <a:pt x="25" y="12"/>
                      </a:lnTo>
                      <a:lnTo>
                        <a:pt x="24" y="17"/>
                      </a:lnTo>
                      <a:lnTo>
                        <a:pt x="22" y="22"/>
                      </a:lnTo>
                      <a:lnTo>
                        <a:pt x="17" y="24"/>
                      </a:lnTo>
                      <a:lnTo>
                        <a:pt x="13" y="26"/>
                      </a:lnTo>
                      <a:lnTo>
                        <a:pt x="13" y="26"/>
                      </a:lnTo>
                      <a:lnTo>
                        <a:pt x="8" y="24"/>
                      </a:lnTo>
                      <a:lnTo>
                        <a:pt x="3" y="22"/>
                      </a:lnTo>
                      <a:lnTo>
                        <a:pt x="2" y="17"/>
                      </a:lnTo>
                      <a:lnTo>
                        <a:pt x="0" y="12"/>
                      </a:lnTo>
                      <a:lnTo>
                        <a:pt x="0" y="12"/>
                      </a:lnTo>
                      <a:lnTo>
                        <a:pt x="2" y="9"/>
                      </a:lnTo>
                      <a:lnTo>
                        <a:pt x="3" y="4"/>
                      </a:lnTo>
                      <a:lnTo>
                        <a:pt x="8" y="2"/>
                      </a:lnTo>
                      <a:lnTo>
                        <a:pt x="13" y="0"/>
                      </a:lnTo>
                      <a:lnTo>
                        <a:pt x="13" y="0"/>
                      </a:lnTo>
                      <a:lnTo>
                        <a:pt x="17" y="2"/>
                      </a:lnTo>
                      <a:lnTo>
                        <a:pt x="22" y="4"/>
                      </a:lnTo>
                      <a:lnTo>
                        <a:pt x="24" y="9"/>
                      </a:lnTo>
                      <a:lnTo>
                        <a:pt x="25" y="12"/>
                      </a:ln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704" name="Google Shape;1704;p27"/>
                <p:cNvSpPr/>
                <p:nvPr/>
              </p:nvSpPr>
              <p:spPr>
                <a:xfrm>
                  <a:off x="5869" y="2205"/>
                  <a:ext cx="13" cy="12"/>
                </a:xfrm>
                <a:custGeom>
                  <a:avLst/>
                  <a:gdLst/>
                  <a:ahLst/>
                  <a:cxnLst/>
                  <a:rect l="l" t="t" r="r" b="b"/>
                  <a:pathLst>
                    <a:path w="25" h="26" extrusionOk="0">
                      <a:moveTo>
                        <a:pt x="25" y="12"/>
                      </a:moveTo>
                      <a:lnTo>
                        <a:pt x="25" y="12"/>
                      </a:lnTo>
                      <a:lnTo>
                        <a:pt x="24" y="17"/>
                      </a:lnTo>
                      <a:lnTo>
                        <a:pt x="22" y="22"/>
                      </a:lnTo>
                      <a:lnTo>
                        <a:pt x="17" y="24"/>
                      </a:lnTo>
                      <a:lnTo>
                        <a:pt x="13" y="26"/>
                      </a:lnTo>
                      <a:lnTo>
                        <a:pt x="13" y="26"/>
                      </a:lnTo>
                      <a:lnTo>
                        <a:pt x="8" y="24"/>
                      </a:lnTo>
                      <a:lnTo>
                        <a:pt x="3" y="22"/>
                      </a:lnTo>
                      <a:lnTo>
                        <a:pt x="2" y="17"/>
                      </a:lnTo>
                      <a:lnTo>
                        <a:pt x="0" y="12"/>
                      </a:lnTo>
                      <a:lnTo>
                        <a:pt x="0" y="12"/>
                      </a:lnTo>
                      <a:lnTo>
                        <a:pt x="2" y="9"/>
                      </a:lnTo>
                      <a:lnTo>
                        <a:pt x="3" y="4"/>
                      </a:lnTo>
                      <a:lnTo>
                        <a:pt x="8" y="2"/>
                      </a:lnTo>
                      <a:lnTo>
                        <a:pt x="13" y="0"/>
                      </a:lnTo>
                      <a:lnTo>
                        <a:pt x="13" y="0"/>
                      </a:lnTo>
                      <a:lnTo>
                        <a:pt x="17" y="2"/>
                      </a:lnTo>
                      <a:lnTo>
                        <a:pt x="22" y="4"/>
                      </a:lnTo>
                      <a:lnTo>
                        <a:pt x="24" y="9"/>
                      </a:lnTo>
                      <a:lnTo>
                        <a:pt x="25" y="12"/>
                      </a:lnTo>
                    </a:path>
                  </a:pathLst>
                </a:cu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grpSp>
          <p:sp>
            <p:nvSpPr>
              <p:cNvPr id="1705" name="Google Shape;1705;p27"/>
              <p:cNvSpPr txBox="1"/>
              <p:nvPr/>
            </p:nvSpPr>
            <p:spPr>
              <a:xfrm>
                <a:off x="4535886" y="2124935"/>
                <a:ext cx="800392" cy="2974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dirty="0">
                    <a:solidFill>
                      <a:schemeClr val="dk1"/>
                    </a:solidFill>
                    <a:latin typeface="Calibri"/>
                    <a:ea typeface="Calibri"/>
                    <a:cs typeface="Calibri"/>
                    <a:sym typeface="Calibri"/>
                  </a:rPr>
                  <a:t>Messaging Gateway</a:t>
                </a:r>
                <a:endParaRPr dirty="0"/>
              </a:p>
            </p:txBody>
          </p:sp>
        </p:grpSp>
        <p:grpSp>
          <p:nvGrpSpPr>
            <p:cNvPr id="1706" name="Google Shape;1706;p27"/>
            <p:cNvGrpSpPr/>
            <p:nvPr/>
          </p:nvGrpSpPr>
          <p:grpSpPr>
            <a:xfrm>
              <a:off x="4661780" y="4120290"/>
              <a:ext cx="601876" cy="601876"/>
              <a:chOff x="4699176" y="4120290"/>
              <a:chExt cx="601876" cy="601876"/>
            </a:xfrm>
          </p:grpSpPr>
          <p:sp>
            <p:nvSpPr>
              <p:cNvPr id="1707" name="Google Shape;1707;p27"/>
              <p:cNvSpPr/>
              <p:nvPr/>
            </p:nvSpPr>
            <p:spPr>
              <a:xfrm>
                <a:off x="4699176" y="4120290"/>
                <a:ext cx="601876" cy="601876"/>
              </a:xfrm>
              <a:prstGeom prst="ellipse">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708" name="Google Shape;1708;p27"/>
              <p:cNvGrpSpPr/>
              <p:nvPr/>
            </p:nvGrpSpPr>
            <p:grpSpPr>
              <a:xfrm>
                <a:off x="4792391" y="4286813"/>
                <a:ext cx="410405" cy="271579"/>
                <a:chOff x="7189788" y="4572000"/>
                <a:chExt cx="750887" cy="496888"/>
              </a:xfrm>
            </p:grpSpPr>
            <p:sp>
              <p:nvSpPr>
                <p:cNvPr id="1709" name="Google Shape;1709;p27"/>
                <p:cNvSpPr/>
                <p:nvPr/>
              </p:nvSpPr>
              <p:spPr>
                <a:xfrm>
                  <a:off x="7189788" y="4994275"/>
                  <a:ext cx="750887" cy="74613"/>
                </a:xfrm>
                <a:custGeom>
                  <a:avLst/>
                  <a:gdLst/>
                  <a:ahLst/>
                  <a:cxnLst/>
                  <a:rect l="l" t="t" r="r" b="b"/>
                  <a:pathLst>
                    <a:path w="312" h="31" extrusionOk="0">
                      <a:moveTo>
                        <a:pt x="311" y="1"/>
                      </a:moveTo>
                      <a:cubicBezTo>
                        <a:pt x="311" y="0"/>
                        <a:pt x="311" y="0"/>
                        <a:pt x="310" y="0"/>
                      </a:cubicBezTo>
                      <a:cubicBezTo>
                        <a:pt x="2" y="0"/>
                        <a:pt x="2" y="0"/>
                        <a:pt x="2" y="0"/>
                      </a:cubicBezTo>
                      <a:cubicBezTo>
                        <a:pt x="1" y="0"/>
                        <a:pt x="1" y="0"/>
                        <a:pt x="0" y="1"/>
                      </a:cubicBezTo>
                      <a:cubicBezTo>
                        <a:pt x="0" y="1"/>
                        <a:pt x="0" y="1"/>
                        <a:pt x="0" y="2"/>
                      </a:cubicBezTo>
                      <a:cubicBezTo>
                        <a:pt x="0" y="2"/>
                        <a:pt x="5" y="31"/>
                        <a:pt x="41" y="31"/>
                      </a:cubicBezTo>
                      <a:cubicBezTo>
                        <a:pt x="271" y="31"/>
                        <a:pt x="271" y="31"/>
                        <a:pt x="271" y="31"/>
                      </a:cubicBezTo>
                      <a:cubicBezTo>
                        <a:pt x="307" y="31"/>
                        <a:pt x="312" y="2"/>
                        <a:pt x="312" y="2"/>
                      </a:cubicBezTo>
                      <a:cubicBezTo>
                        <a:pt x="312" y="1"/>
                        <a:pt x="312" y="1"/>
                        <a:pt x="311" y="1"/>
                      </a:cubicBezTo>
                      <a:close/>
                      <a:moveTo>
                        <a:pt x="179" y="21"/>
                      </a:moveTo>
                      <a:cubicBezTo>
                        <a:pt x="133" y="21"/>
                        <a:pt x="133" y="21"/>
                        <a:pt x="133" y="21"/>
                      </a:cubicBezTo>
                      <a:cubicBezTo>
                        <a:pt x="133" y="10"/>
                        <a:pt x="133" y="10"/>
                        <a:pt x="133" y="10"/>
                      </a:cubicBezTo>
                      <a:cubicBezTo>
                        <a:pt x="179" y="10"/>
                        <a:pt x="179" y="10"/>
                        <a:pt x="179" y="10"/>
                      </a:cubicBezTo>
                      <a:lnTo>
                        <a:pt x="179" y="21"/>
                      </a:lnTo>
                      <a:close/>
                      <a:moveTo>
                        <a:pt x="179" y="21"/>
                      </a:moveTo>
                      <a:cubicBezTo>
                        <a:pt x="179" y="21"/>
                        <a:pt x="179" y="21"/>
                        <a:pt x="179" y="21"/>
                      </a:cubicBezTo>
                    </a:path>
                  </a:pathLst>
                </a:custGeom>
                <a:solidFill>
                  <a:schemeClr val="bg1">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0" name="Google Shape;1710;p27"/>
                <p:cNvSpPr/>
                <p:nvPr/>
              </p:nvSpPr>
              <p:spPr>
                <a:xfrm>
                  <a:off x="7254875" y="4572000"/>
                  <a:ext cx="619125" cy="395288"/>
                </a:xfrm>
                <a:custGeom>
                  <a:avLst/>
                  <a:gdLst/>
                  <a:ahLst/>
                  <a:cxnLst/>
                  <a:rect l="l" t="t" r="r" b="b"/>
                  <a:pathLst>
                    <a:path w="257" h="163" extrusionOk="0">
                      <a:moveTo>
                        <a:pt x="7" y="163"/>
                      </a:moveTo>
                      <a:cubicBezTo>
                        <a:pt x="251" y="163"/>
                        <a:pt x="251" y="163"/>
                        <a:pt x="251" y="163"/>
                      </a:cubicBezTo>
                      <a:cubicBezTo>
                        <a:pt x="255" y="163"/>
                        <a:pt x="257" y="160"/>
                        <a:pt x="257" y="156"/>
                      </a:cubicBezTo>
                      <a:cubicBezTo>
                        <a:pt x="257" y="6"/>
                        <a:pt x="257" y="6"/>
                        <a:pt x="257" y="6"/>
                      </a:cubicBezTo>
                      <a:cubicBezTo>
                        <a:pt x="257" y="3"/>
                        <a:pt x="255" y="0"/>
                        <a:pt x="251" y="0"/>
                      </a:cubicBezTo>
                      <a:cubicBezTo>
                        <a:pt x="7" y="0"/>
                        <a:pt x="7" y="0"/>
                        <a:pt x="7" y="0"/>
                      </a:cubicBezTo>
                      <a:cubicBezTo>
                        <a:pt x="3" y="0"/>
                        <a:pt x="0" y="3"/>
                        <a:pt x="0" y="6"/>
                      </a:cubicBezTo>
                      <a:cubicBezTo>
                        <a:pt x="0" y="156"/>
                        <a:pt x="0" y="156"/>
                        <a:pt x="0" y="156"/>
                      </a:cubicBezTo>
                      <a:cubicBezTo>
                        <a:pt x="0" y="160"/>
                        <a:pt x="3" y="163"/>
                        <a:pt x="7" y="163"/>
                      </a:cubicBezTo>
                      <a:close/>
                      <a:moveTo>
                        <a:pt x="23" y="22"/>
                      </a:moveTo>
                      <a:cubicBezTo>
                        <a:pt x="235" y="22"/>
                        <a:pt x="235" y="22"/>
                        <a:pt x="235" y="22"/>
                      </a:cubicBezTo>
                      <a:cubicBezTo>
                        <a:pt x="235" y="140"/>
                        <a:pt x="235" y="140"/>
                        <a:pt x="235" y="140"/>
                      </a:cubicBezTo>
                      <a:cubicBezTo>
                        <a:pt x="23" y="140"/>
                        <a:pt x="23" y="140"/>
                        <a:pt x="23" y="140"/>
                      </a:cubicBezTo>
                      <a:lnTo>
                        <a:pt x="23" y="22"/>
                      </a:lnTo>
                      <a:close/>
                      <a:moveTo>
                        <a:pt x="23" y="22"/>
                      </a:moveTo>
                      <a:cubicBezTo>
                        <a:pt x="23" y="22"/>
                        <a:pt x="23" y="22"/>
                        <a:pt x="23" y="22"/>
                      </a:cubicBezTo>
                    </a:path>
                  </a:pathLst>
                </a:custGeom>
                <a:solidFill>
                  <a:schemeClr val="bg1">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11" name="Google Shape;1711;p27"/>
              <p:cNvSpPr/>
              <p:nvPr/>
            </p:nvSpPr>
            <p:spPr>
              <a:xfrm>
                <a:off x="4948162" y="4343086"/>
                <a:ext cx="105104" cy="103502"/>
              </a:xfrm>
              <a:custGeom>
                <a:avLst/>
                <a:gdLst/>
                <a:ahLst/>
                <a:cxnLst/>
                <a:rect l="l" t="t" r="r" b="b"/>
                <a:pathLst>
                  <a:path w="287" h="282" extrusionOk="0">
                    <a:moveTo>
                      <a:pt x="143" y="0"/>
                    </a:moveTo>
                    <a:cubicBezTo>
                      <a:pt x="143" y="0"/>
                      <a:pt x="176" y="13"/>
                      <a:pt x="208" y="13"/>
                    </a:cubicBezTo>
                    <a:cubicBezTo>
                      <a:pt x="240" y="13"/>
                      <a:pt x="280" y="3"/>
                      <a:pt x="280" y="3"/>
                    </a:cubicBezTo>
                    <a:cubicBezTo>
                      <a:pt x="280" y="3"/>
                      <a:pt x="287" y="26"/>
                      <a:pt x="287" y="60"/>
                    </a:cubicBezTo>
                    <a:cubicBezTo>
                      <a:pt x="287" y="149"/>
                      <a:pt x="258" y="205"/>
                      <a:pt x="220" y="237"/>
                    </a:cubicBezTo>
                    <a:cubicBezTo>
                      <a:pt x="197" y="256"/>
                      <a:pt x="159" y="282"/>
                      <a:pt x="143" y="282"/>
                    </a:cubicBezTo>
                    <a:cubicBezTo>
                      <a:pt x="128" y="282"/>
                      <a:pt x="90" y="256"/>
                      <a:pt x="67" y="237"/>
                    </a:cubicBezTo>
                    <a:cubicBezTo>
                      <a:pt x="29" y="205"/>
                      <a:pt x="0" y="149"/>
                      <a:pt x="0" y="60"/>
                    </a:cubicBezTo>
                    <a:cubicBezTo>
                      <a:pt x="0" y="25"/>
                      <a:pt x="7" y="3"/>
                      <a:pt x="7" y="3"/>
                    </a:cubicBezTo>
                    <a:cubicBezTo>
                      <a:pt x="7" y="3"/>
                      <a:pt x="46" y="13"/>
                      <a:pt x="79" y="13"/>
                    </a:cubicBezTo>
                    <a:cubicBezTo>
                      <a:pt x="111" y="13"/>
                      <a:pt x="143" y="0"/>
                      <a:pt x="143" y="0"/>
                    </a:cubicBezTo>
                    <a:moveTo>
                      <a:pt x="37" y="89"/>
                    </a:moveTo>
                    <a:cubicBezTo>
                      <a:pt x="42" y="143"/>
                      <a:pt x="60" y="184"/>
                      <a:pt x="90" y="209"/>
                    </a:cubicBezTo>
                    <a:cubicBezTo>
                      <a:pt x="113" y="228"/>
                      <a:pt x="134" y="241"/>
                      <a:pt x="143" y="245"/>
                    </a:cubicBezTo>
                    <a:cubicBezTo>
                      <a:pt x="153" y="241"/>
                      <a:pt x="174" y="228"/>
                      <a:pt x="197" y="209"/>
                    </a:cubicBezTo>
                    <a:cubicBezTo>
                      <a:pt x="227" y="184"/>
                      <a:pt x="245" y="143"/>
                      <a:pt x="250" y="89"/>
                    </a:cubicBezTo>
                    <a:lnTo>
                      <a:pt x="37" y="8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12" name="Google Shape;1712;p27"/>
            <p:cNvGrpSpPr/>
            <p:nvPr/>
          </p:nvGrpSpPr>
          <p:grpSpPr>
            <a:xfrm>
              <a:off x="3866392" y="2557456"/>
              <a:ext cx="601876" cy="601876"/>
              <a:chOff x="3860745" y="2549480"/>
              <a:chExt cx="601876" cy="601876"/>
            </a:xfrm>
          </p:grpSpPr>
          <p:sp>
            <p:nvSpPr>
              <p:cNvPr id="1713" name="Google Shape;1713;p27"/>
              <p:cNvSpPr/>
              <p:nvPr/>
            </p:nvSpPr>
            <p:spPr>
              <a:xfrm>
                <a:off x="3860745" y="2549480"/>
                <a:ext cx="601876" cy="601876"/>
              </a:xfrm>
              <a:prstGeom prst="ellipse">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714" name="Google Shape;1714;p27"/>
              <p:cNvPicPr preferRelativeResize="0"/>
              <p:nvPr/>
            </p:nvPicPr>
            <p:blipFill rotWithShape="1">
              <a:blip r:embed="rId5">
                <a:alphaModFix/>
              </a:blip>
              <a:srcRect l="8031" t="11158" r="787" b="8098"/>
              <a:stretch/>
            </p:blipFill>
            <p:spPr>
              <a:xfrm>
                <a:off x="3969653" y="2667708"/>
                <a:ext cx="388822" cy="354807"/>
              </a:xfrm>
              <a:prstGeom prst="rect">
                <a:avLst/>
              </a:prstGeom>
              <a:noFill/>
              <a:ln>
                <a:noFill/>
              </a:ln>
            </p:spPr>
          </p:pic>
          <p:grpSp>
            <p:nvGrpSpPr>
              <p:cNvPr id="1715" name="Google Shape;1715;p27"/>
              <p:cNvGrpSpPr/>
              <p:nvPr/>
            </p:nvGrpSpPr>
            <p:grpSpPr>
              <a:xfrm>
                <a:off x="4048573" y="2743615"/>
                <a:ext cx="292314" cy="245727"/>
                <a:chOff x="6631710" y="4564856"/>
                <a:chExt cx="209621" cy="176213"/>
              </a:xfrm>
            </p:grpSpPr>
            <p:sp>
              <p:nvSpPr>
                <p:cNvPr id="1716" name="Google Shape;1716;p27"/>
                <p:cNvSpPr/>
                <p:nvPr/>
              </p:nvSpPr>
              <p:spPr>
                <a:xfrm>
                  <a:off x="6631710" y="4564856"/>
                  <a:ext cx="152112" cy="152112"/>
                </a:xfrm>
                <a:prstGeom prst="ellipse">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717" name="Google Shape;1717;p27"/>
                <p:cNvCxnSpPr/>
                <p:nvPr/>
              </p:nvCxnSpPr>
              <p:spPr>
                <a:xfrm>
                  <a:off x="6769893" y="4686300"/>
                  <a:ext cx="71438" cy="54769"/>
                </a:xfrm>
                <a:prstGeom prst="straightConnector1">
                  <a:avLst/>
                </a:prstGeom>
                <a:noFill/>
                <a:ln w="25400" cap="flat" cmpd="sng">
                  <a:solidFill>
                    <a:schemeClr val="dk1"/>
                  </a:solidFill>
                  <a:prstDash val="solid"/>
                  <a:miter lim="800000"/>
                  <a:headEnd type="none" w="med" len="med"/>
                  <a:tailEnd type="none" w="med" len="med"/>
                </a:ln>
              </p:spPr>
            </p:cxnSp>
          </p:grpSp>
        </p:grpSp>
        <p:grpSp>
          <p:nvGrpSpPr>
            <p:cNvPr id="1718" name="Google Shape;1718;p27"/>
            <p:cNvGrpSpPr/>
            <p:nvPr/>
          </p:nvGrpSpPr>
          <p:grpSpPr>
            <a:xfrm>
              <a:off x="4713938" y="2557456"/>
              <a:ext cx="601876" cy="601876"/>
              <a:chOff x="4752158" y="2549480"/>
              <a:chExt cx="601876" cy="601876"/>
            </a:xfrm>
          </p:grpSpPr>
          <p:sp>
            <p:nvSpPr>
              <p:cNvPr id="1719" name="Google Shape;1719;p27"/>
              <p:cNvSpPr/>
              <p:nvPr/>
            </p:nvSpPr>
            <p:spPr>
              <a:xfrm>
                <a:off x="4752158" y="2549480"/>
                <a:ext cx="601876" cy="601876"/>
              </a:xfrm>
              <a:prstGeom prst="ellipse">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720" name="Google Shape;1720;p27"/>
              <p:cNvGrpSpPr/>
              <p:nvPr/>
            </p:nvGrpSpPr>
            <p:grpSpPr>
              <a:xfrm>
                <a:off x="4858811" y="2659208"/>
                <a:ext cx="388570" cy="331564"/>
                <a:chOff x="5289031" y="2723588"/>
                <a:chExt cx="388570" cy="331564"/>
              </a:xfrm>
            </p:grpSpPr>
            <p:sp>
              <p:nvSpPr>
                <p:cNvPr id="1721" name="Google Shape;1721;p27"/>
                <p:cNvSpPr/>
                <p:nvPr/>
              </p:nvSpPr>
              <p:spPr>
                <a:xfrm>
                  <a:off x="5432114" y="2952750"/>
                  <a:ext cx="102404" cy="102402"/>
                </a:xfrm>
                <a:prstGeom prst="rect">
                  <a:avLst/>
                </a:prstGeom>
                <a:solidFill>
                  <a:schemeClr val="bg1">
                    <a:lumMod val="75000"/>
                  </a:schemeClr>
                </a:solidFill>
                <a:ln>
                  <a:solidFill>
                    <a:schemeClr val="bg1">
                      <a:lumMod val="65000"/>
                    </a:schemeClr>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22" name="Google Shape;1722;p27"/>
                <p:cNvSpPr/>
                <p:nvPr/>
              </p:nvSpPr>
              <p:spPr>
                <a:xfrm>
                  <a:off x="5432114" y="2723588"/>
                  <a:ext cx="102404" cy="10240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23" name="Google Shape;1723;p27"/>
                <p:cNvSpPr/>
                <p:nvPr/>
              </p:nvSpPr>
              <p:spPr>
                <a:xfrm>
                  <a:off x="5449276" y="2969135"/>
                  <a:ext cx="68080" cy="68078"/>
                </a:xfrm>
                <a:prstGeom prst="rect">
                  <a:avLst/>
                </a:prstGeom>
                <a:solidFill>
                  <a:schemeClr val="accent3"/>
                </a:solidFill>
                <a:ln>
                  <a:solidFill>
                    <a:schemeClr val="bg1">
                      <a:lumMod val="75000"/>
                    </a:schemeClr>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724" name="Google Shape;1724;p27"/>
                <p:cNvCxnSpPr>
                  <a:endCxn id="1721" idx="0"/>
                </p:cNvCxnSpPr>
                <p:nvPr/>
              </p:nvCxnSpPr>
              <p:spPr>
                <a:xfrm>
                  <a:off x="5483316" y="2827650"/>
                  <a:ext cx="0" cy="125100"/>
                </a:xfrm>
                <a:prstGeom prst="straightConnector1">
                  <a:avLst/>
                </a:prstGeom>
                <a:noFill/>
                <a:ln w="12700" cap="flat" cmpd="sng">
                  <a:solidFill>
                    <a:schemeClr val="bg1">
                      <a:lumMod val="65000"/>
                    </a:schemeClr>
                  </a:solidFill>
                  <a:prstDash val="solid"/>
                  <a:miter lim="800000"/>
                  <a:headEnd type="none" w="sm" len="sm"/>
                  <a:tailEnd type="none" w="sm" len="sm"/>
                </a:ln>
              </p:spPr>
            </p:cxnSp>
            <p:cxnSp>
              <p:nvCxnSpPr>
                <p:cNvPr id="1725" name="Google Shape;1725;p27"/>
                <p:cNvCxnSpPr>
                  <a:stCxn id="1726" idx="0"/>
                  <a:endCxn id="1727" idx="0"/>
                </p:cNvCxnSpPr>
                <p:nvPr/>
              </p:nvCxnSpPr>
              <p:spPr>
                <a:xfrm rot="-5400000" flipH="1">
                  <a:off x="5483033" y="2809950"/>
                  <a:ext cx="600" cy="286200"/>
                </a:xfrm>
                <a:prstGeom prst="bentConnector3">
                  <a:avLst>
                    <a:gd name="adj1" fmla="val 55567"/>
                  </a:avLst>
                </a:prstGeom>
                <a:noFill/>
                <a:ln w="12700" cap="flat" cmpd="sng">
                  <a:solidFill>
                    <a:schemeClr val="bg1">
                      <a:lumMod val="65000"/>
                    </a:schemeClr>
                  </a:solidFill>
                  <a:prstDash val="solid"/>
                  <a:miter lim="800000"/>
                  <a:headEnd type="none" w="sm" len="sm"/>
                  <a:tailEnd type="none" w="sm" len="sm"/>
                </a:ln>
              </p:spPr>
            </p:cxnSp>
            <p:sp>
              <p:nvSpPr>
                <p:cNvPr id="1727" name="Google Shape;1727;p27"/>
                <p:cNvSpPr/>
                <p:nvPr/>
              </p:nvSpPr>
              <p:spPr>
                <a:xfrm>
                  <a:off x="5575197" y="2952750"/>
                  <a:ext cx="102404" cy="10240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26" name="Google Shape;1726;p27"/>
                <p:cNvSpPr/>
                <p:nvPr/>
              </p:nvSpPr>
              <p:spPr>
                <a:xfrm>
                  <a:off x="5289031" y="2952750"/>
                  <a:ext cx="102404" cy="10240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728" name="Google Shape;1728;p27"/>
            <p:cNvGrpSpPr/>
            <p:nvPr/>
          </p:nvGrpSpPr>
          <p:grpSpPr>
            <a:xfrm>
              <a:off x="5561484" y="2557456"/>
              <a:ext cx="601876" cy="601876"/>
              <a:chOff x="5639979" y="2549480"/>
              <a:chExt cx="601876" cy="601876"/>
            </a:xfrm>
          </p:grpSpPr>
          <p:sp>
            <p:nvSpPr>
              <p:cNvPr id="1729" name="Google Shape;1729;p27"/>
              <p:cNvSpPr/>
              <p:nvPr/>
            </p:nvSpPr>
            <p:spPr>
              <a:xfrm>
                <a:off x="5639979" y="2549480"/>
                <a:ext cx="601876" cy="601876"/>
              </a:xfrm>
              <a:prstGeom prst="ellipse">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730" name="Google Shape;1730;p27"/>
              <p:cNvGrpSpPr/>
              <p:nvPr/>
            </p:nvGrpSpPr>
            <p:grpSpPr>
              <a:xfrm>
                <a:off x="5755335" y="2721241"/>
                <a:ext cx="376812" cy="256866"/>
                <a:chOff x="6200334" y="2797841"/>
                <a:chExt cx="331178" cy="225759"/>
              </a:xfrm>
            </p:grpSpPr>
            <p:grpSp>
              <p:nvGrpSpPr>
                <p:cNvPr id="1731" name="Google Shape;1731;p27"/>
                <p:cNvGrpSpPr/>
                <p:nvPr/>
              </p:nvGrpSpPr>
              <p:grpSpPr>
                <a:xfrm>
                  <a:off x="6200334" y="2797841"/>
                  <a:ext cx="251090" cy="167249"/>
                  <a:chOff x="4336087" y="4536516"/>
                  <a:chExt cx="317222" cy="211299"/>
                </a:xfrm>
              </p:grpSpPr>
              <p:sp>
                <p:nvSpPr>
                  <p:cNvPr id="1732" name="Google Shape;1732;p27"/>
                  <p:cNvSpPr/>
                  <p:nvPr/>
                </p:nvSpPr>
                <p:spPr>
                  <a:xfrm>
                    <a:off x="4336087" y="4536516"/>
                    <a:ext cx="317222" cy="139892"/>
                  </a:xfrm>
                  <a:custGeom>
                    <a:avLst/>
                    <a:gdLst/>
                    <a:ahLst/>
                    <a:cxnLst/>
                    <a:rect l="l" t="t" r="r" b="b"/>
                    <a:pathLst>
                      <a:path w="322" h="142" extrusionOk="0">
                        <a:moveTo>
                          <a:pt x="322" y="0"/>
                        </a:moveTo>
                        <a:lnTo>
                          <a:pt x="0" y="0"/>
                        </a:lnTo>
                        <a:lnTo>
                          <a:pt x="161" y="142"/>
                        </a:lnTo>
                        <a:lnTo>
                          <a:pt x="322" y="0"/>
                        </a:lnTo>
                        <a:close/>
                      </a:path>
                    </a:pathLst>
                  </a:custGeom>
                  <a:solidFill>
                    <a:schemeClr val="bg1">
                      <a:lumMod val="65000"/>
                    </a:schemeClr>
                  </a:solidFill>
                  <a:ln>
                    <a:solidFill>
                      <a:schemeClr val="accent3"/>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3" name="Google Shape;1733;p27"/>
                  <p:cNvSpPr/>
                  <p:nvPr/>
                </p:nvSpPr>
                <p:spPr>
                  <a:xfrm>
                    <a:off x="4336087" y="4558665"/>
                    <a:ext cx="317222" cy="189150"/>
                  </a:xfrm>
                  <a:custGeom>
                    <a:avLst/>
                    <a:gdLst/>
                    <a:ahLst/>
                    <a:cxnLst/>
                    <a:rect l="l" t="t" r="r" b="b"/>
                    <a:pathLst>
                      <a:path w="322" h="192" extrusionOk="0">
                        <a:moveTo>
                          <a:pt x="161" y="142"/>
                        </a:moveTo>
                        <a:lnTo>
                          <a:pt x="0" y="0"/>
                        </a:lnTo>
                        <a:lnTo>
                          <a:pt x="0" y="192"/>
                        </a:lnTo>
                        <a:lnTo>
                          <a:pt x="322" y="192"/>
                        </a:lnTo>
                        <a:lnTo>
                          <a:pt x="322" y="0"/>
                        </a:lnTo>
                        <a:lnTo>
                          <a:pt x="161" y="142"/>
                        </a:lnTo>
                        <a:close/>
                      </a:path>
                    </a:pathLst>
                  </a:custGeom>
                  <a:solidFill>
                    <a:schemeClr val="bg1">
                      <a:lumMod val="65000"/>
                    </a:schemeClr>
                  </a:solidFill>
                  <a:ln>
                    <a:solidFill>
                      <a:schemeClr val="accent3"/>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34" name="Google Shape;1734;p27"/>
                <p:cNvGrpSpPr/>
                <p:nvPr/>
              </p:nvGrpSpPr>
              <p:grpSpPr>
                <a:xfrm>
                  <a:off x="6371336" y="2888952"/>
                  <a:ext cx="160176" cy="134648"/>
                  <a:chOff x="6631710" y="4564856"/>
                  <a:chExt cx="209621" cy="176213"/>
                </a:xfrm>
              </p:grpSpPr>
              <p:sp>
                <p:nvSpPr>
                  <p:cNvPr id="1735" name="Google Shape;1735;p27"/>
                  <p:cNvSpPr/>
                  <p:nvPr/>
                </p:nvSpPr>
                <p:spPr>
                  <a:xfrm>
                    <a:off x="6631710" y="4564856"/>
                    <a:ext cx="152112" cy="152112"/>
                  </a:xfrm>
                  <a:prstGeom prst="ellipse">
                    <a:avLst/>
                  </a:prstGeom>
                  <a:solidFill>
                    <a:schemeClr val="bg1"/>
                  </a:solidFill>
                  <a:ln w="190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736" name="Google Shape;1736;p27"/>
                  <p:cNvCxnSpPr/>
                  <p:nvPr/>
                </p:nvCxnSpPr>
                <p:spPr>
                  <a:xfrm>
                    <a:off x="6769893" y="4686300"/>
                    <a:ext cx="71438" cy="54769"/>
                  </a:xfrm>
                  <a:prstGeom prst="straightConnector1">
                    <a:avLst/>
                  </a:prstGeom>
                  <a:noFill/>
                  <a:ln w="25400" cap="flat" cmpd="sng">
                    <a:solidFill>
                      <a:schemeClr val="accent3"/>
                    </a:solidFill>
                    <a:prstDash val="solid"/>
                    <a:miter lim="800000"/>
                    <a:headEnd type="none" w="med" len="med"/>
                    <a:tailEnd type="none" w="med" len="med"/>
                  </a:ln>
                </p:spPr>
              </p:cxnSp>
            </p:grpSp>
          </p:grpSp>
        </p:grpSp>
        <p:grpSp>
          <p:nvGrpSpPr>
            <p:cNvPr id="1737" name="Google Shape;1737;p27"/>
            <p:cNvGrpSpPr/>
            <p:nvPr/>
          </p:nvGrpSpPr>
          <p:grpSpPr>
            <a:xfrm>
              <a:off x="5504992" y="4120290"/>
              <a:ext cx="601876" cy="601876"/>
              <a:chOff x="5558380" y="4120290"/>
              <a:chExt cx="601876" cy="601876"/>
            </a:xfrm>
          </p:grpSpPr>
          <p:sp>
            <p:nvSpPr>
              <p:cNvPr id="1738" name="Google Shape;1738;p27"/>
              <p:cNvSpPr/>
              <p:nvPr/>
            </p:nvSpPr>
            <p:spPr>
              <a:xfrm>
                <a:off x="5558380" y="4120290"/>
                <a:ext cx="601876" cy="601876"/>
              </a:xfrm>
              <a:prstGeom prst="ellipse">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739" name="Google Shape;1739;p27"/>
              <p:cNvGrpSpPr/>
              <p:nvPr/>
            </p:nvGrpSpPr>
            <p:grpSpPr>
              <a:xfrm>
                <a:off x="5681008" y="4241122"/>
                <a:ext cx="352840" cy="358854"/>
                <a:chOff x="1382130" y="3590156"/>
                <a:chExt cx="234321" cy="238315"/>
              </a:xfrm>
            </p:grpSpPr>
            <p:sp>
              <p:nvSpPr>
                <p:cNvPr id="1740" name="Google Shape;1740;p27"/>
                <p:cNvSpPr/>
                <p:nvPr/>
              </p:nvSpPr>
              <p:spPr>
                <a:xfrm>
                  <a:off x="1383200" y="3594334"/>
                  <a:ext cx="232180" cy="22969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741" name="Google Shape;1741;p27"/>
                <p:cNvGrpSpPr/>
                <p:nvPr/>
              </p:nvGrpSpPr>
              <p:grpSpPr>
                <a:xfrm>
                  <a:off x="1382130" y="3590156"/>
                  <a:ext cx="234321" cy="238315"/>
                  <a:chOff x="2959" y="1265"/>
                  <a:chExt cx="1760" cy="1790"/>
                </a:xfrm>
              </p:grpSpPr>
              <p:sp>
                <p:nvSpPr>
                  <p:cNvPr id="1742" name="Google Shape;1742;p27"/>
                  <p:cNvSpPr/>
                  <p:nvPr/>
                </p:nvSpPr>
                <p:spPr>
                  <a:xfrm>
                    <a:off x="2959" y="1265"/>
                    <a:ext cx="1760" cy="17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3" name="Google Shape;1743;p27"/>
                  <p:cNvSpPr/>
                  <p:nvPr/>
                </p:nvSpPr>
                <p:spPr>
                  <a:xfrm>
                    <a:off x="4431" y="2121"/>
                    <a:ext cx="6" cy="6"/>
                  </a:xfrm>
                  <a:custGeom>
                    <a:avLst/>
                    <a:gdLst/>
                    <a:ahLst/>
                    <a:cxnLst/>
                    <a:rect l="l" t="t" r="r" b="b"/>
                    <a:pathLst>
                      <a:path w="6" h="6" extrusionOk="0">
                        <a:moveTo>
                          <a:pt x="6" y="6"/>
                        </a:moveTo>
                        <a:lnTo>
                          <a:pt x="6" y="6"/>
                        </a:lnTo>
                        <a:lnTo>
                          <a:pt x="0" y="0"/>
                        </a:lnTo>
                        <a:lnTo>
                          <a:pt x="0" y="0"/>
                        </a:lnTo>
                        <a:lnTo>
                          <a:pt x="6" y="6"/>
                        </a:lnTo>
                        <a:lnTo>
                          <a:pt x="6" y="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4" name="Google Shape;1744;p27"/>
                  <p:cNvSpPr/>
                  <p:nvPr/>
                </p:nvSpPr>
                <p:spPr>
                  <a:xfrm>
                    <a:off x="3215" y="2423"/>
                    <a:ext cx="4" cy="10"/>
                  </a:xfrm>
                  <a:custGeom>
                    <a:avLst/>
                    <a:gdLst/>
                    <a:ahLst/>
                    <a:cxnLst/>
                    <a:rect l="l" t="t" r="r" b="b"/>
                    <a:pathLst>
                      <a:path w="4" h="10" extrusionOk="0">
                        <a:moveTo>
                          <a:pt x="0" y="0"/>
                        </a:moveTo>
                        <a:lnTo>
                          <a:pt x="0" y="0"/>
                        </a:lnTo>
                        <a:lnTo>
                          <a:pt x="4" y="10"/>
                        </a:lnTo>
                        <a:lnTo>
                          <a:pt x="4" y="10"/>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5" name="Google Shape;1745;p27"/>
                  <p:cNvSpPr/>
                  <p:nvPr/>
                </p:nvSpPr>
                <p:spPr>
                  <a:xfrm>
                    <a:off x="3071" y="2111"/>
                    <a:ext cx="1536" cy="832"/>
                  </a:xfrm>
                  <a:custGeom>
                    <a:avLst/>
                    <a:gdLst/>
                    <a:ahLst/>
                    <a:cxnLst/>
                    <a:rect l="l" t="t" r="r" b="b"/>
                    <a:pathLst>
                      <a:path w="1536" h="832" extrusionOk="0">
                        <a:moveTo>
                          <a:pt x="0" y="418"/>
                        </a:moveTo>
                        <a:lnTo>
                          <a:pt x="0" y="712"/>
                        </a:lnTo>
                        <a:lnTo>
                          <a:pt x="0" y="712"/>
                        </a:lnTo>
                        <a:lnTo>
                          <a:pt x="0" y="724"/>
                        </a:lnTo>
                        <a:lnTo>
                          <a:pt x="2" y="736"/>
                        </a:lnTo>
                        <a:lnTo>
                          <a:pt x="10" y="758"/>
                        </a:lnTo>
                        <a:lnTo>
                          <a:pt x="20" y="780"/>
                        </a:lnTo>
                        <a:lnTo>
                          <a:pt x="36" y="796"/>
                        </a:lnTo>
                        <a:lnTo>
                          <a:pt x="52" y="812"/>
                        </a:lnTo>
                        <a:lnTo>
                          <a:pt x="74" y="822"/>
                        </a:lnTo>
                        <a:lnTo>
                          <a:pt x="96" y="830"/>
                        </a:lnTo>
                        <a:lnTo>
                          <a:pt x="108" y="832"/>
                        </a:lnTo>
                        <a:lnTo>
                          <a:pt x="120" y="832"/>
                        </a:lnTo>
                        <a:lnTo>
                          <a:pt x="1416" y="832"/>
                        </a:lnTo>
                        <a:lnTo>
                          <a:pt x="1416" y="832"/>
                        </a:lnTo>
                        <a:lnTo>
                          <a:pt x="1428" y="832"/>
                        </a:lnTo>
                        <a:lnTo>
                          <a:pt x="1440" y="830"/>
                        </a:lnTo>
                        <a:lnTo>
                          <a:pt x="1464" y="822"/>
                        </a:lnTo>
                        <a:lnTo>
                          <a:pt x="1484" y="812"/>
                        </a:lnTo>
                        <a:lnTo>
                          <a:pt x="1502" y="796"/>
                        </a:lnTo>
                        <a:lnTo>
                          <a:pt x="1516" y="780"/>
                        </a:lnTo>
                        <a:lnTo>
                          <a:pt x="1528" y="758"/>
                        </a:lnTo>
                        <a:lnTo>
                          <a:pt x="1534" y="736"/>
                        </a:lnTo>
                        <a:lnTo>
                          <a:pt x="1536" y="724"/>
                        </a:lnTo>
                        <a:lnTo>
                          <a:pt x="1536" y="712"/>
                        </a:lnTo>
                        <a:lnTo>
                          <a:pt x="1536" y="0"/>
                        </a:lnTo>
                        <a:lnTo>
                          <a:pt x="1382" y="42"/>
                        </a:lnTo>
                        <a:lnTo>
                          <a:pt x="1382" y="42"/>
                        </a:lnTo>
                        <a:lnTo>
                          <a:pt x="1380" y="38"/>
                        </a:lnTo>
                        <a:lnTo>
                          <a:pt x="1380" y="38"/>
                        </a:lnTo>
                        <a:lnTo>
                          <a:pt x="1390" y="56"/>
                        </a:lnTo>
                        <a:lnTo>
                          <a:pt x="1400" y="76"/>
                        </a:lnTo>
                        <a:lnTo>
                          <a:pt x="1408" y="96"/>
                        </a:lnTo>
                        <a:lnTo>
                          <a:pt x="1416" y="118"/>
                        </a:lnTo>
                        <a:lnTo>
                          <a:pt x="1420" y="138"/>
                        </a:lnTo>
                        <a:lnTo>
                          <a:pt x="1424" y="160"/>
                        </a:lnTo>
                        <a:lnTo>
                          <a:pt x="1426" y="184"/>
                        </a:lnTo>
                        <a:lnTo>
                          <a:pt x="1428" y="206"/>
                        </a:lnTo>
                        <a:lnTo>
                          <a:pt x="1428" y="206"/>
                        </a:lnTo>
                        <a:lnTo>
                          <a:pt x="1426" y="240"/>
                        </a:lnTo>
                        <a:lnTo>
                          <a:pt x="1422" y="272"/>
                        </a:lnTo>
                        <a:lnTo>
                          <a:pt x="1414" y="302"/>
                        </a:lnTo>
                        <a:lnTo>
                          <a:pt x="1402" y="332"/>
                        </a:lnTo>
                        <a:lnTo>
                          <a:pt x="1388" y="360"/>
                        </a:lnTo>
                        <a:lnTo>
                          <a:pt x="1372" y="386"/>
                        </a:lnTo>
                        <a:lnTo>
                          <a:pt x="1354" y="410"/>
                        </a:lnTo>
                        <a:lnTo>
                          <a:pt x="1334" y="434"/>
                        </a:lnTo>
                        <a:lnTo>
                          <a:pt x="1310" y="454"/>
                        </a:lnTo>
                        <a:lnTo>
                          <a:pt x="1286" y="474"/>
                        </a:lnTo>
                        <a:lnTo>
                          <a:pt x="1260" y="490"/>
                        </a:lnTo>
                        <a:lnTo>
                          <a:pt x="1232" y="502"/>
                        </a:lnTo>
                        <a:lnTo>
                          <a:pt x="1202" y="514"/>
                        </a:lnTo>
                        <a:lnTo>
                          <a:pt x="1170" y="522"/>
                        </a:lnTo>
                        <a:lnTo>
                          <a:pt x="1138" y="526"/>
                        </a:lnTo>
                        <a:lnTo>
                          <a:pt x="1106" y="528"/>
                        </a:lnTo>
                        <a:lnTo>
                          <a:pt x="480" y="528"/>
                        </a:lnTo>
                        <a:lnTo>
                          <a:pt x="480" y="528"/>
                        </a:lnTo>
                        <a:lnTo>
                          <a:pt x="456" y="528"/>
                        </a:lnTo>
                        <a:lnTo>
                          <a:pt x="434" y="526"/>
                        </a:lnTo>
                        <a:lnTo>
                          <a:pt x="410" y="522"/>
                        </a:lnTo>
                        <a:lnTo>
                          <a:pt x="388" y="516"/>
                        </a:lnTo>
                        <a:lnTo>
                          <a:pt x="366" y="510"/>
                        </a:lnTo>
                        <a:lnTo>
                          <a:pt x="344" y="502"/>
                        </a:lnTo>
                        <a:lnTo>
                          <a:pt x="324" y="494"/>
                        </a:lnTo>
                        <a:lnTo>
                          <a:pt x="304" y="484"/>
                        </a:lnTo>
                        <a:lnTo>
                          <a:pt x="284" y="472"/>
                        </a:lnTo>
                        <a:lnTo>
                          <a:pt x="266" y="460"/>
                        </a:lnTo>
                        <a:lnTo>
                          <a:pt x="248" y="446"/>
                        </a:lnTo>
                        <a:lnTo>
                          <a:pt x="230" y="432"/>
                        </a:lnTo>
                        <a:lnTo>
                          <a:pt x="214" y="416"/>
                        </a:lnTo>
                        <a:lnTo>
                          <a:pt x="200" y="400"/>
                        </a:lnTo>
                        <a:lnTo>
                          <a:pt x="186" y="382"/>
                        </a:lnTo>
                        <a:lnTo>
                          <a:pt x="172" y="364"/>
                        </a:lnTo>
                        <a:lnTo>
                          <a:pt x="172" y="364"/>
                        </a:lnTo>
                        <a:lnTo>
                          <a:pt x="176" y="370"/>
                        </a:lnTo>
                        <a:lnTo>
                          <a:pt x="0" y="41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6" name="Google Shape;1746;p27"/>
                  <p:cNvSpPr/>
                  <p:nvPr/>
                </p:nvSpPr>
                <p:spPr>
                  <a:xfrm>
                    <a:off x="3227" y="2449"/>
                    <a:ext cx="6" cy="10"/>
                  </a:xfrm>
                  <a:custGeom>
                    <a:avLst/>
                    <a:gdLst/>
                    <a:ahLst/>
                    <a:cxnLst/>
                    <a:rect l="l" t="t" r="r" b="b"/>
                    <a:pathLst>
                      <a:path w="6" h="10" extrusionOk="0">
                        <a:moveTo>
                          <a:pt x="0" y="0"/>
                        </a:moveTo>
                        <a:lnTo>
                          <a:pt x="0" y="0"/>
                        </a:lnTo>
                        <a:lnTo>
                          <a:pt x="6" y="10"/>
                        </a:lnTo>
                        <a:lnTo>
                          <a:pt x="6" y="10"/>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7" name="Google Shape;1747;p27"/>
                  <p:cNvSpPr/>
                  <p:nvPr/>
                </p:nvSpPr>
                <p:spPr>
                  <a:xfrm>
                    <a:off x="4187" y="1855"/>
                    <a:ext cx="4" cy="8"/>
                  </a:xfrm>
                  <a:custGeom>
                    <a:avLst/>
                    <a:gdLst/>
                    <a:ahLst/>
                    <a:cxnLst/>
                    <a:rect l="l" t="t" r="r" b="b"/>
                    <a:pathLst>
                      <a:path w="4" h="8" extrusionOk="0">
                        <a:moveTo>
                          <a:pt x="4" y="8"/>
                        </a:moveTo>
                        <a:lnTo>
                          <a:pt x="4" y="8"/>
                        </a:lnTo>
                        <a:lnTo>
                          <a:pt x="0" y="0"/>
                        </a:lnTo>
                        <a:lnTo>
                          <a:pt x="0" y="0"/>
                        </a:lnTo>
                        <a:lnTo>
                          <a:pt x="4" y="8"/>
                        </a:lnTo>
                        <a:lnTo>
                          <a:pt x="4" y="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8" name="Google Shape;1748;p27"/>
                  <p:cNvSpPr/>
                  <p:nvPr/>
                </p:nvSpPr>
                <p:spPr>
                  <a:xfrm>
                    <a:off x="4205" y="1887"/>
                    <a:ext cx="0" cy="2"/>
                  </a:xfrm>
                  <a:custGeom>
                    <a:avLst/>
                    <a:gdLst/>
                    <a:ahLst/>
                    <a:cxnLst/>
                    <a:rect l="l" t="t" r="r" b="b"/>
                    <a:pathLst>
                      <a:path w="120000" h="2" extrusionOk="0">
                        <a:moveTo>
                          <a:pt x="0" y="2"/>
                        </a:moveTo>
                        <a:lnTo>
                          <a:pt x="0" y="2"/>
                        </a:lnTo>
                        <a:lnTo>
                          <a:pt x="0" y="2"/>
                        </a:lnTo>
                        <a:lnTo>
                          <a:pt x="0" y="0"/>
                        </a:lnTo>
                        <a:lnTo>
                          <a:pt x="0" y="0"/>
                        </a:lnTo>
                        <a:lnTo>
                          <a:pt x="0" y="2"/>
                        </a:lnTo>
                        <a:lnTo>
                          <a:pt x="0" y="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9" name="Google Shape;1749;p27"/>
                  <p:cNvSpPr/>
                  <p:nvPr/>
                </p:nvSpPr>
                <p:spPr>
                  <a:xfrm>
                    <a:off x="3071" y="1377"/>
                    <a:ext cx="1536" cy="756"/>
                  </a:xfrm>
                  <a:custGeom>
                    <a:avLst/>
                    <a:gdLst/>
                    <a:ahLst/>
                    <a:cxnLst/>
                    <a:rect l="l" t="t" r="r" b="b"/>
                    <a:pathLst>
                      <a:path w="1536" h="756" extrusionOk="0">
                        <a:moveTo>
                          <a:pt x="1536" y="338"/>
                        </a:moveTo>
                        <a:lnTo>
                          <a:pt x="1536" y="120"/>
                        </a:lnTo>
                        <a:lnTo>
                          <a:pt x="1536" y="120"/>
                        </a:lnTo>
                        <a:lnTo>
                          <a:pt x="1536" y="108"/>
                        </a:lnTo>
                        <a:lnTo>
                          <a:pt x="1534" y="96"/>
                        </a:lnTo>
                        <a:lnTo>
                          <a:pt x="1528" y="74"/>
                        </a:lnTo>
                        <a:lnTo>
                          <a:pt x="1516" y="54"/>
                        </a:lnTo>
                        <a:lnTo>
                          <a:pt x="1502" y="36"/>
                        </a:lnTo>
                        <a:lnTo>
                          <a:pt x="1484" y="22"/>
                        </a:lnTo>
                        <a:lnTo>
                          <a:pt x="1464" y="10"/>
                        </a:lnTo>
                        <a:lnTo>
                          <a:pt x="1440" y="4"/>
                        </a:lnTo>
                        <a:lnTo>
                          <a:pt x="1428" y="2"/>
                        </a:lnTo>
                        <a:lnTo>
                          <a:pt x="1416" y="0"/>
                        </a:lnTo>
                        <a:lnTo>
                          <a:pt x="120" y="0"/>
                        </a:lnTo>
                        <a:lnTo>
                          <a:pt x="120" y="0"/>
                        </a:lnTo>
                        <a:lnTo>
                          <a:pt x="108" y="2"/>
                        </a:lnTo>
                        <a:lnTo>
                          <a:pt x="96" y="4"/>
                        </a:lnTo>
                        <a:lnTo>
                          <a:pt x="74" y="10"/>
                        </a:lnTo>
                        <a:lnTo>
                          <a:pt x="52" y="22"/>
                        </a:lnTo>
                        <a:lnTo>
                          <a:pt x="36" y="36"/>
                        </a:lnTo>
                        <a:lnTo>
                          <a:pt x="20" y="54"/>
                        </a:lnTo>
                        <a:lnTo>
                          <a:pt x="10" y="74"/>
                        </a:lnTo>
                        <a:lnTo>
                          <a:pt x="2" y="96"/>
                        </a:lnTo>
                        <a:lnTo>
                          <a:pt x="0" y="108"/>
                        </a:lnTo>
                        <a:lnTo>
                          <a:pt x="0" y="120"/>
                        </a:lnTo>
                        <a:lnTo>
                          <a:pt x="0" y="756"/>
                        </a:lnTo>
                        <a:lnTo>
                          <a:pt x="154" y="714"/>
                        </a:lnTo>
                        <a:lnTo>
                          <a:pt x="154" y="714"/>
                        </a:lnTo>
                        <a:lnTo>
                          <a:pt x="152" y="718"/>
                        </a:lnTo>
                        <a:lnTo>
                          <a:pt x="152" y="718"/>
                        </a:lnTo>
                        <a:lnTo>
                          <a:pt x="164" y="696"/>
                        </a:lnTo>
                        <a:lnTo>
                          <a:pt x="178" y="676"/>
                        </a:lnTo>
                        <a:lnTo>
                          <a:pt x="192" y="656"/>
                        </a:lnTo>
                        <a:lnTo>
                          <a:pt x="208" y="638"/>
                        </a:lnTo>
                        <a:lnTo>
                          <a:pt x="224" y="622"/>
                        </a:lnTo>
                        <a:lnTo>
                          <a:pt x="242" y="606"/>
                        </a:lnTo>
                        <a:lnTo>
                          <a:pt x="262" y="590"/>
                        </a:lnTo>
                        <a:lnTo>
                          <a:pt x="282" y="576"/>
                        </a:lnTo>
                        <a:lnTo>
                          <a:pt x="302" y="564"/>
                        </a:lnTo>
                        <a:lnTo>
                          <a:pt x="324" y="552"/>
                        </a:lnTo>
                        <a:lnTo>
                          <a:pt x="348" y="544"/>
                        </a:lnTo>
                        <a:lnTo>
                          <a:pt x="370" y="536"/>
                        </a:lnTo>
                        <a:lnTo>
                          <a:pt x="394" y="528"/>
                        </a:lnTo>
                        <a:lnTo>
                          <a:pt x="420" y="524"/>
                        </a:lnTo>
                        <a:lnTo>
                          <a:pt x="444" y="520"/>
                        </a:lnTo>
                        <a:lnTo>
                          <a:pt x="470" y="518"/>
                        </a:lnTo>
                        <a:lnTo>
                          <a:pt x="470" y="518"/>
                        </a:lnTo>
                        <a:lnTo>
                          <a:pt x="482" y="494"/>
                        </a:lnTo>
                        <a:lnTo>
                          <a:pt x="496" y="472"/>
                        </a:lnTo>
                        <a:lnTo>
                          <a:pt x="510" y="450"/>
                        </a:lnTo>
                        <a:lnTo>
                          <a:pt x="526" y="430"/>
                        </a:lnTo>
                        <a:lnTo>
                          <a:pt x="544" y="412"/>
                        </a:lnTo>
                        <a:lnTo>
                          <a:pt x="564" y="394"/>
                        </a:lnTo>
                        <a:lnTo>
                          <a:pt x="584" y="378"/>
                        </a:lnTo>
                        <a:lnTo>
                          <a:pt x="604" y="362"/>
                        </a:lnTo>
                        <a:lnTo>
                          <a:pt x="626" y="350"/>
                        </a:lnTo>
                        <a:lnTo>
                          <a:pt x="650" y="338"/>
                        </a:lnTo>
                        <a:lnTo>
                          <a:pt x="674" y="328"/>
                        </a:lnTo>
                        <a:lnTo>
                          <a:pt x="698" y="320"/>
                        </a:lnTo>
                        <a:lnTo>
                          <a:pt x="724" y="314"/>
                        </a:lnTo>
                        <a:lnTo>
                          <a:pt x="750" y="308"/>
                        </a:lnTo>
                        <a:lnTo>
                          <a:pt x="776" y="306"/>
                        </a:lnTo>
                        <a:lnTo>
                          <a:pt x="804" y="304"/>
                        </a:lnTo>
                        <a:lnTo>
                          <a:pt x="804" y="304"/>
                        </a:lnTo>
                        <a:lnTo>
                          <a:pt x="826" y="306"/>
                        </a:lnTo>
                        <a:lnTo>
                          <a:pt x="850" y="308"/>
                        </a:lnTo>
                        <a:lnTo>
                          <a:pt x="872" y="310"/>
                        </a:lnTo>
                        <a:lnTo>
                          <a:pt x="894" y="316"/>
                        </a:lnTo>
                        <a:lnTo>
                          <a:pt x="914" y="322"/>
                        </a:lnTo>
                        <a:lnTo>
                          <a:pt x="936" y="330"/>
                        </a:lnTo>
                        <a:lnTo>
                          <a:pt x="956" y="338"/>
                        </a:lnTo>
                        <a:lnTo>
                          <a:pt x="976" y="348"/>
                        </a:lnTo>
                        <a:lnTo>
                          <a:pt x="994" y="358"/>
                        </a:lnTo>
                        <a:lnTo>
                          <a:pt x="1012" y="370"/>
                        </a:lnTo>
                        <a:lnTo>
                          <a:pt x="1030" y="382"/>
                        </a:lnTo>
                        <a:lnTo>
                          <a:pt x="1046" y="396"/>
                        </a:lnTo>
                        <a:lnTo>
                          <a:pt x="1062" y="412"/>
                        </a:lnTo>
                        <a:lnTo>
                          <a:pt x="1076" y="428"/>
                        </a:lnTo>
                        <a:lnTo>
                          <a:pt x="1090" y="444"/>
                        </a:lnTo>
                        <a:lnTo>
                          <a:pt x="1104" y="460"/>
                        </a:lnTo>
                        <a:lnTo>
                          <a:pt x="1104" y="460"/>
                        </a:lnTo>
                        <a:lnTo>
                          <a:pt x="1102" y="456"/>
                        </a:lnTo>
                        <a:lnTo>
                          <a:pt x="1536" y="33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0" name="Google Shape;1750;p27"/>
                  <p:cNvSpPr/>
                  <p:nvPr/>
                </p:nvSpPr>
                <p:spPr>
                  <a:xfrm>
                    <a:off x="3201" y="2121"/>
                    <a:ext cx="10" cy="24"/>
                  </a:xfrm>
                  <a:custGeom>
                    <a:avLst/>
                    <a:gdLst/>
                    <a:ahLst/>
                    <a:cxnLst/>
                    <a:rect l="l" t="t" r="r" b="b"/>
                    <a:pathLst>
                      <a:path w="10" h="24" extrusionOk="0">
                        <a:moveTo>
                          <a:pt x="10" y="0"/>
                        </a:moveTo>
                        <a:lnTo>
                          <a:pt x="10" y="0"/>
                        </a:lnTo>
                        <a:lnTo>
                          <a:pt x="0" y="24"/>
                        </a:lnTo>
                        <a:lnTo>
                          <a:pt x="0" y="24"/>
                        </a:lnTo>
                        <a:lnTo>
                          <a:pt x="10" y="0"/>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1" name="Google Shape;1751;p27"/>
                  <p:cNvSpPr/>
                  <p:nvPr/>
                </p:nvSpPr>
                <p:spPr>
                  <a:xfrm>
                    <a:off x="3211" y="2095"/>
                    <a:ext cx="10" cy="24"/>
                  </a:xfrm>
                  <a:custGeom>
                    <a:avLst/>
                    <a:gdLst/>
                    <a:ahLst/>
                    <a:cxnLst/>
                    <a:rect l="l" t="t" r="r" b="b"/>
                    <a:pathLst>
                      <a:path w="10" h="24" extrusionOk="0">
                        <a:moveTo>
                          <a:pt x="10" y="0"/>
                        </a:moveTo>
                        <a:lnTo>
                          <a:pt x="10" y="0"/>
                        </a:lnTo>
                        <a:lnTo>
                          <a:pt x="0" y="24"/>
                        </a:lnTo>
                        <a:lnTo>
                          <a:pt x="0" y="24"/>
                        </a:lnTo>
                        <a:lnTo>
                          <a:pt x="10" y="0"/>
                        </a:lnTo>
                        <a:lnTo>
                          <a:pt x="1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2" name="Google Shape;1752;p27"/>
                  <p:cNvSpPr/>
                  <p:nvPr/>
                </p:nvSpPr>
                <p:spPr>
                  <a:xfrm>
                    <a:off x="3763" y="1949"/>
                    <a:ext cx="152" cy="178"/>
                  </a:xfrm>
                  <a:custGeom>
                    <a:avLst/>
                    <a:gdLst/>
                    <a:ahLst/>
                    <a:cxnLst/>
                    <a:rect l="l" t="t" r="r" b="b"/>
                    <a:pathLst>
                      <a:path w="152" h="178" extrusionOk="0">
                        <a:moveTo>
                          <a:pt x="152" y="178"/>
                        </a:moveTo>
                        <a:lnTo>
                          <a:pt x="152" y="76"/>
                        </a:lnTo>
                        <a:lnTo>
                          <a:pt x="152" y="76"/>
                        </a:lnTo>
                        <a:lnTo>
                          <a:pt x="150" y="62"/>
                        </a:lnTo>
                        <a:lnTo>
                          <a:pt x="146" y="48"/>
                        </a:lnTo>
                        <a:lnTo>
                          <a:pt x="140" y="34"/>
                        </a:lnTo>
                        <a:lnTo>
                          <a:pt x="130" y="22"/>
                        </a:lnTo>
                        <a:lnTo>
                          <a:pt x="118" y="14"/>
                        </a:lnTo>
                        <a:lnTo>
                          <a:pt x="106" y="6"/>
                        </a:lnTo>
                        <a:lnTo>
                          <a:pt x="92" y="2"/>
                        </a:lnTo>
                        <a:lnTo>
                          <a:pt x="76" y="0"/>
                        </a:lnTo>
                        <a:lnTo>
                          <a:pt x="76" y="0"/>
                        </a:lnTo>
                        <a:lnTo>
                          <a:pt x="58" y="2"/>
                        </a:lnTo>
                        <a:lnTo>
                          <a:pt x="40" y="10"/>
                        </a:lnTo>
                        <a:lnTo>
                          <a:pt x="26" y="20"/>
                        </a:lnTo>
                        <a:lnTo>
                          <a:pt x="14" y="32"/>
                        </a:lnTo>
                        <a:lnTo>
                          <a:pt x="14" y="32"/>
                        </a:lnTo>
                        <a:lnTo>
                          <a:pt x="8" y="42"/>
                        </a:lnTo>
                        <a:lnTo>
                          <a:pt x="4" y="54"/>
                        </a:lnTo>
                        <a:lnTo>
                          <a:pt x="2" y="64"/>
                        </a:lnTo>
                        <a:lnTo>
                          <a:pt x="0" y="76"/>
                        </a:lnTo>
                        <a:lnTo>
                          <a:pt x="0" y="178"/>
                        </a:lnTo>
                        <a:lnTo>
                          <a:pt x="138" y="178"/>
                        </a:lnTo>
                        <a:lnTo>
                          <a:pt x="152" y="1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3" name="Google Shape;1753;p27"/>
                  <p:cNvSpPr/>
                  <p:nvPr/>
                </p:nvSpPr>
                <p:spPr>
                  <a:xfrm>
                    <a:off x="3273" y="1775"/>
                    <a:ext cx="1132" cy="770"/>
                  </a:xfrm>
                  <a:custGeom>
                    <a:avLst/>
                    <a:gdLst/>
                    <a:ahLst/>
                    <a:cxnLst/>
                    <a:rect l="l" t="t" r="r" b="b"/>
                    <a:pathLst>
                      <a:path w="1132" h="770" extrusionOk="0">
                        <a:moveTo>
                          <a:pt x="278" y="770"/>
                        </a:moveTo>
                        <a:lnTo>
                          <a:pt x="904" y="770"/>
                        </a:lnTo>
                        <a:lnTo>
                          <a:pt x="904" y="770"/>
                        </a:lnTo>
                        <a:lnTo>
                          <a:pt x="928" y="770"/>
                        </a:lnTo>
                        <a:lnTo>
                          <a:pt x="950" y="766"/>
                        </a:lnTo>
                        <a:lnTo>
                          <a:pt x="972" y="760"/>
                        </a:lnTo>
                        <a:lnTo>
                          <a:pt x="992" y="752"/>
                        </a:lnTo>
                        <a:lnTo>
                          <a:pt x="1012" y="744"/>
                        </a:lnTo>
                        <a:lnTo>
                          <a:pt x="1032" y="732"/>
                        </a:lnTo>
                        <a:lnTo>
                          <a:pt x="1050" y="718"/>
                        </a:lnTo>
                        <a:lnTo>
                          <a:pt x="1066" y="704"/>
                        </a:lnTo>
                        <a:lnTo>
                          <a:pt x="1080" y="688"/>
                        </a:lnTo>
                        <a:lnTo>
                          <a:pt x="1094" y="670"/>
                        </a:lnTo>
                        <a:lnTo>
                          <a:pt x="1104" y="652"/>
                        </a:lnTo>
                        <a:lnTo>
                          <a:pt x="1114" y="632"/>
                        </a:lnTo>
                        <a:lnTo>
                          <a:pt x="1122" y="610"/>
                        </a:lnTo>
                        <a:lnTo>
                          <a:pt x="1128" y="588"/>
                        </a:lnTo>
                        <a:lnTo>
                          <a:pt x="1132" y="566"/>
                        </a:lnTo>
                        <a:lnTo>
                          <a:pt x="1132" y="542"/>
                        </a:lnTo>
                        <a:lnTo>
                          <a:pt x="1132" y="542"/>
                        </a:lnTo>
                        <a:lnTo>
                          <a:pt x="1132" y="520"/>
                        </a:lnTo>
                        <a:lnTo>
                          <a:pt x="1128" y="496"/>
                        </a:lnTo>
                        <a:lnTo>
                          <a:pt x="1122" y="474"/>
                        </a:lnTo>
                        <a:lnTo>
                          <a:pt x="1114" y="454"/>
                        </a:lnTo>
                        <a:lnTo>
                          <a:pt x="1104" y="434"/>
                        </a:lnTo>
                        <a:lnTo>
                          <a:pt x="1094" y="416"/>
                        </a:lnTo>
                        <a:lnTo>
                          <a:pt x="1080" y="398"/>
                        </a:lnTo>
                        <a:lnTo>
                          <a:pt x="1066" y="382"/>
                        </a:lnTo>
                        <a:lnTo>
                          <a:pt x="1050" y="366"/>
                        </a:lnTo>
                        <a:lnTo>
                          <a:pt x="1032" y="354"/>
                        </a:lnTo>
                        <a:lnTo>
                          <a:pt x="1014" y="342"/>
                        </a:lnTo>
                        <a:lnTo>
                          <a:pt x="994" y="332"/>
                        </a:lnTo>
                        <a:lnTo>
                          <a:pt x="974" y="324"/>
                        </a:lnTo>
                        <a:lnTo>
                          <a:pt x="952" y="318"/>
                        </a:lnTo>
                        <a:lnTo>
                          <a:pt x="928" y="316"/>
                        </a:lnTo>
                        <a:lnTo>
                          <a:pt x="906" y="314"/>
                        </a:lnTo>
                        <a:lnTo>
                          <a:pt x="874" y="314"/>
                        </a:lnTo>
                        <a:lnTo>
                          <a:pt x="876" y="278"/>
                        </a:lnTo>
                        <a:lnTo>
                          <a:pt x="876" y="278"/>
                        </a:lnTo>
                        <a:lnTo>
                          <a:pt x="876" y="274"/>
                        </a:lnTo>
                        <a:lnTo>
                          <a:pt x="876" y="274"/>
                        </a:lnTo>
                        <a:lnTo>
                          <a:pt x="874" y="246"/>
                        </a:lnTo>
                        <a:lnTo>
                          <a:pt x="870" y="218"/>
                        </a:lnTo>
                        <a:lnTo>
                          <a:pt x="864" y="192"/>
                        </a:lnTo>
                        <a:lnTo>
                          <a:pt x="854" y="168"/>
                        </a:lnTo>
                        <a:lnTo>
                          <a:pt x="842" y="144"/>
                        </a:lnTo>
                        <a:lnTo>
                          <a:pt x="828" y="120"/>
                        </a:lnTo>
                        <a:lnTo>
                          <a:pt x="814" y="100"/>
                        </a:lnTo>
                        <a:lnTo>
                          <a:pt x="796" y="80"/>
                        </a:lnTo>
                        <a:lnTo>
                          <a:pt x="776" y="62"/>
                        </a:lnTo>
                        <a:lnTo>
                          <a:pt x="754" y="46"/>
                        </a:lnTo>
                        <a:lnTo>
                          <a:pt x="732" y="34"/>
                        </a:lnTo>
                        <a:lnTo>
                          <a:pt x="708" y="22"/>
                        </a:lnTo>
                        <a:lnTo>
                          <a:pt x="684" y="12"/>
                        </a:lnTo>
                        <a:lnTo>
                          <a:pt x="658" y="6"/>
                        </a:lnTo>
                        <a:lnTo>
                          <a:pt x="630" y="2"/>
                        </a:lnTo>
                        <a:lnTo>
                          <a:pt x="602" y="0"/>
                        </a:lnTo>
                        <a:lnTo>
                          <a:pt x="602" y="0"/>
                        </a:lnTo>
                        <a:lnTo>
                          <a:pt x="580" y="0"/>
                        </a:lnTo>
                        <a:lnTo>
                          <a:pt x="558" y="4"/>
                        </a:lnTo>
                        <a:lnTo>
                          <a:pt x="536" y="8"/>
                        </a:lnTo>
                        <a:lnTo>
                          <a:pt x="514" y="14"/>
                        </a:lnTo>
                        <a:lnTo>
                          <a:pt x="494" y="22"/>
                        </a:lnTo>
                        <a:lnTo>
                          <a:pt x="476" y="30"/>
                        </a:lnTo>
                        <a:lnTo>
                          <a:pt x="456" y="42"/>
                        </a:lnTo>
                        <a:lnTo>
                          <a:pt x="438" y="54"/>
                        </a:lnTo>
                        <a:lnTo>
                          <a:pt x="422" y="66"/>
                        </a:lnTo>
                        <a:lnTo>
                          <a:pt x="406" y="82"/>
                        </a:lnTo>
                        <a:lnTo>
                          <a:pt x="392" y="98"/>
                        </a:lnTo>
                        <a:lnTo>
                          <a:pt x="378" y="114"/>
                        </a:lnTo>
                        <a:lnTo>
                          <a:pt x="368" y="132"/>
                        </a:lnTo>
                        <a:lnTo>
                          <a:pt x="356" y="152"/>
                        </a:lnTo>
                        <a:lnTo>
                          <a:pt x="348" y="172"/>
                        </a:lnTo>
                        <a:lnTo>
                          <a:pt x="340" y="194"/>
                        </a:lnTo>
                        <a:lnTo>
                          <a:pt x="332" y="218"/>
                        </a:lnTo>
                        <a:lnTo>
                          <a:pt x="308" y="216"/>
                        </a:lnTo>
                        <a:lnTo>
                          <a:pt x="308" y="216"/>
                        </a:lnTo>
                        <a:lnTo>
                          <a:pt x="278" y="214"/>
                        </a:lnTo>
                        <a:lnTo>
                          <a:pt x="278" y="214"/>
                        </a:lnTo>
                        <a:lnTo>
                          <a:pt x="250" y="216"/>
                        </a:lnTo>
                        <a:lnTo>
                          <a:pt x="222" y="220"/>
                        </a:lnTo>
                        <a:lnTo>
                          <a:pt x="196" y="226"/>
                        </a:lnTo>
                        <a:lnTo>
                          <a:pt x="170" y="236"/>
                        </a:lnTo>
                        <a:lnTo>
                          <a:pt x="146" y="248"/>
                        </a:lnTo>
                        <a:lnTo>
                          <a:pt x="124" y="262"/>
                        </a:lnTo>
                        <a:lnTo>
                          <a:pt x="102" y="278"/>
                        </a:lnTo>
                        <a:lnTo>
                          <a:pt x="82" y="296"/>
                        </a:lnTo>
                        <a:lnTo>
                          <a:pt x="64" y="316"/>
                        </a:lnTo>
                        <a:lnTo>
                          <a:pt x="48" y="336"/>
                        </a:lnTo>
                        <a:lnTo>
                          <a:pt x="34" y="360"/>
                        </a:lnTo>
                        <a:lnTo>
                          <a:pt x="22" y="384"/>
                        </a:lnTo>
                        <a:lnTo>
                          <a:pt x="12" y="410"/>
                        </a:lnTo>
                        <a:lnTo>
                          <a:pt x="6" y="436"/>
                        </a:lnTo>
                        <a:lnTo>
                          <a:pt x="2" y="464"/>
                        </a:lnTo>
                        <a:lnTo>
                          <a:pt x="0" y="492"/>
                        </a:lnTo>
                        <a:lnTo>
                          <a:pt x="0" y="492"/>
                        </a:lnTo>
                        <a:lnTo>
                          <a:pt x="2" y="520"/>
                        </a:lnTo>
                        <a:lnTo>
                          <a:pt x="6" y="548"/>
                        </a:lnTo>
                        <a:lnTo>
                          <a:pt x="12" y="576"/>
                        </a:lnTo>
                        <a:lnTo>
                          <a:pt x="22" y="600"/>
                        </a:lnTo>
                        <a:lnTo>
                          <a:pt x="34" y="624"/>
                        </a:lnTo>
                        <a:lnTo>
                          <a:pt x="48" y="648"/>
                        </a:lnTo>
                        <a:lnTo>
                          <a:pt x="64" y="670"/>
                        </a:lnTo>
                        <a:lnTo>
                          <a:pt x="82" y="690"/>
                        </a:lnTo>
                        <a:lnTo>
                          <a:pt x="102" y="708"/>
                        </a:lnTo>
                        <a:lnTo>
                          <a:pt x="124" y="724"/>
                        </a:lnTo>
                        <a:lnTo>
                          <a:pt x="146" y="738"/>
                        </a:lnTo>
                        <a:lnTo>
                          <a:pt x="170" y="748"/>
                        </a:lnTo>
                        <a:lnTo>
                          <a:pt x="196" y="758"/>
                        </a:lnTo>
                        <a:lnTo>
                          <a:pt x="222" y="766"/>
                        </a:lnTo>
                        <a:lnTo>
                          <a:pt x="250" y="770"/>
                        </a:lnTo>
                        <a:lnTo>
                          <a:pt x="278" y="770"/>
                        </a:lnTo>
                        <a:lnTo>
                          <a:pt x="278" y="770"/>
                        </a:lnTo>
                        <a:close/>
                        <a:moveTo>
                          <a:pt x="364" y="438"/>
                        </a:moveTo>
                        <a:lnTo>
                          <a:pt x="364" y="438"/>
                        </a:lnTo>
                        <a:lnTo>
                          <a:pt x="366" y="426"/>
                        </a:lnTo>
                        <a:lnTo>
                          <a:pt x="368" y="414"/>
                        </a:lnTo>
                        <a:lnTo>
                          <a:pt x="372" y="402"/>
                        </a:lnTo>
                        <a:lnTo>
                          <a:pt x="378" y="392"/>
                        </a:lnTo>
                        <a:lnTo>
                          <a:pt x="386" y="382"/>
                        </a:lnTo>
                        <a:lnTo>
                          <a:pt x="394" y="374"/>
                        </a:lnTo>
                        <a:lnTo>
                          <a:pt x="404" y="366"/>
                        </a:lnTo>
                        <a:lnTo>
                          <a:pt x="414" y="360"/>
                        </a:lnTo>
                        <a:lnTo>
                          <a:pt x="414" y="250"/>
                        </a:lnTo>
                        <a:lnTo>
                          <a:pt x="414" y="250"/>
                        </a:lnTo>
                        <a:lnTo>
                          <a:pt x="416" y="236"/>
                        </a:lnTo>
                        <a:lnTo>
                          <a:pt x="418" y="220"/>
                        </a:lnTo>
                        <a:lnTo>
                          <a:pt x="422" y="206"/>
                        </a:lnTo>
                        <a:lnTo>
                          <a:pt x="426" y="192"/>
                        </a:lnTo>
                        <a:lnTo>
                          <a:pt x="432" y="180"/>
                        </a:lnTo>
                        <a:lnTo>
                          <a:pt x="440" y="168"/>
                        </a:lnTo>
                        <a:lnTo>
                          <a:pt x="448" y="156"/>
                        </a:lnTo>
                        <a:lnTo>
                          <a:pt x="458" y="144"/>
                        </a:lnTo>
                        <a:lnTo>
                          <a:pt x="458" y="144"/>
                        </a:lnTo>
                        <a:lnTo>
                          <a:pt x="468" y="134"/>
                        </a:lnTo>
                        <a:lnTo>
                          <a:pt x="480" y="126"/>
                        </a:lnTo>
                        <a:lnTo>
                          <a:pt x="494" y="118"/>
                        </a:lnTo>
                        <a:lnTo>
                          <a:pt x="506" y="112"/>
                        </a:lnTo>
                        <a:lnTo>
                          <a:pt x="520" y="106"/>
                        </a:lnTo>
                        <a:lnTo>
                          <a:pt x="536" y="102"/>
                        </a:lnTo>
                        <a:lnTo>
                          <a:pt x="550" y="100"/>
                        </a:lnTo>
                        <a:lnTo>
                          <a:pt x="566" y="100"/>
                        </a:lnTo>
                        <a:lnTo>
                          <a:pt x="566" y="100"/>
                        </a:lnTo>
                        <a:lnTo>
                          <a:pt x="582" y="100"/>
                        </a:lnTo>
                        <a:lnTo>
                          <a:pt x="598" y="102"/>
                        </a:lnTo>
                        <a:lnTo>
                          <a:pt x="614" y="106"/>
                        </a:lnTo>
                        <a:lnTo>
                          <a:pt x="628" y="112"/>
                        </a:lnTo>
                        <a:lnTo>
                          <a:pt x="628" y="112"/>
                        </a:lnTo>
                        <a:lnTo>
                          <a:pt x="642" y="120"/>
                        </a:lnTo>
                        <a:lnTo>
                          <a:pt x="656" y="128"/>
                        </a:lnTo>
                        <a:lnTo>
                          <a:pt x="668" y="138"/>
                        </a:lnTo>
                        <a:lnTo>
                          <a:pt x="680" y="150"/>
                        </a:lnTo>
                        <a:lnTo>
                          <a:pt x="690" y="162"/>
                        </a:lnTo>
                        <a:lnTo>
                          <a:pt x="698" y="176"/>
                        </a:lnTo>
                        <a:lnTo>
                          <a:pt x="706" y="192"/>
                        </a:lnTo>
                        <a:lnTo>
                          <a:pt x="712" y="206"/>
                        </a:lnTo>
                        <a:lnTo>
                          <a:pt x="712" y="206"/>
                        </a:lnTo>
                        <a:lnTo>
                          <a:pt x="716" y="228"/>
                        </a:lnTo>
                        <a:lnTo>
                          <a:pt x="718" y="250"/>
                        </a:lnTo>
                        <a:lnTo>
                          <a:pt x="718" y="360"/>
                        </a:lnTo>
                        <a:lnTo>
                          <a:pt x="718" y="360"/>
                        </a:lnTo>
                        <a:lnTo>
                          <a:pt x="730" y="368"/>
                        </a:lnTo>
                        <a:lnTo>
                          <a:pt x="742" y="376"/>
                        </a:lnTo>
                        <a:lnTo>
                          <a:pt x="742" y="376"/>
                        </a:lnTo>
                        <a:lnTo>
                          <a:pt x="752" y="390"/>
                        </a:lnTo>
                        <a:lnTo>
                          <a:pt x="762" y="404"/>
                        </a:lnTo>
                        <a:lnTo>
                          <a:pt x="766" y="420"/>
                        </a:lnTo>
                        <a:lnTo>
                          <a:pt x="768" y="438"/>
                        </a:lnTo>
                        <a:lnTo>
                          <a:pt x="768" y="442"/>
                        </a:lnTo>
                        <a:lnTo>
                          <a:pt x="768" y="606"/>
                        </a:lnTo>
                        <a:lnTo>
                          <a:pt x="768" y="606"/>
                        </a:lnTo>
                        <a:lnTo>
                          <a:pt x="768" y="612"/>
                        </a:lnTo>
                        <a:lnTo>
                          <a:pt x="768" y="612"/>
                        </a:lnTo>
                        <a:lnTo>
                          <a:pt x="766" y="628"/>
                        </a:lnTo>
                        <a:lnTo>
                          <a:pt x="760" y="642"/>
                        </a:lnTo>
                        <a:lnTo>
                          <a:pt x="752" y="656"/>
                        </a:lnTo>
                        <a:lnTo>
                          <a:pt x="742" y="668"/>
                        </a:lnTo>
                        <a:lnTo>
                          <a:pt x="728" y="678"/>
                        </a:lnTo>
                        <a:lnTo>
                          <a:pt x="714" y="686"/>
                        </a:lnTo>
                        <a:lnTo>
                          <a:pt x="698" y="690"/>
                        </a:lnTo>
                        <a:lnTo>
                          <a:pt x="682" y="692"/>
                        </a:lnTo>
                        <a:lnTo>
                          <a:pt x="450" y="692"/>
                        </a:lnTo>
                        <a:lnTo>
                          <a:pt x="450" y="692"/>
                        </a:lnTo>
                        <a:lnTo>
                          <a:pt x="434" y="690"/>
                        </a:lnTo>
                        <a:lnTo>
                          <a:pt x="416" y="686"/>
                        </a:lnTo>
                        <a:lnTo>
                          <a:pt x="402" y="678"/>
                        </a:lnTo>
                        <a:lnTo>
                          <a:pt x="390" y="666"/>
                        </a:lnTo>
                        <a:lnTo>
                          <a:pt x="378" y="654"/>
                        </a:lnTo>
                        <a:lnTo>
                          <a:pt x="370" y="640"/>
                        </a:lnTo>
                        <a:lnTo>
                          <a:pt x="366" y="624"/>
                        </a:lnTo>
                        <a:lnTo>
                          <a:pt x="364" y="606"/>
                        </a:lnTo>
                        <a:lnTo>
                          <a:pt x="364" y="43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4" name="Google Shape;1754;p27"/>
                  <p:cNvSpPr/>
                  <p:nvPr/>
                </p:nvSpPr>
                <p:spPr>
                  <a:xfrm>
                    <a:off x="3211" y="1713"/>
                    <a:ext cx="1256" cy="894"/>
                  </a:xfrm>
                  <a:custGeom>
                    <a:avLst/>
                    <a:gdLst/>
                    <a:ahLst/>
                    <a:cxnLst/>
                    <a:rect l="l" t="t" r="r" b="b"/>
                    <a:pathLst>
                      <a:path w="1256" h="894" extrusionOk="0">
                        <a:moveTo>
                          <a:pt x="340" y="894"/>
                        </a:moveTo>
                        <a:lnTo>
                          <a:pt x="966" y="894"/>
                        </a:lnTo>
                        <a:lnTo>
                          <a:pt x="966" y="894"/>
                        </a:lnTo>
                        <a:lnTo>
                          <a:pt x="996" y="892"/>
                        </a:lnTo>
                        <a:lnTo>
                          <a:pt x="1024" y="888"/>
                        </a:lnTo>
                        <a:lnTo>
                          <a:pt x="1052" y="882"/>
                        </a:lnTo>
                        <a:lnTo>
                          <a:pt x="1078" y="872"/>
                        </a:lnTo>
                        <a:lnTo>
                          <a:pt x="1104" y="860"/>
                        </a:lnTo>
                        <a:lnTo>
                          <a:pt x="1128" y="844"/>
                        </a:lnTo>
                        <a:lnTo>
                          <a:pt x="1150" y="828"/>
                        </a:lnTo>
                        <a:lnTo>
                          <a:pt x="1170" y="810"/>
                        </a:lnTo>
                        <a:lnTo>
                          <a:pt x="1190" y="788"/>
                        </a:lnTo>
                        <a:lnTo>
                          <a:pt x="1206" y="766"/>
                        </a:lnTo>
                        <a:lnTo>
                          <a:pt x="1220" y="742"/>
                        </a:lnTo>
                        <a:lnTo>
                          <a:pt x="1232" y="718"/>
                        </a:lnTo>
                        <a:lnTo>
                          <a:pt x="1242" y="690"/>
                        </a:lnTo>
                        <a:lnTo>
                          <a:pt x="1250" y="662"/>
                        </a:lnTo>
                        <a:lnTo>
                          <a:pt x="1254" y="634"/>
                        </a:lnTo>
                        <a:lnTo>
                          <a:pt x="1256" y="604"/>
                        </a:lnTo>
                        <a:lnTo>
                          <a:pt x="1256" y="604"/>
                        </a:lnTo>
                        <a:lnTo>
                          <a:pt x="1254" y="576"/>
                        </a:lnTo>
                        <a:lnTo>
                          <a:pt x="1250" y="550"/>
                        </a:lnTo>
                        <a:lnTo>
                          <a:pt x="1244" y="524"/>
                        </a:lnTo>
                        <a:lnTo>
                          <a:pt x="1236" y="498"/>
                        </a:lnTo>
                        <a:lnTo>
                          <a:pt x="1226" y="476"/>
                        </a:lnTo>
                        <a:lnTo>
                          <a:pt x="1212" y="452"/>
                        </a:lnTo>
                        <a:lnTo>
                          <a:pt x="1198" y="430"/>
                        </a:lnTo>
                        <a:lnTo>
                          <a:pt x="1182" y="410"/>
                        </a:lnTo>
                        <a:lnTo>
                          <a:pt x="1164" y="392"/>
                        </a:lnTo>
                        <a:lnTo>
                          <a:pt x="1144" y="376"/>
                        </a:lnTo>
                        <a:lnTo>
                          <a:pt x="1122" y="360"/>
                        </a:lnTo>
                        <a:lnTo>
                          <a:pt x="1100" y="348"/>
                        </a:lnTo>
                        <a:lnTo>
                          <a:pt x="1076" y="336"/>
                        </a:lnTo>
                        <a:lnTo>
                          <a:pt x="1050" y="328"/>
                        </a:lnTo>
                        <a:lnTo>
                          <a:pt x="1026" y="320"/>
                        </a:lnTo>
                        <a:lnTo>
                          <a:pt x="998" y="316"/>
                        </a:lnTo>
                        <a:lnTo>
                          <a:pt x="998" y="316"/>
                        </a:lnTo>
                        <a:lnTo>
                          <a:pt x="994" y="284"/>
                        </a:lnTo>
                        <a:lnTo>
                          <a:pt x="988" y="252"/>
                        </a:lnTo>
                        <a:lnTo>
                          <a:pt x="980" y="222"/>
                        </a:lnTo>
                        <a:lnTo>
                          <a:pt x="968" y="192"/>
                        </a:lnTo>
                        <a:lnTo>
                          <a:pt x="952" y="166"/>
                        </a:lnTo>
                        <a:lnTo>
                          <a:pt x="936" y="140"/>
                        </a:lnTo>
                        <a:lnTo>
                          <a:pt x="916" y="114"/>
                        </a:lnTo>
                        <a:lnTo>
                          <a:pt x="894" y="92"/>
                        </a:lnTo>
                        <a:lnTo>
                          <a:pt x="870" y="72"/>
                        </a:lnTo>
                        <a:lnTo>
                          <a:pt x="846" y="54"/>
                        </a:lnTo>
                        <a:lnTo>
                          <a:pt x="818" y="38"/>
                        </a:lnTo>
                        <a:lnTo>
                          <a:pt x="790" y="26"/>
                        </a:lnTo>
                        <a:lnTo>
                          <a:pt x="760" y="14"/>
                        </a:lnTo>
                        <a:lnTo>
                          <a:pt x="730" y="6"/>
                        </a:lnTo>
                        <a:lnTo>
                          <a:pt x="696" y="2"/>
                        </a:lnTo>
                        <a:lnTo>
                          <a:pt x="664" y="0"/>
                        </a:lnTo>
                        <a:lnTo>
                          <a:pt x="664" y="0"/>
                        </a:lnTo>
                        <a:lnTo>
                          <a:pt x="638" y="2"/>
                        </a:lnTo>
                        <a:lnTo>
                          <a:pt x="612" y="4"/>
                        </a:lnTo>
                        <a:lnTo>
                          <a:pt x="588" y="10"/>
                        </a:lnTo>
                        <a:lnTo>
                          <a:pt x="562" y="16"/>
                        </a:lnTo>
                        <a:lnTo>
                          <a:pt x="540" y="24"/>
                        </a:lnTo>
                        <a:lnTo>
                          <a:pt x="516" y="34"/>
                        </a:lnTo>
                        <a:lnTo>
                          <a:pt x="494" y="46"/>
                        </a:lnTo>
                        <a:lnTo>
                          <a:pt x="474" y="60"/>
                        </a:lnTo>
                        <a:lnTo>
                          <a:pt x="454" y="74"/>
                        </a:lnTo>
                        <a:lnTo>
                          <a:pt x="436" y="90"/>
                        </a:lnTo>
                        <a:lnTo>
                          <a:pt x="418" y="108"/>
                        </a:lnTo>
                        <a:lnTo>
                          <a:pt x="402" y="126"/>
                        </a:lnTo>
                        <a:lnTo>
                          <a:pt x="386" y="148"/>
                        </a:lnTo>
                        <a:lnTo>
                          <a:pt x="374" y="168"/>
                        </a:lnTo>
                        <a:lnTo>
                          <a:pt x="362" y="192"/>
                        </a:lnTo>
                        <a:lnTo>
                          <a:pt x="352" y="214"/>
                        </a:lnTo>
                        <a:lnTo>
                          <a:pt x="352" y="214"/>
                        </a:lnTo>
                        <a:lnTo>
                          <a:pt x="340" y="214"/>
                        </a:lnTo>
                        <a:lnTo>
                          <a:pt x="340" y="214"/>
                        </a:lnTo>
                        <a:lnTo>
                          <a:pt x="306" y="216"/>
                        </a:lnTo>
                        <a:lnTo>
                          <a:pt x="272" y="222"/>
                        </a:lnTo>
                        <a:lnTo>
                          <a:pt x="240" y="230"/>
                        </a:lnTo>
                        <a:lnTo>
                          <a:pt x="208" y="242"/>
                        </a:lnTo>
                        <a:lnTo>
                          <a:pt x="178" y="256"/>
                        </a:lnTo>
                        <a:lnTo>
                          <a:pt x="150" y="272"/>
                        </a:lnTo>
                        <a:lnTo>
                          <a:pt x="124" y="292"/>
                        </a:lnTo>
                        <a:lnTo>
                          <a:pt x="100" y="314"/>
                        </a:lnTo>
                        <a:lnTo>
                          <a:pt x="78" y="338"/>
                        </a:lnTo>
                        <a:lnTo>
                          <a:pt x="58" y="364"/>
                        </a:lnTo>
                        <a:lnTo>
                          <a:pt x="42" y="392"/>
                        </a:lnTo>
                        <a:lnTo>
                          <a:pt x="28" y="422"/>
                        </a:lnTo>
                        <a:lnTo>
                          <a:pt x="16" y="454"/>
                        </a:lnTo>
                        <a:lnTo>
                          <a:pt x="8" y="486"/>
                        </a:lnTo>
                        <a:lnTo>
                          <a:pt x="2" y="520"/>
                        </a:lnTo>
                        <a:lnTo>
                          <a:pt x="0" y="554"/>
                        </a:lnTo>
                        <a:lnTo>
                          <a:pt x="0" y="554"/>
                        </a:lnTo>
                        <a:lnTo>
                          <a:pt x="2" y="590"/>
                        </a:lnTo>
                        <a:lnTo>
                          <a:pt x="8" y="622"/>
                        </a:lnTo>
                        <a:lnTo>
                          <a:pt x="16" y="656"/>
                        </a:lnTo>
                        <a:lnTo>
                          <a:pt x="28" y="686"/>
                        </a:lnTo>
                        <a:lnTo>
                          <a:pt x="42" y="716"/>
                        </a:lnTo>
                        <a:lnTo>
                          <a:pt x="58" y="744"/>
                        </a:lnTo>
                        <a:lnTo>
                          <a:pt x="78" y="770"/>
                        </a:lnTo>
                        <a:lnTo>
                          <a:pt x="100" y="794"/>
                        </a:lnTo>
                        <a:lnTo>
                          <a:pt x="124" y="816"/>
                        </a:lnTo>
                        <a:lnTo>
                          <a:pt x="150" y="836"/>
                        </a:lnTo>
                        <a:lnTo>
                          <a:pt x="178" y="854"/>
                        </a:lnTo>
                        <a:lnTo>
                          <a:pt x="208" y="868"/>
                        </a:lnTo>
                        <a:lnTo>
                          <a:pt x="240" y="878"/>
                        </a:lnTo>
                        <a:lnTo>
                          <a:pt x="272" y="888"/>
                        </a:lnTo>
                        <a:lnTo>
                          <a:pt x="306" y="892"/>
                        </a:lnTo>
                        <a:lnTo>
                          <a:pt x="340" y="894"/>
                        </a:lnTo>
                        <a:lnTo>
                          <a:pt x="340" y="894"/>
                        </a:lnTo>
                        <a:close/>
                        <a:moveTo>
                          <a:pt x="340" y="276"/>
                        </a:moveTo>
                        <a:lnTo>
                          <a:pt x="340" y="276"/>
                        </a:lnTo>
                        <a:lnTo>
                          <a:pt x="370" y="278"/>
                        </a:lnTo>
                        <a:lnTo>
                          <a:pt x="394" y="280"/>
                        </a:lnTo>
                        <a:lnTo>
                          <a:pt x="402" y="256"/>
                        </a:lnTo>
                        <a:lnTo>
                          <a:pt x="402" y="256"/>
                        </a:lnTo>
                        <a:lnTo>
                          <a:pt x="410" y="234"/>
                        </a:lnTo>
                        <a:lnTo>
                          <a:pt x="418" y="214"/>
                        </a:lnTo>
                        <a:lnTo>
                          <a:pt x="430" y="194"/>
                        </a:lnTo>
                        <a:lnTo>
                          <a:pt x="440" y="176"/>
                        </a:lnTo>
                        <a:lnTo>
                          <a:pt x="454" y="160"/>
                        </a:lnTo>
                        <a:lnTo>
                          <a:pt x="468" y="144"/>
                        </a:lnTo>
                        <a:lnTo>
                          <a:pt x="484" y="128"/>
                        </a:lnTo>
                        <a:lnTo>
                          <a:pt x="500" y="116"/>
                        </a:lnTo>
                        <a:lnTo>
                          <a:pt x="518" y="104"/>
                        </a:lnTo>
                        <a:lnTo>
                          <a:pt x="538" y="92"/>
                        </a:lnTo>
                        <a:lnTo>
                          <a:pt x="556" y="84"/>
                        </a:lnTo>
                        <a:lnTo>
                          <a:pt x="576" y="76"/>
                        </a:lnTo>
                        <a:lnTo>
                          <a:pt x="598" y="70"/>
                        </a:lnTo>
                        <a:lnTo>
                          <a:pt x="620" y="66"/>
                        </a:lnTo>
                        <a:lnTo>
                          <a:pt x="642" y="62"/>
                        </a:lnTo>
                        <a:lnTo>
                          <a:pt x="664" y="62"/>
                        </a:lnTo>
                        <a:lnTo>
                          <a:pt x="664" y="62"/>
                        </a:lnTo>
                        <a:lnTo>
                          <a:pt x="692" y="64"/>
                        </a:lnTo>
                        <a:lnTo>
                          <a:pt x="720" y="68"/>
                        </a:lnTo>
                        <a:lnTo>
                          <a:pt x="746" y="74"/>
                        </a:lnTo>
                        <a:lnTo>
                          <a:pt x="770" y="84"/>
                        </a:lnTo>
                        <a:lnTo>
                          <a:pt x="794" y="96"/>
                        </a:lnTo>
                        <a:lnTo>
                          <a:pt x="816" y="108"/>
                        </a:lnTo>
                        <a:lnTo>
                          <a:pt x="838" y="124"/>
                        </a:lnTo>
                        <a:lnTo>
                          <a:pt x="858" y="142"/>
                        </a:lnTo>
                        <a:lnTo>
                          <a:pt x="876" y="162"/>
                        </a:lnTo>
                        <a:lnTo>
                          <a:pt x="890" y="182"/>
                        </a:lnTo>
                        <a:lnTo>
                          <a:pt x="904" y="206"/>
                        </a:lnTo>
                        <a:lnTo>
                          <a:pt x="916" y="230"/>
                        </a:lnTo>
                        <a:lnTo>
                          <a:pt x="926" y="254"/>
                        </a:lnTo>
                        <a:lnTo>
                          <a:pt x="932" y="280"/>
                        </a:lnTo>
                        <a:lnTo>
                          <a:pt x="936" y="308"/>
                        </a:lnTo>
                        <a:lnTo>
                          <a:pt x="938" y="336"/>
                        </a:lnTo>
                        <a:lnTo>
                          <a:pt x="938" y="336"/>
                        </a:lnTo>
                        <a:lnTo>
                          <a:pt x="938" y="340"/>
                        </a:lnTo>
                        <a:lnTo>
                          <a:pt x="936" y="376"/>
                        </a:lnTo>
                        <a:lnTo>
                          <a:pt x="968" y="376"/>
                        </a:lnTo>
                        <a:lnTo>
                          <a:pt x="968" y="376"/>
                        </a:lnTo>
                        <a:lnTo>
                          <a:pt x="990" y="378"/>
                        </a:lnTo>
                        <a:lnTo>
                          <a:pt x="1014" y="380"/>
                        </a:lnTo>
                        <a:lnTo>
                          <a:pt x="1036" y="386"/>
                        </a:lnTo>
                        <a:lnTo>
                          <a:pt x="1056" y="394"/>
                        </a:lnTo>
                        <a:lnTo>
                          <a:pt x="1076" y="404"/>
                        </a:lnTo>
                        <a:lnTo>
                          <a:pt x="1094" y="416"/>
                        </a:lnTo>
                        <a:lnTo>
                          <a:pt x="1112" y="428"/>
                        </a:lnTo>
                        <a:lnTo>
                          <a:pt x="1128" y="444"/>
                        </a:lnTo>
                        <a:lnTo>
                          <a:pt x="1142" y="460"/>
                        </a:lnTo>
                        <a:lnTo>
                          <a:pt x="1156" y="478"/>
                        </a:lnTo>
                        <a:lnTo>
                          <a:pt x="1166" y="496"/>
                        </a:lnTo>
                        <a:lnTo>
                          <a:pt x="1176" y="516"/>
                        </a:lnTo>
                        <a:lnTo>
                          <a:pt x="1184" y="536"/>
                        </a:lnTo>
                        <a:lnTo>
                          <a:pt x="1190" y="558"/>
                        </a:lnTo>
                        <a:lnTo>
                          <a:pt x="1194" y="582"/>
                        </a:lnTo>
                        <a:lnTo>
                          <a:pt x="1194" y="604"/>
                        </a:lnTo>
                        <a:lnTo>
                          <a:pt x="1194" y="604"/>
                        </a:lnTo>
                        <a:lnTo>
                          <a:pt x="1194" y="628"/>
                        </a:lnTo>
                        <a:lnTo>
                          <a:pt x="1190" y="650"/>
                        </a:lnTo>
                        <a:lnTo>
                          <a:pt x="1184" y="672"/>
                        </a:lnTo>
                        <a:lnTo>
                          <a:pt x="1176" y="694"/>
                        </a:lnTo>
                        <a:lnTo>
                          <a:pt x="1166" y="714"/>
                        </a:lnTo>
                        <a:lnTo>
                          <a:pt x="1156" y="732"/>
                        </a:lnTo>
                        <a:lnTo>
                          <a:pt x="1142" y="750"/>
                        </a:lnTo>
                        <a:lnTo>
                          <a:pt x="1128" y="766"/>
                        </a:lnTo>
                        <a:lnTo>
                          <a:pt x="1112" y="780"/>
                        </a:lnTo>
                        <a:lnTo>
                          <a:pt x="1094" y="794"/>
                        </a:lnTo>
                        <a:lnTo>
                          <a:pt x="1074" y="806"/>
                        </a:lnTo>
                        <a:lnTo>
                          <a:pt x="1054" y="814"/>
                        </a:lnTo>
                        <a:lnTo>
                          <a:pt x="1034" y="822"/>
                        </a:lnTo>
                        <a:lnTo>
                          <a:pt x="1012" y="828"/>
                        </a:lnTo>
                        <a:lnTo>
                          <a:pt x="990" y="832"/>
                        </a:lnTo>
                        <a:lnTo>
                          <a:pt x="966" y="832"/>
                        </a:lnTo>
                        <a:lnTo>
                          <a:pt x="340" y="832"/>
                        </a:lnTo>
                        <a:lnTo>
                          <a:pt x="340" y="832"/>
                        </a:lnTo>
                        <a:lnTo>
                          <a:pt x="312" y="832"/>
                        </a:lnTo>
                        <a:lnTo>
                          <a:pt x="284" y="828"/>
                        </a:lnTo>
                        <a:lnTo>
                          <a:pt x="258" y="820"/>
                        </a:lnTo>
                        <a:lnTo>
                          <a:pt x="232" y="810"/>
                        </a:lnTo>
                        <a:lnTo>
                          <a:pt x="208" y="800"/>
                        </a:lnTo>
                        <a:lnTo>
                          <a:pt x="186" y="786"/>
                        </a:lnTo>
                        <a:lnTo>
                          <a:pt x="164" y="770"/>
                        </a:lnTo>
                        <a:lnTo>
                          <a:pt x="144" y="752"/>
                        </a:lnTo>
                        <a:lnTo>
                          <a:pt x="126" y="732"/>
                        </a:lnTo>
                        <a:lnTo>
                          <a:pt x="110" y="710"/>
                        </a:lnTo>
                        <a:lnTo>
                          <a:pt x="96" y="686"/>
                        </a:lnTo>
                        <a:lnTo>
                          <a:pt x="84" y="662"/>
                        </a:lnTo>
                        <a:lnTo>
                          <a:pt x="74" y="638"/>
                        </a:lnTo>
                        <a:lnTo>
                          <a:pt x="68" y="610"/>
                        </a:lnTo>
                        <a:lnTo>
                          <a:pt x="64" y="582"/>
                        </a:lnTo>
                        <a:lnTo>
                          <a:pt x="62" y="554"/>
                        </a:lnTo>
                        <a:lnTo>
                          <a:pt x="62" y="554"/>
                        </a:lnTo>
                        <a:lnTo>
                          <a:pt x="64" y="526"/>
                        </a:lnTo>
                        <a:lnTo>
                          <a:pt x="68" y="498"/>
                        </a:lnTo>
                        <a:lnTo>
                          <a:pt x="74" y="472"/>
                        </a:lnTo>
                        <a:lnTo>
                          <a:pt x="84" y="446"/>
                        </a:lnTo>
                        <a:lnTo>
                          <a:pt x="96" y="422"/>
                        </a:lnTo>
                        <a:lnTo>
                          <a:pt x="110" y="398"/>
                        </a:lnTo>
                        <a:lnTo>
                          <a:pt x="126" y="378"/>
                        </a:lnTo>
                        <a:lnTo>
                          <a:pt x="144" y="358"/>
                        </a:lnTo>
                        <a:lnTo>
                          <a:pt x="164" y="340"/>
                        </a:lnTo>
                        <a:lnTo>
                          <a:pt x="186" y="324"/>
                        </a:lnTo>
                        <a:lnTo>
                          <a:pt x="208" y="310"/>
                        </a:lnTo>
                        <a:lnTo>
                          <a:pt x="232" y="298"/>
                        </a:lnTo>
                        <a:lnTo>
                          <a:pt x="258" y="288"/>
                        </a:lnTo>
                        <a:lnTo>
                          <a:pt x="284" y="282"/>
                        </a:lnTo>
                        <a:lnTo>
                          <a:pt x="312" y="278"/>
                        </a:lnTo>
                        <a:lnTo>
                          <a:pt x="340" y="276"/>
                        </a:lnTo>
                        <a:lnTo>
                          <a:pt x="340" y="276"/>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5" name="Google Shape;1755;p27"/>
                  <p:cNvSpPr/>
                  <p:nvPr/>
                </p:nvSpPr>
                <p:spPr>
                  <a:xfrm>
                    <a:off x="3637" y="1875"/>
                    <a:ext cx="404" cy="592"/>
                  </a:xfrm>
                  <a:custGeom>
                    <a:avLst/>
                    <a:gdLst/>
                    <a:ahLst/>
                    <a:cxnLst/>
                    <a:rect l="l" t="t" r="r" b="b"/>
                    <a:pathLst>
                      <a:path w="404" h="592" extrusionOk="0">
                        <a:moveTo>
                          <a:pt x="378" y="276"/>
                        </a:moveTo>
                        <a:lnTo>
                          <a:pt x="378" y="276"/>
                        </a:lnTo>
                        <a:lnTo>
                          <a:pt x="366" y="268"/>
                        </a:lnTo>
                        <a:lnTo>
                          <a:pt x="354" y="260"/>
                        </a:lnTo>
                        <a:lnTo>
                          <a:pt x="354" y="150"/>
                        </a:lnTo>
                        <a:lnTo>
                          <a:pt x="354" y="150"/>
                        </a:lnTo>
                        <a:lnTo>
                          <a:pt x="352" y="128"/>
                        </a:lnTo>
                        <a:lnTo>
                          <a:pt x="348" y="106"/>
                        </a:lnTo>
                        <a:lnTo>
                          <a:pt x="348" y="106"/>
                        </a:lnTo>
                        <a:lnTo>
                          <a:pt x="342" y="92"/>
                        </a:lnTo>
                        <a:lnTo>
                          <a:pt x="334" y="76"/>
                        </a:lnTo>
                        <a:lnTo>
                          <a:pt x="326" y="62"/>
                        </a:lnTo>
                        <a:lnTo>
                          <a:pt x="316" y="50"/>
                        </a:lnTo>
                        <a:lnTo>
                          <a:pt x="304" y="38"/>
                        </a:lnTo>
                        <a:lnTo>
                          <a:pt x="292" y="28"/>
                        </a:lnTo>
                        <a:lnTo>
                          <a:pt x="278" y="20"/>
                        </a:lnTo>
                        <a:lnTo>
                          <a:pt x="264" y="12"/>
                        </a:lnTo>
                        <a:lnTo>
                          <a:pt x="264" y="12"/>
                        </a:lnTo>
                        <a:lnTo>
                          <a:pt x="250" y="6"/>
                        </a:lnTo>
                        <a:lnTo>
                          <a:pt x="234" y="2"/>
                        </a:lnTo>
                        <a:lnTo>
                          <a:pt x="218" y="0"/>
                        </a:lnTo>
                        <a:lnTo>
                          <a:pt x="202" y="0"/>
                        </a:lnTo>
                        <a:lnTo>
                          <a:pt x="202" y="0"/>
                        </a:lnTo>
                        <a:lnTo>
                          <a:pt x="186" y="0"/>
                        </a:lnTo>
                        <a:lnTo>
                          <a:pt x="172" y="2"/>
                        </a:lnTo>
                        <a:lnTo>
                          <a:pt x="156" y="6"/>
                        </a:lnTo>
                        <a:lnTo>
                          <a:pt x="142" y="12"/>
                        </a:lnTo>
                        <a:lnTo>
                          <a:pt x="130" y="18"/>
                        </a:lnTo>
                        <a:lnTo>
                          <a:pt x="116" y="26"/>
                        </a:lnTo>
                        <a:lnTo>
                          <a:pt x="104" y="34"/>
                        </a:lnTo>
                        <a:lnTo>
                          <a:pt x="94" y="44"/>
                        </a:lnTo>
                        <a:lnTo>
                          <a:pt x="94" y="44"/>
                        </a:lnTo>
                        <a:lnTo>
                          <a:pt x="84" y="56"/>
                        </a:lnTo>
                        <a:lnTo>
                          <a:pt x="76" y="68"/>
                        </a:lnTo>
                        <a:lnTo>
                          <a:pt x="68" y="80"/>
                        </a:lnTo>
                        <a:lnTo>
                          <a:pt x="62" y="92"/>
                        </a:lnTo>
                        <a:lnTo>
                          <a:pt x="58" y="106"/>
                        </a:lnTo>
                        <a:lnTo>
                          <a:pt x="54" y="120"/>
                        </a:lnTo>
                        <a:lnTo>
                          <a:pt x="52" y="136"/>
                        </a:lnTo>
                        <a:lnTo>
                          <a:pt x="50" y="150"/>
                        </a:lnTo>
                        <a:lnTo>
                          <a:pt x="50" y="260"/>
                        </a:lnTo>
                        <a:lnTo>
                          <a:pt x="50" y="260"/>
                        </a:lnTo>
                        <a:lnTo>
                          <a:pt x="40" y="266"/>
                        </a:lnTo>
                        <a:lnTo>
                          <a:pt x="30" y="274"/>
                        </a:lnTo>
                        <a:lnTo>
                          <a:pt x="22" y="282"/>
                        </a:lnTo>
                        <a:lnTo>
                          <a:pt x="14" y="292"/>
                        </a:lnTo>
                        <a:lnTo>
                          <a:pt x="8" y="302"/>
                        </a:lnTo>
                        <a:lnTo>
                          <a:pt x="4" y="314"/>
                        </a:lnTo>
                        <a:lnTo>
                          <a:pt x="2" y="326"/>
                        </a:lnTo>
                        <a:lnTo>
                          <a:pt x="0" y="338"/>
                        </a:lnTo>
                        <a:lnTo>
                          <a:pt x="0" y="506"/>
                        </a:lnTo>
                        <a:lnTo>
                          <a:pt x="0" y="506"/>
                        </a:lnTo>
                        <a:lnTo>
                          <a:pt x="2" y="524"/>
                        </a:lnTo>
                        <a:lnTo>
                          <a:pt x="6" y="540"/>
                        </a:lnTo>
                        <a:lnTo>
                          <a:pt x="14" y="554"/>
                        </a:lnTo>
                        <a:lnTo>
                          <a:pt x="26" y="566"/>
                        </a:lnTo>
                        <a:lnTo>
                          <a:pt x="38" y="578"/>
                        </a:lnTo>
                        <a:lnTo>
                          <a:pt x="52" y="586"/>
                        </a:lnTo>
                        <a:lnTo>
                          <a:pt x="70" y="590"/>
                        </a:lnTo>
                        <a:lnTo>
                          <a:pt x="86" y="592"/>
                        </a:lnTo>
                        <a:lnTo>
                          <a:pt x="318" y="592"/>
                        </a:lnTo>
                        <a:lnTo>
                          <a:pt x="318" y="592"/>
                        </a:lnTo>
                        <a:lnTo>
                          <a:pt x="334" y="590"/>
                        </a:lnTo>
                        <a:lnTo>
                          <a:pt x="350" y="586"/>
                        </a:lnTo>
                        <a:lnTo>
                          <a:pt x="364" y="578"/>
                        </a:lnTo>
                        <a:lnTo>
                          <a:pt x="378" y="568"/>
                        </a:lnTo>
                        <a:lnTo>
                          <a:pt x="388" y="556"/>
                        </a:lnTo>
                        <a:lnTo>
                          <a:pt x="396" y="542"/>
                        </a:lnTo>
                        <a:lnTo>
                          <a:pt x="402" y="528"/>
                        </a:lnTo>
                        <a:lnTo>
                          <a:pt x="404" y="512"/>
                        </a:lnTo>
                        <a:lnTo>
                          <a:pt x="404" y="512"/>
                        </a:lnTo>
                        <a:lnTo>
                          <a:pt x="404" y="506"/>
                        </a:lnTo>
                        <a:lnTo>
                          <a:pt x="404" y="342"/>
                        </a:lnTo>
                        <a:lnTo>
                          <a:pt x="404" y="338"/>
                        </a:lnTo>
                        <a:lnTo>
                          <a:pt x="404" y="338"/>
                        </a:lnTo>
                        <a:lnTo>
                          <a:pt x="402" y="320"/>
                        </a:lnTo>
                        <a:lnTo>
                          <a:pt x="398" y="304"/>
                        </a:lnTo>
                        <a:lnTo>
                          <a:pt x="388" y="290"/>
                        </a:lnTo>
                        <a:lnTo>
                          <a:pt x="378" y="276"/>
                        </a:lnTo>
                        <a:lnTo>
                          <a:pt x="378" y="276"/>
                        </a:lnTo>
                        <a:close/>
                        <a:moveTo>
                          <a:pt x="278" y="252"/>
                        </a:moveTo>
                        <a:lnTo>
                          <a:pt x="264" y="252"/>
                        </a:lnTo>
                        <a:lnTo>
                          <a:pt x="126" y="252"/>
                        </a:lnTo>
                        <a:lnTo>
                          <a:pt x="126" y="150"/>
                        </a:lnTo>
                        <a:lnTo>
                          <a:pt x="126" y="150"/>
                        </a:lnTo>
                        <a:lnTo>
                          <a:pt x="128" y="138"/>
                        </a:lnTo>
                        <a:lnTo>
                          <a:pt x="130" y="128"/>
                        </a:lnTo>
                        <a:lnTo>
                          <a:pt x="134" y="116"/>
                        </a:lnTo>
                        <a:lnTo>
                          <a:pt x="140" y="106"/>
                        </a:lnTo>
                        <a:lnTo>
                          <a:pt x="140" y="106"/>
                        </a:lnTo>
                        <a:lnTo>
                          <a:pt x="152" y="94"/>
                        </a:lnTo>
                        <a:lnTo>
                          <a:pt x="166" y="84"/>
                        </a:lnTo>
                        <a:lnTo>
                          <a:pt x="184" y="76"/>
                        </a:lnTo>
                        <a:lnTo>
                          <a:pt x="202" y="74"/>
                        </a:lnTo>
                        <a:lnTo>
                          <a:pt x="202" y="74"/>
                        </a:lnTo>
                        <a:lnTo>
                          <a:pt x="218" y="76"/>
                        </a:lnTo>
                        <a:lnTo>
                          <a:pt x="232" y="80"/>
                        </a:lnTo>
                        <a:lnTo>
                          <a:pt x="244" y="88"/>
                        </a:lnTo>
                        <a:lnTo>
                          <a:pt x="256" y="96"/>
                        </a:lnTo>
                        <a:lnTo>
                          <a:pt x="266" y="108"/>
                        </a:lnTo>
                        <a:lnTo>
                          <a:pt x="272" y="122"/>
                        </a:lnTo>
                        <a:lnTo>
                          <a:pt x="276" y="136"/>
                        </a:lnTo>
                        <a:lnTo>
                          <a:pt x="278" y="150"/>
                        </a:lnTo>
                        <a:lnTo>
                          <a:pt x="278" y="25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6" name="Google Shape;1756;p27"/>
                  <p:cNvSpPr/>
                  <p:nvPr/>
                </p:nvSpPr>
                <p:spPr>
                  <a:xfrm>
                    <a:off x="4437" y="2127"/>
                    <a:ext cx="14" cy="22"/>
                  </a:xfrm>
                  <a:custGeom>
                    <a:avLst/>
                    <a:gdLst/>
                    <a:ahLst/>
                    <a:cxnLst/>
                    <a:rect l="l" t="t" r="r" b="b"/>
                    <a:pathLst>
                      <a:path w="14" h="22" extrusionOk="0">
                        <a:moveTo>
                          <a:pt x="14" y="22"/>
                        </a:moveTo>
                        <a:lnTo>
                          <a:pt x="14" y="22"/>
                        </a:lnTo>
                        <a:lnTo>
                          <a:pt x="0" y="0"/>
                        </a:lnTo>
                        <a:lnTo>
                          <a:pt x="0" y="0"/>
                        </a:lnTo>
                        <a:lnTo>
                          <a:pt x="14" y="22"/>
                        </a:lnTo>
                        <a:lnTo>
                          <a:pt x="14" y="22"/>
                        </a:lnTo>
                        <a:close/>
                      </a:path>
                    </a:pathLst>
                  </a:custGeom>
                  <a:solidFill>
                    <a:srgbClr val="00AD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7" name="Google Shape;1757;p27"/>
                  <p:cNvSpPr/>
                  <p:nvPr/>
                </p:nvSpPr>
                <p:spPr>
                  <a:xfrm>
                    <a:off x="3233" y="2459"/>
                    <a:ext cx="10" cy="16"/>
                  </a:xfrm>
                  <a:custGeom>
                    <a:avLst/>
                    <a:gdLst/>
                    <a:ahLst/>
                    <a:cxnLst/>
                    <a:rect l="l" t="t" r="r" b="b"/>
                    <a:pathLst>
                      <a:path w="10" h="16" extrusionOk="0">
                        <a:moveTo>
                          <a:pt x="0" y="0"/>
                        </a:moveTo>
                        <a:lnTo>
                          <a:pt x="0" y="0"/>
                        </a:lnTo>
                        <a:lnTo>
                          <a:pt x="10" y="16"/>
                        </a:lnTo>
                        <a:lnTo>
                          <a:pt x="10" y="16"/>
                        </a:lnTo>
                        <a:lnTo>
                          <a:pt x="0" y="0"/>
                        </a:lnTo>
                        <a:lnTo>
                          <a:pt x="0" y="0"/>
                        </a:lnTo>
                        <a:close/>
                      </a:path>
                    </a:pathLst>
                  </a:custGeom>
                  <a:solidFill>
                    <a:srgbClr val="00AD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8" name="Google Shape;1758;p27"/>
                  <p:cNvSpPr/>
                  <p:nvPr/>
                </p:nvSpPr>
                <p:spPr>
                  <a:xfrm>
                    <a:off x="3219" y="2433"/>
                    <a:ext cx="8" cy="16"/>
                  </a:xfrm>
                  <a:custGeom>
                    <a:avLst/>
                    <a:gdLst/>
                    <a:ahLst/>
                    <a:cxnLst/>
                    <a:rect l="l" t="t" r="r" b="b"/>
                    <a:pathLst>
                      <a:path w="8" h="16" extrusionOk="0">
                        <a:moveTo>
                          <a:pt x="0" y="0"/>
                        </a:moveTo>
                        <a:lnTo>
                          <a:pt x="0" y="0"/>
                        </a:lnTo>
                        <a:lnTo>
                          <a:pt x="8" y="16"/>
                        </a:lnTo>
                        <a:lnTo>
                          <a:pt x="8" y="16"/>
                        </a:lnTo>
                        <a:lnTo>
                          <a:pt x="0" y="0"/>
                        </a:lnTo>
                        <a:lnTo>
                          <a:pt x="0" y="0"/>
                        </a:lnTo>
                        <a:close/>
                      </a:path>
                    </a:pathLst>
                  </a:custGeom>
                  <a:solidFill>
                    <a:srgbClr val="00AD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9" name="Google Shape;1759;p27"/>
                  <p:cNvSpPr/>
                  <p:nvPr/>
                </p:nvSpPr>
                <p:spPr>
                  <a:xfrm>
                    <a:off x="2959" y="1951"/>
                    <a:ext cx="1760" cy="1104"/>
                  </a:xfrm>
                  <a:custGeom>
                    <a:avLst/>
                    <a:gdLst/>
                    <a:ahLst/>
                    <a:cxnLst/>
                    <a:rect l="l" t="t" r="r" b="b"/>
                    <a:pathLst>
                      <a:path w="1760" h="1104" extrusionOk="0">
                        <a:moveTo>
                          <a:pt x="1648" y="30"/>
                        </a:moveTo>
                        <a:lnTo>
                          <a:pt x="1648" y="30"/>
                        </a:lnTo>
                        <a:lnTo>
                          <a:pt x="1396" y="98"/>
                        </a:lnTo>
                        <a:lnTo>
                          <a:pt x="1396" y="98"/>
                        </a:lnTo>
                        <a:lnTo>
                          <a:pt x="1426" y="122"/>
                        </a:lnTo>
                        <a:lnTo>
                          <a:pt x="1454" y="148"/>
                        </a:lnTo>
                        <a:lnTo>
                          <a:pt x="1454" y="148"/>
                        </a:lnTo>
                        <a:lnTo>
                          <a:pt x="1472" y="170"/>
                        </a:lnTo>
                        <a:lnTo>
                          <a:pt x="1472" y="170"/>
                        </a:lnTo>
                        <a:lnTo>
                          <a:pt x="1478" y="176"/>
                        </a:lnTo>
                        <a:lnTo>
                          <a:pt x="1478" y="176"/>
                        </a:lnTo>
                        <a:lnTo>
                          <a:pt x="1492" y="198"/>
                        </a:lnTo>
                        <a:lnTo>
                          <a:pt x="1492" y="198"/>
                        </a:lnTo>
                        <a:lnTo>
                          <a:pt x="1494" y="202"/>
                        </a:lnTo>
                        <a:lnTo>
                          <a:pt x="1648" y="160"/>
                        </a:lnTo>
                        <a:lnTo>
                          <a:pt x="1648" y="872"/>
                        </a:lnTo>
                        <a:lnTo>
                          <a:pt x="1648" y="872"/>
                        </a:lnTo>
                        <a:lnTo>
                          <a:pt x="1648" y="884"/>
                        </a:lnTo>
                        <a:lnTo>
                          <a:pt x="1646" y="896"/>
                        </a:lnTo>
                        <a:lnTo>
                          <a:pt x="1640" y="918"/>
                        </a:lnTo>
                        <a:lnTo>
                          <a:pt x="1628" y="940"/>
                        </a:lnTo>
                        <a:lnTo>
                          <a:pt x="1614" y="956"/>
                        </a:lnTo>
                        <a:lnTo>
                          <a:pt x="1596" y="972"/>
                        </a:lnTo>
                        <a:lnTo>
                          <a:pt x="1576" y="982"/>
                        </a:lnTo>
                        <a:lnTo>
                          <a:pt x="1552" y="990"/>
                        </a:lnTo>
                        <a:lnTo>
                          <a:pt x="1540" y="992"/>
                        </a:lnTo>
                        <a:lnTo>
                          <a:pt x="1528" y="992"/>
                        </a:lnTo>
                        <a:lnTo>
                          <a:pt x="232" y="992"/>
                        </a:lnTo>
                        <a:lnTo>
                          <a:pt x="232" y="992"/>
                        </a:lnTo>
                        <a:lnTo>
                          <a:pt x="220" y="992"/>
                        </a:lnTo>
                        <a:lnTo>
                          <a:pt x="208" y="990"/>
                        </a:lnTo>
                        <a:lnTo>
                          <a:pt x="186" y="982"/>
                        </a:lnTo>
                        <a:lnTo>
                          <a:pt x="164" y="972"/>
                        </a:lnTo>
                        <a:lnTo>
                          <a:pt x="148" y="956"/>
                        </a:lnTo>
                        <a:lnTo>
                          <a:pt x="132" y="940"/>
                        </a:lnTo>
                        <a:lnTo>
                          <a:pt x="122" y="918"/>
                        </a:lnTo>
                        <a:lnTo>
                          <a:pt x="114" y="896"/>
                        </a:lnTo>
                        <a:lnTo>
                          <a:pt x="112" y="884"/>
                        </a:lnTo>
                        <a:lnTo>
                          <a:pt x="112" y="872"/>
                        </a:lnTo>
                        <a:lnTo>
                          <a:pt x="112" y="578"/>
                        </a:lnTo>
                        <a:lnTo>
                          <a:pt x="288" y="530"/>
                        </a:lnTo>
                        <a:lnTo>
                          <a:pt x="288" y="530"/>
                        </a:lnTo>
                        <a:lnTo>
                          <a:pt x="284" y="524"/>
                        </a:lnTo>
                        <a:lnTo>
                          <a:pt x="284" y="524"/>
                        </a:lnTo>
                        <a:lnTo>
                          <a:pt x="274" y="508"/>
                        </a:lnTo>
                        <a:lnTo>
                          <a:pt x="274" y="508"/>
                        </a:lnTo>
                        <a:lnTo>
                          <a:pt x="268" y="498"/>
                        </a:lnTo>
                        <a:lnTo>
                          <a:pt x="268" y="498"/>
                        </a:lnTo>
                        <a:lnTo>
                          <a:pt x="260" y="482"/>
                        </a:lnTo>
                        <a:lnTo>
                          <a:pt x="260" y="482"/>
                        </a:lnTo>
                        <a:lnTo>
                          <a:pt x="256" y="472"/>
                        </a:lnTo>
                        <a:lnTo>
                          <a:pt x="256" y="472"/>
                        </a:lnTo>
                        <a:lnTo>
                          <a:pt x="244" y="444"/>
                        </a:lnTo>
                        <a:lnTo>
                          <a:pt x="234" y="414"/>
                        </a:lnTo>
                        <a:lnTo>
                          <a:pt x="28" y="470"/>
                        </a:lnTo>
                        <a:lnTo>
                          <a:pt x="28" y="472"/>
                        </a:lnTo>
                        <a:lnTo>
                          <a:pt x="0" y="480"/>
                        </a:lnTo>
                        <a:lnTo>
                          <a:pt x="0" y="872"/>
                        </a:lnTo>
                        <a:lnTo>
                          <a:pt x="0" y="872"/>
                        </a:lnTo>
                        <a:lnTo>
                          <a:pt x="2" y="896"/>
                        </a:lnTo>
                        <a:lnTo>
                          <a:pt x="4" y="918"/>
                        </a:lnTo>
                        <a:lnTo>
                          <a:pt x="10" y="940"/>
                        </a:lnTo>
                        <a:lnTo>
                          <a:pt x="18" y="962"/>
                        </a:lnTo>
                        <a:lnTo>
                          <a:pt x="28" y="982"/>
                        </a:lnTo>
                        <a:lnTo>
                          <a:pt x="40" y="1002"/>
                        </a:lnTo>
                        <a:lnTo>
                          <a:pt x="54" y="1020"/>
                        </a:lnTo>
                        <a:lnTo>
                          <a:pt x="68" y="1036"/>
                        </a:lnTo>
                        <a:lnTo>
                          <a:pt x="84" y="1050"/>
                        </a:lnTo>
                        <a:lnTo>
                          <a:pt x="102" y="1064"/>
                        </a:lnTo>
                        <a:lnTo>
                          <a:pt x="122" y="1076"/>
                        </a:lnTo>
                        <a:lnTo>
                          <a:pt x="142" y="1086"/>
                        </a:lnTo>
                        <a:lnTo>
                          <a:pt x="164" y="1094"/>
                        </a:lnTo>
                        <a:lnTo>
                          <a:pt x="186" y="1100"/>
                        </a:lnTo>
                        <a:lnTo>
                          <a:pt x="208" y="1102"/>
                        </a:lnTo>
                        <a:lnTo>
                          <a:pt x="232" y="1104"/>
                        </a:lnTo>
                        <a:lnTo>
                          <a:pt x="1528" y="1104"/>
                        </a:lnTo>
                        <a:lnTo>
                          <a:pt x="1528" y="1104"/>
                        </a:lnTo>
                        <a:lnTo>
                          <a:pt x="1552" y="1102"/>
                        </a:lnTo>
                        <a:lnTo>
                          <a:pt x="1576" y="1100"/>
                        </a:lnTo>
                        <a:lnTo>
                          <a:pt x="1598" y="1094"/>
                        </a:lnTo>
                        <a:lnTo>
                          <a:pt x="1618" y="1086"/>
                        </a:lnTo>
                        <a:lnTo>
                          <a:pt x="1640" y="1076"/>
                        </a:lnTo>
                        <a:lnTo>
                          <a:pt x="1658" y="1064"/>
                        </a:lnTo>
                        <a:lnTo>
                          <a:pt x="1676" y="1050"/>
                        </a:lnTo>
                        <a:lnTo>
                          <a:pt x="1692" y="1036"/>
                        </a:lnTo>
                        <a:lnTo>
                          <a:pt x="1708" y="1020"/>
                        </a:lnTo>
                        <a:lnTo>
                          <a:pt x="1720" y="1002"/>
                        </a:lnTo>
                        <a:lnTo>
                          <a:pt x="1732" y="982"/>
                        </a:lnTo>
                        <a:lnTo>
                          <a:pt x="1742" y="962"/>
                        </a:lnTo>
                        <a:lnTo>
                          <a:pt x="1750" y="940"/>
                        </a:lnTo>
                        <a:lnTo>
                          <a:pt x="1756" y="918"/>
                        </a:lnTo>
                        <a:lnTo>
                          <a:pt x="1760" y="896"/>
                        </a:lnTo>
                        <a:lnTo>
                          <a:pt x="1760" y="872"/>
                        </a:lnTo>
                        <a:lnTo>
                          <a:pt x="1760" y="0"/>
                        </a:lnTo>
                        <a:lnTo>
                          <a:pt x="1648" y="30"/>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0" name="Google Shape;1760;p27"/>
                  <p:cNvSpPr/>
                  <p:nvPr/>
                </p:nvSpPr>
                <p:spPr>
                  <a:xfrm>
                    <a:off x="3211" y="2119"/>
                    <a:ext cx="0" cy="2"/>
                  </a:xfrm>
                  <a:custGeom>
                    <a:avLst/>
                    <a:gdLst/>
                    <a:ahLst/>
                    <a:cxnLst/>
                    <a:rect l="l" t="t" r="r" b="b"/>
                    <a:pathLst>
                      <a:path w="120000" h="2" extrusionOk="0">
                        <a:moveTo>
                          <a:pt x="0" y="0"/>
                        </a:moveTo>
                        <a:lnTo>
                          <a:pt x="0" y="0"/>
                        </a:lnTo>
                        <a:lnTo>
                          <a:pt x="0" y="2"/>
                        </a:lnTo>
                        <a:lnTo>
                          <a:pt x="0" y="2"/>
                        </a:lnTo>
                        <a:lnTo>
                          <a:pt x="0" y="0"/>
                        </a:lnTo>
                        <a:lnTo>
                          <a:pt x="0" y="0"/>
                        </a:lnTo>
                        <a:close/>
                      </a:path>
                    </a:pathLst>
                  </a:custGeom>
                  <a:solidFill>
                    <a:srgbClr val="00AD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1" name="Google Shape;1761;p27"/>
                  <p:cNvSpPr/>
                  <p:nvPr/>
                </p:nvSpPr>
                <p:spPr>
                  <a:xfrm>
                    <a:off x="4191" y="1863"/>
                    <a:ext cx="14" cy="24"/>
                  </a:xfrm>
                  <a:custGeom>
                    <a:avLst/>
                    <a:gdLst/>
                    <a:ahLst/>
                    <a:cxnLst/>
                    <a:rect l="l" t="t" r="r" b="b"/>
                    <a:pathLst>
                      <a:path w="14" h="24" extrusionOk="0">
                        <a:moveTo>
                          <a:pt x="14" y="24"/>
                        </a:moveTo>
                        <a:lnTo>
                          <a:pt x="14" y="24"/>
                        </a:lnTo>
                        <a:lnTo>
                          <a:pt x="0" y="0"/>
                        </a:lnTo>
                        <a:lnTo>
                          <a:pt x="0" y="0"/>
                        </a:lnTo>
                        <a:lnTo>
                          <a:pt x="14" y="24"/>
                        </a:lnTo>
                        <a:lnTo>
                          <a:pt x="14" y="24"/>
                        </a:lnTo>
                        <a:close/>
                      </a:path>
                    </a:pathLst>
                  </a:custGeom>
                  <a:solidFill>
                    <a:srgbClr val="00AD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2" name="Google Shape;1762;p27"/>
                  <p:cNvSpPr/>
                  <p:nvPr/>
                </p:nvSpPr>
                <p:spPr>
                  <a:xfrm>
                    <a:off x="3221" y="2095"/>
                    <a:ext cx="2" cy="0"/>
                  </a:xfrm>
                  <a:custGeom>
                    <a:avLst/>
                    <a:gdLst/>
                    <a:ahLst/>
                    <a:cxnLst/>
                    <a:rect l="l" t="t" r="r" b="b"/>
                    <a:pathLst>
                      <a:path w="2" h="120000" extrusionOk="0">
                        <a:moveTo>
                          <a:pt x="2" y="0"/>
                        </a:moveTo>
                        <a:lnTo>
                          <a:pt x="2" y="0"/>
                        </a:lnTo>
                        <a:lnTo>
                          <a:pt x="0" y="0"/>
                        </a:lnTo>
                        <a:lnTo>
                          <a:pt x="0" y="0"/>
                        </a:lnTo>
                        <a:lnTo>
                          <a:pt x="2" y="0"/>
                        </a:lnTo>
                        <a:lnTo>
                          <a:pt x="2" y="0"/>
                        </a:lnTo>
                        <a:close/>
                      </a:path>
                    </a:pathLst>
                  </a:custGeom>
                  <a:solidFill>
                    <a:srgbClr val="00AD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3" name="Google Shape;1763;p27"/>
                  <p:cNvSpPr/>
                  <p:nvPr/>
                </p:nvSpPr>
                <p:spPr>
                  <a:xfrm>
                    <a:off x="4175" y="1837"/>
                    <a:ext cx="12" cy="18"/>
                  </a:xfrm>
                  <a:custGeom>
                    <a:avLst/>
                    <a:gdLst/>
                    <a:ahLst/>
                    <a:cxnLst/>
                    <a:rect l="l" t="t" r="r" b="b"/>
                    <a:pathLst>
                      <a:path w="12" h="18" extrusionOk="0">
                        <a:moveTo>
                          <a:pt x="12" y="18"/>
                        </a:moveTo>
                        <a:lnTo>
                          <a:pt x="12" y="18"/>
                        </a:lnTo>
                        <a:lnTo>
                          <a:pt x="0" y="0"/>
                        </a:lnTo>
                        <a:lnTo>
                          <a:pt x="0" y="0"/>
                        </a:lnTo>
                        <a:lnTo>
                          <a:pt x="12" y="18"/>
                        </a:lnTo>
                        <a:lnTo>
                          <a:pt x="12" y="18"/>
                        </a:lnTo>
                        <a:close/>
                      </a:path>
                    </a:pathLst>
                  </a:custGeom>
                  <a:solidFill>
                    <a:srgbClr val="00AD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4" name="Google Shape;1764;p27"/>
                  <p:cNvSpPr/>
                  <p:nvPr/>
                </p:nvSpPr>
                <p:spPr>
                  <a:xfrm>
                    <a:off x="2959" y="1265"/>
                    <a:ext cx="1760" cy="1028"/>
                  </a:xfrm>
                  <a:custGeom>
                    <a:avLst/>
                    <a:gdLst/>
                    <a:ahLst/>
                    <a:cxnLst/>
                    <a:rect l="l" t="t" r="r" b="b"/>
                    <a:pathLst>
                      <a:path w="1760" h="1028" extrusionOk="0">
                        <a:moveTo>
                          <a:pt x="1528" y="0"/>
                        </a:moveTo>
                        <a:lnTo>
                          <a:pt x="232" y="0"/>
                        </a:lnTo>
                        <a:lnTo>
                          <a:pt x="232" y="0"/>
                        </a:lnTo>
                        <a:lnTo>
                          <a:pt x="208" y="2"/>
                        </a:lnTo>
                        <a:lnTo>
                          <a:pt x="186" y="6"/>
                        </a:lnTo>
                        <a:lnTo>
                          <a:pt x="164" y="12"/>
                        </a:lnTo>
                        <a:lnTo>
                          <a:pt x="142" y="20"/>
                        </a:lnTo>
                        <a:lnTo>
                          <a:pt x="122" y="28"/>
                        </a:lnTo>
                        <a:lnTo>
                          <a:pt x="102" y="40"/>
                        </a:lnTo>
                        <a:lnTo>
                          <a:pt x="84" y="54"/>
                        </a:lnTo>
                        <a:lnTo>
                          <a:pt x="68" y="68"/>
                        </a:lnTo>
                        <a:lnTo>
                          <a:pt x="54" y="86"/>
                        </a:lnTo>
                        <a:lnTo>
                          <a:pt x="40" y="104"/>
                        </a:lnTo>
                        <a:lnTo>
                          <a:pt x="28" y="122"/>
                        </a:lnTo>
                        <a:lnTo>
                          <a:pt x="18" y="142"/>
                        </a:lnTo>
                        <a:lnTo>
                          <a:pt x="10" y="164"/>
                        </a:lnTo>
                        <a:lnTo>
                          <a:pt x="4" y="186"/>
                        </a:lnTo>
                        <a:lnTo>
                          <a:pt x="2" y="210"/>
                        </a:lnTo>
                        <a:lnTo>
                          <a:pt x="0" y="232"/>
                        </a:lnTo>
                        <a:lnTo>
                          <a:pt x="0" y="1028"/>
                        </a:lnTo>
                        <a:lnTo>
                          <a:pt x="28" y="1020"/>
                        </a:lnTo>
                        <a:lnTo>
                          <a:pt x="28" y="1020"/>
                        </a:lnTo>
                        <a:lnTo>
                          <a:pt x="222" y="968"/>
                        </a:lnTo>
                        <a:lnTo>
                          <a:pt x="222" y="968"/>
                        </a:lnTo>
                        <a:lnTo>
                          <a:pt x="226" y="946"/>
                        </a:lnTo>
                        <a:lnTo>
                          <a:pt x="230" y="924"/>
                        </a:lnTo>
                        <a:lnTo>
                          <a:pt x="234" y="902"/>
                        </a:lnTo>
                        <a:lnTo>
                          <a:pt x="242" y="880"/>
                        </a:lnTo>
                        <a:lnTo>
                          <a:pt x="242" y="880"/>
                        </a:lnTo>
                        <a:lnTo>
                          <a:pt x="252" y="856"/>
                        </a:lnTo>
                        <a:lnTo>
                          <a:pt x="252" y="856"/>
                        </a:lnTo>
                        <a:lnTo>
                          <a:pt x="252" y="854"/>
                        </a:lnTo>
                        <a:lnTo>
                          <a:pt x="252" y="854"/>
                        </a:lnTo>
                        <a:lnTo>
                          <a:pt x="262" y="830"/>
                        </a:lnTo>
                        <a:lnTo>
                          <a:pt x="262" y="830"/>
                        </a:lnTo>
                        <a:lnTo>
                          <a:pt x="264" y="830"/>
                        </a:lnTo>
                        <a:lnTo>
                          <a:pt x="264" y="830"/>
                        </a:lnTo>
                        <a:lnTo>
                          <a:pt x="266" y="826"/>
                        </a:lnTo>
                        <a:lnTo>
                          <a:pt x="112" y="868"/>
                        </a:lnTo>
                        <a:lnTo>
                          <a:pt x="112" y="232"/>
                        </a:lnTo>
                        <a:lnTo>
                          <a:pt x="112" y="232"/>
                        </a:lnTo>
                        <a:lnTo>
                          <a:pt x="112" y="220"/>
                        </a:lnTo>
                        <a:lnTo>
                          <a:pt x="114" y="208"/>
                        </a:lnTo>
                        <a:lnTo>
                          <a:pt x="122" y="186"/>
                        </a:lnTo>
                        <a:lnTo>
                          <a:pt x="132" y="166"/>
                        </a:lnTo>
                        <a:lnTo>
                          <a:pt x="148" y="148"/>
                        </a:lnTo>
                        <a:lnTo>
                          <a:pt x="164" y="134"/>
                        </a:lnTo>
                        <a:lnTo>
                          <a:pt x="186" y="122"/>
                        </a:lnTo>
                        <a:lnTo>
                          <a:pt x="208" y="116"/>
                        </a:lnTo>
                        <a:lnTo>
                          <a:pt x="220" y="114"/>
                        </a:lnTo>
                        <a:lnTo>
                          <a:pt x="232" y="112"/>
                        </a:lnTo>
                        <a:lnTo>
                          <a:pt x="1528" y="112"/>
                        </a:lnTo>
                        <a:lnTo>
                          <a:pt x="1528" y="112"/>
                        </a:lnTo>
                        <a:lnTo>
                          <a:pt x="1540" y="114"/>
                        </a:lnTo>
                        <a:lnTo>
                          <a:pt x="1552" y="116"/>
                        </a:lnTo>
                        <a:lnTo>
                          <a:pt x="1576" y="122"/>
                        </a:lnTo>
                        <a:lnTo>
                          <a:pt x="1596" y="134"/>
                        </a:lnTo>
                        <a:lnTo>
                          <a:pt x="1614" y="148"/>
                        </a:lnTo>
                        <a:lnTo>
                          <a:pt x="1628" y="166"/>
                        </a:lnTo>
                        <a:lnTo>
                          <a:pt x="1640" y="186"/>
                        </a:lnTo>
                        <a:lnTo>
                          <a:pt x="1646" y="208"/>
                        </a:lnTo>
                        <a:lnTo>
                          <a:pt x="1648" y="220"/>
                        </a:lnTo>
                        <a:lnTo>
                          <a:pt x="1648" y="232"/>
                        </a:lnTo>
                        <a:lnTo>
                          <a:pt x="1648" y="450"/>
                        </a:lnTo>
                        <a:lnTo>
                          <a:pt x="1214" y="568"/>
                        </a:lnTo>
                        <a:lnTo>
                          <a:pt x="1214" y="568"/>
                        </a:lnTo>
                        <a:lnTo>
                          <a:pt x="1216" y="572"/>
                        </a:lnTo>
                        <a:lnTo>
                          <a:pt x="1216" y="572"/>
                        </a:lnTo>
                        <a:lnTo>
                          <a:pt x="1228" y="590"/>
                        </a:lnTo>
                        <a:lnTo>
                          <a:pt x="1228" y="590"/>
                        </a:lnTo>
                        <a:lnTo>
                          <a:pt x="1232" y="598"/>
                        </a:lnTo>
                        <a:lnTo>
                          <a:pt x="1232" y="598"/>
                        </a:lnTo>
                        <a:lnTo>
                          <a:pt x="1246" y="622"/>
                        </a:lnTo>
                        <a:lnTo>
                          <a:pt x="1246" y="622"/>
                        </a:lnTo>
                        <a:lnTo>
                          <a:pt x="1246" y="624"/>
                        </a:lnTo>
                        <a:lnTo>
                          <a:pt x="1246" y="624"/>
                        </a:lnTo>
                        <a:lnTo>
                          <a:pt x="1258" y="652"/>
                        </a:lnTo>
                        <a:lnTo>
                          <a:pt x="1268" y="684"/>
                        </a:lnTo>
                        <a:lnTo>
                          <a:pt x="1704" y="564"/>
                        </a:lnTo>
                        <a:lnTo>
                          <a:pt x="1704" y="564"/>
                        </a:lnTo>
                        <a:lnTo>
                          <a:pt x="1760" y="548"/>
                        </a:lnTo>
                        <a:lnTo>
                          <a:pt x="1760" y="232"/>
                        </a:lnTo>
                        <a:lnTo>
                          <a:pt x="1760" y="232"/>
                        </a:lnTo>
                        <a:lnTo>
                          <a:pt x="1760" y="210"/>
                        </a:lnTo>
                        <a:lnTo>
                          <a:pt x="1756" y="186"/>
                        </a:lnTo>
                        <a:lnTo>
                          <a:pt x="1750" y="164"/>
                        </a:lnTo>
                        <a:lnTo>
                          <a:pt x="1742" y="142"/>
                        </a:lnTo>
                        <a:lnTo>
                          <a:pt x="1732" y="122"/>
                        </a:lnTo>
                        <a:lnTo>
                          <a:pt x="1720" y="104"/>
                        </a:lnTo>
                        <a:lnTo>
                          <a:pt x="1708" y="86"/>
                        </a:lnTo>
                        <a:lnTo>
                          <a:pt x="1692" y="68"/>
                        </a:lnTo>
                        <a:lnTo>
                          <a:pt x="1676" y="54"/>
                        </a:lnTo>
                        <a:lnTo>
                          <a:pt x="1658" y="40"/>
                        </a:lnTo>
                        <a:lnTo>
                          <a:pt x="1640" y="28"/>
                        </a:lnTo>
                        <a:lnTo>
                          <a:pt x="1618" y="20"/>
                        </a:lnTo>
                        <a:lnTo>
                          <a:pt x="1598" y="12"/>
                        </a:lnTo>
                        <a:lnTo>
                          <a:pt x="1576" y="6"/>
                        </a:lnTo>
                        <a:lnTo>
                          <a:pt x="1552" y="2"/>
                        </a:lnTo>
                        <a:lnTo>
                          <a:pt x="1528" y="0"/>
                        </a:lnTo>
                        <a:lnTo>
                          <a:pt x="1528" y="0"/>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1765" name="Google Shape;1765;p27"/>
            <p:cNvGrpSpPr/>
            <p:nvPr/>
          </p:nvGrpSpPr>
          <p:grpSpPr>
            <a:xfrm>
              <a:off x="6400674" y="4120290"/>
              <a:ext cx="601876" cy="601876"/>
              <a:chOff x="6400674" y="4120290"/>
              <a:chExt cx="601876" cy="601876"/>
            </a:xfrm>
          </p:grpSpPr>
          <p:sp>
            <p:nvSpPr>
              <p:cNvPr id="1766" name="Google Shape;1766;p27"/>
              <p:cNvSpPr/>
              <p:nvPr/>
            </p:nvSpPr>
            <p:spPr>
              <a:xfrm>
                <a:off x="6400674" y="4120290"/>
                <a:ext cx="601876" cy="601876"/>
              </a:xfrm>
              <a:prstGeom prst="ellipse">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767" name="Google Shape;1767;p27"/>
              <p:cNvGrpSpPr/>
              <p:nvPr/>
            </p:nvGrpSpPr>
            <p:grpSpPr>
              <a:xfrm>
                <a:off x="6508372" y="4241957"/>
                <a:ext cx="381615" cy="358019"/>
                <a:chOff x="2707" y="1098"/>
                <a:chExt cx="2264" cy="2124"/>
              </a:xfrm>
            </p:grpSpPr>
            <p:sp>
              <p:nvSpPr>
                <p:cNvPr id="1768" name="Google Shape;1768;p27"/>
                <p:cNvSpPr/>
                <p:nvPr/>
              </p:nvSpPr>
              <p:spPr>
                <a:xfrm>
                  <a:off x="2707" y="1098"/>
                  <a:ext cx="2264" cy="21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9" name="Google Shape;1769;p27"/>
                <p:cNvSpPr/>
                <p:nvPr/>
              </p:nvSpPr>
              <p:spPr>
                <a:xfrm>
                  <a:off x="2757" y="1164"/>
                  <a:ext cx="1616" cy="1634"/>
                </a:xfrm>
                <a:custGeom>
                  <a:avLst/>
                  <a:gdLst/>
                  <a:ahLst/>
                  <a:cxnLst/>
                  <a:rect l="l" t="t" r="r" b="b"/>
                  <a:pathLst>
                    <a:path w="1616" h="1634" extrusionOk="0">
                      <a:moveTo>
                        <a:pt x="872" y="1500"/>
                      </a:moveTo>
                      <a:lnTo>
                        <a:pt x="872" y="1500"/>
                      </a:lnTo>
                      <a:lnTo>
                        <a:pt x="866" y="1466"/>
                      </a:lnTo>
                      <a:lnTo>
                        <a:pt x="866" y="1466"/>
                      </a:lnTo>
                      <a:lnTo>
                        <a:pt x="862" y="1442"/>
                      </a:lnTo>
                      <a:lnTo>
                        <a:pt x="860" y="1416"/>
                      </a:lnTo>
                      <a:lnTo>
                        <a:pt x="858" y="1392"/>
                      </a:lnTo>
                      <a:lnTo>
                        <a:pt x="860" y="1368"/>
                      </a:lnTo>
                      <a:lnTo>
                        <a:pt x="860" y="1368"/>
                      </a:lnTo>
                      <a:lnTo>
                        <a:pt x="862" y="1334"/>
                      </a:lnTo>
                      <a:lnTo>
                        <a:pt x="866" y="1302"/>
                      </a:lnTo>
                      <a:lnTo>
                        <a:pt x="872" y="1270"/>
                      </a:lnTo>
                      <a:lnTo>
                        <a:pt x="882" y="1240"/>
                      </a:lnTo>
                      <a:lnTo>
                        <a:pt x="892" y="1208"/>
                      </a:lnTo>
                      <a:lnTo>
                        <a:pt x="904" y="1178"/>
                      </a:lnTo>
                      <a:lnTo>
                        <a:pt x="920" y="1148"/>
                      </a:lnTo>
                      <a:lnTo>
                        <a:pt x="936" y="1120"/>
                      </a:lnTo>
                      <a:lnTo>
                        <a:pt x="936" y="1120"/>
                      </a:lnTo>
                      <a:lnTo>
                        <a:pt x="962" y="1084"/>
                      </a:lnTo>
                      <a:lnTo>
                        <a:pt x="990" y="1050"/>
                      </a:lnTo>
                      <a:lnTo>
                        <a:pt x="1020" y="1018"/>
                      </a:lnTo>
                      <a:lnTo>
                        <a:pt x="1054" y="990"/>
                      </a:lnTo>
                      <a:lnTo>
                        <a:pt x="1090" y="964"/>
                      </a:lnTo>
                      <a:lnTo>
                        <a:pt x="1130" y="942"/>
                      </a:lnTo>
                      <a:lnTo>
                        <a:pt x="1170" y="924"/>
                      </a:lnTo>
                      <a:lnTo>
                        <a:pt x="1212" y="908"/>
                      </a:lnTo>
                      <a:lnTo>
                        <a:pt x="1212" y="908"/>
                      </a:lnTo>
                      <a:lnTo>
                        <a:pt x="1250" y="898"/>
                      </a:lnTo>
                      <a:lnTo>
                        <a:pt x="1250" y="898"/>
                      </a:lnTo>
                      <a:lnTo>
                        <a:pt x="1286" y="890"/>
                      </a:lnTo>
                      <a:lnTo>
                        <a:pt x="1320" y="886"/>
                      </a:lnTo>
                      <a:lnTo>
                        <a:pt x="1320" y="886"/>
                      </a:lnTo>
                      <a:lnTo>
                        <a:pt x="1362" y="884"/>
                      </a:lnTo>
                      <a:lnTo>
                        <a:pt x="1362" y="884"/>
                      </a:lnTo>
                      <a:lnTo>
                        <a:pt x="1394" y="886"/>
                      </a:lnTo>
                      <a:lnTo>
                        <a:pt x="1424" y="888"/>
                      </a:lnTo>
                      <a:lnTo>
                        <a:pt x="1456" y="894"/>
                      </a:lnTo>
                      <a:lnTo>
                        <a:pt x="1486" y="900"/>
                      </a:lnTo>
                      <a:lnTo>
                        <a:pt x="1486" y="900"/>
                      </a:lnTo>
                      <a:lnTo>
                        <a:pt x="1520" y="910"/>
                      </a:lnTo>
                      <a:lnTo>
                        <a:pt x="1552" y="922"/>
                      </a:lnTo>
                      <a:lnTo>
                        <a:pt x="1584" y="936"/>
                      </a:lnTo>
                      <a:lnTo>
                        <a:pt x="1616" y="954"/>
                      </a:lnTo>
                      <a:lnTo>
                        <a:pt x="1616" y="232"/>
                      </a:lnTo>
                      <a:lnTo>
                        <a:pt x="1616" y="232"/>
                      </a:lnTo>
                      <a:lnTo>
                        <a:pt x="1614" y="208"/>
                      </a:lnTo>
                      <a:lnTo>
                        <a:pt x="1612" y="184"/>
                      </a:lnTo>
                      <a:lnTo>
                        <a:pt x="1606" y="162"/>
                      </a:lnTo>
                      <a:lnTo>
                        <a:pt x="1598" y="142"/>
                      </a:lnTo>
                      <a:lnTo>
                        <a:pt x="1588" y="122"/>
                      </a:lnTo>
                      <a:lnTo>
                        <a:pt x="1576" y="102"/>
                      </a:lnTo>
                      <a:lnTo>
                        <a:pt x="1564" y="84"/>
                      </a:lnTo>
                      <a:lnTo>
                        <a:pt x="1548" y="68"/>
                      </a:lnTo>
                      <a:lnTo>
                        <a:pt x="1532" y="54"/>
                      </a:lnTo>
                      <a:lnTo>
                        <a:pt x="1514" y="40"/>
                      </a:lnTo>
                      <a:lnTo>
                        <a:pt x="1496" y="28"/>
                      </a:lnTo>
                      <a:lnTo>
                        <a:pt x="1476" y="18"/>
                      </a:lnTo>
                      <a:lnTo>
                        <a:pt x="1454" y="12"/>
                      </a:lnTo>
                      <a:lnTo>
                        <a:pt x="1432" y="6"/>
                      </a:lnTo>
                      <a:lnTo>
                        <a:pt x="1410" y="2"/>
                      </a:lnTo>
                      <a:lnTo>
                        <a:pt x="1386" y="0"/>
                      </a:lnTo>
                      <a:lnTo>
                        <a:pt x="230" y="0"/>
                      </a:lnTo>
                      <a:lnTo>
                        <a:pt x="230" y="0"/>
                      </a:lnTo>
                      <a:lnTo>
                        <a:pt x="208" y="2"/>
                      </a:lnTo>
                      <a:lnTo>
                        <a:pt x="184" y="6"/>
                      </a:lnTo>
                      <a:lnTo>
                        <a:pt x="162" y="12"/>
                      </a:lnTo>
                      <a:lnTo>
                        <a:pt x="142" y="18"/>
                      </a:lnTo>
                      <a:lnTo>
                        <a:pt x="122" y="28"/>
                      </a:lnTo>
                      <a:lnTo>
                        <a:pt x="102" y="40"/>
                      </a:lnTo>
                      <a:lnTo>
                        <a:pt x="84" y="54"/>
                      </a:lnTo>
                      <a:lnTo>
                        <a:pt x="68" y="68"/>
                      </a:lnTo>
                      <a:lnTo>
                        <a:pt x="54" y="84"/>
                      </a:lnTo>
                      <a:lnTo>
                        <a:pt x="40" y="102"/>
                      </a:lnTo>
                      <a:lnTo>
                        <a:pt x="28" y="122"/>
                      </a:lnTo>
                      <a:lnTo>
                        <a:pt x="18" y="142"/>
                      </a:lnTo>
                      <a:lnTo>
                        <a:pt x="10" y="162"/>
                      </a:lnTo>
                      <a:lnTo>
                        <a:pt x="6" y="184"/>
                      </a:lnTo>
                      <a:lnTo>
                        <a:pt x="2" y="208"/>
                      </a:lnTo>
                      <a:lnTo>
                        <a:pt x="0" y="232"/>
                      </a:lnTo>
                      <a:lnTo>
                        <a:pt x="0" y="1402"/>
                      </a:lnTo>
                      <a:lnTo>
                        <a:pt x="0" y="1402"/>
                      </a:lnTo>
                      <a:lnTo>
                        <a:pt x="2" y="1426"/>
                      </a:lnTo>
                      <a:lnTo>
                        <a:pt x="6" y="1450"/>
                      </a:lnTo>
                      <a:lnTo>
                        <a:pt x="10" y="1472"/>
                      </a:lnTo>
                      <a:lnTo>
                        <a:pt x="18" y="1492"/>
                      </a:lnTo>
                      <a:lnTo>
                        <a:pt x="28" y="1512"/>
                      </a:lnTo>
                      <a:lnTo>
                        <a:pt x="40" y="1532"/>
                      </a:lnTo>
                      <a:lnTo>
                        <a:pt x="54" y="1550"/>
                      </a:lnTo>
                      <a:lnTo>
                        <a:pt x="68" y="1566"/>
                      </a:lnTo>
                      <a:lnTo>
                        <a:pt x="84" y="1580"/>
                      </a:lnTo>
                      <a:lnTo>
                        <a:pt x="102" y="1594"/>
                      </a:lnTo>
                      <a:lnTo>
                        <a:pt x="122" y="1606"/>
                      </a:lnTo>
                      <a:lnTo>
                        <a:pt x="142" y="1614"/>
                      </a:lnTo>
                      <a:lnTo>
                        <a:pt x="162" y="1622"/>
                      </a:lnTo>
                      <a:lnTo>
                        <a:pt x="184" y="1628"/>
                      </a:lnTo>
                      <a:lnTo>
                        <a:pt x="208" y="1632"/>
                      </a:lnTo>
                      <a:lnTo>
                        <a:pt x="230" y="1634"/>
                      </a:lnTo>
                      <a:lnTo>
                        <a:pt x="924" y="1634"/>
                      </a:lnTo>
                      <a:lnTo>
                        <a:pt x="924" y="1634"/>
                      </a:lnTo>
                      <a:lnTo>
                        <a:pt x="902" y="1592"/>
                      </a:lnTo>
                      <a:lnTo>
                        <a:pt x="902" y="1592"/>
                      </a:lnTo>
                      <a:lnTo>
                        <a:pt x="884" y="1546"/>
                      </a:lnTo>
                      <a:lnTo>
                        <a:pt x="878" y="1524"/>
                      </a:lnTo>
                      <a:lnTo>
                        <a:pt x="872" y="15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0" name="Google Shape;1770;p27"/>
                <p:cNvSpPr/>
                <p:nvPr/>
              </p:nvSpPr>
              <p:spPr>
                <a:xfrm>
                  <a:off x="2757" y="1164"/>
                  <a:ext cx="1616" cy="1634"/>
                </a:xfrm>
                <a:custGeom>
                  <a:avLst/>
                  <a:gdLst/>
                  <a:ahLst/>
                  <a:cxnLst/>
                  <a:rect l="l" t="t" r="r" b="b"/>
                  <a:pathLst>
                    <a:path w="1616" h="1634" extrusionOk="0">
                      <a:moveTo>
                        <a:pt x="872" y="1500"/>
                      </a:moveTo>
                      <a:lnTo>
                        <a:pt x="872" y="1500"/>
                      </a:lnTo>
                      <a:lnTo>
                        <a:pt x="866" y="1466"/>
                      </a:lnTo>
                      <a:lnTo>
                        <a:pt x="866" y="1466"/>
                      </a:lnTo>
                      <a:lnTo>
                        <a:pt x="862" y="1442"/>
                      </a:lnTo>
                      <a:lnTo>
                        <a:pt x="860" y="1416"/>
                      </a:lnTo>
                      <a:lnTo>
                        <a:pt x="858" y="1392"/>
                      </a:lnTo>
                      <a:lnTo>
                        <a:pt x="860" y="1368"/>
                      </a:lnTo>
                      <a:lnTo>
                        <a:pt x="860" y="1368"/>
                      </a:lnTo>
                      <a:lnTo>
                        <a:pt x="862" y="1334"/>
                      </a:lnTo>
                      <a:lnTo>
                        <a:pt x="866" y="1302"/>
                      </a:lnTo>
                      <a:lnTo>
                        <a:pt x="872" y="1270"/>
                      </a:lnTo>
                      <a:lnTo>
                        <a:pt x="882" y="1240"/>
                      </a:lnTo>
                      <a:lnTo>
                        <a:pt x="892" y="1208"/>
                      </a:lnTo>
                      <a:lnTo>
                        <a:pt x="904" y="1178"/>
                      </a:lnTo>
                      <a:lnTo>
                        <a:pt x="920" y="1148"/>
                      </a:lnTo>
                      <a:lnTo>
                        <a:pt x="936" y="1120"/>
                      </a:lnTo>
                      <a:lnTo>
                        <a:pt x="936" y="1120"/>
                      </a:lnTo>
                      <a:lnTo>
                        <a:pt x="962" y="1084"/>
                      </a:lnTo>
                      <a:lnTo>
                        <a:pt x="990" y="1050"/>
                      </a:lnTo>
                      <a:lnTo>
                        <a:pt x="1020" y="1018"/>
                      </a:lnTo>
                      <a:lnTo>
                        <a:pt x="1054" y="990"/>
                      </a:lnTo>
                      <a:lnTo>
                        <a:pt x="1090" y="964"/>
                      </a:lnTo>
                      <a:lnTo>
                        <a:pt x="1130" y="942"/>
                      </a:lnTo>
                      <a:lnTo>
                        <a:pt x="1170" y="924"/>
                      </a:lnTo>
                      <a:lnTo>
                        <a:pt x="1212" y="908"/>
                      </a:lnTo>
                      <a:lnTo>
                        <a:pt x="1212" y="908"/>
                      </a:lnTo>
                      <a:lnTo>
                        <a:pt x="1250" y="898"/>
                      </a:lnTo>
                      <a:lnTo>
                        <a:pt x="1250" y="898"/>
                      </a:lnTo>
                      <a:lnTo>
                        <a:pt x="1286" y="890"/>
                      </a:lnTo>
                      <a:lnTo>
                        <a:pt x="1320" y="886"/>
                      </a:lnTo>
                      <a:lnTo>
                        <a:pt x="1320" y="886"/>
                      </a:lnTo>
                      <a:lnTo>
                        <a:pt x="1362" y="884"/>
                      </a:lnTo>
                      <a:lnTo>
                        <a:pt x="1362" y="884"/>
                      </a:lnTo>
                      <a:lnTo>
                        <a:pt x="1394" y="886"/>
                      </a:lnTo>
                      <a:lnTo>
                        <a:pt x="1424" y="888"/>
                      </a:lnTo>
                      <a:lnTo>
                        <a:pt x="1456" y="894"/>
                      </a:lnTo>
                      <a:lnTo>
                        <a:pt x="1486" y="900"/>
                      </a:lnTo>
                      <a:lnTo>
                        <a:pt x="1486" y="900"/>
                      </a:lnTo>
                      <a:lnTo>
                        <a:pt x="1520" y="910"/>
                      </a:lnTo>
                      <a:lnTo>
                        <a:pt x="1552" y="922"/>
                      </a:lnTo>
                      <a:lnTo>
                        <a:pt x="1584" y="936"/>
                      </a:lnTo>
                      <a:lnTo>
                        <a:pt x="1616" y="954"/>
                      </a:lnTo>
                      <a:lnTo>
                        <a:pt x="1616" y="232"/>
                      </a:lnTo>
                      <a:lnTo>
                        <a:pt x="1616" y="232"/>
                      </a:lnTo>
                      <a:lnTo>
                        <a:pt x="1614" y="208"/>
                      </a:lnTo>
                      <a:lnTo>
                        <a:pt x="1612" y="184"/>
                      </a:lnTo>
                      <a:lnTo>
                        <a:pt x="1606" y="162"/>
                      </a:lnTo>
                      <a:lnTo>
                        <a:pt x="1598" y="142"/>
                      </a:lnTo>
                      <a:lnTo>
                        <a:pt x="1588" y="122"/>
                      </a:lnTo>
                      <a:lnTo>
                        <a:pt x="1576" y="102"/>
                      </a:lnTo>
                      <a:lnTo>
                        <a:pt x="1564" y="84"/>
                      </a:lnTo>
                      <a:lnTo>
                        <a:pt x="1548" y="68"/>
                      </a:lnTo>
                      <a:lnTo>
                        <a:pt x="1532" y="54"/>
                      </a:lnTo>
                      <a:lnTo>
                        <a:pt x="1514" y="40"/>
                      </a:lnTo>
                      <a:lnTo>
                        <a:pt x="1496" y="28"/>
                      </a:lnTo>
                      <a:lnTo>
                        <a:pt x="1476" y="18"/>
                      </a:lnTo>
                      <a:lnTo>
                        <a:pt x="1454" y="12"/>
                      </a:lnTo>
                      <a:lnTo>
                        <a:pt x="1432" y="6"/>
                      </a:lnTo>
                      <a:lnTo>
                        <a:pt x="1410" y="2"/>
                      </a:lnTo>
                      <a:lnTo>
                        <a:pt x="1386" y="0"/>
                      </a:lnTo>
                      <a:lnTo>
                        <a:pt x="230" y="0"/>
                      </a:lnTo>
                      <a:lnTo>
                        <a:pt x="230" y="0"/>
                      </a:lnTo>
                      <a:lnTo>
                        <a:pt x="208" y="2"/>
                      </a:lnTo>
                      <a:lnTo>
                        <a:pt x="184" y="6"/>
                      </a:lnTo>
                      <a:lnTo>
                        <a:pt x="162" y="12"/>
                      </a:lnTo>
                      <a:lnTo>
                        <a:pt x="142" y="18"/>
                      </a:lnTo>
                      <a:lnTo>
                        <a:pt x="122" y="28"/>
                      </a:lnTo>
                      <a:lnTo>
                        <a:pt x="102" y="40"/>
                      </a:lnTo>
                      <a:lnTo>
                        <a:pt x="84" y="54"/>
                      </a:lnTo>
                      <a:lnTo>
                        <a:pt x="68" y="68"/>
                      </a:lnTo>
                      <a:lnTo>
                        <a:pt x="54" y="84"/>
                      </a:lnTo>
                      <a:lnTo>
                        <a:pt x="40" y="102"/>
                      </a:lnTo>
                      <a:lnTo>
                        <a:pt x="28" y="122"/>
                      </a:lnTo>
                      <a:lnTo>
                        <a:pt x="18" y="142"/>
                      </a:lnTo>
                      <a:lnTo>
                        <a:pt x="10" y="162"/>
                      </a:lnTo>
                      <a:lnTo>
                        <a:pt x="6" y="184"/>
                      </a:lnTo>
                      <a:lnTo>
                        <a:pt x="2" y="208"/>
                      </a:lnTo>
                      <a:lnTo>
                        <a:pt x="0" y="232"/>
                      </a:lnTo>
                      <a:lnTo>
                        <a:pt x="0" y="1402"/>
                      </a:lnTo>
                      <a:lnTo>
                        <a:pt x="0" y="1402"/>
                      </a:lnTo>
                      <a:lnTo>
                        <a:pt x="2" y="1426"/>
                      </a:lnTo>
                      <a:lnTo>
                        <a:pt x="6" y="1450"/>
                      </a:lnTo>
                      <a:lnTo>
                        <a:pt x="10" y="1472"/>
                      </a:lnTo>
                      <a:lnTo>
                        <a:pt x="18" y="1492"/>
                      </a:lnTo>
                      <a:lnTo>
                        <a:pt x="28" y="1512"/>
                      </a:lnTo>
                      <a:lnTo>
                        <a:pt x="40" y="1532"/>
                      </a:lnTo>
                      <a:lnTo>
                        <a:pt x="54" y="1550"/>
                      </a:lnTo>
                      <a:lnTo>
                        <a:pt x="68" y="1566"/>
                      </a:lnTo>
                      <a:lnTo>
                        <a:pt x="84" y="1580"/>
                      </a:lnTo>
                      <a:lnTo>
                        <a:pt x="102" y="1594"/>
                      </a:lnTo>
                      <a:lnTo>
                        <a:pt x="122" y="1606"/>
                      </a:lnTo>
                      <a:lnTo>
                        <a:pt x="142" y="1614"/>
                      </a:lnTo>
                      <a:lnTo>
                        <a:pt x="162" y="1622"/>
                      </a:lnTo>
                      <a:lnTo>
                        <a:pt x="184" y="1628"/>
                      </a:lnTo>
                      <a:lnTo>
                        <a:pt x="208" y="1632"/>
                      </a:lnTo>
                      <a:lnTo>
                        <a:pt x="230" y="1634"/>
                      </a:lnTo>
                      <a:lnTo>
                        <a:pt x="924" y="1634"/>
                      </a:lnTo>
                      <a:lnTo>
                        <a:pt x="924" y="1634"/>
                      </a:lnTo>
                      <a:lnTo>
                        <a:pt x="902" y="1592"/>
                      </a:lnTo>
                      <a:lnTo>
                        <a:pt x="902" y="1592"/>
                      </a:lnTo>
                      <a:lnTo>
                        <a:pt x="884" y="1546"/>
                      </a:lnTo>
                      <a:lnTo>
                        <a:pt x="878" y="1524"/>
                      </a:lnTo>
                      <a:lnTo>
                        <a:pt x="872" y="150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1" name="Google Shape;1771;p27"/>
                <p:cNvSpPr/>
                <p:nvPr/>
              </p:nvSpPr>
              <p:spPr>
                <a:xfrm>
                  <a:off x="3667" y="2106"/>
                  <a:ext cx="898" cy="898"/>
                </a:xfrm>
                <a:custGeom>
                  <a:avLst/>
                  <a:gdLst/>
                  <a:ahLst/>
                  <a:cxnLst/>
                  <a:rect l="l" t="t" r="r" b="b"/>
                  <a:pathLst>
                    <a:path w="898" h="898" extrusionOk="0">
                      <a:moveTo>
                        <a:pt x="898" y="448"/>
                      </a:moveTo>
                      <a:lnTo>
                        <a:pt x="898" y="448"/>
                      </a:lnTo>
                      <a:lnTo>
                        <a:pt x="896" y="494"/>
                      </a:lnTo>
                      <a:lnTo>
                        <a:pt x="890" y="538"/>
                      </a:lnTo>
                      <a:lnTo>
                        <a:pt x="878" y="582"/>
                      </a:lnTo>
                      <a:lnTo>
                        <a:pt x="864" y="622"/>
                      </a:lnTo>
                      <a:lnTo>
                        <a:pt x="844" y="662"/>
                      </a:lnTo>
                      <a:lnTo>
                        <a:pt x="822" y="700"/>
                      </a:lnTo>
                      <a:lnTo>
                        <a:pt x="796" y="734"/>
                      </a:lnTo>
                      <a:lnTo>
                        <a:pt x="768" y="766"/>
                      </a:lnTo>
                      <a:lnTo>
                        <a:pt x="736" y="794"/>
                      </a:lnTo>
                      <a:lnTo>
                        <a:pt x="700" y="820"/>
                      </a:lnTo>
                      <a:lnTo>
                        <a:pt x="664" y="842"/>
                      </a:lnTo>
                      <a:lnTo>
                        <a:pt x="624" y="862"/>
                      </a:lnTo>
                      <a:lnTo>
                        <a:pt x="584" y="876"/>
                      </a:lnTo>
                      <a:lnTo>
                        <a:pt x="540" y="888"/>
                      </a:lnTo>
                      <a:lnTo>
                        <a:pt x="496" y="894"/>
                      </a:lnTo>
                      <a:lnTo>
                        <a:pt x="450" y="898"/>
                      </a:lnTo>
                      <a:lnTo>
                        <a:pt x="450" y="898"/>
                      </a:lnTo>
                      <a:lnTo>
                        <a:pt x="404" y="894"/>
                      </a:lnTo>
                      <a:lnTo>
                        <a:pt x="360" y="888"/>
                      </a:lnTo>
                      <a:lnTo>
                        <a:pt x="316" y="876"/>
                      </a:lnTo>
                      <a:lnTo>
                        <a:pt x="276" y="862"/>
                      </a:lnTo>
                      <a:lnTo>
                        <a:pt x="236" y="842"/>
                      </a:lnTo>
                      <a:lnTo>
                        <a:pt x="198" y="820"/>
                      </a:lnTo>
                      <a:lnTo>
                        <a:pt x="164" y="794"/>
                      </a:lnTo>
                      <a:lnTo>
                        <a:pt x="132" y="766"/>
                      </a:lnTo>
                      <a:lnTo>
                        <a:pt x="104" y="734"/>
                      </a:lnTo>
                      <a:lnTo>
                        <a:pt x="78" y="700"/>
                      </a:lnTo>
                      <a:lnTo>
                        <a:pt x="56" y="662"/>
                      </a:lnTo>
                      <a:lnTo>
                        <a:pt x="36" y="622"/>
                      </a:lnTo>
                      <a:lnTo>
                        <a:pt x="22" y="582"/>
                      </a:lnTo>
                      <a:lnTo>
                        <a:pt x="10" y="538"/>
                      </a:lnTo>
                      <a:lnTo>
                        <a:pt x="4" y="494"/>
                      </a:lnTo>
                      <a:lnTo>
                        <a:pt x="0" y="448"/>
                      </a:lnTo>
                      <a:lnTo>
                        <a:pt x="0" y="448"/>
                      </a:lnTo>
                      <a:lnTo>
                        <a:pt x="4" y="402"/>
                      </a:lnTo>
                      <a:lnTo>
                        <a:pt x="10" y="358"/>
                      </a:lnTo>
                      <a:lnTo>
                        <a:pt x="22" y="314"/>
                      </a:lnTo>
                      <a:lnTo>
                        <a:pt x="36" y="274"/>
                      </a:lnTo>
                      <a:lnTo>
                        <a:pt x="56" y="234"/>
                      </a:lnTo>
                      <a:lnTo>
                        <a:pt x="78" y="198"/>
                      </a:lnTo>
                      <a:lnTo>
                        <a:pt x="104" y="162"/>
                      </a:lnTo>
                      <a:lnTo>
                        <a:pt x="132" y="130"/>
                      </a:lnTo>
                      <a:lnTo>
                        <a:pt x="164" y="102"/>
                      </a:lnTo>
                      <a:lnTo>
                        <a:pt x="198" y="76"/>
                      </a:lnTo>
                      <a:lnTo>
                        <a:pt x="236" y="54"/>
                      </a:lnTo>
                      <a:lnTo>
                        <a:pt x="276" y="34"/>
                      </a:lnTo>
                      <a:lnTo>
                        <a:pt x="316" y="20"/>
                      </a:lnTo>
                      <a:lnTo>
                        <a:pt x="360" y="8"/>
                      </a:lnTo>
                      <a:lnTo>
                        <a:pt x="404" y="2"/>
                      </a:lnTo>
                      <a:lnTo>
                        <a:pt x="450" y="0"/>
                      </a:lnTo>
                      <a:lnTo>
                        <a:pt x="450" y="0"/>
                      </a:lnTo>
                      <a:lnTo>
                        <a:pt x="496" y="2"/>
                      </a:lnTo>
                      <a:lnTo>
                        <a:pt x="540" y="8"/>
                      </a:lnTo>
                      <a:lnTo>
                        <a:pt x="584" y="20"/>
                      </a:lnTo>
                      <a:lnTo>
                        <a:pt x="624" y="34"/>
                      </a:lnTo>
                      <a:lnTo>
                        <a:pt x="664" y="54"/>
                      </a:lnTo>
                      <a:lnTo>
                        <a:pt x="700" y="76"/>
                      </a:lnTo>
                      <a:lnTo>
                        <a:pt x="736" y="102"/>
                      </a:lnTo>
                      <a:lnTo>
                        <a:pt x="768" y="130"/>
                      </a:lnTo>
                      <a:lnTo>
                        <a:pt x="796" y="162"/>
                      </a:lnTo>
                      <a:lnTo>
                        <a:pt x="822" y="198"/>
                      </a:lnTo>
                      <a:lnTo>
                        <a:pt x="844" y="234"/>
                      </a:lnTo>
                      <a:lnTo>
                        <a:pt x="864" y="274"/>
                      </a:lnTo>
                      <a:lnTo>
                        <a:pt x="878" y="314"/>
                      </a:lnTo>
                      <a:lnTo>
                        <a:pt x="890" y="358"/>
                      </a:lnTo>
                      <a:lnTo>
                        <a:pt x="896" y="402"/>
                      </a:lnTo>
                      <a:lnTo>
                        <a:pt x="898" y="44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2" name="Google Shape;1772;p27"/>
                <p:cNvSpPr/>
                <p:nvPr/>
              </p:nvSpPr>
              <p:spPr>
                <a:xfrm>
                  <a:off x="3667" y="2106"/>
                  <a:ext cx="898" cy="898"/>
                </a:xfrm>
                <a:custGeom>
                  <a:avLst/>
                  <a:gdLst/>
                  <a:ahLst/>
                  <a:cxnLst/>
                  <a:rect l="l" t="t" r="r" b="b"/>
                  <a:pathLst>
                    <a:path w="898" h="898" extrusionOk="0">
                      <a:moveTo>
                        <a:pt x="898" y="448"/>
                      </a:moveTo>
                      <a:lnTo>
                        <a:pt x="898" y="448"/>
                      </a:lnTo>
                      <a:lnTo>
                        <a:pt x="896" y="494"/>
                      </a:lnTo>
                      <a:lnTo>
                        <a:pt x="890" y="538"/>
                      </a:lnTo>
                      <a:lnTo>
                        <a:pt x="878" y="582"/>
                      </a:lnTo>
                      <a:lnTo>
                        <a:pt x="864" y="622"/>
                      </a:lnTo>
                      <a:lnTo>
                        <a:pt x="844" y="662"/>
                      </a:lnTo>
                      <a:lnTo>
                        <a:pt x="822" y="700"/>
                      </a:lnTo>
                      <a:lnTo>
                        <a:pt x="796" y="734"/>
                      </a:lnTo>
                      <a:lnTo>
                        <a:pt x="768" y="766"/>
                      </a:lnTo>
                      <a:lnTo>
                        <a:pt x="736" y="794"/>
                      </a:lnTo>
                      <a:lnTo>
                        <a:pt x="700" y="820"/>
                      </a:lnTo>
                      <a:lnTo>
                        <a:pt x="664" y="842"/>
                      </a:lnTo>
                      <a:lnTo>
                        <a:pt x="624" y="862"/>
                      </a:lnTo>
                      <a:lnTo>
                        <a:pt x="584" y="876"/>
                      </a:lnTo>
                      <a:lnTo>
                        <a:pt x="540" y="888"/>
                      </a:lnTo>
                      <a:lnTo>
                        <a:pt x="496" y="894"/>
                      </a:lnTo>
                      <a:lnTo>
                        <a:pt x="450" y="898"/>
                      </a:lnTo>
                      <a:lnTo>
                        <a:pt x="450" y="898"/>
                      </a:lnTo>
                      <a:lnTo>
                        <a:pt x="404" y="894"/>
                      </a:lnTo>
                      <a:lnTo>
                        <a:pt x="360" y="888"/>
                      </a:lnTo>
                      <a:lnTo>
                        <a:pt x="316" y="876"/>
                      </a:lnTo>
                      <a:lnTo>
                        <a:pt x="276" y="862"/>
                      </a:lnTo>
                      <a:lnTo>
                        <a:pt x="236" y="842"/>
                      </a:lnTo>
                      <a:lnTo>
                        <a:pt x="198" y="820"/>
                      </a:lnTo>
                      <a:lnTo>
                        <a:pt x="164" y="794"/>
                      </a:lnTo>
                      <a:lnTo>
                        <a:pt x="132" y="766"/>
                      </a:lnTo>
                      <a:lnTo>
                        <a:pt x="104" y="734"/>
                      </a:lnTo>
                      <a:lnTo>
                        <a:pt x="78" y="700"/>
                      </a:lnTo>
                      <a:lnTo>
                        <a:pt x="56" y="662"/>
                      </a:lnTo>
                      <a:lnTo>
                        <a:pt x="36" y="622"/>
                      </a:lnTo>
                      <a:lnTo>
                        <a:pt x="22" y="582"/>
                      </a:lnTo>
                      <a:lnTo>
                        <a:pt x="10" y="538"/>
                      </a:lnTo>
                      <a:lnTo>
                        <a:pt x="4" y="494"/>
                      </a:lnTo>
                      <a:lnTo>
                        <a:pt x="0" y="448"/>
                      </a:lnTo>
                      <a:lnTo>
                        <a:pt x="0" y="448"/>
                      </a:lnTo>
                      <a:lnTo>
                        <a:pt x="4" y="402"/>
                      </a:lnTo>
                      <a:lnTo>
                        <a:pt x="10" y="358"/>
                      </a:lnTo>
                      <a:lnTo>
                        <a:pt x="22" y="314"/>
                      </a:lnTo>
                      <a:lnTo>
                        <a:pt x="36" y="274"/>
                      </a:lnTo>
                      <a:lnTo>
                        <a:pt x="56" y="234"/>
                      </a:lnTo>
                      <a:lnTo>
                        <a:pt x="78" y="198"/>
                      </a:lnTo>
                      <a:lnTo>
                        <a:pt x="104" y="162"/>
                      </a:lnTo>
                      <a:lnTo>
                        <a:pt x="132" y="130"/>
                      </a:lnTo>
                      <a:lnTo>
                        <a:pt x="164" y="102"/>
                      </a:lnTo>
                      <a:lnTo>
                        <a:pt x="198" y="76"/>
                      </a:lnTo>
                      <a:lnTo>
                        <a:pt x="236" y="54"/>
                      </a:lnTo>
                      <a:lnTo>
                        <a:pt x="276" y="34"/>
                      </a:lnTo>
                      <a:lnTo>
                        <a:pt x="316" y="20"/>
                      </a:lnTo>
                      <a:lnTo>
                        <a:pt x="360" y="8"/>
                      </a:lnTo>
                      <a:lnTo>
                        <a:pt x="404" y="2"/>
                      </a:lnTo>
                      <a:lnTo>
                        <a:pt x="450" y="0"/>
                      </a:lnTo>
                      <a:lnTo>
                        <a:pt x="450" y="0"/>
                      </a:lnTo>
                      <a:lnTo>
                        <a:pt x="496" y="2"/>
                      </a:lnTo>
                      <a:lnTo>
                        <a:pt x="540" y="8"/>
                      </a:lnTo>
                      <a:lnTo>
                        <a:pt x="584" y="20"/>
                      </a:lnTo>
                      <a:lnTo>
                        <a:pt x="624" y="34"/>
                      </a:lnTo>
                      <a:lnTo>
                        <a:pt x="664" y="54"/>
                      </a:lnTo>
                      <a:lnTo>
                        <a:pt x="700" y="76"/>
                      </a:lnTo>
                      <a:lnTo>
                        <a:pt x="736" y="102"/>
                      </a:lnTo>
                      <a:lnTo>
                        <a:pt x="768" y="130"/>
                      </a:lnTo>
                      <a:lnTo>
                        <a:pt x="796" y="162"/>
                      </a:lnTo>
                      <a:lnTo>
                        <a:pt x="822" y="198"/>
                      </a:lnTo>
                      <a:lnTo>
                        <a:pt x="844" y="234"/>
                      </a:lnTo>
                      <a:lnTo>
                        <a:pt x="864" y="274"/>
                      </a:lnTo>
                      <a:lnTo>
                        <a:pt x="878" y="314"/>
                      </a:lnTo>
                      <a:lnTo>
                        <a:pt x="890" y="358"/>
                      </a:lnTo>
                      <a:lnTo>
                        <a:pt x="896" y="402"/>
                      </a:lnTo>
                      <a:lnTo>
                        <a:pt x="898" y="44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3" name="Google Shape;1773;p27"/>
                <p:cNvSpPr/>
                <p:nvPr/>
              </p:nvSpPr>
              <p:spPr>
                <a:xfrm>
                  <a:off x="2707" y="1098"/>
                  <a:ext cx="1762" cy="1778"/>
                </a:xfrm>
                <a:custGeom>
                  <a:avLst/>
                  <a:gdLst/>
                  <a:ahLst/>
                  <a:cxnLst/>
                  <a:rect l="l" t="t" r="r" b="b"/>
                  <a:pathLst>
                    <a:path w="1762" h="1778" extrusionOk="0">
                      <a:moveTo>
                        <a:pt x="1514" y="0"/>
                      </a:moveTo>
                      <a:lnTo>
                        <a:pt x="1268" y="0"/>
                      </a:lnTo>
                      <a:lnTo>
                        <a:pt x="1268" y="0"/>
                      </a:lnTo>
                      <a:lnTo>
                        <a:pt x="1260" y="0"/>
                      </a:lnTo>
                      <a:lnTo>
                        <a:pt x="1260" y="0"/>
                      </a:lnTo>
                      <a:lnTo>
                        <a:pt x="248" y="0"/>
                      </a:lnTo>
                      <a:lnTo>
                        <a:pt x="248" y="0"/>
                      </a:lnTo>
                      <a:lnTo>
                        <a:pt x="222" y="2"/>
                      </a:lnTo>
                      <a:lnTo>
                        <a:pt x="198" y="6"/>
                      </a:lnTo>
                      <a:lnTo>
                        <a:pt x="174" y="12"/>
                      </a:lnTo>
                      <a:lnTo>
                        <a:pt x="150" y="20"/>
                      </a:lnTo>
                      <a:lnTo>
                        <a:pt x="128" y="30"/>
                      </a:lnTo>
                      <a:lnTo>
                        <a:pt x="108" y="44"/>
                      </a:lnTo>
                      <a:lnTo>
                        <a:pt x="90" y="58"/>
                      </a:lnTo>
                      <a:lnTo>
                        <a:pt x="72" y="74"/>
                      </a:lnTo>
                      <a:lnTo>
                        <a:pt x="56" y="90"/>
                      </a:lnTo>
                      <a:lnTo>
                        <a:pt x="42" y="110"/>
                      </a:lnTo>
                      <a:lnTo>
                        <a:pt x="30" y="130"/>
                      </a:lnTo>
                      <a:lnTo>
                        <a:pt x="18" y="152"/>
                      </a:lnTo>
                      <a:lnTo>
                        <a:pt x="10" y="174"/>
                      </a:lnTo>
                      <a:lnTo>
                        <a:pt x="4" y="198"/>
                      </a:lnTo>
                      <a:lnTo>
                        <a:pt x="0" y="224"/>
                      </a:lnTo>
                      <a:lnTo>
                        <a:pt x="0" y="248"/>
                      </a:lnTo>
                      <a:lnTo>
                        <a:pt x="0" y="1530"/>
                      </a:lnTo>
                      <a:lnTo>
                        <a:pt x="0" y="1530"/>
                      </a:lnTo>
                      <a:lnTo>
                        <a:pt x="0" y="1556"/>
                      </a:lnTo>
                      <a:lnTo>
                        <a:pt x="4" y="1580"/>
                      </a:lnTo>
                      <a:lnTo>
                        <a:pt x="10" y="1604"/>
                      </a:lnTo>
                      <a:lnTo>
                        <a:pt x="18" y="1626"/>
                      </a:lnTo>
                      <a:lnTo>
                        <a:pt x="30" y="1648"/>
                      </a:lnTo>
                      <a:lnTo>
                        <a:pt x="42" y="1668"/>
                      </a:lnTo>
                      <a:lnTo>
                        <a:pt x="56" y="1688"/>
                      </a:lnTo>
                      <a:lnTo>
                        <a:pt x="72" y="1706"/>
                      </a:lnTo>
                      <a:lnTo>
                        <a:pt x="90" y="1722"/>
                      </a:lnTo>
                      <a:lnTo>
                        <a:pt x="108" y="1736"/>
                      </a:lnTo>
                      <a:lnTo>
                        <a:pt x="128" y="1748"/>
                      </a:lnTo>
                      <a:lnTo>
                        <a:pt x="150" y="1758"/>
                      </a:lnTo>
                      <a:lnTo>
                        <a:pt x="174" y="1766"/>
                      </a:lnTo>
                      <a:lnTo>
                        <a:pt x="198" y="1774"/>
                      </a:lnTo>
                      <a:lnTo>
                        <a:pt x="222" y="1776"/>
                      </a:lnTo>
                      <a:lnTo>
                        <a:pt x="248" y="1778"/>
                      </a:lnTo>
                      <a:lnTo>
                        <a:pt x="1028" y="1778"/>
                      </a:lnTo>
                      <a:lnTo>
                        <a:pt x="1028" y="1778"/>
                      </a:lnTo>
                      <a:lnTo>
                        <a:pt x="1010" y="1758"/>
                      </a:lnTo>
                      <a:lnTo>
                        <a:pt x="1010" y="1758"/>
                      </a:lnTo>
                      <a:lnTo>
                        <a:pt x="996" y="1736"/>
                      </a:lnTo>
                      <a:lnTo>
                        <a:pt x="982" y="1714"/>
                      </a:lnTo>
                      <a:lnTo>
                        <a:pt x="968" y="1690"/>
                      </a:lnTo>
                      <a:lnTo>
                        <a:pt x="956" y="1666"/>
                      </a:lnTo>
                      <a:lnTo>
                        <a:pt x="248" y="1666"/>
                      </a:lnTo>
                      <a:lnTo>
                        <a:pt x="248" y="1666"/>
                      </a:lnTo>
                      <a:lnTo>
                        <a:pt x="234" y="1666"/>
                      </a:lnTo>
                      <a:lnTo>
                        <a:pt x="220" y="1664"/>
                      </a:lnTo>
                      <a:lnTo>
                        <a:pt x="206" y="1660"/>
                      </a:lnTo>
                      <a:lnTo>
                        <a:pt x="194" y="1656"/>
                      </a:lnTo>
                      <a:lnTo>
                        <a:pt x="182" y="1650"/>
                      </a:lnTo>
                      <a:lnTo>
                        <a:pt x="172" y="1642"/>
                      </a:lnTo>
                      <a:lnTo>
                        <a:pt x="160" y="1634"/>
                      </a:lnTo>
                      <a:lnTo>
                        <a:pt x="150" y="1626"/>
                      </a:lnTo>
                      <a:lnTo>
                        <a:pt x="142" y="1616"/>
                      </a:lnTo>
                      <a:lnTo>
                        <a:pt x="134" y="1606"/>
                      </a:lnTo>
                      <a:lnTo>
                        <a:pt x="128" y="1594"/>
                      </a:lnTo>
                      <a:lnTo>
                        <a:pt x="122" y="1582"/>
                      </a:lnTo>
                      <a:lnTo>
                        <a:pt x="118" y="1570"/>
                      </a:lnTo>
                      <a:lnTo>
                        <a:pt x="114" y="1558"/>
                      </a:lnTo>
                      <a:lnTo>
                        <a:pt x="112" y="1544"/>
                      </a:lnTo>
                      <a:lnTo>
                        <a:pt x="112" y="1530"/>
                      </a:lnTo>
                      <a:lnTo>
                        <a:pt x="112" y="248"/>
                      </a:lnTo>
                      <a:lnTo>
                        <a:pt x="112" y="248"/>
                      </a:lnTo>
                      <a:lnTo>
                        <a:pt x="112" y="234"/>
                      </a:lnTo>
                      <a:lnTo>
                        <a:pt x="114" y="222"/>
                      </a:lnTo>
                      <a:lnTo>
                        <a:pt x="118" y="208"/>
                      </a:lnTo>
                      <a:lnTo>
                        <a:pt x="122" y="196"/>
                      </a:lnTo>
                      <a:lnTo>
                        <a:pt x="128" y="184"/>
                      </a:lnTo>
                      <a:lnTo>
                        <a:pt x="134" y="172"/>
                      </a:lnTo>
                      <a:lnTo>
                        <a:pt x="142" y="162"/>
                      </a:lnTo>
                      <a:lnTo>
                        <a:pt x="150" y="152"/>
                      </a:lnTo>
                      <a:lnTo>
                        <a:pt x="160" y="144"/>
                      </a:lnTo>
                      <a:lnTo>
                        <a:pt x="172" y="136"/>
                      </a:lnTo>
                      <a:lnTo>
                        <a:pt x="182" y="130"/>
                      </a:lnTo>
                      <a:lnTo>
                        <a:pt x="194" y="124"/>
                      </a:lnTo>
                      <a:lnTo>
                        <a:pt x="206" y="118"/>
                      </a:lnTo>
                      <a:lnTo>
                        <a:pt x="220" y="116"/>
                      </a:lnTo>
                      <a:lnTo>
                        <a:pt x="234" y="114"/>
                      </a:lnTo>
                      <a:lnTo>
                        <a:pt x="248" y="112"/>
                      </a:lnTo>
                      <a:lnTo>
                        <a:pt x="1260" y="112"/>
                      </a:lnTo>
                      <a:lnTo>
                        <a:pt x="1260" y="112"/>
                      </a:lnTo>
                      <a:lnTo>
                        <a:pt x="1268" y="112"/>
                      </a:lnTo>
                      <a:lnTo>
                        <a:pt x="1268" y="112"/>
                      </a:lnTo>
                      <a:lnTo>
                        <a:pt x="1514" y="112"/>
                      </a:lnTo>
                      <a:lnTo>
                        <a:pt x="1514" y="112"/>
                      </a:lnTo>
                      <a:lnTo>
                        <a:pt x="1528" y="114"/>
                      </a:lnTo>
                      <a:lnTo>
                        <a:pt x="1542" y="116"/>
                      </a:lnTo>
                      <a:lnTo>
                        <a:pt x="1556" y="118"/>
                      </a:lnTo>
                      <a:lnTo>
                        <a:pt x="1568" y="124"/>
                      </a:lnTo>
                      <a:lnTo>
                        <a:pt x="1580" y="130"/>
                      </a:lnTo>
                      <a:lnTo>
                        <a:pt x="1590" y="136"/>
                      </a:lnTo>
                      <a:lnTo>
                        <a:pt x="1602" y="144"/>
                      </a:lnTo>
                      <a:lnTo>
                        <a:pt x="1610" y="152"/>
                      </a:lnTo>
                      <a:lnTo>
                        <a:pt x="1620" y="162"/>
                      </a:lnTo>
                      <a:lnTo>
                        <a:pt x="1628" y="172"/>
                      </a:lnTo>
                      <a:lnTo>
                        <a:pt x="1634" y="184"/>
                      </a:lnTo>
                      <a:lnTo>
                        <a:pt x="1640" y="196"/>
                      </a:lnTo>
                      <a:lnTo>
                        <a:pt x="1644" y="208"/>
                      </a:lnTo>
                      <a:lnTo>
                        <a:pt x="1648" y="222"/>
                      </a:lnTo>
                      <a:lnTo>
                        <a:pt x="1650" y="234"/>
                      </a:lnTo>
                      <a:lnTo>
                        <a:pt x="1650" y="248"/>
                      </a:lnTo>
                      <a:lnTo>
                        <a:pt x="1650" y="1012"/>
                      </a:lnTo>
                      <a:lnTo>
                        <a:pt x="1650" y="1012"/>
                      </a:lnTo>
                      <a:lnTo>
                        <a:pt x="1676" y="1026"/>
                      </a:lnTo>
                      <a:lnTo>
                        <a:pt x="1700" y="1042"/>
                      </a:lnTo>
                      <a:lnTo>
                        <a:pt x="1722" y="1058"/>
                      </a:lnTo>
                      <a:lnTo>
                        <a:pt x="1744" y="1076"/>
                      </a:lnTo>
                      <a:lnTo>
                        <a:pt x="1744" y="1076"/>
                      </a:lnTo>
                      <a:lnTo>
                        <a:pt x="1762" y="1094"/>
                      </a:lnTo>
                      <a:lnTo>
                        <a:pt x="1762" y="248"/>
                      </a:lnTo>
                      <a:lnTo>
                        <a:pt x="1762" y="248"/>
                      </a:lnTo>
                      <a:lnTo>
                        <a:pt x="1762" y="224"/>
                      </a:lnTo>
                      <a:lnTo>
                        <a:pt x="1758" y="198"/>
                      </a:lnTo>
                      <a:lnTo>
                        <a:pt x="1752" y="174"/>
                      </a:lnTo>
                      <a:lnTo>
                        <a:pt x="1744" y="152"/>
                      </a:lnTo>
                      <a:lnTo>
                        <a:pt x="1732" y="130"/>
                      </a:lnTo>
                      <a:lnTo>
                        <a:pt x="1720" y="110"/>
                      </a:lnTo>
                      <a:lnTo>
                        <a:pt x="1706" y="90"/>
                      </a:lnTo>
                      <a:lnTo>
                        <a:pt x="1690" y="74"/>
                      </a:lnTo>
                      <a:lnTo>
                        <a:pt x="1672" y="58"/>
                      </a:lnTo>
                      <a:lnTo>
                        <a:pt x="1654" y="44"/>
                      </a:lnTo>
                      <a:lnTo>
                        <a:pt x="1632" y="30"/>
                      </a:lnTo>
                      <a:lnTo>
                        <a:pt x="1612" y="20"/>
                      </a:lnTo>
                      <a:lnTo>
                        <a:pt x="1588" y="12"/>
                      </a:lnTo>
                      <a:lnTo>
                        <a:pt x="1564" y="6"/>
                      </a:lnTo>
                      <a:lnTo>
                        <a:pt x="1540" y="2"/>
                      </a:lnTo>
                      <a:lnTo>
                        <a:pt x="1514" y="0"/>
                      </a:lnTo>
                      <a:lnTo>
                        <a:pt x="1514" y="0"/>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4" name="Google Shape;1774;p27"/>
                <p:cNvSpPr/>
                <p:nvPr/>
              </p:nvSpPr>
              <p:spPr>
                <a:xfrm>
                  <a:off x="4053" y="2184"/>
                  <a:ext cx="110" cy="174"/>
                </a:xfrm>
                <a:custGeom>
                  <a:avLst/>
                  <a:gdLst/>
                  <a:ahLst/>
                  <a:cxnLst/>
                  <a:rect l="l" t="t" r="r" b="b"/>
                  <a:pathLst>
                    <a:path w="110" h="174" extrusionOk="0">
                      <a:moveTo>
                        <a:pt x="56" y="0"/>
                      </a:moveTo>
                      <a:lnTo>
                        <a:pt x="56" y="0"/>
                      </a:lnTo>
                      <a:lnTo>
                        <a:pt x="68" y="2"/>
                      </a:lnTo>
                      <a:lnTo>
                        <a:pt x="78" y="4"/>
                      </a:lnTo>
                      <a:lnTo>
                        <a:pt x="86" y="10"/>
                      </a:lnTo>
                      <a:lnTo>
                        <a:pt x="94" y="18"/>
                      </a:lnTo>
                      <a:lnTo>
                        <a:pt x="94" y="18"/>
                      </a:lnTo>
                      <a:lnTo>
                        <a:pt x="102" y="30"/>
                      </a:lnTo>
                      <a:lnTo>
                        <a:pt x="106" y="46"/>
                      </a:lnTo>
                      <a:lnTo>
                        <a:pt x="110" y="66"/>
                      </a:lnTo>
                      <a:lnTo>
                        <a:pt x="110" y="88"/>
                      </a:lnTo>
                      <a:lnTo>
                        <a:pt x="110" y="88"/>
                      </a:lnTo>
                      <a:lnTo>
                        <a:pt x="110" y="110"/>
                      </a:lnTo>
                      <a:lnTo>
                        <a:pt x="106" y="128"/>
                      </a:lnTo>
                      <a:lnTo>
                        <a:pt x="102" y="144"/>
                      </a:lnTo>
                      <a:lnTo>
                        <a:pt x="94" y="156"/>
                      </a:lnTo>
                      <a:lnTo>
                        <a:pt x="94" y="156"/>
                      </a:lnTo>
                      <a:lnTo>
                        <a:pt x="86" y="164"/>
                      </a:lnTo>
                      <a:lnTo>
                        <a:pt x="78" y="170"/>
                      </a:lnTo>
                      <a:lnTo>
                        <a:pt x="68" y="174"/>
                      </a:lnTo>
                      <a:lnTo>
                        <a:pt x="56" y="174"/>
                      </a:lnTo>
                      <a:lnTo>
                        <a:pt x="56" y="174"/>
                      </a:lnTo>
                      <a:lnTo>
                        <a:pt x="44" y="174"/>
                      </a:lnTo>
                      <a:lnTo>
                        <a:pt x="32" y="170"/>
                      </a:lnTo>
                      <a:lnTo>
                        <a:pt x="24" y="164"/>
                      </a:lnTo>
                      <a:lnTo>
                        <a:pt x="16" y="156"/>
                      </a:lnTo>
                      <a:lnTo>
                        <a:pt x="16" y="156"/>
                      </a:lnTo>
                      <a:lnTo>
                        <a:pt x="8" y="144"/>
                      </a:lnTo>
                      <a:lnTo>
                        <a:pt x="4" y="128"/>
                      </a:lnTo>
                      <a:lnTo>
                        <a:pt x="2" y="110"/>
                      </a:lnTo>
                      <a:lnTo>
                        <a:pt x="0" y="88"/>
                      </a:lnTo>
                      <a:lnTo>
                        <a:pt x="0" y="88"/>
                      </a:lnTo>
                      <a:lnTo>
                        <a:pt x="2" y="64"/>
                      </a:lnTo>
                      <a:lnTo>
                        <a:pt x="4" y="46"/>
                      </a:lnTo>
                      <a:lnTo>
                        <a:pt x="10" y="30"/>
                      </a:lnTo>
                      <a:lnTo>
                        <a:pt x="16" y="18"/>
                      </a:lnTo>
                      <a:lnTo>
                        <a:pt x="16" y="18"/>
                      </a:lnTo>
                      <a:lnTo>
                        <a:pt x="24" y="10"/>
                      </a:lnTo>
                      <a:lnTo>
                        <a:pt x="34" y="4"/>
                      </a:lnTo>
                      <a:lnTo>
                        <a:pt x="44" y="2"/>
                      </a:lnTo>
                      <a:lnTo>
                        <a:pt x="56" y="0"/>
                      </a:lnTo>
                      <a:close/>
                      <a:moveTo>
                        <a:pt x="56" y="28"/>
                      </a:moveTo>
                      <a:lnTo>
                        <a:pt x="56" y="28"/>
                      </a:lnTo>
                      <a:lnTo>
                        <a:pt x="50" y="28"/>
                      </a:lnTo>
                      <a:lnTo>
                        <a:pt x="44" y="32"/>
                      </a:lnTo>
                      <a:lnTo>
                        <a:pt x="44" y="32"/>
                      </a:lnTo>
                      <a:lnTo>
                        <a:pt x="40" y="36"/>
                      </a:lnTo>
                      <a:lnTo>
                        <a:pt x="38" y="44"/>
                      </a:lnTo>
                      <a:lnTo>
                        <a:pt x="38" y="44"/>
                      </a:lnTo>
                      <a:lnTo>
                        <a:pt x="36" y="62"/>
                      </a:lnTo>
                      <a:lnTo>
                        <a:pt x="34" y="88"/>
                      </a:lnTo>
                      <a:lnTo>
                        <a:pt x="34" y="88"/>
                      </a:lnTo>
                      <a:lnTo>
                        <a:pt x="36" y="112"/>
                      </a:lnTo>
                      <a:lnTo>
                        <a:pt x="38" y="128"/>
                      </a:lnTo>
                      <a:lnTo>
                        <a:pt x="38" y="128"/>
                      </a:lnTo>
                      <a:lnTo>
                        <a:pt x="40" y="138"/>
                      </a:lnTo>
                      <a:lnTo>
                        <a:pt x="44" y="144"/>
                      </a:lnTo>
                      <a:lnTo>
                        <a:pt x="44" y="144"/>
                      </a:lnTo>
                      <a:lnTo>
                        <a:pt x="50" y="146"/>
                      </a:lnTo>
                      <a:lnTo>
                        <a:pt x="56" y="148"/>
                      </a:lnTo>
                      <a:lnTo>
                        <a:pt x="56" y="148"/>
                      </a:lnTo>
                      <a:lnTo>
                        <a:pt x="62" y="146"/>
                      </a:lnTo>
                      <a:lnTo>
                        <a:pt x="66" y="144"/>
                      </a:lnTo>
                      <a:lnTo>
                        <a:pt x="66" y="144"/>
                      </a:lnTo>
                      <a:lnTo>
                        <a:pt x="70" y="138"/>
                      </a:lnTo>
                      <a:lnTo>
                        <a:pt x="74" y="130"/>
                      </a:lnTo>
                      <a:lnTo>
                        <a:pt x="74" y="130"/>
                      </a:lnTo>
                      <a:lnTo>
                        <a:pt x="76" y="114"/>
                      </a:lnTo>
                      <a:lnTo>
                        <a:pt x="76" y="88"/>
                      </a:lnTo>
                      <a:lnTo>
                        <a:pt x="76" y="88"/>
                      </a:lnTo>
                      <a:lnTo>
                        <a:pt x="76" y="62"/>
                      </a:lnTo>
                      <a:lnTo>
                        <a:pt x="74" y="46"/>
                      </a:lnTo>
                      <a:lnTo>
                        <a:pt x="74" y="46"/>
                      </a:lnTo>
                      <a:lnTo>
                        <a:pt x="70" y="38"/>
                      </a:lnTo>
                      <a:lnTo>
                        <a:pt x="66" y="32"/>
                      </a:lnTo>
                      <a:lnTo>
                        <a:pt x="66" y="32"/>
                      </a:lnTo>
                      <a:lnTo>
                        <a:pt x="62" y="28"/>
                      </a:lnTo>
                      <a:lnTo>
                        <a:pt x="56" y="28"/>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5" name="Google Shape;1775;p27"/>
                <p:cNvSpPr/>
                <p:nvPr/>
              </p:nvSpPr>
              <p:spPr>
                <a:xfrm>
                  <a:off x="4053" y="2184"/>
                  <a:ext cx="110" cy="174"/>
                </a:xfrm>
                <a:custGeom>
                  <a:avLst/>
                  <a:gdLst/>
                  <a:ahLst/>
                  <a:cxnLst/>
                  <a:rect l="l" t="t" r="r" b="b"/>
                  <a:pathLst>
                    <a:path w="110" h="174" extrusionOk="0">
                      <a:moveTo>
                        <a:pt x="56" y="0"/>
                      </a:moveTo>
                      <a:lnTo>
                        <a:pt x="56" y="0"/>
                      </a:lnTo>
                      <a:lnTo>
                        <a:pt x="68" y="2"/>
                      </a:lnTo>
                      <a:lnTo>
                        <a:pt x="78" y="4"/>
                      </a:lnTo>
                      <a:lnTo>
                        <a:pt x="86" y="10"/>
                      </a:lnTo>
                      <a:lnTo>
                        <a:pt x="94" y="18"/>
                      </a:lnTo>
                      <a:lnTo>
                        <a:pt x="94" y="18"/>
                      </a:lnTo>
                      <a:lnTo>
                        <a:pt x="102" y="30"/>
                      </a:lnTo>
                      <a:lnTo>
                        <a:pt x="106" y="46"/>
                      </a:lnTo>
                      <a:lnTo>
                        <a:pt x="110" y="66"/>
                      </a:lnTo>
                      <a:lnTo>
                        <a:pt x="110" y="88"/>
                      </a:lnTo>
                      <a:lnTo>
                        <a:pt x="110" y="88"/>
                      </a:lnTo>
                      <a:lnTo>
                        <a:pt x="110" y="110"/>
                      </a:lnTo>
                      <a:lnTo>
                        <a:pt x="106" y="128"/>
                      </a:lnTo>
                      <a:lnTo>
                        <a:pt x="102" y="144"/>
                      </a:lnTo>
                      <a:lnTo>
                        <a:pt x="94" y="156"/>
                      </a:lnTo>
                      <a:lnTo>
                        <a:pt x="94" y="156"/>
                      </a:lnTo>
                      <a:lnTo>
                        <a:pt x="86" y="164"/>
                      </a:lnTo>
                      <a:lnTo>
                        <a:pt x="78" y="170"/>
                      </a:lnTo>
                      <a:lnTo>
                        <a:pt x="68" y="174"/>
                      </a:lnTo>
                      <a:lnTo>
                        <a:pt x="56" y="174"/>
                      </a:lnTo>
                      <a:lnTo>
                        <a:pt x="56" y="174"/>
                      </a:lnTo>
                      <a:lnTo>
                        <a:pt x="44" y="174"/>
                      </a:lnTo>
                      <a:lnTo>
                        <a:pt x="32" y="170"/>
                      </a:lnTo>
                      <a:lnTo>
                        <a:pt x="24" y="164"/>
                      </a:lnTo>
                      <a:lnTo>
                        <a:pt x="16" y="156"/>
                      </a:lnTo>
                      <a:lnTo>
                        <a:pt x="16" y="156"/>
                      </a:lnTo>
                      <a:lnTo>
                        <a:pt x="8" y="144"/>
                      </a:lnTo>
                      <a:lnTo>
                        <a:pt x="4" y="128"/>
                      </a:lnTo>
                      <a:lnTo>
                        <a:pt x="2" y="110"/>
                      </a:lnTo>
                      <a:lnTo>
                        <a:pt x="0" y="88"/>
                      </a:lnTo>
                      <a:lnTo>
                        <a:pt x="0" y="88"/>
                      </a:lnTo>
                      <a:lnTo>
                        <a:pt x="2" y="64"/>
                      </a:lnTo>
                      <a:lnTo>
                        <a:pt x="4" y="46"/>
                      </a:lnTo>
                      <a:lnTo>
                        <a:pt x="10" y="30"/>
                      </a:lnTo>
                      <a:lnTo>
                        <a:pt x="16" y="18"/>
                      </a:lnTo>
                      <a:lnTo>
                        <a:pt x="16" y="18"/>
                      </a:lnTo>
                      <a:lnTo>
                        <a:pt x="24" y="10"/>
                      </a:lnTo>
                      <a:lnTo>
                        <a:pt x="34" y="4"/>
                      </a:lnTo>
                      <a:lnTo>
                        <a:pt x="44" y="2"/>
                      </a:lnTo>
                      <a:lnTo>
                        <a:pt x="56"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6" name="Google Shape;1776;p27"/>
                <p:cNvSpPr/>
                <p:nvPr/>
              </p:nvSpPr>
              <p:spPr>
                <a:xfrm>
                  <a:off x="4087" y="2212"/>
                  <a:ext cx="42" cy="120"/>
                </a:xfrm>
                <a:custGeom>
                  <a:avLst/>
                  <a:gdLst/>
                  <a:ahLst/>
                  <a:cxnLst/>
                  <a:rect l="l" t="t" r="r" b="b"/>
                  <a:pathLst>
                    <a:path w="42" h="120" extrusionOk="0">
                      <a:moveTo>
                        <a:pt x="22" y="0"/>
                      </a:moveTo>
                      <a:lnTo>
                        <a:pt x="22" y="0"/>
                      </a:lnTo>
                      <a:lnTo>
                        <a:pt x="16" y="0"/>
                      </a:lnTo>
                      <a:lnTo>
                        <a:pt x="10" y="4"/>
                      </a:lnTo>
                      <a:lnTo>
                        <a:pt x="10" y="4"/>
                      </a:lnTo>
                      <a:lnTo>
                        <a:pt x="6" y="8"/>
                      </a:lnTo>
                      <a:lnTo>
                        <a:pt x="4" y="16"/>
                      </a:lnTo>
                      <a:lnTo>
                        <a:pt x="4" y="16"/>
                      </a:lnTo>
                      <a:lnTo>
                        <a:pt x="2" y="34"/>
                      </a:lnTo>
                      <a:lnTo>
                        <a:pt x="0" y="60"/>
                      </a:lnTo>
                      <a:lnTo>
                        <a:pt x="0" y="60"/>
                      </a:lnTo>
                      <a:lnTo>
                        <a:pt x="2" y="84"/>
                      </a:lnTo>
                      <a:lnTo>
                        <a:pt x="4" y="100"/>
                      </a:lnTo>
                      <a:lnTo>
                        <a:pt x="4" y="100"/>
                      </a:lnTo>
                      <a:lnTo>
                        <a:pt x="6" y="110"/>
                      </a:lnTo>
                      <a:lnTo>
                        <a:pt x="10" y="116"/>
                      </a:lnTo>
                      <a:lnTo>
                        <a:pt x="10" y="116"/>
                      </a:lnTo>
                      <a:lnTo>
                        <a:pt x="16" y="118"/>
                      </a:lnTo>
                      <a:lnTo>
                        <a:pt x="22" y="120"/>
                      </a:lnTo>
                      <a:lnTo>
                        <a:pt x="22" y="120"/>
                      </a:lnTo>
                      <a:lnTo>
                        <a:pt x="28" y="118"/>
                      </a:lnTo>
                      <a:lnTo>
                        <a:pt x="32" y="116"/>
                      </a:lnTo>
                      <a:lnTo>
                        <a:pt x="32" y="116"/>
                      </a:lnTo>
                      <a:lnTo>
                        <a:pt x="36" y="110"/>
                      </a:lnTo>
                      <a:lnTo>
                        <a:pt x="40" y="102"/>
                      </a:lnTo>
                      <a:lnTo>
                        <a:pt x="40" y="102"/>
                      </a:lnTo>
                      <a:lnTo>
                        <a:pt x="42" y="86"/>
                      </a:lnTo>
                      <a:lnTo>
                        <a:pt x="42" y="60"/>
                      </a:lnTo>
                      <a:lnTo>
                        <a:pt x="42" y="60"/>
                      </a:lnTo>
                      <a:lnTo>
                        <a:pt x="42" y="34"/>
                      </a:lnTo>
                      <a:lnTo>
                        <a:pt x="40" y="18"/>
                      </a:lnTo>
                      <a:lnTo>
                        <a:pt x="40" y="18"/>
                      </a:lnTo>
                      <a:lnTo>
                        <a:pt x="36" y="10"/>
                      </a:lnTo>
                      <a:lnTo>
                        <a:pt x="32" y="4"/>
                      </a:lnTo>
                      <a:lnTo>
                        <a:pt x="32" y="4"/>
                      </a:lnTo>
                      <a:lnTo>
                        <a:pt x="28" y="0"/>
                      </a:lnTo>
                      <a:lnTo>
                        <a:pt x="2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7" name="Google Shape;1777;p27"/>
                <p:cNvSpPr/>
                <p:nvPr/>
              </p:nvSpPr>
              <p:spPr>
                <a:xfrm>
                  <a:off x="4061" y="2470"/>
                  <a:ext cx="76" cy="170"/>
                </a:xfrm>
                <a:custGeom>
                  <a:avLst/>
                  <a:gdLst/>
                  <a:ahLst/>
                  <a:cxnLst/>
                  <a:rect l="l" t="t" r="r" b="b"/>
                  <a:pathLst>
                    <a:path w="76" h="170" extrusionOk="0">
                      <a:moveTo>
                        <a:pt x="76" y="170"/>
                      </a:moveTo>
                      <a:lnTo>
                        <a:pt x="44" y="170"/>
                      </a:lnTo>
                      <a:lnTo>
                        <a:pt x="44" y="48"/>
                      </a:lnTo>
                      <a:lnTo>
                        <a:pt x="44" y="48"/>
                      </a:lnTo>
                      <a:lnTo>
                        <a:pt x="34" y="56"/>
                      </a:lnTo>
                      <a:lnTo>
                        <a:pt x="24" y="62"/>
                      </a:lnTo>
                      <a:lnTo>
                        <a:pt x="12" y="68"/>
                      </a:lnTo>
                      <a:lnTo>
                        <a:pt x="0" y="72"/>
                      </a:lnTo>
                      <a:lnTo>
                        <a:pt x="0" y="42"/>
                      </a:lnTo>
                      <a:lnTo>
                        <a:pt x="0" y="42"/>
                      </a:lnTo>
                      <a:lnTo>
                        <a:pt x="14" y="36"/>
                      </a:lnTo>
                      <a:lnTo>
                        <a:pt x="28" y="28"/>
                      </a:lnTo>
                      <a:lnTo>
                        <a:pt x="28" y="28"/>
                      </a:lnTo>
                      <a:lnTo>
                        <a:pt x="42" y="14"/>
                      </a:lnTo>
                      <a:lnTo>
                        <a:pt x="46" y="8"/>
                      </a:lnTo>
                      <a:lnTo>
                        <a:pt x="50" y="0"/>
                      </a:lnTo>
                      <a:lnTo>
                        <a:pt x="76" y="0"/>
                      </a:lnTo>
                      <a:lnTo>
                        <a:pt x="76" y="170"/>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8" name="Google Shape;1778;p27"/>
                <p:cNvSpPr/>
                <p:nvPr/>
              </p:nvSpPr>
              <p:spPr>
                <a:xfrm>
                  <a:off x="4053" y="2756"/>
                  <a:ext cx="110" cy="172"/>
                </a:xfrm>
                <a:custGeom>
                  <a:avLst/>
                  <a:gdLst/>
                  <a:ahLst/>
                  <a:cxnLst/>
                  <a:rect l="l" t="t" r="r" b="b"/>
                  <a:pathLst>
                    <a:path w="110" h="172" extrusionOk="0">
                      <a:moveTo>
                        <a:pt x="56" y="0"/>
                      </a:moveTo>
                      <a:lnTo>
                        <a:pt x="56" y="0"/>
                      </a:lnTo>
                      <a:lnTo>
                        <a:pt x="68" y="0"/>
                      </a:lnTo>
                      <a:lnTo>
                        <a:pt x="78" y="4"/>
                      </a:lnTo>
                      <a:lnTo>
                        <a:pt x="86" y="8"/>
                      </a:lnTo>
                      <a:lnTo>
                        <a:pt x="94" y="16"/>
                      </a:lnTo>
                      <a:lnTo>
                        <a:pt x="94" y="16"/>
                      </a:lnTo>
                      <a:lnTo>
                        <a:pt x="102" y="28"/>
                      </a:lnTo>
                      <a:lnTo>
                        <a:pt x="106" y="44"/>
                      </a:lnTo>
                      <a:lnTo>
                        <a:pt x="110" y="64"/>
                      </a:lnTo>
                      <a:lnTo>
                        <a:pt x="110" y="86"/>
                      </a:lnTo>
                      <a:lnTo>
                        <a:pt x="110" y="86"/>
                      </a:lnTo>
                      <a:lnTo>
                        <a:pt x="110" y="108"/>
                      </a:lnTo>
                      <a:lnTo>
                        <a:pt x="106" y="128"/>
                      </a:lnTo>
                      <a:lnTo>
                        <a:pt x="102" y="144"/>
                      </a:lnTo>
                      <a:lnTo>
                        <a:pt x="94" y="156"/>
                      </a:lnTo>
                      <a:lnTo>
                        <a:pt x="94" y="156"/>
                      </a:lnTo>
                      <a:lnTo>
                        <a:pt x="86" y="162"/>
                      </a:lnTo>
                      <a:lnTo>
                        <a:pt x="78" y="168"/>
                      </a:lnTo>
                      <a:lnTo>
                        <a:pt x="68" y="172"/>
                      </a:lnTo>
                      <a:lnTo>
                        <a:pt x="56" y="172"/>
                      </a:lnTo>
                      <a:lnTo>
                        <a:pt x="56" y="172"/>
                      </a:lnTo>
                      <a:lnTo>
                        <a:pt x="44" y="172"/>
                      </a:lnTo>
                      <a:lnTo>
                        <a:pt x="32" y="168"/>
                      </a:lnTo>
                      <a:lnTo>
                        <a:pt x="24" y="162"/>
                      </a:lnTo>
                      <a:lnTo>
                        <a:pt x="16" y="154"/>
                      </a:lnTo>
                      <a:lnTo>
                        <a:pt x="16" y="154"/>
                      </a:lnTo>
                      <a:lnTo>
                        <a:pt x="8" y="142"/>
                      </a:lnTo>
                      <a:lnTo>
                        <a:pt x="4" y="128"/>
                      </a:lnTo>
                      <a:lnTo>
                        <a:pt x="2" y="108"/>
                      </a:lnTo>
                      <a:lnTo>
                        <a:pt x="0" y="86"/>
                      </a:lnTo>
                      <a:lnTo>
                        <a:pt x="0" y="86"/>
                      </a:lnTo>
                      <a:lnTo>
                        <a:pt x="2" y="64"/>
                      </a:lnTo>
                      <a:lnTo>
                        <a:pt x="4" y="44"/>
                      </a:lnTo>
                      <a:lnTo>
                        <a:pt x="10" y="28"/>
                      </a:lnTo>
                      <a:lnTo>
                        <a:pt x="16" y="16"/>
                      </a:lnTo>
                      <a:lnTo>
                        <a:pt x="16" y="16"/>
                      </a:lnTo>
                      <a:lnTo>
                        <a:pt x="24" y="8"/>
                      </a:lnTo>
                      <a:lnTo>
                        <a:pt x="34" y="4"/>
                      </a:lnTo>
                      <a:lnTo>
                        <a:pt x="44" y="0"/>
                      </a:lnTo>
                      <a:lnTo>
                        <a:pt x="56" y="0"/>
                      </a:lnTo>
                      <a:close/>
                      <a:moveTo>
                        <a:pt x="56" y="26"/>
                      </a:moveTo>
                      <a:lnTo>
                        <a:pt x="56" y="26"/>
                      </a:lnTo>
                      <a:lnTo>
                        <a:pt x="50" y="26"/>
                      </a:lnTo>
                      <a:lnTo>
                        <a:pt x="44" y="30"/>
                      </a:lnTo>
                      <a:lnTo>
                        <a:pt x="44" y="30"/>
                      </a:lnTo>
                      <a:lnTo>
                        <a:pt x="40" y="36"/>
                      </a:lnTo>
                      <a:lnTo>
                        <a:pt x="38" y="44"/>
                      </a:lnTo>
                      <a:lnTo>
                        <a:pt x="38" y="44"/>
                      </a:lnTo>
                      <a:lnTo>
                        <a:pt x="36" y="60"/>
                      </a:lnTo>
                      <a:lnTo>
                        <a:pt x="34" y="86"/>
                      </a:lnTo>
                      <a:lnTo>
                        <a:pt x="34" y="86"/>
                      </a:lnTo>
                      <a:lnTo>
                        <a:pt x="36" y="112"/>
                      </a:lnTo>
                      <a:lnTo>
                        <a:pt x="38" y="128"/>
                      </a:lnTo>
                      <a:lnTo>
                        <a:pt x="38" y="128"/>
                      </a:lnTo>
                      <a:lnTo>
                        <a:pt x="40" y="136"/>
                      </a:lnTo>
                      <a:lnTo>
                        <a:pt x="44" y="142"/>
                      </a:lnTo>
                      <a:lnTo>
                        <a:pt x="44" y="142"/>
                      </a:lnTo>
                      <a:lnTo>
                        <a:pt x="50" y="144"/>
                      </a:lnTo>
                      <a:lnTo>
                        <a:pt x="56" y="146"/>
                      </a:lnTo>
                      <a:lnTo>
                        <a:pt x="56" y="146"/>
                      </a:lnTo>
                      <a:lnTo>
                        <a:pt x="62" y="144"/>
                      </a:lnTo>
                      <a:lnTo>
                        <a:pt x="66" y="142"/>
                      </a:lnTo>
                      <a:lnTo>
                        <a:pt x="66" y="142"/>
                      </a:lnTo>
                      <a:lnTo>
                        <a:pt x="70" y="136"/>
                      </a:lnTo>
                      <a:lnTo>
                        <a:pt x="74" y="128"/>
                      </a:lnTo>
                      <a:lnTo>
                        <a:pt x="74" y="128"/>
                      </a:lnTo>
                      <a:lnTo>
                        <a:pt x="76" y="112"/>
                      </a:lnTo>
                      <a:lnTo>
                        <a:pt x="76" y="86"/>
                      </a:lnTo>
                      <a:lnTo>
                        <a:pt x="76" y="86"/>
                      </a:lnTo>
                      <a:lnTo>
                        <a:pt x="76" y="60"/>
                      </a:lnTo>
                      <a:lnTo>
                        <a:pt x="74" y="44"/>
                      </a:lnTo>
                      <a:lnTo>
                        <a:pt x="74" y="44"/>
                      </a:lnTo>
                      <a:lnTo>
                        <a:pt x="70" y="36"/>
                      </a:lnTo>
                      <a:lnTo>
                        <a:pt x="66" y="30"/>
                      </a:lnTo>
                      <a:lnTo>
                        <a:pt x="66" y="30"/>
                      </a:lnTo>
                      <a:lnTo>
                        <a:pt x="62" y="26"/>
                      </a:lnTo>
                      <a:lnTo>
                        <a:pt x="56" y="26"/>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9" name="Google Shape;1779;p27"/>
                <p:cNvSpPr/>
                <p:nvPr/>
              </p:nvSpPr>
              <p:spPr>
                <a:xfrm>
                  <a:off x="4053" y="2756"/>
                  <a:ext cx="110" cy="172"/>
                </a:xfrm>
                <a:custGeom>
                  <a:avLst/>
                  <a:gdLst/>
                  <a:ahLst/>
                  <a:cxnLst/>
                  <a:rect l="l" t="t" r="r" b="b"/>
                  <a:pathLst>
                    <a:path w="110" h="172" extrusionOk="0">
                      <a:moveTo>
                        <a:pt x="56" y="0"/>
                      </a:moveTo>
                      <a:lnTo>
                        <a:pt x="56" y="0"/>
                      </a:lnTo>
                      <a:lnTo>
                        <a:pt x="68" y="0"/>
                      </a:lnTo>
                      <a:lnTo>
                        <a:pt x="78" y="4"/>
                      </a:lnTo>
                      <a:lnTo>
                        <a:pt x="86" y="8"/>
                      </a:lnTo>
                      <a:lnTo>
                        <a:pt x="94" y="16"/>
                      </a:lnTo>
                      <a:lnTo>
                        <a:pt x="94" y="16"/>
                      </a:lnTo>
                      <a:lnTo>
                        <a:pt x="102" y="28"/>
                      </a:lnTo>
                      <a:lnTo>
                        <a:pt x="106" y="44"/>
                      </a:lnTo>
                      <a:lnTo>
                        <a:pt x="110" y="64"/>
                      </a:lnTo>
                      <a:lnTo>
                        <a:pt x="110" y="86"/>
                      </a:lnTo>
                      <a:lnTo>
                        <a:pt x="110" y="86"/>
                      </a:lnTo>
                      <a:lnTo>
                        <a:pt x="110" y="108"/>
                      </a:lnTo>
                      <a:lnTo>
                        <a:pt x="106" y="128"/>
                      </a:lnTo>
                      <a:lnTo>
                        <a:pt x="102" y="144"/>
                      </a:lnTo>
                      <a:lnTo>
                        <a:pt x="94" y="156"/>
                      </a:lnTo>
                      <a:lnTo>
                        <a:pt x="94" y="156"/>
                      </a:lnTo>
                      <a:lnTo>
                        <a:pt x="86" y="162"/>
                      </a:lnTo>
                      <a:lnTo>
                        <a:pt x="78" y="168"/>
                      </a:lnTo>
                      <a:lnTo>
                        <a:pt x="68" y="172"/>
                      </a:lnTo>
                      <a:lnTo>
                        <a:pt x="56" y="172"/>
                      </a:lnTo>
                      <a:lnTo>
                        <a:pt x="56" y="172"/>
                      </a:lnTo>
                      <a:lnTo>
                        <a:pt x="44" y="172"/>
                      </a:lnTo>
                      <a:lnTo>
                        <a:pt x="32" y="168"/>
                      </a:lnTo>
                      <a:lnTo>
                        <a:pt x="24" y="162"/>
                      </a:lnTo>
                      <a:lnTo>
                        <a:pt x="16" y="154"/>
                      </a:lnTo>
                      <a:lnTo>
                        <a:pt x="16" y="154"/>
                      </a:lnTo>
                      <a:lnTo>
                        <a:pt x="8" y="142"/>
                      </a:lnTo>
                      <a:lnTo>
                        <a:pt x="4" y="128"/>
                      </a:lnTo>
                      <a:lnTo>
                        <a:pt x="2" y="108"/>
                      </a:lnTo>
                      <a:lnTo>
                        <a:pt x="0" y="86"/>
                      </a:lnTo>
                      <a:lnTo>
                        <a:pt x="0" y="86"/>
                      </a:lnTo>
                      <a:lnTo>
                        <a:pt x="2" y="64"/>
                      </a:lnTo>
                      <a:lnTo>
                        <a:pt x="4" y="44"/>
                      </a:lnTo>
                      <a:lnTo>
                        <a:pt x="10" y="28"/>
                      </a:lnTo>
                      <a:lnTo>
                        <a:pt x="16" y="16"/>
                      </a:lnTo>
                      <a:lnTo>
                        <a:pt x="16" y="16"/>
                      </a:lnTo>
                      <a:lnTo>
                        <a:pt x="24" y="8"/>
                      </a:lnTo>
                      <a:lnTo>
                        <a:pt x="34" y="4"/>
                      </a:lnTo>
                      <a:lnTo>
                        <a:pt x="44" y="0"/>
                      </a:lnTo>
                      <a:lnTo>
                        <a:pt x="56"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0" name="Google Shape;1780;p27"/>
                <p:cNvSpPr/>
                <p:nvPr/>
              </p:nvSpPr>
              <p:spPr>
                <a:xfrm>
                  <a:off x="4087" y="2782"/>
                  <a:ext cx="42" cy="120"/>
                </a:xfrm>
                <a:custGeom>
                  <a:avLst/>
                  <a:gdLst/>
                  <a:ahLst/>
                  <a:cxnLst/>
                  <a:rect l="l" t="t" r="r" b="b"/>
                  <a:pathLst>
                    <a:path w="42" h="120" extrusionOk="0">
                      <a:moveTo>
                        <a:pt x="22" y="0"/>
                      </a:moveTo>
                      <a:lnTo>
                        <a:pt x="22" y="0"/>
                      </a:lnTo>
                      <a:lnTo>
                        <a:pt x="16" y="0"/>
                      </a:lnTo>
                      <a:lnTo>
                        <a:pt x="10" y="4"/>
                      </a:lnTo>
                      <a:lnTo>
                        <a:pt x="10" y="4"/>
                      </a:lnTo>
                      <a:lnTo>
                        <a:pt x="6" y="10"/>
                      </a:lnTo>
                      <a:lnTo>
                        <a:pt x="4" y="18"/>
                      </a:lnTo>
                      <a:lnTo>
                        <a:pt x="4" y="18"/>
                      </a:lnTo>
                      <a:lnTo>
                        <a:pt x="2" y="34"/>
                      </a:lnTo>
                      <a:lnTo>
                        <a:pt x="0" y="60"/>
                      </a:lnTo>
                      <a:lnTo>
                        <a:pt x="0" y="60"/>
                      </a:lnTo>
                      <a:lnTo>
                        <a:pt x="2" y="86"/>
                      </a:lnTo>
                      <a:lnTo>
                        <a:pt x="4" y="102"/>
                      </a:lnTo>
                      <a:lnTo>
                        <a:pt x="4" y="102"/>
                      </a:lnTo>
                      <a:lnTo>
                        <a:pt x="6" y="110"/>
                      </a:lnTo>
                      <a:lnTo>
                        <a:pt x="10" y="116"/>
                      </a:lnTo>
                      <a:lnTo>
                        <a:pt x="10" y="116"/>
                      </a:lnTo>
                      <a:lnTo>
                        <a:pt x="16" y="118"/>
                      </a:lnTo>
                      <a:lnTo>
                        <a:pt x="22" y="120"/>
                      </a:lnTo>
                      <a:lnTo>
                        <a:pt x="22" y="120"/>
                      </a:lnTo>
                      <a:lnTo>
                        <a:pt x="28" y="118"/>
                      </a:lnTo>
                      <a:lnTo>
                        <a:pt x="32" y="116"/>
                      </a:lnTo>
                      <a:lnTo>
                        <a:pt x="32" y="116"/>
                      </a:lnTo>
                      <a:lnTo>
                        <a:pt x="36" y="110"/>
                      </a:lnTo>
                      <a:lnTo>
                        <a:pt x="40" y="102"/>
                      </a:lnTo>
                      <a:lnTo>
                        <a:pt x="40" y="102"/>
                      </a:lnTo>
                      <a:lnTo>
                        <a:pt x="42" y="86"/>
                      </a:lnTo>
                      <a:lnTo>
                        <a:pt x="42" y="60"/>
                      </a:lnTo>
                      <a:lnTo>
                        <a:pt x="42" y="60"/>
                      </a:lnTo>
                      <a:lnTo>
                        <a:pt x="42" y="34"/>
                      </a:lnTo>
                      <a:lnTo>
                        <a:pt x="40" y="18"/>
                      </a:lnTo>
                      <a:lnTo>
                        <a:pt x="40" y="18"/>
                      </a:lnTo>
                      <a:lnTo>
                        <a:pt x="36" y="10"/>
                      </a:lnTo>
                      <a:lnTo>
                        <a:pt x="32" y="4"/>
                      </a:lnTo>
                      <a:lnTo>
                        <a:pt x="32" y="4"/>
                      </a:lnTo>
                      <a:lnTo>
                        <a:pt x="28" y="0"/>
                      </a:lnTo>
                      <a:lnTo>
                        <a:pt x="2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1" name="Google Shape;1781;p27"/>
                <p:cNvSpPr/>
                <p:nvPr/>
              </p:nvSpPr>
              <p:spPr>
                <a:xfrm>
                  <a:off x="3835" y="2184"/>
                  <a:ext cx="74" cy="172"/>
                </a:xfrm>
                <a:custGeom>
                  <a:avLst/>
                  <a:gdLst/>
                  <a:ahLst/>
                  <a:cxnLst/>
                  <a:rect l="l" t="t" r="r" b="b"/>
                  <a:pathLst>
                    <a:path w="74" h="172" extrusionOk="0">
                      <a:moveTo>
                        <a:pt x="74" y="172"/>
                      </a:moveTo>
                      <a:lnTo>
                        <a:pt x="42" y="172"/>
                      </a:lnTo>
                      <a:lnTo>
                        <a:pt x="42" y="48"/>
                      </a:lnTo>
                      <a:lnTo>
                        <a:pt x="42" y="48"/>
                      </a:lnTo>
                      <a:lnTo>
                        <a:pt x="32" y="56"/>
                      </a:lnTo>
                      <a:lnTo>
                        <a:pt x="22" y="64"/>
                      </a:lnTo>
                      <a:lnTo>
                        <a:pt x="12" y="68"/>
                      </a:lnTo>
                      <a:lnTo>
                        <a:pt x="0" y="74"/>
                      </a:lnTo>
                      <a:lnTo>
                        <a:pt x="0" y="44"/>
                      </a:lnTo>
                      <a:lnTo>
                        <a:pt x="0" y="44"/>
                      </a:lnTo>
                      <a:lnTo>
                        <a:pt x="14" y="38"/>
                      </a:lnTo>
                      <a:lnTo>
                        <a:pt x="28" y="28"/>
                      </a:lnTo>
                      <a:lnTo>
                        <a:pt x="28" y="28"/>
                      </a:lnTo>
                      <a:lnTo>
                        <a:pt x="40" y="16"/>
                      </a:lnTo>
                      <a:lnTo>
                        <a:pt x="44" y="8"/>
                      </a:lnTo>
                      <a:lnTo>
                        <a:pt x="48" y="0"/>
                      </a:lnTo>
                      <a:lnTo>
                        <a:pt x="74" y="0"/>
                      </a:lnTo>
                      <a:lnTo>
                        <a:pt x="74" y="172"/>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2" name="Google Shape;1782;p27"/>
                <p:cNvSpPr/>
                <p:nvPr/>
              </p:nvSpPr>
              <p:spPr>
                <a:xfrm>
                  <a:off x="3825" y="2470"/>
                  <a:ext cx="112" cy="174"/>
                </a:xfrm>
                <a:custGeom>
                  <a:avLst/>
                  <a:gdLst/>
                  <a:ahLst/>
                  <a:cxnLst/>
                  <a:rect l="l" t="t" r="r" b="b"/>
                  <a:pathLst>
                    <a:path w="112" h="174" extrusionOk="0">
                      <a:moveTo>
                        <a:pt x="56" y="0"/>
                      </a:moveTo>
                      <a:lnTo>
                        <a:pt x="56" y="0"/>
                      </a:lnTo>
                      <a:lnTo>
                        <a:pt x="68" y="0"/>
                      </a:lnTo>
                      <a:lnTo>
                        <a:pt x="78" y="4"/>
                      </a:lnTo>
                      <a:lnTo>
                        <a:pt x="88" y="10"/>
                      </a:lnTo>
                      <a:lnTo>
                        <a:pt x="94" y="18"/>
                      </a:lnTo>
                      <a:lnTo>
                        <a:pt x="94" y="18"/>
                      </a:lnTo>
                      <a:lnTo>
                        <a:pt x="102" y="30"/>
                      </a:lnTo>
                      <a:lnTo>
                        <a:pt x="108" y="46"/>
                      </a:lnTo>
                      <a:lnTo>
                        <a:pt x="110" y="64"/>
                      </a:lnTo>
                      <a:lnTo>
                        <a:pt x="112" y="86"/>
                      </a:lnTo>
                      <a:lnTo>
                        <a:pt x="112" y="86"/>
                      </a:lnTo>
                      <a:lnTo>
                        <a:pt x="110" y="110"/>
                      </a:lnTo>
                      <a:lnTo>
                        <a:pt x="108" y="128"/>
                      </a:lnTo>
                      <a:lnTo>
                        <a:pt x="102" y="144"/>
                      </a:lnTo>
                      <a:lnTo>
                        <a:pt x="94" y="156"/>
                      </a:lnTo>
                      <a:lnTo>
                        <a:pt x="94" y="156"/>
                      </a:lnTo>
                      <a:lnTo>
                        <a:pt x="88" y="164"/>
                      </a:lnTo>
                      <a:lnTo>
                        <a:pt x="78" y="170"/>
                      </a:lnTo>
                      <a:lnTo>
                        <a:pt x="68" y="172"/>
                      </a:lnTo>
                      <a:lnTo>
                        <a:pt x="56" y="174"/>
                      </a:lnTo>
                      <a:lnTo>
                        <a:pt x="56" y="174"/>
                      </a:lnTo>
                      <a:lnTo>
                        <a:pt x="44" y="172"/>
                      </a:lnTo>
                      <a:lnTo>
                        <a:pt x="34" y="168"/>
                      </a:lnTo>
                      <a:lnTo>
                        <a:pt x="24" y="162"/>
                      </a:lnTo>
                      <a:lnTo>
                        <a:pt x="16" y="154"/>
                      </a:lnTo>
                      <a:lnTo>
                        <a:pt x="16" y="154"/>
                      </a:lnTo>
                      <a:lnTo>
                        <a:pt x="10" y="144"/>
                      </a:lnTo>
                      <a:lnTo>
                        <a:pt x="4" y="128"/>
                      </a:lnTo>
                      <a:lnTo>
                        <a:pt x="2" y="108"/>
                      </a:lnTo>
                      <a:lnTo>
                        <a:pt x="0" y="86"/>
                      </a:lnTo>
                      <a:lnTo>
                        <a:pt x="0" y="86"/>
                      </a:lnTo>
                      <a:lnTo>
                        <a:pt x="2" y="64"/>
                      </a:lnTo>
                      <a:lnTo>
                        <a:pt x="6" y="46"/>
                      </a:lnTo>
                      <a:lnTo>
                        <a:pt x="10" y="30"/>
                      </a:lnTo>
                      <a:lnTo>
                        <a:pt x="18" y="18"/>
                      </a:lnTo>
                      <a:lnTo>
                        <a:pt x="18" y="18"/>
                      </a:lnTo>
                      <a:lnTo>
                        <a:pt x="26" y="10"/>
                      </a:lnTo>
                      <a:lnTo>
                        <a:pt x="34" y="4"/>
                      </a:lnTo>
                      <a:lnTo>
                        <a:pt x="44" y="0"/>
                      </a:lnTo>
                      <a:lnTo>
                        <a:pt x="56" y="0"/>
                      </a:lnTo>
                      <a:close/>
                      <a:moveTo>
                        <a:pt x="56" y="26"/>
                      </a:moveTo>
                      <a:lnTo>
                        <a:pt x="56" y="26"/>
                      </a:lnTo>
                      <a:lnTo>
                        <a:pt x="50" y="28"/>
                      </a:lnTo>
                      <a:lnTo>
                        <a:pt x="46" y="30"/>
                      </a:lnTo>
                      <a:lnTo>
                        <a:pt x="46" y="30"/>
                      </a:lnTo>
                      <a:lnTo>
                        <a:pt x="42" y="36"/>
                      </a:lnTo>
                      <a:lnTo>
                        <a:pt x="38" y="44"/>
                      </a:lnTo>
                      <a:lnTo>
                        <a:pt x="38" y="44"/>
                      </a:lnTo>
                      <a:lnTo>
                        <a:pt x="36" y="62"/>
                      </a:lnTo>
                      <a:lnTo>
                        <a:pt x="36" y="86"/>
                      </a:lnTo>
                      <a:lnTo>
                        <a:pt x="36" y="86"/>
                      </a:lnTo>
                      <a:lnTo>
                        <a:pt x="36" y="112"/>
                      </a:lnTo>
                      <a:lnTo>
                        <a:pt x="38" y="128"/>
                      </a:lnTo>
                      <a:lnTo>
                        <a:pt x="38" y="128"/>
                      </a:lnTo>
                      <a:lnTo>
                        <a:pt x="42" y="138"/>
                      </a:lnTo>
                      <a:lnTo>
                        <a:pt x="46" y="142"/>
                      </a:lnTo>
                      <a:lnTo>
                        <a:pt x="46" y="142"/>
                      </a:lnTo>
                      <a:lnTo>
                        <a:pt x="50" y="146"/>
                      </a:lnTo>
                      <a:lnTo>
                        <a:pt x="56" y="146"/>
                      </a:lnTo>
                      <a:lnTo>
                        <a:pt x="56" y="146"/>
                      </a:lnTo>
                      <a:lnTo>
                        <a:pt x="62" y="146"/>
                      </a:lnTo>
                      <a:lnTo>
                        <a:pt x="66" y="142"/>
                      </a:lnTo>
                      <a:lnTo>
                        <a:pt x="66" y="142"/>
                      </a:lnTo>
                      <a:lnTo>
                        <a:pt x="70" y="138"/>
                      </a:lnTo>
                      <a:lnTo>
                        <a:pt x="74" y="130"/>
                      </a:lnTo>
                      <a:lnTo>
                        <a:pt x="74" y="130"/>
                      </a:lnTo>
                      <a:lnTo>
                        <a:pt x="76" y="112"/>
                      </a:lnTo>
                      <a:lnTo>
                        <a:pt x="78" y="86"/>
                      </a:lnTo>
                      <a:lnTo>
                        <a:pt x="78" y="86"/>
                      </a:lnTo>
                      <a:lnTo>
                        <a:pt x="76" y="62"/>
                      </a:lnTo>
                      <a:lnTo>
                        <a:pt x="74" y="46"/>
                      </a:lnTo>
                      <a:lnTo>
                        <a:pt x="74" y="46"/>
                      </a:lnTo>
                      <a:lnTo>
                        <a:pt x="70" y="36"/>
                      </a:lnTo>
                      <a:lnTo>
                        <a:pt x="66" y="30"/>
                      </a:lnTo>
                      <a:lnTo>
                        <a:pt x="66" y="30"/>
                      </a:lnTo>
                      <a:lnTo>
                        <a:pt x="62" y="28"/>
                      </a:lnTo>
                      <a:lnTo>
                        <a:pt x="56" y="26"/>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3" name="Google Shape;1783;p27"/>
                <p:cNvSpPr/>
                <p:nvPr/>
              </p:nvSpPr>
              <p:spPr>
                <a:xfrm>
                  <a:off x="3825" y="2470"/>
                  <a:ext cx="112" cy="174"/>
                </a:xfrm>
                <a:custGeom>
                  <a:avLst/>
                  <a:gdLst/>
                  <a:ahLst/>
                  <a:cxnLst/>
                  <a:rect l="l" t="t" r="r" b="b"/>
                  <a:pathLst>
                    <a:path w="112" h="174" extrusionOk="0">
                      <a:moveTo>
                        <a:pt x="56" y="0"/>
                      </a:moveTo>
                      <a:lnTo>
                        <a:pt x="56" y="0"/>
                      </a:lnTo>
                      <a:lnTo>
                        <a:pt x="68" y="0"/>
                      </a:lnTo>
                      <a:lnTo>
                        <a:pt x="78" y="4"/>
                      </a:lnTo>
                      <a:lnTo>
                        <a:pt x="88" y="10"/>
                      </a:lnTo>
                      <a:lnTo>
                        <a:pt x="94" y="18"/>
                      </a:lnTo>
                      <a:lnTo>
                        <a:pt x="94" y="18"/>
                      </a:lnTo>
                      <a:lnTo>
                        <a:pt x="102" y="30"/>
                      </a:lnTo>
                      <a:lnTo>
                        <a:pt x="108" y="46"/>
                      </a:lnTo>
                      <a:lnTo>
                        <a:pt x="110" y="64"/>
                      </a:lnTo>
                      <a:lnTo>
                        <a:pt x="112" y="86"/>
                      </a:lnTo>
                      <a:lnTo>
                        <a:pt x="112" y="86"/>
                      </a:lnTo>
                      <a:lnTo>
                        <a:pt x="110" y="110"/>
                      </a:lnTo>
                      <a:lnTo>
                        <a:pt x="108" y="128"/>
                      </a:lnTo>
                      <a:lnTo>
                        <a:pt x="102" y="144"/>
                      </a:lnTo>
                      <a:lnTo>
                        <a:pt x="94" y="156"/>
                      </a:lnTo>
                      <a:lnTo>
                        <a:pt x="94" y="156"/>
                      </a:lnTo>
                      <a:lnTo>
                        <a:pt x="88" y="164"/>
                      </a:lnTo>
                      <a:lnTo>
                        <a:pt x="78" y="170"/>
                      </a:lnTo>
                      <a:lnTo>
                        <a:pt x="68" y="172"/>
                      </a:lnTo>
                      <a:lnTo>
                        <a:pt x="56" y="174"/>
                      </a:lnTo>
                      <a:lnTo>
                        <a:pt x="56" y="174"/>
                      </a:lnTo>
                      <a:lnTo>
                        <a:pt x="44" y="172"/>
                      </a:lnTo>
                      <a:lnTo>
                        <a:pt x="34" y="168"/>
                      </a:lnTo>
                      <a:lnTo>
                        <a:pt x="24" y="162"/>
                      </a:lnTo>
                      <a:lnTo>
                        <a:pt x="16" y="154"/>
                      </a:lnTo>
                      <a:lnTo>
                        <a:pt x="16" y="154"/>
                      </a:lnTo>
                      <a:lnTo>
                        <a:pt x="10" y="144"/>
                      </a:lnTo>
                      <a:lnTo>
                        <a:pt x="4" y="128"/>
                      </a:lnTo>
                      <a:lnTo>
                        <a:pt x="2" y="108"/>
                      </a:lnTo>
                      <a:lnTo>
                        <a:pt x="0" y="86"/>
                      </a:lnTo>
                      <a:lnTo>
                        <a:pt x="0" y="86"/>
                      </a:lnTo>
                      <a:lnTo>
                        <a:pt x="2" y="64"/>
                      </a:lnTo>
                      <a:lnTo>
                        <a:pt x="6" y="46"/>
                      </a:lnTo>
                      <a:lnTo>
                        <a:pt x="10" y="30"/>
                      </a:lnTo>
                      <a:lnTo>
                        <a:pt x="18" y="18"/>
                      </a:lnTo>
                      <a:lnTo>
                        <a:pt x="18" y="18"/>
                      </a:lnTo>
                      <a:lnTo>
                        <a:pt x="26" y="10"/>
                      </a:lnTo>
                      <a:lnTo>
                        <a:pt x="34" y="4"/>
                      </a:lnTo>
                      <a:lnTo>
                        <a:pt x="44" y="0"/>
                      </a:lnTo>
                      <a:lnTo>
                        <a:pt x="56"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4" name="Google Shape;1784;p27"/>
                <p:cNvSpPr/>
                <p:nvPr/>
              </p:nvSpPr>
              <p:spPr>
                <a:xfrm>
                  <a:off x="3861" y="2496"/>
                  <a:ext cx="42" cy="120"/>
                </a:xfrm>
                <a:custGeom>
                  <a:avLst/>
                  <a:gdLst/>
                  <a:ahLst/>
                  <a:cxnLst/>
                  <a:rect l="l" t="t" r="r" b="b"/>
                  <a:pathLst>
                    <a:path w="42" h="120" extrusionOk="0">
                      <a:moveTo>
                        <a:pt x="20" y="0"/>
                      </a:moveTo>
                      <a:lnTo>
                        <a:pt x="20" y="0"/>
                      </a:lnTo>
                      <a:lnTo>
                        <a:pt x="14" y="2"/>
                      </a:lnTo>
                      <a:lnTo>
                        <a:pt x="10" y="4"/>
                      </a:lnTo>
                      <a:lnTo>
                        <a:pt x="10" y="4"/>
                      </a:lnTo>
                      <a:lnTo>
                        <a:pt x="6" y="10"/>
                      </a:lnTo>
                      <a:lnTo>
                        <a:pt x="2" y="18"/>
                      </a:lnTo>
                      <a:lnTo>
                        <a:pt x="2" y="18"/>
                      </a:lnTo>
                      <a:lnTo>
                        <a:pt x="0" y="36"/>
                      </a:lnTo>
                      <a:lnTo>
                        <a:pt x="0" y="60"/>
                      </a:lnTo>
                      <a:lnTo>
                        <a:pt x="0" y="60"/>
                      </a:lnTo>
                      <a:lnTo>
                        <a:pt x="0" y="86"/>
                      </a:lnTo>
                      <a:lnTo>
                        <a:pt x="2" y="102"/>
                      </a:lnTo>
                      <a:lnTo>
                        <a:pt x="2" y="102"/>
                      </a:lnTo>
                      <a:lnTo>
                        <a:pt x="6" y="112"/>
                      </a:lnTo>
                      <a:lnTo>
                        <a:pt x="10" y="116"/>
                      </a:lnTo>
                      <a:lnTo>
                        <a:pt x="10" y="116"/>
                      </a:lnTo>
                      <a:lnTo>
                        <a:pt x="14" y="120"/>
                      </a:lnTo>
                      <a:lnTo>
                        <a:pt x="20" y="120"/>
                      </a:lnTo>
                      <a:lnTo>
                        <a:pt x="20" y="120"/>
                      </a:lnTo>
                      <a:lnTo>
                        <a:pt x="26" y="120"/>
                      </a:lnTo>
                      <a:lnTo>
                        <a:pt x="30" y="116"/>
                      </a:lnTo>
                      <a:lnTo>
                        <a:pt x="30" y="116"/>
                      </a:lnTo>
                      <a:lnTo>
                        <a:pt x="34" y="112"/>
                      </a:lnTo>
                      <a:lnTo>
                        <a:pt x="38" y="104"/>
                      </a:lnTo>
                      <a:lnTo>
                        <a:pt x="38" y="104"/>
                      </a:lnTo>
                      <a:lnTo>
                        <a:pt x="40" y="86"/>
                      </a:lnTo>
                      <a:lnTo>
                        <a:pt x="42" y="60"/>
                      </a:lnTo>
                      <a:lnTo>
                        <a:pt x="42" y="60"/>
                      </a:lnTo>
                      <a:lnTo>
                        <a:pt x="40" y="36"/>
                      </a:lnTo>
                      <a:lnTo>
                        <a:pt x="38" y="20"/>
                      </a:lnTo>
                      <a:lnTo>
                        <a:pt x="38" y="20"/>
                      </a:lnTo>
                      <a:lnTo>
                        <a:pt x="34" y="10"/>
                      </a:lnTo>
                      <a:lnTo>
                        <a:pt x="30" y="4"/>
                      </a:lnTo>
                      <a:lnTo>
                        <a:pt x="30" y="4"/>
                      </a:lnTo>
                      <a:lnTo>
                        <a:pt x="26" y="2"/>
                      </a:lnTo>
                      <a:lnTo>
                        <a:pt x="2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5" name="Google Shape;1785;p27"/>
                <p:cNvSpPr/>
                <p:nvPr/>
              </p:nvSpPr>
              <p:spPr>
                <a:xfrm>
                  <a:off x="3835" y="2756"/>
                  <a:ext cx="74" cy="170"/>
                </a:xfrm>
                <a:custGeom>
                  <a:avLst/>
                  <a:gdLst/>
                  <a:ahLst/>
                  <a:cxnLst/>
                  <a:rect l="l" t="t" r="r" b="b"/>
                  <a:pathLst>
                    <a:path w="74" h="170" extrusionOk="0">
                      <a:moveTo>
                        <a:pt x="74" y="170"/>
                      </a:moveTo>
                      <a:lnTo>
                        <a:pt x="42" y="170"/>
                      </a:lnTo>
                      <a:lnTo>
                        <a:pt x="42" y="46"/>
                      </a:lnTo>
                      <a:lnTo>
                        <a:pt x="42" y="46"/>
                      </a:lnTo>
                      <a:lnTo>
                        <a:pt x="32" y="54"/>
                      </a:lnTo>
                      <a:lnTo>
                        <a:pt x="22" y="62"/>
                      </a:lnTo>
                      <a:lnTo>
                        <a:pt x="12" y="68"/>
                      </a:lnTo>
                      <a:lnTo>
                        <a:pt x="0" y="72"/>
                      </a:lnTo>
                      <a:lnTo>
                        <a:pt x="0" y="42"/>
                      </a:lnTo>
                      <a:lnTo>
                        <a:pt x="0" y="42"/>
                      </a:lnTo>
                      <a:lnTo>
                        <a:pt x="14" y="36"/>
                      </a:lnTo>
                      <a:lnTo>
                        <a:pt x="28" y="26"/>
                      </a:lnTo>
                      <a:lnTo>
                        <a:pt x="28" y="26"/>
                      </a:lnTo>
                      <a:lnTo>
                        <a:pt x="40" y="14"/>
                      </a:lnTo>
                      <a:lnTo>
                        <a:pt x="44" y="6"/>
                      </a:lnTo>
                      <a:lnTo>
                        <a:pt x="48" y="0"/>
                      </a:lnTo>
                      <a:lnTo>
                        <a:pt x="74" y="0"/>
                      </a:lnTo>
                      <a:lnTo>
                        <a:pt x="74" y="170"/>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6" name="Google Shape;1786;p27"/>
                <p:cNvSpPr/>
                <p:nvPr/>
              </p:nvSpPr>
              <p:spPr>
                <a:xfrm>
                  <a:off x="4289" y="2184"/>
                  <a:ext cx="76" cy="172"/>
                </a:xfrm>
                <a:custGeom>
                  <a:avLst/>
                  <a:gdLst/>
                  <a:ahLst/>
                  <a:cxnLst/>
                  <a:rect l="l" t="t" r="r" b="b"/>
                  <a:pathLst>
                    <a:path w="76" h="172" extrusionOk="0">
                      <a:moveTo>
                        <a:pt x="76" y="172"/>
                      </a:moveTo>
                      <a:lnTo>
                        <a:pt x="42" y="172"/>
                      </a:lnTo>
                      <a:lnTo>
                        <a:pt x="42" y="48"/>
                      </a:lnTo>
                      <a:lnTo>
                        <a:pt x="42" y="48"/>
                      </a:lnTo>
                      <a:lnTo>
                        <a:pt x="34" y="56"/>
                      </a:lnTo>
                      <a:lnTo>
                        <a:pt x="22" y="64"/>
                      </a:lnTo>
                      <a:lnTo>
                        <a:pt x="12" y="68"/>
                      </a:lnTo>
                      <a:lnTo>
                        <a:pt x="0" y="74"/>
                      </a:lnTo>
                      <a:lnTo>
                        <a:pt x="0" y="44"/>
                      </a:lnTo>
                      <a:lnTo>
                        <a:pt x="0" y="44"/>
                      </a:lnTo>
                      <a:lnTo>
                        <a:pt x="14" y="38"/>
                      </a:lnTo>
                      <a:lnTo>
                        <a:pt x="28" y="28"/>
                      </a:lnTo>
                      <a:lnTo>
                        <a:pt x="28" y="28"/>
                      </a:lnTo>
                      <a:lnTo>
                        <a:pt x="40" y="16"/>
                      </a:lnTo>
                      <a:lnTo>
                        <a:pt x="46" y="8"/>
                      </a:lnTo>
                      <a:lnTo>
                        <a:pt x="48" y="0"/>
                      </a:lnTo>
                      <a:lnTo>
                        <a:pt x="76" y="0"/>
                      </a:lnTo>
                      <a:lnTo>
                        <a:pt x="76" y="172"/>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7" name="Google Shape;1787;p27"/>
                <p:cNvSpPr/>
                <p:nvPr/>
              </p:nvSpPr>
              <p:spPr>
                <a:xfrm>
                  <a:off x="4289" y="2470"/>
                  <a:ext cx="76" cy="170"/>
                </a:xfrm>
                <a:custGeom>
                  <a:avLst/>
                  <a:gdLst/>
                  <a:ahLst/>
                  <a:cxnLst/>
                  <a:rect l="l" t="t" r="r" b="b"/>
                  <a:pathLst>
                    <a:path w="76" h="170" extrusionOk="0">
                      <a:moveTo>
                        <a:pt x="76" y="170"/>
                      </a:moveTo>
                      <a:lnTo>
                        <a:pt x="42" y="170"/>
                      </a:lnTo>
                      <a:lnTo>
                        <a:pt x="42" y="48"/>
                      </a:lnTo>
                      <a:lnTo>
                        <a:pt x="42" y="48"/>
                      </a:lnTo>
                      <a:lnTo>
                        <a:pt x="34" y="56"/>
                      </a:lnTo>
                      <a:lnTo>
                        <a:pt x="22" y="62"/>
                      </a:lnTo>
                      <a:lnTo>
                        <a:pt x="12" y="68"/>
                      </a:lnTo>
                      <a:lnTo>
                        <a:pt x="0" y="72"/>
                      </a:lnTo>
                      <a:lnTo>
                        <a:pt x="0" y="42"/>
                      </a:lnTo>
                      <a:lnTo>
                        <a:pt x="0" y="42"/>
                      </a:lnTo>
                      <a:lnTo>
                        <a:pt x="14" y="36"/>
                      </a:lnTo>
                      <a:lnTo>
                        <a:pt x="28" y="28"/>
                      </a:lnTo>
                      <a:lnTo>
                        <a:pt x="28" y="28"/>
                      </a:lnTo>
                      <a:lnTo>
                        <a:pt x="40" y="14"/>
                      </a:lnTo>
                      <a:lnTo>
                        <a:pt x="46" y="8"/>
                      </a:lnTo>
                      <a:lnTo>
                        <a:pt x="48" y="0"/>
                      </a:lnTo>
                      <a:lnTo>
                        <a:pt x="76" y="0"/>
                      </a:lnTo>
                      <a:lnTo>
                        <a:pt x="76" y="170"/>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8" name="Google Shape;1788;p27"/>
                <p:cNvSpPr/>
                <p:nvPr/>
              </p:nvSpPr>
              <p:spPr>
                <a:xfrm>
                  <a:off x="4281" y="2756"/>
                  <a:ext cx="110" cy="172"/>
                </a:xfrm>
                <a:custGeom>
                  <a:avLst/>
                  <a:gdLst/>
                  <a:ahLst/>
                  <a:cxnLst/>
                  <a:rect l="l" t="t" r="r" b="b"/>
                  <a:pathLst>
                    <a:path w="110" h="172" extrusionOk="0">
                      <a:moveTo>
                        <a:pt x="54" y="0"/>
                      </a:moveTo>
                      <a:lnTo>
                        <a:pt x="54" y="0"/>
                      </a:lnTo>
                      <a:lnTo>
                        <a:pt x="66" y="0"/>
                      </a:lnTo>
                      <a:lnTo>
                        <a:pt x="76" y="4"/>
                      </a:lnTo>
                      <a:lnTo>
                        <a:pt x="86" y="8"/>
                      </a:lnTo>
                      <a:lnTo>
                        <a:pt x="94" y="16"/>
                      </a:lnTo>
                      <a:lnTo>
                        <a:pt x="94" y="16"/>
                      </a:lnTo>
                      <a:lnTo>
                        <a:pt x="100" y="28"/>
                      </a:lnTo>
                      <a:lnTo>
                        <a:pt x="106" y="44"/>
                      </a:lnTo>
                      <a:lnTo>
                        <a:pt x="108" y="64"/>
                      </a:lnTo>
                      <a:lnTo>
                        <a:pt x="110" y="86"/>
                      </a:lnTo>
                      <a:lnTo>
                        <a:pt x="110" y="86"/>
                      </a:lnTo>
                      <a:lnTo>
                        <a:pt x="108" y="108"/>
                      </a:lnTo>
                      <a:lnTo>
                        <a:pt x="106" y="128"/>
                      </a:lnTo>
                      <a:lnTo>
                        <a:pt x="100" y="144"/>
                      </a:lnTo>
                      <a:lnTo>
                        <a:pt x="94" y="156"/>
                      </a:lnTo>
                      <a:lnTo>
                        <a:pt x="94" y="156"/>
                      </a:lnTo>
                      <a:lnTo>
                        <a:pt x="86" y="162"/>
                      </a:lnTo>
                      <a:lnTo>
                        <a:pt x="76" y="168"/>
                      </a:lnTo>
                      <a:lnTo>
                        <a:pt x="66" y="172"/>
                      </a:lnTo>
                      <a:lnTo>
                        <a:pt x="54" y="172"/>
                      </a:lnTo>
                      <a:lnTo>
                        <a:pt x="54" y="172"/>
                      </a:lnTo>
                      <a:lnTo>
                        <a:pt x="42" y="172"/>
                      </a:lnTo>
                      <a:lnTo>
                        <a:pt x="32" y="168"/>
                      </a:lnTo>
                      <a:lnTo>
                        <a:pt x="22" y="162"/>
                      </a:lnTo>
                      <a:lnTo>
                        <a:pt x="14" y="154"/>
                      </a:lnTo>
                      <a:lnTo>
                        <a:pt x="14" y="154"/>
                      </a:lnTo>
                      <a:lnTo>
                        <a:pt x="8" y="142"/>
                      </a:lnTo>
                      <a:lnTo>
                        <a:pt x="4" y="128"/>
                      </a:lnTo>
                      <a:lnTo>
                        <a:pt x="0" y="108"/>
                      </a:lnTo>
                      <a:lnTo>
                        <a:pt x="0" y="86"/>
                      </a:lnTo>
                      <a:lnTo>
                        <a:pt x="0" y="86"/>
                      </a:lnTo>
                      <a:lnTo>
                        <a:pt x="0" y="64"/>
                      </a:lnTo>
                      <a:lnTo>
                        <a:pt x="4" y="44"/>
                      </a:lnTo>
                      <a:lnTo>
                        <a:pt x="8" y="28"/>
                      </a:lnTo>
                      <a:lnTo>
                        <a:pt x="16" y="16"/>
                      </a:lnTo>
                      <a:lnTo>
                        <a:pt x="16" y="16"/>
                      </a:lnTo>
                      <a:lnTo>
                        <a:pt x="24" y="8"/>
                      </a:lnTo>
                      <a:lnTo>
                        <a:pt x="32" y="4"/>
                      </a:lnTo>
                      <a:lnTo>
                        <a:pt x="42" y="0"/>
                      </a:lnTo>
                      <a:lnTo>
                        <a:pt x="54" y="0"/>
                      </a:lnTo>
                      <a:close/>
                      <a:moveTo>
                        <a:pt x="54" y="26"/>
                      </a:moveTo>
                      <a:lnTo>
                        <a:pt x="54" y="26"/>
                      </a:lnTo>
                      <a:lnTo>
                        <a:pt x="50" y="26"/>
                      </a:lnTo>
                      <a:lnTo>
                        <a:pt x="44" y="30"/>
                      </a:lnTo>
                      <a:lnTo>
                        <a:pt x="44" y="30"/>
                      </a:lnTo>
                      <a:lnTo>
                        <a:pt x="40" y="36"/>
                      </a:lnTo>
                      <a:lnTo>
                        <a:pt x="36" y="44"/>
                      </a:lnTo>
                      <a:lnTo>
                        <a:pt x="36" y="44"/>
                      </a:lnTo>
                      <a:lnTo>
                        <a:pt x="34" y="60"/>
                      </a:lnTo>
                      <a:lnTo>
                        <a:pt x="34" y="86"/>
                      </a:lnTo>
                      <a:lnTo>
                        <a:pt x="34" y="86"/>
                      </a:lnTo>
                      <a:lnTo>
                        <a:pt x="34" y="112"/>
                      </a:lnTo>
                      <a:lnTo>
                        <a:pt x="36" y="128"/>
                      </a:lnTo>
                      <a:lnTo>
                        <a:pt x="36" y="128"/>
                      </a:lnTo>
                      <a:lnTo>
                        <a:pt x="40" y="136"/>
                      </a:lnTo>
                      <a:lnTo>
                        <a:pt x="44" y="142"/>
                      </a:lnTo>
                      <a:lnTo>
                        <a:pt x="44" y="142"/>
                      </a:lnTo>
                      <a:lnTo>
                        <a:pt x="50" y="144"/>
                      </a:lnTo>
                      <a:lnTo>
                        <a:pt x="54" y="146"/>
                      </a:lnTo>
                      <a:lnTo>
                        <a:pt x="54" y="146"/>
                      </a:lnTo>
                      <a:lnTo>
                        <a:pt x="60" y="144"/>
                      </a:lnTo>
                      <a:lnTo>
                        <a:pt x="66" y="142"/>
                      </a:lnTo>
                      <a:lnTo>
                        <a:pt x="66" y="142"/>
                      </a:lnTo>
                      <a:lnTo>
                        <a:pt x="70" y="136"/>
                      </a:lnTo>
                      <a:lnTo>
                        <a:pt x="72" y="128"/>
                      </a:lnTo>
                      <a:lnTo>
                        <a:pt x="72" y="128"/>
                      </a:lnTo>
                      <a:lnTo>
                        <a:pt x="74" y="112"/>
                      </a:lnTo>
                      <a:lnTo>
                        <a:pt x="76" y="86"/>
                      </a:lnTo>
                      <a:lnTo>
                        <a:pt x="76" y="86"/>
                      </a:lnTo>
                      <a:lnTo>
                        <a:pt x="76" y="60"/>
                      </a:lnTo>
                      <a:lnTo>
                        <a:pt x="72" y="44"/>
                      </a:lnTo>
                      <a:lnTo>
                        <a:pt x="72" y="44"/>
                      </a:lnTo>
                      <a:lnTo>
                        <a:pt x="70" y="36"/>
                      </a:lnTo>
                      <a:lnTo>
                        <a:pt x="66" y="30"/>
                      </a:lnTo>
                      <a:lnTo>
                        <a:pt x="66" y="30"/>
                      </a:lnTo>
                      <a:lnTo>
                        <a:pt x="60" y="26"/>
                      </a:lnTo>
                      <a:lnTo>
                        <a:pt x="54" y="26"/>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9" name="Google Shape;1789;p27"/>
                <p:cNvSpPr/>
                <p:nvPr/>
              </p:nvSpPr>
              <p:spPr>
                <a:xfrm>
                  <a:off x="4281" y="2756"/>
                  <a:ext cx="110" cy="172"/>
                </a:xfrm>
                <a:custGeom>
                  <a:avLst/>
                  <a:gdLst/>
                  <a:ahLst/>
                  <a:cxnLst/>
                  <a:rect l="l" t="t" r="r" b="b"/>
                  <a:pathLst>
                    <a:path w="110" h="172" extrusionOk="0">
                      <a:moveTo>
                        <a:pt x="54" y="0"/>
                      </a:moveTo>
                      <a:lnTo>
                        <a:pt x="54" y="0"/>
                      </a:lnTo>
                      <a:lnTo>
                        <a:pt x="66" y="0"/>
                      </a:lnTo>
                      <a:lnTo>
                        <a:pt x="76" y="4"/>
                      </a:lnTo>
                      <a:lnTo>
                        <a:pt x="86" y="8"/>
                      </a:lnTo>
                      <a:lnTo>
                        <a:pt x="94" y="16"/>
                      </a:lnTo>
                      <a:lnTo>
                        <a:pt x="94" y="16"/>
                      </a:lnTo>
                      <a:lnTo>
                        <a:pt x="100" y="28"/>
                      </a:lnTo>
                      <a:lnTo>
                        <a:pt x="106" y="44"/>
                      </a:lnTo>
                      <a:lnTo>
                        <a:pt x="108" y="64"/>
                      </a:lnTo>
                      <a:lnTo>
                        <a:pt x="110" y="86"/>
                      </a:lnTo>
                      <a:lnTo>
                        <a:pt x="110" y="86"/>
                      </a:lnTo>
                      <a:lnTo>
                        <a:pt x="108" y="108"/>
                      </a:lnTo>
                      <a:lnTo>
                        <a:pt x="106" y="128"/>
                      </a:lnTo>
                      <a:lnTo>
                        <a:pt x="100" y="144"/>
                      </a:lnTo>
                      <a:lnTo>
                        <a:pt x="94" y="156"/>
                      </a:lnTo>
                      <a:lnTo>
                        <a:pt x="94" y="156"/>
                      </a:lnTo>
                      <a:lnTo>
                        <a:pt x="86" y="162"/>
                      </a:lnTo>
                      <a:lnTo>
                        <a:pt x="76" y="168"/>
                      </a:lnTo>
                      <a:lnTo>
                        <a:pt x="66" y="172"/>
                      </a:lnTo>
                      <a:lnTo>
                        <a:pt x="54" y="172"/>
                      </a:lnTo>
                      <a:lnTo>
                        <a:pt x="54" y="172"/>
                      </a:lnTo>
                      <a:lnTo>
                        <a:pt x="42" y="172"/>
                      </a:lnTo>
                      <a:lnTo>
                        <a:pt x="32" y="168"/>
                      </a:lnTo>
                      <a:lnTo>
                        <a:pt x="22" y="162"/>
                      </a:lnTo>
                      <a:lnTo>
                        <a:pt x="14" y="154"/>
                      </a:lnTo>
                      <a:lnTo>
                        <a:pt x="14" y="154"/>
                      </a:lnTo>
                      <a:lnTo>
                        <a:pt x="8" y="142"/>
                      </a:lnTo>
                      <a:lnTo>
                        <a:pt x="4" y="128"/>
                      </a:lnTo>
                      <a:lnTo>
                        <a:pt x="0" y="108"/>
                      </a:lnTo>
                      <a:lnTo>
                        <a:pt x="0" y="86"/>
                      </a:lnTo>
                      <a:lnTo>
                        <a:pt x="0" y="86"/>
                      </a:lnTo>
                      <a:lnTo>
                        <a:pt x="0" y="64"/>
                      </a:lnTo>
                      <a:lnTo>
                        <a:pt x="4" y="44"/>
                      </a:lnTo>
                      <a:lnTo>
                        <a:pt x="8" y="28"/>
                      </a:lnTo>
                      <a:lnTo>
                        <a:pt x="16" y="16"/>
                      </a:lnTo>
                      <a:lnTo>
                        <a:pt x="16" y="16"/>
                      </a:lnTo>
                      <a:lnTo>
                        <a:pt x="24" y="8"/>
                      </a:lnTo>
                      <a:lnTo>
                        <a:pt x="32" y="4"/>
                      </a:lnTo>
                      <a:lnTo>
                        <a:pt x="42" y="0"/>
                      </a:lnTo>
                      <a:lnTo>
                        <a:pt x="5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0" name="Google Shape;1790;p27"/>
                <p:cNvSpPr/>
                <p:nvPr/>
              </p:nvSpPr>
              <p:spPr>
                <a:xfrm>
                  <a:off x="4315" y="2782"/>
                  <a:ext cx="42" cy="120"/>
                </a:xfrm>
                <a:custGeom>
                  <a:avLst/>
                  <a:gdLst/>
                  <a:ahLst/>
                  <a:cxnLst/>
                  <a:rect l="l" t="t" r="r" b="b"/>
                  <a:pathLst>
                    <a:path w="42" h="120" extrusionOk="0">
                      <a:moveTo>
                        <a:pt x="20" y="0"/>
                      </a:moveTo>
                      <a:lnTo>
                        <a:pt x="20" y="0"/>
                      </a:lnTo>
                      <a:lnTo>
                        <a:pt x="16" y="0"/>
                      </a:lnTo>
                      <a:lnTo>
                        <a:pt x="10" y="4"/>
                      </a:lnTo>
                      <a:lnTo>
                        <a:pt x="10" y="4"/>
                      </a:lnTo>
                      <a:lnTo>
                        <a:pt x="6" y="10"/>
                      </a:lnTo>
                      <a:lnTo>
                        <a:pt x="2" y="18"/>
                      </a:lnTo>
                      <a:lnTo>
                        <a:pt x="2" y="18"/>
                      </a:lnTo>
                      <a:lnTo>
                        <a:pt x="0" y="34"/>
                      </a:lnTo>
                      <a:lnTo>
                        <a:pt x="0" y="60"/>
                      </a:lnTo>
                      <a:lnTo>
                        <a:pt x="0" y="60"/>
                      </a:lnTo>
                      <a:lnTo>
                        <a:pt x="0" y="86"/>
                      </a:lnTo>
                      <a:lnTo>
                        <a:pt x="2" y="102"/>
                      </a:lnTo>
                      <a:lnTo>
                        <a:pt x="2" y="102"/>
                      </a:lnTo>
                      <a:lnTo>
                        <a:pt x="6" y="110"/>
                      </a:lnTo>
                      <a:lnTo>
                        <a:pt x="10" y="116"/>
                      </a:lnTo>
                      <a:lnTo>
                        <a:pt x="10" y="116"/>
                      </a:lnTo>
                      <a:lnTo>
                        <a:pt x="16" y="118"/>
                      </a:lnTo>
                      <a:lnTo>
                        <a:pt x="20" y="120"/>
                      </a:lnTo>
                      <a:lnTo>
                        <a:pt x="20" y="120"/>
                      </a:lnTo>
                      <a:lnTo>
                        <a:pt x="26" y="118"/>
                      </a:lnTo>
                      <a:lnTo>
                        <a:pt x="32" y="116"/>
                      </a:lnTo>
                      <a:lnTo>
                        <a:pt x="32" y="116"/>
                      </a:lnTo>
                      <a:lnTo>
                        <a:pt x="36" y="110"/>
                      </a:lnTo>
                      <a:lnTo>
                        <a:pt x="38" y="102"/>
                      </a:lnTo>
                      <a:lnTo>
                        <a:pt x="38" y="102"/>
                      </a:lnTo>
                      <a:lnTo>
                        <a:pt x="40" y="86"/>
                      </a:lnTo>
                      <a:lnTo>
                        <a:pt x="42" y="60"/>
                      </a:lnTo>
                      <a:lnTo>
                        <a:pt x="42" y="60"/>
                      </a:lnTo>
                      <a:lnTo>
                        <a:pt x="42" y="34"/>
                      </a:lnTo>
                      <a:lnTo>
                        <a:pt x="38" y="18"/>
                      </a:lnTo>
                      <a:lnTo>
                        <a:pt x="38" y="18"/>
                      </a:lnTo>
                      <a:lnTo>
                        <a:pt x="36" y="10"/>
                      </a:lnTo>
                      <a:lnTo>
                        <a:pt x="32" y="4"/>
                      </a:lnTo>
                      <a:lnTo>
                        <a:pt x="32" y="4"/>
                      </a:lnTo>
                      <a:lnTo>
                        <a:pt x="26" y="0"/>
                      </a:lnTo>
                      <a:lnTo>
                        <a:pt x="2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1" name="Google Shape;1791;p27"/>
                <p:cNvSpPr/>
                <p:nvPr/>
              </p:nvSpPr>
              <p:spPr>
                <a:xfrm>
                  <a:off x="3665" y="2096"/>
                  <a:ext cx="1306" cy="1126"/>
                </a:xfrm>
                <a:custGeom>
                  <a:avLst/>
                  <a:gdLst/>
                  <a:ahLst/>
                  <a:cxnLst/>
                  <a:rect l="l" t="t" r="r" b="b"/>
                  <a:pathLst>
                    <a:path w="1306" h="1126" extrusionOk="0">
                      <a:moveTo>
                        <a:pt x="918" y="702"/>
                      </a:moveTo>
                      <a:lnTo>
                        <a:pt x="896" y="728"/>
                      </a:lnTo>
                      <a:lnTo>
                        <a:pt x="858" y="698"/>
                      </a:lnTo>
                      <a:lnTo>
                        <a:pt x="846" y="688"/>
                      </a:lnTo>
                      <a:lnTo>
                        <a:pt x="846" y="688"/>
                      </a:lnTo>
                      <a:lnTo>
                        <a:pt x="858" y="666"/>
                      </a:lnTo>
                      <a:lnTo>
                        <a:pt x="858" y="666"/>
                      </a:lnTo>
                      <a:lnTo>
                        <a:pt x="876" y="630"/>
                      </a:lnTo>
                      <a:lnTo>
                        <a:pt x="890" y="592"/>
                      </a:lnTo>
                      <a:lnTo>
                        <a:pt x="900" y="554"/>
                      </a:lnTo>
                      <a:lnTo>
                        <a:pt x="906" y="514"/>
                      </a:lnTo>
                      <a:lnTo>
                        <a:pt x="910" y="474"/>
                      </a:lnTo>
                      <a:lnTo>
                        <a:pt x="910" y="434"/>
                      </a:lnTo>
                      <a:lnTo>
                        <a:pt x="906" y="394"/>
                      </a:lnTo>
                      <a:lnTo>
                        <a:pt x="898" y="354"/>
                      </a:lnTo>
                      <a:lnTo>
                        <a:pt x="898" y="354"/>
                      </a:lnTo>
                      <a:lnTo>
                        <a:pt x="892" y="326"/>
                      </a:lnTo>
                      <a:lnTo>
                        <a:pt x="882" y="298"/>
                      </a:lnTo>
                      <a:lnTo>
                        <a:pt x="872" y="272"/>
                      </a:lnTo>
                      <a:lnTo>
                        <a:pt x="858" y="246"/>
                      </a:lnTo>
                      <a:lnTo>
                        <a:pt x="858" y="246"/>
                      </a:lnTo>
                      <a:lnTo>
                        <a:pt x="838" y="210"/>
                      </a:lnTo>
                      <a:lnTo>
                        <a:pt x="812" y="176"/>
                      </a:lnTo>
                      <a:lnTo>
                        <a:pt x="784" y="144"/>
                      </a:lnTo>
                      <a:lnTo>
                        <a:pt x="754" y="114"/>
                      </a:lnTo>
                      <a:lnTo>
                        <a:pt x="754" y="114"/>
                      </a:lnTo>
                      <a:lnTo>
                        <a:pt x="734" y="98"/>
                      </a:lnTo>
                      <a:lnTo>
                        <a:pt x="712" y="82"/>
                      </a:lnTo>
                      <a:lnTo>
                        <a:pt x="690" y="66"/>
                      </a:lnTo>
                      <a:lnTo>
                        <a:pt x="666" y="54"/>
                      </a:lnTo>
                      <a:lnTo>
                        <a:pt x="642" y="42"/>
                      </a:lnTo>
                      <a:lnTo>
                        <a:pt x="618" y="30"/>
                      </a:lnTo>
                      <a:lnTo>
                        <a:pt x="592" y="22"/>
                      </a:lnTo>
                      <a:lnTo>
                        <a:pt x="566" y="14"/>
                      </a:lnTo>
                      <a:lnTo>
                        <a:pt x="566" y="14"/>
                      </a:lnTo>
                      <a:lnTo>
                        <a:pt x="538" y="8"/>
                      </a:lnTo>
                      <a:lnTo>
                        <a:pt x="512" y="4"/>
                      </a:lnTo>
                      <a:lnTo>
                        <a:pt x="484" y="2"/>
                      </a:lnTo>
                      <a:lnTo>
                        <a:pt x="454" y="0"/>
                      </a:lnTo>
                      <a:lnTo>
                        <a:pt x="454" y="0"/>
                      </a:lnTo>
                      <a:lnTo>
                        <a:pt x="416" y="2"/>
                      </a:lnTo>
                      <a:lnTo>
                        <a:pt x="416" y="2"/>
                      </a:lnTo>
                      <a:lnTo>
                        <a:pt x="384" y="6"/>
                      </a:lnTo>
                      <a:lnTo>
                        <a:pt x="352" y="12"/>
                      </a:lnTo>
                      <a:lnTo>
                        <a:pt x="352" y="12"/>
                      </a:lnTo>
                      <a:lnTo>
                        <a:pt x="318" y="22"/>
                      </a:lnTo>
                      <a:lnTo>
                        <a:pt x="318" y="22"/>
                      </a:lnTo>
                      <a:lnTo>
                        <a:pt x="280" y="36"/>
                      </a:lnTo>
                      <a:lnTo>
                        <a:pt x="244" y="52"/>
                      </a:lnTo>
                      <a:lnTo>
                        <a:pt x="208" y="72"/>
                      </a:lnTo>
                      <a:lnTo>
                        <a:pt x="176" y="96"/>
                      </a:lnTo>
                      <a:lnTo>
                        <a:pt x="146" y="120"/>
                      </a:lnTo>
                      <a:lnTo>
                        <a:pt x="118" y="150"/>
                      </a:lnTo>
                      <a:lnTo>
                        <a:pt x="92" y="180"/>
                      </a:lnTo>
                      <a:lnTo>
                        <a:pt x="68" y="214"/>
                      </a:lnTo>
                      <a:lnTo>
                        <a:pt x="68" y="214"/>
                      </a:lnTo>
                      <a:lnTo>
                        <a:pt x="54" y="240"/>
                      </a:lnTo>
                      <a:lnTo>
                        <a:pt x="40" y="266"/>
                      </a:lnTo>
                      <a:lnTo>
                        <a:pt x="28" y="294"/>
                      </a:lnTo>
                      <a:lnTo>
                        <a:pt x="20" y="322"/>
                      </a:lnTo>
                      <a:lnTo>
                        <a:pt x="12" y="350"/>
                      </a:lnTo>
                      <a:lnTo>
                        <a:pt x="6" y="378"/>
                      </a:lnTo>
                      <a:lnTo>
                        <a:pt x="2" y="408"/>
                      </a:lnTo>
                      <a:lnTo>
                        <a:pt x="0" y="438"/>
                      </a:lnTo>
                      <a:lnTo>
                        <a:pt x="0" y="438"/>
                      </a:lnTo>
                      <a:lnTo>
                        <a:pt x="0" y="482"/>
                      </a:lnTo>
                      <a:lnTo>
                        <a:pt x="4" y="526"/>
                      </a:lnTo>
                      <a:lnTo>
                        <a:pt x="4" y="526"/>
                      </a:lnTo>
                      <a:lnTo>
                        <a:pt x="10" y="558"/>
                      </a:lnTo>
                      <a:lnTo>
                        <a:pt x="10" y="558"/>
                      </a:lnTo>
                      <a:lnTo>
                        <a:pt x="22" y="600"/>
                      </a:lnTo>
                      <a:lnTo>
                        <a:pt x="38" y="640"/>
                      </a:lnTo>
                      <a:lnTo>
                        <a:pt x="38" y="640"/>
                      </a:lnTo>
                      <a:lnTo>
                        <a:pt x="50" y="664"/>
                      </a:lnTo>
                      <a:lnTo>
                        <a:pt x="62" y="688"/>
                      </a:lnTo>
                      <a:lnTo>
                        <a:pt x="76" y="710"/>
                      </a:lnTo>
                      <a:lnTo>
                        <a:pt x="92" y="730"/>
                      </a:lnTo>
                      <a:lnTo>
                        <a:pt x="92" y="730"/>
                      </a:lnTo>
                      <a:lnTo>
                        <a:pt x="116" y="762"/>
                      </a:lnTo>
                      <a:lnTo>
                        <a:pt x="146" y="790"/>
                      </a:lnTo>
                      <a:lnTo>
                        <a:pt x="146" y="790"/>
                      </a:lnTo>
                      <a:lnTo>
                        <a:pt x="156" y="800"/>
                      </a:lnTo>
                      <a:lnTo>
                        <a:pt x="156" y="800"/>
                      </a:lnTo>
                      <a:lnTo>
                        <a:pt x="188" y="824"/>
                      </a:lnTo>
                      <a:lnTo>
                        <a:pt x="222" y="846"/>
                      </a:lnTo>
                      <a:lnTo>
                        <a:pt x="256" y="866"/>
                      </a:lnTo>
                      <a:lnTo>
                        <a:pt x="294" y="882"/>
                      </a:lnTo>
                      <a:lnTo>
                        <a:pt x="332" y="894"/>
                      </a:lnTo>
                      <a:lnTo>
                        <a:pt x="372" y="904"/>
                      </a:lnTo>
                      <a:lnTo>
                        <a:pt x="412" y="910"/>
                      </a:lnTo>
                      <a:lnTo>
                        <a:pt x="454" y="912"/>
                      </a:lnTo>
                      <a:lnTo>
                        <a:pt x="454" y="912"/>
                      </a:lnTo>
                      <a:lnTo>
                        <a:pt x="492" y="910"/>
                      </a:lnTo>
                      <a:lnTo>
                        <a:pt x="492" y="910"/>
                      </a:lnTo>
                      <a:lnTo>
                        <a:pt x="524" y="906"/>
                      </a:lnTo>
                      <a:lnTo>
                        <a:pt x="556" y="900"/>
                      </a:lnTo>
                      <a:lnTo>
                        <a:pt x="556" y="900"/>
                      </a:lnTo>
                      <a:lnTo>
                        <a:pt x="584" y="894"/>
                      </a:lnTo>
                      <a:lnTo>
                        <a:pt x="610" y="884"/>
                      </a:lnTo>
                      <a:lnTo>
                        <a:pt x="638" y="874"/>
                      </a:lnTo>
                      <a:lnTo>
                        <a:pt x="662" y="862"/>
                      </a:lnTo>
                      <a:lnTo>
                        <a:pt x="686" y="848"/>
                      </a:lnTo>
                      <a:lnTo>
                        <a:pt x="710" y="834"/>
                      </a:lnTo>
                      <a:lnTo>
                        <a:pt x="734" y="818"/>
                      </a:lnTo>
                      <a:lnTo>
                        <a:pt x="754" y="800"/>
                      </a:lnTo>
                      <a:lnTo>
                        <a:pt x="754" y="800"/>
                      </a:lnTo>
                      <a:lnTo>
                        <a:pt x="780" y="774"/>
                      </a:lnTo>
                      <a:lnTo>
                        <a:pt x="806" y="748"/>
                      </a:lnTo>
                      <a:lnTo>
                        <a:pt x="850" y="784"/>
                      </a:lnTo>
                      <a:lnTo>
                        <a:pt x="828" y="812"/>
                      </a:lnTo>
                      <a:lnTo>
                        <a:pt x="858" y="836"/>
                      </a:lnTo>
                      <a:lnTo>
                        <a:pt x="1216" y="1126"/>
                      </a:lnTo>
                      <a:lnTo>
                        <a:pt x="1306" y="1014"/>
                      </a:lnTo>
                      <a:lnTo>
                        <a:pt x="918" y="702"/>
                      </a:lnTo>
                      <a:close/>
                      <a:moveTo>
                        <a:pt x="780" y="660"/>
                      </a:moveTo>
                      <a:lnTo>
                        <a:pt x="780" y="660"/>
                      </a:lnTo>
                      <a:lnTo>
                        <a:pt x="768" y="678"/>
                      </a:lnTo>
                      <a:lnTo>
                        <a:pt x="754" y="696"/>
                      </a:lnTo>
                      <a:lnTo>
                        <a:pt x="754" y="696"/>
                      </a:lnTo>
                      <a:lnTo>
                        <a:pt x="736" y="718"/>
                      </a:lnTo>
                      <a:lnTo>
                        <a:pt x="716" y="738"/>
                      </a:lnTo>
                      <a:lnTo>
                        <a:pt x="694" y="758"/>
                      </a:lnTo>
                      <a:lnTo>
                        <a:pt x="670" y="774"/>
                      </a:lnTo>
                      <a:lnTo>
                        <a:pt x="646" y="790"/>
                      </a:lnTo>
                      <a:lnTo>
                        <a:pt x="620" y="802"/>
                      </a:lnTo>
                      <a:lnTo>
                        <a:pt x="594" y="814"/>
                      </a:lnTo>
                      <a:lnTo>
                        <a:pt x="566" y="824"/>
                      </a:lnTo>
                      <a:lnTo>
                        <a:pt x="566" y="824"/>
                      </a:lnTo>
                      <a:lnTo>
                        <a:pt x="540" y="830"/>
                      </a:lnTo>
                      <a:lnTo>
                        <a:pt x="540" y="830"/>
                      </a:lnTo>
                      <a:lnTo>
                        <a:pt x="514" y="836"/>
                      </a:lnTo>
                      <a:lnTo>
                        <a:pt x="486" y="840"/>
                      </a:lnTo>
                      <a:lnTo>
                        <a:pt x="486" y="840"/>
                      </a:lnTo>
                      <a:lnTo>
                        <a:pt x="454" y="840"/>
                      </a:lnTo>
                      <a:lnTo>
                        <a:pt x="454" y="840"/>
                      </a:lnTo>
                      <a:lnTo>
                        <a:pt x="420" y="838"/>
                      </a:lnTo>
                      <a:lnTo>
                        <a:pt x="384" y="834"/>
                      </a:lnTo>
                      <a:lnTo>
                        <a:pt x="350" y="826"/>
                      </a:lnTo>
                      <a:lnTo>
                        <a:pt x="318" y="814"/>
                      </a:lnTo>
                      <a:lnTo>
                        <a:pt x="318" y="814"/>
                      </a:lnTo>
                      <a:lnTo>
                        <a:pt x="294" y="804"/>
                      </a:lnTo>
                      <a:lnTo>
                        <a:pt x="272" y="794"/>
                      </a:lnTo>
                      <a:lnTo>
                        <a:pt x="250" y="780"/>
                      </a:lnTo>
                      <a:lnTo>
                        <a:pt x="230" y="766"/>
                      </a:lnTo>
                      <a:lnTo>
                        <a:pt x="210" y="750"/>
                      </a:lnTo>
                      <a:lnTo>
                        <a:pt x="190" y="734"/>
                      </a:lnTo>
                      <a:lnTo>
                        <a:pt x="172" y="716"/>
                      </a:lnTo>
                      <a:lnTo>
                        <a:pt x="156" y="698"/>
                      </a:lnTo>
                      <a:lnTo>
                        <a:pt x="156" y="698"/>
                      </a:lnTo>
                      <a:lnTo>
                        <a:pt x="136" y="670"/>
                      </a:lnTo>
                      <a:lnTo>
                        <a:pt x="118" y="640"/>
                      </a:lnTo>
                      <a:lnTo>
                        <a:pt x="118" y="640"/>
                      </a:lnTo>
                      <a:lnTo>
                        <a:pt x="106" y="618"/>
                      </a:lnTo>
                      <a:lnTo>
                        <a:pt x="96" y="594"/>
                      </a:lnTo>
                      <a:lnTo>
                        <a:pt x="88" y="568"/>
                      </a:lnTo>
                      <a:lnTo>
                        <a:pt x="80" y="542"/>
                      </a:lnTo>
                      <a:lnTo>
                        <a:pt x="80" y="542"/>
                      </a:lnTo>
                      <a:lnTo>
                        <a:pt x="78" y="526"/>
                      </a:lnTo>
                      <a:lnTo>
                        <a:pt x="78" y="526"/>
                      </a:lnTo>
                      <a:lnTo>
                        <a:pt x="74" y="504"/>
                      </a:lnTo>
                      <a:lnTo>
                        <a:pt x="72" y="482"/>
                      </a:lnTo>
                      <a:lnTo>
                        <a:pt x="70" y="460"/>
                      </a:lnTo>
                      <a:lnTo>
                        <a:pt x="70" y="438"/>
                      </a:lnTo>
                      <a:lnTo>
                        <a:pt x="70" y="438"/>
                      </a:lnTo>
                      <a:lnTo>
                        <a:pt x="72" y="412"/>
                      </a:lnTo>
                      <a:lnTo>
                        <a:pt x="76" y="388"/>
                      </a:lnTo>
                      <a:lnTo>
                        <a:pt x="82" y="364"/>
                      </a:lnTo>
                      <a:lnTo>
                        <a:pt x="88" y="342"/>
                      </a:lnTo>
                      <a:lnTo>
                        <a:pt x="96" y="318"/>
                      </a:lnTo>
                      <a:lnTo>
                        <a:pt x="106" y="296"/>
                      </a:lnTo>
                      <a:lnTo>
                        <a:pt x="116" y="274"/>
                      </a:lnTo>
                      <a:lnTo>
                        <a:pt x="130" y="252"/>
                      </a:lnTo>
                      <a:lnTo>
                        <a:pt x="130" y="252"/>
                      </a:lnTo>
                      <a:lnTo>
                        <a:pt x="150" y="220"/>
                      </a:lnTo>
                      <a:lnTo>
                        <a:pt x="176" y="192"/>
                      </a:lnTo>
                      <a:lnTo>
                        <a:pt x="202" y="166"/>
                      </a:lnTo>
                      <a:lnTo>
                        <a:pt x="232" y="144"/>
                      </a:lnTo>
                      <a:lnTo>
                        <a:pt x="262" y="124"/>
                      </a:lnTo>
                      <a:lnTo>
                        <a:pt x="296" y="106"/>
                      </a:lnTo>
                      <a:lnTo>
                        <a:pt x="330" y="92"/>
                      </a:lnTo>
                      <a:lnTo>
                        <a:pt x="368" y="82"/>
                      </a:lnTo>
                      <a:lnTo>
                        <a:pt x="368" y="82"/>
                      </a:lnTo>
                      <a:lnTo>
                        <a:pt x="368" y="82"/>
                      </a:lnTo>
                      <a:lnTo>
                        <a:pt x="368" y="82"/>
                      </a:lnTo>
                      <a:lnTo>
                        <a:pt x="396" y="76"/>
                      </a:lnTo>
                      <a:lnTo>
                        <a:pt x="422" y="74"/>
                      </a:lnTo>
                      <a:lnTo>
                        <a:pt x="422" y="74"/>
                      </a:lnTo>
                      <a:lnTo>
                        <a:pt x="454" y="72"/>
                      </a:lnTo>
                      <a:lnTo>
                        <a:pt x="454" y="72"/>
                      </a:lnTo>
                      <a:lnTo>
                        <a:pt x="476" y="72"/>
                      </a:lnTo>
                      <a:lnTo>
                        <a:pt x="498" y="74"/>
                      </a:lnTo>
                      <a:lnTo>
                        <a:pt x="520" y="78"/>
                      </a:lnTo>
                      <a:lnTo>
                        <a:pt x="542" y="82"/>
                      </a:lnTo>
                      <a:lnTo>
                        <a:pt x="542" y="82"/>
                      </a:lnTo>
                      <a:lnTo>
                        <a:pt x="572" y="90"/>
                      </a:lnTo>
                      <a:lnTo>
                        <a:pt x="602" y="102"/>
                      </a:lnTo>
                      <a:lnTo>
                        <a:pt x="632" y="116"/>
                      </a:lnTo>
                      <a:lnTo>
                        <a:pt x="660" y="132"/>
                      </a:lnTo>
                      <a:lnTo>
                        <a:pt x="686" y="150"/>
                      </a:lnTo>
                      <a:lnTo>
                        <a:pt x="710" y="170"/>
                      </a:lnTo>
                      <a:lnTo>
                        <a:pt x="734" y="192"/>
                      </a:lnTo>
                      <a:lnTo>
                        <a:pt x="754" y="216"/>
                      </a:lnTo>
                      <a:lnTo>
                        <a:pt x="754" y="216"/>
                      </a:lnTo>
                      <a:lnTo>
                        <a:pt x="780" y="252"/>
                      </a:lnTo>
                      <a:lnTo>
                        <a:pt x="800" y="288"/>
                      </a:lnTo>
                      <a:lnTo>
                        <a:pt x="810" y="308"/>
                      </a:lnTo>
                      <a:lnTo>
                        <a:pt x="816" y="328"/>
                      </a:lnTo>
                      <a:lnTo>
                        <a:pt x="824" y="350"/>
                      </a:lnTo>
                      <a:lnTo>
                        <a:pt x="830" y="370"/>
                      </a:lnTo>
                      <a:lnTo>
                        <a:pt x="830" y="370"/>
                      </a:lnTo>
                      <a:lnTo>
                        <a:pt x="836" y="408"/>
                      </a:lnTo>
                      <a:lnTo>
                        <a:pt x="838" y="446"/>
                      </a:lnTo>
                      <a:lnTo>
                        <a:pt x="838" y="484"/>
                      </a:lnTo>
                      <a:lnTo>
                        <a:pt x="834" y="520"/>
                      </a:lnTo>
                      <a:lnTo>
                        <a:pt x="826" y="556"/>
                      </a:lnTo>
                      <a:lnTo>
                        <a:pt x="814" y="592"/>
                      </a:lnTo>
                      <a:lnTo>
                        <a:pt x="798" y="628"/>
                      </a:lnTo>
                      <a:lnTo>
                        <a:pt x="780" y="66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2" name="Google Shape;1792;p27"/>
                <p:cNvSpPr/>
                <p:nvPr/>
              </p:nvSpPr>
              <p:spPr>
                <a:xfrm>
                  <a:off x="3665" y="2096"/>
                  <a:ext cx="1306" cy="1126"/>
                </a:xfrm>
                <a:custGeom>
                  <a:avLst/>
                  <a:gdLst/>
                  <a:ahLst/>
                  <a:cxnLst/>
                  <a:rect l="l" t="t" r="r" b="b"/>
                  <a:pathLst>
                    <a:path w="1306" h="1126" extrusionOk="0">
                      <a:moveTo>
                        <a:pt x="918" y="702"/>
                      </a:moveTo>
                      <a:lnTo>
                        <a:pt x="896" y="728"/>
                      </a:lnTo>
                      <a:lnTo>
                        <a:pt x="858" y="698"/>
                      </a:lnTo>
                      <a:lnTo>
                        <a:pt x="846" y="688"/>
                      </a:lnTo>
                      <a:lnTo>
                        <a:pt x="846" y="688"/>
                      </a:lnTo>
                      <a:lnTo>
                        <a:pt x="858" y="666"/>
                      </a:lnTo>
                      <a:lnTo>
                        <a:pt x="858" y="666"/>
                      </a:lnTo>
                      <a:lnTo>
                        <a:pt x="876" y="630"/>
                      </a:lnTo>
                      <a:lnTo>
                        <a:pt x="890" y="592"/>
                      </a:lnTo>
                      <a:lnTo>
                        <a:pt x="900" y="554"/>
                      </a:lnTo>
                      <a:lnTo>
                        <a:pt x="906" y="514"/>
                      </a:lnTo>
                      <a:lnTo>
                        <a:pt x="910" y="474"/>
                      </a:lnTo>
                      <a:lnTo>
                        <a:pt x="910" y="434"/>
                      </a:lnTo>
                      <a:lnTo>
                        <a:pt x="906" y="394"/>
                      </a:lnTo>
                      <a:lnTo>
                        <a:pt x="898" y="354"/>
                      </a:lnTo>
                      <a:lnTo>
                        <a:pt x="898" y="354"/>
                      </a:lnTo>
                      <a:lnTo>
                        <a:pt x="892" y="326"/>
                      </a:lnTo>
                      <a:lnTo>
                        <a:pt x="882" y="298"/>
                      </a:lnTo>
                      <a:lnTo>
                        <a:pt x="872" y="272"/>
                      </a:lnTo>
                      <a:lnTo>
                        <a:pt x="858" y="246"/>
                      </a:lnTo>
                      <a:lnTo>
                        <a:pt x="858" y="246"/>
                      </a:lnTo>
                      <a:lnTo>
                        <a:pt x="838" y="210"/>
                      </a:lnTo>
                      <a:lnTo>
                        <a:pt x="812" y="176"/>
                      </a:lnTo>
                      <a:lnTo>
                        <a:pt x="784" y="144"/>
                      </a:lnTo>
                      <a:lnTo>
                        <a:pt x="754" y="114"/>
                      </a:lnTo>
                      <a:lnTo>
                        <a:pt x="754" y="114"/>
                      </a:lnTo>
                      <a:lnTo>
                        <a:pt x="734" y="98"/>
                      </a:lnTo>
                      <a:lnTo>
                        <a:pt x="712" y="82"/>
                      </a:lnTo>
                      <a:lnTo>
                        <a:pt x="690" y="66"/>
                      </a:lnTo>
                      <a:lnTo>
                        <a:pt x="666" y="54"/>
                      </a:lnTo>
                      <a:lnTo>
                        <a:pt x="642" y="42"/>
                      </a:lnTo>
                      <a:lnTo>
                        <a:pt x="618" y="30"/>
                      </a:lnTo>
                      <a:lnTo>
                        <a:pt x="592" y="22"/>
                      </a:lnTo>
                      <a:lnTo>
                        <a:pt x="566" y="14"/>
                      </a:lnTo>
                      <a:lnTo>
                        <a:pt x="566" y="14"/>
                      </a:lnTo>
                      <a:lnTo>
                        <a:pt x="538" y="8"/>
                      </a:lnTo>
                      <a:lnTo>
                        <a:pt x="512" y="4"/>
                      </a:lnTo>
                      <a:lnTo>
                        <a:pt x="484" y="2"/>
                      </a:lnTo>
                      <a:lnTo>
                        <a:pt x="454" y="0"/>
                      </a:lnTo>
                      <a:lnTo>
                        <a:pt x="454" y="0"/>
                      </a:lnTo>
                      <a:lnTo>
                        <a:pt x="416" y="2"/>
                      </a:lnTo>
                      <a:lnTo>
                        <a:pt x="416" y="2"/>
                      </a:lnTo>
                      <a:lnTo>
                        <a:pt x="384" y="6"/>
                      </a:lnTo>
                      <a:lnTo>
                        <a:pt x="352" y="12"/>
                      </a:lnTo>
                      <a:lnTo>
                        <a:pt x="352" y="12"/>
                      </a:lnTo>
                      <a:lnTo>
                        <a:pt x="318" y="22"/>
                      </a:lnTo>
                      <a:lnTo>
                        <a:pt x="318" y="22"/>
                      </a:lnTo>
                      <a:lnTo>
                        <a:pt x="280" y="36"/>
                      </a:lnTo>
                      <a:lnTo>
                        <a:pt x="244" y="52"/>
                      </a:lnTo>
                      <a:lnTo>
                        <a:pt x="208" y="72"/>
                      </a:lnTo>
                      <a:lnTo>
                        <a:pt x="176" y="96"/>
                      </a:lnTo>
                      <a:lnTo>
                        <a:pt x="146" y="120"/>
                      </a:lnTo>
                      <a:lnTo>
                        <a:pt x="118" y="150"/>
                      </a:lnTo>
                      <a:lnTo>
                        <a:pt x="92" y="180"/>
                      </a:lnTo>
                      <a:lnTo>
                        <a:pt x="68" y="214"/>
                      </a:lnTo>
                      <a:lnTo>
                        <a:pt x="68" y="214"/>
                      </a:lnTo>
                      <a:lnTo>
                        <a:pt x="54" y="240"/>
                      </a:lnTo>
                      <a:lnTo>
                        <a:pt x="40" y="266"/>
                      </a:lnTo>
                      <a:lnTo>
                        <a:pt x="28" y="294"/>
                      </a:lnTo>
                      <a:lnTo>
                        <a:pt x="20" y="322"/>
                      </a:lnTo>
                      <a:lnTo>
                        <a:pt x="12" y="350"/>
                      </a:lnTo>
                      <a:lnTo>
                        <a:pt x="6" y="378"/>
                      </a:lnTo>
                      <a:lnTo>
                        <a:pt x="2" y="408"/>
                      </a:lnTo>
                      <a:lnTo>
                        <a:pt x="0" y="438"/>
                      </a:lnTo>
                      <a:lnTo>
                        <a:pt x="0" y="438"/>
                      </a:lnTo>
                      <a:lnTo>
                        <a:pt x="0" y="482"/>
                      </a:lnTo>
                      <a:lnTo>
                        <a:pt x="4" y="526"/>
                      </a:lnTo>
                      <a:lnTo>
                        <a:pt x="4" y="526"/>
                      </a:lnTo>
                      <a:lnTo>
                        <a:pt x="10" y="558"/>
                      </a:lnTo>
                      <a:lnTo>
                        <a:pt x="10" y="558"/>
                      </a:lnTo>
                      <a:lnTo>
                        <a:pt x="22" y="600"/>
                      </a:lnTo>
                      <a:lnTo>
                        <a:pt x="38" y="640"/>
                      </a:lnTo>
                      <a:lnTo>
                        <a:pt x="38" y="640"/>
                      </a:lnTo>
                      <a:lnTo>
                        <a:pt x="50" y="664"/>
                      </a:lnTo>
                      <a:lnTo>
                        <a:pt x="62" y="688"/>
                      </a:lnTo>
                      <a:lnTo>
                        <a:pt x="76" y="710"/>
                      </a:lnTo>
                      <a:lnTo>
                        <a:pt x="92" y="730"/>
                      </a:lnTo>
                      <a:lnTo>
                        <a:pt x="92" y="730"/>
                      </a:lnTo>
                      <a:lnTo>
                        <a:pt x="116" y="762"/>
                      </a:lnTo>
                      <a:lnTo>
                        <a:pt x="146" y="790"/>
                      </a:lnTo>
                      <a:lnTo>
                        <a:pt x="146" y="790"/>
                      </a:lnTo>
                      <a:lnTo>
                        <a:pt x="156" y="800"/>
                      </a:lnTo>
                      <a:lnTo>
                        <a:pt x="156" y="800"/>
                      </a:lnTo>
                      <a:lnTo>
                        <a:pt x="188" y="824"/>
                      </a:lnTo>
                      <a:lnTo>
                        <a:pt x="222" y="846"/>
                      </a:lnTo>
                      <a:lnTo>
                        <a:pt x="256" y="866"/>
                      </a:lnTo>
                      <a:lnTo>
                        <a:pt x="294" y="882"/>
                      </a:lnTo>
                      <a:lnTo>
                        <a:pt x="332" y="894"/>
                      </a:lnTo>
                      <a:lnTo>
                        <a:pt x="372" y="904"/>
                      </a:lnTo>
                      <a:lnTo>
                        <a:pt x="412" y="910"/>
                      </a:lnTo>
                      <a:lnTo>
                        <a:pt x="454" y="912"/>
                      </a:lnTo>
                      <a:lnTo>
                        <a:pt x="454" y="912"/>
                      </a:lnTo>
                      <a:lnTo>
                        <a:pt x="492" y="910"/>
                      </a:lnTo>
                      <a:lnTo>
                        <a:pt x="492" y="910"/>
                      </a:lnTo>
                      <a:lnTo>
                        <a:pt x="524" y="906"/>
                      </a:lnTo>
                      <a:lnTo>
                        <a:pt x="556" y="900"/>
                      </a:lnTo>
                      <a:lnTo>
                        <a:pt x="556" y="900"/>
                      </a:lnTo>
                      <a:lnTo>
                        <a:pt x="584" y="894"/>
                      </a:lnTo>
                      <a:lnTo>
                        <a:pt x="610" y="884"/>
                      </a:lnTo>
                      <a:lnTo>
                        <a:pt x="638" y="874"/>
                      </a:lnTo>
                      <a:lnTo>
                        <a:pt x="662" y="862"/>
                      </a:lnTo>
                      <a:lnTo>
                        <a:pt x="686" y="848"/>
                      </a:lnTo>
                      <a:lnTo>
                        <a:pt x="710" y="834"/>
                      </a:lnTo>
                      <a:lnTo>
                        <a:pt x="734" y="818"/>
                      </a:lnTo>
                      <a:lnTo>
                        <a:pt x="754" y="800"/>
                      </a:lnTo>
                      <a:lnTo>
                        <a:pt x="754" y="800"/>
                      </a:lnTo>
                      <a:lnTo>
                        <a:pt x="780" y="774"/>
                      </a:lnTo>
                      <a:lnTo>
                        <a:pt x="806" y="748"/>
                      </a:lnTo>
                      <a:lnTo>
                        <a:pt x="850" y="784"/>
                      </a:lnTo>
                      <a:lnTo>
                        <a:pt x="828" y="812"/>
                      </a:lnTo>
                      <a:lnTo>
                        <a:pt x="858" y="836"/>
                      </a:lnTo>
                      <a:lnTo>
                        <a:pt x="1216" y="1126"/>
                      </a:lnTo>
                      <a:lnTo>
                        <a:pt x="1306" y="1014"/>
                      </a:lnTo>
                      <a:lnTo>
                        <a:pt x="918" y="70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3" name="Google Shape;1793;p27"/>
                <p:cNvSpPr/>
                <p:nvPr/>
              </p:nvSpPr>
              <p:spPr>
                <a:xfrm>
                  <a:off x="3735" y="2168"/>
                  <a:ext cx="768" cy="768"/>
                </a:xfrm>
                <a:custGeom>
                  <a:avLst/>
                  <a:gdLst/>
                  <a:ahLst/>
                  <a:cxnLst/>
                  <a:rect l="l" t="t" r="r" b="b"/>
                  <a:pathLst>
                    <a:path w="768" h="768" extrusionOk="0">
                      <a:moveTo>
                        <a:pt x="710" y="588"/>
                      </a:moveTo>
                      <a:lnTo>
                        <a:pt x="710" y="588"/>
                      </a:lnTo>
                      <a:lnTo>
                        <a:pt x="698" y="606"/>
                      </a:lnTo>
                      <a:lnTo>
                        <a:pt x="684" y="624"/>
                      </a:lnTo>
                      <a:lnTo>
                        <a:pt x="684" y="624"/>
                      </a:lnTo>
                      <a:lnTo>
                        <a:pt x="666" y="646"/>
                      </a:lnTo>
                      <a:lnTo>
                        <a:pt x="646" y="666"/>
                      </a:lnTo>
                      <a:lnTo>
                        <a:pt x="624" y="686"/>
                      </a:lnTo>
                      <a:lnTo>
                        <a:pt x="600" y="702"/>
                      </a:lnTo>
                      <a:lnTo>
                        <a:pt x="576" y="718"/>
                      </a:lnTo>
                      <a:lnTo>
                        <a:pt x="550" y="730"/>
                      </a:lnTo>
                      <a:lnTo>
                        <a:pt x="524" y="742"/>
                      </a:lnTo>
                      <a:lnTo>
                        <a:pt x="496" y="752"/>
                      </a:lnTo>
                      <a:lnTo>
                        <a:pt x="496" y="752"/>
                      </a:lnTo>
                      <a:lnTo>
                        <a:pt x="470" y="758"/>
                      </a:lnTo>
                      <a:lnTo>
                        <a:pt x="470" y="758"/>
                      </a:lnTo>
                      <a:lnTo>
                        <a:pt x="444" y="764"/>
                      </a:lnTo>
                      <a:lnTo>
                        <a:pt x="416" y="768"/>
                      </a:lnTo>
                      <a:lnTo>
                        <a:pt x="416" y="768"/>
                      </a:lnTo>
                      <a:lnTo>
                        <a:pt x="384" y="768"/>
                      </a:lnTo>
                      <a:lnTo>
                        <a:pt x="384" y="768"/>
                      </a:lnTo>
                      <a:lnTo>
                        <a:pt x="350" y="766"/>
                      </a:lnTo>
                      <a:lnTo>
                        <a:pt x="314" y="762"/>
                      </a:lnTo>
                      <a:lnTo>
                        <a:pt x="280" y="754"/>
                      </a:lnTo>
                      <a:lnTo>
                        <a:pt x="248" y="742"/>
                      </a:lnTo>
                      <a:lnTo>
                        <a:pt x="248" y="742"/>
                      </a:lnTo>
                      <a:lnTo>
                        <a:pt x="224" y="732"/>
                      </a:lnTo>
                      <a:lnTo>
                        <a:pt x="202" y="722"/>
                      </a:lnTo>
                      <a:lnTo>
                        <a:pt x="180" y="708"/>
                      </a:lnTo>
                      <a:lnTo>
                        <a:pt x="160" y="694"/>
                      </a:lnTo>
                      <a:lnTo>
                        <a:pt x="140" y="678"/>
                      </a:lnTo>
                      <a:lnTo>
                        <a:pt x="120" y="662"/>
                      </a:lnTo>
                      <a:lnTo>
                        <a:pt x="102" y="644"/>
                      </a:lnTo>
                      <a:lnTo>
                        <a:pt x="86" y="626"/>
                      </a:lnTo>
                      <a:lnTo>
                        <a:pt x="86" y="626"/>
                      </a:lnTo>
                      <a:lnTo>
                        <a:pt x="66" y="598"/>
                      </a:lnTo>
                      <a:lnTo>
                        <a:pt x="48" y="568"/>
                      </a:lnTo>
                      <a:lnTo>
                        <a:pt x="48" y="568"/>
                      </a:lnTo>
                      <a:lnTo>
                        <a:pt x="36" y="546"/>
                      </a:lnTo>
                      <a:lnTo>
                        <a:pt x="26" y="522"/>
                      </a:lnTo>
                      <a:lnTo>
                        <a:pt x="18" y="496"/>
                      </a:lnTo>
                      <a:lnTo>
                        <a:pt x="10" y="470"/>
                      </a:lnTo>
                      <a:lnTo>
                        <a:pt x="10" y="470"/>
                      </a:lnTo>
                      <a:lnTo>
                        <a:pt x="8" y="454"/>
                      </a:lnTo>
                      <a:lnTo>
                        <a:pt x="8" y="454"/>
                      </a:lnTo>
                      <a:lnTo>
                        <a:pt x="4" y="432"/>
                      </a:lnTo>
                      <a:lnTo>
                        <a:pt x="2" y="410"/>
                      </a:lnTo>
                      <a:lnTo>
                        <a:pt x="0" y="388"/>
                      </a:lnTo>
                      <a:lnTo>
                        <a:pt x="0" y="366"/>
                      </a:lnTo>
                      <a:lnTo>
                        <a:pt x="0" y="366"/>
                      </a:lnTo>
                      <a:lnTo>
                        <a:pt x="2" y="340"/>
                      </a:lnTo>
                      <a:lnTo>
                        <a:pt x="6" y="316"/>
                      </a:lnTo>
                      <a:lnTo>
                        <a:pt x="12" y="292"/>
                      </a:lnTo>
                      <a:lnTo>
                        <a:pt x="18" y="270"/>
                      </a:lnTo>
                      <a:lnTo>
                        <a:pt x="26" y="246"/>
                      </a:lnTo>
                      <a:lnTo>
                        <a:pt x="36" y="224"/>
                      </a:lnTo>
                      <a:lnTo>
                        <a:pt x="46" y="202"/>
                      </a:lnTo>
                      <a:lnTo>
                        <a:pt x="60" y="180"/>
                      </a:lnTo>
                      <a:lnTo>
                        <a:pt x="60" y="180"/>
                      </a:lnTo>
                      <a:lnTo>
                        <a:pt x="80" y="148"/>
                      </a:lnTo>
                      <a:lnTo>
                        <a:pt x="106" y="120"/>
                      </a:lnTo>
                      <a:lnTo>
                        <a:pt x="132" y="94"/>
                      </a:lnTo>
                      <a:lnTo>
                        <a:pt x="162" y="72"/>
                      </a:lnTo>
                      <a:lnTo>
                        <a:pt x="192" y="52"/>
                      </a:lnTo>
                      <a:lnTo>
                        <a:pt x="226" y="34"/>
                      </a:lnTo>
                      <a:lnTo>
                        <a:pt x="260" y="20"/>
                      </a:lnTo>
                      <a:lnTo>
                        <a:pt x="298" y="10"/>
                      </a:lnTo>
                      <a:lnTo>
                        <a:pt x="298" y="10"/>
                      </a:lnTo>
                      <a:lnTo>
                        <a:pt x="298" y="10"/>
                      </a:lnTo>
                      <a:lnTo>
                        <a:pt x="298" y="10"/>
                      </a:lnTo>
                      <a:lnTo>
                        <a:pt x="326" y="4"/>
                      </a:lnTo>
                      <a:lnTo>
                        <a:pt x="352" y="2"/>
                      </a:lnTo>
                      <a:lnTo>
                        <a:pt x="352" y="2"/>
                      </a:lnTo>
                      <a:lnTo>
                        <a:pt x="384" y="0"/>
                      </a:lnTo>
                      <a:lnTo>
                        <a:pt x="384" y="0"/>
                      </a:lnTo>
                      <a:lnTo>
                        <a:pt x="406" y="0"/>
                      </a:lnTo>
                      <a:lnTo>
                        <a:pt x="428" y="2"/>
                      </a:lnTo>
                      <a:lnTo>
                        <a:pt x="450" y="6"/>
                      </a:lnTo>
                      <a:lnTo>
                        <a:pt x="472" y="10"/>
                      </a:lnTo>
                      <a:lnTo>
                        <a:pt x="472" y="10"/>
                      </a:lnTo>
                      <a:lnTo>
                        <a:pt x="502" y="18"/>
                      </a:lnTo>
                      <a:lnTo>
                        <a:pt x="532" y="30"/>
                      </a:lnTo>
                      <a:lnTo>
                        <a:pt x="562" y="44"/>
                      </a:lnTo>
                      <a:lnTo>
                        <a:pt x="590" y="60"/>
                      </a:lnTo>
                      <a:lnTo>
                        <a:pt x="616" y="78"/>
                      </a:lnTo>
                      <a:lnTo>
                        <a:pt x="640" y="98"/>
                      </a:lnTo>
                      <a:lnTo>
                        <a:pt x="664" y="120"/>
                      </a:lnTo>
                      <a:lnTo>
                        <a:pt x="684" y="144"/>
                      </a:lnTo>
                      <a:lnTo>
                        <a:pt x="684" y="144"/>
                      </a:lnTo>
                      <a:lnTo>
                        <a:pt x="710" y="180"/>
                      </a:lnTo>
                      <a:lnTo>
                        <a:pt x="730" y="216"/>
                      </a:lnTo>
                      <a:lnTo>
                        <a:pt x="740" y="236"/>
                      </a:lnTo>
                      <a:lnTo>
                        <a:pt x="746" y="256"/>
                      </a:lnTo>
                      <a:lnTo>
                        <a:pt x="754" y="278"/>
                      </a:lnTo>
                      <a:lnTo>
                        <a:pt x="760" y="298"/>
                      </a:lnTo>
                      <a:lnTo>
                        <a:pt x="760" y="298"/>
                      </a:lnTo>
                      <a:lnTo>
                        <a:pt x="766" y="336"/>
                      </a:lnTo>
                      <a:lnTo>
                        <a:pt x="768" y="374"/>
                      </a:lnTo>
                      <a:lnTo>
                        <a:pt x="768" y="412"/>
                      </a:lnTo>
                      <a:lnTo>
                        <a:pt x="764" y="448"/>
                      </a:lnTo>
                      <a:lnTo>
                        <a:pt x="756" y="484"/>
                      </a:lnTo>
                      <a:lnTo>
                        <a:pt x="744" y="520"/>
                      </a:lnTo>
                      <a:lnTo>
                        <a:pt x="728" y="556"/>
                      </a:lnTo>
                      <a:lnTo>
                        <a:pt x="710" y="58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4" name="Google Shape;1794;p27"/>
                <p:cNvSpPr/>
                <p:nvPr/>
              </p:nvSpPr>
              <p:spPr>
                <a:xfrm>
                  <a:off x="3603" y="2006"/>
                  <a:ext cx="260" cy="248"/>
                </a:xfrm>
                <a:custGeom>
                  <a:avLst/>
                  <a:gdLst/>
                  <a:ahLst/>
                  <a:cxnLst/>
                  <a:rect l="l" t="t" r="r" b="b"/>
                  <a:pathLst>
                    <a:path w="260" h="248" extrusionOk="0">
                      <a:moveTo>
                        <a:pt x="0" y="210"/>
                      </a:moveTo>
                      <a:lnTo>
                        <a:pt x="0" y="248"/>
                      </a:lnTo>
                      <a:lnTo>
                        <a:pt x="0" y="248"/>
                      </a:lnTo>
                      <a:lnTo>
                        <a:pt x="24" y="246"/>
                      </a:lnTo>
                      <a:lnTo>
                        <a:pt x="48" y="242"/>
                      </a:lnTo>
                      <a:lnTo>
                        <a:pt x="72" y="236"/>
                      </a:lnTo>
                      <a:lnTo>
                        <a:pt x="94" y="228"/>
                      </a:lnTo>
                      <a:lnTo>
                        <a:pt x="116" y="218"/>
                      </a:lnTo>
                      <a:lnTo>
                        <a:pt x="136" y="206"/>
                      </a:lnTo>
                      <a:lnTo>
                        <a:pt x="156" y="192"/>
                      </a:lnTo>
                      <a:lnTo>
                        <a:pt x="174" y="178"/>
                      </a:lnTo>
                      <a:lnTo>
                        <a:pt x="174" y="178"/>
                      </a:lnTo>
                      <a:lnTo>
                        <a:pt x="178" y="174"/>
                      </a:lnTo>
                      <a:lnTo>
                        <a:pt x="178" y="174"/>
                      </a:lnTo>
                      <a:lnTo>
                        <a:pt x="196" y="156"/>
                      </a:lnTo>
                      <a:lnTo>
                        <a:pt x="210" y="136"/>
                      </a:lnTo>
                      <a:lnTo>
                        <a:pt x="224" y="116"/>
                      </a:lnTo>
                      <a:lnTo>
                        <a:pt x="234" y="96"/>
                      </a:lnTo>
                      <a:lnTo>
                        <a:pt x="244" y="72"/>
                      </a:lnTo>
                      <a:lnTo>
                        <a:pt x="252" y="50"/>
                      </a:lnTo>
                      <a:lnTo>
                        <a:pt x="258" y="24"/>
                      </a:lnTo>
                      <a:lnTo>
                        <a:pt x="260" y="0"/>
                      </a:lnTo>
                      <a:lnTo>
                        <a:pt x="224" y="0"/>
                      </a:lnTo>
                      <a:lnTo>
                        <a:pt x="224" y="0"/>
                      </a:lnTo>
                      <a:lnTo>
                        <a:pt x="220" y="22"/>
                      </a:lnTo>
                      <a:lnTo>
                        <a:pt x="216" y="42"/>
                      </a:lnTo>
                      <a:lnTo>
                        <a:pt x="210" y="62"/>
                      </a:lnTo>
                      <a:lnTo>
                        <a:pt x="202" y="82"/>
                      </a:lnTo>
                      <a:lnTo>
                        <a:pt x="192" y="100"/>
                      </a:lnTo>
                      <a:lnTo>
                        <a:pt x="180" y="116"/>
                      </a:lnTo>
                      <a:lnTo>
                        <a:pt x="166" y="132"/>
                      </a:lnTo>
                      <a:lnTo>
                        <a:pt x="152" y="148"/>
                      </a:lnTo>
                      <a:lnTo>
                        <a:pt x="136" y="162"/>
                      </a:lnTo>
                      <a:lnTo>
                        <a:pt x="120" y="174"/>
                      </a:lnTo>
                      <a:lnTo>
                        <a:pt x="102" y="184"/>
                      </a:lnTo>
                      <a:lnTo>
                        <a:pt x="82" y="192"/>
                      </a:lnTo>
                      <a:lnTo>
                        <a:pt x="64" y="200"/>
                      </a:lnTo>
                      <a:lnTo>
                        <a:pt x="42" y="206"/>
                      </a:lnTo>
                      <a:lnTo>
                        <a:pt x="22" y="210"/>
                      </a:lnTo>
                      <a:lnTo>
                        <a:pt x="0" y="210"/>
                      </a:lnTo>
                      <a:lnTo>
                        <a:pt x="0" y="210"/>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5" name="Google Shape;1795;p27"/>
                <p:cNvSpPr/>
                <p:nvPr/>
              </p:nvSpPr>
              <p:spPr>
                <a:xfrm>
                  <a:off x="3817" y="1892"/>
                  <a:ext cx="46" cy="78"/>
                </a:xfrm>
                <a:custGeom>
                  <a:avLst/>
                  <a:gdLst/>
                  <a:ahLst/>
                  <a:cxnLst/>
                  <a:rect l="l" t="t" r="r" b="b"/>
                  <a:pathLst>
                    <a:path w="46" h="78" extrusionOk="0">
                      <a:moveTo>
                        <a:pt x="10" y="78"/>
                      </a:moveTo>
                      <a:lnTo>
                        <a:pt x="46" y="78"/>
                      </a:lnTo>
                      <a:lnTo>
                        <a:pt x="46" y="78"/>
                      </a:lnTo>
                      <a:lnTo>
                        <a:pt x="44" y="58"/>
                      </a:lnTo>
                      <a:lnTo>
                        <a:pt x="42" y="38"/>
                      </a:lnTo>
                      <a:lnTo>
                        <a:pt x="36" y="18"/>
                      </a:lnTo>
                      <a:lnTo>
                        <a:pt x="30" y="0"/>
                      </a:lnTo>
                      <a:lnTo>
                        <a:pt x="0" y="24"/>
                      </a:lnTo>
                      <a:lnTo>
                        <a:pt x="0" y="24"/>
                      </a:lnTo>
                      <a:lnTo>
                        <a:pt x="6" y="50"/>
                      </a:lnTo>
                      <a:lnTo>
                        <a:pt x="10" y="78"/>
                      </a:lnTo>
                      <a:lnTo>
                        <a:pt x="10" y="78"/>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6" name="Google Shape;1796;p27"/>
                <p:cNvSpPr/>
                <p:nvPr/>
              </p:nvSpPr>
              <p:spPr>
                <a:xfrm>
                  <a:off x="3603" y="1542"/>
                  <a:ext cx="282" cy="146"/>
                </a:xfrm>
                <a:custGeom>
                  <a:avLst/>
                  <a:gdLst/>
                  <a:ahLst/>
                  <a:cxnLst/>
                  <a:rect l="l" t="t" r="r" b="b"/>
                  <a:pathLst>
                    <a:path w="282" h="146" extrusionOk="0">
                      <a:moveTo>
                        <a:pt x="282" y="108"/>
                      </a:moveTo>
                      <a:lnTo>
                        <a:pt x="282" y="108"/>
                      </a:lnTo>
                      <a:lnTo>
                        <a:pt x="252" y="84"/>
                      </a:lnTo>
                      <a:lnTo>
                        <a:pt x="220" y="64"/>
                      </a:lnTo>
                      <a:lnTo>
                        <a:pt x="188" y="46"/>
                      </a:lnTo>
                      <a:lnTo>
                        <a:pt x="152" y="30"/>
                      </a:lnTo>
                      <a:lnTo>
                        <a:pt x="116" y="18"/>
                      </a:lnTo>
                      <a:lnTo>
                        <a:pt x="78" y="8"/>
                      </a:lnTo>
                      <a:lnTo>
                        <a:pt x="40" y="2"/>
                      </a:lnTo>
                      <a:lnTo>
                        <a:pt x="0" y="0"/>
                      </a:lnTo>
                      <a:lnTo>
                        <a:pt x="0" y="62"/>
                      </a:lnTo>
                      <a:lnTo>
                        <a:pt x="0" y="62"/>
                      </a:lnTo>
                      <a:lnTo>
                        <a:pt x="32" y="64"/>
                      </a:lnTo>
                      <a:lnTo>
                        <a:pt x="64" y="68"/>
                      </a:lnTo>
                      <a:lnTo>
                        <a:pt x="96" y="76"/>
                      </a:lnTo>
                      <a:lnTo>
                        <a:pt x="126" y="84"/>
                      </a:lnTo>
                      <a:lnTo>
                        <a:pt x="154" y="96"/>
                      </a:lnTo>
                      <a:lnTo>
                        <a:pt x="182" y="110"/>
                      </a:lnTo>
                      <a:lnTo>
                        <a:pt x="208" y="128"/>
                      </a:lnTo>
                      <a:lnTo>
                        <a:pt x="234" y="146"/>
                      </a:lnTo>
                      <a:lnTo>
                        <a:pt x="282" y="108"/>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7" name="Google Shape;1797;p27"/>
                <p:cNvSpPr/>
                <p:nvPr/>
              </p:nvSpPr>
              <p:spPr>
                <a:xfrm>
                  <a:off x="4075" y="1662"/>
                  <a:ext cx="156" cy="308"/>
                </a:xfrm>
                <a:custGeom>
                  <a:avLst/>
                  <a:gdLst/>
                  <a:ahLst/>
                  <a:cxnLst/>
                  <a:rect l="l" t="t" r="r" b="b"/>
                  <a:pathLst>
                    <a:path w="156" h="308" extrusionOk="0">
                      <a:moveTo>
                        <a:pt x="0" y="52"/>
                      </a:moveTo>
                      <a:lnTo>
                        <a:pt x="0" y="52"/>
                      </a:lnTo>
                      <a:lnTo>
                        <a:pt x="16" y="82"/>
                      </a:lnTo>
                      <a:lnTo>
                        <a:pt x="28" y="112"/>
                      </a:lnTo>
                      <a:lnTo>
                        <a:pt x="40" y="142"/>
                      </a:lnTo>
                      <a:lnTo>
                        <a:pt x="50" y="174"/>
                      </a:lnTo>
                      <a:lnTo>
                        <a:pt x="58" y="206"/>
                      </a:lnTo>
                      <a:lnTo>
                        <a:pt x="64" y="240"/>
                      </a:lnTo>
                      <a:lnTo>
                        <a:pt x="70" y="272"/>
                      </a:lnTo>
                      <a:lnTo>
                        <a:pt x="72" y="308"/>
                      </a:lnTo>
                      <a:lnTo>
                        <a:pt x="156" y="308"/>
                      </a:lnTo>
                      <a:lnTo>
                        <a:pt x="156" y="308"/>
                      </a:lnTo>
                      <a:lnTo>
                        <a:pt x="154" y="266"/>
                      </a:lnTo>
                      <a:lnTo>
                        <a:pt x="148" y="224"/>
                      </a:lnTo>
                      <a:lnTo>
                        <a:pt x="142" y="184"/>
                      </a:lnTo>
                      <a:lnTo>
                        <a:pt x="130" y="146"/>
                      </a:lnTo>
                      <a:lnTo>
                        <a:pt x="118" y="108"/>
                      </a:lnTo>
                      <a:lnTo>
                        <a:pt x="104" y="70"/>
                      </a:lnTo>
                      <a:lnTo>
                        <a:pt x="86" y="34"/>
                      </a:lnTo>
                      <a:lnTo>
                        <a:pt x="68" y="0"/>
                      </a:lnTo>
                      <a:lnTo>
                        <a:pt x="0" y="52"/>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8" name="Google Shape;1798;p27"/>
                <p:cNvSpPr/>
                <p:nvPr/>
              </p:nvSpPr>
              <p:spPr>
                <a:xfrm>
                  <a:off x="3603" y="1492"/>
                  <a:ext cx="602" cy="478"/>
                </a:xfrm>
                <a:custGeom>
                  <a:avLst/>
                  <a:gdLst/>
                  <a:ahLst/>
                  <a:cxnLst/>
                  <a:rect l="l" t="t" r="r" b="b"/>
                  <a:pathLst>
                    <a:path w="602" h="478" extrusionOk="0">
                      <a:moveTo>
                        <a:pt x="310" y="182"/>
                      </a:moveTo>
                      <a:lnTo>
                        <a:pt x="260" y="220"/>
                      </a:lnTo>
                      <a:lnTo>
                        <a:pt x="168" y="292"/>
                      </a:lnTo>
                      <a:lnTo>
                        <a:pt x="140" y="314"/>
                      </a:lnTo>
                      <a:lnTo>
                        <a:pt x="4" y="420"/>
                      </a:lnTo>
                      <a:lnTo>
                        <a:pt x="4" y="420"/>
                      </a:lnTo>
                      <a:lnTo>
                        <a:pt x="0" y="420"/>
                      </a:lnTo>
                      <a:lnTo>
                        <a:pt x="0" y="478"/>
                      </a:lnTo>
                      <a:lnTo>
                        <a:pt x="86" y="478"/>
                      </a:lnTo>
                      <a:lnTo>
                        <a:pt x="200" y="388"/>
                      </a:lnTo>
                      <a:lnTo>
                        <a:pt x="228" y="366"/>
                      </a:lnTo>
                      <a:lnTo>
                        <a:pt x="320" y="294"/>
                      </a:lnTo>
                      <a:lnTo>
                        <a:pt x="368" y="256"/>
                      </a:lnTo>
                      <a:lnTo>
                        <a:pt x="452" y="192"/>
                      </a:lnTo>
                      <a:lnTo>
                        <a:pt x="520" y="140"/>
                      </a:lnTo>
                      <a:lnTo>
                        <a:pt x="602" y="74"/>
                      </a:lnTo>
                      <a:lnTo>
                        <a:pt x="602" y="74"/>
                      </a:lnTo>
                      <a:lnTo>
                        <a:pt x="574" y="36"/>
                      </a:lnTo>
                      <a:lnTo>
                        <a:pt x="544" y="0"/>
                      </a:lnTo>
                      <a:lnTo>
                        <a:pt x="462" y="64"/>
                      </a:lnTo>
                      <a:lnTo>
                        <a:pt x="394" y="118"/>
                      </a:lnTo>
                      <a:lnTo>
                        <a:pt x="310" y="182"/>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9" name="Google Shape;1799;p27"/>
                <p:cNvSpPr/>
                <p:nvPr/>
              </p:nvSpPr>
              <p:spPr>
                <a:xfrm>
                  <a:off x="2843" y="1246"/>
                  <a:ext cx="1196" cy="1482"/>
                </a:xfrm>
                <a:custGeom>
                  <a:avLst/>
                  <a:gdLst/>
                  <a:ahLst/>
                  <a:cxnLst/>
                  <a:rect l="l" t="t" r="r" b="b"/>
                  <a:pathLst>
                    <a:path w="1196" h="1482" extrusionOk="0">
                      <a:moveTo>
                        <a:pt x="754" y="1122"/>
                      </a:moveTo>
                      <a:lnTo>
                        <a:pt x="754" y="1122"/>
                      </a:lnTo>
                      <a:lnTo>
                        <a:pt x="760" y="1122"/>
                      </a:lnTo>
                      <a:lnTo>
                        <a:pt x="760" y="1008"/>
                      </a:lnTo>
                      <a:lnTo>
                        <a:pt x="760" y="1008"/>
                      </a:lnTo>
                      <a:lnTo>
                        <a:pt x="754" y="1008"/>
                      </a:lnTo>
                      <a:lnTo>
                        <a:pt x="754" y="1008"/>
                      </a:lnTo>
                      <a:lnTo>
                        <a:pt x="760" y="1008"/>
                      </a:lnTo>
                      <a:lnTo>
                        <a:pt x="760" y="970"/>
                      </a:lnTo>
                      <a:lnTo>
                        <a:pt x="760" y="970"/>
                      </a:lnTo>
                      <a:lnTo>
                        <a:pt x="756" y="970"/>
                      </a:lnTo>
                      <a:lnTo>
                        <a:pt x="756" y="970"/>
                      </a:lnTo>
                      <a:lnTo>
                        <a:pt x="760" y="970"/>
                      </a:lnTo>
                      <a:lnTo>
                        <a:pt x="760" y="816"/>
                      </a:lnTo>
                      <a:lnTo>
                        <a:pt x="760" y="816"/>
                      </a:lnTo>
                      <a:lnTo>
                        <a:pt x="756" y="818"/>
                      </a:lnTo>
                      <a:lnTo>
                        <a:pt x="756" y="818"/>
                      </a:lnTo>
                      <a:lnTo>
                        <a:pt x="760" y="816"/>
                      </a:lnTo>
                      <a:lnTo>
                        <a:pt x="760" y="760"/>
                      </a:lnTo>
                      <a:lnTo>
                        <a:pt x="760" y="724"/>
                      </a:lnTo>
                      <a:lnTo>
                        <a:pt x="760" y="724"/>
                      </a:lnTo>
                      <a:lnTo>
                        <a:pt x="760" y="666"/>
                      </a:lnTo>
                      <a:lnTo>
                        <a:pt x="760" y="510"/>
                      </a:lnTo>
                      <a:lnTo>
                        <a:pt x="760" y="510"/>
                      </a:lnTo>
                      <a:lnTo>
                        <a:pt x="788" y="512"/>
                      </a:lnTo>
                      <a:lnTo>
                        <a:pt x="816" y="518"/>
                      </a:lnTo>
                      <a:lnTo>
                        <a:pt x="842" y="528"/>
                      </a:lnTo>
                      <a:lnTo>
                        <a:pt x="868" y="540"/>
                      </a:lnTo>
                      <a:lnTo>
                        <a:pt x="898" y="516"/>
                      </a:lnTo>
                      <a:lnTo>
                        <a:pt x="898" y="516"/>
                      </a:lnTo>
                      <a:lnTo>
                        <a:pt x="882" y="506"/>
                      </a:lnTo>
                      <a:lnTo>
                        <a:pt x="866" y="498"/>
                      </a:lnTo>
                      <a:lnTo>
                        <a:pt x="850" y="490"/>
                      </a:lnTo>
                      <a:lnTo>
                        <a:pt x="832" y="484"/>
                      </a:lnTo>
                      <a:lnTo>
                        <a:pt x="816" y="480"/>
                      </a:lnTo>
                      <a:lnTo>
                        <a:pt x="796" y="476"/>
                      </a:lnTo>
                      <a:lnTo>
                        <a:pt x="778" y="474"/>
                      </a:lnTo>
                      <a:lnTo>
                        <a:pt x="760" y="472"/>
                      </a:lnTo>
                      <a:lnTo>
                        <a:pt x="760" y="472"/>
                      </a:lnTo>
                      <a:lnTo>
                        <a:pt x="760" y="358"/>
                      </a:lnTo>
                      <a:lnTo>
                        <a:pt x="760" y="296"/>
                      </a:lnTo>
                      <a:lnTo>
                        <a:pt x="760" y="190"/>
                      </a:lnTo>
                      <a:lnTo>
                        <a:pt x="760" y="190"/>
                      </a:lnTo>
                      <a:lnTo>
                        <a:pt x="760" y="190"/>
                      </a:lnTo>
                      <a:lnTo>
                        <a:pt x="760" y="190"/>
                      </a:lnTo>
                      <a:lnTo>
                        <a:pt x="760" y="190"/>
                      </a:lnTo>
                      <a:lnTo>
                        <a:pt x="760" y="190"/>
                      </a:lnTo>
                      <a:lnTo>
                        <a:pt x="760" y="190"/>
                      </a:lnTo>
                      <a:lnTo>
                        <a:pt x="786" y="192"/>
                      </a:lnTo>
                      <a:lnTo>
                        <a:pt x="812" y="194"/>
                      </a:lnTo>
                      <a:lnTo>
                        <a:pt x="838" y="196"/>
                      </a:lnTo>
                      <a:lnTo>
                        <a:pt x="864" y="202"/>
                      </a:lnTo>
                      <a:lnTo>
                        <a:pt x="888" y="206"/>
                      </a:lnTo>
                      <a:lnTo>
                        <a:pt x="912" y="214"/>
                      </a:lnTo>
                      <a:lnTo>
                        <a:pt x="960" y="230"/>
                      </a:lnTo>
                      <a:lnTo>
                        <a:pt x="1006" y="252"/>
                      </a:lnTo>
                      <a:lnTo>
                        <a:pt x="1050" y="276"/>
                      </a:lnTo>
                      <a:lnTo>
                        <a:pt x="1090" y="306"/>
                      </a:lnTo>
                      <a:lnTo>
                        <a:pt x="1128" y="338"/>
                      </a:lnTo>
                      <a:lnTo>
                        <a:pt x="1196" y="284"/>
                      </a:lnTo>
                      <a:lnTo>
                        <a:pt x="1196" y="284"/>
                      </a:lnTo>
                      <a:lnTo>
                        <a:pt x="1174" y="264"/>
                      </a:lnTo>
                      <a:lnTo>
                        <a:pt x="1152" y="246"/>
                      </a:lnTo>
                      <a:lnTo>
                        <a:pt x="1128" y="228"/>
                      </a:lnTo>
                      <a:lnTo>
                        <a:pt x="1104" y="210"/>
                      </a:lnTo>
                      <a:lnTo>
                        <a:pt x="1078" y="194"/>
                      </a:lnTo>
                      <a:lnTo>
                        <a:pt x="1052" y="180"/>
                      </a:lnTo>
                      <a:lnTo>
                        <a:pt x="1026" y="166"/>
                      </a:lnTo>
                      <a:lnTo>
                        <a:pt x="998" y="154"/>
                      </a:lnTo>
                      <a:lnTo>
                        <a:pt x="970" y="144"/>
                      </a:lnTo>
                      <a:lnTo>
                        <a:pt x="942" y="134"/>
                      </a:lnTo>
                      <a:lnTo>
                        <a:pt x="912" y="126"/>
                      </a:lnTo>
                      <a:lnTo>
                        <a:pt x="882" y="118"/>
                      </a:lnTo>
                      <a:lnTo>
                        <a:pt x="852" y="112"/>
                      </a:lnTo>
                      <a:lnTo>
                        <a:pt x="822" y="108"/>
                      </a:lnTo>
                      <a:lnTo>
                        <a:pt x="790" y="106"/>
                      </a:lnTo>
                      <a:lnTo>
                        <a:pt x="760" y="106"/>
                      </a:lnTo>
                      <a:lnTo>
                        <a:pt x="760" y="106"/>
                      </a:lnTo>
                      <a:lnTo>
                        <a:pt x="760" y="106"/>
                      </a:lnTo>
                      <a:lnTo>
                        <a:pt x="760" y="0"/>
                      </a:lnTo>
                      <a:lnTo>
                        <a:pt x="722" y="0"/>
                      </a:lnTo>
                      <a:lnTo>
                        <a:pt x="722" y="106"/>
                      </a:lnTo>
                      <a:lnTo>
                        <a:pt x="722" y="106"/>
                      </a:lnTo>
                      <a:lnTo>
                        <a:pt x="722" y="192"/>
                      </a:lnTo>
                      <a:lnTo>
                        <a:pt x="722" y="192"/>
                      </a:lnTo>
                      <a:lnTo>
                        <a:pt x="722" y="298"/>
                      </a:lnTo>
                      <a:lnTo>
                        <a:pt x="722" y="298"/>
                      </a:lnTo>
                      <a:lnTo>
                        <a:pt x="682" y="302"/>
                      </a:lnTo>
                      <a:lnTo>
                        <a:pt x="642" y="312"/>
                      </a:lnTo>
                      <a:lnTo>
                        <a:pt x="602" y="324"/>
                      </a:lnTo>
                      <a:lnTo>
                        <a:pt x="564" y="340"/>
                      </a:lnTo>
                      <a:lnTo>
                        <a:pt x="530" y="358"/>
                      </a:lnTo>
                      <a:lnTo>
                        <a:pt x="496" y="380"/>
                      </a:lnTo>
                      <a:lnTo>
                        <a:pt x="464" y="404"/>
                      </a:lnTo>
                      <a:lnTo>
                        <a:pt x="436" y="432"/>
                      </a:lnTo>
                      <a:lnTo>
                        <a:pt x="410" y="462"/>
                      </a:lnTo>
                      <a:lnTo>
                        <a:pt x="386" y="494"/>
                      </a:lnTo>
                      <a:lnTo>
                        <a:pt x="366" y="528"/>
                      </a:lnTo>
                      <a:lnTo>
                        <a:pt x="348" y="564"/>
                      </a:lnTo>
                      <a:lnTo>
                        <a:pt x="332" y="602"/>
                      </a:lnTo>
                      <a:lnTo>
                        <a:pt x="322" y="640"/>
                      </a:lnTo>
                      <a:lnTo>
                        <a:pt x="314" y="682"/>
                      </a:lnTo>
                      <a:lnTo>
                        <a:pt x="310" y="724"/>
                      </a:lnTo>
                      <a:lnTo>
                        <a:pt x="310" y="724"/>
                      </a:lnTo>
                      <a:lnTo>
                        <a:pt x="204" y="724"/>
                      </a:lnTo>
                      <a:lnTo>
                        <a:pt x="204" y="724"/>
                      </a:lnTo>
                      <a:lnTo>
                        <a:pt x="204" y="732"/>
                      </a:lnTo>
                      <a:lnTo>
                        <a:pt x="204" y="732"/>
                      </a:lnTo>
                      <a:lnTo>
                        <a:pt x="204" y="724"/>
                      </a:lnTo>
                      <a:lnTo>
                        <a:pt x="204" y="724"/>
                      </a:lnTo>
                      <a:lnTo>
                        <a:pt x="206" y="696"/>
                      </a:lnTo>
                      <a:lnTo>
                        <a:pt x="208" y="670"/>
                      </a:lnTo>
                      <a:lnTo>
                        <a:pt x="212" y="644"/>
                      </a:lnTo>
                      <a:lnTo>
                        <a:pt x="218" y="620"/>
                      </a:lnTo>
                      <a:lnTo>
                        <a:pt x="224" y="594"/>
                      </a:lnTo>
                      <a:lnTo>
                        <a:pt x="232" y="570"/>
                      </a:lnTo>
                      <a:lnTo>
                        <a:pt x="250" y="522"/>
                      </a:lnTo>
                      <a:lnTo>
                        <a:pt x="272" y="476"/>
                      </a:lnTo>
                      <a:lnTo>
                        <a:pt x="298" y="434"/>
                      </a:lnTo>
                      <a:lnTo>
                        <a:pt x="328" y="394"/>
                      </a:lnTo>
                      <a:lnTo>
                        <a:pt x="360" y="356"/>
                      </a:lnTo>
                      <a:lnTo>
                        <a:pt x="398" y="322"/>
                      </a:lnTo>
                      <a:lnTo>
                        <a:pt x="436" y="292"/>
                      </a:lnTo>
                      <a:lnTo>
                        <a:pt x="478" y="264"/>
                      </a:lnTo>
                      <a:lnTo>
                        <a:pt x="524" y="240"/>
                      </a:lnTo>
                      <a:lnTo>
                        <a:pt x="570" y="222"/>
                      </a:lnTo>
                      <a:lnTo>
                        <a:pt x="594" y="214"/>
                      </a:lnTo>
                      <a:lnTo>
                        <a:pt x="620" y="206"/>
                      </a:lnTo>
                      <a:lnTo>
                        <a:pt x="644" y="202"/>
                      </a:lnTo>
                      <a:lnTo>
                        <a:pt x="670" y="196"/>
                      </a:lnTo>
                      <a:lnTo>
                        <a:pt x="696" y="194"/>
                      </a:lnTo>
                      <a:lnTo>
                        <a:pt x="722" y="192"/>
                      </a:lnTo>
                      <a:lnTo>
                        <a:pt x="722" y="106"/>
                      </a:lnTo>
                      <a:lnTo>
                        <a:pt x="722" y="106"/>
                      </a:lnTo>
                      <a:lnTo>
                        <a:pt x="692" y="108"/>
                      </a:lnTo>
                      <a:lnTo>
                        <a:pt x="662" y="112"/>
                      </a:lnTo>
                      <a:lnTo>
                        <a:pt x="632" y="116"/>
                      </a:lnTo>
                      <a:lnTo>
                        <a:pt x="602" y="124"/>
                      </a:lnTo>
                      <a:lnTo>
                        <a:pt x="574" y="132"/>
                      </a:lnTo>
                      <a:lnTo>
                        <a:pt x="546" y="140"/>
                      </a:lnTo>
                      <a:lnTo>
                        <a:pt x="518" y="150"/>
                      </a:lnTo>
                      <a:lnTo>
                        <a:pt x="490" y="162"/>
                      </a:lnTo>
                      <a:lnTo>
                        <a:pt x="464" y="176"/>
                      </a:lnTo>
                      <a:lnTo>
                        <a:pt x="438" y="190"/>
                      </a:lnTo>
                      <a:lnTo>
                        <a:pt x="414" y="204"/>
                      </a:lnTo>
                      <a:lnTo>
                        <a:pt x="390" y="220"/>
                      </a:lnTo>
                      <a:lnTo>
                        <a:pt x="366" y="238"/>
                      </a:lnTo>
                      <a:lnTo>
                        <a:pt x="344" y="256"/>
                      </a:lnTo>
                      <a:lnTo>
                        <a:pt x="322" y="276"/>
                      </a:lnTo>
                      <a:lnTo>
                        <a:pt x="300" y="296"/>
                      </a:lnTo>
                      <a:lnTo>
                        <a:pt x="280" y="318"/>
                      </a:lnTo>
                      <a:lnTo>
                        <a:pt x="262" y="340"/>
                      </a:lnTo>
                      <a:lnTo>
                        <a:pt x="244" y="362"/>
                      </a:lnTo>
                      <a:lnTo>
                        <a:pt x="228" y="386"/>
                      </a:lnTo>
                      <a:lnTo>
                        <a:pt x="212" y="410"/>
                      </a:lnTo>
                      <a:lnTo>
                        <a:pt x="196" y="436"/>
                      </a:lnTo>
                      <a:lnTo>
                        <a:pt x="184" y="462"/>
                      </a:lnTo>
                      <a:lnTo>
                        <a:pt x="172" y="488"/>
                      </a:lnTo>
                      <a:lnTo>
                        <a:pt x="160" y="516"/>
                      </a:lnTo>
                      <a:lnTo>
                        <a:pt x="150" y="544"/>
                      </a:lnTo>
                      <a:lnTo>
                        <a:pt x="142" y="572"/>
                      </a:lnTo>
                      <a:lnTo>
                        <a:pt x="134" y="602"/>
                      </a:lnTo>
                      <a:lnTo>
                        <a:pt x="128" y="632"/>
                      </a:lnTo>
                      <a:lnTo>
                        <a:pt x="124" y="662"/>
                      </a:lnTo>
                      <a:lnTo>
                        <a:pt x="122" y="692"/>
                      </a:lnTo>
                      <a:lnTo>
                        <a:pt x="120" y="724"/>
                      </a:lnTo>
                      <a:lnTo>
                        <a:pt x="0" y="724"/>
                      </a:lnTo>
                      <a:lnTo>
                        <a:pt x="0" y="760"/>
                      </a:lnTo>
                      <a:lnTo>
                        <a:pt x="120" y="760"/>
                      </a:lnTo>
                      <a:lnTo>
                        <a:pt x="120" y="760"/>
                      </a:lnTo>
                      <a:lnTo>
                        <a:pt x="120" y="760"/>
                      </a:lnTo>
                      <a:lnTo>
                        <a:pt x="120" y="760"/>
                      </a:lnTo>
                      <a:lnTo>
                        <a:pt x="122" y="790"/>
                      </a:lnTo>
                      <a:lnTo>
                        <a:pt x="124" y="820"/>
                      </a:lnTo>
                      <a:lnTo>
                        <a:pt x="128" y="850"/>
                      </a:lnTo>
                      <a:lnTo>
                        <a:pt x="134" y="880"/>
                      </a:lnTo>
                      <a:lnTo>
                        <a:pt x="142" y="910"/>
                      </a:lnTo>
                      <a:lnTo>
                        <a:pt x="150" y="938"/>
                      </a:lnTo>
                      <a:lnTo>
                        <a:pt x="160" y="966"/>
                      </a:lnTo>
                      <a:lnTo>
                        <a:pt x="172" y="992"/>
                      </a:lnTo>
                      <a:lnTo>
                        <a:pt x="184" y="1020"/>
                      </a:lnTo>
                      <a:lnTo>
                        <a:pt x="198" y="1046"/>
                      </a:lnTo>
                      <a:lnTo>
                        <a:pt x="212" y="1070"/>
                      </a:lnTo>
                      <a:lnTo>
                        <a:pt x="228" y="1096"/>
                      </a:lnTo>
                      <a:lnTo>
                        <a:pt x="244" y="1118"/>
                      </a:lnTo>
                      <a:lnTo>
                        <a:pt x="262" y="1142"/>
                      </a:lnTo>
                      <a:lnTo>
                        <a:pt x="282" y="1164"/>
                      </a:lnTo>
                      <a:lnTo>
                        <a:pt x="302" y="1184"/>
                      </a:lnTo>
                      <a:lnTo>
                        <a:pt x="322" y="1206"/>
                      </a:lnTo>
                      <a:lnTo>
                        <a:pt x="344" y="1224"/>
                      </a:lnTo>
                      <a:lnTo>
                        <a:pt x="366" y="1242"/>
                      </a:lnTo>
                      <a:lnTo>
                        <a:pt x="390" y="1260"/>
                      </a:lnTo>
                      <a:lnTo>
                        <a:pt x="414" y="1276"/>
                      </a:lnTo>
                      <a:lnTo>
                        <a:pt x="440" y="1292"/>
                      </a:lnTo>
                      <a:lnTo>
                        <a:pt x="464" y="1304"/>
                      </a:lnTo>
                      <a:lnTo>
                        <a:pt x="492" y="1318"/>
                      </a:lnTo>
                      <a:lnTo>
                        <a:pt x="518" y="1330"/>
                      </a:lnTo>
                      <a:lnTo>
                        <a:pt x="546" y="1340"/>
                      </a:lnTo>
                      <a:lnTo>
                        <a:pt x="574" y="1348"/>
                      </a:lnTo>
                      <a:lnTo>
                        <a:pt x="602" y="1356"/>
                      </a:lnTo>
                      <a:lnTo>
                        <a:pt x="632" y="1364"/>
                      </a:lnTo>
                      <a:lnTo>
                        <a:pt x="662" y="1368"/>
                      </a:lnTo>
                      <a:lnTo>
                        <a:pt x="692" y="1372"/>
                      </a:lnTo>
                      <a:lnTo>
                        <a:pt x="722" y="1374"/>
                      </a:lnTo>
                      <a:lnTo>
                        <a:pt x="722" y="1288"/>
                      </a:lnTo>
                      <a:lnTo>
                        <a:pt x="722" y="1288"/>
                      </a:lnTo>
                      <a:lnTo>
                        <a:pt x="696" y="1286"/>
                      </a:lnTo>
                      <a:lnTo>
                        <a:pt x="670" y="1284"/>
                      </a:lnTo>
                      <a:lnTo>
                        <a:pt x="646" y="1278"/>
                      </a:lnTo>
                      <a:lnTo>
                        <a:pt x="620" y="1274"/>
                      </a:lnTo>
                      <a:lnTo>
                        <a:pt x="596" y="1266"/>
                      </a:lnTo>
                      <a:lnTo>
                        <a:pt x="572" y="1258"/>
                      </a:lnTo>
                      <a:lnTo>
                        <a:pt x="524" y="1240"/>
                      </a:lnTo>
                      <a:lnTo>
                        <a:pt x="480" y="1216"/>
                      </a:lnTo>
                      <a:lnTo>
                        <a:pt x="438" y="1190"/>
                      </a:lnTo>
                      <a:lnTo>
                        <a:pt x="398" y="1158"/>
                      </a:lnTo>
                      <a:lnTo>
                        <a:pt x="362" y="1124"/>
                      </a:lnTo>
                      <a:lnTo>
                        <a:pt x="328" y="1088"/>
                      </a:lnTo>
                      <a:lnTo>
                        <a:pt x="298" y="1048"/>
                      </a:lnTo>
                      <a:lnTo>
                        <a:pt x="272" y="1004"/>
                      </a:lnTo>
                      <a:lnTo>
                        <a:pt x="250" y="960"/>
                      </a:lnTo>
                      <a:lnTo>
                        <a:pt x="232" y="912"/>
                      </a:lnTo>
                      <a:lnTo>
                        <a:pt x="224" y="888"/>
                      </a:lnTo>
                      <a:lnTo>
                        <a:pt x="218" y="864"/>
                      </a:lnTo>
                      <a:lnTo>
                        <a:pt x="214" y="838"/>
                      </a:lnTo>
                      <a:lnTo>
                        <a:pt x="210" y="812"/>
                      </a:lnTo>
                      <a:lnTo>
                        <a:pt x="206" y="786"/>
                      </a:lnTo>
                      <a:lnTo>
                        <a:pt x="204" y="760"/>
                      </a:lnTo>
                      <a:lnTo>
                        <a:pt x="312" y="760"/>
                      </a:lnTo>
                      <a:lnTo>
                        <a:pt x="312" y="760"/>
                      </a:lnTo>
                      <a:lnTo>
                        <a:pt x="312" y="760"/>
                      </a:lnTo>
                      <a:lnTo>
                        <a:pt x="314" y="802"/>
                      </a:lnTo>
                      <a:lnTo>
                        <a:pt x="322" y="842"/>
                      </a:lnTo>
                      <a:lnTo>
                        <a:pt x="334" y="880"/>
                      </a:lnTo>
                      <a:lnTo>
                        <a:pt x="348" y="918"/>
                      </a:lnTo>
                      <a:lnTo>
                        <a:pt x="366" y="954"/>
                      </a:lnTo>
                      <a:lnTo>
                        <a:pt x="386" y="988"/>
                      </a:lnTo>
                      <a:lnTo>
                        <a:pt x="410" y="1020"/>
                      </a:lnTo>
                      <a:lnTo>
                        <a:pt x="436" y="1050"/>
                      </a:lnTo>
                      <a:lnTo>
                        <a:pt x="466" y="1076"/>
                      </a:lnTo>
                      <a:lnTo>
                        <a:pt x="496" y="1102"/>
                      </a:lnTo>
                      <a:lnTo>
                        <a:pt x="530" y="1122"/>
                      </a:lnTo>
                      <a:lnTo>
                        <a:pt x="566" y="1142"/>
                      </a:lnTo>
                      <a:lnTo>
                        <a:pt x="602" y="1156"/>
                      </a:lnTo>
                      <a:lnTo>
                        <a:pt x="642" y="1168"/>
                      </a:lnTo>
                      <a:lnTo>
                        <a:pt x="682" y="1178"/>
                      </a:lnTo>
                      <a:lnTo>
                        <a:pt x="722" y="1182"/>
                      </a:lnTo>
                      <a:lnTo>
                        <a:pt x="722" y="1122"/>
                      </a:lnTo>
                      <a:lnTo>
                        <a:pt x="722" y="1122"/>
                      </a:lnTo>
                      <a:lnTo>
                        <a:pt x="688" y="1116"/>
                      </a:lnTo>
                      <a:lnTo>
                        <a:pt x="654" y="1110"/>
                      </a:lnTo>
                      <a:lnTo>
                        <a:pt x="620" y="1098"/>
                      </a:lnTo>
                      <a:lnTo>
                        <a:pt x="590" y="1086"/>
                      </a:lnTo>
                      <a:lnTo>
                        <a:pt x="560" y="1070"/>
                      </a:lnTo>
                      <a:lnTo>
                        <a:pt x="530" y="1050"/>
                      </a:lnTo>
                      <a:lnTo>
                        <a:pt x="504" y="1030"/>
                      </a:lnTo>
                      <a:lnTo>
                        <a:pt x="480" y="1006"/>
                      </a:lnTo>
                      <a:lnTo>
                        <a:pt x="458" y="982"/>
                      </a:lnTo>
                      <a:lnTo>
                        <a:pt x="436" y="954"/>
                      </a:lnTo>
                      <a:lnTo>
                        <a:pt x="420" y="926"/>
                      </a:lnTo>
                      <a:lnTo>
                        <a:pt x="404" y="894"/>
                      </a:lnTo>
                      <a:lnTo>
                        <a:pt x="392" y="862"/>
                      </a:lnTo>
                      <a:lnTo>
                        <a:pt x="382" y="830"/>
                      </a:lnTo>
                      <a:lnTo>
                        <a:pt x="376" y="796"/>
                      </a:lnTo>
                      <a:lnTo>
                        <a:pt x="372" y="760"/>
                      </a:lnTo>
                      <a:lnTo>
                        <a:pt x="372" y="760"/>
                      </a:lnTo>
                      <a:lnTo>
                        <a:pt x="372" y="760"/>
                      </a:lnTo>
                      <a:lnTo>
                        <a:pt x="372" y="740"/>
                      </a:lnTo>
                      <a:lnTo>
                        <a:pt x="372" y="740"/>
                      </a:lnTo>
                      <a:lnTo>
                        <a:pt x="372" y="724"/>
                      </a:lnTo>
                      <a:lnTo>
                        <a:pt x="372" y="724"/>
                      </a:lnTo>
                      <a:lnTo>
                        <a:pt x="372" y="724"/>
                      </a:lnTo>
                      <a:lnTo>
                        <a:pt x="374" y="688"/>
                      </a:lnTo>
                      <a:lnTo>
                        <a:pt x="382" y="652"/>
                      </a:lnTo>
                      <a:lnTo>
                        <a:pt x="390" y="620"/>
                      </a:lnTo>
                      <a:lnTo>
                        <a:pt x="404" y="586"/>
                      </a:lnTo>
                      <a:lnTo>
                        <a:pt x="418" y="556"/>
                      </a:lnTo>
                      <a:lnTo>
                        <a:pt x="436" y="528"/>
                      </a:lnTo>
                      <a:lnTo>
                        <a:pt x="456" y="500"/>
                      </a:lnTo>
                      <a:lnTo>
                        <a:pt x="478" y="474"/>
                      </a:lnTo>
                      <a:lnTo>
                        <a:pt x="504" y="452"/>
                      </a:lnTo>
                      <a:lnTo>
                        <a:pt x="530" y="430"/>
                      </a:lnTo>
                      <a:lnTo>
                        <a:pt x="558" y="412"/>
                      </a:lnTo>
                      <a:lnTo>
                        <a:pt x="588" y="396"/>
                      </a:lnTo>
                      <a:lnTo>
                        <a:pt x="620" y="382"/>
                      </a:lnTo>
                      <a:lnTo>
                        <a:pt x="654" y="370"/>
                      </a:lnTo>
                      <a:lnTo>
                        <a:pt x="688" y="364"/>
                      </a:lnTo>
                      <a:lnTo>
                        <a:pt x="722" y="358"/>
                      </a:lnTo>
                      <a:lnTo>
                        <a:pt x="722" y="474"/>
                      </a:lnTo>
                      <a:lnTo>
                        <a:pt x="722" y="474"/>
                      </a:lnTo>
                      <a:lnTo>
                        <a:pt x="722" y="474"/>
                      </a:lnTo>
                      <a:lnTo>
                        <a:pt x="700" y="478"/>
                      </a:lnTo>
                      <a:lnTo>
                        <a:pt x="676" y="484"/>
                      </a:lnTo>
                      <a:lnTo>
                        <a:pt x="654" y="492"/>
                      </a:lnTo>
                      <a:lnTo>
                        <a:pt x="634" y="502"/>
                      </a:lnTo>
                      <a:lnTo>
                        <a:pt x="614" y="512"/>
                      </a:lnTo>
                      <a:lnTo>
                        <a:pt x="594" y="526"/>
                      </a:lnTo>
                      <a:lnTo>
                        <a:pt x="576" y="540"/>
                      </a:lnTo>
                      <a:lnTo>
                        <a:pt x="560" y="556"/>
                      </a:lnTo>
                      <a:lnTo>
                        <a:pt x="546" y="574"/>
                      </a:lnTo>
                      <a:lnTo>
                        <a:pt x="532" y="592"/>
                      </a:lnTo>
                      <a:lnTo>
                        <a:pt x="520" y="612"/>
                      </a:lnTo>
                      <a:lnTo>
                        <a:pt x="510" y="632"/>
                      </a:lnTo>
                      <a:lnTo>
                        <a:pt x="502" y="654"/>
                      </a:lnTo>
                      <a:lnTo>
                        <a:pt x="494" y="676"/>
                      </a:lnTo>
                      <a:lnTo>
                        <a:pt x="490" y="700"/>
                      </a:lnTo>
                      <a:lnTo>
                        <a:pt x="488" y="724"/>
                      </a:lnTo>
                      <a:lnTo>
                        <a:pt x="524" y="724"/>
                      </a:lnTo>
                      <a:lnTo>
                        <a:pt x="524" y="724"/>
                      </a:lnTo>
                      <a:lnTo>
                        <a:pt x="526" y="702"/>
                      </a:lnTo>
                      <a:lnTo>
                        <a:pt x="530" y="684"/>
                      </a:lnTo>
                      <a:lnTo>
                        <a:pt x="536" y="664"/>
                      </a:lnTo>
                      <a:lnTo>
                        <a:pt x="544" y="646"/>
                      </a:lnTo>
                      <a:lnTo>
                        <a:pt x="552" y="628"/>
                      </a:lnTo>
                      <a:lnTo>
                        <a:pt x="562" y="612"/>
                      </a:lnTo>
                      <a:lnTo>
                        <a:pt x="574" y="596"/>
                      </a:lnTo>
                      <a:lnTo>
                        <a:pt x="586" y="582"/>
                      </a:lnTo>
                      <a:lnTo>
                        <a:pt x="600" y="568"/>
                      </a:lnTo>
                      <a:lnTo>
                        <a:pt x="614" y="556"/>
                      </a:lnTo>
                      <a:lnTo>
                        <a:pt x="630" y="546"/>
                      </a:lnTo>
                      <a:lnTo>
                        <a:pt x="648" y="536"/>
                      </a:lnTo>
                      <a:lnTo>
                        <a:pt x="666" y="528"/>
                      </a:lnTo>
                      <a:lnTo>
                        <a:pt x="684" y="520"/>
                      </a:lnTo>
                      <a:lnTo>
                        <a:pt x="704" y="516"/>
                      </a:lnTo>
                      <a:lnTo>
                        <a:pt x="722" y="512"/>
                      </a:lnTo>
                      <a:lnTo>
                        <a:pt x="722" y="512"/>
                      </a:lnTo>
                      <a:lnTo>
                        <a:pt x="722" y="668"/>
                      </a:lnTo>
                      <a:lnTo>
                        <a:pt x="722" y="668"/>
                      </a:lnTo>
                      <a:lnTo>
                        <a:pt x="714" y="672"/>
                      </a:lnTo>
                      <a:lnTo>
                        <a:pt x="704" y="676"/>
                      </a:lnTo>
                      <a:lnTo>
                        <a:pt x="696" y="682"/>
                      </a:lnTo>
                      <a:lnTo>
                        <a:pt x="690" y="688"/>
                      </a:lnTo>
                      <a:lnTo>
                        <a:pt x="684" y="696"/>
                      </a:lnTo>
                      <a:lnTo>
                        <a:pt x="678" y="704"/>
                      </a:lnTo>
                      <a:lnTo>
                        <a:pt x="674" y="714"/>
                      </a:lnTo>
                      <a:lnTo>
                        <a:pt x="670" y="724"/>
                      </a:lnTo>
                      <a:lnTo>
                        <a:pt x="670" y="724"/>
                      </a:lnTo>
                      <a:lnTo>
                        <a:pt x="524" y="724"/>
                      </a:lnTo>
                      <a:lnTo>
                        <a:pt x="524" y="724"/>
                      </a:lnTo>
                      <a:lnTo>
                        <a:pt x="524" y="740"/>
                      </a:lnTo>
                      <a:lnTo>
                        <a:pt x="524" y="740"/>
                      </a:lnTo>
                      <a:lnTo>
                        <a:pt x="524" y="760"/>
                      </a:lnTo>
                      <a:lnTo>
                        <a:pt x="670" y="760"/>
                      </a:lnTo>
                      <a:lnTo>
                        <a:pt x="670" y="760"/>
                      </a:lnTo>
                      <a:lnTo>
                        <a:pt x="670" y="760"/>
                      </a:lnTo>
                      <a:lnTo>
                        <a:pt x="674" y="770"/>
                      </a:lnTo>
                      <a:lnTo>
                        <a:pt x="678" y="778"/>
                      </a:lnTo>
                      <a:lnTo>
                        <a:pt x="684" y="786"/>
                      </a:lnTo>
                      <a:lnTo>
                        <a:pt x="690" y="794"/>
                      </a:lnTo>
                      <a:lnTo>
                        <a:pt x="696" y="800"/>
                      </a:lnTo>
                      <a:lnTo>
                        <a:pt x="704" y="806"/>
                      </a:lnTo>
                      <a:lnTo>
                        <a:pt x="714" y="812"/>
                      </a:lnTo>
                      <a:lnTo>
                        <a:pt x="722" y="814"/>
                      </a:lnTo>
                      <a:lnTo>
                        <a:pt x="722" y="814"/>
                      </a:lnTo>
                      <a:lnTo>
                        <a:pt x="722" y="968"/>
                      </a:lnTo>
                      <a:lnTo>
                        <a:pt x="722" y="968"/>
                      </a:lnTo>
                      <a:lnTo>
                        <a:pt x="722" y="968"/>
                      </a:lnTo>
                      <a:lnTo>
                        <a:pt x="704" y="964"/>
                      </a:lnTo>
                      <a:lnTo>
                        <a:pt x="684" y="960"/>
                      </a:lnTo>
                      <a:lnTo>
                        <a:pt x="666" y="954"/>
                      </a:lnTo>
                      <a:lnTo>
                        <a:pt x="648" y="944"/>
                      </a:lnTo>
                      <a:lnTo>
                        <a:pt x="632" y="936"/>
                      </a:lnTo>
                      <a:lnTo>
                        <a:pt x="616" y="924"/>
                      </a:lnTo>
                      <a:lnTo>
                        <a:pt x="600" y="912"/>
                      </a:lnTo>
                      <a:lnTo>
                        <a:pt x="588" y="900"/>
                      </a:lnTo>
                      <a:lnTo>
                        <a:pt x="574" y="884"/>
                      </a:lnTo>
                      <a:lnTo>
                        <a:pt x="562" y="870"/>
                      </a:lnTo>
                      <a:lnTo>
                        <a:pt x="552" y="852"/>
                      </a:lnTo>
                      <a:lnTo>
                        <a:pt x="544" y="836"/>
                      </a:lnTo>
                      <a:lnTo>
                        <a:pt x="536" y="818"/>
                      </a:lnTo>
                      <a:lnTo>
                        <a:pt x="530" y="798"/>
                      </a:lnTo>
                      <a:lnTo>
                        <a:pt x="526" y="780"/>
                      </a:lnTo>
                      <a:lnTo>
                        <a:pt x="524" y="760"/>
                      </a:lnTo>
                      <a:lnTo>
                        <a:pt x="488" y="760"/>
                      </a:lnTo>
                      <a:lnTo>
                        <a:pt x="488" y="760"/>
                      </a:lnTo>
                      <a:lnTo>
                        <a:pt x="490" y="784"/>
                      </a:lnTo>
                      <a:lnTo>
                        <a:pt x="496" y="806"/>
                      </a:lnTo>
                      <a:lnTo>
                        <a:pt x="502" y="828"/>
                      </a:lnTo>
                      <a:lnTo>
                        <a:pt x="510" y="850"/>
                      </a:lnTo>
                      <a:lnTo>
                        <a:pt x="520" y="870"/>
                      </a:lnTo>
                      <a:lnTo>
                        <a:pt x="532" y="890"/>
                      </a:lnTo>
                      <a:lnTo>
                        <a:pt x="546" y="908"/>
                      </a:lnTo>
                      <a:lnTo>
                        <a:pt x="562" y="924"/>
                      </a:lnTo>
                      <a:lnTo>
                        <a:pt x="578" y="940"/>
                      </a:lnTo>
                      <a:lnTo>
                        <a:pt x="596" y="954"/>
                      </a:lnTo>
                      <a:lnTo>
                        <a:pt x="614" y="968"/>
                      </a:lnTo>
                      <a:lnTo>
                        <a:pt x="634" y="978"/>
                      </a:lnTo>
                      <a:lnTo>
                        <a:pt x="656" y="988"/>
                      </a:lnTo>
                      <a:lnTo>
                        <a:pt x="676" y="996"/>
                      </a:lnTo>
                      <a:lnTo>
                        <a:pt x="700" y="1002"/>
                      </a:lnTo>
                      <a:lnTo>
                        <a:pt x="722" y="1006"/>
                      </a:lnTo>
                      <a:lnTo>
                        <a:pt x="722" y="1122"/>
                      </a:lnTo>
                      <a:lnTo>
                        <a:pt x="722" y="1122"/>
                      </a:lnTo>
                      <a:lnTo>
                        <a:pt x="722" y="1182"/>
                      </a:lnTo>
                      <a:lnTo>
                        <a:pt x="722" y="1288"/>
                      </a:lnTo>
                      <a:lnTo>
                        <a:pt x="722" y="1288"/>
                      </a:lnTo>
                      <a:lnTo>
                        <a:pt x="722" y="1374"/>
                      </a:lnTo>
                      <a:lnTo>
                        <a:pt x="722" y="1374"/>
                      </a:lnTo>
                      <a:lnTo>
                        <a:pt x="722" y="1482"/>
                      </a:lnTo>
                      <a:lnTo>
                        <a:pt x="760" y="1482"/>
                      </a:lnTo>
                      <a:lnTo>
                        <a:pt x="760" y="1374"/>
                      </a:lnTo>
                      <a:lnTo>
                        <a:pt x="760" y="1374"/>
                      </a:lnTo>
                      <a:lnTo>
                        <a:pt x="760" y="1374"/>
                      </a:lnTo>
                      <a:lnTo>
                        <a:pt x="778" y="1374"/>
                      </a:lnTo>
                      <a:lnTo>
                        <a:pt x="778" y="1374"/>
                      </a:lnTo>
                      <a:lnTo>
                        <a:pt x="774" y="1332"/>
                      </a:lnTo>
                      <a:lnTo>
                        <a:pt x="774" y="1290"/>
                      </a:lnTo>
                      <a:lnTo>
                        <a:pt x="774" y="1290"/>
                      </a:lnTo>
                      <a:lnTo>
                        <a:pt x="760" y="1290"/>
                      </a:lnTo>
                      <a:lnTo>
                        <a:pt x="760" y="1184"/>
                      </a:lnTo>
                      <a:lnTo>
                        <a:pt x="760" y="1184"/>
                      </a:lnTo>
                      <a:lnTo>
                        <a:pt x="788" y="1182"/>
                      </a:lnTo>
                      <a:lnTo>
                        <a:pt x="788" y="1182"/>
                      </a:lnTo>
                      <a:lnTo>
                        <a:pt x="798" y="1150"/>
                      </a:lnTo>
                      <a:lnTo>
                        <a:pt x="810" y="1118"/>
                      </a:lnTo>
                      <a:lnTo>
                        <a:pt x="810" y="1118"/>
                      </a:lnTo>
                      <a:lnTo>
                        <a:pt x="784" y="1122"/>
                      </a:lnTo>
                      <a:lnTo>
                        <a:pt x="760" y="1122"/>
                      </a:lnTo>
                      <a:lnTo>
                        <a:pt x="760" y="1122"/>
                      </a:lnTo>
                      <a:lnTo>
                        <a:pt x="754" y="1122"/>
                      </a:lnTo>
                      <a:lnTo>
                        <a:pt x="754" y="1122"/>
                      </a:lnTo>
                      <a:close/>
                      <a:moveTo>
                        <a:pt x="204" y="760"/>
                      </a:moveTo>
                      <a:lnTo>
                        <a:pt x="204" y="760"/>
                      </a:lnTo>
                      <a:lnTo>
                        <a:pt x="204" y="760"/>
                      </a:lnTo>
                      <a:lnTo>
                        <a:pt x="204" y="750"/>
                      </a:lnTo>
                      <a:lnTo>
                        <a:pt x="204" y="750"/>
                      </a:lnTo>
                      <a:lnTo>
                        <a:pt x="204" y="760"/>
                      </a:lnTo>
                      <a:lnTo>
                        <a:pt x="204" y="760"/>
                      </a:lnTo>
                      <a:close/>
                      <a:moveTo>
                        <a:pt x="120" y="740"/>
                      </a:moveTo>
                      <a:lnTo>
                        <a:pt x="120" y="740"/>
                      </a:lnTo>
                      <a:lnTo>
                        <a:pt x="120" y="740"/>
                      </a:lnTo>
                      <a:lnTo>
                        <a:pt x="120" y="740"/>
                      </a:lnTo>
                      <a:lnTo>
                        <a:pt x="120" y="750"/>
                      </a:lnTo>
                      <a:lnTo>
                        <a:pt x="120" y="750"/>
                      </a:lnTo>
                      <a:lnTo>
                        <a:pt x="120" y="740"/>
                      </a:lnTo>
                      <a:lnTo>
                        <a:pt x="120" y="740"/>
                      </a:lnTo>
                      <a:close/>
                      <a:moveTo>
                        <a:pt x="754" y="106"/>
                      </a:moveTo>
                      <a:lnTo>
                        <a:pt x="754" y="106"/>
                      </a:lnTo>
                      <a:lnTo>
                        <a:pt x="756" y="106"/>
                      </a:lnTo>
                      <a:lnTo>
                        <a:pt x="756" y="106"/>
                      </a:lnTo>
                      <a:lnTo>
                        <a:pt x="754" y="106"/>
                      </a:lnTo>
                      <a:lnTo>
                        <a:pt x="754" y="106"/>
                      </a:lnTo>
                      <a:lnTo>
                        <a:pt x="738" y="106"/>
                      </a:lnTo>
                      <a:lnTo>
                        <a:pt x="738" y="106"/>
                      </a:lnTo>
                      <a:lnTo>
                        <a:pt x="754" y="106"/>
                      </a:lnTo>
                      <a:lnTo>
                        <a:pt x="754" y="106"/>
                      </a:lnTo>
                      <a:close/>
                      <a:moveTo>
                        <a:pt x="668" y="742"/>
                      </a:moveTo>
                      <a:lnTo>
                        <a:pt x="668" y="742"/>
                      </a:lnTo>
                      <a:lnTo>
                        <a:pt x="668" y="742"/>
                      </a:lnTo>
                      <a:lnTo>
                        <a:pt x="668" y="742"/>
                      </a:lnTo>
                      <a:lnTo>
                        <a:pt x="668" y="744"/>
                      </a:lnTo>
                      <a:lnTo>
                        <a:pt x="668" y="744"/>
                      </a:lnTo>
                      <a:lnTo>
                        <a:pt x="668" y="742"/>
                      </a:lnTo>
                      <a:lnTo>
                        <a:pt x="668" y="742"/>
                      </a:lnTo>
                      <a:close/>
                      <a:moveTo>
                        <a:pt x="754" y="1290"/>
                      </a:moveTo>
                      <a:lnTo>
                        <a:pt x="754" y="1290"/>
                      </a:lnTo>
                      <a:lnTo>
                        <a:pt x="756" y="1290"/>
                      </a:lnTo>
                      <a:lnTo>
                        <a:pt x="756" y="1290"/>
                      </a:lnTo>
                      <a:lnTo>
                        <a:pt x="754" y="1290"/>
                      </a:lnTo>
                      <a:lnTo>
                        <a:pt x="754" y="1290"/>
                      </a:lnTo>
                      <a:lnTo>
                        <a:pt x="738" y="1290"/>
                      </a:lnTo>
                      <a:lnTo>
                        <a:pt x="738" y="1290"/>
                      </a:lnTo>
                      <a:lnTo>
                        <a:pt x="754" y="1290"/>
                      </a:lnTo>
                      <a:lnTo>
                        <a:pt x="754" y="1290"/>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0" name="Google Shape;1800;p27"/>
                <p:cNvSpPr/>
                <p:nvPr/>
              </p:nvSpPr>
              <p:spPr>
                <a:xfrm>
                  <a:off x="3603" y="1780"/>
                  <a:ext cx="722" cy="292"/>
                </a:xfrm>
                <a:custGeom>
                  <a:avLst/>
                  <a:gdLst/>
                  <a:ahLst/>
                  <a:cxnLst/>
                  <a:rect l="l" t="t" r="r" b="b"/>
                  <a:pathLst>
                    <a:path w="722" h="292" extrusionOk="0">
                      <a:moveTo>
                        <a:pt x="628" y="190"/>
                      </a:moveTo>
                      <a:lnTo>
                        <a:pt x="544" y="190"/>
                      </a:lnTo>
                      <a:lnTo>
                        <a:pt x="544" y="190"/>
                      </a:lnTo>
                      <a:lnTo>
                        <a:pt x="436" y="190"/>
                      </a:lnTo>
                      <a:lnTo>
                        <a:pt x="436" y="190"/>
                      </a:lnTo>
                      <a:lnTo>
                        <a:pt x="436" y="164"/>
                      </a:lnTo>
                      <a:lnTo>
                        <a:pt x="432" y="140"/>
                      </a:lnTo>
                      <a:lnTo>
                        <a:pt x="428" y="114"/>
                      </a:lnTo>
                      <a:lnTo>
                        <a:pt x="422" y="90"/>
                      </a:lnTo>
                      <a:lnTo>
                        <a:pt x="416" y="68"/>
                      </a:lnTo>
                      <a:lnTo>
                        <a:pt x="406" y="44"/>
                      </a:lnTo>
                      <a:lnTo>
                        <a:pt x="398" y="22"/>
                      </a:lnTo>
                      <a:lnTo>
                        <a:pt x="386" y="0"/>
                      </a:lnTo>
                      <a:lnTo>
                        <a:pt x="338" y="38"/>
                      </a:lnTo>
                      <a:lnTo>
                        <a:pt x="338" y="38"/>
                      </a:lnTo>
                      <a:lnTo>
                        <a:pt x="354" y="74"/>
                      </a:lnTo>
                      <a:lnTo>
                        <a:pt x="364" y="110"/>
                      </a:lnTo>
                      <a:lnTo>
                        <a:pt x="372" y="150"/>
                      </a:lnTo>
                      <a:lnTo>
                        <a:pt x="376" y="190"/>
                      </a:lnTo>
                      <a:lnTo>
                        <a:pt x="260" y="190"/>
                      </a:lnTo>
                      <a:lnTo>
                        <a:pt x="260" y="190"/>
                      </a:lnTo>
                      <a:lnTo>
                        <a:pt x="260" y="198"/>
                      </a:lnTo>
                      <a:lnTo>
                        <a:pt x="260" y="198"/>
                      </a:lnTo>
                      <a:lnTo>
                        <a:pt x="260" y="190"/>
                      </a:lnTo>
                      <a:lnTo>
                        <a:pt x="224" y="190"/>
                      </a:lnTo>
                      <a:lnTo>
                        <a:pt x="86" y="190"/>
                      </a:lnTo>
                      <a:lnTo>
                        <a:pt x="86" y="190"/>
                      </a:lnTo>
                      <a:lnTo>
                        <a:pt x="0" y="190"/>
                      </a:lnTo>
                      <a:lnTo>
                        <a:pt x="0" y="226"/>
                      </a:lnTo>
                      <a:lnTo>
                        <a:pt x="0" y="226"/>
                      </a:lnTo>
                      <a:lnTo>
                        <a:pt x="0" y="282"/>
                      </a:lnTo>
                      <a:lnTo>
                        <a:pt x="0" y="282"/>
                      </a:lnTo>
                      <a:lnTo>
                        <a:pt x="10" y="280"/>
                      </a:lnTo>
                      <a:lnTo>
                        <a:pt x="20" y="276"/>
                      </a:lnTo>
                      <a:lnTo>
                        <a:pt x="30" y="270"/>
                      </a:lnTo>
                      <a:lnTo>
                        <a:pt x="38" y="262"/>
                      </a:lnTo>
                      <a:lnTo>
                        <a:pt x="44" y="254"/>
                      </a:lnTo>
                      <a:lnTo>
                        <a:pt x="50" y="246"/>
                      </a:lnTo>
                      <a:lnTo>
                        <a:pt x="56" y="236"/>
                      </a:lnTo>
                      <a:lnTo>
                        <a:pt x="60" y="226"/>
                      </a:lnTo>
                      <a:lnTo>
                        <a:pt x="60" y="226"/>
                      </a:lnTo>
                      <a:lnTo>
                        <a:pt x="60" y="226"/>
                      </a:lnTo>
                      <a:lnTo>
                        <a:pt x="60" y="220"/>
                      </a:lnTo>
                      <a:lnTo>
                        <a:pt x="60" y="220"/>
                      </a:lnTo>
                      <a:lnTo>
                        <a:pt x="60" y="226"/>
                      </a:lnTo>
                      <a:lnTo>
                        <a:pt x="224" y="226"/>
                      </a:lnTo>
                      <a:lnTo>
                        <a:pt x="260" y="226"/>
                      </a:lnTo>
                      <a:lnTo>
                        <a:pt x="260" y="226"/>
                      </a:lnTo>
                      <a:lnTo>
                        <a:pt x="260" y="216"/>
                      </a:lnTo>
                      <a:lnTo>
                        <a:pt x="260" y="216"/>
                      </a:lnTo>
                      <a:lnTo>
                        <a:pt x="260" y="226"/>
                      </a:lnTo>
                      <a:lnTo>
                        <a:pt x="376" y="226"/>
                      </a:lnTo>
                      <a:lnTo>
                        <a:pt x="376" y="226"/>
                      </a:lnTo>
                      <a:lnTo>
                        <a:pt x="372" y="258"/>
                      </a:lnTo>
                      <a:lnTo>
                        <a:pt x="366" y="292"/>
                      </a:lnTo>
                      <a:lnTo>
                        <a:pt x="366" y="292"/>
                      </a:lnTo>
                      <a:lnTo>
                        <a:pt x="404" y="282"/>
                      </a:lnTo>
                      <a:lnTo>
                        <a:pt x="404" y="282"/>
                      </a:lnTo>
                      <a:lnTo>
                        <a:pt x="432" y="276"/>
                      </a:lnTo>
                      <a:lnTo>
                        <a:pt x="432" y="276"/>
                      </a:lnTo>
                      <a:lnTo>
                        <a:pt x="436" y="250"/>
                      </a:lnTo>
                      <a:lnTo>
                        <a:pt x="436" y="226"/>
                      </a:lnTo>
                      <a:lnTo>
                        <a:pt x="544" y="226"/>
                      </a:lnTo>
                      <a:lnTo>
                        <a:pt x="544" y="226"/>
                      </a:lnTo>
                      <a:lnTo>
                        <a:pt x="540" y="270"/>
                      </a:lnTo>
                      <a:lnTo>
                        <a:pt x="540" y="270"/>
                      </a:lnTo>
                      <a:lnTo>
                        <a:pt x="582" y="272"/>
                      </a:lnTo>
                      <a:lnTo>
                        <a:pt x="624" y="280"/>
                      </a:lnTo>
                      <a:lnTo>
                        <a:pt x="624" y="280"/>
                      </a:lnTo>
                      <a:lnTo>
                        <a:pt x="628" y="226"/>
                      </a:lnTo>
                      <a:lnTo>
                        <a:pt x="722" y="226"/>
                      </a:lnTo>
                      <a:lnTo>
                        <a:pt x="722" y="190"/>
                      </a:lnTo>
                      <a:lnTo>
                        <a:pt x="628" y="190"/>
                      </a:lnTo>
                      <a:close/>
                      <a:moveTo>
                        <a:pt x="628" y="226"/>
                      </a:moveTo>
                      <a:lnTo>
                        <a:pt x="628" y="226"/>
                      </a:lnTo>
                      <a:lnTo>
                        <a:pt x="628" y="226"/>
                      </a:lnTo>
                      <a:lnTo>
                        <a:pt x="628" y="220"/>
                      </a:lnTo>
                      <a:lnTo>
                        <a:pt x="628" y="220"/>
                      </a:lnTo>
                      <a:lnTo>
                        <a:pt x="628" y="226"/>
                      </a:lnTo>
                      <a:lnTo>
                        <a:pt x="628" y="226"/>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1" name="Google Shape;1801;p27"/>
                <p:cNvSpPr/>
                <p:nvPr/>
              </p:nvSpPr>
              <p:spPr>
                <a:xfrm>
                  <a:off x="3215" y="1970"/>
                  <a:ext cx="152" cy="36"/>
                </a:xfrm>
                <a:custGeom>
                  <a:avLst/>
                  <a:gdLst/>
                  <a:ahLst/>
                  <a:cxnLst/>
                  <a:rect l="l" t="t" r="r" b="b"/>
                  <a:pathLst>
                    <a:path w="152" h="36" extrusionOk="0">
                      <a:moveTo>
                        <a:pt x="152" y="36"/>
                      </a:moveTo>
                      <a:lnTo>
                        <a:pt x="152" y="36"/>
                      </a:lnTo>
                      <a:lnTo>
                        <a:pt x="152" y="16"/>
                      </a:lnTo>
                      <a:lnTo>
                        <a:pt x="152" y="16"/>
                      </a:lnTo>
                      <a:lnTo>
                        <a:pt x="152" y="0"/>
                      </a:lnTo>
                      <a:lnTo>
                        <a:pt x="116" y="0"/>
                      </a:lnTo>
                      <a:lnTo>
                        <a:pt x="0" y="0"/>
                      </a:lnTo>
                      <a:lnTo>
                        <a:pt x="0" y="0"/>
                      </a:lnTo>
                      <a:lnTo>
                        <a:pt x="0" y="16"/>
                      </a:lnTo>
                      <a:lnTo>
                        <a:pt x="0" y="16"/>
                      </a:lnTo>
                      <a:lnTo>
                        <a:pt x="0" y="36"/>
                      </a:lnTo>
                      <a:lnTo>
                        <a:pt x="116" y="36"/>
                      </a:lnTo>
                      <a:lnTo>
                        <a:pt x="152" y="36"/>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802" name="Google Shape;1802;p27"/>
            <p:cNvSpPr/>
            <p:nvPr/>
          </p:nvSpPr>
          <p:spPr>
            <a:xfrm>
              <a:off x="4856578" y="3441235"/>
              <a:ext cx="1483839" cy="250690"/>
            </a:xfrm>
            <a:custGeom>
              <a:avLst/>
              <a:gdLst/>
              <a:ahLst/>
              <a:cxnLst/>
              <a:rect l="l" t="t" r="r" b="b"/>
              <a:pathLst>
                <a:path w="1440" h="437" extrusionOk="0">
                  <a:moveTo>
                    <a:pt x="1420" y="437"/>
                  </a:moveTo>
                  <a:lnTo>
                    <a:pt x="1420" y="437"/>
                  </a:lnTo>
                  <a:lnTo>
                    <a:pt x="20" y="437"/>
                  </a:lnTo>
                  <a:lnTo>
                    <a:pt x="20" y="437"/>
                  </a:lnTo>
                  <a:lnTo>
                    <a:pt x="12" y="435"/>
                  </a:lnTo>
                  <a:lnTo>
                    <a:pt x="5" y="430"/>
                  </a:lnTo>
                  <a:lnTo>
                    <a:pt x="5" y="430"/>
                  </a:lnTo>
                  <a:lnTo>
                    <a:pt x="0" y="422"/>
                  </a:lnTo>
                  <a:lnTo>
                    <a:pt x="0" y="413"/>
                  </a:lnTo>
                  <a:lnTo>
                    <a:pt x="83" y="15"/>
                  </a:lnTo>
                  <a:lnTo>
                    <a:pt x="83" y="15"/>
                  </a:lnTo>
                  <a:lnTo>
                    <a:pt x="84" y="8"/>
                  </a:lnTo>
                  <a:lnTo>
                    <a:pt x="89" y="3"/>
                  </a:lnTo>
                  <a:lnTo>
                    <a:pt x="95" y="0"/>
                  </a:lnTo>
                  <a:lnTo>
                    <a:pt x="101" y="0"/>
                  </a:lnTo>
                  <a:lnTo>
                    <a:pt x="1339" y="0"/>
                  </a:lnTo>
                  <a:lnTo>
                    <a:pt x="1339" y="0"/>
                  </a:lnTo>
                  <a:lnTo>
                    <a:pt x="1345" y="0"/>
                  </a:lnTo>
                  <a:lnTo>
                    <a:pt x="1352" y="3"/>
                  </a:lnTo>
                  <a:lnTo>
                    <a:pt x="1356" y="8"/>
                  </a:lnTo>
                  <a:lnTo>
                    <a:pt x="1359" y="15"/>
                  </a:lnTo>
                  <a:lnTo>
                    <a:pt x="1440" y="412"/>
                  </a:lnTo>
                  <a:lnTo>
                    <a:pt x="1440" y="412"/>
                  </a:lnTo>
                  <a:lnTo>
                    <a:pt x="1440" y="417"/>
                  </a:lnTo>
                  <a:lnTo>
                    <a:pt x="1440" y="417"/>
                  </a:lnTo>
                  <a:lnTo>
                    <a:pt x="1440" y="425"/>
                  </a:lnTo>
                  <a:lnTo>
                    <a:pt x="1435" y="432"/>
                  </a:lnTo>
                  <a:lnTo>
                    <a:pt x="1428" y="435"/>
                  </a:lnTo>
                  <a:lnTo>
                    <a:pt x="1420" y="437"/>
                  </a:lnTo>
                  <a:close/>
                  <a:moveTo>
                    <a:pt x="46" y="396"/>
                  </a:moveTo>
                  <a:lnTo>
                    <a:pt x="1396" y="396"/>
                  </a:lnTo>
                  <a:lnTo>
                    <a:pt x="1322" y="41"/>
                  </a:lnTo>
                  <a:lnTo>
                    <a:pt x="118" y="41"/>
                  </a:lnTo>
                  <a:lnTo>
                    <a:pt x="46" y="396"/>
                  </a:lnTo>
                  <a:close/>
                </a:path>
              </a:pathLst>
            </a:custGeom>
            <a:solidFill>
              <a:schemeClr val="accent3"/>
            </a:solidFill>
            <a:ln>
              <a:solidFill>
                <a:schemeClr val="accent3"/>
              </a:solidFill>
            </a:ln>
          </p:spPr>
          <p:txBody>
            <a:bodyPr spcFirstLastPara="1" wrap="square" lIns="91400" tIns="45700" rIns="91400" bIns="45700" anchor="t" anchorCtr="0">
              <a:noAutofit/>
            </a:bodyPr>
            <a:lstStyle/>
            <a:p>
              <a:pPr marL="0" marR="0" lvl="0" indent="0" algn="l" rtl="0">
                <a:spcBef>
                  <a:spcPts val="0"/>
                </a:spcBef>
                <a:spcAft>
                  <a:spcPts val="0"/>
                </a:spcAft>
                <a:buNone/>
              </a:pPr>
              <a:endParaRPr sz="1799">
                <a:solidFill>
                  <a:schemeClr val="dk1"/>
                </a:solidFill>
                <a:latin typeface="Calibri"/>
                <a:ea typeface="Calibri"/>
                <a:cs typeface="Calibri"/>
                <a:sym typeface="Calibri"/>
              </a:endParaRPr>
            </a:p>
          </p:txBody>
        </p:sp>
        <p:sp>
          <p:nvSpPr>
            <p:cNvPr id="1804" name="Google Shape;1804;p27"/>
            <p:cNvSpPr/>
            <p:nvPr/>
          </p:nvSpPr>
          <p:spPr>
            <a:xfrm>
              <a:off x="6307978" y="2269212"/>
              <a:ext cx="803978" cy="224357"/>
            </a:xfrm>
            <a:prstGeom prst="rect">
              <a:avLst/>
            </a:prstGeom>
            <a:no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Fraud </a:t>
              </a:r>
              <a:endParaRPr/>
            </a:p>
            <a:p>
              <a:pPr marL="0" marR="0" lvl="0" indent="0" algn="ctr" rtl="0">
                <a:lnSpc>
                  <a:spcPct val="80000"/>
                </a:lnSpc>
                <a:spcBef>
                  <a:spcPts val="0"/>
                </a:spcBef>
                <a:spcAft>
                  <a:spcPts val="0"/>
                </a:spcAft>
                <a:buNone/>
              </a:pPr>
              <a:r>
                <a:rPr lang="en-US" sz="900">
                  <a:solidFill>
                    <a:schemeClr val="dk1"/>
                  </a:solidFill>
                  <a:latin typeface="Calibri"/>
                  <a:ea typeface="Calibri"/>
                  <a:cs typeface="Calibri"/>
                  <a:sym typeface="Calibri"/>
                </a:rPr>
                <a:t>Protection</a:t>
              </a:r>
              <a:endParaRPr/>
            </a:p>
          </p:txBody>
        </p:sp>
        <p:grpSp>
          <p:nvGrpSpPr>
            <p:cNvPr id="1805" name="Google Shape;1805;p27"/>
            <p:cNvGrpSpPr/>
            <p:nvPr/>
          </p:nvGrpSpPr>
          <p:grpSpPr>
            <a:xfrm>
              <a:off x="6409029" y="2557456"/>
              <a:ext cx="601876" cy="601876"/>
              <a:chOff x="6409029" y="2557456"/>
              <a:chExt cx="601876" cy="601876"/>
            </a:xfrm>
          </p:grpSpPr>
          <p:sp>
            <p:nvSpPr>
              <p:cNvPr id="1806" name="Google Shape;1806;p27"/>
              <p:cNvSpPr/>
              <p:nvPr/>
            </p:nvSpPr>
            <p:spPr>
              <a:xfrm>
                <a:off x="6409029" y="2557456"/>
                <a:ext cx="601876" cy="601876"/>
              </a:xfrm>
              <a:prstGeom prst="ellipse">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07" name="Google Shape;1807;p27"/>
              <p:cNvSpPr/>
              <p:nvPr/>
            </p:nvSpPr>
            <p:spPr>
              <a:xfrm>
                <a:off x="6538340" y="2707925"/>
                <a:ext cx="343254" cy="300938"/>
              </a:xfrm>
              <a:custGeom>
                <a:avLst/>
                <a:gdLst/>
                <a:ahLst/>
                <a:cxnLst/>
                <a:rect l="l" t="t" r="r" b="b"/>
                <a:pathLst>
                  <a:path w="288" h="252" extrusionOk="0">
                    <a:moveTo>
                      <a:pt x="252" y="189"/>
                    </a:moveTo>
                    <a:cubicBezTo>
                      <a:pt x="235" y="181"/>
                      <a:pt x="209" y="161"/>
                      <a:pt x="171" y="154"/>
                    </a:cubicBezTo>
                    <a:cubicBezTo>
                      <a:pt x="180" y="144"/>
                      <a:pt x="188" y="128"/>
                      <a:pt x="195" y="108"/>
                    </a:cubicBezTo>
                    <a:cubicBezTo>
                      <a:pt x="200" y="97"/>
                      <a:pt x="199" y="87"/>
                      <a:pt x="199" y="74"/>
                    </a:cubicBezTo>
                    <a:cubicBezTo>
                      <a:pt x="199" y="64"/>
                      <a:pt x="201" y="48"/>
                      <a:pt x="198" y="39"/>
                    </a:cubicBezTo>
                    <a:cubicBezTo>
                      <a:pt x="190" y="9"/>
                      <a:pt x="169" y="0"/>
                      <a:pt x="144" y="0"/>
                    </a:cubicBezTo>
                    <a:cubicBezTo>
                      <a:pt x="119" y="0"/>
                      <a:pt x="97" y="9"/>
                      <a:pt x="89" y="39"/>
                    </a:cubicBezTo>
                    <a:cubicBezTo>
                      <a:pt x="86" y="48"/>
                      <a:pt x="88" y="64"/>
                      <a:pt x="88" y="74"/>
                    </a:cubicBezTo>
                    <a:cubicBezTo>
                      <a:pt x="88" y="87"/>
                      <a:pt x="88" y="97"/>
                      <a:pt x="92" y="108"/>
                    </a:cubicBezTo>
                    <a:cubicBezTo>
                      <a:pt x="100" y="128"/>
                      <a:pt x="107" y="144"/>
                      <a:pt x="117" y="155"/>
                    </a:cubicBezTo>
                    <a:cubicBezTo>
                      <a:pt x="79" y="161"/>
                      <a:pt x="53" y="181"/>
                      <a:pt x="36" y="189"/>
                    </a:cubicBezTo>
                    <a:cubicBezTo>
                      <a:pt x="0" y="205"/>
                      <a:pt x="0" y="222"/>
                      <a:pt x="0" y="222"/>
                    </a:cubicBezTo>
                    <a:cubicBezTo>
                      <a:pt x="0" y="252"/>
                      <a:pt x="0" y="252"/>
                      <a:pt x="0" y="252"/>
                    </a:cubicBezTo>
                    <a:cubicBezTo>
                      <a:pt x="288" y="252"/>
                      <a:pt x="288" y="252"/>
                      <a:pt x="288" y="252"/>
                    </a:cubicBezTo>
                    <a:cubicBezTo>
                      <a:pt x="288" y="222"/>
                      <a:pt x="288" y="222"/>
                      <a:pt x="288" y="222"/>
                    </a:cubicBezTo>
                    <a:cubicBezTo>
                      <a:pt x="288" y="222"/>
                      <a:pt x="288" y="205"/>
                      <a:pt x="252" y="189"/>
                    </a:cubicBezTo>
                    <a:close/>
                  </a:path>
                </a:pathLst>
              </a:custGeom>
              <a:solidFill>
                <a:schemeClr val="dk1"/>
              </a:solidFill>
              <a:ln>
                <a:solidFill>
                  <a:schemeClr val="accent3"/>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dirty="0">
                    <a:solidFill>
                      <a:schemeClr val="bg1"/>
                    </a:solidFill>
                    <a:latin typeface="Calibri"/>
                    <a:ea typeface="Calibri"/>
                    <a:cs typeface="Calibri"/>
                    <a:sym typeface="Calibri"/>
                  </a:rPr>
                  <a:t>?</a:t>
                </a:r>
                <a:endParaRPr dirty="0">
                  <a:solidFill>
                    <a:schemeClr val="bg1"/>
                  </a:solidFill>
                </a:endParaRPr>
              </a:p>
            </p:txBody>
          </p:sp>
        </p:grpSp>
      </p:grpSp>
      <p:sp>
        <p:nvSpPr>
          <p:cNvPr id="176" name="Google Shape;1637;p27"/>
          <p:cNvSpPr/>
          <p:nvPr/>
        </p:nvSpPr>
        <p:spPr>
          <a:xfrm rot="10800000">
            <a:off x="4587339" y="1689180"/>
            <a:ext cx="1253881" cy="929907"/>
          </a:xfrm>
          <a:custGeom>
            <a:avLst/>
            <a:gdLst/>
            <a:ahLst/>
            <a:cxnLst/>
            <a:rect l="l" t="t" r="r" b="b"/>
            <a:pathLst>
              <a:path w="2315184" h="1424924" extrusionOk="0">
                <a:moveTo>
                  <a:pt x="1100668" y="1424924"/>
                </a:moveTo>
                <a:cubicBezTo>
                  <a:pt x="813484" y="1424924"/>
                  <a:pt x="561982" y="1257349"/>
                  <a:pt x="423009" y="1006485"/>
                </a:cubicBezTo>
                <a:lnTo>
                  <a:pt x="389069" y="931517"/>
                </a:lnTo>
                <a:lnTo>
                  <a:pt x="369470" y="933493"/>
                </a:lnTo>
                <a:cubicBezTo>
                  <a:pt x="165417" y="933493"/>
                  <a:pt x="0" y="768076"/>
                  <a:pt x="0" y="564023"/>
                </a:cubicBezTo>
                <a:cubicBezTo>
                  <a:pt x="0" y="359970"/>
                  <a:pt x="165417" y="194553"/>
                  <a:pt x="369470" y="194553"/>
                </a:cubicBezTo>
                <a:cubicBezTo>
                  <a:pt x="394977" y="194553"/>
                  <a:pt x="419880" y="197138"/>
                  <a:pt x="443931" y="202059"/>
                </a:cubicBezTo>
                <a:lnTo>
                  <a:pt x="507746" y="221868"/>
                </a:lnTo>
                <a:lnTo>
                  <a:pt x="539756" y="162896"/>
                </a:lnTo>
                <a:cubicBezTo>
                  <a:pt x="606152" y="64616"/>
                  <a:pt x="718593" y="0"/>
                  <a:pt x="846126" y="0"/>
                </a:cubicBezTo>
                <a:cubicBezTo>
                  <a:pt x="973659" y="0"/>
                  <a:pt x="1086100" y="64616"/>
                  <a:pt x="1152496" y="162896"/>
                </a:cubicBezTo>
                <a:lnTo>
                  <a:pt x="1186475" y="225497"/>
                </a:lnTo>
                <a:lnTo>
                  <a:pt x="1198954" y="218723"/>
                </a:lnTo>
                <a:cubicBezTo>
                  <a:pt x="1243157" y="200027"/>
                  <a:pt x="1291756" y="189688"/>
                  <a:pt x="1342769" y="189688"/>
                </a:cubicBezTo>
                <a:cubicBezTo>
                  <a:pt x="1393782" y="189688"/>
                  <a:pt x="1442381" y="200027"/>
                  <a:pt x="1486584" y="218723"/>
                </a:cubicBezTo>
                <a:lnTo>
                  <a:pt x="1498727" y="225314"/>
                </a:lnTo>
                <a:lnTo>
                  <a:pt x="1518942" y="208634"/>
                </a:lnTo>
                <a:cubicBezTo>
                  <a:pt x="1600451" y="153568"/>
                  <a:pt x="1698711" y="121414"/>
                  <a:pt x="1804481" y="121414"/>
                </a:cubicBezTo>
                <a:cubicBezTo>
                  <a:pt x="2086534" y="121414"/>
                  <a:pt x="2315184" y="350064"/>
                  <a:pt x="2315184" y="632117"/>
                </a:cubicBezTo>
                <a:cubicBezTo>
                  <a:pt x="2315184" y="914170"/>
                  <a:pt x="2086534" y="1142820"/>
                  <a:pt x="1804481" y="1142820"/>
                </a:cubicBezTo>
                <a:cubicBezTo>
                  <a:pt x="1769224" y="1142820"/>
                  <a:pt x="1734802" y="1139247"/>
                  <a:pt x="1701557" y="1132444"/>
                </a:cubicBezTo>
                <a:lnTo>
                  <a:pt x="1694521" y="1130261"/>
                </a:lnTo>
                <a:lnTo>
                  <a:pt x="1604692" y="1226464"/>
                </a:lnTo>
                <a:cubicBezTo>
                  <a:pt x="1467723" y="1350446"/>
                  <a:pt x="1292126" y="1424924"/>
                  <a:pt x="1100668" y="1424924"/>
                </a:cubicBezTo>
                <a:close/>
              </a:path>
            </a:pathLst>
          </a:custGeom>
          <a:solidFill>
            <a:srgbClr val="F2F2F2"/>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rgbClr val="404040"/>
              </a:solidFill>
              <a:latin typeface="Calibri"/>
              <a:ea typeface="Calibri"/>
              <a:cs typeface="Calibri"/>
              <a:sym typeface="Calibri"/>
            </a:endParaRPr>
          </a:p>
        </p:txBody>
      </p:sp>
      <p:cxnSp>
        <p:nvCxnSpPr>
          <p:cNvPr id="179" name="Google Shape;1663;p27"/>
          <p:cNvCxnSpPr/>
          <p:nvPr/>
        </p:nvCxnSpPr>
        <p:spPr>
          <a:xfrm flipV="1">
            <a:off x="5097237" y="2619088"/>
            <a:ext cx="0" cy="714019"/>
          </a:xfrm>
          <a:prstGeom prst="straightConnector1">
            <a:avLst/>
          </a:prstGeom>
          <a:noFill/>
          <a:ln w="9525" cap="flat" cmpd="sng">
            <a:solidFill>
              <a:schemeClr val="accent1"/>
            </a:solidFill>
            <a:prstDash val="dot"/>
            <a:miter lim="800000"/>
            <a:headEnd type="triangle" w="med" len="med"/>
            <a:tailEnd type="triangle" w="med" len="med"/>
          </a:ln>
        </p:spPr>
      </p:cxnSp>
    </p:spTree>
    <p:extLst>
      <p:ext uri="{BB962C8B-B14F-4D97-AF65-F5344CB8AC3E}">
        <p14:creationId xmlns:p14="http://schemas.microsoft.com/office/powerpoint/2010/main" val="120912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xmlns="" id="{29B658ED-E6A4-DA44-9668-08BBC7865EA2}"/>
              </a:ext>
            </a:extLst>
          </p:cNvPr>
          <p:cNvSpPr/>
          <p:nvPr/>
        </p:nvSpPr>
        <p:spPr>
          <a:xfrm>
            <a:off x="3445625" y="5530676"/>
            <a:ext cx="5508803" cy="539496"/>
          </a:xfrm>
          <a:prstGeom prst="roundRect">
            <a:avLst>
              <a:gd name="adj" fmla="val 26469"/>
            </a:avLst>
          </a:prstGeom>
          <a:solidFill>
            <a:schemeClr val="bg1">
              <a:lumMod val="85000"/>
            </a:schemeClr>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Google Shape;1328;p20">
            <a:extLst>
              <a:ext uri="{FF2B5EF4-FFF2-40B4-BE49-F238E27FC236}">
                <a16:creationId xmlns:a16="http://schemas.microsoft.com/office/drawing/2014/main" xmlns="" id="{78E4BD23-8C1C-BE4C-9428-DCDDA177116C}"/>
              </a:ext>
            </a:extLst>
          </p:cNvPr>
          <p:cNvSpPr/>
          <p:nvPr/>
        </p:nvSpPr>
        <p:spPr>
          <a:xfrm>
            <a:off x="6310947" y="5675560"/>
            <a:ext cx="3407588" cy="246243"/>
          </a:xfrm>
          <a:prstGeom prst="rightArrow">
            <a:avLst>
              <a:gd name="adj1" fmla="val 50000"/>
              <a:gd name="adj2" fmla="val 50000"/>
            </a:avLst>
          </a:prstGeom>
          <a:solidFill>
            <a:schemeClr val="tx2"/>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panose="020B0604020202020204" pitchFamily="34" charset="0"/>
              <a:ea typeface="Calibri"/>
              <a:cs typeface="Arial" panose="020B0604020202020204" pitchFamily="34" charset="0"/>
              <a:sym typeface="Calibri"/>
            </a:endParaRPr>
          </a:p>
        </p:txBody>
      </p:sp>
      <p:sp>
        <p:nvSpPr>
          <p:cNvPr id="16" name="Rectangle 15">
            <a:extLst>
              <a:ext uri="{FF2B5EF4-FFF2-40B4-BE49-F238E27FC236}">
                <a16:creationId xmlns:a16="http://schemas.microsoft.com/office/drawing/2014/main" xmlns="" id="{17561571-1E36-9045-8875-DD6B0AD9DE93}"/>
              </a:ext>
            </a:extLst>
          </p:cNvPr>
          <p:cNvSpPr/>
          <p:nvPr/>
        </p:nvSpPr>
        <p:spPr>
          <a:xfrm>
            <a:off x="5792361" y="5638089"/>
            <a:ext cx="518585" cy="347133"/>
          </a:xfrm>
          <a:prstGeom prst="rect">
            <a:avLst/>
          </a:prstGeom>
          <a:solidFill>
            <a:schemeClr val="bg1"/>
          </a:solidFill>
          <a:ln w="12700" cap="rnd">
            <a:solidFill>
              <a:schemeClr val="bg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A1DA1D3-5DA7-DB47-A8D6-0C5883AC7AC7}"/>
              </a:ext>
            </a:extLst>
          </p:cNvPr>
          <p:cNvSpPr>
            <a:spLocks noGrp="1"/>
          </p:cNvSpPr>
          <p:nvPr>
            <p:ph type="title"/>
          </p:nvPr>
        </p:nvSpPr>
        <p:spPr/>
        <p:txBody>
          <a:bodyPr/>
          <a:lstStyle/>
          <a:p>
            <a:r>
              <a:rPr lang="en-US" dirty="0"/>
              <a:t>Email </a:t>
            </a:r>
            <a:r>
              <a:rPr lang="en-US" dirty="0" err="1"/>
              <a:t>Security.cloud</a:t>
            </a:r>
            <a:r>
              <a:rPr lang="en-US" dirty="0"/>
              <a:t> provides Multi-Layered Defenses</a:t>
            </a:r>
          </a:p>
        </p:txBody>
      </p:sp>
      <p:sp>
        <p:nvSpPr>
          <p:cNvPr id="3" name="Rounded Rectangle 2">
            <a:extLst>
              <a:ext uri="{FF2B5EF4-FFF2-40B4-BE49-F238E27FC236}">
                <a16:creationId xmlns:a16="http://schemas.microsoft.com/office/drawing/2014/main" xmlns="" id="{09457D36-710C-8148-8ED5-CC73CA68B2E4}"/>
              </a:ext>
            </a:extLst>
          </p:cNvPr>
          <p:cNvSpPr/>
          <p:nvPr/>
        </p:nvSpPr>
        <p:spPr>
          <a:xfrm>
            <a:off x="413005" y="1872075"/>
            <a:ext cx="8541425" cy="3468030"/>
          </a:xfrm>
          <a:prstGeom prst="roundRect">
            <a:avLst>
              <a:gd name="adj" fmla="val 11522"/>
            </a:avLst>
          </a:prstGeom>
          <a:solidFill>
            <a:schemeClr val="bg1">
              <a:lumMod val="85000"/>
            </a:schemeClr>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xmlns="" id="{45D7E4B2-7043-7244-8E5D-DB200E0DFB56}"/>
              </a:ext>
            </a:extLst>
          </p:cNvPr>
          <p:cNvSpPr txBox="1"/>
          <p:nvPr/>
        </p:nvSpPr>
        <p:spPr>
          <a:xfrm>
            <a:off x="699293" y="2203064"/>
            <a:ext cx="3144643" cy="2665345"/>
          </a:xfrm>
          <a:prstGeom prst="rect">
            <a:avLst/>
          </a:prstGeom>
          <a:noFill/>
        </p:spPr>
        <p:txBody>
          <a:bodyPr wrap="square" lIns="0" tIns="0" rIns="0" bIns="0" rtlCol="0" anchor="t">
            <a:spAutoFit/>
          </a:bodyPr>
          <a:lstStyle/>
          <a:p>
            <a:pPr>
              <a:lnSpc>
                <a:spcPct val="90000"/>
              </a:lnSpc>
              <a:spcBef>
                <a:spcPts val="600"/>
              </a:spcBef>
            </a:pPr>
            <a:r>
              <a:rPr lang="en-GB" sz="2000" b="1" dirty="0"/>
              <a:t>PROTECTS AGAINST</a:t>
            </a:r>
          </a:p>
          <a:p>
            <a:pPr marL="285750" indent="-285750">
              <a:lnSpc>
                <a:spcPct val="90000"/>
              </a:lnSpc>
              <a:spcBef>
                <a:spcPts val="600"/>
              </a:spcBef>
              <a:buFont typeface="Arial" panose="020B0604020202020204" pitchFamily="34" charset="0"/>
              <a:buChar char="•"/>
            </a:pPr>
            <a:r>
              <a:rPr lang="en-GB" sz="1600" dirty="0"/>
              <a:t>Malware</a:t>
            </a:r>
          </a:p>
          <a:p>
            <a:pPr marL="285750" indent="-285750">
              <a:lnSpc>
                <a:spcPct val="90000"/>
              </a:lnSpc>
              <a:spcBef>
                <a:spcPts val="600"/>
              </a:spcBef>
              <a:buFont typeface="Arial" panose="020B0604020202020204" pitchFamily="34" charset="0"/>
              <a:buChar char="•"/>
            </a:pPr>
            <a:r>
              <a:rPr lang="en-GB" sz="1600" dirty="0"/>
              <a:t>Advanced Threats</a:t>
            </a:r>
          </a:p>
          <a:p>
            <a:pPr marL="285750" indent="-285750">
              <a:lnSpc>
                <a:spcPct val="90000"/>
              </a:lnSpc>
              <a:spcBef>
                <a:spcPts val="600"/>
              </a:spcBef>
              <a:buFont typeface="Arial" panose="020B0604020202020204" pitchFamily="34" charset="0"/>
              <a:buChar char="•"/>
            </a:pPr>
            <a:r>
              <a:rPr lang="en-GB" sz="1600" dirty="0"/>
              <a:t>Spear Phishing</a:t>
            </a:r>
          </a:p>
          <a:p>
            <a:pPr marL="285750" indent="-285750">
              <a:lnSpc>
                <a:spcPct val="90000"/>
              </a:lnSpc>
              <a:spcBef>
                <a:spcPts val="600"/>
              </a:spcBef>
              <a:buFont typeface="Arial" panose="020B0604020202020204" pitchFamily="34" charset="0"/>
              <a:buChar char="•"/>
            </a:pPr>
            <a:r>
              <a:rPr lang="en-GB" sz="1600" dirty="0"/>
              <a:t>Business Email Compromise</a:t>
            </a:r>
          </a:p>
          <a:p>
            <a:pPr marL="285750" indent="-285750">
              <a:lnSpc>
                <a:spcPct val="90000"/>
              </a:lnSpc>
              <a:spcBef>
                <a:spcPts val="600"/>
              </a:spcBef>
              <a:buFont typeface="Arial" panose="020B0604020202020204" pitchFamily="34" charset="0"/>
              <a:buChar char="•"/>
            </a:pPr>
            <a:r>
              <a:rPr lang="en-GB" sz="1600" dirty="0"/>
              <a:t>Email Impersonation</a:t>
            </a:r>
          </a:p>
          <a:p>
            <a:pPr marL="285750" indent="-285750">
              <a:lnSpc>
                <a:spcPct val="90000"/>
              </a:lnSpc>
              <a:spcBef>
                <a:spcPts val="600"/>
              </a:spcBef>
              <a:buFont typeface="Arial" panose="020B0604020202020204" pitchFamily="34" charset="0"/>
              <a:buChar char="•"/>
            </a:pPr>
            <a:r>
              <a:rPr lang="en-GB" sz="1600" dirty="0"/>
              <a:t>Spam</a:t>
            </a:r>
          </a:p>
          <a:p>
            <a:pPr marL="285750" indent="-285750">
              <a:lnSpc>
                <a:spcPct val="90000"/>
              </a:lnSpc>
              <a:spcBef>
                <a:spcPts val="600"/>
              </a:spcBef>
              <a:buFont typeface="Arial" panose="020B0604020202020204" pitchFamily="34" charset="0"/>
              <a:buChar char="•"/>
            </a:pPr>
            <a:r>
              <a:rPr lang="en-GB" sz="1600" dirty="0"/>
              <a:t>Bulk Mail</a:t>
            </a:r>
          </a:p>
          <a:p>
            <a:pPr marL="285750" indent="-285750">
              <a:lnSpc>
                <a:spcPct val="90000"/>
              </a:lnSpc>
              <a:spcBef>
                <a:spcPts val="600"/>
              </a:spcBef>
              <a:buFont typeface="Arial" panose="020B0604020202020204" pitchFamily="34" charset="0"/>
              <a:buChar char="•"/>
            </a:pPr>
            <a:r>
              <a:rPr lang="en-GB" sz="1600" dirty="0"/>
              <a:t>Data Loss</a:t>
            </a:r>
          </a:p>
        </p:txBody>
      </p:sp>
      <p:sp>
        <p:nvSpPr>
          <p:cNvPr id="5" name="Trapezoid 4">
            <a:extLst>
              <a:ext uri="{FF2B5EF4-FFF2-40B4-BE49-F238E27FC236}">
                <a16:creationId xmlns:a16="http://schemas.microsoft.com/office/drawing/2014/main" xmlns="" id="{3FE1D574-9FEC-6B4C-814E-8C34E42912BF}"/>
              </a:ext>
            </a:extLst>
          </p:cNvPr>
          <p:cNvSpPr/>
          <p:nvPr/>
        </p:nvSpPr>
        <p:spPr>
          <a:xfrm flipV="1">
            <a:off x="3445625" y="1872075"/>
            <a:ext cx="5151863" cy="3468030"/>
          </a:xfrm>
          <a:prstGeom prst="trapezoid">
            <a:avLst>
              <a:gd name="adj" fmla="val 28215"/>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xmlns="" id="{3133606E-21BF-874D-A9D5-E59E09E7EA63}"/>
              </a:ext>
            </a:extLst>
          </p:cNvPr>
          <p:cNvSpPr txBox="1"/>
          <p:nvPr/>
        </p:nvSpPr>
        <p:spPr>
          <a:xfrm>
            <a:off x="3750820" y="1975214"/>
            <a:ext cx="4411980" cy="3245568"/>
          </a:xfrm>
          <a:prstGeom prst="rect">
            <a:avLst/>
          </a:prstGeom>
          <a:noFill/>
        </p:spPr>
        <p:txBody>
          <a:bodyPr wrap="square" lIns="0" tIns="0" rIns="0" bIns="0" rtlCol="0" anchor="t">
            <a:spAutoFit/>
          </a:bodyPr>
          <a:lstStyle/>
          <a:p>
            <a:pPr algn="ctr">
              <a:lnSpc>
                <a:spcPct val="170000"/>
              </a:lnSpc>
            </a:pPr>
            <a:r>
              <a:rPr lang="en-GB" sz="1400" b="1" dirty="0">
                <a:solidFill>
                  <a:schemeClr val="bg1"/>
                </a:solidFill>
              </a:rPr>
              <a:t> Connection analysis and IP based detection</a:t>
            </a:r>
          </a:p>
          <a:p>
            <a:pPr algn="ctr">
              <a:lnSpc>
                <a:spcPct val="170000"/>
              </a:lnSpc>
            </a:pPr>
            <a:r>
              <a:rPr lang="en-GB" sz="1400" b="1" dirty="0">
                <a:solidFill>
                  <a:schemeClr val="bg1"/>
                </a:solidFill>
              </a:rPr>
              <a:t>Signature based spam and malware detection</a:t>
            </a:r>
          </a:p>
          <a:p>
            <a:pPr algn="ctr">
              <a:lnSpc>
                <a:spcPct val="170000"/>
              </a:lnSpc>
            </a:pPr>
            <a:r>
              <a:rPr lang="en-GB" sz="1400" b="1" dirty="0">
                <a:solidFill>
                  <a:schemeClr val="bg1"/>
                </a:solidFill>
              </a:rPr>
              <a:t>Heuristic based spam and malware detection</a:t>
            </a:r>
          </a:p>
          <a:p>
            <a:pPr algn="ctr">
              <a:lnSpc>
                <a:spcPct val="170000"/>
              </a:lnSpc>
            </a:pPr>
            <a:r>
              <a:rPr lang="en-GB" sz="1400" b="1" dirty="0">
                <a:solidFill>
                  <a:schemeClr val="bg1"/>
                </a:solidFill>
              </a:rPr>
              <a:t>SPF, DKIM and DMARC authentication</a:t>
            </a:r>
          </a:p>
          <a:p>
            <a:pPr algn="ctr">
              <a:lnSpc>
                <a:spcPct val="170000"/>
              </a:lnSpc>
            </a:pPr>
            <a:r>
              <a:rPr lang="en-GB" sz="1400" b="1" dirty="0">
                <a:solidFill>
                  <a:schemeClr val="bg1"/>
                </a:solidFill>
              </a:rPr>
              <a:t>Cloud based sandboxing</a:t>
            </a:r>
          </a:p>
          <a:p>
            <a:pPr algn="ctr">
              <a:lnSpc>
                <a:spcPct val="170000"/>
              </a:lnSpc>
            </a:pPr>
            <a:r>
              <a:rPr lang="en-GB" sz="1400" b="1" dirty="0">
                <a:solidFill>
                  <a:schemeClr val="bg1"/>
                </a:solidFill>
              </a:rPr>
              <a:t>Impersonation controls</a:t>
            </a:r>
          </a:p>
          <a:p>
            <a:pPr algn="ctr">
              <a:lnSpc>
                <a:spcPct val="170000"/>
              </a:lnSpc>
            </a:pPr>
            <a:r>
              <a:rPr lang="en-GB" sz="1400" b="1" dirty="0">
                <a:solidFill>
                  <a:schemeClr val="bg1"/>
                </a:solidFill>
              </a:rPr>
              <a:t>Real time link following</a:t>
            </a:r>
          </a:p>
          <a:p>
            <a:pPr algn="ctr">
              <a:lnSpc>
                <a:spcPct val="170000"/>
              </a:lnSpc>
            </a:pPr>
            <a:r>
              <a:rPr lang="en-GB" sz="1400" b="1" dirty="0">
                <a:solidFill>
                  <a:schemeClr val="bg1"/>
                </a:solidFill>
              </a:rPr>
              <a:t>Data protection</a:t>
            </a:r>
          </a:p>
          <a:p>
            <a:pPr algn="ctr">
              <a:lnSpc>
                <a:spcPct val="170000"/>
              </a:lnSpc>
            </a:pPr>
            <a:r>
              <a:rPr lang="en-GB" sz="1400" b="1" dirty="0">
                <a:solidFill>
                  <a:schemeClr val="bg1"/>
                </a:solidFill>
              </a:rPr>
              <a:t>Image control</a:t>
            </a:r>
            <a:endParaRPr lang="en-GB" sz="1600" b="1" dirty="0">
              <a:solidFill>
                <a:schemeClr val="bg1"/>
              </a:solidFill>
            </a:endParaRPr>
          </a:p>
        </p:txBody>
      </p:sp>
      <p:sp>
        <p:nvSpPr>
          <p:cNvPr id="7" name="Rounded Rectangle 6">
            <a:extLst>
              <a:ext uri="{FF2B5EF4-FFF2-40B4-BE49-F238E27FC236}">
                <a16:creationId xmlns:a16="http://schemas.microsoft.com/office/drawing/2014/main" xmlns="" id="{3E27E45C-F8EF-A14E-B035-DA7EF49BFE32}"/>
              </a:ext>
            </a:extLst>
          </p:cNvPr>
          <p:cNvSpPr/>
          <p:nvPr/>
        </p:nvSpPr>
        <p:spPr>
          <a:xfrm>
            <a:off x="3445625" y="1179951"/>
            <a:ext cx="5508804" cy="539496"/>
          </a:xfrm>
          <a:prstGeom prst="roundRect">
            <a:avLst>
              <a:gd name="adj" fmla="val 26469"/>
            </a:avLst>
          </a:prstGeom>
          <a:solidFill>
            <a:schemeClr val="bg1">
              <a:lumMod val="85000"/>
            </a:schemeClr>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xmlns="" id="{8CFAD31B-466A-0046-B84F-30FB156DFD79}"/>
              </a:ext>
            </a:extLst>
          </p:cNvPr>
          <p:cNvSpPr txBox="1"/>
          <p:nvPr/>
        </p:nvSpPr>
        <p:spPr>
          <a:xfrm>
            <a:off x="4316741" y="1360989"/>
            <a:ext cx="2278185" cy="221599"/>
          </a:xfrm>
          <a:prstGeom prst="rect">
            <a:avLst/>
          </a:prstGeom>
          <a:noFill/>
        </p:spPr>
        <p:txBody>
          <a:bodyPr wrap="square" lIns="0" tIns="0" rIns="0" bIns="0" rtlCol="0" anchor="t">
            <a:spAutoFit/>
          </a:bodyPr>
          <a:lstStyle/>
          <a:p>
            <a:pPr>
              <a:lnSpc>
                <a:spcPct val="90000"/>
              </a:lnSpc>
              <a:spcBef>
                <a:spcPts val="600"/>
              </a:spcBef>
            </a:pPr>
            <a:r>
              <a:rPr lang="en-GB" sz="1600" b="1" dirty="0"/>
              <a:t>Incoming Mail</a:t>
            </a:r>
          </a:p>
        </p:txBody>
      </p:sp>
      <p:sp>
        <p:nvSpPr>
          <p:cNvPr id="13" name="Google Shape;1328;p20">
            <a:extLst>
              <a:ext uri="{FF2B5EF4-FFF2-40B4-BE49-F238E27FC236}">
                <a16:creationId xmlns:a16="http://schemas.microsoft.com/office/drawing/2014/main" xmlns="" id="{A101DA20-66BB-0D44-B784-444C2F81F0B8}"/>
              </a:ext>
            </a:extLst>
          </p:cNvPr>
          <p:cNvSpPr/>
          <p:nvPr/>
        </p:nvSpPr>
        <p:spPr>
          <a:xfrm rot="5400000">
            <a:off x="5912990" y="1607776"/>
            <a:ext cx="277326" cy="246243"/>
          </a:xfrm>
          <a:prstGeom prst="rightArrow">
            <a:avLst>
              <a:gd name="adj1" fmla="val 50000"/>
              <a:gd name="adj2" fmla="val 50000"/>
            </a:avLst>
          </a:prstGeom>
          <a:solidFill>
            <a:schemeClr val="tx2"/>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panose="020B0604020202020204" pitchFamily="34" charset="0"/>
              <a:ea typeface="Calibri"/>
              <a:cs typeface="Arial" panose="020B0604020202020204" pitchFamily="34" charset="0"/>
              <a:sym typeface="Calibri"/>
            </a:endParaRPr>
          </a:p>
        </p:txBody>
      </p:sp>
      <p:grpSp>
        <p:nvGrpSpPr>
          <p:cNvPr id="9" name="Group 8">
            <a:extLst>
              <a:ext uri="{FF2B5EF4-FFF2-40B4-BE49-F238E27FC236}">
                <a16:creationId xmlns:a16="http://schemas.microsoft.com/office/drawing/2014/main" xmlns="" id="{CBAECBE9-FCE0-DC46-8DCB-D78DEF190675}"/>
              </a:ext>
            </a:extLst>
          </p:cNvPr>
          <p:cNvGrpSpPr>
            <a:grpSpLocks noChangeAspect="1"/>
          </p:cNvGrpSpPr>
          <p:nvPr/>
        </p:nvGrpSpPr>
        <p:grpSpPr>
          <a:xfrm>
            <a:off x="5751243" y="1272694"/>
            <a:ext cx="600821" cy="360000"/>
            <a:chOff x="5852977" y="1342902"/>
            <a:chExt cx="285898" cy="171304"/>
          </a:xfrm>
        </p:grpSpPr>
        <p:sp>
          <p:nvSpPr>
            <p:cNvPr id="10" name="Google Shape;1732;p27">
              <a:extLst>
                <a:ext uri="{FF2B5EF4-FFF2-40B4-BE49-F238E27FC236}">
                  <a16:creationId xmlns:a16="http://schemas.microsoft.com/office/drawing/2014/main" xmlns="" id="{34F6F39D-4452-9541-9D65-D2A93D0AE2CD}"/>
                </a:ext>
              </a:extLst>
            </p:cNvPr>
            <p:cNvSpPr/>
            <p:nvPr/>
          </p:nvSpPr>
          <p:spPr>
            <a:xfrm>
              <a:off x="5852977" y="1342902"/>
              <a:ext cx="285688" cy="125985"/>
            </a:xfrm>
            <a:custGeom>
              <a:avLst/>
              <a:gdLst/>
              <a:ahLst/>
              <a:cxnLst/>
              <a:rect l="l" t="t" r="r" b="b"/>
              <a:pathLst>
                <a:path w="322" h="142" extrusionOk="0">
                  <a:moveTo>
                    <a:pt x="322" y="0"/>
                  </a:moveTo>
                  <a:lnTo>
                    <a:pt x="0" y="0"/>
                  </a:lnTo>
                  <a:lnTo>
                    <a:pt x="161" y="142"/>
                  </a:lnTo>
                  <a:lnTo>
                    <a:pt x="322" y="0"/>
                  </a:lnTo>
                  <a:close/>
                </a:path>
              </a:pathLst>
            </a:custGeom>
            <a:solidFill>
              <a:schemeClr val="bg1"/>
            </a:solidFill>
            <a:ln w="28575">
              <a:solidFill>
                <a:schemeClr val="tx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1" name="Google Shape;1733;p27">
              <a:extLst>
                <a:ext uri="{FF2B5EF4-FFF2-40B4-BE49-F238E27FC236}">
                  <a16:creationId xmlns:a16="http://schemas.microsoft.com/office/drawing/2014/main" xmlns="" id="{5087D62F-19BD-D140-9FDE-4096419FE361}"/>
                </a:ext>
              </a:extLst>
            </p:cNvPr>
            <p:cNvSpPr/>
            <p:nvPr/>
          </p:nvSpPr>
          <p:spPr>
            <a:xfrm>
              <a:off x="5853187" y="1343860"/>
              <a:ext cx="285688" cy="170346"/>
            </a:xfrm>
            <a:custGeom>
              <a:avLst/>
              <a:gdLst/>
              <a:ahLst/>
              <a:cxnLst/>
              <a:rect l="l" t="t" r="r" b="b"/>
              <a:pathLst>
                <a:path w="322" h="192" extrusionOk="0">
                  <a:moveTo>
                    <a:pt x="161" y="142"/>
                  </a:moveTo>
                  <a:lnTo>
                    <a:pt x="0" y="0"/>
                  </a:lnTo>
                  <a:lnTo>
                    <a:pt x="0" y="192"/>
                  </a:lnTo>
                  <a:lnTo>
                    <a:pt x="322" y="192"/>
                  </a:lnTo>
                  <a:lnTo>
                    <a:pt x="322" y="0"/>
                  </a:lnTo>
                  <a:lnTo>
                    <a:pt x="161" y="142"/>
                  </a:lnTo>
                  <a:close/>
                </a:path>
              </a:pathLst>
            </a:custGeom>
            <a:solidFill>
              <a:schemeClr val="bg1"/>
            </a:solidFill>
            <a:ln w="28575">
              <a:solidFill>
                <a:schemeClr val="tx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grpSp>
      <p:pic>
        <p:nvPicPr>
          <p:cNvPr id="14" name="Picture 13">
            <a:extLst>
              <a:ext uri="{FF2B5EF4-FFF2-40B4-BE49-F238E27FC236}">
                <a16:creationId xmlns:a16="http://schemas.microsoft.com/office/drawing/2014/main" xmlns="" id="{0D8A39C8-DD17-3B41-8A35-69220725CAE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5554573" y="5309694"/>
            <a:ext cx="994160" cy="994160"/>
          </a:xfrm>
          <a:prstGeom prst="rect">
            <a:avLst/>
          </a:prstGeom>
        </p:spPr>
      </p:pic>
      <p:sp>
        <p:nvSpPr>
          <p:cNvPr id="15" name="TextBox 14">
            <a:extLst>
              <a:ext uri="{FF2B5EF4-FFF2-40B4-BE49-F238E27FC236}">
                <a16:creationId xmlns:a16="http://schemas.microsoft.com/office/drawing/2014/main" xmlns="" id="{02840E38-9320-754E-A078-D4ABC5B9A879}"/>
              </a:ext>
            </a:extLst>
          </p:cNvPr>
          <p:cNvSpPr txBox="1"/>
          <p:nvPr/>
        </p:nvSpPr>
        <p:spPr>
          <a:xfrm>
            <a:off x="3843936" y="5710852"/>
            <a:ext cx="2278185" cy="201454"/>
          </a:xfrm>
          <a:prstGeom prst="rect">
            <a:avLst/>
          </a:prstGeom>
          <a:noFill/>
        </p:spPr>
        <p:txBody>
          <a:bodyPr wrap="square" lIns="0" tIns="0" rIns="0" bIns="0" rtlCol="0" anchor="t">
            <a:spAutoFit/>
          </a:bodyPr>
          <a:lstStyle/>
          <a:p>
            <a:pPr algn="ctr">
              <a:lnSpc>
                <a:spcPct val="90000"/>
              </a:lnSpc>
              <a:spcBef>
                <a:spcPts val="600"/>
              </a:spcBef>
            </a:pPr>
            <a:r>
              <a:rPr lang="en-GB" sz="1600" b="1" dirty="0"/>
              <a:t>Delivered Mail</a:t>
            </a:r>
          </a:p>
        </p:txBody>
      </p:sp>
      <p:sp>
        <p:nvSpPr>
          <p:cNvPr id="17" name="Google Shape;1328;p20">
            <a:extLst>
              <a:ext uri="{FF2B5EF4-FFF2-40B4-BE49-F238E27FC236}">
                <a16:creationId xmlns:a16="http://schemas.microsoft.com/office/drawing/2014/main" xmlns="" id="{F77CCB0B-3735-C943-96C0-FD59358B68A8}"/>
              </a:ext>
            </a:extLst>
          </p:cNvPr>
          <p:cNvSpPr/>
          <p:nvPr/>
        </p:nvSpPr>
        <p:spPr>
          <a:xfrm rot="5400000">
            <a:off x="5912990" y="5312270"/>
            <a:ext cx="277326" cy="246243"/>
          </a:xfrm>
          <a:prstGeom prst="rightArrow">
            <a:avLst>
              <a:gd name="adj1" fmla="val 50000"/>
              <a:gd name="adj2" fmla="val 50000"/>
            </a:avLst>
          </a:prstGeom>
          <a:solidFill>
            <a:schemeClr val="tx2"/>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panose="020B0604020202020204" pitchFamily="34" charset="0"/>
              <a:ea typeface="Calibri"/>
              <a:cs typeface="Arial" panose="020B0604020202020204" pitchFamily="34" charset="0"/>
              <a:sym typeface="Calibri"/>
            </a:endParaRPr>
          </a:p>
        </p:txBody>
      </p:sp>
      <p:pic>
        <p:nvPicPr>
          <p:cNvPr id="19" name="Graphic 18">
            <a:extLst>
              <a:ext uri="{FF2B5EF4-FFF2-40B4-BE49-F238E27FC236}">
                <a16:creationId xmlns:a16="http://schemas.microsoft.com/office/drawing/2014/main" xmlns="" id="{F4286998-CD9E-DD49-9859-14D8D22AE55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515484" y="4736198"/>
            <a:ext cx="2052330" cy="2052330"/>
          </a:xfrm>
          <a:prstGeom prst="rect">
            <a:avLst/>
          </a:prstGeom>
        </p:spPr>
      </p:pic>
      <p:sp>
        <p:nvSpPr>
          <p:cNvPr id="20" name="Google Shape;1328;p20">
            <a:extLst>
              <a:ext uri="{FF2B5EF4-FFF2-40B4-BE49-F238E27FC236}">
                <a16:creationId xmlns:a16="http://schemas.microsoft.com/office/drawing/2014/main" xmlns="" id="{9E7237E9-1D6C-A44A-9CC3-B020446CCF54}"/>
              </a:ext>
            </a:extLst>
          </p:cNvPr>
          <p:cNvSpPr/>
          <p:nvPr/>
        </p:nvSpPr>
        <p:spPr>
          <a:xfrm>
            <a:off x="7806752" y="3482969"/>
            <a:ext cx="1911783" cy="246243"/>
          </a:xfrm>
          <a:prstGeom prst="rightArrow">
            <a:avLst>
              <a:gd name="adj1" fmla="val 50000"/>
              <a:gd name="adj2" fmla="val 50000"/>
            </a:avLst>
          </a:prstGeom>
          <a:solidFill>
            <a:schemeClr val="tx2"/>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panose="020B0604020202020204" pitchFamily="34" charset="0"/>
              <a:ea typeface="Calibri"/>
              <a:cs typeface="Arial" panose="020B0604020202020204" pitchFamily="34" charset="0"/>
              <a:sym typeface="Calibri"/>
            </a:endParaRPr>
          </a:p>
        </p:txBody>
      </p:sp>
      <p:sp>
        <p:nvSpPr>
          <p:cNvPr id="25" name="Rectangle 24">
            <a:extLst>
              <a:ext uri="{FF2B5EF4-FFF2-40B4-BE49-F238E27FC236}">
                <a16:creationId xmlns:a16="http://schemas.microsoft.com/office/drawing/2014/main" xmlns="" id="{939B434E-E67A-9449-89B5-5FA08B7D4831}"/>
              </a:ext>
            </a:extLst>
          </p:cNvPr>
          <p:cNvSpPr/>
          <p:nvPr/>
        </p:nvSpPr>
        <p:spPr>
          <a:xfrm>
            <a:off x="10213816" y="5543748"/>
            <a:ext cx="663758" cy="444310"/>
          </a:xfrm>
          <a:prstGeom prst="rect">
            <a:avLst/>
          </a:prstGeom>
          <a:solidFill>
            <a:schemeClr val="bg1"/>
          </a:solidFill>
          <a:ln w="12700" cap="rnd">
            <a:solidFill>
              <a:schemeClr val="bg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xmlns="" id="{71DCF557-E49E-FE4B-AC7C-0790C46F9D1A}"/>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9909463" y="5066592"/>
            <a:ext cx="1272465" cy="1272465"/>
          </a:xfrm>
          <a:prstGeom prst="rect">
            <a:avLst/>
          </a:prstGeom>
        </p:spPr>
      </p:pic>
      <p:sp>
        <p:nvSpPr>
          <p:cNvPr id="27" name="TextBox 26">
            <a:extLst>
              <a:ext uri="{FF2B5EF4-FFF2-40B4-BE49-F238E27FC236}">
                <a16:creationId xmlns:a16="http://schemas.microsoft.com/office/drawing/2014/main" xmlns="" id="{DE638494-B9E2-304E-BB09-97DC5A22AB00}"/>
              </a:ext>
            </a:extLst>
          </p:cNvPr>
          <p:cNvSpPr txBox="1"/>
          <p:nvPr/>
        </p:nvSpPr>
        <p:spPr>
          <a:xfrm>
            <a:off x="9402557" y="3994119"/>
            <a:ext cx="2278185" cy="221599"/>
          </a:xfrm>
          <a:prstGeom prst="rect">
            <a:avLst/>
          </a:prstGeom>
          <a:noFill/>
        </p:spPr>
        <p:txBody>
          <a:bodyPr wrap="square" lIns="0" tIns="0" rIns="0" bIns="0" rtlCol="0" anchor="t">
            <a:spAutoFit/>
          </a:bodyPr>
          <a:lstStyle/>
          <a:p>
            <a:pPr algn="ctr">
              <a:lnSpc>
                <a:spcPct val="90000"/>
              </a:lnSpc>
              <a:spcBef>
                <a:spcPts val="600"/>
              </a:spcBef>
            </a:pPr>
            <a:r>
              <a:rPr lang="en-GB" sz="1600" b="1" dirty="0"/>
              <a:t>Outbound Mail</a:t>
            </a:r>
          </a:p>
        </p:txBody>
      </p:sp>
      <p:sp>
        <p:nvSpPr>
          <p:cNvPr id="28" name="Rectangle 27">
            <a:extLst>
              <a:ext uri="{FF2B5EF4-FFF2-40B4-BE49-F238E27FC236}">
                <a16:creationId xmlns:a16="http://schemas.microsoft.com/office/drawing/2014/main" xmlns="" id="{FE463BA6-71D7-7947-A4A3-496EAE5E0BC1}"/>
              </a:ext>
            </a:extLst>
          </p:cNvPr>
          <p:cNvSpPr/>
          <p:nvPr/>
        </p:nvSpPr>
        <p:spPr>
          <a:xfrm>
            <a:off x="10213816" y="3480904"/>
            <a:ext cx="663758" cy="444310"/>
          </a:xfrm>
          <a:prstGeom prst="rect">
            <a:avLst/>
          </a:prstGeom>
          <a:solidFill>
            <a:schemeClr val="bg1"/>
          </a:solidFill>
          <a:ln w="12700" cap="rnd">
            <a:solidFill>
              <a:schemeClr val="bg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xmlns="" id="{C49EBC35-236F-F342-9B3A-79B4C44A26E5}"/>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9909463" y="2971380"/>
            <a:ext cx="1272465" cy="1272465"/>
          </a:xfrm>
          <a:prstGeom prst="rect">
            <a:avLst/>
          </a:prstGeom>
        </p:spPr>
      </p:pic>
    </p:spTree>
    <p:extLst>
      <p:ext uri="{BB962C8B-B14F-4D97-AF65-F5344CB8AC3E}">
        <p14:creationId xmlns:p14="http://schemas.microsoft.com/office/powerpoint/2010/main" val="1908080172"/>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Broadcom_Theme">
  <a:themeElements>
    <a:clrScheme name="Broadcom_Ltd">
      <a:dk1>
        <a:srgbClr val="000000"/>
      </a:dk1>
      <a:lt1>
        <a:srgbClr val="FFFFFF"/>
      </a:lt1>
      <a:dk2>
        <a:srgbClr val="CC092F"/>
      </a:dk2>
      <a:lt2>
        <a:srgbClr val="5A5A5A"/>
      </a:lt2>
      <a:accent1>
        <a:srgbClr val="0098C7"/>
      </a:accent1>
      <a:accent2>
        <a:srgbClr val="007B8C"/>
      </a:accent2>
      <a:accent3>
        <a:srgbClr val="F3BA16"/>
      </a:accent3>
      <a:accent4>
        <a:srgbClr val="6C4B94"/>
      </a:accent4>
      <a:accent5>
        <a:srgbClr val="97999B"/>
      </a:accent5>
      <a:accent6>
        <a:srgbClr val="9DA03C"/>
      </a:accent6>
      <a:hlink>
        <a:srgbClr val="0098C7"/>
      </a:hlink>
      <a:folHlink>
        <a:srgbClr val="E68C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5E4C3C877C4349925FFEB568F45149" ma:contentTypeVersion="7" ma:contentTypeDescription="Create a new document." ma:contentTypeScope="" ma:versionID="ddb9faf1924c5f6a143eb9c376cf34bf">
  <xsd:schema xmlns:xsd="http://www.w3.org/2001/XMLSchema" xmlns:xs="http://www.w3.org/2001/XMLSchema" xmlns:p="http://schemas.microsoft.com/office/2006/metadata/properties" xmlns:ns2="2ba3ca19-3bc1-4bd4-98d2-0bea9d1990c6" xmlns:ns3="62d559c9-c61e-4644-a66f-6d7ac94b7189" targetNamespace="http://schemas.microsoft.com/office/2006/metadata/properties" ma:root="true" ma:fieldsID="218b8de458c6822d1778166765dd8756" ns2:_="" ns3:_="">
    <xsd:import namespace="2ba3ca19-3bc1-4bd4-98d2-0bea9d1990c6"/>
    <xsd:import namespace="62d559c9-c61e-4644-a66f-6d7ac94b71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3ca19-3bc1-4bd4-98d2-0bea9d1990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d559c9-c61e-4644-a66f-6d7ac94b718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F56210-17F0-45FA-BA5B-F653B9138748}">
  <ds:schemaRefs>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purl.org/dc/elements/1.1/"/>
    <ds:schemaRef ds:uri="62d559c9-c61e-4644-a66f-6d7ac94b7189"/>
    <ds:schemaRef ds:uri="http://schemas.microsoft.com/office/2006/metadata/properties"/>
    <ds:schemaRef ds:uri="2ba3ca19-3bc1-4bd4-98d2-0bea9d1990c6"/>
    <ds:schemaRef ds:uri="http://www.w3.org/XML/1998/namespace"/>
    <ds:schemaRef ds:uri="http://purl.org/dc/dcmitype/"/>
  </ds:schemaRefs>
</ds:datastoreItem>
</file>

<file path=customXml/itemProps2.xml><?xml version="1.0" encoding="utf-8"?>
<ds:datastoreItem xmlns:ds="http://schemas.openxmlformats.org/officeDocument/2006/customXml" ds:itemID="{0E000932-396A-47DF-8D14-42D7C11371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a3ca19-3bc1-4bd4-98d2-0bea9d1990c6"/>
    <ds:schemaRef ds:uri="62d559c9-c61e-4644-a66f-6d7ac94b7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6B057E-0817-4320-98E3-15603A404B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5124</TotalTime>
  <Words>3203</Words>
  <Application>Microsoft Office PowerPoint</Application>
  <PresentationFormat>Widescreen</PresentationFormat>
  <Paragraphs>382</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MS PGothic</vt:lpstr>
      <vt:lpstr>Arial</vt:lpstr>
      <vt:lpstr>Calibri</vt:lpstr>
      <vt:lpstr>Symantec Sans</vt:lpstr>
      <vt:lpstr>Wingdings</vt:lpstr>
      <vt:lpstr>Broadcom_Theme</vt:lpstr>
      <vt:lpstr>PowerPoint Presentation</vt:lpstr>
      <vt:lpstr>PowerPoint Presentation</vt:lpstr>
      <vt:lpstr>Terminology</vt:lpstr>
      <vt:lpstr>Email Security.Cloud – Four more terms..</vt:lpstr>
      <vt:lpstr>Email Represents A Major Threat Vector</vt:lpstr>
      <vt:lpstr>PowerPoint Presentation</vt:lpstr>
      <vt:lpstr>Symantec Email Security</vt:lpstr>
      <vt:lpstr>Symantec Email Security</vt:lpstr>
      <vt:lpstr>Email Security.cloud provides Multi-Layered Defenses</vt:lpstr>
      <vt:lpstr>Broadcom: Most Complete Protection in the Industry</vt:lpstr>
      <vt:lpstr>Issue: Business Email Compromise (Impersonation)</vt:lpstr>
      <vt:lpstr>Base Service Plan</vt:lpstr>
      <vt:lpstr>[Add on] Email Threat Detection and Response (ETDR)</vt:lpstr>
      <vt:lpstr>[Add on] Phishing Readiness ( this is part of Email Threat Detection &amp; Response)</vt:lpstr>
      <vt:lpstr>[Add on] Email Threat Isolation (ETI)</vt:lpstr>
      <vt:lpstr>[Add on] URL isolation eliminates the window of vulnerability</vt:lpstr>
      <vt:lpstr>[Add on] Email Fraud Protection (EFP)</vt:lpstr>
      <vt:lpstr>[Add on] Policy Based Encryption Advanced (PBE Advanced)</vt:lpstr>
      <vt:lpstr>The Symantec Difference</vt:lpstr>
      <vt:lpstr>Email Security Differentiators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cp:lastModifiedBy>
  <cp:revision>112</cp:revision>
  <dcterms:modified xsi:type="dcterms:W3CDTF">2021-07-30T03:19:27Z</dcterms:modified>
</cp:coreProperties>
</file>