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handoutMasterIdLst>
    <p:handoutMasterId r:id="rId38"/>
  </p:handoutMasterIdLst>
  <p:sldIdLst>
    <p:sldId id="878" r:id="rId5"/>
    <p:sldId id="879" r:id="rId6"/>
    <p:sldId id="263" r:id="rId7"/>
    <p:sldId id="270" r:id="rId8"/>
    <p:sldId id="271" r:id="rId9"/>
    <p:sldId id="881" r:id="rId10"/>
    <p:sldId id="275" r:id="rId11"/>
    <p:sldId id="276" r:id="rId12"/>
    <p:sldId id="277" r:id="rId13"/>
    <p:sldId id="278" r:id="rId14"/>
    <p:sldId id="280" r:id="rId15"/>
    <p:sldId id="281" r:id="rId16"/>
    <p:sldId id="282" r:id="rId17"/>
    <p:sldId id="885" r:id="rId18"/>
    <p:sldId id="489" r:id="rId19"/>
    <p:sldId id="490" r:id="rId20"/>
    <p:sldId id="495" r:id="rId21"/>
    <p:sldId id="491" r:id="rId22"/>
    <p:sldId id="492" r:id="rId23"/>
    <p:sldId id="482" r:id="rId24"/>
    <p:sldId id="483" r:id="rId25"/>
    <p:sldId id="494" r:id="rId26"/>
    <p:sldId id="528" r:id="rId27"/>
    <p:sldId id="524" r:id="rId28"/>
    <p:sldId id="1521" r:id="rId29"/>
    <p:sldId id="1525" r:id="rId30"/>
    <p:sldId id="460" r:id="rId31"/>
    <p:sldId id="1523" r:id="rId32"/>
    <p:sldId id="1524" r:id="rId33"/>
    <p:sldId id="3197" r:id="rId34"/>
    <p:sldId id="3198" r:id="rId35"/>
    <p:sldId id="5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2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2" autoAdjust="0"/>
    <p:restoredTop sz="86521" autoAdjust="0"/>
  </p:normalViewPr>
  <p:slideViewPr>
    <p:cSldViewPr snapToGrid="0" snapToObjects="1">
      <p:cViewPr varScale="1">
        <p:scale>
          <a:sx n="67" d="100"/>
          <a:sy n="67" d="100"/>
        </p:scale>
        <p:origin x="754" y="53"/>
      </p:cViewPr>
      <p:guideLst/>
    </p:cSldViewPr>
  </p:slideViewPr>
  <p:outlineViewPr>
    <p:cViewPr>
      <p:scale>
        <a:sx n="33" d="100"/>
        <a:sy n="33" d="100"/>
      </p:scale>
      <p:origin x="0" y="-45192"/>
    </p:cViewPr>
    <p:sldLst>
      <p:sld r:id="rId1"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sz="1200" dirty="0"/>
              <a:t>Bandwidth Control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Bandwidth</c:v>
                </c:pt>
              </c:strCache>
            </c:strRef>
          </c:tx>
          <c:dPt>
            <c:idx val="0"/>
            <c:bubble3D val="0"/>
            <c:spPr>
              <a:solidFill>
                <a:srgbClr val="00B050"/>
              </a:solid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03E6-4560-A675-FB2FC9A009E7}"/>
              </c:ext>
            </c:extLst>
          </c:dPt>
          <c:dPt>
            <c:idx val="1"/>
            <c:bubble3D val="0"/>
            <c:spPr>
              <a:solidFill>
                <a:schemeClr val="accent4"/>
              </a:solid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03E6-4560-A675-FB2FC9A009E7}"/>
              </c:ext>
            </c:extLst>
          </c:dPt>
          <c:dPt>
            <c:idx val="2"/>
            <c:bubble3D val="0"/>
            <c:spPr>
              <a:solidFill>
                <a:schemeClr val="accent5"/>
              </a:solid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03E6-4560-A675-FB2FC9A009E7}"/>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03E6-4560-A675-FB2FC9A009E7}"/>
              </c:ext>
            </c:extLst>
          </c:dPt>
          <c:cat>
            <c:strRef>
              <c:f>Sheet1!$A$2:$A$5</c:f>
              <c:strCache>
                <c:ptCount val="3"/>
                <c:pt idx="0">
                  <c:v>Graphics</c:v>
                </c:pt>
                <c:pt idx="1">
                  <c:v>Audio</c:v>
                </c:pt>
                <c:pt idx="2">
                  <c:v>Media</c:v>
                </c:pt>
              </c:strCache>
            </c:strRef>
          </c:cat>
          <c:val>
            <c:numRef>
              <c:f>Sheet1!$B$2:$B$5</c:f>
              <c:numCache>
                <c:formatCode>General</c:formatCode>
                <c:ptCount val="4"/>
                <c:pt idx="0">
                  <c:v>8.2000000000000011</c:v>
                </c:pt>
                <c:pt idx="1">
                  <c:v>3.2</c:v>
                </c:pt>
                <c:pt idx="2">
                  <c:v>12</c:v>
                </c:pt>
              </c:numCache>
            </c:numRef>
          </c:val>
          <c:extLst xmlns:c16r2="http://schemas.microsoft.com/office/drawing/2015/06/chart">
            <c:ext xmlns:c16="http://schemas.microsoft.com/office/drawing/2014/chart" uri="{C3380CC4-5D6E-409C-BE32-E72D297353CC}">
              <c16:uniqueId val="{00000008-03E6-4560-A675-FB2FC9A009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C6ACE4-B5A2-7545-B850-51F15E3E0489}" type="datetimeFigureOut">
              <a:rPr lang="en-US" smtClean="0"/>
              <a:t>7/29/2021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70549E-4E57-F64D-8752-5BD52E03245D}" type="slidenum">
              <a:rPr lang="en-US" smtClean="0"/>
              <a:t>‹#›</a:t>
            </a:fld>
            <a:endParaRPr lang="en-US"/>
          </a:p>
        </p:txBody>
      </p:sp>
    </p:spTree>
    <p:extLst>
      <p:ext uri="{BB962C8B-B14F-4D97-AF65-F5344CB8AC3E}">
        <p14:creationId xmlns:p14="http://schemas.microsoft.com/office/powerpoint/2010/main" val="23155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6F26B-2BE8-124E-8E80-33AA8E637CFD}"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4B820-A5EF-474B-B8FF-45D174E5A138}" type="slidenum">
              <a:rPr lang="en-US" smtClean="0"/>
              <a:t>‹#›</a:t>
            </a:fld>
            <a:endParaRPr lang="en-US"/>
          </a:p>
        </p:txBody>
      </p:sp>
    </p:spTree>
    <p:extLst>
      <p:ext uri="{BB962C8B-B14F-4D97-AF65-F5344CB8AC3E}">
        <p14:creationId xmlns:p14="http://schemas.microsoft.com/office/powerpoint/2010/main" val="203903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zure.microsoft.com/en-us/blog/announcing-public-preview-of-azure-virtual-wan-and-azure-firewal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2313"/>
            <a:ext cx="6400800" cy="360045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01339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When a session starts, the packets are directed along the best path, based on those measurements. For example, real time data such as voice or HDX is put on a low loss, low latency path. </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Based on the company’s policies, high priority applications are given priority. And each application is assigned a share of the network, preventing low priority applications from chocking out critical data.</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And unlike many of our competitors, we treat each MPLS class of service as a separate potential path, allowing us to make maximum use of all available bandwidth.</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385920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If the network is congested, the system will make sure that critical applications have adequate bandwidth using bi-directional </a:t>
            </a:r>
            <a:r>
              <a:rPr lang="en-US" b="0" dirty="0" err="1"/>
              <a:t>QoS</a:t>
            </a:r>
            <a:endParaRPr lang="en-US" b="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72074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For applications that don’t use a lot of bandwidth but are sensitive to loss (such as voice traffic or HDX </a:t>
            </a:r>
            <a:r>
              <a:rPr lang="en-US" b="0" dirty="0" err="1"/>
              <a:t>thinwire</a:t>
            </a:r>
            <a:r>
              <a:rPr lang="en-US" b="0" dirty="0"/>
              <a:t>) we can optionally duplicate packets across two different diverse links, ensuring no loss and that each packet takes the fastest possible path.</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375457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dirty="0"/>
              <a:t>Large flows such as file transfers or HDX print jobs can use more than one link or MPLS queue for a single session, allowing for better performance and better bandwidth utilization.</a:t>
            </a:r>
            <a:endParaRPr lang="en-US" sz="140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107491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909638"/>
            <a:ext cx="8081963" cy="4546600"/>
          </a:xfrm>
        </p:spPr>
      </p:sp>
      <p:sp>
        <p:nvSpPr>
          <p:cNvPr id="3" name="Notes Placeholder 2"/>
          <p:cNvSpPr>
            <a:spLocks noGrp="1"/>
          </p:cNvSpPr>
          <p:nvPr>
            <p:ph type="body" idx="1"/>
          </p:nvPr>
        </p:nvSpPr>
        <p:spPr/>
        <p:txBody>
          <a:bodyPr/>
          <a:lstStyle/>
          <a:p>
            <a:pPr>
              <a:spcBef>
                <a:spcPts val="400"/>
              </a:spcBef>
            </a:pPr>
            <a:r>
              <a:rPr lang="en-US" dirty="0"/>
              <a:t>Why Citrix SD-WAN is unique among</a:t>
            </a:r>
            <a:r>
              <a:rPr lang="en-US" baseline="0" dirty="0"/>
              <a:t> WAN optimization solutions when it comes to optimizing Virtual Apps and Virtual Desktop?  It is because it is HDX aware.</a:t>
            </a:r>
          </a:p>
          <a:p>
            <a:pPr>
              <a:spcBef>
                <a:spcPts val="400"/>
              </a:spcBef>
            </a:pPr>
            <a:endParaRPr lang="en-US" baseline="0" dirty="0"/>
          </a:p>
          <a:p>
            <a:pPr>
              <a:spcBef>
                <a:spcPts val="400"/>
              </a:spcBef>
            </a:pPr>
            <a:r>
              <a:rPr lang="en-US" baseline="0" dirty="0"/>
              <a:t>What does this mean?  There are several elements to this…</a:t>
            </a:r>
          </a:p>
          <a:p>
            <a:pPr lvl="1">
              <a:spcBef>
                <a:spcPts val="400"/>
              </a:spcBef>
            </a:pPr>
            <a:endParaRPr lang="en-US" baseline="0" dirty="0"/>
          </a:p>
          <a:p>
            <a:pPr lvl="1">
              <a:spcBef>
                <a:spcPts val="400"/>
              </a:spcBef>
            </a:pPr>
            <a:r>
              <a:rPr lang="en-US" baseline="0" dirty="0"/>
              <a:t>First, Citrix SD-WAN announces to the Virtual Desktop/Virtual Apps server that it is present on the connection.  This allows the Server to shut off its own compression features, thereby reducing server load.</a:t>
            </a:r>
          </a:p>
          <a:p>
            <a:pPr lvl="1">
              <a:spcBef>
                <a:spcPts val="400"/>
              </a:spcBef>
            </a:pPr>
            <a:endParaRPr lang="en-US" baseline="0" dirty="0"/>
          </a:p>
          <a:p>
            <a:pPr lvl="1">
              <a:spcBef>
                <a:spcPts val="400"/>
              </a:spcBef>
            </a:pPr>
            <a:r>
              <a:rPr lang="en-US" baseline="0" dirty="0"/>
              <a:t>Next, Citrix SD-WAN identifies the HDX traffic and parses it down to the individual sub-channels.  </a:t>
            </a:r>
          </a:p>
          <a:p>
            <a:pPr lvl="1">
              <a:spcBef>
                <a:spcPts val="400"/>
              </a:spcBef>
            </a:pPr>
            <a:endParaRPr lang="en-US" baseline="0" dirty="0"/>
          </a:p>
          <a:p>
            <a:pPr lvl="1">
              <a:spcBef>
                <a:spcPts val="400"/>
              </a:spcBef>
            </a:pPr>
            <a:r>
              <a:rPr lang="en-US" baseline="0" dirty="0"/>
              <a:t>Citrix SD-WAN can de-duplicated even the smallest HDX commands via its </a:t>
            </a:r>
            <a:r>
              <a:rPr lang="en-US" baseline="0" dirty="0" err="1"/>
              <a:t>nano</a:t>
            </a:r>
            <a:r>
              <a:rPr lang="en-US" baseline="0" dirty="0"/>
              <a:t>-matcher algorithm.  </a:t>
            </a:r>
          </a:p>
          <a:p>
            <a:pPr lvl="1">
              <a:spcBef>
                <a:spcPts val="400"/>
              </a:spcBef>
            </a:pPr>
            <a:endParaRPr lang="en-US" baseline="0" dirty="0"/>
          </a:p>
          <a:p>
            <a:pPr lvl="1">
              <a:spcBef>
                <a:spcPts val="400"/>
              </a:spcBef>
            </a:pPr>
            <a:r>
              <a:rPr lang="en-US" baseline="0" dirty="0"/>
              <a:t>And it also ensures proper prioritization is applied on the egress such that real time traffic has a higher priority than background functions.</a:t>
            </a:r>
          </a:p>
          <a:p>
            <a:pPr lvl="1">
              <a:spcBef>
                <a:spcPts val="400"/>
              </a:spcBef>
            </a:pPr>
            <a:endParaRPr lang="en-US" baseline="0" dirty="0"/>
          </a:p>
          <a:p>
            <a:pPr lvl="0">
              <a:spcBef>
                <a:spcPts val="400"/>
              </a:spcBef>
            </a:pPr>
            <a:r>
              <a:rPr lang="en-US" baseline="0" dirty="0"/>
              <a:t>Sounds simple, but the magic comes from having access to the HDX/ICA protocols and experts at Citrix.  This is something that other WAN optimization solutions do not have.</a:t>
            </a:r>
          </a:p>
          <a:p>
            <a:pPr lvl="1">
              <a:spcBef>
                <a:spcPts val="400"/>
              </a:spcBef>
            </a:pPr>
            <a:endParaRPr lang="en-US" dirty="0"/>
          </a:p>
        </p:txBody>
      </p:sp>
      <p:sp>
        <p:nvSpPr>
          <p:cNvPr id="4" name="Slide Number Placeholder 3"/>
          <p:cNvSpPr>
            <a:spLocks noGrp="1"/>
          </p:cNvSpPr>
          <p:nvPr>
            <p:ph type="sldNum" sz="quarter" idx="10"/>
          </p:nvPr>
        </p:nvSpPr>
        <p:spPr>
          <a:xfrm>
            <a:off x="2999442" y="11514128"/>
            <a:ext cx="2294628" cy="606117"/>
          </a:xfrm>
          <a:prstGeom prst="rect">
            <a:avLst/>
          </a:prstGeom>
        </p:spPr>
        <p:txBody>
          <a:bodyPr lIns="96661" tIns="48331" rIns="96661" bIns="48331"/>
          <a:lstStyle/>
          <a:p>
            <a:fld id="{6C8DC147-12D7-4A0A-A5E2-7F9499EBBEC7}" type="slidenum">
              <a:rPr lang="en-US" smtClean="0"/>
              <a:t>24</a:t>
            </a:fld>
            <a:endParaRPr lang="en-US"/>
          </a:p>
        </p:txBody>
      </p:sp>
    </p:spTree>
    <p:extLst>
      <p:ext uri="{BB962C8B-B14F-4D97-AF65-F5344CB8AC3E}">
        <p14:creationId xmlns:p14="http://schemas.microsoft.com/office/powerpoint/2010/main" val="246500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dirty="0"/>
              <a:t>Deep ICA classification/prioritizes with MSI enhancement</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400" dirty="0"/>
              <a:t>Time critical VCs use MPLS with DiffServ priority similar to Voice Admit (VA) or Assured Forwarding (AF) Tag </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400" dirty="0"/>
              <a:t>Non - time-sensitive VCs use the Internet and are similar to DiffServ Best Effort (BE) tag </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sz="140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400" dirty="0"/>
              <a:t>Add points on why it’s better – no one else has it</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121616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tabLst/>
              <a:defRPr/>
            </a:pPr>
            <a:r>
              <a:rPr lang="en-US" sz="1100" kern="1200" dirty="0">
                <a:solidFill>
                  <a:srgbClr val="000000"/>
                </a:solidFill>
                <a:effectLst/>
                <a:latin typeface="+mn-lt"/>
                <a:ea typeface="+mn-ea"/>
                <a:cs typeface="+mn-cs"/>
              </a:rPr>
              <a:t>We continue to enhance the interoperability between SD-WAN and virtual apps/desktops. In SD-WAN</a:t>
            </a:r>
            <a:r>
              <a:rPr lang="en-US" sz="1100" kern="1200" baseline="0" dirty="0">
                <a:solidFill>
                  <a:srgbClr val="000000"/>
                </a:solidFill>
                <a:effectLst/>
                <a:latin typeface="+mn-lt"/>
                <a:ea typeface="+mn-ea"/>
                <a:cs typeface="+mn-cs"/>
              </a:rPr>
              <a:t> 10.1,</a:t>
            </a:r>
            <a:r>
              <a:rPr lang="en-US" sz="1100" kern="1200" dirty="0">
                <a:solidFill>
                  <a:srgbClr val="000000"/>
                </a:solidFill>
                <a:effectLst/>
                <a:latin typeface="+mn-lt"/>
                <a:ea typeface="+mn-ea"/>
                <a:cs typeface="+mn-cs"/>
              </a:rPr>
              <a:t> we are introducing “Auto-QoS for multi-stream ICA over single port”. This means that SD-WAN is able to not only automatically configure multi-stream ICA mode on XA/XD but also differentiate each stream even with a </a:t>
            </a:r>
            <a:r>
              <a:rPr lang="en-US" sz="1100" b="1" kern="1200" dirty="0">
                <a:solidFill>
                  <a:srgbClr val="000000"/>
                </a:solidFill>
                <a:effectLst/>
                <a:latin typeface="+mn-lt"/>
                <a:ea typeface="+mn-ea"/>
                <a:cs typeface="+mn-cs"/>
              </a:rPr>
              <a:t>single-port configuration</a:t>
            </a:r>
            <a:r>
              <a:rPr lang="en-US" sz="1100" kern="1200" dirty="0">
                <a:solidFill>
                  <a:srgbClr val="000000"/>
                </a:solidFill>
                <a:effectLst/>
                <a:latin typeface="+mn-lt"/>
                <a:ea typeface="+mn-ea"/>
                <a:cs typeface="+mn-cs"/>
              </a:rPr>
              <a:t>, thereby simplifying QoS. If the XA/XD server is at least at version 7.17</a:t>
            </a:r>
            <a:r>
              <a:rPr lang="en-US" sz="1100" kern="1200" baseline="0" dirty="0">
                <a:solidFill>
                  <a:srgbClr val="000000"/>
                </a:solidFill>
                <a:effectLst/>
                <a:latin typeface="+mn-lt"/>
                <a:ea typeface="+mn-ea"/>
                <a:cs typeface="+mn-cs"/>
              </a:rPr>
              <a:t> (March 2018 release),</a:t>
            </a:r>
            <a:r>
              <a:rPr lang="en-US" sz="1100" kern="1200" dirty="0">
                <a:solidFill>
                  <a:srgbClr val="000000"/>
                </a:solidFill>
                <a:effectLst/>
                <a:latin typeface="+mn-lt"/>
                <a:ea typeface="+mn-ea"/>
                <a:cs typeface="+mn-cs"/>
              </a:rPr>
              <a:t> each of the four ICA streams will be classified as a separate “application”, each with its own default class for prioritization. The class is used to determine which packet is scheduled to leave first. SD-WAN’s traffic routing</a:t>
            </a:r>
            <a:r>
              <a:rPr lang="en-US" sz="1100" kern="1200" baseline="0" dirty="0">
                <a:solidFill>
                  <a:srgbClr val="000000"/>
                </a:solidFill>
                <a:effectLst/>
                <a:latin typeface="+mn-lt"/>
                <a:ea typeface="+mn-ea"/>
                <a:cs typeface="+mn-cs"/>
              </a:rPr>
              <a:t> </a:t>
            </a:r>
            <a:r>
              <a:rPr lang="en-US" sz="1100" kern="1200" dirty="0">
                <a:solidFill>
                  <a:srgbClr val="000000"/>
                </a:solidFill>
                <a:effectLst/>
                <a:latin typeface="+mn-lt"/>
                <a:ea typeface="+mn-ea"/>
                <a:cs typeface="+mn-cs"/>
              </a:rPr>
              <a:t>algorithm chooses the optimal path at that moment in time. Real-time and Interactive traffic is sent over the best path, with Bulk and Background traffic forced to other links when there isn’t enough bandwidth on the best path.  </a:t>
            </a:r>
          </a:p>
          <a:p>
            <a:pPr marL="115330" marR="0" lvl="0" indent="-115330" algn="l" defTabSz="1088291" rtl="0" eaLnBrk="1" fontAlgn="auto" latinLnBrk="0" hangingPunct="1">
              <a:lnSpc>
                <a:spcPct val="95000"/>
              </a:lnSpc>
              <a:spcBef>
                <a:spcPts val="533"/>
              </a:spcBef>
              <a:spcAft>
                <a:spcPts val="0"/>
              </a:spcAft>
              <a:buClrTx/>
              <a:buSzTx/>
              <a:tabLst/>
              <a:defRPr/>
            </a:pPr>
            <a:r>
              <a:rPr lang="en-US" sz="1100" kern="1200" dirty="0">
                <a:solidFill>
                  <a:srgbClr val="000000"/>
                </a:solidFill>
                <a:effectLst/>
                <a:latin typeface="+mn-lt"/>
                <a:ea typeface="+mn-ea"/>
                <a:cs typeface="+mn-cs"/>
              </a:rPr>
              <a:t>This feature supports both EDT (UDP-based HDX proprietary data transport technology with built-in flow control and congestion control) and TCP (alternative industry-standard reliable transport protocol recommended when using WANOP).</a:t>
            </a:r>
          </a:p>
          <a:p>
            <a:pPr marL="115330" marR="0" lvl="0" indent="-115330" algn="l" defTabSz="1088291" rtl="0" eaLnBrk="1" fontAlgn="auto" latinLnBrk="0" hangingPunct="1">
              <a:lnSpc>
                <a:spcPct val="95000"/>
              </a:lnSpc>
              <a:spcBef>
                <a:spcPts val="533"/>
              </a:spcBef>
              <a:spcAft>
                <a:spcPts val="0"/>
              </a:spcAft>
              <a:buClrTx/>
              <a:buSzTx/>
              <a:tabLst/>
              <a:defRPr/>
            </a:pPr>
            <a:r>
              <a:rPr lang="en-US" sz="1100" dirty="0">
                <a:solidFill>
                  <a:schemeClr val="tx1">
                    <a:lumMod val="50000"/>
                    <a:lumOff val="50000"/>
                  </a:schemeClr>
                </a:solidFill>
              </a:rPr>
              <a:t>SD-WAN takes bulk traffic like file transfers and background activities like print jobs to slower links and keeps real-time</a:t>
            </a:r>
            <a:r>
              <a:rPr lang="en-US" sz="1100" baseline="0" dirty="0">
                <a:solidFill>
                  <a:schemeClr val="tx1">
                    <a:lumMod val="50000"/>
                    <a:lumOff val="50000"/>
                  </a:schemeClr>
                </a:solidFill>
              </a:rPr>
              <a:t> and i</a:t>
            </a:r>
            <a:r>
              <a:rPr lang="en-US" sz="1100" dirty="0">
                <a:solidFill>
                  <a:schemeClr val="tx1">
                    <a:lumMod val="50000"/>
                    <a:lumOff val="50000"/>
                  </a:schemeClr>
                </a:solidFill>
              </a:rPr>
              <a:t>nteractive elements like screen refresh/mouse input on high priority links. </a:t>
            </a:r>
          </a:p>
          <a:p>
            <a:pPr marL="115330" marR="0" lvl="0" indent="-115330" algn="l" defTabSz="1088291" rtl="0" eaLnBrk="1" fontAlgn="auto" latinLnBrk="0" hangingPunct="1">
              <a:lnSpc>
                <a:spcPct val="95000"/>
              </a:lnSpc>
              <a:spcBef>
                <a:spcPts val="533"/>
              </a:spcBef>
              <a:spcAft>
                <a:spcPts val="0"/>
              </a:spcAft>
              <a:buClrTx/>
              <a:buSzTx/>
              <a:tabLst/>
              <a:defRPr/>
            </a:pPr>
            <a:r>
              <a:rPr lang="en-US" sz="1100" dirty="0">
                <a:solidFill>
                  <a:schemeClr val="tx1">
                    <a:lumMod val="50000"/>
                    <a:lumOff val="50000"/>
                  </a:schemeClr>
                </a:solidFill>
              </a:rPr>
              <a:t>SD-WAN also reserves bandwidth for HDX.</a:t>
            </a:r>
            <a:r>
              <a:rPr lang="en-US" sz="1100" baseline="0" dirty="0">
                <a:solidFill>
                  <a:schemeClr val="tx1">
                    <a:lumMod val="50000"/>
                    <a:lumOff val="50000"/>
                  </a:schemeClr>
                </a:solidFill>
              </a:rPr>
              <a:t> </a:t>
            </a:r>
            <a:endParaRPr lang="en-US" sz="1100" dirty="0">
              <a:solidFill>
                <a:schemeClr val="tx1">
                  <a:lumMod val="50000"/>
                  <a:lumOff val="50000"/>
                </a:schemeClr>
              </a:solidFill>
            </a:endParaRP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100" b="0" dirty="0"/>
              <a:t>Real-time (priority</a:t>
            </a:r>
            <a:r>
              <a:rPr lang="en-US" sz="1100" b="0" baseline="0" dirty="0"/>
              <a:t> 0) </a:t>
            </a:r>
            <a:r>
              <a:rPr lang="en-US" sz="1100" b="0" dirty="0"/>
              <a:t>– web conferences, video</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100" b="0" dirty="0"/>
              <a:t>Interactive (priority</a:t>
            </a:r>
            <a:r>
              <a:rPr lang="en-US" sz="1100" b="0" baseline="0" dirty="0"/>
              <a:t> 1) </a:t>
            </a:r>
            <a:r>
              <a:rPr lang="en-US" sz="1100" b="0" dirty="0"/>
              <a:t>- </a:t>
            </a:r>
            <a:r>
              <a:rPr lang="en-US" sz="1100" b="0" i="0" kern="1200" dirty="0">
                <a:solidFill>
                  <a:schemeClr val="tx1"/>
                </a:solidFill>
                <a:effectLst/>
                <a:latin typeface="+mn-lt"/>
                <a:ea typeface="+mn-ea"/>
                <a:cs typeface="+mn-cs"/>
              </a:rPr>
              <a:t>screen, keyboard, and mouse</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100" dirty="0"/>
              <a:t>Bulk (priority</a:t>
            </a:r>
            <a:r>
              <a:rPr lang="en-US" sz="1100" baseline="0" dirty="0"/>
              <a:t> 3)</a:t>
            </a:r>
            <a:r>
              <a:rPr lang="en-US" sz="1100" dirty="0"/>
              <a:t> – file transfer</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100" b="0" dirty="0"/>
              <a:t>Background (priority 4) – printing</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sz="1100" b="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sz="1100" b="0" dirty="0"/>
          </a:p>
        </p:txBody>
      </p:sp>
    </p:spTree>
    <p:extLst>
      <p:ext uri="{BB962C8B-B14F-4D97-AF65-F5344CB8AC3E}">
        <p14:creationId xmlns:p14="http://schemas.microsoft.com/office/powerpoint/2010/main" val="211865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Citrix SD-WAN ensures that no single HDX user consumes more than a fair share of the available network bandwidth. HDX traffic flows falling in the Interactive class are governed by fair sharing. After Realtime traffic has been serviced, the remaining Sustained Share (%) bandwidth is available for traffic in the Interactive Class, on a fair share basis. </a:t>
            </a:r>
            <a:endParaRPr lang="en-US" dirty="0"/>
          </a:p>
          <a:p>
            <a:r>
              <a:rPr lang="en-US" sz="1200" kern="1200" dirty="0">
                <a:solidFill>
                  <a:schemeClr val="tx1"/>
                </a:solidFill>
                <a:effectLst/>
                <a:latin typeface="+mn-lt"/>
                <a:ea typeface="+mn-ea"/>
                <a:cs typeface="+mn-cs"/>
              </a:rPr>
              <a:t>In Standard Edition, fair sharing divides bandwidth equally across all connections in the Realtime class. In WANOP Edition, fair sharing follows a hierarchical model and is achieved across every connection within the HDX service class. </a:t>
            </a:r>
            <a:endParaRPr lang="en-US"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111521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troubleshooting</a:t>
            </a:r>
          </a:p>
          <a:p>
            <a:r>
              <a:rPr lang="en-US" dirty="0"/>
              <a:t>And tuning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4B820-A5EF-474B-B8FF-45D174E5A1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630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shows the deployment enhancement with Standard Edition + Application Delivery Management (formerly ADM).  </a:t>
            </a:r>
          </a:p>
          <a:p>
            <a:r>
              <a:rPr lang="en-US" sz="1200" kern="1200" dirty="0">
                <a:solidFill>
                  <a:schemeClr val="tx1"/>
                </a:solidFill>
                <a:effectLst/>
                <a:latin typeface="+mn-lt"/>
                <a:ea typeface="+mn-ea"/>
                <a:cs typeface="+mn-cs"/>
              </a:rPr>
              <a:t>The standard Edition performance impact (if any) is not confirmed yet  – will know this around mid June.</a:t>
            </a:r>
          </a:p>
          <a:p>
            <a:r>
              <a:rPr lang="en-US" sz="1200" kern="1200" dirty="0">
                <a:solidFill>
                  <a:schemeClr val="tx1"/>
                </a:solidFill>
                <a:effectLst/>
                <a:latin typeface="+mn-lt"/>
                <a:ea typeface="+mn-ea"/>
                <a:cs typeface="+mn-cs"/>
              </a:rPr>
              <a:t>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ICA information needs to come from a single device in the network while the L4 information is supplied by every device.  The picture shows NS Gateway as the devices supplying this information.</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HDX Insight support using Standard Edition, please note that we need a Citrix ADC or Gateway at the DC in the connection path (to provide the ICA template in AppFlow). So the license requirement for ADC/Gateway applies. The SD-WAN appliances provide the L4 template to enable the multi-hop HDX Insight. There is no specific license requirement for adding the SD-WAN.</a:t>
            </a:r>
          </a:p>
          <a:p>
            <a:endParaRPr lang="en-US" dirty="0"/>
          </a:p>
        </p:txBody>
      </p:sp>
      <p:sp>
        <p:nvSpPr>
          <p:cNvPr id="4" name="Slide Number Placeholder 3"/>
          <p:cNvSpPr>
            <a:spLocks noGrp="1"/>
          </p:cNvSpPr>
          <p:nvPr>
            <p:ph type="sldNum" sz="quarter" idx="10"/>
          </p:nvPr>
        </p:nvSpPr>
        <p:spPr/>
        <p:txBody>
          <a:bodyPr/>
          <a:lstStyle/>
          <a:p>
            <a:fld id="{4864B820-A5EF-474B-B8FF-45D174E5A138}" type="slidenum">
              <a:rPr lang="en-US" smtClean="0"/>
              <a:t>29</a:t>
            </a:fld>
            <a:endParaRPr lang="en-US" dirty="0"/>
          </a:p>
        </p:txBody>
      </p:sp>
    </p:spTree>
    <p:extLst>
      <p:ext uri="{BB962C8B-B14F-4D97-AF65-F5344CB8AC3E}">
        <p14:creationId xmlns:p14="http://schemas.microsoft.com/office/powerpoint/2010/main" val="361561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With</a:t>
            </a:r>
            <a:r>
              <a:rPr lang="en-US" baseline="0" dirty="0"/>
              <a:t> Workspace Cloud,  the majority of components are now cloud services –customers/partners no longer need to install and maintain them.  Citrix operates them at a global scale as part of the cloud control plane.</a:t>
            </a:r>
          </a:p>
          <a:p>
            <a:endParaRPr lang="en-US" baseline="0" dirty="0"/>
          </a:p>
          <a:p>
            <a:r>
              <a:rPr lang="en-US" baseline="0" dirty="0"/>
              <a:t>The customer/partner now only has to locate/install the VDAs and gateway in the Resource Location(s) of their choice – on-premises, in clouds, or any infrastructures .  This approach greatly simplifies their effort – and guarantees that the Citrix-operated cloud-based components are always up-to-date.</a:t>
            </a:r>
          </a:p>
          <a:p>
            <a:endParaRPr lang="en-US" baseline="0" dirty="0"/>
          </a:p>
          <a:p>
            <a:r>
              <a:rPr lang="en-US" baseline="0" dirty="0"/>
              <a:t>The connection between the Resource Locations and workspace cloud are established with a “Cloud Connector” that’s deployed from Workspace Cloud itself.  The Cloud Connector is a stateless HTTPS-based server that relays commands between Workspace Cloud and services in the Resource Location.   No user data (such as desktop sessions) passes through Workspace Cloud – there is no bottleneck there.</a:t>
            </a:r>
          </a:p>
          <a:p>
            <a:endParaRPr lang="en-US" baseline="0" dirty="0"/>
          </a:p>
          <a:p>
            <a:r>
              <a:rPr lang="en-US" baseline="0" dirty="0"/>
              <a:t>Storefronts can be located in both workspace cloud (for cloud-based services) as well as in the Resource Location(s) to provide optimal connectivity and performance.</a:t>
            </a:r>
          </a:p>
          <a:p>
            <a:endParaRPr lang="en-US" baseline="0" dirty="0"/>
          </a:p>
          <a:p>
            <a:endParaRPr lang="en-US" baseline="0" dirty="0"/>
          </a:p>
        </p:txBody>
      </p:sp>
      <p:sp>
        <p:nvSpPr>
          <p:cNvPr id="4" name="Slide Number Placeholder 3"/>
          <p:cNvSpPr>
            <a:spLocks noGrp="1"/>
          </p:cNvSpPr>
          <p:nvPr>
            <p:ph type="sldNum" sz="quarter" idx="10"/>
          </p:nvPr>
        </p:nvSpPr>
        <p:spPr>
          <a:xfrm>
            <a:off x="324334" y="8863236"/>
            <a:ext cx="401577" cy="211912"/>
          </a:xfrm>
          <a:prstGeom prst="rect">
            <a:avLst/>
          </a:prstGeom>
        </p:spPr>
        <p:txBody>
          <a:bodyPr lIns="89720" tIns="44859" rIns="89720" bIns="44859"/>
          <a:lstStyle/>
          <a:p>
            <a:fld id="{F8864C77-4566-4AA6-838A-2332BC61CBFD}" type="slidenum">
              <a:rPr>
                <a:solidFill>
                  <a:prstClr val="black"/>
                </a:solidFill>
              </a:rPr>
              <a:pPr/>
              <a:t>7</a:t>
            </a:fld>
            <a:endParaRPr>
              <a:solidFill>
                <a:prstClr val="black"/>
              </a:solidFill>
            </a:endParaRPr>
          </a:p>
        </p:txBody>
      </p:sp>
      <p:sp>
        <p:nvSpPr>
          <p:cNvPr id="7" name="Slide Image Placeholder 6"/>
          <p:cNvSpPr>
            <a:spLocks noGrp="1" noRot="1" noChangeAspect="1"/>
          </p:cNvSpPr>
          <p:nvPr>
            <p:ph type="sldImg"/>
          </p:nvPr>
        </p:nvSpPr>
        <p:spPr>
          <a:xfrm>
            <a:off x="384175" y="598488"/>
            <a:ext cx="6396038" cy="3598862"/>
          </a:xfrm>
        </p:spPr>
      </p:sp>
    </p:spTree>
    <p:extLst>
      <p:ext uri="{BB962C8B-B14F-4D97-AF65-F5344CB8AC3E}">
        <p14:creationId xmlns:p14="http://schemas.microsoft.com/office/powerpoint/2010/main" val="2094008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Azure Virtual WAN is like a self-driving flying car that goes directly from your house (branch) to your destination (Azure) without having to follow old roads. They can automatically space themselves out to allow maximum traffic flow. These flying cars can also speed up or down to reflect changing traffic conditions so everyone gets where they’re going faster.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BYON ((bring your own SD-WAN) setup shop anywhere without relying on carrier w/high-quality connectivity)</a:t>
            </a:r>
          </a:p>
          <a:p>
            <a:endParaRPr lang="en-US" dirty="0"/>
          </a:p>
          <a:p>
            <a:r>
              <a:rPr lang="en-US" sz="1200" kern="1200" dirty="0">
                <a:solidFill>
                  <a:schemeClr val="tx1"/>
                </a:solidFill>
                <a:effectLst/>
                <a:latin typeface="+mn-lt"/>
                <a:ea typeface="+mn-ea"/>
                <a:cs typeface="+mn-cs"/>
              </a:rPr>
              <a:t>Microsoft Virtual WAN targets point of sales locations (ATM machines, convenience stores, mall stores) and small branch offices (warehouses, remote offices) that are reachable mostly by public internet.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SD-WAN is purpose-built for these types of deployments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nutshell, SD-WAN is a new access technology that takes advantage of the ubiquitous internet (both direct internet access and LTE) and enables direct connectivity to cloud-hosted applications. SD-WAN's high-performance comes from its dynamic and adaptive ability to route packets based on the application behavior; thereby, ensuring higher-quality of experience at all times.</a:t>
            </a:r>
          </a:p>
          <a:p>
            <a:r>
              <a:rPr lang="en-US" sz="1200" kern="1200" dirty="0">
                <a:solidFill>
                  <a:schemeClr val="tx1"/>
                </a:solidFill>
                <a:effectLst/>
                <a:latin typeface="+mn-lt"/>
                <a:ea typeface="+mn-ea"/>
                <a:cs typeface="+mn-cs"/>
              </a:rPr>
              <a:t>By choosing SD-WAN as the on-ramp to the Azure cloud, Microsoft enables its massive customer base to connect securely and easily to its global hub of data centers.</a:t>
            </a:r>
          </a:p>
          <a:p>
            <a:endParaRPr lang="en-US" dirty="0"/>
          </a:p>
          <a:p>
            <a:r>
              <a:rPr lang="en-US" dirty="0"/>
              <a:t>Citrix has partnered with Microsoft to provide the Azure Virtual WAN service solution to quickly on-ramp to Azure. Azure </a:t>
            </a:r>
            <a:r>
              <a:rPr lang="en-US" dirty="0" err="1"/>
              <a:t>vWAN</a:t>
            </a:r>
            <a:r>
              <a:rPr lang="en-US" dirty="0"/>
              <a:t> automatically configures access for Citrix SD-WAN and the Azure network, quickly easing the access.  </a:t>
            </a:r>
          </a:p>
          <a:p>
            <a:endParaRPr lang="en-US" dirty="0"/>
          </a:p>
          <a:p>
            <a:r>
              <a:rPr lang="en-US" dirty="0"/>
              <a:t>The combined solution simplifies and automates large-scale branch connectivity.  It can be do-it-yourself or managed as a cloud service with built-in automation.</a:t>
            </a:r>
          </a:p>
          <a:p>
            <a:endParaRPr lang="en-US" dirty="0"/>
          </a:p>
          <a:p>
            <a:r>
              <a:rPr lang="en-US" dirty="0"/>
              <a:t>Cohesive network policy management with deep analytics; allows automatic information sharing between Azure head-end and the on-premises SD-WAN device.  Scaling is much easier with support for template-based cloning.</a:t>
            </a:r>
          </a:p>
          <a:p>
            <a:endParaRPr lang="en-US" dirty="0"/>
          </a:p>
          <a:p>
            <a:r>
              <a:rPr lang="en-US" dirty="0"/>
              <a:t>Optimized routing using Microsoft’s global Network – Microsoft’s large private network within Azure accelerates content and application delivery through these optimized routes, resulting in significant user experience.</a:t>
            </a:r>
          </a:p>
          <a:p>
            <a:endParaRPr lang="en-US" dirty="0"/>
          </a:p>
          <a:p>
            <a:r>
              <a:rPr lang="en-US" sz="1200" b="1" i="0" kern="1200" dirty="0">
                <a:solidFill>
                  <a:schemeClr val="tx1"/>
                </a:solidFill>
                <a:effectLst/>
                <a:latin typeface="+mn-lt"/>
                <a:ea typeface="+mn-ea"/>
                <a:cs typeface="+mn-cs"/>
              </a:rPr>
              <a:t>Simplified and automated large-scale branch connectivity</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Citrix SD-WAN and Microsoft Azure Virtual WAN joint solution can be deployed as a complete SD-WAN service stack that simply works better together. It can be operated as a do-it-yourself SD-WAN or managed cloud service with built-in automation that simplifies small point-of-sale (POS) networks to large-scale branch-office network deployments.</a:t>
            </a:r>
          </a:p>
          <a:p>
            <a:r>
              <a:rPr lang="en-US" sz="1200" b="1" i="0" kern="1200" dirty="0">
                <a:solidFill>
                  <a:schemeClr val="tx1"/>
                </a:solidFill>
                <a:effectLst/>
                <a:latin typeface="+mn-lt"/>
                <a:ea typeface="+mn-ea"/>
                <a:cs typeface="+mn-cs"/>
              </a:rPr>
              <a:t>Cohesive network policy management with deep analytics</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integration of Azure Resource Center and Citrix SD-WAN Center allows automatic information sharing between the Azure head-end and the on-premises SD-WAN device. It enables cohesive policy management with deep link-usage analytics. Additionally, Citrix SD-WAN makes network expansion at a massive scale much simpler by supporting template-based cloning.</a:t>
            </a:r>
          </a:p>
          <a:p>
            <a:r>
              <a:rPr lang="en-US" sz="1200" b="1" i="0" kern="1200" dirty="0">
                <a:solidFill>
                  <a:schemeClr val="tx1"/>
                </a:solidFill>
                <a:effectLst/>
                <a:latin typeface="+mn-lt"/>
                <a:ea typeface="+mn-ea"/>
                <a:cs typeface="+mn-cs"/>
              </a:rPr>
              <a:t>Optimized routing using Microsoft’s global network</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Microsoft’s large global private network within Azure accelerates content and application delivery through its optimized routes, resulting in significant improvements of the user experience and workspace productivity</a:t>
            </a:r>
          </a:p>
          <a:p>
            <a:endParaRPr lang="en-US" dirty="0"/>
          </a:p>
          <a:p>
            <a:endParaRPr lang="en-US" dirty="0"/>
          </a:p>
          <a:p>
            <a:endParaRPr lang="en-US" dirty="0"/>
          </a:p>
          <a:p>
            <a:endParaRPr lang="en-US" dirty="0"/>
          </a:p>
          <a:p>
            <a:endParaRPr lang="en-US" dirty="0"/>
          </a:p>
          <a:p>
            <a:endParaRPr lang="en-US" dirty="0"/>
          </a:p>
          <a:p>
            <a:endParaRPr lang="en-US" dirty="0"/>
          </a:p>
          <a:p>
            <a:r>
              <a:rPr lang="en-US" dirty="0"/>
              <a:t>Controller is an orchestrator (interface to user and translates to SDN/NFV language) – instructs network elements (VPN concentrator/IPsec concentrator or SD-WAN VPX)</a:t>
            </a:r>
          </a:p>
          <a:p>
            <a:r>
              <a:rPr lang="en-US" dirty="0"/>
              <a:t>ARC</a:t>
            </a:r>
          </a:p>
          <a:p>
            <a:r>
              <a:rPr lang="en-US" dirty="0"/>
              <a:t>API to interface with/talk to orchestrator.  </a:t>
            </a:r>
          </a:p>
          <a:p>
            <a:r>
              <a:rPr lang="en-US" dirty="0"/>
              <a:t>On SD-WAN side, use VPX</a:t>
            </a:r>
          </a:p>
        </p:txBody>
      </p:sp>
      <p:sp>
        <p:nvSpPr>
          <p:cNvPr id="4" name="Slide Number Placeholder 3"/>
          <p:cNvSpPr>
            <a:spLocks noGrp="1"/>
          </p:cNvSpPr>
          <p:nvPr>
            <p:ph type="sldNum" sz="quarter" idx="10"/>
          </p:nvPr>
        </p:nvSpPr>
        <p:spPr/>
        <p:txBody>
          <a:bodyPr/>
          <a:lstStyle/>
          <a:p>
            <a:fld id="{4864B820-A5EF-474B-B8FF-45D174E5A138}" type="slidenum">
              <a:rPr lang="en-US" smtClean="0"/>
              <a:pPr/>
              <a:t>30</a:t>
            </a:fld>
            <a:endParaRPr lang="en-US"/>
          </a:p>
        </p:txBody>
      </p:sp>
      <p:sp>
        <p:nvSpPr>
          <p:cNvPr id="5" name="Date Placeholder 4">
            <a:extLst>
              <a:ext uri="{FF2B5EF4-FFF2-40B4-BE49-F238E27FC236}">
                <a16:creationId xmlns:a16="http://schemas.microsoft.com/office/drawing/2014/main" xmlns="" id="{4E305F02-C0AF-0A41-9E93-9EE2A0280744}"/>
              </a:ext>
            </a:extLst>
          </p:cNvPr>
          <p:cNvSpPr>
            <a:spLocks noGrp="1"/>
          </p:cNvSpPr>
          <p:nvPr>
            <p:ph type="dt" idx="11"/>
          </p:nvPr>
        </p:nvSpPr>
        <p:spPr/>
        <p:txBody>
          <a:bodyPr/>
          <a:lstStyle/>
          <a:p>
            <a:fld id="{7A3B489B-4DCB-0A49-924A-6B8E0ACF1C19}" type="datetime1">
              <a:rPr lang="en-US" smtClean="0"/>
              <a:t>7/29/2021</a:t>
            </a:fld>
            <a:endParaRPr lang="en-US"/>
          </a:p>
        </p:txBody>
      </p:sp>
    </p:spTree>
    <p:extLst>
      <p:ext uri="{BB962C8B-B14F-4D97-AF65-F5344CB8AC3E}">
        <p14:creationId xmlns:p14="http://schemas.microsoft.com/office/powerpoint/2010/main" val="343823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Q: What is Azure Virtual WAN from Microsoft?</a:t>
            </a:r>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Azure Virtual WAN is a new service which provides optimized, automated and global-scale branch connectivity. This brings the ability to seamlessly connect to Azure using SD-WAN or IPSec VPN from branch locations, providing built-in ease of use and automated set-up. </a:t>
            </a: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Q: What has Microsoft announced?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Microsoft has announced the public preview of the Azure Virtual WAN Service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https://azure.microsoft.com/en-us/blog/announcing-public-preview-of-azure-virtual-wan-and-azure-firewall/</a:t>
            </a:r>
            <a:r>
              <a:rPr lang="en-US" sz="1200" kern="1200" dirty="0">
                <a:solidFill>
                  <a:schemeClr val="tx1"/>
                </a:solidFill>
                <a:effectLst/>
                <a:latin typeface="+mn-lt"/>
                <a:ea typeface="+mn-ea"/>
                <a:cs typeface="+mn-cs"/>
              </a:rPr>
              <a:t>). Microsoft has announced two preferred SD-WAN partners: Citrix and Riverbed.</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Q: Why do customers need this solution from Microsoft?</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Azure Virtual WAN provides a better networking experience by taking advantage of Microsoft’s private global network. Traffic from branch office enters Microsoft’s network at the closest of 130 edge sites. Once customer traffic is in the Microsoft global network, it terminates in a virtual hub. An Azure Virtual WAN can be composed of multiple virtual hubs. Customers can create their own hubs in different Azure regions and take advantage of Microsoft backbone network to interconnect them.</a:t>
            </a:r>
          </a:p>
          <a:p>
            <a:endParaRPr lang="en-US" sz="1200" kern="1200" dirty="0">
              <a:solidFill>
                <a:schemeClr val="tx1"/>
              </a:solidFill>
              <a:effectLst/>
              <a:uFillTx/>
              <a:latin typeface="+mn-lt"/>
              <a:ea typeface="+mn-ea"/>
              <a:cs typeface="+mn-cs"/>
            </a:endParaRPr>
          </a:p>
          <a:p>
            <a:endParaRPr lang="en-US" sz="1200" kern="1200" dirty="0">
              <a:solidFill>
                <a:schemeClr val="tx1"/>
              </a:solidFill>
              <a:effectLst/>
              <a:uFillTx/>
              <a:latin typeface="+mn-lt"/>
              <a:ea typeface="+mn-ea"/>
              <a:cs typeface="+mn-cs"/>
            </a:endParaRPr>
          </a:p>
        </p:txBody>
      </p:sp>
    </p:spTree>
    <p:extLst>
      <p:ext uri="{BB962C8B-B14F-4D97-AF65-F5344CB8AC3E}">
        <p14:creationId xmlns:p14="http://schemas.microsoft.com/office/powerpoint/2010/main" val="3656451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64B820-A5EF-474B-B8FF-45D174E5A138}" type="slidenum">
              <a:rPr lang="en-US" smtClean="0"/>
              <a:pPr/>
              <a:t>32</a:t>
            </a:fld>
            <a:endParaRPr lang="en-US"/>
          </a:p>
        </p:txBody>
      </p:sp>
    </p:spTree>
    <p:extLst>
      <p:ext uri="{BB962C8B-B14F-4D97-AF65-F5344CB8AC3E}">
        <p14:creationId xmlns:p14="http://schemas.microsoft.com/office/powerpoint/2010/main" val="345319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With</a:t>
            </a:r>
            <a:r>
              <a:rPr lang="en-US" baseline="0" dirty="0"/>
              <a:t> Workspace Cloud,  the majority of components are now cloud services –customers/partners no longer need to install and maintain them.  Citrix operates them at a global scale as part of the cloud control plane.</a:t>
            </a:r>
          </a:p>
          <a:p>
            <a:endParaRPr lang="en-US" baseline="0" dirty="0"/>
          </a:p>
          <a:p>
            <a:r>
              <a:rPr lang="en-US" baseline="0" dirty="0"/>
              <a:t>The customer/partner now only has to locate/install the VDAs and gateway in the Resource Location(s) of their choice – on-premises, in clouds, or any infrastructures .  This approach greatly simplifies their effort – and guarantees that the Citrix-operated cloud-based components are always up-to-date.</a:t>
            </a:r>
          </a:p>
          <a:p>
            <a:endParaRPr lang="en-US" baseline="0" dirty="0"/>
          </a:p>
          <a:p>
            <a:r>
              <a:rPr lang="en-US" baseline="0" dirty="0"/>
              <a:t>The connection between the Resource Locations and workspace cloud are established with a “Cloud Connector” that’s deployed from Workspace Cloud itself.  The Cloud Connector is a stateless HTTPS-based server that relays commands between Workspace Cloud and services in the Resource Location.   No user data (such as desktop sessions) passes through Workspace Cloud – there is no bottleneck there.</a:t>
            </a:r>
          </a:p>
          <a:p>
            <a:endParaRPr lang="en-US" baseline="0" dirty="0"/>
          </a:p>
          <a:p>
            <a:r>
              <a:rPr lang="en-US" baseline="0" dirty="0"/>
              <a:t>Storefronts can be located in both workspace cloud (for cloud-based services) as well as in the Resource Location(s) to provide optimal connectivity and performance.</a:t>
            </a:r>
          </a:p>
          <a:p>
            <a:endParaRPr lang="en-US" baseline="0" dirty="0"/>
          </a:p>
          <a:p>
            <a:endParaRPr lang="en-US" baseline="0" dirty="0"/>
          </a:p>
        </p:txBody>
      </p:sp>
      <p:sp>
        <p:nvSpPr>
          <p:cNvPr id="4" name="Slide Number Placeholder 3"/>
          <p:cNvSpPr>
            <a:spLocks noGrp="1"/>
          </p:cNvSpPr>
          <p:nvPr>
            <p:ph type="sldNum" sz="quarter" idx="10"/>
          </p:nvPr>
        </p:nvSpPr>
        <p:spPr>
          <a:xfrm>
            <a:off x="324334" y="8863236"/>
            <a:ext cx="401577" cy="211912"/>
          </a:xfrm>
          <a:prstGeom prst="rect">
            <a:avLst/>
          </a:prstGeom>
        </p:spPr>
        <p:txBody>
          <a:bodyPr lIns="89720" tIns="44859" rIns="89720" bIns="44859"/>
          <a:lstStyle/>
          <a:p>
            <a:fld id="{F8864C77-4566-4AA6-838A-2332BC61CBFD}" type="slidenum">
              <a:rPr>
                <a:solidFill>
                  <a:prstClr val="black"/>
                </a:solidFill>
              </a:rPr>
              <a:pPr/>
              <a:t>8</a:t>
            </a:fld>
            <a:endParaRPr>
              <a:solidFill>
                <a:prstClr val="black"/>
              </a:solidFill>
            </a:endParaRPr>
          </a:p>
        </p:txBody>
      </p:sp>
      <p:sp>
        <p:nvSpPr>
          <p:cNvPr id="7" name="Slide Image Placeholder 6"/>
          <p:cNvSpPr>
            <a:spLocks noGrp="1" noRot="1" noChangeAspect="1"/>
          </p:cNvSpPr>
          <p:nvPr>
            <p:ph type="sldImg"/>
          </p:nvPr>
        </p:nvSpPr>
        <p:spPr>
          <a:xfrm>
            <a:off x="384175" y="598488"/>
            <a:ext cx="6396038" cy="3598862"/>
          </a:xfrm>
        </p:spPr>
      </p:sp>
    </p:spTree>
    <p:extLst>
      <p:ext uri="{BB962C8B-B14F-4D97-AF65-F5344CB8AC3E}">
        <p14:creationId xmlns:p14="http://schemas.microsoft.com/office/powerpoint/2010/main" val="131849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665163"/>
            <a:ext cx="5543550" cy="3117850"/>
          </a:xfrm>
        </p:spPr>
      </p:sp>
      <p:sp>
        <p:nvSpPr>
          <p:cNvPr id="3" name="Notes Placeholder 2"/>
          <p:cNvSpPr>
            <a:spLocks noGrp="1"/>
          </p:cNvSpPr>
          <p:nvPr>
            <p:ph type="body" idx="1"/>
          </p:nvPr>
        </p:nvSpPr>
        <p:spPr/>
        <p:txBody>
          <a:bodyPr/>
          <a:lstStyle/>
          <a:p>
            <a:pPr marL="115329" lvl="1" indent="0">
              <a:buNone/>
            </a:pPr>
            <a:r>
              <a:rPr lang="en-US" b="1" baseline="0" dirty="0"/>
              <a:t>Message:</a:t>
            </a:r>
            <a:r>
              <a:rPr lang="en-US" baseline="0" dirty="0"/>
              <a:t> Designed to operate within your companies current security restrictions.  Should not need difficult conversations with teams outside of the Citrix team, it should be install and go.</a:t>
            </a:r>
          </a:p>
          <a:p>
            <a:pPr marL="115329" lvl="1" indent="0">
              <a:buNone/>
            </a:pPr>
            <a:endParaRPr lang="en-US" baseline="0" dirty="0"/>
          </a:p>
          <a:p>
            <a:pPr marL="115329" lvl="1" indent="0">
              <a:buNone/>
            </a:pPr>
            <a:r>
              <a:rPr lang="en-US" baseline="0" dirty="0"/>
              <a:t>Key rotation is done on a periodic basis by Citrix.  However if a customer needs to rotate keys for some other reason, they can contact Citrix Support and ask.  An example would be, if the customer let a senior administrator go and were concerned that the keys may be compromised.</a:t>
            </a:r>
          </a:p>
          <a:p>
            <a:pPr marL="115329" lvl="1" indent="0">
              <a:buNone/>
            </a:pPr>
            <a:endParaRPr lang="en-US" baseline="0" dirty="0"/>
          </a:p>
          <a:p>
            <a:pPr marL="115329" lvl="1" indent="0">
              <a:buNone/>
            </a:pPr>
            <a:r>
              <a:rPr lang="en-US" baseline="0" dirty="0"/>
              <a:t>If the Workspace Cloud Connector is multi-homed, ensure that the company’s internal DNS is configured to resolve the connector’s internal address, and configure internal resources to use the DNS address.  The external adapter IP does not need a DNS entry.</a:t>
            </a:r>
          </a:p>
          <a:p>
            <a:pPr lvl="1"/>
            <a:endParaRPr lang="en-US" baseline="0" dirty="0"/>
          </a:p>
          <a:p>
            <a:pPr lvl="1"/>
            <a:endParaRPr lang="en-US" dirty="0"/>
          </a:p>
        </p:txBody>
      </p:sp>
    </p:spTree>
    <p:extLst>
      <p:ext uri="{BB962C8B-B14F-4D97-AF65-F5344CB8AC3E}">
        <p14:creationId xmlns:p14="http://schemas.microsoft.com/office/powerpoint/2010/main" val="52102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92150"/>
            <a:ext cx="5759450" cy="3240088"/>
          </a:xfrm>
        </p:spPr>
      </p:sp>
      <p:sp>
        <p:nvSpPr>
          <p:cNvPr id="3" name="Notes Placeholder 2"/>
          <p:cNvSpPr>
            <a:spLocks noGrp="1"/>
          </p:cNvSpPr>
          <p:nvPr>
            <p:ph type="body" idx="1"/>
          </p:nvPr>
        </p:nvSpPr>
        <p:spPr/>
        <p:txBody>
          <a:bodyPr/>
          <a:lstStyle/>
          <a:p>
            <a:pPr lvl="0"/>
            <a:r>
              <a:rPr lang="en-US" b="1" dirty="0"/>
              <a:t>A better way to adopt any cloud </a:t>
            </a:r>
            <a:r>
              <a:rPr lang="en-US" dirty="0"/>
              <a:t>- by being Inherently multi-cloud, hybrid cloud, multi-site. Unlike single cloud solutions, IT can chose to deploy on standard enterprise infrastructure, on-premises private clouds, a number of off-premises public clouds, or a true hybrid cloud combination</a:t>
            </a:r>
          </a:p>
          <a:p>
            <a:pPr lvl="0"/>
            <a:r>
              <a:rPr lang="en-US" dirty="0"/>
              <a:t>Additional cloud providers and co-located data center service providers not specifically mentioned in this slide can also be used as Citrix Cloud Resource Locations.</a:t>
            </a:r>
          </a:p>
          <a:p>
            <a:endParaRPr lang="en-US" dirty="0"/>
          </a:p>
        </p:txBody>
      </p:sp>
    </p:spTree>
    <p:extLst>
      <p:ext uri="{BB962C8B-B14F-4D97-AF65-F5344CB8AC3E}">
        <p14:creationId xmlns:p14="http://schemas.microsoft.com/office/powerpoint/2010/main" val="16699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665163"/>
            <a:ext cx="5543550" cy="3117850"/>
          </a:xfrm>
        </p:spPr>
      </p:sp>
      <p:sp>
        <p:nvSpPr>
          <p:cNvPr id="3" name="Notes Placeholder 2"/>
          <p:cNvSpPr>
            <a:spLocks noGrp="1"/>
          </p:cNvSpPr>
          <p:nvPr>
            <p:ph type="body" idx="1"/>
          </p:nvPr>
        </p:nvSpPr>
        <p:spPr/>
        <p:txBody>
          <a:bodyPr/>
          <a:lstStyle/>
          <a:p>
            <a:r>
              <a:rPr lang="en-US" b="1" dirty="0"/>
              <a:t>L:</a:t>
            </a:r>
          </a:p>
          <a:p>
            <a:r>
              <a:rPr lang="en-US" b="0" dirty="0"/>
              <a:t>What makes this service work is</a:t>
            </a:r>
            <a:r>
              <a:rPr lang="en-US" b="0" baseline="0" dirty="0"/>
              <a:t> a new component called the Workspace Cloud Connector.  As the name describes, the connector “connects” all of the components under the customer’s control to the Workspace Cloud service.</a:t>
            </a:r>
          </a:p>
          <a:p>
            <a:endParaRPr lang="en-US" b="0" baseline="0" dirty="0"/>
          </a:p>
          <a:p>
            <a:r>
              <a:rPr lang="en-US" b="0" baseline="0" dirty="0"/>
              <a:t>The connector eliminates the need for any VPN or IPsec by </a:t>
            </a:r>
            <a:r>
              <a:rPr lang="en-US" b="0" baseline="0" dirty="0" err="1"/>
              <a:t>proxying</a:t>
            </a:r>
            <a:r>
              <a:rPr lang="en-US" b="0" baseline="0" dirty="0"/>
              <a:t> only the few specific messages needed by the cloud service.  As you can see from right to left, this includes:</a:t>
            </a:r>
          </a:p>
          <a:p>
            <a:pPr marL="171418" indent="-171418">
              <a:buFontTx/>
              <a:buChar char="-"/>
            </a:pPr>
            <a:r>
              <a:rPr lang="en-US" b="0" baseline="0" dirty="0"/>
              <a:t>Active Directory queries.  The connector needs read-only access in order to broker users to VDAs.  This eliminates the need for any of the components in the cloud to be domain-joined.</a:t>
            </a:r>
          </a:p>
          <a:p>
            <a:pPr marL="171418" indent="-171418">
              <a:buFontTx/>
              <a:buChar char="-"/>
            </a:pPr>
            <a:r>
              <a:rPr lang="en-US" b="0" baseline="0" dirty="0"/>
              <a:t>Provisioning.  To provision VDAs to on-premises hypervisors, the cloud will relay all hypervisor calls through the connector.</a:t>
            </a:r>
          </a:p>
          <a:p>
            <a:pPr marL="171418" indent="-171418">
              <a:buFontTx/>
              <a:buChar char="-"/>
            </a:pPr>
            <a:r>
              <a:rPr lang="en-US" b="0" baseline="0" dirty="0"/>
              <a:t>VDAs.  All brokering traffic between the VDAs and the cloud passes through the connector.</a:t>
            </a:r>
          </a:p>
          <a:p>
            <a:pPr marL="171418" indent="-171418">
              <a:buFontTx/>
              <a:buChar char="-"/>
            </a:pPr>
            <a:r>
              <a:rPr lang="en-US" b="0" baseline="0" dirty="0"/>
              <a:t>Finally, authentication.  The connector acts as a STA, which allows </a:t>
            </a:r>
            <a:r>
              <a:rPr lang="en-US" b="0" baseline="0" dirty="0" err="1"/>
              <a:t>NetScaler</a:t>
            </a:r>
            <a:r>
              <a:rPr lang="en-US" b="0" baseline="0" dirty="0"/>
              <a:t> gateways to accept connections brokered by the cloud.</a:t>
            </a:r>
          </a:p>
          <a:p>
            <a:pPr marL="171418" indent="-171418">
              <a:buFontTx/>
              <a:buChar char="-"/>
            </a:pPr>
            <a:endParaRPr lang="en-US" b="0" baseline="0" dirty="0"/>
          </a:p>
          <a:p>
            <a:r>
              <a:rPr lang="en-US" b="0" dirty="0"/>
              <a:t>The connector is completely stateless,</a:t>
            </a:r>
            <a:r>
              <a:rPr lang="en-US" b="0" baseline="0" dirty="0"/>
              <a:t> which makes it simple to install.  In a few clicks, simply install it on any domain-joined Windows 2012 R2 machine.  The connector only needs outbound Internet access and can be deployed behind a NAT.  All traffic is sent over port 443, and the connector can even be configured to operate behind an HTTP proxy.</a:t>
            </a:r>
          </a:p>
          <a:p>
            <a:endParaRPr lang="en-US" b="0" baseline="0" dirty="0"/>
          </a:p>
          <a:p>
            <a:r>
              <a:rPr lang="en-US" b="0" baseline="0" dirty="0"/>
              <a:t>And once installed, the connector is low-touch.  The connector includes an auto-update service managed by Workspace Cloud, which ensures it is always patched and up-to-date with the latest features.</a:t>
            </a:r>
          </a:p>
          <a:p>
            <a:endParaRPr lang="en-US" b="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8864C77-4566-4AA6-838A-2332BC61CBF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4136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dirty="0"/>
              <a:t>We start by building a single logical tunnel from diverse network links connecting offices to other offices, data centers or to clouds. While the WAN Optimization feature can bring value with only a single link, for the full SD-WAN functionality, a location should have 2 or more links. Up to 8 links simultaneously. Can be MPLS, Internet, LTE, Satellite, 4G. Single virtual software-defined link for applications. </a:t>
            </a:r>
            <a:endParaRPr lang="en-US" sz="140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 All the diagrams in this presentation are simple, but the network created can of course be much larger than two sites. The virtual paths can be created from branch to data center, branch to branch or branch to cloud. </a:t>
            </a:r>
          </a:p>
        </p:txBody>
      </p:sp>
    </p:spTree>
    <p:extLst>
      <p:ext uri="{BB962C8B-B14F-4D97-AF65-F5344CB8AC3E}">
        <p14:creationId xmlns:p14="http://schemas.microsoft.com/office/powerpoint/2010/main" val="292162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dirty="0"/>
              <a:t>With each packet that passes through the network, we measure the latency, loss, congestion and jitter of every possible connection, in each direction. This intelligence is used for all network decisions and is key to our ability to provide always on branches and high application quality.</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sz="1400" dirty="0"/>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sz="1400" dirty="0"/>
              <a:t>And unlike other companies we use all factors in assessing path quality and we measure with real traffic – not probe data.</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421701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768350"/>
            <a:ext cx="8212138" cy="4619625"/>
          </a:xfrm>
        </p:spPr>
      </p:sp>
      <p:sp>
        <p:nvSpPr>
          <p:cNvPr id="3" name="Notes Placeholder 2"/>
          <p:cNvSpPr>
            <a:spLocks noGrp="1"/>
          </p:cNvSpPr>
          <p:nvPr>
            <p:ph type="body" idx="1"/>
          </p:nvPr>
        </p:nvSpPr>
        <p:spPr/>
        <p:txBody>
          <a:bodyPr/>
          <a:lstStyle/>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If a link goes out, we detect that within just a couple of packets. </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r>
              <a:rPr lang="en-US" b="0" dirty="0"/>
              <a:t>Even if there’s not a full outage, we can detect brownouts such as high latency or loss spikes.</a:t>
            </a:r>
          </a:p>
          <a:p>
            <a:pPr marL="115330" marR="0" lvl="0" indent="-115330" algn="l" defTabSz="1088291" rtl="0" eaLnBrk="1" fontAlgn="auto" latinLnBrk="0" hangingPunct="1">
              <a:lnSpc>
                <a:spcPct val="95000"/>
              </a:lnSpc>
              <a:spcBef>
                <a:spcPts val="533"/>
              </a:spcBef>
              <a:spcAft>
                <a:spcPts val="0"/>
              </a:spcAft>
              <a:buClrTx/>
              <a:buSzTx/>
              <a:buFont typeface="Arial" pitchFamily="34" charset="0"/>
              <a:buNone/>
              <a:tabLst/>
              <a:defRPr/>
            </a:pPr>
            <a:endParaRPr lang="en-US" b="0" dirty="0"/>
          </a:p>
        </p:txBody>
      </p:sp>
    </p:spTree>
    <p:extLst>
      <p:ext uri="{BB962C8B-B14F-4D97-AF65-F5344CB8AC3E}">
        <p14:creationId xmlns:p14="http://schemas.microsoft.com/office/powerpoint/2010/main" val="42961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407354"/>
            <a:ext cx="11277599" cy="842025"/>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5698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p:nvPr>
        </p:nvSpPr>
        <p:spPr>
          <a:xfrm>
            <a:off x="457200" y="407354"/>
            <a:ext cx="11277599" cy="842025"/>
          </a:xfrm>
        </p:spPr>
        <p:txBody>
          <a:bodyPr/>
          <a:lstStyle>
            <a:lvl1pPr>
              <a:defRPr>
                <a:solidFill>
                  <a:schemeClr val="accent1"/>
                </a:solidFill>
              </a:defRPr>
            </a:lvl1pPr>
          </a:lstStyle>
          <a:p>
            <a:r>
              <a:rPr lang="en-US"/>
              <a:t>Click to edit Master title style</a:t>
            </a:r>
          </a:p>
        </p:txBody>
      </p:sp>
      <p:sp>
        <p:nvSpPr>
          <p:cNvPr id="7" name="Text Placeholder 2"/>
          <p:cNvSpPr>
            <a:spLocks noGrp="1"/>
          </p:cNvSpPr>
          <p:nvPr>
            <p:ph type="body" idx="10" hasCustomPrompt="1"/>
          </p:nvPr>
        </p:nvSpPr>
        <p:spPr>
          <a:xfrm>
            <a:off x="457199" y="1271016"/>
            <a:ext cx="11277599" cy="249299"/>
          </a:xfrm>
        </p:spPr>
        <p:txBody>
          <a:bodyPr wrap="square">
            <a:spAutoFit/>
          </a:bodyPr>
          <a:lstStyle>
            <a:lvl1pPr marL="0" indent="0">
              <a:buNone/>
              <a:defRPr sz="1800" spc="-3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5960"/>
            <a:ext cx="11277600" cy="4306824"/>
          </a:xfrm>
        </p:spPr>
        <p:txBody>
          <a:bodyPr/>
          <a:lstStyle>
            <a:lvl1pPr>
              <a:defRPr>
                <a:latin typeface="+mn-lt"/>
              </a:defRPr>
            </a:lvl1pPr>
            <a:lvl2pPr>
              <a:defRPr>
                <a:solidFill>
                  <a:schemeClr val="tx1"/>
                </a:solidFill>
                <a:latin typeface="+mn-lt"/>
              </a:defRPr>
            </a:lvl2pPr>
            <a:lvl3pPr>
              <a:defRPr>
                <a:solidFill>
                  <a:schemeClr val="tx1"/>
                </a:solidFill>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21"/>
          <p:cNvSpPr>
            <a:spLocks noGrp="1"/>
          </p:cNvSpPr>
          <p:nvPr>
            <p:ph type="title"/>
          </p:nvPr>
        </p:nvSpPr>
        <p:spPr>
          <a:xfrm>
            <a:off x="457200" y="411480"/>
            <a:ext cx="11277599" cy="842025"/>
          </a:xfrm>
        </p:spPr>
        <p:txBody>
          <a:bodyPr/>
          <a:lstStyle/>
          <a:p>
            <a:r>
              <a:rPr lang="en-US"/>
              <a:t>Click to edit Master title style</a:t>
            </a:r>
          </a:p>
        </p:txBody>
      </p:sp>
      <p:sp>
        <p:nvSpPr>
          <p:cNvPr id="23" name="Text Placeholder 2"/>
          <p:cNvSpPr>
            <a:spLocks noGrp="1"/>
          </p:cNvSpPr>
          <p:nvPr>
            <p:ph type="body" idx="10" hasCustomPrompt="1"/>
          </p:nvPr>
        </p:nvSpPr>
        <p:spPr>
          <a:xfrm>
            <a:off x="457199" y="1271016"/>
            <a:ext cx="11277599" cy="249299"/>
          </a:xfrm>
        </p:spPr>
        <p:txBody>
          <a:bodyPr wrap="square">
            <a:spAutoFit/>
          </a:bodyPr>
          <a:lstStyle>
            <a:lvl1pPr marL="0" indent="0">
              <a:buNone/>
              <a:defRPr sz="1800" spc="-3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1704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grpSp>
        <p:nvGrpSpPr>
          <p:cNvPr id="20" name="Group 19"/>
          <p:cNvGrpSpPr>
            <a:grpSpLocks noChangeAspect="1"/>
          </p:cNvGrpSpPr>
          <p:nvPr userDrawn="1"/>
        </p:nvGrpSpPr>
        <p:grpSpPr bwMode="auto">
          <a:xfrm>
            <a:off x="4217340" y="2718924"/>
            <a:ext cx="3809572" cy="1420152"/>
            <a:chOff x="2429" y="1634"/>
            <a:chExt cx="2822" cy="1052"/>
          </a:xfrm>
        </p:grpSpPr>
        <p:sp>
          <p:nvSpPr>
            <p:cNvPr id="21" name="AutoShape 3"/>
            <p:cNvSpPr>
              <a:spLocks noChangeAspect="1" noChangeArrowheads="1" noTextEdit="1"/>
            </p:cNvSpPr>
            <p:nvPr/>
          </p:nvSpPr>
          <p:spPr bwMode="auto">
            <a:xfrm>
              <a:off x="2429" y="1634"/>
              <a:ext cx="2822"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a:off x="3013" y="1634"/>
              <a:ext cx="199" cy="196"/>
            </a:xfrm>
            <a:custGeom>
              <a:avLst/>
              <a:gdLst>
                <a:gd name="T0" fmla="*/ 98 w 199"/>
                <a:gd name="T1" fmla="*/ 196 h 196"/>
                <a:gd name="T2" fmla="*/ 98 w 199"/>
                <a:gd name="T3" fmla="*/ 196 h 196"/>
                <a:gd name="T4" fmla="*/ 118 w 199"/>
                <a:gd name="T5" fmla="*/ 194 h 196"/>
                <a:gd name="T6" fmla="*/ 139 w 199"/>
                <a:gd name="T7" fmla="*/ 188 h 196"/>
                <a:gd name="T8" fmla="*/ 155 w 199"/>
                <a:gd name="T9" fmla="*/ 180 h 196"/>
                <a:gd name="T10" fmla="*/ 169 w 199"/>
                <a:gd name="T11" fmla="*/ 168 h 196"/>
                <a:gd name="T12" fmla="*/ 181 w 199"/>
                <a:gd name="T13" fmla="*/ 152 h 196"/>
                <a:gd name="T14" fmla="*/ 191 w 199"/>
                <a:gd name="T15" fmla="*/ 136 h 196"/>
                <a:gd name="T16" fmla="*/ 197 w 199"/>
                <a:gd name="T17" fmla="*/ 118 h 196"/>
                <a:gd name="T18" fmla="*/ 199 w 199"/>
                <a:gd name="T19" fmla="*/ 98 h 196"/>
                <a:gd name="T20" fmla="*/ 199 w 199"/>
                <a:gd name="T21" fmla="*/ 98 h 196"/>
                <a:gd name="T22" fmla="*/ 197 w 199"/>
                <a:gd name="T23" fmla="*/ 78 h 196"/>
                <a:gd name="T24" fmla="*/ 191 w 199"/>
                <a:gd name="T25" fmla="*/ 60 h 196"/>
                <a:gd name="T26" fmla="*/ 181 w 199"/>
                <a:gd name="T27" fmla="*/ 42 h 196"/>
                <a:gd name="T28" fmla="*/ 169 w 199"/>
                <a:gd name="T29" fmla="*/ 28 h 196"/>
                <a:gd name="T30" fmla="*/ 155 w 199"/>
                <a:gd name="T31" fmla="*/ 16 h 196"/>
                <a:gd name="T32" fmla="*/ 139 w 199"/>
                <a:gd name="T33" fmla="*/ 6 h 196"/>
                <a:gd name="T34" fmla="*/ 118 w 199"/>
                <a:gd name="T35" fmla="*/ 2 h 196"/>
                <a:gd name="T36" fmla="*/ 98 w 199"/>
                <a:gd name="T37" fmla="*/ 0 h 196"/>
                <a:gd name="T38" fmla="*/ 98 w 199"/>
                <a:gd name="T39" fmla="*/ 0 h 196"/>
                <a:gd name="T40" fmla="*/ 78 w 199"/>
                <a:gd name="T41" fmla="*/ 2 h 196"/>
                <a:gd name="T42" fmla="*/ 60 w 199"/>
                <a:gd name="T43" fmla="*/ 6 h 196"/>
                <a:gd name="T44" fmla="*/ 44 w 199"/>
                <a:gd name="T45" fmla="*/ 16 h 196"/>
                <a:gd name="T46" fmla="*/ 30 w 199"/>
                <a:gd name="T47" fmla="*/ 28 h 196"/>
                <a:gd name="T48" fmla="*/ 18 w 199"/>
                <a:gd name="T49" fmla="*/ 42 h 196"/>
                <a:gd name="T50" fmla="*/ 8 w 199"/>
                <a:gd name="T51" fmla="*/ 60 h 196"/>
                <a:gd name="T52" fmla="*/ 2 w 199"/>
                <a:gd name="T53" fmla="*/ 78 h 196"/>
                <a:gd name="T54" fmla="*/ 0 w 199"/>
                <a:gd name="T55" fmla="*/ 98 h 196"/>
                <a:gd name="T56" fmla="*/ 0 w 199"/>
                <a:gd name="T57" fmla="*/ 98 h 196"/>
                <a:gd name="T58" fmla="*/ 2 w 199"/>
                <a:gd name="T59" fmla="*/ 118 h 196"/>
                <a:gd name="T60" fmla="*/ 8 w 199"/>
                <a:gd name="T61" fmla="*/ 136 h 196"/>
                <a:gd name="T62" fmla="*/ 18 w 199"/>
                <a:gd name="T63" fmla="*/ 152 h 196"/>
                <a:gd name="T64" fmla="*/ 30 w 199"/>
                <a:gd name="T65" fmla="*/ 168 h 196"/>
                <a:gd name="T66" fmla="*/ 44 w 199"/>
                <a:gd name="T67" fmla="*/ 180 h 196"/>
                <a:gd name="T68" fmla="*/ 60 w 199"/>
                <a:gd name="T69" fmla="*/ 188 h 196"/>
                <a:gd name="T70" fmla="*/ 78 w 199"/>
                <a:gd name="T71" fmla="*/ 194 h 196"/>
                <a:gd name="T72" fmla="*/ 98 w 199"/>
                <a:gd name="T73" fmla="*/ 196 h 196"/>
                <a:gd name="T74" fmla="*/ 98 w 199"/>
                <a:gd name="T7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 h="196">
                  <a:moveTo>
                    <a:pt x="98" y="196"/>
                  </a:moveTo>
                  <a:lnTo>
                    <a:pt x="98" y="196"/>
                  </a:lnTo>
                  <a:lnTo>
                    <a:pt x="118" y="194"/>
                  </a:lnTo>
                  <a:lnTo>
                    <a:pt x="139" y="188"/>
                  </a:lnTo>
                  <a:lnTo>
                    <a:pt x="155" y="180"/>
                  </a:lnTo>
                  <a:lnTo>
                    <a:pt x="169" y="168"/>
                  </a:lnTo>
                  <a:lnTo>
                    <a:pt x="181" y="152"/>
                  </a:lnTo>
                  <a:lnTo>
                    <a:pt x="191" y="136"/>
                  </a:lnTo>
                  <a:lnTo>
                    <a:pt x="197" y="118"/>
                  </a:lnTo>
                  <a:lnTo>
                    <a:pt x="199" y="98"/>
                  </a:lnTo>
                  <a:lnTo>
                    <a:pt x="199" y="98"/>
                  </a:lnTo>
                  <a:lnTo>
                    <a:pt x="197" y="78"/>
                  </a:lnTo>
                  <a:lnTo>
                    <a:pt x="191" y="60"/>
                  </a:lnTo>
                  <a:lnTo>
                    <a:pt x="181" y="42"/>
                  </a:lnTo>
                  <a:lnTo>
                    <a:pt x="169" y="28"/>
                  </a:lnTo>
                  <a:lnTo>
                    <a:pt x="155" y="16"/>
                  </a:lnTo>
                  <a:lnTo>
                    <a:pt x="139" y="6"/>
                  </a:lnTo>
                  <a:lnTo>
                    <a:pt x="118" y="2"/>
                  </a:lnTo>
                  <a:lnTo>
                    <a:pt x="98" y="0"/>
                  </a:lnTo>
                  <a:lnTo>
                    <a:pt x="98" y="0"/>
                  </a:lnTo>
                  <a:lnTo>
                    <a:pt x="78" y="2"/>
                  </a:lnTo>
                  <a:lnTo>
                    <a:pt x="60" y="6"/>
                  </a:lnTo>
                  <a:lnTo>
                    <a:pt x="44" y="16"/>
                  </a:lnTo>
                  <a:lnTo>
                    <a:pt x="30" y="28"/>
                  </a:lnTo>
                  <a:lnTo>
                    <a:pt x="18" y="42"/>
                  </a:lnTo>
                  <a:lnTo>
                    <a:pt x="8" y="60"/>
                  </a:lnTo>
                  <a:lnTo>
                    <a:pt x="2" y="78"/>
                  </a:lnTo>
                  <a:lnTo>
                    <a:pt x="0" y="98"/>
                  </a:lnTo>
                  <a:lnTo>
                    <a:pt x="0" y="98"/>
                  </a:lnTo>
                  <a:lnTo>
                    <a:pt x="2" y="118"/>
                  </a:lnTo>
                  <a:lnTo>
                    <a:pt x="8" y="136"/>
                  </a:lnTo>
                  <a:lnTo>
                    <a:pt x="18" y="152"/>
                  </a:lnTo>
                  <a:lnTo>
                    <a:pt x="30" y="168"/>
                  </a:lnTo>
                  <a:lnTo>
                    <a:pt x="44" y="180"/>
                  </a:lnTo>
                  <a:lnTo>
                    <a:pt x="60" y="188"/>
                  </a:lnTo>
                  <a:lnTo>
                    <a:pt x="78" y="194"/>
                  </a:lnTo>
                  <a:lnTo>
                    <a:pt x="98" y="196"/>
                  </a:lnTo>
                  <a:lnTo>
                    <a:pt x="98"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6"/>
            <p:cNvSpPr>
              <a:spLocks noChangeArrowheads="1"/>
            </p:cNvSpPr>
            <p:nvPr/>
          </p:nvSpPr>
          <p:spPr bwMode="auto">
            <a:xfrm>
              <a:off x="3033" y="1872"/>
              <a:ext cx="159" cy="5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4296" y="2488"/>
              <a:ext cx="196" cy="198"/>
            </a:xfrm>
            <a:custGeom>
              <a:avLst/>
              <a:gdLst>
                <a:gd name="T0" fmla="*/ 98 w 196"/>
                <a:gd name="T1" fmla="*/ 0 h 198"/>
                <a:gd name="T2" fmla="*/ 98 w 196"/>
                <a:gd name="T3" fmla="*/ 0 h 198"/>
                <a:gd name="T4" fmla="*/ 78 w 196"/>
                <a:gd name="T5" fmla="*/ 2 h 198"/>
                <a:gd name="T6" fmla="*/ 60 w 196"/>
                <a:gd name="T7" fmla="*/ 8 h 198"/>
                <a:gd name="T8" fmla="*/ 44 w 196"/>
                <a:gd name="T9" fmla="*/ 18 h 198"/>
                <a:gd name="T10" fmla="*/ 28 w 196"/>
                <a:gd name="T11" fmla="*/ 30 h 198"/>
                <a:gd name="T12" fmla="*/ 16 w 196"/>
                <a:gd name="T13" fmla="*/ 44 h 198"/>
                <a:gd name="T14" fmla="*/ 8 w 196"/>
                <a:gd name="T15" fmla="*/ 60 h 198"/>
                <a:gd name="T16" fmla="*/ 2 w 196"/>
                <a:gd name="T17" fmla="*/ 80 h 198"/>
                <a:gd name="T18" fmla="*/ 0 w 196"/>
                <a:gd name="T19" fmla="*/ 100 h 198"/>
                <a:gd name="T20" fmla="*/ 0 w 196"/>
                <a:gd name="T21" fmla="*/ 100 h 198"/>
                <a:gd name="T22" fmla="*/ 2 w 196"/>
                <a:gd name="T23" fmla="*/ 120 h 198"/>
                <a:gd name="T24" fmla="*/ 8 w 196"/>
                <a:gd name="T25" fmla="*/ 138 h 198"/>
                <a:gd name="T26" fmla="*/ 16 w 196"/>
                <a:gd name="T27" fmla="*/ 154 h 198"/>
                <a:gd name="T28" fmla="*/ 28 w 196"/>
                <a:gd name="T29" fmla="*/ 168 h 198"/>
                <a:gd name="T30" fmla="*/ 44 w 196"/>
                <a:gd name="T31" fmla="*/ 180 h 198"/>
                <a:gd name="T32" fmla="*/ 60 w 196"/>
                <a:gd name="T33" fmla="*/ 190 h 198"/>
                <a:gd name="T34" fmla="*/ 78 w 196"/>
                <a:gd name="T35" fmla="*/ 196 h 198"/>
                <a:gd name="T36" fmla="*/ 98 w 196"/>
                <a:gd name="T37" fmla="*/ 198 h 198"/>
                <a:gd name="T38" fmla="*/ 98 w 196"/>
                <a:gd name="T39" fmla="*/ 198 h 198"/>
                <a:gd name="T40" fmla="*/ 118 w 196"/>
                <a:gd name="T41" fmla="*/ 196 h 198"/>
                <a:gd name="T42" fmla="*/ 136 w 196"/>
                <a:gd name="T43" fmla="*/ 190 h 198"/>
                <a:gd name="T44" fmla="*/ 154 w 196"/>
                <a:gd name="T45" fmla="*/ 180 h 198"/>
                <a:gd name="T46" fmla="*/ 168 w 196"/>
                <a:gd name="T47" fmla="*/ 168 h 198"/>
                <a:gd name="T48" fmla="*/ 180 w 196"/>
                <a:gd name="T49" fmla="*/ 154 h 198"/>
                <a:gd name="T50" fmla="*/ 190 w 196"/>
                <a:gd name="T51" fmla="*/ 138 h 198"/>
                <a:gd name="T52" fmla="*/ 194 w 196"/>
                <a:gd name="T53" fmla="*/ 120 h 198"/>
                <a:gd name="T54" fmla="*/ 196 w 196"/>
                <a:gd name="T55" fmla="*/ 100 h 198"/>
                <a:gd name="T56" fmla="*/ 196 w 196"/>
                <a:gd name="T57" fmla="*/ 100 h 198"/>
                <a:gd name="T58" fmla="*/ 194 w 196"/>
                <a:gd name="T59" fmla="*/ 80 h 198"/>
                <a:gd name="T60" fmla="*/ 190 w 196"/>
                <a:gd name="T61" fmla="*/ 60 h 198"/>
                <a:gd name="T62" fmla="*/ 180 w 196"/>
                <a:gd name="T63" fmla="*/ 44 h 198"/>
                <a:gd name="T64" fmla="*/ 168 w 196"/>
                <a:gd name="T65" fmla="*/ 30 h 198"/>
                <a:gd name="T66" fmla="*/ 154 w 196"/>
                <a:gd name="T67" fmla="*/ 18 h 198"/>
                <a:gd name="T68" fmla="*/ 136 w 196"/>
                <a:gd name="T69" fmla="*/ 8 h 198"/>
                <a:gd name="T70" fmla="*/ 118 w 196"/>
                <a:gd name="T71" fmla="*/ 2 h 198"/>
                <a:gd name="T72" fmla="*/ 98 w 196"/>
                <a:gd name="T73" fmla="*/ 0 h 198"/>
                <a:gd name="T74" fmla="*/ 98 w 196"/>
                <a:gd name="T7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198">
                  <a:moveTo>
                    <a:pt x="98" y="0"/>
                  </a:moveTo>
                  <a:lnTo>
                    <a:pt x="98" y="0"/>
                  </a:lnTo>
                  <a:lnTo>
                    <a:pt x="78" y="2"/>
                  </a:lnTo>
                  <a:lnTo>
                    <a:pt x="60" y="8"/>
                  </a:lnTo>
                  <a:lnTo>
                    <a:pt x="44" y="18"/>
                  </a:lnTo>
                  <a:lnTo>
                    <a:pt x="28" y="30"/>
                  </a:lnTo>
                  <a:lnTo>
                    <a:pt x="16" y="44"/>
                  </a:lnTo>
                  <a:lnTo>
                    <a:pt x="8" y="60"/>
                  </a:lnTo>
                  <a:lnTo>
                    <a:pt x="2" y="80"/>
                  </a:lnTo>
                  <a:lnTo>
                    <a:pt x="0" y="100"/>
                  </a:lnTo>
                  <a:lnTo>
                    <a:pt x="0" y="100"/>
                  </a:lnTo>
                  <a:lnTo>
                    <a:pt x="2" y="120"/>
                  </a:lnTo>
                  <a:lnTo>
                    <a:pt x="8" y="138"/>
                  </a:lnTo>
                  <a:lnTo>
                    <a:pt x="16" y="154"/>
                  </a:lnTo>
                  <a:lnTo>
                    <a:pt x="28" y="168"/>
                  </a:lnTo>
                  <a:lnTo>
                    <a:pt x="44" y="180"/>
                  </a:lnTo>
                  <a:lnTo>
                    <a:pt x="60" y="190"/>
                  </a:lnTo>
                  <a:lnTo>
                    <a:pt x="78" y="196"/>
                  </a:lnTo>
                  <a:lnTo>
                    <a:pt x="98" y="198"/>
                  </a:lnTo>
                  <a:lnTo>
                    <a:pt x="98" y="198"/>
                  </a:lnTo>
                  <a:lnTo>
                    <a:pt x="118" y="196"/>
                  </a:lnTo>
                  <a:lnTo>
                    <a:pt x="136" y="190"/>
                  </a:lnTo>
                  <a:lnTo>
                    <a:pt x="154" y="180"/>
                  </a:lnTo>
                  <a:lnTo>
                    <a:pt x="168" y="168"/>
                  </a:lnTo>
                  <a:lnTo>
                    <a:pt x="180" y="154"/>
                  </a:lnTo>
                  <a:lnTo>
                    <a:pt x="190" y="138"/>
                  </a:lnTo>
                  <a:lnTo>
                    <a:pt x="194" y="120"/>
                  </a:lnTo>
                  <a:lnTo>
                    <a:pt x="196" y="100"/>
                  </a:lnTo>
                  <a:lnTo>
                    <a:pt x="196" y="100"/>
                  </a:lnTo>
                  <a:lnTo>
                    <a:pt x="194" y="80"/>
                  </a:lnTo>
                  <a:lnTo>
                    <a:pt x="190" y="60"/>
                  </a:lnTo>
                  <a:lnTo>
                    <a:pt x="180" y="44"/>
                  </a:lnTo>
                  <a:lnTo>
                    <a:pt x="168" y="30"/>
                  </a:lnTo>
                  <a:lnTo>
                    <a:pt x="154" y="18"/>
                  </a:lnTo>
                  <a:lnTo>
                    <a:pt x="136" y="8"/>
                  </a:lnTo>
                  <a:lnTo>
                    <a:pt x="118" y="2"/>
                  </a:lnTo>
                  <a:lnTo>
                    <a:pt x="98" y="0"/>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
            <p:cNvSpPr>
              <a:spLocks noChangeArrowheads="1"/>
            </p:cNvSpPr>
            <p:nvPr/>
          </p:nvSpPr>
          <p:spPr bwMode="auto">
            <a:xfrm>
              <a:off x="4314" y="1872"/>
              <a:ext cx="160" cy="5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2429" y="1860"/>
              <a:ext cx="532" cy="600"/>
            </a:xfrm>
            <a:custGeom>
              <a:avLst/>
              <a:gdLst>
                <a:gd name="T0" fmla="*/ 438 w 532"/>
                <a:gd name="T1" fmla="*/ 383 h 600"/>
                <a:gd name="T2" fmla="*/ 424 w 532"/>
                <a:gd name="T3" fmla="*/ 397 h 600"/>
                <a:gd name="T4" fmla="*/ 396 w 532"/>
                <a:gd name="T5" fmla="*/ 423 h 600"/>
                <a:gd name="T6" fmla="*/ 380 w 532"/>
                <a:gd name="T7" fmla="*/ 431 h 600"/>
                <a:gd name="T8" fmla="*/ 344 w 532"/>
                <a:gd name="T9" fmla="*/ 441 h 600"/>
                <a:gd name="T10" fmla="*/ 310 w 532"/>
                <a:gd name="T11" fmla="*/ 445 h 600"/>
                <a:gd name="T12" fmla="*/ 294 w 532"/>
                <a:gd name="T13" fmla="*/ 445 h 600"/>
                <a:gd name="T14" fmla="*/ 264 w 532"/>
                <a:gd name="T15" fmla="*/ 441 h 600"/>
                <a:gd name="T16" fmla="*/ 238 w 532"/>
                <a:gd name="T17" fmla="*/ 431 h 600"/>
                <a:gd name="T18" fmla="*/ 216 w 532"/>
                <a:gd name="T19" fmla="*/ 415 h 600"/>
                <a:gd name="T20" fmla="*/ 204 w 532"/>
                <a:gd name="T21" fmla="*/ 405 h 600"/>
                <a:gd name="T22" fmla="*/ 186 w 532"/>
                <a:gd name="T23" fmla="*/ 385 h 600"/>
                <a:gd name="T24" fmla="*/ 174 w 532"/>
                <a:gd name="T25" fmla="*/ 361 h 600"/>
                <a:gd name="T26" fmla="*/ 166 w 532"/>
                <a:gd name="T27" fmla="*/ 333 h 600"/>
                <a:gd name="T28" fmla="*/ 164 w 532"/>
                <a:gd name="T29" fmla="*/ 303 h 600"/>
                <a:gd name="T30" fmla="*/ 164 w 532"/>
                <a:gd name="T31" fmla="*/ 287 h 600"/>
                <a:gd name="T32" fmla="*/ 170 w 532"/>
                <a:gd name="T33" fmla="*/ 257 h 600"/>
                <a:gd name="T34" fmla="*/ 180 w 532"/>
                <a:gd name="T35" fmla="*/ 229 h 600"/>
                <a:gd name="T36" fmla="*/ 194 w 532"/>
                <a:gd name="T37" fmla="*/ 205 h 600"/>
                <a:gd name="T38" fmla="*/ 204 w 532"/>
                <a:gd name="T39" fmla="*/ 195 h 600"/>
                <a:gd name="T40" fmla="*/ 226 w 532"/>
                <a:gd name="T41" fmla="*/ 177 h 600"/>
                <a:gd name="T42" fmla="*/ 250 w 532"/>
                <a:gd name="T43" fmla="*/ 165 h 600"/>
                <a:gd name="T44" fmla="*/ 278 w 532"/>
                <a:gd name="T45" fmla="*/ 157 h 600"/>
                <a:gd name="T46" fmla="*/ 310 w 532"/>
                <a:gd name="T47" fmla="*/ 155 h 600"/>
                <a:gd name="T48" fmla="*/ 328 w 532"/>
                <a:gd name="T49" fmla="*/ 155 h 600"/>
                <a:gd name="T50" fmla="*/ 362 w 532"/>
                <a:gd name="T51" fmla="*/ 163 h 600"/>
                <a:gd name="T52" fmla="*/ 380 w 532"/>
                <a:gd name="T53" fmla="*/ 169 h 600"/>
                <a:gd name="T54" fmla="*/ 412 w 532"/>
                <a:gd name="T55" fmla="*/ 189 h 600"/>
                <a:gd name="T56" fmla="*/ 438 w 532"/>
                <a:gd name="T57" fmla="*/ 217 h 600"/>
                <a:gd name="T58" fmla="*/ 530 w 532"/>
                <a:gd name="T59" fmla="*/ 93 h 600"/>
                <a:gd name="T60" fmla="*/ 526 w 532"/>
                <a:gd name="T61" fmla="*/ 89 h 600"/>
                <a:gd name="T62" fmla="*/ 492 w 532"/>
                <a:gd name="T63" fmla="*/ 61 h 600"/>
                <a:gd name="T64" fmla="*/ 456 w 532"/>
                <a:gd name="T65" fmla="*/ 37 h 600"/>
                <a:gd name="T66" fmla="*/ 418 w 532"/>
                <a:gd name="T67" fmla="*/ 22 h 600"/>
                <a:gd name="T68" fmla="*/ 380 w 532"/>
                <a:gd name="T69" fmla="*/ 10 h 600"/>
                <a:gd name="T70" fmla="*/ 360 w 532"/>
                <a:gd name="T71" fmla="*/ 6 h 600"/>
                <a:gd name="T72" fmla="*/ 294 w 532"/>
                <a:gd name="T73" fmla="*/ 0 h 600"/>
                <a:gd name="T74" fmla="*/ 262 w 532"/>
                <a:gd name="T75" fmla="*/ 2 h 600"/>
                <a:gd name="T76" fmla="*/ 204 w 532"/>
                <a:gd name="T77" fmla="*/ 12 h 600"/>
                <a:gd name="T78" fmla="*/ 152 w 532"/>
                <a:gd name="T79" fmla="*/ 34 h 600"/>
                <a:gd name="T80" fmla="*/ 104 w 532"/>
                <a:gd name="T81" fmla="*/ 65 h 600"/>
                <a:gd name="T82" fmla="*/ 84 w 532"/>
                <a:gd name="T83" fmla="*/ 85 h 600"/>
                <a:gd name="T84" fmla="*/ 46 w 532"/>
                <a:gd name="T85" fmla="*/ 131 h 600"/>
                <a:gd name="T86" fmla="*/ 20 w 532"/>
                <a:gd name="T87" fmla="*/ 183 h 600"/>
                <a:gd name="T88" fmla="*/ 4 w 532"/>
                <a:gd name="T89" fmla="*/ 239 h 600"/>
                <a:gd name="T90" fmla="*/ 0 w 532"/>
                <a:gd name="T91" fmla="*/ 301 h 600"/>
                <a:gd name="T92" fmla="*/ 0 w 532"/>
                <a:gd name="T93" fmla="*/ 333 h 600"/>
                <a:gd name="T94" fmla="*/ 12 w 532"/>
                <a:gd name="T95" fmla="*/ 391 h 600"/>
                <a:gd name="T96" fmla="*/ 32 w 532"/>
                <a:gd name="T97" fmla="*/ 445 h 600"/>
                <a:gd name="T98" fmla="*/ 64 w 532"/>
                <a:gd name="T99" fmla="*/ 493 h 600"/>
                <a:gd name="T100" fmla="*/ 82 w 532"/>
                <a:gd name="T101" fmla="*/ 515 h 600"/>
                <a:gd name="T102" fmla="*/ 128 w 532"/>
                <a:gd name="T103" fmla="*/ 553 h 600"/>
                <a:gd name="T104" fmla="*/ 178 w 532"/>
                <a:gd name="T105" fmla="*/ 578 h 600"/>
                <a:gd name="T106" fmla="*/ 232 w 532"/>
                <a:gd name="T107" fmla="*/ 594 h 600"/>
                <a:gd name="T108" fmla="*/ 294 w 532"/>
                <a:gd name="T109" fmla="*/ 600 h 600"/>
                <a:gd name="T110" fmla="*/ 318 w 532"/>
                <a:gd name="T111" fmla="*/ 598 h 600"/>
                <a:gd name="T112" fmla="*/ 360 w 532"/>
                <a:gd name="T113" fmla="*/ 594 h 600"/>
                <a:gd name="T114" fmla="*/ 380 w 532"/>
                <a:gd name="T115" fmla="*/ 590 h 600"/>
                <a:gd name="T116" fmla="*/ 424 w 532"/>
                <a:gd name="T117" fmla="*/ 574 h 600"/>
                <a:gd name="T118" fmla="*/ 464 w 532"/>
                <a:gd name="T119" fmla="*/ 555 h 600"/>
                <a:gd name="T120" fmla="*/ 508 w 532"/>
                <a:gd name="T121" fmla="*/ 523 h 600"/>
                <a:gd name="T122" fmla="*/ 532 w 532"/>
                <a:gd name="T123" fmla="*/ 4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2" h="600">
                  <a:moveTo>
                    <a:pt x="444" y="375"/>
                  </a:moveTo>
                  <a:lnTo>
                    <a:pt x="438" y="383"/>
                  </a:lnTo>
                  <a:lnTo>
                    <a:pt x="438" y="383"/>
                  </a:lnTo>
                  <a:lnTo>
                    <a:pt x="424" y="397"/>
                  </a:lnTo>
                  <a:lnTo>
                    <a:pt x="410" y="411"/>
                  </a:lnTo>
                  <a:lnTo>
                    <a:pt x="396" y="423"/>
                  </a:lnTo>
                  <a:lnTo>
                    <a:pt x="380" y="431"/>
                  </a:lnTo>
                  <a:lnTo>
                    <a:pt x="380" y="431"/>
                  </a:lnTo>
                  <a:lnTo>
                    <a:pt x="362" y="437"/>
                  </a:lnTo>
                  <a:lnTo>
                    <a:pt x="344" y="441"/>
                  </a:lnTo>
                  <a:lnTo>
                    <a:pt x="326" y="445"/>
                  </a:lnTo>
                  <a:lnTo>
                    <a:pt x="310" y="445"/>
                  </a:lnTo>
                  <a:lnTo>
                    <a:pt x="310" y="445"/>
                  </a:lnTo>
                  <a:lnTo>
                    <a:pt x="294" y="445"/>
                  </a:lnTo>
                  <a:lnTo>
                    <a:pt x="278" y="443"/>
                  </a:lnTo>
                  <a:lnTo>
                    <a:pt x="264" y="441"/>
                  </a:lnTo>
                  <a:lnTo>
                    <a:pt x="252" y="435"/>
                  </a:lnTo>
                  <a:lnTo>
                    <a:pt x="238" y="431"/>
                  </a:lnTo>
                  <a:lnTo>
                    <a:pt x="226" y="423"/>
                  </a:lnTo>
                  <a:lnTo>
                    <a:pt x="216" y="415"/>
                  </a:lnTo>
                  <a:lnTo>
                    <a:pt x="204" y="405"/>
                  </a:lnTo>
                  <a:lnTo>
                    <a:pt x="204" y="405"/>
                  </a:lnTo>
                  <a:lnTo>
                    <a:pt x="196" y="395"/>
                  </a:lnTo>
                  <a:lnTo>
                    <a:pt x="186" y="385"/>
                  </a:lnTo>
                  <a:lnTo>
                    <a:pt x="180" y="373"/>
                  </a:lnTo>
                  <a:lnTo>
                    <a:pt x="174" y="361"/>
                  </a:lnTo>
                  <a:lnTo>
                    <a:pt x="170" y="347"/>
                  </a:lnTo>
                  <a:lnTo>
                    <a:pt x="166" y="333"/>
                  </a:lnTo>
                  <a:lnTo>
                    <a:pt x="164" y="319"/>
                  </a:lnTo>
                  <a:lnTo>
                    <a:pt x="164" y="303"/>
                  </a:lnTo>
                  <a:lnTo>
                    <a:pt x="164" y="303"/>
                  </a:lnTo>
                  <a:lnTo>
                    <a:pt x="164" y="287"/>
                  </a:lnTo>
                  <a:lnTo>
                    <a:pt x="166" y="271"/>
                  </a:lnTo>
                  <a:lnTo>
                    <a:pt x="170" y="257"/>
                  </a:lnTo>
                  <a:lnTo>
                    <a:pt x="174" y="243"/>
                  </a:lnTo>
                  <a:lnTo>
                    <a:pt x="180" y="229"/>
                  </a:lnTo>
                  <a:lnTo>
                    <a:pt x="186" y="217"/>
                  </a:lnTo>
                  <a:lnTo>
                    <a:pt x="194" y="205"/>
                  </a:lnTo>
                  <a:lnTo>
                    <a:pt x="204" y="195"/>
                  </a:lnTo>
                  <a:lnTo>
                    <a:pt x="204" y="195"/>
                  </a:lnTo>
                  <a:lnTo>
                    <a:pt x="214" y="185"/>
                  </a:lnTo>
                  <a:lnTo>
                    <a:pt x="226" y="177"/>
                  </a:lnTo>
                  <a:lnTo>
                    <a:pt x="238" y="171"/>
                  </a:lnTo>
                  <a:lnTo>
                    <a:pt x="250" y="165"/>
                  </a:lnTo>
                  <a:lnTo>
                    <a:pt x="264" y="159"/>
                  </a:lnTo>
                  <a:lnTo>
                    <a:pt x="278" y="157"/>
                  </a:lnTo>
                  <a:lnTo>
                    <a:pt x="294" y="155"/>
                  </a:lnTo>
                  <a:lnTo>
                    <a:pt x="310" y="155"/>
                  </a:lnTo>
                  <a:lnTo>
                    <a:pt x="310" y="155"/>
                  </a:lnTo>
                  <a:lnTo>
                    <a:pt x="328" y="155"/>
                  </a:lnTo>
                  <a:lnTo>
                    <a:pt x="346" y="157"/>
                  </a:lnTo>
                  <a:lnTo>
                    <a:pt x="362" y="163"/>
                  </a:lnTo>
                  <a:lnTo>
                    <a:pt x="380" y="169"/>
                  </a:lnTo>
                  <a:lnTo>
                    <a:pt x="380" y="169"/>
                  </a:lnTo>
                  <a:lnTo>
                    <a:pt x="398" y="179"/>
                  </a:lnTo>
                  <a:lnTo>
                    <a:pt x="412" y="189"/>
                  </a:lnTo>
                  <a:lnTo>
                    <a:pt x="426" y="203"/>
                  </a:lnTo>
                  <a:lnTo>
                    <a:pt x="438" y="217"/>
                  </a:lnTo>
                  <a:lnTo>
                    <a:pt x="444" y="225"/>
                  </a:lnTo>
                  <a:lnTo>
                    <a:pt x="530" y="93"/>
                  </a:lnTo>
                  <a:lnTo>
                    <a:pt x="526" y="89"/>
                  </a:lnTo>
                  <a:lnTo>
                    <a:pt x="526" y="89"/>
                  </a:lnTo>
                  <a:lnTo>
                    <a:pt x="510" y="73"/>
                  </a:lnTo>
                  <a:lnTo>
                    <a:pt x="492" y="61"/>
                  </a:lnTo>
                  <a:lnTo>
                    <a:pt x="474" y="49"/>
                  </a:lnTo>
                  <a:lnTo>
                    <a:pt x="456" y="37"/>
                  </a:lnTo>
                  <a:lnTo>
                    <a:pt x="438" y="30"/>
                  </a:lnTo>
                  <a:lnTo>
                    <a:pt x="418" y="22"/>
                  </a:lnTo>
                  <a:lnTo>
                    <a:pt x="400" y="14"/>
                  </a:lnTo>
                  <a:lnTo>
                    <a:pt x="380" y="10"/>
                  </a:lnTo>
                  <a:lnTo>
                    <a:pt x="380" y="10"/>
                  </a:lnTo>
                  <a:lnTo>
                    <a:pt x="360" y="6"/>
                  </a:lnTo>
                  <a:lnTo>
                    <a:pt x="340" y="2"/>
                  </a:lnTo>
                  <a:lnTo>
                    <a:pt x="294" y="0"/>
                  </a:lnTo>
                  <a:lnTo>
                    <a:pt x="294" y="0"/>
                  </a:lnTo>
                  <a:lnTo>
                    <a:pt x="262" y="2"/>
                  </a:lnTo>
                  <a:lnTo>
                    <a:pt x="232" y="6"/>
                  </a:lnTo>
                  <a:lnTo>
                    <a:pt x="204" y="12"/>
                  </a:lnTo>
                  <a:lnTo>
                    <a:pt x="178" y="22"/>
                  </a:lnTo>
                  <a:lnTo>
                    <a:pt x="152" y="34"/>
                  </a:lnTo>
                  <a:lnTo>
                    <a:pt x="128" y="49"/>
                  </a:lnTo>
                  <a:lnTo>
                    <a:pt x="104" y="65"/>
                  </a:lnTo>
                  <a:lnTo>
                    <a:pt x="84" y="85"/>
                  </a:lnTo>
                  <a:lnTo>
                    <a:pt x="84" y="85"/>
                  </a:lnTo>
                  <a:lnTo>
                    <a:pt x="64" y="107"/>
                  </a:lnTo>
                  <a:lnTo>
                    <a:pt x="46" y="131"/>
                  </a:lnTo>
                  <a:lnTo>
                    <a:pt x="32" y="157"/>
                  </a:lnTo>
                  <a:lnTo>
                    <a:pt x="20" y="183"/>
                  </a:lnTo>
                  <a:lnTo>
                    <a:pt x="12" y="209"/>
                  </a:lnTo>
                  <a:lnTo>
                    <a:pt x="4" y="239"/>
                  </a:lnTo>
                  <a:lnTo>
                    <a:pt x="0" y="269"/>
                  </a:lnTo>
                  <a:lnTo>
                    <a:pt x="0" y="301"/>
                  </a:lnTo>
                  <a:lnTo>
                    <a:pt x="0" y="301"/>
                  </a:lnTo>
                  <a:lnTo>
                    <a:pt x="0" y="333"/>
                  </a:lnTo>
                  <a:lnTo>
                    <a:pt x="4" y="363"/>
                  </a:lnTo>
                  <a:lnTo>
                    <a:pt x="12" y="391"/>
                  </a:lnTo>
                  <a:lnTo>
                    <a:pt x="20" y="419"/>
                  </a:lnTo>
                  <a:lnTo>
                    <a:pt x="32" y="445"/>
                  </a:lnTo>
                  <a:lnTo>
                    <a:pt x="46" y="469"/>
                  </a:lnTo>
                  <a:lnTo>
                    <a:pt x="64" y="493"/>
                  </a:lnTo>
                  <a:lnTo>
                    <a:pt x="82" y="515"/>
                  </a:lnTo>
                  <a:lnTo>
                    <a:pt x="82" y="515"/>
                  </a:lnTo>
                  <a:lnTo>
                    <a:pt x="104" y="535"/>
                  </a:lnTo>
                  <a:lnTo>
                    <a:pt x="128" y="553"/>
                  </a:lnTo>
                  <a:lnTo>
                    <a:pt x="152" y="566"/>
                  </a:lnTo>
                  <a:lnTo>
                    <a:pt x="178" y="578"/>
                  </a:lnTo>
                  <a:lnTo>
                    <a:pt x="204" y="588"/>
                  </a:lnTo>
                  <a:lnTo>
                    <a:pt x="232" y="594"/>
                  </a:lnTo>
                  <a:lnTo>
                    <a:pt x="262" y="598"/>
                  </a:lnTo>
                  <a:lnTo>
                    <a:pt x="294" y="600"/>
                  </a:lnTo>
                  <a:lnTo>
                    <a:pt x="294" y="600"/>
                  </a:lnTo>
                  <a:lnTo>
                    <a:pt x="318" y="598"/>
                  </a:lnTo>
                  <a:lnTo>
                    <a:pt x="340" y="598"/>
                  </a:lnTo>
                  <a:lnTo>
                    <a:pt x="360" y="594"/>
                  </a:lnTo>
                  <a:lnTo>
                    <a:pt x="380" y="590"/>
                  </a:lnTo>
                  <a:lnTo>
                    <a:pt x="380" y="590"/>
                  </a:lnTo>
                  <a:lnTo>
                    <a:pt x="406" y="582"/>
                  </a:lnTo>
                  <a:lnTo>
                    <a:pt x="424" y="574"/>
                  </a:lnTo>
                  <a:lnTo>
                    <a:pt x="444" y="566"/>
                  </a:lnTo>
                  <a:lnTo>
                    <a:pt x="464" y="555"/>
                  </a:lnTo>
                  <a:lnTo>
                    <a:pt x="486" y="539"/>
                  </a:lnTo>
                  <a:lnTo>
                    <a:pt x="508" y="523"/>
                  </a:lnTo>
                  <a:lnTo>
                    <a:pt x="530" y="501"/>
                  </a:lnTo>
                  <a:lnTo>
                    <a:pt x="532" y="497"/>
                  </a:lnTo>
                  <a:lnTo>
                    <a:pt x="444" y="3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3260" y="1872"/>
              <a:ext cx="460" cy="576"/>
            </a:xfrm>
            <a:custGeom>
              <a:avLst/>
              <a:gdLst>
                <a:gd name="T0" fmla="*/ 0 w 460"/>
                <a:gd name="T1" fmla="*/ 0 h 576"/>
                <a:gd name="T2" fmla="*/ 0 w 460"/>
                <a:gd name="T3" fmla="*/ 141 h 576"/>
                <a:gd name="T4" fmla="*/ 150 w 460"/>
                <a:gd name="T5" fmla="*/ 141 h 576"/>
                <a:gd name="T6" fmla="*/ 150 w 460"/>
                <a:gd name="T7" fmla="*/ 576 h 576"/>
                <a:gd name="T8" fmla="*/ 310 w 460"/>
                <a:gd name="T9" fmla="*/ 576 h 576"/>
                <a:gd name="T10" fmla="*/ 310 w 460"/>
                <a:gd name="T11" fmla="*/ 141 h 576"/>
                <a:gd name="T12" fmla="*/ 460 w 460"/>
                <a:gd name="T13" fmla="*/ 141 h 576"/>
                <a:gd name="T14" fmla="*/ 460 w 460"/>
                <a:gd name="T15" fmla="*/ 0 h 576"/>
                <a:gd name="T16" fmla="*/ 0 w 460"/>
                <a:gd name="T1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576">
                  <a:moveTo>
                    <a:pt x="0" y="0"/>
                  </a:moveTo>
                  <a:lnTo>
                    <a:pt x="0" y="141"/>
                  </a:lnTo>
                  <a:lnTo>
                    <a:pt x="150" y="141"/>
                  </a:lnTo>
                  <a:lnTo>
                    <a:pt x="150" y="576"/>
                  </a:lnTo>
                  <a:lnTo>
                    <a:pt x="310" y="576"/>
                  </a:lnTo>
                  <a:lnTo>
                    <a:pt x="310" y="141"/>
                  </a:lnTo>
                  <a:lnTo>
                    <a:pt x="460" y="141"/>
                  </a:lnTo>
                  <a:lnTo>
                    <a:pt x="46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noEditPoints="1"/>
            </p:cNvSpPr>
            <p:nvPr/>
          </p:nvSpPr>
          <p:spPr bwMode="auto">
            <a:xfrm>
              <a:off x="3788" y="1872"/>
              <a:ext cx="468" cy="576"/>
            </a:xfrm>
            <a:custGeom>
              <a:avLst/>
              <a:gdLst>
                <a:gd name="T0" fmla="*/ 312 w 468"/>
                <a:gd name="T1" fmla="*/ 349 h 576"/>
                <a:gd name="T2" fmla="*/ 312 w 468"/>
                <a:gd name="T3" fmla="*/ 349 h 576"/>
                <a:gd name="T4" fmla="*/ 338 w 468"/>
                <a:gd name="T5" fmla="*/ 341 h 576"/>
                <a:gd name="T6" fmla="*/ 362 w 468"/>
                <a:gd name="T7" fmla="*/ 329 h 576"/>
                <a:gd name="T8" fmla="*/ 382 w 468"/>
                <a:gd name="T9" fmla="*/ 313 h 576"/>
                <a:gd name="T10" fmla="*/ 400 w 468"/>
                <a:gd name="T11" fmla="*/ 295 h 576"/>
                <a:gd name="T12" fmla="*/ 400 w 468"/>
                <a:gd name="T13" fmla="*/ 295 h 576"/>
                <a:gd name="T14" fmla="*/ 408 w 468"/>
                <a:gd name="T15" fmla="*/ 283 h 576"/>
                <a:gd name="T16" fmla="*/ 414 w 468"/>
                <a:gd name="T17" fmla="*/ 271 h 576"/>
                <a:gd name="T18" fmla="*/ 420 w 468"/>
                <a:gd name="T19" fmla="*/ 259 h 576"/>
                <a:gd name="T20" fmla="*/ 424 w 468"/>
                <a:gd name="T21" fmla="*/ 245 h 576"/>
                <a:gd name="T22" fmla="*/ 430 w 468"/>
                <a:gd name="T23" fmla="*/ 217 h 576"/>
                <a:gd name="T24" fmla="*/ 432 w 468"/>
                <a:gd name="T25" fmla="*/ 185 h 576"/>
                <a:gd name="T26" fmla="*/ 432 w 468"/>
                <a:gd name="T27" fmla="*/ 185 h 576"/>
                <a:gd name="T28" fmla="*/ 432 w 468"/>
                <a:gd name="T29" fmla="*/ 161 h 576"/>
                <a:gd name="T30" fmla="*/ 430 w 468"/>
                <a:gd name="T31" fmla="*/ 139 h 576"/>
                <a:gd name="T32" fmla="*/ 424 w 468"/>
                <a:gd name="T33" fmla="*/ 119 h 576"/>
                <a:gd name="T34" fmla="*/ 418 w 468"/>
                <a:gd name="T35" fmla="*/ 101 h 576"/>
                <a:gd name="T36" fmla="*/ 410 w 468"/>
                <a:gd name="T37" fmla="*/ 85 h 576"/>
                <a:gd name="T38" fmla="*/ 400 w 468"/>
                <a:gd name="T39" fmla="*/ 69 h 576"/>
                <a:gd name="T40" fmla="*/ 388 w 468"/>
                <a:gd name="T41" fmla="*/ 55 h 576"/>
                <a:gd name="T42" fmla="*/ 374 w 468"/>
                <a:gd name="T43" fmla="*/ 43 h 576"/>
                <a:gd name="T44" fmla="*/ 374 w 468"/>
                <a:gd name="T45" fmla="*/ 43 h 576"/>
                <a:gd name="T46" fmla="*/ 360 w 468"/>
                <a:gd name="T47" fmla="*/ 33 h 576"/>
                <a:gd name="T48" fmla="*/ 342 w 468"/>
                <a:gd name="T49" fmla="*/ 25 h 576"/>
                <a:gd name="T50" fmla="*/ 320 w 468"/>
                <a:gd name="T51" fmla="*/ 18 h 576"/>
                <a:gd name="T52" fmla="*/ 298 w 468"/>
                <a:gd name="T53" fmla="*/ 12 h 576"/>
                <a:gd name="T54" fmla="*/ 272 w 468"/>
                <a:gd name="T55" fmla="*/ 6 h 576"/>
                <a:gd name="T56" fmla="*/ 242 w 468"/>
                <a:gd name="T57" fmla="*/ 4 h 576"/>
                <a:gd name="T58" fmla="*/ 212 w 468"/>
                <a:gd name="T59" fmla="*/ 2 h 576"/>
                <a:gd name="T60" fmla="*/ 178 w 468"/>
                <a:gd name="T61" fmla="*/ 0 h 576"/>
                <a:gd name="T62" fmla="*/ 0 w 468"/>
                <a:gd name="T63" fmla="*/ 0 h 576"/>
                <a:gd name="T64" fmla="*/ 0 w 468"/>
                <a:gd name="T65" fmla="*/ 576 h 576"/>
                <a:gd name="T66" fmla="*/ 160 w 468"/>
                <a:gd name="T67" fmla="*/ 576 h 576"/>
                <a:gd name="T68" fmla="*/ 160 w 468"/>
                <a:gd name="T69" fmla="*/ 373 h 576"/>
                <a:gd name="T70" fmla="*/ 278 w 468"/>
                <a:gd name="T71" fmla="*/ 576 h 576"/>
                <a:gd name="T72" fmla="*/ 468 w 468"/>
                <a:gd name="T73" fmla="*/ 576 h 576"/>
                <a:gd name="T74" fmla="*/ 312 w 468"/>
                <a:gd name="T75" fmla="*/ 349 h 576"/>
                <a:gd name="T76" fmla="*/ 268 w 468"/>
                <a:gd name="T77" fmla="*/ 203 h 576"/>
                <a:gd name="T78" fmla="*/ 268 w 468"/>
                <a:gd name="T79" fmla="*/ 203 h 576"/>
                <a:gd name="T80" fmla="*/ 266 w 468"/>
                <a:gd name="T81" fmla="*/ 219 h 576"/>
                <a:gd name="T82" fmla="*/ 264 w 468"/>
                <a:gd name="T83" fmla="*/ 233 h 576"/>
                <a:gd name="T84" fmla="*/ 256 w 468"/>
                <a:gd name="T85" fmla="*/ 243 h 576"/>
                <a:gd name="T86" fmla="*/ 248 w 468"/>
                <a:gd name="T87" fmla="*/ 253 h 576"/>
                <a:gd name="T88" fmla="*/ 248 w 468"/>
                <a:gd name="T89" fmla="*/ 253 h 576"/>
                <a:gd name="T90" fmla="*/ 236 w 468"/>
                <a:gd name="T91" fmla="*/ 259 h 576"/>
                <a:gd name="T92" fmla="*/ 220 w 468"/>
                <a:gd name="T93" fmla="*/ 265 h 576"/>
                <a:gd name="T94" fmla="*/ 202 w 468"/>
                <a:gd name="T95" fmla="*/ 267 h 576"/>
                <a:gd name="T96" fmla="*/ 180 w 468"/>
                <a:gd name="T97" fmla="*/ 269 h 576"/>
                <a:gd name="T98" fmla="*/ 160 w 468"/>
                <a:gd name="T99" fmla="*/ 269 h 576"/>
                <a:gd name="T100" fmla="*/ 160 w 468"/>
                <a:gd name="T101" fmla="*/ 131 h 576"/>
                <a:gd name="T102" fmla="*/ 182 w 468"/>
                <a:gd name="T103" fmla="*/ 131 h 576"/>
                <a:gd name="T104" fmla="*/ 182 w 468"/>
                <a:gd name="T105" fmla="*/ 131 h 576"/>
                <a:gd name="T106" fmla="*/ 204 w 468"/>
                <a:gd name="T107" fmla="*/ 133 h 576"/>
                <a:gd name="T108" fmla="*/ 222 w 468"/>
                <a:gd name="T109" fmla="*/ 135 h 576"/>
                <a:gd name="T110" fmla="*/ 238 w 468"/>
                <a:gd name="T111" fmla="*/ 141 h 576"/>
                <a:gd name="T112" fmla="*/ 250 w 468"/>
                <a:gd name="T113" fmla="*/ 149 h 576"/>
                <a:gd name="T114" fmla="*/ 250 w 468"/>
                <a:gd name="T115" fmla="*/ 149 h 576"/>
                <a:gd name="T116" fmla="*/ 258 w 468"/>
                <a:gd name="T117" fmla="*/ 157 h 576"/>
                <a:gd name="T118" fmla="*/ 264 w 468"/>
                <a:gd name="T119" fmla="*/ 171 h 576"/>
                <a:gd name="T120" fmla="*/ 266 w 468"/>
                <a:gd name="T121" fmla="*/ 185 h 576"/>
                <a:gd name="T122" fmla="*/ 268 w 468"/>
                <a:gd name="T123" fmla="*/ 203 h 576"/>
                <a:gd name="T124" fmla="*/ 268 w 468"/>
                <a:gd name="T125" fmla="*/ 2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8" h="576">
                  <a:moveTo>
                    <a:pt x="312" y="349"/>
                  </a:moveTo>
                  <a:lnTo>
                    <a:pt x="312" y="349"/>
                  </a:lnTo>
                  <a:lnTo>
                    <a:pt x="338" y="341"/>
                  </a:lnTo>
                  <a:lnTo>
                    <a:pt x="362" y="329"/>
                  </a:lnTo>
                  <a:lnTo>
                    <a:pt x="382" y="313"/>
                  </a:lnTo>
                  <a:lnTo>
                    <a:pt x="400" y="295"/>
                  </a:lnTo>
                  <a:lnTo>
                    <a:pt x="400" y="295"/>
                  </a:lnTo>
                  <a:lnTo>
                    <a:pt x="408" y="283"/>
                  </a:lnTo>
                  <a:lnTo>
                    <a:pt x="414" y="271"/>
                  </a:lnTo>
                  <a:lnTo>
                    <a:pt x="420" y="259"/>
                  </a:lnTo>
                  <a:lnTo>
                    <a:pt x="424" y="245"/>
                  </a:lnTo>
                  <a:lnTo>
                    <a:pt x="430" y="217"/>
                  </a:lnTo>
                  <a:lnTo>
                    <a:pt x="432" y="185"/>
                  </a:lnTo>
                  <a:lnTo>
                    <a:pt x="432" y="185"/>
                  </a:lnTo>
                  <a:lnTo>
                    <a:pt x="432" y="161"/>
                  </a:lnTo>
                  <a:lnTo>
                    <a:pt x="430" y="139"/>
                  </a:lnTo>
                  <a:lnTo>
                    <a:pt x="424" y="119"/>
                  </a:lnTo>
                  <a:lnTo>
                    <a:pt x="418" y="101"/>
                  </a:lnTo>
                  <a:lnTo>
                    <a:pt x="410" y="85"/>
                  </a:lnTo>
                  <a:lnTo>
                    <a:pt x="400" y="69"/>
                  </a:lnTo>
                  <a:lnTo>
                    <a:pt x="388" y="55"/>
                  </a:lnTo>
                  <a:lnTo>
                    <a:pt x="374" y="43"/>
                  </a:lnTo>
                  <a:lnTo>
                    <a:pt x="374" y="43"/>
                  </a:lnTo>
                  <a:lnTo>
                    <a:pt x="360" y="33"/>
                  </a:lnTo>
                  <a:lnTo>
                    <a:pt x="342" y="25"/>
                  </a:lnTo>
                  <a:lnTo>
                    <a:pt x="320" y="18"/>
                  </a:lnTo>
                  <a:lnTo>
                    <a:pt x="298" y="12"/>
                  </a:lnTo>
                  <a:lnTo>
                    <a:pt x="272" y="6"/>
                  </a:lnTo>
                  <a:lnTo>
                    <a:pt x="242" y="4"/>
                  </a:lnTo>
                  <a:lnTo>
                    <a:pt x="212" y="2"/>
                  </a:lnTo>
                  <a:lnTo>
                    <a:pt x="178" y="0"/>
                  </a:lnTo>
                  <a:lnTo>
                    <a:pt x="0" y="0"/>
                  </a:lnTo>
                  <a:lnTo>
                    <a:pt x="0" y="576"/>
                  </a:lnTo>
                  <a:lnTo>
                    <a:pt x="160" y="576"/>
                  </a:lnTo>
                  <a:lnTo>
                    <a:pt x="160" y="373"/>
                  </a:lnTo>
                  <a:lnTo>
                    <a:pt x="278" y="576"/>
                  </a:lnTo>
                  <a:lnTo>
                    <a:pt x="468" y="576"/>
                  </a:lnTo>
                  <a:lnTo>
                    <a:pt x="312" y="349"/>
                  </a:lnTo>
                  <a:close/>
                  <a:moveTo>
                    <a:pt x="268" y="203"/>
                  </a:moveTo>
                  <a:lnTo>
                    <a:pt x="268" y="203"/>
                  </a:lnTo>
                  <a:lnTo>
                    <a:pt x="266" y="219"/>
                  </a:lnTo>
                  <a:lnTo>
                    <a:pt x="264" y="233"/>
                  </a:lnTo>
                  <a:lnTo>
                    <a:pt x="256" y="243"/>
                  </a:lnTo>
                  <a:lnTo>
                    <a:pt x="248" y="253"/>
                  </a:lnTo>
                  <a:lnTo>
                    <a:pt x="248" y="253"/>
                  </a:lnTo>
                  <a:lnTo>
                    <a:pt x="236" y="259"/>
                  </a:lnTo>
                  <a:lnTo>
                    <a:pt x="220" y="265"/>
                  </a:lnTo>
                  <a:lnTo>
                    <a:pt x="202" y="267"/>
                  </a:lnTo>
                  <a:lnTo>
                    <a:pt x="180" y="269"/>
                  </a:lnTo>
                  <a:lnTo>
                    <a:pt x="160" y="269"/>
                  </a:lnTo>
                  <a:lnTo>
                    <a:pt x="160" y="131"/>
                  </a:lnTo>
                  <a:lnTo>
                    <a:pt x="182" y="131"/>
                  </a:lnTo>
                  <a:lnTo>
                    <a:pt x="182" y="131"/>
                  </a:lnTo>
                  <a:lnTo>
                    <a:pt x="204" y="133"/>
                  </a:lnTo>
                  <a:lnTo>
                    <a:pt x="222" y="135"/>
                  </a:lnTo>
                  <a:lnTo>
                    <a:pt x="238" y="141"/>
                  </a:lnTo>
                  <a:lnTo>
                    <a:pt x="250" y="149"/>
                  </a:lnTo>
                  <a:lnTo>
                    <a:pt x="250" y="149"/>
                  </a:lnTo>
                  <a:lnTo>
                    <a:pt x="258" y="157"/>
                  </a:lnTo>
                  <a:lnTo>
                    <a:pt x="264" y="171"/>
                  </a:lnTo>
                  <a:lnTo>
                    <a:pt x="266" y="185"/>
                  </a:lnTo>
                  <a:lnTo>
                    <a:pt x="268" y="203"/>
                  </a:lnTo>
                  <a:lnTo>
                    <a:pt x="268"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p:nvSpPr>
          <p:spPr bwMode="auto">
            <a:xfrm>
              <a:off x="4504" y="1872"/>
              <a:ext cx="605" cy="576"/>
            </a:xfrm>
            <a:custGeom>
              <a:avLst/>
              <a:gdLst>
                <a:gd name="T0" fmla="*/ 303 w 605"/>
                <a:gd name="T1" fmla="*/ 393 h 576"/>
                <a:gd name="T2" fmla="*/ 423 w 605"/>
                <a:gd name="T3" fmla="*/ 576 h 576"/>
                <a:gd name="T4" fmla="*/ 605 w 605"/>
                <a:gd name="T5" fmla="*/ 576 h 576"/>
                <a:gd name="T6" fmla="*/ 401 w 605"/>
                <a:gd name="T7" fmla="*/ 271 h 576"/>
                <a:gd name="T8" fmla="*/ 585 w 605"/>
                <a:gd name="T9" fmla="*/ 0 h 576"/>
                <a:gd name="T10" fmla="*/ 401 w 605"/>
                <a:gd name="T11" fmla="*/ 0 h 576"/>
                <a:gd name="T12" fmla="*/ 303 w 605"/>
                <a:gd name="T13" fmla="*/ 151 h 576"/>
                <a:gd name="T14" fmla="*/ 205 w 605"/>
                <a:gd name="T15" fmla="*/ 0 h 576"/>
                <a:gd name="T16" fmla="*/ 20 w 605"/>
                <a:gd name="T17" fmla="*/ 0 h 576"/>
                <a:gd name="T18" fmla="*/ 205 w 605"/>
                <a:gd name="T19" fmla="*/ 271 h 576"/>
                <a:gd name="T20" fmla="*/ 0 w 605"/>
                <a:gd name="T21" fmla="*/ 576 h 576"/>
                <a:gd name="T22" fmla="*/ 185 w 605"/>
                <a:gd name="T23" fmla="*/ 576 h 576"/>
                <a:gd name="T24" fmla="*/ 303 w 605"/>
                <a:gd name="T25" fmla="*/ 39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 h="576">
                  <a:moveTo>
                    <a:pt x="303" y="393"/>
                  </a:moveTo>
                  <a:lnTo>
                    <a:pt x="423" y="576"/>
                  </a:lnTo>
                  <a:lnTo>
                    <a:pt x="605" y="576"/>
                  </a:lnTo>
                  <a:lnTo>
                    <a:pt x="401" y="271"/>
                  </a:lnTo>
                  <a:lnTo>
                    <a:pt x="585" y="0"/>
                  </a:lnTo>
                  <a:lnTo>
                    <a:pt x="401" y="0"/>
                  </a:lnTo>
                  <a:lnTo>
                    <a:pt x="303" y="151"/>
                  </a:lnTo>
                  <a:lnTo>
                    <a:pt x="205" y="0"/>
                  </a:lnTo>
                  <a:lnTo>
                    <a:pt x="20" y="0"/>
                  </a:lnTo>
                  <a:lnTo>
                    <a:pt x="205" y="271"/>
                  </a:lnTo>
                  <a:lnTo>
                    <a:pt x="0" y="576"/>
                  </a:lnTo>
                  <a:lnTo>
                    <a:pt x="185" y="576"/>
                  </a:lnTo>
                  <a:lnTo>
                    <a:pt x="303" y="3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noEditPoints="1"/>
            </p:cNvSpPr>
            <p:nvPr/>
          </p:nvSpPr>
          <p:spPr bwMode="auto">
            <a:xfrm>
              <a:off x="5111" y="1872"/>
              <a:ext cx="140" cy="139"/>
            </a:xfrm>
            <a:custGeom>
              <a:avLst/>
              <a:gdLst>
                <a:gd name="T0" fmla="*/ 70 w 140"/>
                <a:gd name="T1" fmla="*/ 0 h 139"/>
                <a:gd name="T2" fmla="*/ 42 w 140"/>
                <a:gd name="T3" fmla="*/ 4 h 139"/>
                <a:gd name="T4" fmla="*/ 20 w 140"/>
                <a:gd name="T5" fmla="*/ 20 h 139"/>
                <a:gd name="T6" fmla="*/ 4 w 140"/>
                <a:gd name="T7" fmla="*/ 41 h 139"/>
                <a:gd name="T8" fmla="*/ 0 w 140"/>
                <a:gd name="T9" fmla="*/ 69 h 139"/>
                <a:gd name="T10" fmla="*/ 0 w 140"/>
                <a:gd name="T11" fmla="*/ 83 h 139"/>
                <a:gd name="T12" fmla="*/ 12 w 140"/>
                <a:gd name="T13" fmla="*/ 107 h 139"/>
                <a:gd name="T14" fmla="*/ 30 w 140"/>
                <a:gd name="T15" fmla="*/ 127 h 139"/>
                <a:gd name="T16" fmla="*/ 56 w 140"/>
                <a:gd name="T17" fmla="*/ 137 h 139"/>
                <a:gd name="T18" fmla="*/ 70 w 140"/>
                <a:gd name="T19" fmla="*/ 139 h 139"/>
                <a:gd name="T20" fmla="*/ 98 w 140"/>
                <a:gd name="T21" fmla="*/ 133 h 139"/>
                <a:gd name="T22" fmla="*/ 120 w 140"/>
                <a:gd name="T23" fmla="*/ 119 h 139"/>
                <a:gd name="T24" fmla="*/ 134 w 140"/>
                <a:gd name="T25" fmla="*/ 95 h 139"/>
                <a:gd name="T26" fmla="*/ 140 w 140"/>
                <a:gd name="T27" fmla="*/ 69 h 139"/>
                <a:gd name="T28" fmla="*/ 138 w 140"/>
                <a:gd name="T29" fmla="*/ 55 h 139"/>
                <a:gd name="T30" fmla="*/ 128 w 140"/>
                <a:gd name="T31" fmla="*/ 29 h 139"/>
                <a:gd name="T32" fmla="*/ 108 w 140"/>
                <a:gd name="T33" fmla="*/ 12 h 139"/>
                <a:gd name="T34" fmla="*/ 84 w 140"/>
                <a:gd name="T35" fmla="*/ 0 h 139"/>
                <a:gd name="T36" fmla="*/ 70 w 140"/>
                <a:gd name="T37" fmla="*/ 0 h 139"/>
                <a:gd name="T38" fmla="*/ 70 w 140"/>
                <a:gd name="T39" fmla="*/ 127 h 139"/>
                <a:gd name="T40" fmla="*/ 46 w 140"/>
                <a:gd name="T41" fmla="*/ 123 h 139"/>
                <a:gd name="T42" fmla="*/ 28 w 140"/>
                <a:gd name="T43" fmla="*/ 109 h 139"/>
                <a:gd name="T44" fmla="*/ 16 w 140"/>
                <a:gd name="T45" fmla="*/ 91 h 139"/>
                <a:gd name="T46" fmla="*/ 12 w 140"/>
                <a:gd name="T47" fmla="*/ 69 h 139"/>
                <a:gd name="T48" fmla="*/ 12 w 140"/>
                <a:gd name="T49" fmla="*/ 57 h 139"/>
                <a:gd name="T50" fmla="*/ 22 w 140"/>
                <a:gd name="T51" fmla="*/ 35 h 139"/>
                <a:gd name="T52" fmla="*/ 36 w 140"/>
                <a:gd name="T53" fmla="*/ 22 h 139"/>
                <a:gd name="T54" fmla="*/ 58 w 140"/>
                <a:gd name="T55" fmla="*/ 12 h 139"/>
                <a:gd name="T56" fmla="*/ 70 w 140"/>
                <a:gd name="T57" fmla="*/ 12 h 139"/>
                <a:gd name="T58" fmla="*/ 92 w 140"/>
                <a:gd name="T59" fmla="*/ 16 h 139"/>
                <a:gd name="T60" fmla="*/ 112 w 140"/>
                <a:gd name="T61" fmla="*/ 27 h 139"/>
                <a:gd name="T62" fmla="*/ 124 w 140"/>
                <a:gd name="T63" fmla="*/ 45 h 139"/>
                <a:gd name="T64" fmla="*/ 128 w 140"/>
                <a:gd name="T65" fmla="*/ 69 h 139"/>
                <a:gd name="T66" fmla="*/ 128 w 140"/>
                <a:gd name="T67" fmla="*/ 81 h 139"/>
                <a:gd name="T68" fmla="*/ 118 w 140"/>
                <a:gd name="T69" fmla="*/ 101 h 139"/>
                <a:gd name="T70" fmla="*/ 102 w 140"/>
                <a:gd name="T71" fmla="*/ 117 h 139"/>
                <a:gd name="T72" fmla="*/ 82 w 140"/>
                <a:gd name="T73" fmla="*/ 125 h 139"/>
                <a:gd name="T74" fmla="*/ 70 w 140"/>
                <a:gd name="T75"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39">
                  <a:moveTo>
                    <a:pt x="70" y="0"/>
                  </a:moveTo>
                  <a:lnTo>
                    <a:pt x="70" y="0"/>
                  </a:lnTo>
                  <a:lnTo>
                    <a:pt x="56" y="0"/>
                  </a:lnTo>
                  <a:lnTo>
                    <a:pt x="42" y="4"/>
                  </a:lnTo>
                  <a:lnTo>
                    <a:pt x="30" y="12"/>
                  </a:lnTo>
                  <a:lnTo>
                    <a:pt x="20" y="20"/>
                  </a:lnTo>
                  <a:lnTo>
                    <a:pt x="12" y="29"/>
                  </a:lnTo>
                  <a:lnTo>
                    <a:pt x="4" y="41"/>
                  </a:lnTo>
                  <a:lnTo>
                    <a:pt x="0" y="55"/>
                  </a:lnTo>
                  <a:lnTo>
                    <a:pt x="0" y="69"/>
                  </a:lnTo>
                  <a:lnTo>
                    <a:pt x="0" y="69"/>
                  </a:lnTo>
                  <a:lnTo>
                    <a:pt x="0" y="83"/>
                  </a:lnTo>
                  <a:lnTo>
                    <a:pt x="4" y="95"/>
                  </a:lnTo>
                  <a:lnTo>
                    <a:pt x="12" y="107"/>
                  </a:lnTo>
                  <a:lnTo>
                    <a:pt x="20" y="119"/>
                  </a:lnTo>
                  <a:lnTo>
                    <a:pt x="30" y="127"/>
                  </a:lnTo>
                  <a:lnTo>
                    <a:pt x="42" y="133"/>
                  </a:lnTo>
                  <a:lnTo>
                    <a:pt x="56" y="137"/>
                  </a:lnTo>
                  <a:lnTo>
                    <a:pt x="70" y="139"/>
                  </a:lnTo>
                  <a:lnTo>
                    <a:pt x="70" y="139"/>
                  </a:lnTo>
                  <a:lnTo>
                    <a:pt x="84" y="137"/>
                  </a:lnTo>
                  <a:lnTo>
                    <a:pt x="98" y="133"/>
                  </a:lnTo>
                  <a:lnTo>
                    <a:pt x="108" y="127"/>
                  </a:lnTo>
                  <a:lnTo>
                    <a:pt x="120" y="119"/>
                  </a:lnTo>
                  <a:lnTo>
                    <a:pt x="128" y="107"/>
                  </a:lnTo>
                  <a:lnTo>
                    <a:pt x="134" y="95"/>
                  </a:lnTo>
                  <a:lnTo>
                    <a:pt x="138" y="83"/>
                  </a:lnTo>
                  <a:lnTo>
                    <a:pt x="140" y="69"/>
                  </a:lnTo>
                  <a:lnTo>
                    <a:pt x="140" y="69"/>
                  </a:lnTo>
                  <a:lnTo>
                    <a:pt x="138" y="55"/>
                  </a:lnTo>
                  <a:lnTo>
                    <a:pt x="134" y="41"/>
                  </a:lnTo>
                  <a:lnTo>
                    <a:pt x="128" y="29"/>
                  </a:lnTo>
                  <a:lnTo>
                    <a:pt x="120" y="20"/>
                  </a:lnTo>
                  <a:lnTo>
                    <a:pt x="108" y="12"/>
                  </a:lnTo>
                  <a:lnTo>
                    <a:pt x="98" y="4"/>
                  </a:lnTo>
                  <a:lnTo>
                    <a:pt x="84" y="0"/>
                  </a:lnTo>
                  <a:lnTo>
                    <a:pt x="70" y="0"/>
                  </a:lnTo>
                  <a:lnTo>
                    <a:pt x="70" y="0"/>
                  </a:lnTo>
                  <a:close/>
                  <a:moveTo>
                    <a:pt x="70" y="127"/>
                  </a:moveTo>
                  <a:lnTo>
                    <a:pt x="70" y="127"/>
                  </a:lnTo>
                  <a:lnTo>
                    <a:pt x="58" y="125"/>
                  </a:lnTo>
                  <a:lnTo>
                    <a:pt x="46" y="123"/>
                  </a:lnTo>
                  <a:lnTo>
                    <a:pt x="36" y="117"/>
                  </a:lnTo>
                  <a:lnTo>
                    <a:pt x="28" y="109"/>
                  </a:lnTo>
                  <a:lnTo>
                    <a:pt x="22" y="101"/>
                  </a:lnTo>
                  <a:lnTo>
                    <a:pt x="16" y="91"/>
                  </a:lnTo>
                  <a:lnTo>
                    <a:pt x="12" y="81"/>
                  </a:lnTo>
                  <a:lnTo>
                    <a:pt x="12" y="69"/>
                  </a:lnTo>
                  <a:lnTo>
                    <a:pt x="12" y="69"/>
                  </a:lnTo>
                  <a:lnTo>
                    <a:pt x="12" y="57"/>
                  </a:lnTo>
                  <a:lnTo>
                    <a:pt x="16" y="45"/>
                  </a:lnTo>
                  <a:lnTo>
                    <a:pt x="22" y="35"/>
                  </a:lnTo>
                  <a:lnTo>
                    <a:pt x="28" y="27"/>
                  </a:lnTo>
                  <a:lnTo>
                    <a:pt x="36" y="22"/>
                  </a:lnTo>
                  <a:lnTo>
                    <a:pt x="46" y="16"/>
                  </a:lnTo>
                  <a:lnTo>
                    <a:pt x="58" y="12"/>
                  </a:lnTo>
                  <a:lnTo>
                    <a:pt x="70" y="12"/>
                  </a:lnTo>
                  <a:lnTo>
                    <a:pt x="70" y="12"/>
                  </a:lnTo>
                  <a:lnTo>
                    <a:pt x="82" y="12"/>
                  </a:lnTo>
                  <a:lnTo>
                    <a:pt x="92" y="16"/>
                  </a:lnTo>
                  <a:lnTo>
                    <a:pt x="102" y="22"/>
                  </a:lnTo>
                  <a:lnTo>
                    <a:pt x="112" y="27"/>
                  </a:lnTo>
                  <a:lnTo>
                    <a:pt x="118" y="35"/>
                  </a:lnTo>
                  <a:lnTo>
                    <a:pt x="124" y="45"/>
                  </a:lnTo>
                  <a:lnTo>
                    <a:pt x="128" y="57"/>
                  </a:lnTo>
                  <a:lnTo>
                    <a:pt x="128" y="69"/>
                  </a:lnTo>
                  <a:lnTo>
                    <a:pt x="128" y="69"/>
                  </a:lnTo>
                  <a:lnTo>
                    <a:pt x="128" y="81"/>
                  </a:lnTo>
                  <a:lnTo>
                    <a:pt x="124" y="91"/>
                  </a:lnTo>
                  <a:lnTo>
                    <a:pt x="118" y="101"/>
                  </a:lnTo>
                  <a:lnTo>
                    <a:pt x="112" y="109"/>
                  </a:lnTo>
                  <a:lnTo>
                    <a:pt x="102" y="117"/>
                  </a:lnTo>
                  <a:lnTo>
                    <a:pt x="92" y="123"/>
                  </a:lnTo>
                  <a:lnTo>
                    <a:pt x="82" y="125"/>
                  </a:lnTo>
                  <a:lnTo>
                    <a:pt x="70" y="127"/>
                  </a:lnTo>
                  <a:lnTo>
                    <a:pt x="7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noEditPoints="1"/>
            </p:cNvSpPr>
            <p:nvPr/>
          </p:nvSpPr>
          <p:spPr bwMode="auto">
            <a:xfrm>
              <a:off x="5153" y="1901"/>
              <a:ext cx="64" cy="78"/>
            </a:xfrm>
            <a:custGeom>
              <a:avLst/>
              <a:gdLst>
                <a:gd name="T0" fmla="*/ 60 w 64"/>
                <a:gd name="T1" fmla="*/ 24 h 78"/>
                <a:gd name="T2" fmla="*/ 60 w 64"/>
                <a:gd name="T3" fmla="*/ 24 h 78"/>
                <a:gd name="T4" fmla="*/ 60 w 64"/>
                <a:gd name="T5" fmla="*/ 16 h 78"/>
                <a:gd name="T6" fmla="*/ 58 w 64"/>
                <a:gd name="T7" fmla="*/ 12 h 78"/>
                <a:gd name="T8" fmla="*/ 54 w 64"/>
                <a:gd name="T9" fmla="*/ 8 h 78"/>
                <a:gd name="T10" fmla="*/ 52 w 64"/>
                <a:gd name="T11" fmla="*/ 4 h 78"/>
                <a:gd name="T12" fmla="*/ 42 w 64"/>
                <a:gd name="T13" fmla="*/ 0 h 78"/>
                <a:gd name="T14" fmla="*/ 34 w 64"/>
                <a:gd name="T15" fmla="*/ 0 h 78"/>
                <a:gd name="T16" fmla="*/ 0 w 64"/>
                <a:gd name="T17" fmla="*/ 0 h 78"/>
                <a:gd name="T18" fmla="*/ 0 w 64"/>
                <a:gd name="T19" fmla="*/ 78 h 78"/>
                <a:gd name="T20" fmla="*/ 12 w 64"/>
                <a:gd name="T21" fmla="*/ 78 h 78"/>
                <a:gd name="T22" fmla="*/ 12 w 64"/>
                <a:gd name="T23" fmla="*/ 46 h 78"/>
                <a:gd name="T24" fmla="*/ 30 w 64"/>
                <a:gd name="T25" fmla="*/ 46 h 78"/>
                <a:gd name="T26" fmla="*/ 50 w 64"/>
                <a:gd name="T27" fmla="*/ 78 h 78"/>
                <a:gd name="T28" fmla="*/ 50 w 64"/>
                <a:gd name="T29" fmla="*/ 78 h 78"/>
                <a:gd name="T30" fmla="*/ 64 w 64"/>
                <a:gd name="T31" fmla="*/ 78 h 78"/>
                <a:gd name="T32" fmla="*/ 44 w 64"/>
                <a:gd name="T33" fmla="*/ 46 h 78"/>
                <a:gd name="T34" fmla="*/ 44 w 64"/>
                <a:gd name="T35" fmla="*/ 46 h 78"/>
                <a:gd name="T36" fmla="*/ 52 w 64"/>
                <a:gd name="T37" fmla="*/ 42 h 78"/>
                <a:gd name="T38" fmla="*/ 58 w 64"/>
                <a:gd name="T39" fmla="*/ 36 h 78"/>
                <a:gd name="T40" fmla="*/ 60 w 64"/>
                <a:gd name="T41" fmla="*/ 30 h 78"/>
                <a:gd name="T42" fmla="*/ 60 w 64"/>
                <a:gd name="T43" fmla="*/ 24 h 78"/>
                <a:gd name="T44" fmla="*/ 60 w 64"/>
                <a:gd name="T45" fmla="*/ 24 h 78"/>
                <a:gd name="T46" fmla="*/ 48 w 64"/>
                <a:gd name="T47" fmla="*/ 24 h 78"/>
                <a:gd name="T48" fmla="*/ 48 w 64"/>
                <a:gd name="T49" fmla="*/ 24 h 78"/>
                <a:gd name="T50" fmla="*/ 48 w 64"/>
                <a:gd name="T51" fmla="*/ 28 h 78"/>
                <a:gd name="T52" fmla="*/ 44 w 64"/>
                <a:gd name="T53" fmla="*/ 32 h 78"/>
                <a:gd name="T54" fmla="*/ 40 w 64"/>
                <a:gd name="T55" fmla="*/ 34 h 78"/>
                <a:gd name="T56" fmla="*/ 34 w 64"/>
                <a:gd name="T57" fmla="*/ 34 h 78"/>
                <a:gd name="T58" fmla="*/ 12 w 64"/>
                <a:gd name="T59" fmla="*/ 34 h 78"/>
                <a:gd name="T60" fmla="*/ 12 w 64"/>
                <a:gd name="T61" fmla="*/ 12 h 78"/>
                <a:gd name="T62" fmla="*/ 34 w 64"/>
                <a:gd name="T63" fmla="*/ 12 h 78"/>
                <a:gd name="T64" fmla="*/ 34 w 64"/>
                <a:gd name="T65" fmla="*/ 12 h 78"/>
                <a:gd name="T66" fmla="*/ 40 w 64"/>
                <a:gd name="T67" fmla="*/ 12 h 78"/>
                <a:gd name="T68" fmla="*/ 44 w 64"/>
                <a:gd name="T69" fmla="*/ 14 h 78"/>
                <a:gd name="T70" fmla="*/ 48 w 64"/>
                <a:gd name="T71" fmla="*/ 18 h 78"/>
                <a:gd name="T72" fmla="*/ 48 w 64"/>
                <a:gd name="T73" fmla="*/ 24 h 78"/>
                <a:gd name="T74" fmla="*/ 48 w 64"/>
                <a:gd name="T75"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78">
                  <a:moveTo>
                    <a:pt x="60" y="24"/>
                  </a:moveTo>
                  <a:lnTo>
                    <a:pt x="60" y="24"/>
                  </a:lnTo>
                  <a:lnTo>
                    <a:pt x="60" y="16"/>
                  </a:lnTo>
                  <a:lnTo>
                    <a:pt x="58" y="12"/>
                  </a:lnTo>
                  <a:lnTo>
                    <a:pt x="54" y="8"/>
                  </a:lnTo>
                  <a:lnTo>
                    <a:pt x="52" y="4"/>
                  </a:lnTo>
                  <a:lnTo>
                    <a:pt x="42" y="0"/>
                  </a:lnTo>
                  <a:lnTo>
                    <a:pt x="34" y="0"/>
                  </a:lnTo>
                  <a:lnTo>
                    <a:pt x="0" y="0"/>
                  </a:lnTo>
                  <a:lnTo>
                    <a:pt x="0" y="78"/>
                  </a:lnTo>
                  <a:lnTo>
                    <a:pt x="12" y="78"/>
                  </a:lnTo>
                  <a:lnTo>
                    <a:pt x="12" y="46"/>
                  </a:lnTo>
                  <a:lnTo>
                    <a:pt x="30" y="46"/>
                  </a:lnTo>
                  <a:lnTo>
                    <a:pt x="50" y="78"/>
                  </a:lnTo>
                  <a:lnTo>
                    <a:pt x="50" y="78"/>
                  </a:lnTo>
                  <a:lnTo>
                    <a:pt x="64" y="78"/>
                  </a:lnTo>
                  <a:lnTo>
                    <a:pt x="44" y="46"/>
                  </a:lnTo>
                  <a:lnTo>
                    <a:pt x="44" y="46"/>
                  </a:lnTo>
                  <a:lnTo>
                    <a:pt x="52" y="42"/>
                  </a:lnTo>
                  <a:lnTo>
                    <a:pt x="58" y="36"/>
                  </a:lnTo>
                  <a:lnTo>
                    <a:pt x="60" y="30"/>
                  </a:lnTo>
                  <a:lnTo>
                    <a:pt x="60" y="24"/>
                  </a:lnTo>
                  <a:lnTo>
                    <a:pt x="60" y="24"/>
                  </a:lnTo>
                  <a:close/>
                  <a:moveTo>
                    <a:pt x="48" y="24"/>
                  </a:moveTo>
                  <a:lnTo>
                    <a:pt x="48" y="24"/>
                  </a:lnTo>
                  <a:lnTo>
                    <a:pt x="48" y="28"/>
                  </a:lnTo>
                  <a:lnTo>
                    <a:pt x="44" y="32"/>
                  </a:lnTo>
                  <a:lnTo>
                    <a:pt x="40" y="34"/>
                  </a:lnTo>
                  <a:lnTo>
                    <a:pt x="34" y="34"/>
                  </a:lnTo>
                  <a:lnTo>
                    <a:pt x="12" y="34"/>
                  </a:lnTo>
                  <a:lnTo>
                    <a:pt x="12" y="12"/>
                  </a:lnTo>
                  <a:lnTo>
                    <a:pt x="34" y="12"/>
                  </a:lnTo>
                  <a:lnTo>
                    <a:pt x="34" y="12"/>
                  </a:lnTo>
                  <a:lnTo>
                    <a:pt x="40" y="12"/>
                  </a:lnTo>
                  <a:lnTo>
                    <a:pt x="44" y="14"/>
                  </a:lnTo>
                  <a:lnTo>
                    <a:pt x="48" y="18"/>
                  </a:lnTo>
                  <a:lnTo>
                    <a:pt x="48" y="24"/>
                  </a:lnTo>
                  <a:lnTo>
                    <a:pt x="4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Rectangle 18"/>
          <p:cNvSpPr/>
          <p:nvPr userDrawn="1"/>
        </p:nvSpPr>
        <p:spPr>
          <a:xfrm>
            <a:off x="10882858" y="6235908"/>
            <a:ext cx="1309141" cy="62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14489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21"/>
          <p:cNvSpPr>
            <a:spLocks noGrp="1"/>
          </p:cNvSpPr>
          <p:nvPr>
            <p:ph type="title"/>
          </p:nvPr>
        </p:nvSpPr>
        <p:spPr/>
        <p:txBody>
          <a:bodyPr/>
          <a:lstStyle/>
          <a:p>
            <a:r>
              <a:rPr lang="en-US"/>
              <a:t>Click to edit Master title style</a:t>
            </a:r>
          </a:p>
        </p:txBody>
      </p:sp>
      <p:sp>
        <p:nvSpPr>
          <p:cNvPr id="23" name="Text Placeholder 2"/>
          <p:cNvSpPr>
            <a:spLocks noGrp="1"/>
          </p:cNvSpPr>
          <p:nvPr>
            <p:ph type="body" idx="10" hasCustomPrompt="1"/>
          </p:nvPr>
        </p:nvSpPr>
        <p:spPr>
          <a:xfrm>
            <a:off x="457199" y="1451727"/>
            <a:ext cx="11277599" cy="249299"/>
          </a:xfrm>
        </p:spPr>
        <p:txBody>
          <a:bodyPr wrap="square">
            <a:spAutoFit/>
          </a:bodyPr>
          <a:lstStyle>
            <a:lvl1pPr marL="0" indent="0">
              <a:buNone/>
              <a:defRPr sz="1800" spc="-3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2606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Multi-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2367175"/>
            <a:ext cx="3454399" cy="4033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21"/>
          <p:cNvSpPr>
            <a:spLocks noGrp="1"/>
          </p:cNvSpPr>
          <p:nvPr>
            <p:ph type="title"/>
          </p:nvPr>
        </p:nvSpPr>
        <p:spPr/>
        <p:txBody>
          <a:bodyPr/>
          <a:lstStyle/>
          <a:p>
            <a:r>
              <a:rPr lang="en-US"/>
              <a:t>Click to edit Master title style</a:t>
            </a:r>
          </a:p>
        </p:txBody>
      </p:sp>
      <p:sp>
        <p:nvSpPr>
          <p:cNvPr id="24" name="Content Placeholder 2"/>
          <p:cNvSpPr>
            <a:spLocks noGrp="1"/>
          </p:cNvSpPr>
          <p:nvPr>
            <p:ph idx="11"/>
          </p:nvPr>
        </p:nvSpPr>
        <p:spPr>
          <a:xfrm>
            <a:off x="4363824" y="2367175"/>
            <a:ext cx="7370974" cy="4033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hasCustomPrompt="1"/>
          </p:nvPr>
        </p:nvSpPr>
        <p:spPr>
          <a:xfrm>
            <a:off x="457200" y="1451728"/>
            <a:ext cx="11277599" cy="249171"/>
          </a:xfrm>
        </p:spPr>
        <p:txBody>
          <a:bodyPr wrap="square">
            <a:spAutoFit/>
          </a:bodyPr>
          <a:lstStyle>
            <a:lvl1pPr marL="0" indent="0">
              <a:buNone/>
              <a:defRPr sz="1799" spc="-30" baseline="0">
                <a:solidFill>
                  <a:schemeClr val="tx1">
                    <a:lumMod val="50000"/>
                    <a:lumOff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06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2367173"/>
            <a:ext cx="11277600" cy="4033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460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2367173"/>
            <a:ext cx="5410200" cy="4033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21"/>
          <p:cNvSpPr>
            <a:spLocks noGrp="1"/>
          </p:cNvSpPr>
          <p:nvPr>
            <p:ph type="title"/>
          </p:nvPr>
        </p:nvSpPr>
        <p:spPr/>
        <p:txBody>
          <a:bodyPr/>
          <a:lstStyle/>
          <a:p>
            <a:r>
              <a:rPr lang="en-US"/>
              <a:t>Click to edit Master title style</a:t>
            </a:r>
          </a:p>
        </p:txBody>
      </p:sp>
      <p:sp>
        <p:nvSpPr>
          <p:cNvPr id="23" name="Content Placeholder 2"/>
          <p:cNvSpPr>
            <a:spLocks noGrp="1"/>
          </p:cNvSpPr>
          <p:nvPr>
            <p:ph idx="11"/>
          </p:nvPr>
        </p:nvSpPr>
        <p:spPr>
          <a:xfrm>
            <a:off x="6324599" y="2367173"/>
            <a:ext cx="5410200" cy="40336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hasCustomPrompt="1"/>
          </p:nvPr>
        </p:nvSpPr>
        <p:spPr>
          <a:xfrm>
            <a:off x="457199" y="1451727"/>
            <a:ext cx="11277599" cy="249299"/>
          </a:xfrm>
        </p:spPr>
        <p:txBody>
          <a:bodyPr wrap="square">
            <a:spAutoFit/>
          </a:bodyPr>
          <a:lstStyle>
            <a:lvl1pPr marL="0" indent="0">
              <a:buNone/>
              <a:defRPr sz="1800" spc="-30" baseline="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7847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11279179" y="6506143"/>
            <a:ext cx="621655" cy="246514"/>
          </a:xfrm>
          <a:prstGeom prst="rect">
            <a:avLst/>
          </a:prstGeom>
        </p:spPr>
      </p:pic>
      <p:sp>
        <p:nvSpPr>
          <p:cNvPr id="2" name="Title Placeholder 1"/>
          <p:cNvSpPr>
            <a:spLocks noGrp="1"/>
          </p:cNvSpPr>
          <p:nvPr>
            <p:ph type="title"/>
          </p:nvPr>
        </p:nvSpPr>
        <p:spPr bwMode="gray">
          <a:xfrm>
            <a:off x="457200" y="592709"/>
            <a:ext cx="11277599" cy="84202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2148840"/>
            <a:ext cx="11277600" cy="403362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2764647"/>
      </p:ext>
    </p:extLst>
  </p:cSld>
  <p:clrMap bg1="lt1" tx1="dk1" bg2="lt2" tx2="dk2" accent1="accent1" accent2="accent2" accent3="accent3" accent4="accent4" accent5="accent5" accent6="accent6" hlink="hlink" folHlink="folHlink"/>
  <p:sldLayoutIdLst>
    <p:sldLayoutId id="2147483740" r:id="rId1"/>
    <p:sldLayoutId id="2147483681" r:id="rId2"/>
    <p:sldLayoutId id="2147483682" r:id="rId3"/>
    <p:sldLayoutId id="2147483690" r:id="rId4"/>
    <p:sldLayoutId id="2147483701" r:id="rId5"/>
    <p:sldLayoutId id="2147483752" r:id="rId6"/>
    <p:sldLayoutId id="2147483754" r:id="rId7"/>
    <p:sldLayoutId id="2147483758" r:id="rId8"/>
    <p:sldLayoutId id="21474837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76000"/>
        </a:lnSpc>
        <a:spcBef>
          <a:spcPct val="0"/>
        </a:spcBef>
        <a:buNone/>
        <a:defRPr sz="3600" b="1" kern="1200" spc="30" baseline="0">
          <a:solidFill>
            <a:schemeClr val="accent1"/>
          </a:solidFill>
          <a:latin typeface="+mj-lt"/>
          <a:ea typeface="+mj-ea"/>
          <a:cs typeface="+mj-cs"/>
        </a:defRPr>
      </a:lvl1pPr>
    </p:titleStyle>
    <p:bodyStyle>
      <a:lvl1pPr marL="182880" indent="-182880" algn="l" defTabSz="914400" rtl="0" eaLnBrk="1" latinLnBrk="0" hangingPunct="1">
        <a:lnSpc>
          <a:spcPct val="90000"/>
        </a:lnSpc>
        <a:spcBef>
          <a:spcPts val="1400"/>
        </a:spcBef>
        <a:buFont typeface="Arial" panose="020B0604020202020204" pitchFamily="34" charset="0"/>
        <a:buChar char="•"/>
        <a:defRPr sz="2200" kern="100" spc="50" baseline="0">
          <a:solidFill>
            <a:schemeClr val="tx1"/>
          </a:solidFill>
          <a:latin typeface="+mn-lt"/>
          <a:ea typeface="+mn-ea"/>
          <a:cs typeface="+mn-cs"/>
        </a:defRPr>
      </a:lvl1pPr>
      <a:lvl2pPr marL="365125" indent="-182880" algn="l" defTabSz="914400" rtl="0" eaLnBrk="1" latinLnBrk="0" hangingPunct="1">
        <a:lnSpc>
          <a:spcPct val="90000"/>
        </a:lnSpc>
        <a:spcBef>
          <a:spcPts val="600"/>
        </a:spcBef>
        <a:spcAft>
          <a:spcPts val="200"/>
        </a:spcAft>
        <a:buFont typeface=".AppleSystemUIFont" charset="-120"/>
        <a:buChar char="–"/>
        <a:tabLst/>
        <a:defRPr sz="1800" kern="1200" spc="-30" baseline="0">
          <a:solidFill>
            <a:schemeClr val="tx1"/>
          </a:solidFill>
          <a:latin typeface="+mn-lt"/>
          <a:ea typeface="+mn-ea"/>
          <a:cs typeface="+mn-cs"/>
        </a:defRPr>
      </a:lvl2pPr>
      <a:lvl3pPr marL="548640" indent="-182880" algn="l" defTabSz="914400" rtl="0" eaLnBrk="1" latinLnBrk="0" hangingPunct="1">
        <a:lnSpc>
          <a:spcPct val="85000"/>
        </a:lnSpc>
        <a:spcBef>
          <a:spcPts val="600"/>
        </a:spcBef>
        <a:spcAft>
          <a:spcPts val="200"/>
        </a:spcAft>
        <a:buFont typeface="Arial" panose="020B0604020202020204" pitchFamily="34" charset="0"/>
        <a:buChar char="•"/>
        <a:tabLst/>
        <a:defRPr lang="en-US" sz="1600" kern="100" spc="-30" baseline="0" dirty="0" smtClean="0">
          <a:solidFill>
            <a:schemeClr val="tx1"/>
          </a:solidFill>
          <a:latin typeface="+mn-lt"/>
          <a:ea typeface="+mn-ea"/>
          <a:cs typeface="+mn-cs"/>
        </a:defRPr>
      </a:lvl3pPr>
      <a:lvl4pPr marL="731520" indent="-182880" algn="l" defTabSz="914400" rtl="0" eaLnBrk="1" latinLnBrk="0" hangingPunct="1">
        <a:lnSpc>
          <a:spcPct val="85000"/>
        </a:lnSpc>
        <a:spcBef>
          <a:spcPts val="600"/>
        </a:spcBef>
        <a:spcAft>
          <a:spcPts val="200"/>
        </a:spcAft>
        <a:buFont typeface=".AppleSystemUIFont" charset="-120"/>
        <a:buChar char="–"/>
        <a:tabLst/>
        <a:defRPr lang="en-US" sz="1600" kern="100" spc="-50" baseline="0" dirty="0">
          <a:solidFill>
            <a:schemeClr val="tx1"/>
          </a:solidFill>
          <a:latin typeface="+mn-lt"/>
          <a:ea typeface="+mn-ea"/>
          <a:cs typeface="+mn-cs"/>
        </a:defRPr>
      </a:lvl4pPr>
      <a:lvl5pPr marL="914400" indent="-180975" algn="l" defTabSz="914400" rtl="0" eaLnBrk="1" latinLnBrk="0" hangingPunct="1">
        <a:lnSpc>
          <a:spcPct val="85000"/>
        </a:lnSpc>
        <a:spcBef>
          <a:spcPts val="600"/>
        </a:spcBef>
        <a:spcAft>
          <a:spcPts val="200"/>
        </a:spcAft>
        <a:buFont typeface="Arial" charset="0"/>
        <a:buChar char="•"/>
        <a:tabLst/>
        <a:defRPr sz="1600" b="0" kern="100" spc="30" baseline="0">
          <a:solidFill>
            <a:schemeClr val="tx1"/>
          </a:solidFill>
          <a:latin typeface="+mn-lt"/>
          <a:ea typeface="+mn-ea"/>
          <a:cs typeface="+mn-cs"/>
        </a:defRPr>
      </a:lvl5pPr>
      <a:lvl6pPr marL="752475" indent="-173038" algn="l" defTabSz="914400" rtl="0" eaLnBrk="1" latinLnBrk="0" hangingPunct="1">
        <a:lnSpc>
          <a:spcPct val="110000"/>
        </a:lnSpc>
        <a:spcBef>
          <a:spcPts val="600"/>
        </a:spcBef>
        <a:spcAft>
          <a:spcPts val="800"/>
        </a:spcAft>
        <a:buFont typeface="Tahoma" panose="020B0604030504040204" pitchFamily="34" charset="0"/>
        <a:buChar char="​"/>
        <a:tabLst/>
        <a:defRPr sz="1600" kern="1200" spc="30" baseline="0">
          <a:solidFill>
            <a:schemeClr val="tx1"/>
          </a:solidFill>
          <a:latin typeface="+mn-lt"/>
          <a:ea typeface="+mn-ea"/>
          <a:cs typeface="+mn-cs"/>
        </a:defRPr>
      </a:lvl6pPr>
      <a:lvl7pPr marL="171450" indent="-171450" algn="l" defTabSz="914400" rtl="0" eaLnBrk="1" latinLnBrk="0" hangingPunct="1">
        <a:lnSpc>
          <a:spcPct val="90000"/>
        </a:lnSpc>
        <a:spcBef>
          <a:spcPts val="0"/>
        </a:spcBef>
        <a:spcAft>
          <a:spcPts val="600"/>
        </a:spcAft>
        <a:buFont typeface="Arial" panose="020B0604020202020204" pitchFamily="34" charset="0"/>
        <a:buChar char="•"/>
        <a:defRPr sz="1400" kern="1200" spc="-50" baseline="0">
          <a:solidFill>
            <a:schemeClr val="accent6"/>
          </a:solidFill>
          <a:latin typeface="+mn-lt"/>
          <a:ea typeface="+mn-ea"/>
          <a:cs typeface="+mn-cs"/>
        </a:defRPr>
      </a:lvl7pPr>
      <a:lvl8pPr marL="111125" indent="-111125" algn="l" defTabSz="914400" rtl="0" eaLnBrk="1" latinLnBrk="0" hangingPunct="1">
        <a:lnSpc>
          <a:spcPct val="120000"/>
        </a:lnSpc>
        <a:spcBef>
          <a:spcPts val="600"/>
        </a:spcBef>
        <a:spcAft>
          <a:spcPts val="600"/>
        </a:spcAft>
        <a:buFont typeface="Calibri Light" panose="020F0302020204030204" pitchFamily="34" charset="0"/>
        <a:buChar char="“"/>
        <a:defRPr sz="2000" kern="1200">
          <a:solidFill>
            <a:schemeClr val="tx1"/>
          </a:solidFill>
          <a:latin typeface="+mn-lt"/>
          <a:ea typeface="+mn-ea"/>
          <a:cs typeface="+mn-cs"/>
        </a:defRPr>
      </a:lvl8pPr>
      <a:lvl9pPr marL="114300" indent="0" algn="l" defTabSz="914400" rtl="0" eaLnBrk="1" latinLnBrk="0" hangingPunct="1">
        <a:lnSpc>
          <a:spcPct val="85000"/>
        </a:lnSpc>
        <a:spcBef>
          <a:spcPts val="200"/>
        </a:spcBef>
        <a:spcAft>
          <a:spcPts val="1000"/>
        </a:spcAft>
        <a:buFont typeface="Tahoma" panose="020B0604030504040204" pitchFamily="34" charset="0"/>
        <a:buChar char="​"/>
        <a:defRPr sz="1200" b="1" kern="120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32">
          <p15:clr>
            <a:srgbClr val="F26B43"/>
          </p15:clr>
        </p15:guide>
        <p15:guide id="2" pos="3840">
          <p15:clr>
            <a:srgbClr val="F26B43"/>
          </p15:clr>
        </p15:guide>
        <p15:guide id="3" pos="288">
          <p15:clr>
            <a:srgbClr val="F26B43"/>
          </p15:clr>
        </p15:guide>
        <p15:guide id="4" pos="7397">
          <p15:clr>
            <a:srgbClr val="F26B43"/>
          </p15:clr>
        </p15:guide>
        <p15:guide id="5" orient="horz" pos="912">
          <p15:clr>
            <a:srgbClr val="F26B43"/>
          </p15:clr>
        </p15:guide>
        <p15:guide id="6" orient="horz" pos="360">
          <p15:clr>
            <a:srgbClr val="F26B43"/>
          </p15:clr>
        </p15:guide>
        <p15:guide id="7" orient="horz" pos="1488">
          <p15:clr>
            <a:srgbClr val="F26B43"/>
          </p15:clr>
        </p15:guide>
        <p15:guide id="8" orient="horz" pos="10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8.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6.xml"/><Relationship Id="rId7"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8.tiff"/><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tif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emf"/><Relationship Id="rId5" Type="http://schemas.openxmlformats.org/officeDocument/2006/relationships/image" Target="../media/image62.png"/><Relationship Id="rId10" Type="http://schemas.openxmlformats.org/officeDocument/2006/relationships/image" Target="../media/image67.emf"/><Relationship Id="rId4" Type="http://schemas.openxmlformats.org/officeDocument/2006/relationships/image" Target="../media/image61.png"/><Relationship Id="rId9" Type="http://schemas.openxmlformats.org/officeDocument/2006/relationships/image" Target="../media/image66.emf"/></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xmlns="" id="{3AD3A933-1AF7-F647-82AE-54B18A0E3805}"/>
              </a:ext>
            </a:extLst>
          </p:cNvPr>
          <p:cNvSpPr/>
          <p:nvPr/>
        </p:nvSpPr>
        <p:spPr>
          <a:xfrm>
            <a:off x="160540" y="1524"/>
            <a:ext cx="12031460" cy="6856476"/>
          </a:xfrm>
          <a:custGeom>
            <a:avLst/>
            <a:gdLst/>
            <a:ahLst/>
            <a:cxnLst/>
            <a:rect l="l" t="t" r="r" b="b"/>
            <a:pathLst>
              <a:path w="8982075" h="5145405">
                <a:moveTo>
                  <a:pt x="0" y="5144922"/>
                </a:moveTo>
                <a:lnTo>
                  <a:pt x="8981909" y="5144922"/>
                </a:lnTo>
                <a:lnTo>
                  <a:pt x="8981909" y="0"/>
                </a:lnTo>
                <a:lnTo>
                  <a:pt x="0" y="0"/>
                </a:lnTo>
                <a:lnTo>
                  <a:pt x="0" y="5144922"/>
                </a:lnTo>
                <a:close/>
              </a:path>
            </a:pathLst>
          </a:custGeom>
          <a:solidFill>
            <a:srgbClr val="177ABA"/>
          </a:solidFill>
        </p:spPr>
        <p:txBody>
          <a:bodyPr wrap="square" lIns="0" tIns="0" rIns="0" bIns="0" rtlCol="0"/>
          <a:lstStyle/>
          <a:p>
            <a:endParaRPr/>
          </a:p>
        </p:txBody>
      </p:sp>
      <p:sp>
        <p:nvSpPr>
          <p:cNvPr id="17" name="bk object 18">
            <a:extLst>
              <a:ext uri="{FF2B5EF4-FFF2-40B4-BE49-F238E27FC236}">
                <a16:creationId xmlns:a16="http://schemas.microsoft.com/office/drawing/2014/main" xmlns="" id="{0FA43D03-B700-534B-8BB7-8CBCE3B04735}"/>
              </a:ext>
            </a:extLst>
          </p:cNvPr>
          <p:cNvSpPr/>
          <p:nvPr/>
        </p:nvSpPr>
        <p:spPr>
          <a:xfrm>
            <a:off x="-163501" y="-1"/>
            <a:ext cx="7542097" cy="6860707"/>
          </a:xfrm>
          <a:custGeom>
            <a:avLst/>
            <a:gdLst/>
            <a:ahLst/>
            <a:cxnLst/>
            <a:rect l="l" t="t" r="r" b="b"/>
            <a:pathLst>
              <a:path w="5630545" h="5148580">
                <a:moveTo>
                  <a:pt x="4824193" y="0"/>
                </a:moveTo>
                <a:lnTo>
                  <a:pt x="0" y="0"/>
                </a:lnTo>
                <a:lnTo>
                  <a:pt x="0" y="5147995"/>
                </a:lnTo>
                <a:lnTo>
                  <a:pt x="4758684" y="5147995"/>
                </a:lnTo>
                <a:lnTo>
                  <a:pt x="4776496" y="5124162"/>
                </a:lnTo>
                <a:lnTo>
                  <a:pt x="4803138" y="5087737"/>
                </a:lnTo>
                <a:lnTo>
                  <a:pt x="4829413" y="5051028"/>
                </a:lnTo>
                <a:lnTo>
                  <a:pt x="4855316" y="5014038"/>
                </a:lnTo>
                <a:lnTo>
                  <a:pt x="4880846" y="4976769"/>
                </a:lnTo>
                <a:lnTo>
                  <a:pt x="4905999" y="4939225"/>
                </a:lnTo>
                <a:lnTo>
                  <a:pt x="4930773" y="4901407"/>
                </a:lnTo>
                <a:lnTo>
                  <a:pt x="4955166" y="4863319"/>
                </a:lnTo>
                <a:lnTo>
                  <a:pt x="4979174" y="4824964"/>
                </a:lnTo>
                <a:lnTo>
                  <a:pt x="5002794" y="4786343"/>
                </a:lnTo>
                <a:lnTo>
                  <a:pt x="5026025" y="4747461"/>
                </a:lnTo>
                <a:lnTo>
                  <a:pt x="5048863" y="4708319"/>
                </a:lnTo>
                <a:lnTo>
                  <a:pt x="5071305" y="4668920"/>
                </a:lnTo>
                <a:lnTo>
                  <a:pt x="5093350" y="4629267"/>
                </a:lnTo>
                <a:lnTo>
                  <a:pt x="5114993" y="4589363"/>
                </a:lnTo>
                <a:lnTo>
                  <a:pt x="5136233" y="4549211"/>
                </a:lnTo>
                <a:lnTo>
                  <a:pt x="5157067" y="4508812"/>
                </a:lnTo>
                <a:lnTo>
                  <a:pt x="5177491" y="4468170"/>
                </a:lnTo>
                <a:lnTo>
                  <a:pt x="5197504" y="4427288"/>
                </a:lnTo>
                <a:lnTo>
                  <a:pt x="5217102" y="4386169"/>
                </a:lnTo>
                <a:lnTo>
                  <a:pt x="5236284" y="4344814"/>
                </a:lnTo>
                <a:lnTo>
                  <a:pt x="5255045" y="4303227"/>
                </a:lnTo>
                <a:lnTo>
                  <a:pt x="5273383" y="4261410"/>
                </a:lnTo>
                <a:lnTo>
                  <a:pt x="5291297" y="4219367"/>
                </a:lnTo>
                <a:lnTo>
                  <a:pt x="5308782" y="4177100"/>
                </a:lnTo>
                <a:lnTo>
                  <a:pt x="5325836" y="4134611"/>
                </a:lnTo>
                <a:lnTo>
                  <a:pt x="5342457" y="4091903"/>
                </a:lnTo>
                <a:lnTo>
                  <a:pt x="5358642" y="4048980"/>
                </a:lnTo>
                <a:lnTo>
                  <a:pt x="5374388" y="4005843"/>
                </a:lnTo>
                <a:lnTo>
                  <a:pt x="5389692" y="3962496"/>
                </a:lnTo>
                <a:lnTo>
                  <a:pt x="5404552" y="3918941"/>
                </a:lnTo>
                <a:lnTo>
                  <a:pt x="5418965" y="3875181"/>
                </a:lnTo>
                <a:lnTo>
                  <a:pt x="5432927" y="3831219"/>
                </a:lnTo>
                <a:lnTo>
                  <a:pt x="5446438" y="3787057"/>
                </a:lnTo>
                <a:lnTo>
                  <a:pt x="5459493" y="3742698"/>
                </a:lnTo>
                <a:lnTo>
                  <a:pt x="5472090" y="3698145"/>
                </a:lnTo>
                <a:lnTo>
                  <a:pt x="5484226" y="3653400"/>
                </a:lnTo>
                <a:lnTo>
                  <a:pt x="5495899" y="3608467"/>
                </a:lnTo>
                <a:lnTo>
                  <a:pt x="5507106" y="3563347"/>
                </a:lnTo>
                <a:lnTo>
                  <a:pt x="5517844" y="3518045"/>
                </a:lnTo>
                <a:lnTo>
                  <a:pt x="5528110" y="3472561"/>
                </a:lnTo>
                <a:lnTo>
                  <a:pt x="5537903" y="3426900"/>
                </a:lnTo>
                <a:lnTo>
                  <a:pt x="5547218" y="3381064"/>
                </a:lnTo>
                <a:lnTo>
                  <a:pt x="5556053" y="3335055"/>
                </a:lnTo>
                <a:lnTo>
                  <a:pt x="5564406" y="3288877"/>
                </a:lnTo>
                <a:lnTo>
                  <a:pt x="5572274" y="3242531"/>
                </a:lnTo>
                <a:lnTo>
                  <a:pt x="5579654" y="3196022"/>
                </a:lnTo>
                <a:lnTo>
                  <a:pt x="5586543" y="3149350"/>
                </a:lnTo>
                <a:lnTo>
                  <a:pt x="5592939" y="3102520"/>
                </a:lnTo>
                <a:lnTo>
                  <a:pt x="5598839" y="3055534"/>
                </a:lnTo>
                <a:lnTo>
                  <a:pt x="5604240" y="3008395"/>
                </a:lnTo>
                <a:lnTo>
                  <a:pt x="5609140" y="2961104"/>
                </a:lnTo>
                <a:lnTo>
                  <a:pt x="5613535" y="2913666"/>
                </a:lnTo>
                <a:lnTo>
                  <a:pt x="5617423" y="2866083"/>
                </a:lnTo>
                <a:lnTo>
                  <a:pt x="5620802" y="2818357"/>
                </a:lnTo>
                <a:lnTo>
                  <a:pt x="5623669" y="2770491"/>
                </a:lnTo>
                <a:lnTo>
                  <a:pt x="5626020" y="2722488"/>
                </a:lnTo>
                <a:lnTo>
                  <a:pt x="5627854" y="2674351"/>
                </a:lnTo>
                <a:lnTo>
                  <a:pt x="5629167" y="2626082"/>
                </a:lnTo>
                <a:lnTo>
                  <a:pt x="5629957" y="2577684"/>
                </a:lnTo>
                <a:lnTo>
                  <a:pt x="5630221" y="2529160"/>
                </a:lnTo>
                <a:lnTo>
                  <a:pt x="5629957" y="2480636"/>
                </a:lnTo>
                <a:lnTo>
                  <a:pt x="5629167" y="2432238"/>
                </a:lnTo>
                <a:lnTo>
                  <a:pt x="5627854" y="2383969"/>
                </a:lnTo>
                <a:lnTo>
                  <a:pt x="5626020" y="2335832"/>
                </a:lnTo>
                <a:lnTo>
                  <a:pt x="5623669" y="2287829"/>
                </a:lnTo>
                <a:lnTo>
                  <a:pt x="5620802" y="2239963"/>
                </a:lnTo>
                <a:lnTo>
                  <a:pt x="5617423" y="2192237"/>
                </a:lnTo>
                <a:lnTo>
                  <a:pt x="5613535" y="2144654"/>
                </a:lnTo>
                <a:lnTo>
                  <a:pt x="5609140" y="2097216"/>
                </a:lnTo>
                <a:lnTo>
                  <a:pt x="5604240" y="2049926"/>
                </a:lnTo>
                <a:lnTo>
                  <a:pt x="5598839" y="2002786"/>
                </a:lnTo>
                <a:lnTo>
                  <a:pt x="5592939" y="1955800"/>
                </a:lnTo>
                <a:lnTo>
                  <a:pt x="5586543" y="1908970"/>
                </a:lnTo>
                <a:lnTo>
                  <a:pt x="5579654" y="1862298"/>
                </a:lnTo>
                <a:lnTo>
                  <a:pt x="5572274" y="1815789"/>
                </a:lnTo>
                <a:lnTo>
                  <a:pt x="5564406" y="1769443"/>
                </a:lnTo>
                <a:lnTo>
                  <a:pt x="5556053" y="1723265"/>
                </a:lnTo>
                <a:lnTo>
                  <a:pt x="5547218" y="1677256"/>
                </a:lnTo>
                <a:lnTo>
                  <a:pt x="5537903" y="1631420"/>
                </a:lnTo>
                <a:lnTo>
                  <a:pt x="5528110" y="1585759"/>
                </a:lnTo>
                <a:lnTo>
                  <a:pt x="5517844" y="1540275"/>
                </a:lnTo>
                <a:lnTo>
                  <a:pt x="5507106" y="1494973"/>
                </a:lnTo>
                <a:lnTo>
                  <a:pt x="5495899" y="1449853"/>
                </a:lnTo>
                <a:lnTo>
                  <a:pt x="5484226" y="1404920"/>
                </a:lnTo>
                <a:lnTo>
                  <a:pt x="5472090" y="1360176"/>
                </a:lnTo>
                <a:lnTo>
                  <a:pt x="5459493" y="1315622"/>
                </a:lnTo>
                <a:lnTo>
                  <a:pt x="5446438" y="1271264"/>
                </a:lnTo>
                <a:lnTo>
                  <a:pt x="5432927" y="1227102"/>
                </a:lnTo>
                <a:lnTo>
                  <a:pt x="5418965" y="1183139"/>
                </a:lnTo>
                <a:lnTo>
                  <a:pt x="5404552" y="1139379"/>
                </a:lnTo>
                <a:lnTo>
                  <a:pt x="5389692" y="1095824"/>
                </a:lnTo>
                <a:lnTo>
                  <a:pt x="5374388" y="1052477"/>
                </a:lnTo>
                <a:lnTo>
                  <a:pt x="5358642" y="1009340"/>
                </a:lnTo>
                <a:lnTo>
                  <a:pt x="5342457" y="966417"/>
                </a:lnTo>
                <a:lnTo>
                  <a:pt x="5325836" y="923709"/>
                </a:lnTo>
                <a:lnTo>
                  <a:pt x="5308782" y="881221"/>
                </a:lnTo>
                <a:lnTo>
                  <a:pt x="5291297" y="838953"/>
                </a:lnTo>
                <a:lnTo>
                  <a:pt x="5273383" y="796910"/>
                </a:lnTo>
                <a:lnTo>
                  <a:pt x="5255045" y="755093"/>
                </a:lnTo>
                <a:lnTo>
                  <a:pt x="5236284" y="713506"/>
                </a:lnTo>
                <a:lnTo>
                  <a:pt x="5217102" y="672151"/>
                </a:lnTo>
                <a:lnTo>
                  <a:pt x="5197504" y="631032"/>
                </a:lnTo>
                <a:lnTo>
                  <a:pt x="5177491" y="590150"/>
                </a:lnTo>
                <a:lnTo>
                  <a:pt x="5157067" y="549508"/>
                </a:lnTo>
                <a:lnTo>
                  <a:pt x="5136233" y="509110"/>
                </a:lnTo>
                <a:lnTo>
                  <a:pt x="5114993" y="468957"/>
                </a:lnTo>
                <a:lnTo>
                  <a:pt x="5093350" y="429053"/>
                </a:lnTo>
                <a:lnTo>
                  <a:pt x="5071305" y="389400"/>
                </a:lnTo>
                <a:lnTo>
                  <a:pt x="5048863" y="350001"/>
                </a:lnTo>
                <a:lnTo>
                  <a:pt x="5026025" y="310859"/>
                </a:lnTo>
                <a:lnTo>
                  <a:pt x="5002794" y="271977"/>
                </a:lnTo>
                <a:lnTo>
                  <a:pt x="4979174" y="233356"/>
                </a:lnTo>
                <a:lnTo>
                  <a:pt x="4955166" y="195001"/>
                </a:lnTo>
                <a:lnTo>
                  <a:pt x="4930773" y="156913"/>
                </a:lnTo>
                <a:lnTo>
                  <a:pt x="4905999" y="119096"/>
                </a:lnTo>
                <a:lnTo>
                  <a:pt x="4880846" y="81551"/>
                </a:lnTo>
                <a:lnTo>
                  <a:pt x="4855316" y="44282"/>
                </a:lnTo>
                <a:lnTo>
                  <a:pt x="4829413" y="7292"/>
                </a:lnTo>
                <a:lnTo>
                  <a:pt x="4824193" y="0"/>
                </a:lnTo>
                <a:close/>
              </a:path>
            </a:pathLst>
          </a:custGeom>
          <a:solidFill>
            <a:srgbClr val="2BA9E1"/>
          </a:solidFill>
        </p:spPr>
        <p:txBody>
          <a:bodyPr wrap="square" lIns="0" tIns="0" rIns="0" bIns="0" rtlCol="0"/>
          <a:lstStyle/>
          <a:p>
            <a:endParaRPr/>
          </a:p>
        </p:txBody>
      </p:sp>
      <p:sp>
        <p:nvSpPr>
          <p:cNvPr id="32" name="object 2">
            <a:extLst>
              <a:ext uri="{FF2B5EF4-FFF2-40B4-BE49-F238E27FC236}">
                <a16:creationId xmlns:a16="http://schemas.microsoft.com/office/drawing/2014/main" xmlns="" id="{E3E7BF1F-D5C4-9846-A4BB-1291A2B3468D}"/>
              </a:ext>
            </a:extLst>
          </p:cNvPr>
          <p:cNvSpPr txBox="1"/>
          <p:nvPr/>
        </p:nvSpPr>
        <p:spPr>
          <a:xfrm>
            <a:off x="669083" y="1478528"/>
            <a:ext cx="7398849" cy="1496833"/>
          </a:xfrm>
          <a:prstGeom prst="rect">
            <a:avLst/>
          </a:prstGeom>
        </p:spPr>
        <p:txBody>
          <a:bodyPr vert="horz" wrap="square" lIns="0" tIns="16066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13" marR="6765">
              <a:lnSpc>
                <a:spcPts val="5606"/>
              </a:lnSpc>
              <a:spcBef>
                <a:spcPts val="1265"/>
              </a:spcBef>
            </a:pPr>
            <a:r>
              <a:rPr lang="en-US" sz="3200" dirty="0">
                <a:solidFill>
                  <a:schemeClr val="bg1"/>
                </a:solidFill>
              </a:rPr>
              <a:t>Technical Overview of</a:t>
            </a:r>
            <a:r>
              <a:rPr lang="en-US" sz="6000" dirty="0">
                <a:solidFill>
                  <a:schemeClr val="bg1"/>
                </a:solidFill>
              </a:rPr>
              <a:t/>
            </a:r>
            <a:br>
              <a:rPr lang="en-US" sz="6000" dirty="0">
                <a:solidFill>
                  <a:schemeClr val="bg1"/>
                </a:solidFill>
              </a:rPr>
            </a:br>
            <a:endParaRPr sz="2300" dirty="0">
              <a:solidFill>
                <a:schemeClr val="bg1"/>
              </a:solidFill>
              <a:latin typeface="Calibri" panose="020F0502020204030204" pitchFamily="34" charset="0"/>
              <a:cs typeface="Calibri" panose="020F0502020204030204" pitchFamily="34" charset="0"/>
            </a:endParaRPr>
          </a:p>
        </p:txBody>
      </p:sp>
      <p:sp>
        <p:nvSpPr>
          <p:cNvPr id="43" name="object 14">
            <a:extLst>
              <a:ext uri="{FF2B5EF4-FFF2-40B4-BE49-F238E27FC236}">
                <a16:creationId xmlns:a16="http://schemas.microsoft.com/office/drawing/2014/main" xmlns="" id="{34D7E5ED-E3FB-0F4B-8590-2AB9A027D0CF}"/>
              </a:ext>
            </a:extLst>
          </p:cNvPr>
          <p:cNvSpPr/>
          <p:nvPr/>
        </p:nvSpPr>
        <p:spPr>
          <a:xfrm>
            <a:off x="8499102" y="2751664"/>
            <a:ext cx="1095081" cy="1095081"/>
          </a:xfrm>
          <a:custGeom>
            <a:avLst/>
            <a:gdLst/>
            <a:ahLst/>
            <a:cxnLst/>
            <a:rect l="l" t="t" r="r" b="b"/>
            <a:pathLst>
              <a:path w="822325" h="822325">
                <a:moveTo>
                  <a:pt x="411048" y="0"/>
                </a:moveTo>
                <a:lnTo>
                  <a:pt x="363111" y="2765"/>
                </a:lnTo>
                <a:lnTo>
                  <a:pt x="316799" y="10855"/>
                </a:lnTo>
                <a:lnTo>
                  <a:pt x="272419" y="23962"/>
                </a:lnTo>
                <a:lnTo>
                  <a:pt x="230280" y="41777"/>
                </a:lnTo>
                <a:lnTo>
                  <a:pt x="190691" y="63992"/>
                </a:lnTo>
                <a:lnTo>
                  <a:pt x="153959" y="90299"/>
                </a:lnTo>
                <a:lnTo>
                  <a:pt x="120394" y="120389"/>
                </a:lnTo>
                <a:lnTo>
                  <a:pt x="90303" y="153954"/>
                </a:lnTo>
                <a:lnTo>
                  <a:pt x="63996" y="190685"/>
                </a:lnTo>
                <a:lnTo>
                  <a:pt x="41779" y="230275"/>
                </a:lnTo>
                <a:lnTo>
                  <a:pt x="23963" y="272414"/>
                </a:lnTo>
                <a:lnTo>
                  <a:pt x="10856" y="316795"/>
                </a:lnTo>
                <a:lnTo>
                  <a:pt x="2765" y="363109"/>
                </a:lnTo>
                <a:lnTo>
                  <a:pt x="0" y="411048"/>
                </a:lnTo>
                <a:lnTo>
                  <a:pt x="2765" y="458984"/>
                </a:lnTo>
                <a:lnTo>
                  <a:pt x="10856" y="505296"/>
                </a:lnTo>
                <a:lnTo>
                  <a:pt x="23963" y="549676"/>
                </a:lnTo>
                <a:lnTo>
                  <a:pt x="41779" y="591815"/>
                </a:lnTo>
                <a:lnTo>
                  <a:pt x="63996" y="631404"/>
                </a:lnTo>
                <a:lnTo>
                  <a:pt x="90303" y="668136"/>
                </a:lnTo>
                <a:lnTo>
                  <a:pt x="120394" y="701701"/>
                </a:lnTo>
                <a:lnTo>
                  <a:pt x="153959" y="731792"/>
                </a:lnTo>
                <a:lnTo>
                  <a:pt x="190691" y="758100"/>
                </a:lnTo>
                <a:lnTo>
                  <a:pt x="230280" y="780316"/>
                </a:lnTo>
                <a:lnTo>
                  <a:pt x="272419" y="798132"/>
                </a:lnTo>
                <a:lnTo>
                  <a:pt x="316799" y="811240"/>
                </a:lnTo>
                <a:lnTo>
                  <a:pt x="363111" y="819330"/>
                </a:lnTo>
                <a:lnTo>
                  <a:pt x="411048" y="822096"/>
                </a:lnTo>
                <a:lnTo>
                  <a:pt x="458984" y="819330"/>
                </a:lnTo>
                <a:lnTo>
                  <a:pt x="505296" y="811240"/>
                </a:lnTo>
                <a:lnTo>
                  <a:pt x="549676" y="798132"/>
                </a:lnTo>
                <a:lnTo>
                  <a:pt x="591815" y="780316"/>
                </a:lnTo>
                <a:lnTo>
                  <a:pt x="631404" y="758100"/>
                </a:lnTo>
                <a:lnTo>
                  <a:pt x="668136" y="731792"/>
                </a:lnTo>
                <a:lnTo>
                  <a:pt x="701701" y="701701"/>
                </a:lnTo>
                <a:lnTo>
                  <a:pt x="731792" y="668136"/>
                </a:lnTo>
                <a:lnTo>
                  <a:pt x="758100" y="631404"/>
                </a:lnTo>
                <a:lnTo>
                  <a:pt x="780316" y="591815"/>
                </a:lnTo>
                <a:lnTo>
                  <a:pt x="798132" y="549676"/>
                </a:lnTo>
                <a:lnTo>
                  <a:pt x="811240" y="505296"/>
                </a:lnTo>
                <a:lnTo>
                  <a:pt x="819330" y="458984"/>
                </a:lnTo>
                <a:lnTo>
                  <a:pt x="822096" y="411048"/>
                </a:lnTo>
                <a:lnTo>
                  <a:pt x="819330" y="363109"/>
                </a:lnTo>
                <a:lnTo>
                  <a:pt x="811240" y="316795"/>
                </a:lnTo>
                <a:lnTo>
                  <a:pt x="798132" y="272414"/>
                </a:lnTo>
                <a:lnTo>
                  <a:pt x="780316" y="230275"/>
                </a:lnTo>
                <a:lnTo>
                  <a:pt x="758100" y="190685"/>
                </a:lnTo>
                <a:lnTo>
                  <a:pt x="731792" y="153954"/>
                </a:lnTo>
                <a:lnTo>
                  <a:pt x="701701" y="120389"/>
                </a:lnTo>
                <a:lnTo>
                  <a:pt x="668136" y="90299"/>
                </a:lnTo>
                <a:lnTo>
                  <a:pt x="631404" y="63992"/>
                </a:lnTo>
                <a:lnTo>
                  <a:pt x="591815" y="41777"/>
                </a:lnTo>
                <a:lnTo>
                  <a:pt x="549676" y="23962"/>
                </a:lnTo>
                <a:lnTo>
                  <a:pt x="505296" y="10855"/>
                </a:lnTo>
                <a:lnTo>
                  <a:pt x="458984" y="2765"/>
                </a:lnTo>
                <a:lnTo>
                  <a:pt x="411048" y="0"/>
                </a:lnTo>
                <a:close/>
              </a:path>
            </a:pathLst>
          </a:custGeom>
          <a:solidFill>
            <a:srgbClr val="2BA9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7"/>
          </a:p>
        </p:txBody>
      </p:sp>
      <p:pic>
        <p:nvPicPr>
          <p:cNvPr id="47" name="Picture 46">
            <a:extLst>
              <a:ext uri="{FF2B5EF4-FFF2-40B4-BE49-F238E27FC236}">
                <a16:creationId xmlns:a16="http://schemas.microsoft.com/office/drawing/2014/main" xmlns="" id="{F44CC2DE-07B9-844E-9C0E-885152AD1029}"/>
              </a:ext>
            </a:extLst>
          </p:cNvPr>
          <p:cNvPicPr>
            <a:picLocks noChangeAspect="1"/>
          </p:cNvPicPr>
          <p:nvPr/>
        </p:nvPicPr>
        <p:blipFill>
          <a:blip r:embed="rId2"/>
          <a:stretch>
            <a:fillRect/>
          </a:stretch>
        </p:blipFill>
        <p:spPr>
          <a:xfrm>
            <a:off x="643182" y="453006"/>
            <a:ext cx="1361787" cy="531745"/>
          </a:xfrm>
          <a:prstGeom prst="rect">
            <a:avLst/>
          </a:prstGeom>
        </p:spPr>
      </p:pic>
      <p:sp>
        <p:nvSpPr>
          <p:cNvPr id="49" name="Footer Placeholder 5">
            <a:extLst>
              <a:ext uri="{FF2B5EF4-FFF2-40B4-BE49-F238E27FC236}">
                <a16:creationId xmlns:a16="http://schemas.microsoft.com/office/drawing/2014/main" xmlns="" id="{7789C034-FC88-124B-812D-782AD5CC95C4}"/>
              </a:ext>
            </a:extLst>
          </p:cNvPr>
          <p:cNvSpPr>
            <a:spLocks noGrp="1"/>
          </p:cNvSpPr>
          <p:nvPr>
            <p:ph type="ftr" sz="quarter" idx="3"/>
          </p:nvPr>
        </p:nvSpPr>
        <p:spPr>
          <a:xfrm>
            <a:off x="737451" y="6398746"/>
            <a:ext cx="1184275" cy="164585"/>
          </a:xfrm>
        </p:spPr>
        <p:txBody>
          <a:bodyPr/>
          <a:lstStyle/>
          <a:p>
            <a:endParaRPr lang="en-US" dirty="0">
              <a:solidFill>
                <a:schemeClr val="bg1"/>
              </a:solidFill>
              <a:ea typeface="Arial"/>
              <a:cs typeface="Arial"/>
            </a:endParaRPr>
          </a:p>
          <a:p>
            <a:endParaRPr lang="en-US" dirty="0">
              <a:solidFill>
                <a:schemeClr val="bg1"/>
              </a:solidFill>
              <a:ea typeface="Arial"/>
              <a:cs typeface="Arial"/>
            </a:endParaRPr>
          </a:p>
          <a:p>
            <a:endParaRPr lang="en-US" dirty="0">
              <a:solidFill>
                <a:schemeClr val="bg1"/>
              </a:solidFill>
              <a:ea typeface="Arial"/>
              <a:cs typeface="Arial"/>
            </a:endParaRPr>
          </a:p>
        </p:txBody>
      </p:sp>
      <p:sp>
        <p:nvSpPr>
          <p:cNvPr id="2" name="Rectangle 1">
            <a:extLst>
              <a:ext uri="{FF2B5EF4-FFF2-40B4-BE49-F238E27FC236}">
                <a16:creationId xmlns:a16="http://schemas.microsoft.com/office/drawing/2014/main" xmlns="" id="{27FC5735-97CC-A74C-8C43-DA5A0E956B8D}"/>
              </a:ext>
            </a:extLst>
          </p:cNvPr>
          <p:cNvSpPr/>
          <p:nvPr/>
        </p:nvSpPr>
        <p:spPr>
          <a:xfrm>
            <a:off x="669083" y="2572084"/>
            <a:ext cx="4145687" cy="1846659"/>
          </a:xfrm>
          <a:prstGeom prst="rect">
            <a:avLst/>
          </a:prstGeom>
        </p:spPr>
        <p:txBody>
          <a:bodyPr wrap="none">
            <a:spAutoFit/>
          </a:bodyPr>
          <a:lstStyle/>
          <a:p>
            <a:r>
              <a:rPr lang="en-US" sz="5400" dirty="0">
                <a:solidFill>
                  <a:schemeClr val="bg1"/>
                </a:solidFill>
              </a:rPr>
              <a:t>Citrix Services</a:t>
            </a:r>
            <a:r>
              <a:rPr lang="en-US" dirty="0">
                <a:solidFill>
                  <a:schemeClr val="bg1"/>
                </a:solidFill>
              </a:rPr>
              <a:t> </a:t>
            </a:r>
          </a:p>
          <a:p>
            <a:endParaRPr lang="en-US" dirty="0">
              <a:solidFill>
                <a:schemeClr val="bg1"/>
              </a:solidFill>
            </a:endParaRPr>
          </a:p>
          <a:p>
            <a:endParaRPr lang="en-US" sz="2400" dirty="0">
              <a:solidFill>
                <a:schemeClr val="bg1"/>
              </a:solidFill>
              <a:ea typeface="Arial"/>
              <a:cs typeface="Arial"/>
            </a:endParaRPr>
          </a:p>
          <a:p>
            <a:endParaRPr lang="en-US" dirty="0">
              <a:solidFill>
                <a:schemeClr val="bg1"/>
              </a:solidFill>
            </a:endParaRPr>
          </a:p>
        </p:txBody>
      </p:sp>
      <p:pic>
        <p:nvPicPr>
          <p:cNvPr id="4" name="Picture 3">
            <a:extLst>
              <a:ext uri="{FF2B5EF4-FFF2-40B4-BE49-F238E27FC236}">
                <a16:creationId xmlns:a16="http://schemas.microsoft.com/office/drawing/2014/main" xmlns="" id="{06740F21-8418-EE4C-A762-9F2EF79BAF38}"/>
              </a:ext>
            </a:extLst>
          </p:cNvPr>
          <p:cNvPicPr>
            <a:picLocks noChangeAspect="1"/>
          </p:cNvPicPr>
          <p:nvPr/>
        </p:nvPicPr>
        <p:blipFill>
          <a:blip r:embed="rId3"/>
          <a:stretch>
            <a:fillRect/>
          </a:stretch>
        </p:blipFill>
        <p:spPr>
          <a:xfrm>
            <a:off x="8763971" y="3065378"/>
            <a:ext cx="561097" cy="480940"/>
          </a:xfrm>
          <a:prstGeom prst="rect">
            <a:avLst/>
          </a:prstGeom>
        </p:spPr>
      </p:pic>
    </p:spTree>
    <p:extLst>
      <p:ext uri="{BB962C8B-B14F-4D97-AF65-F5344CB8AC3E}">
        <p14:creationId xmlns:p14="http://schemas.microsoft.com/office/powerpoint/2010/main" val="20211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p:cNvGrpSpPr/>
          <p:nvPr/>
        </p:nvGrpSpPr>
        <p:grpSpPr>
          <a:xfrm>
            <a:off x="6471138" y="775812"/>
            <a:ext cx="5263660" cy="2057293"/>
            <a:chOff x="3366198" y="1197496"/>
            <a:chExt cx="5747649" cy="2057293"/>
          </a:xfrm>
        </p:grpSpPr>
        <p:sp>
          <p:nvSpPr>
            <p:cNvPr id="11" name="Freeform 5"/>
            <p:cNvSpPr>
              <a:spLocks/>
            </p:cNvSpPr>
            <p:nvPr/>
          </p:nvSpPr>
          <p:spPr bwMode="auto">
            <a:xfrm>
              <a:off x="3366198" y="1197496"/>
              <a:ext cx="5747649" cy="2011134"/>
            </a:xfrm>
            <a:custGeom>
              <a:avLst/>
              <a:gdLst>
                <a:gd name="T0" fmla="*/ 849 w 866"/>
                <a:gd name="T1" fmla="*/ 205 h 380"/>
                <a:gd name="T2" fmla="*/ 760 w 866"/>
                <a:gd name="T3" fmla="*/ 132 h 380"/>
                <a:gd name="T4" fmla="*/ 743 w 866"/>
                <a:gd name="T5" fmla="*/ 129 h 380"/>
                <a:gd name="T6" fmla="*/ 736 w 866"/>
                <a:gd name="T7" fmla="*/ 128 h 380"/>
                <a:gd name="T8" fmla="*/ 732 w 866"/>
                <a:gd name="T9" fmla="*/ 122 h 380"/>
                <a:gd name="T10" fmla="*/ 708 w 866"/>
                <a:gd name="T11" fmla="*/ 100 h 380"/>
                <a:gd name="T12" fmla="*/ 650 w 866"/>
                <a:gd name="T13" fmla="*/ 71 h 380"/>
                <a:gd name="T14" fmla="*/ 616 w 866"/>
                <a:gd name="T15" fmla="*/ 67 h 380"/>
                <a:gd name="T16" fmla="*/ 601 w 866"/>
                <a:gd name="T17" fmla="*/ 67 h 380"/>
                <a:gd name="T18" fmla="*/ 596 w 866"/>
                <a:gd name="T19" fmla="*/ 64 h 380"/>
                <a:gd name="T20" fmla="*/ 433 w 866"/>
                <a:gd name="T21" fmla="*/ 0 h 380"/>
                <a:gd name="T22" fmla="*/ 269 w 866"/>
                <a:gd name="T23" fmla="*/ 64 h 380"/>
                <a:gd name="T24" fmla="*/ 265 w 866"/>
                <a:gd name="T25" fmla="*/ 67 h 380"/>
                <a:gd name="T26" fmla="*/ 247 w 866"/>
                <a:gd name="T27" fmla="*/ 67 h 380"/>
                <a:gd name="T28" fmla="*/ 240 w 866"/>
                <a:gd name="T29" fmla="*/ 68 h 380"/>
                <a:gd name="T30" fmla="*/ 224 w 866"/>
                <a:gd name="T31" fmla="*/ 70 h 380"/>
                <a:gd name="T32" fmla="*/ 163 w 866"/>
                <a:gd name="T33" fmla="*/ 96 h 380"/>
                <a:gd name="T34" fmla="*/ 137 w 866"/>
                <a:gd name="T35" fmla="*/ 119 h 380"/>
                <a:gd name="T36" fmla="*/ 126 w 866"/>
                <a:gd name="T37" fmla="*/ 129 h 380"/>
                <a:gd name="T38" fmla="*/ 110 w 866"/>
                <a:gd name="T39" fmla="*/ 131 h 380"/>
                <a:gd name="T40" fmla="*/ 19 w 866"/>
                <a:gd name="T41" fmla="*/ 201 h 380"/>
                <a:gd name="T42" fmla="*/ 28 w 866"/>
                <a:gd name="T43" fmla="*/ 324 h 380"/>
                <a:gd name="T44" fmla="*/ 70 w 866"/>
                <a:gd name="T45" fmla="*/ 363 h 380"/>
                <a:gd name="T46" fmla="*/ 132 w 866"/>
                <a:gd name="T47" fmla="*/ 379 h 380"/>
                <a:gd name="T48" fmla="*/ 280 w 866"/>
                <a:gd name="T49" fmla="*/ 379 h 380"/>
                <a:gd name="T50" fmla="*/ 428 w 866"/>
                <a:gd name="T51" fmla="*/ 379 h 380"/>
                <a:gd name="T52" fmla="*/ 724 w 866"/>
                <a:gd name="T53" fmla="*/ 380 h 380"/>
                <a:gd name="T54" fmla="*/ 791 w 866"/>
                <a:gd name="T55" fmla="*/ 366 h 380"/>
                <a:gd name="T56" fmla="*/ 836 w 866"/>
                <a:gd name="T57" fmla="*/ 327 h 380"/>
                <a:gd name="T58" fmla="*/ 849 w 866"/>
                <a:gd name="T59" fmla="*/ 20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6" h="380">
                  <a:moveTo>
                    <a:pt x="849" y="205"/>
                  </a:moveTo>
                  <a:cubicBezTo>
                    <a:pt x="833" y="168"/>
                    <a:pt x="800" y="139"/>
                    <a:pt x="760" y="132"/>
                  </a:cubicBezTo>
                  <a:cubicBezTo>
                    <a:pt x="755" y="130"/>
                    <a:pt x="749" y="130"/>
                    <a:pt x="743" y="129"/>
                  </a:cubicBezTo>
                  <a:cubicBezTo>
                    <a:pt x="741" y="129"/>
                    <a:pt x="738" y="129"/>
                    <a:pt x="736" y="128"/>
                  </a:cubicBezTo>
                  <a:cubicBezTo>
                    <a:pt x="734" y="126"/>
                    <a:pt x="733" y="124"/>
                    <a:pt x="732" y="122"/>
                  </a:cubicBezTo>
                  <a:cubicBezTo>
                    <a:pt x="725" y="114"/>
                    <a:pt x="717" y="106"/>
                    <a:pt x="708" y="100"/>
                  </a:cubicBezTo>
                  <a:cubicBezTo>
                    <a:pt x="691" y="86"/>
                    <a:pt x="671" y="76"/>
                    <a:pt x="650" y="71"/>
                  </a:cubicBezTo>
                  <a:cubicBezTo>
                    <a:pt x="639" y="69"/>
                    <a:pt x="627" y="67"/>
                    <a:pt x="616" y="67"/>
                  </a:cubicBezTo>
                  <a:cubicBezTo>
                    <a:pt x="615" y="67"/>
                    <a:pt x="601" y="67"/>
                    <a:pt x="601" y="67"/>
                  </a:cubicBezTo>
                  <a:cubicBezTo>
                    <a:pt x="599" y="66"/>
                    <a:pt x="598" y="65"/>
                    <a:pt x="596" y="64"/>
                  </a:cubicBezTo>
                  <a:cubicBezTo>
                    <a:pt x="566" y="26"/>
                    <a:pt x="504" y="0"/>
                    <a:pt x="433" y="0"/>
                  </a:cubicBezTo>
                  <a:cubicBezTo>
                    <a:pt x="361" y="0"/>
                    <a:pt x="299" y="26"/>
                    <a:pt x="269" y="64"/>
                  </a:cubicBezTo>
                  <a:cubicBezTo>
                    <a:pt x="268" y="65"/>
                    <a:pt x="267" y="66"/>
                    <a:pt x="265" y="67"/>
                  </a:cubicBezTo>
                  <a:cubicBezTo>
                    <a:pt x="263" y="67"/>
                    <a:pt x="248" y="67"/>
                    <a:pt x="247" y="67"/>
                  </a:cubicBezTo>
                  <a:cubicBezTo>
                    <a:pt x="244" y="67"/>
                    <a:pt x="242" y="67"/>
                    <a:pt x="240" y="68"/>
                  </a:cubicBezTo>
                  <a:cubicBezTo>
                    <a:pt x="235" y="68"/>
                    <a:pt x="230" y="69"/>
                    <a:pt x="224" y="70"/>
                  </a:cubicBezTo>
                  <a:cubicBezTo>
                    <a:pt x="202" y="74"/>
                    <a:pt x="181" y="83"/>
                    <a:pt x="163" y="96"/>
                  </a:cubicBezTo>
                  <a:cubicBezTo>
                    <a:pt x="154" y="103"/>
                    <a:pt x="145" y="111"/>
                    <a:pt x="137" y="119"/>
                  </a:cubicBezTo>
                  <a:cubicBezTo>
                    <a:pt x="134" y="122"/>
                    <a:pt x="131" y="129"/>
                    <a:pt x="126" y="129"/>
                  </a:cubicBezTo>
                  <a:cubicBezTo>
                    <a:pt x="121" y="129"/>
                    <a:pt x="116" y="130"/>
                    <a:pt x="110" y="131"/>
                  </a:cubicBezTo>
                  <a:cubicBezTo>
                    <a:pt x="71" y="138"/>
                    <a:pt x="36" y="165"/>
                    <a:pt x="19" y="201"/>
                  </a:cubicBezTo>
                  <a:cubicBezTo>
                    <a:pt x="0" y="240"/>
                    <a:pt x="4" y="288"/>
                    <a:pt x="28" y="324"/>
                  </a:cubicBezTo>
                  <a:cubicBezTo>
                    <a:pt x="39" y="340"/>
                    <a:pt x="53" y="353"/>
                    <a:pt x="70" y="363"/>
                  </a:cubicBezTo>
                  <a:cubicBezTo>
                    <a:pt x="89" y="374"/>
                    <a:pt x="110" y="379"/>
                    <a:pt x="132" y="379"/>
                  </a:cubicBezTo>
                  <a:cubicBezTo>
                    <a:pt x="181" y="380"/>
                    <a:pt x="231" y="379"/>
                    <a:pt x="280" y="379"/>
                  </a:cubicBezTo>
                  <a:cubicBezTo>
                    <a:pt x="330" y="379"/>
                    <a:pt x="379" y="379"/>
                    <a:pt x="428" y="379"/>
                  </a:cubicBezTo>
                  <a:cubicBezTo>
                    <a:pt x="527" y="379"/>
                    <a:pt x="626" y="379"/>
                    <a:pt x="724" y="380"/>
                  </a:cubicBezTo>
                  <a:cubicBezTo>
                    <a:pt x="748" y="380"/>
                    <a:pt x="770" y="377"/>
                    <a:pt x="791" y="366"/>
                  </a:cubicBezTo>
                  <a:cubicBezTo>
                    <a:pt x="809" y="357"/>
                    <a:pt x="824" y="343"/>
                    <a:pt x="836" y="327"/>
                  </a:cubicBezTo>
                  <a:cubicBezTo>
                    <a:pt x="861" y="291"/>
                    <a:pt x="866" y="244"/>
                    <a:pt x="849" y="205"/>
                  </a:cubicBezTo>
                  <a:close/>
                </a:path>
              </a:pathLst>
            </a:custGeom>
            <a:gradFill>
              <a:gsLst>
                <a:gs pos="0">
                  <a:schemeClr val="bg1">
                    <a:lumMod val="85000"/>
                  </a:schemeClr>
                </a:gs>
                <a:gs pos="35000">
                  <a:schemeClr val="bg1">
                    <a:lumMod val="95000"/>
                  </a:schemeClr>
                </a:gs>
                <a:gs pos="100000">
                  <a:schemeClr val="bg1"/>
                </a:gs>
              </a:gsLst>
            </a:gradFill>
            <a:ln w="57150">
              <a:solidFill>
                <a:schemeClr val="accent1"/>
              </a:solidFill>
            </a:ln>
          </p:spPr>
          <p:style>
            <a:lnRef idx="1">
              <a:schemeClr val="dk1"/>
            </a:lnRef>
            <a:fillRef idx="2">
              <a:schemeClr val="dk1"/>
            </a:fillRef>
            <a:effectRef idx="1">
              <a:schemeClr val="dk1"/>
            </a:effectRef>
            <a:fontRef idx="minor">
              <a:schemeClr val="dk1"/>
            </a:fontRef>
          </p:style>
          <p:txBody>
            <a:bodyPr vert="horz" wrap="square" lIns="91414" tIns="45707" rIns="91414" bIns="45707" numCol="1" anchor="t" anchorCtr="0" compatLnSpc="1">
              <a:prstTxWarp prst="textNoShape">
                <a:avLst/>
              </a:prstTxWarp>
            </a:bodyPr>
            <a:lstStyle/>
            <a:p>
              <a:pPr algn="ctr" defTabSz="914126" eaLnBrk="0" fontAlgn="base" hangingPunct="0">
                <a:spcBef>
                  <a:spcPct val="0"/>
                </a:spcBef>
                <a:spcAft>
                  <a:spcPct val="0"/>
                </a:spcAft>
              </a:pPr>
              <a:endParaRPr lang="en-US" sz="1400" b="1" dirty="0">
                <a:solidFill>
                  <a:srgbClr val="000000"/>
                </a:solidFill>
                <a:cs typeface="Segoe UI" panose="020B0502040204020203" pitchFamily="34" charset="0"/>
              </a:endParaRPr>
            </a:p>
            <a:p>
              <a:pPr algn="ctr" defTabSz="914126" eaLnBrk="0" fontAlgn="base" hangingPunct="0">
                <a:spcBef>
                  <a:spcPct val="0"/>
                </a:spcBef>
                <a:spcAft>
                  <a:spcPct val="0"/>
                </a:spcAft>
              </a:pPr>
              <a:r>
                <a:rPr lang="en-US" sz="3599" b="1" dirty="0">
                  <a:solidFill>
                    <a:srgbClr val="000000"/>
                  </a:solidFill>
                  <a:cs typeface="Segoe UI" panose="020B0502040204020203" pitchFamily="34" charset="0"/>
                </a:rPr>
                <a:t/>
              </a:r>
              <a:br>
                <a:rPr lang="en-US" sz="3599" b="1" dirty="0">
                  <a:solidFill>
                    <a:srgbClr val="000000"/>
                  </a:solidFill>
                  <a:cs typeface="Segoe UI" panose="020B0502040204020203" pitchFamily="34" charset="0"/>
                </a:rPr>
              </a:br>
              <a:endParaRPr lang="en-US" sz="3599" b="1" dirty="0">
                <a:solidFill>
                  <a:srgbClr val="000000"/>
                </a:solidFill>
                <a:cs typeface="Segoe UI" panose="020B0502040204020203" pitchFamily="34"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6328" y="1469132"/>
              <a:ext cx="3607389" cy="1785657"/>
            </a:xfrm>
            <a:prstGeom prst="rect">
              <a:avLst/>
            </a:prstGeom>
          </p:spPr>
        </p:pic>
      </p:grpSp>
      <p:sp>
        <p:nvSpPr>
          <p:cNvPr id="2" name="Title 1"/>
          <p:cNvSpPr>
            <a:spLocks noGrp="1"/>
          </p:cNvSpPr>
          <p:nvPr>
            <p:ph type="title"/>
          </p:nvPr>
        </p:nvSpPr>
        <p:spPr/>
        <p:txBody>
          <a:bodyPr/>
          <a:lstStyle/>
          <a:p>
            <a:r>
              <a:rPr lang="en-US" b="0" dirty="0"/>
              <a:t>Connector Communication</a:t>
            </a:r>
          </a:p>
        </p:txBody>
      </p:sp>
      <p:sp>
        <p:nvSpPr>
          <p:cNvPr id="3" name="Text Placeholder 2"/>
          <p:cNvSpPr>
            <a:spLocks noGrp="1"/>
          </p:cNvSpPr>
          <p:nvPr>
            <p:ph type="body" idx="10"/>
          </p:nvPr>
        </p:nvSpPr>
        <p:spPr/>
        <p:txBody>
          <a:bodyPr/>
          <a:lstStyle/>
          <a:p>
            <a:r>
              <a:rPr lang="en-US" dirty="0"/>
              <a:t>Connector to/from the cloud</a:t>
            </a:r>
          </a:p>
        </p:txBody>
      </p:sp>
      <p:sp>
        <p:nvSpPr>
          <p:cNvPr id="5" name="Up Arrow 4"/>
          <p:cNvSpPr/>
          <p:nvPr/>
        </p:nvSpPr>
        <p:spPr>
          <a:xfrm>
            <a:off x="7590974" y="2831141"/>
            <a:ext cx="520700" cy="1778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6" name="TextBox 5"/>
          <p:cNvSpPr txBox="1"/>
          <p:nvPr/>
        </p:nvSpPr>
        <p:spPr>
          <a:xfrm>
            <a:off x="7052256" y="4724089"/>
            <a:ext cx="1834108" cy="369332"/>
          </a:xfrm>
          <a:prstGeom prst="rect">
            <a:avLst/>
          </a:prstGeom>
          <a:noFill/>
        </p:spPr>
        <p:txBody>
          <a:bodyPr wrap="square" rtlCol="0">
            <a:spAutoFit/>
          </a:bodyPr>
          <a:lstStyle/>
          <a:p>
            <a:r>
              <a:rPr lang="en-US" dirty="0">
                <a:solidFill>
                  <a:prstClr val="black"/>
                </a:solidFill>
              </a:rPr>
              <a:t>HTTPS / API Calls</a:t>
            </a:r>
          </a:p>
        </p:txBody>
      </p:sp>
      <p:sp>
        <p:nvSpPr>
          <p:cNvPr id="8" name="Up-Down Arrow 7"/>
          <p:cNvSpPr/>
          <p:nvPr/>
        </p:nvSpPr>
        <p:spPr>
          <a:xfrm>
            <a:off x="10269597" y="2833105"/>
            <a:ext cx="484632" cy="1738421"/>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9" name="TextBox 8"/>
          <p:cNvSpPr txBox="1"/>
          <p:nvPr/>
        </p:nvSpPr>
        <p:spPr>
          <a:xfrm>
            <a:off x="9810523" y="4689391"/>
            <a:ext cx="1785509" cy="646331"/>
          </a:xfrm>
          <a:prstGeom prst="rect">
            <a:avLst/>
          </a:prstGeom>
          <a:noFill/>
        </p:spPr>
        <p:txBody>
          <a:bodyPr wrap="square" rtlCol="0">
            <a:spAutoFit/>
          </a:bodyPr>
          <a:lstStyle/>
          <a:p>
            <a:r>
              <a:rPr lang="en-US" dirty="0">
                <a:solidFill>
                  <a:prstClr val="black"/>
                </a:solidFill>
              </a:rPr>
              <a:t>Binary Encoded Message Passing</a:t>
            </a:r>
          </a:p>
        </p:txBody>
      </p:sp>
      <p:sp>
        <p:nvSpPr>
          <p:cNvPr id="10" name="TextBox 9"/>
          <p:cNvSpPr txBox="1"/>
          <p:nvPr/>
        </p:nvSpPr>
        <p:spPr>
          <a:xfrm>
            <a:off x="214882" y="2181396"/>
            <a:ext cx="5612496"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Messages sent to the connector(s) rendezvous in the cloud at a special cloud service. Messages are then transferred via a Web Socket architecture</a:t>
            </a:r>
          </a:p>
          <a:p>
            <a:pPr marL="342900" indent="-342900">
              <a:buFont typeface="Arial" panose="020B0604020202020204" pitchFamily="34" charset="0"/>
              <a:buChar char="•"/>
            </a:pPr>
            <a:r>
              <a:rPr lang="en-US" sz="2000" dirty="0">
                <a:solidFill>
                  <a:prstClr val="black"/>
                </a:solidFill>
              </a:rPr>
              <a:t>These messages are load balanced across connectors</a:t>
            </a: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Standard HTTPs Web requests</a:t>
            </a:r>
            <a:endParaRPr lang="en-US" sz="1600" dirty="0">
              <a:solidFill>
                <a:prstClr val="black"/>
              </a:solidFill>
            </a:endParaRPr>
          </a:p>
        </p:txBody>
      </p:sp>
      <p:pic>
        <p:nvPicPr>
          <p:cNvPr id="13" name="Picture 12"/>
          <p:cNvPicPr>
            <a:picLocks noChangeAspect="1"/>
          </p:cNvPicPr>
          <p:nvPr/>
        </p:nvPicPr>
        <p:blipFill>
          <a:blip r:embed="rId3"/>
          <a:stretch>
            <a:fillRect/>
          </a:stretch>
        </p:blipFill>
        <p:spPr>
          <a:xfrm>
            <a:off x="7664015" y="5530172"/>
            <a:ext cx="836739" cy="767761"/>
          </a:xfrm>
          <a:prstGeom prst="rect">
            <a:avLst/>
          </a:prstGeom>
        </p:spPr>
      </p:pic>
      <p:sp>
        <p:nvSpPr>
          <p:cNvPr id="4" name="Rectangle: Rounded Corners 3"/>
          <p:cNvSpPr/>
          <p:nvPr/>
        </p:nvSpPr>
        <p:spPr>
          <a:xfrm>
            <a:off x="6952380" y="5365599"/>
            <a:ext cx="4434813" cy="10969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pic>
        <p:nvPicPr>
          <p:cNvPr id="15" name="Picture 14"/>
          <p:cNvPicPr>
            <a:picLocks noChangeAspect="1"/>
          </p:cNvPicPr>
          <p:nvPr/>
        </p:nvPicPr>
        <p:blipFill>
          <a:blip r:embed="rId3"/>
          <a:stretch>
            <a:fillRect/>
          </a:stretch>
        </p:blipFill>
        <p:spPr>
          <a:xfrm>
            <a:off x="8950116" y="5530172"/>
            <a:ext cx="836739" cy="767761"/>
          </a:xfrm>
          <a:prstGeom prst="rect">
            <a:avLst/>
          </a:prstGeom>
        </p:spPr>
      </p:pic>
      <p:sp>
        <p:nvSpPr>
          <p:cNvPr id="17" name="TextBox 16"/>
          <p:cNvSpPr txBox="1"/>
          <p:nvPr/>
        </p:nvSpPr>
        <p:spPr>
          <a:xfrm>
            <a:off x="10236217" y="5365599"/>
            <a:ext cx="518012" cy="830997"/>
          </a:xfrm>
          <a:prstGeom prst="rect">
            <a:avLst/>
          </a:prstGeom>
          <a:noFill/>
        </p:spPr>
        <p:txBody>
          <a:bodyPr wrap="square" rtlCol="0">
            <a:spAutoFit/>
          </a:bodyPr>
          <a:lstStyle/>
          <a:p>
            <a:r>
              <a:rPr lang="en-US" sz="4800" dirty="0">
                <a:solidFill>
                  <a:srgbClr val="00A3E0"/>
                </a:solidFill>
              </a:rPr>
              <a:t>…</a:t>
            </a:r>
          </a:p>
        </p:txBody>
      </p:sp>
      <p:sp>
        <p:nvSpPr>
          <p:cNvPr id="19" name="Rectangle 18"/>
          <p:cNvSpPr/>
          <p:nvPr/>
        </p:nvSpPr>
        <p:spPr>
          <a:xfrm>
            <a:off x="561064" y="2707355"/>
            <a:ext cx="1221809" cy="461665"/>
          </a:xfrm>
          <a:prstGeom prst="rect">
            <a:avLst/>
          </a:prstGeom>
        </p:spPr>
        <p:txBody>
          <a:bodyPr wrap="none">
            <a:spAutoFit/>
          </a:bodyPr>
          <a:lstStyle/>
          <a:p>
            <a:r>
              <a:rPr lang="en-US" sz="2400" b="1" u="sng" dirty="0">
                <a:solidFill>
                  <a:srgbClr val="00A3E0"/>
                </a:solidFill>
              </a:rPr>
              <a:t>Inbound</a:t>
            </a:r>
            <a:endParaRPr lang="en-US" b="1" u="sng" dirty="0">
              <a:solidFill>
                <a:srgbClr val="00A3E0"/>
              </a:solidFill>
            </a:endParaRPr>
          </a:p>
        </p:txBody>
      </p:sp>
      <p:sp>
        <p:nvSpPr>
          <p:cNvPr id="21" name="Rectangle 20"/>
          <p:cNvSpPr/>
          <p:nvPr/>
        </p:nvSpPr>
        <p:spPr>
          <a:xfrm>
            <a:off x="561064" y="5144147"/>
            <a:ext cx="1449436" cy="461665"/>
          </a:xfrm>
          <a:prstGeom prst="rect">
            <a:avLst/>
          </a:prstGeom>
        </p:spPr>
        <p:txBody>
          <a:bodyPr wrap="none">
            <a:spAutoFit/>
          </a:bodyPr>
          <a:lstStyle/>
          <a:p>
            <a:r>
              <a:rPr lang="en-US" sz="2400" b="1" u="sng" dirty="0">
                <a:solidFill>
                  <a:srgbClr val="00A3E0"/>
                </a:solidFill>
              </a:rPr>
              <a:t>Outbound</a:t>
            </a:r>
          </a:p>
        </p:txBody>
      </p:sp>
      <p:pic>
        <p:nvPicPr>
          <p:cNvPr id="3078" name="Picture 6" descr="http://2a1bc1caddcf1b66b9d2-7cc9d2afa2d1ff29e6b1070f319cb35c.r52.cf1.rackcdn.com/shared/icons-images/new-improve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6947" y="2066087"/>
            <a:ext cx="1177161" cy="10292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880" y="260812"/>
            <a:ext cx="6087610" cy="2558091"/>
          </a:xfrm>
          <a:prstGeom prst="rect">
            <a:avLst/>
          </a:prstGeom>
        </p:spPr>
      </p:pic>
      <p:sp>
        <p:nvSpPr>
          <p:cNvPr id="16" name="Rectangle 15"/>
          <p:cNvSpPr/>
          <p:nvPr/>
        </p:nvSpPr>
        <p:spPr>
          <a:xfrm>
            <a:off x="6952380" y="1160342"/>
            <a:ext cx="406963"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t>Citrix</a:t>
            </a:r>
            <a:endParaRPr lang="en-US" sz="800" b="1" dirty="0" err="1"/>
          </a:p>
        </p:txBody>
      </p:sp>
      <p:sp>
        <p:nvSpPr>
          <p:cNvPr id="23" name="Rectangle 22"/>
          <p:cNvSpPr/>
          <p:nvPr/>
        </p:nvSpPr>
        <p:spPr>
          <a:xfrm>
            <a:off x="8652000" y="1179576"/>
            <a:ext cx="545237"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4" name="Rectangle 23"/>
          <p:cNvSpPr/>
          <p:nvPr/>
        </p:nvSpPr>
        <p:spPr>
          <a:xfrm>
            <a:off x="9551878" y="1168758"/>
            <a:ext cx="545237"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5" name="Rectangle 24"/>
          <p:cNvSpPr/>
          <p:nvPr/>
        </p:nvSpPr>
        <p:spPr>
          <a:xfrm>
            <a:off x="10426933" y="1157939"/>
            <a:ext cx="545237"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6" name="Rectangle 25"/>
          <p:cNvSpPr/>
          <p:nvPr/>
        </p:nvSpPr>
        <p:spPr>
          <a:xfrm>
            <a:off x="7755028" y="1186933"/>
            <a:ext cx="542331"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t>Citrix</a:t>
            </a:r>
            <a:endParaRPr lang="en-US" sz="800" b="1" dirty="0" err="1"/>
          </a:p>
        </p:txBody>
      </p:sp>
      <p:sp>
        <p:nvSpPr>
          <p:cNvPr id="27" name="Rectangle 26"/>
          <p:cNvSpPr/>
          <p:nvPr/>
        </p:nvSpPr>
        <p:spPr>
          <a:xfrm>
            <a:off x="8741068" y="1180627"/>
            <a:ext cx="406963"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t>Citrix</a:t>
            </a:r>
            <a:endParaRPr lang="en-US" sz="800" b="1" dirty="0" err="1"/>
          </a:p>
        </p:txBody>
      </p:sp>
      <p:sp>
        <p:nvSpPr>
          <p:cNvPr id="28" name="Rectangle 27"/>
          <p:cNvSpPr/>
          <p:nvPr/>
        </p:nvSpPr>
        <p:spPr>
          <a:xfrm>
            <a:off x="9601672" y="1186933"/>
            <a:ext cx="406963"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t>Citrix</a:t>
            </a:r>
            <a:endParaRPr lang="en-US" sz="800" b="1" dirty="0" err="1"/>
          </a:p>
        </p:txBody>
      </p:sp>
      <p:sp>
        <p:nvSpPr>
          <p:cNvPr id="29" name="Rectangle 28"/>
          <p:cNvSpPr/>
          <p:nvPr/>
        </p:nvSpPr>
        <p:spPr>
          <a:xfrm>
            <a:off x="10478891" y="1168758"/>
            <a:ext cx="406963" cy="182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b="1" dirty="0"/>
              <a:t>Citrix</a:t>
            </a:r>
            <a:endParaRPr lang="en-US" sz="800" b="1" dirty="0" err="1"/>
          </a:p>
        </p:txBody>
      </p:sp>
    </p:spTree>
    <p:extLst>
      <p:ext uri="{BB962C8B-B14F-4D97-AF65-F5344CB8AC3E}">
        <p14:creationId xmlns:p14="http://schemas.microsoft.com/office/powerpoint/2010/main" val="14926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809"/>
            <a:ext cx="11277599" cy="842025"/>
          </a:xfrm>
        </p:spPr>
        <p:txBody>
          <a:bodyPr/>
          <a:lstStyle/>
          <a:p>
            <a:r>
              <a:rPr lang="en-US" b="0" dirty="0"/>
              <a:t>Cloud Connector Install Experience</a:t>
            </a:r>
          </a:p>
        </p:txBody>
      </p:sp>
      <p:sp>
        <p:nvSpPr>
          <p:cNvPr id="6" name="Text Placeholder 5"/>
          <p:cNvSpPr>
            <a:spLocks noGrp="1"/>
          </p:cNvSpPr>
          <p:nvPr>
            <p:ph type="body" idx="10"/>
          </p:nvPr>
        </p:nvSpPr>
        <p:spPr>
          <a:xfrm>
            <a:off x="457199" y="981827"/>
            <a:ext cx="11277599" cy="249299"/>
          </a:xfrm>
        </p:spPr>
        <p:txBody>
          <a:bodyPr/>
          <a:lstStyle/>
          <a:p>
            <a:r>
              <a:rPr lang="en-US" dirty="0"/>
              <a:t>Kept Simple, with customer experience in mind.</a:t>
            </a:r>
          </a:p>
        </p:txBody>
      </p:sp>
      <p:pic>
        <p:nvPicPr>
          <p:cNvPr id="7" name="Picture 6"/>
          <p:cNvPicPr>
            <a:picLocks noChangeAspect="1"/>
          </p:cNvPicPr>
          <p:nvPr/>
        </p:nvPicPr>
        <p:blipFill>
          <a:blip r:embed="rId2"/>
          <a:stretch>
            <a:fillRect/>
          </a:stretch>
        </p:blipFill>
        <p:spPr>
          <a:xfrm>
            <a:off x="571499" y="2032000"/>
            <a:ext cx="2958050" cy="36957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3"/>
          <a:stretch>
            <a:fillRect/>
          </a:stretch>
        </p:blipFill>
        <p:spPr>
          <a:xfrm>
            <a:off x="2246171" y="2040118"/>
            <a:ext cx="2941628" cy="369570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stretch>
            <a:fillRect/>
          </a:stretch>
        </p:blipFill>
        <p:spPr>
          <a:xfrm>
            <a:off x="3787021" y="2040118"/>
            <a:ext cx="2966036" cy="370381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a:stretch>
            <a:fillRect/>
          </a:stretch>
        </p:blipFill>
        <p:spPr>
          <a:xfrm>
            <a:off x="5356621" y="2040118"/>
            <a:ext cx="2960079" cy="370381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6"/>
          <a:stretch>
            <a:fillRect/>
          </a:stretch>
        </p:blipFill>
        <p:spPr>
          <a:xfrm>
            <a:off x="6943557" y="2040118"/>
            <a:ext cx="2964548" cy="3703818"/>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7"/>
          <a:stretch>
            <a:fillRect/>
          </a:stretch>
        </p:blipFill>
        <p:spPr>
          <a:xfrm>
            <a:off x="8550379" y="2044700"/>
            <a:ext cx="2944662" cy="3695700"/>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8"/>
          <a:stretch>
            <a:fillRect/>
          </a:stretch>
        </p:blipFill>
        <p:spPr>
          <a:xfrm>
            <a:off x="3634746" y="370853"/>
            <a:ext cx="4651227" cy="60908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179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p:cNvPicPr>
            <a:picLocks noChangeAspect="1"/>
          </p:cNvPicPr>
          <p:nvPr/>
        </p:nvPicPr>
        <p:blipFill rotWithShape="1">
          <a:blip r:embed="rId3"/>
          <a:srcRect b="38828"/>
          <a:stretch/>
        </p:blipFill>
        <p:spPr>
          <a:xfrm>
            <a:off x="3012742" y="1581721"/>
            <a:ext cx="6105637" cy="1507102"/>
          </a:xfrm>
          <a:prstGeom prst="rect">
            <a:avLst/>
          </a:prstGeom>
        </p:spPr>
      </p:pic>
      <p:sp>
        <p:nvSpPr>
          <p:cNvPr id="25" name="Rectangle 24"/>
          <p:cNvSpPr/>
          <p:nvPr/>
        </p:nvSpPr>
        <p:spPr bwMode="auto">
          <a:xfrm>
            <a:off x="4347657" y="2404104"/>
            <a:ext cx="3353640" cy="419244"/>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191" tIns="143354" rIns="179191" bIns="143354" numCol="1" spcCol="0" rtlCol="0" fromWordArt="0" anchor="t" anchorCtr="0" forceAA="0" compatLnSpc="1">
            <a:prstTxWarp prst="textNoShape">
              <a:avLst/>
            </a:prstTxWarp>
            <a:noAutofit/>
          </a:bodyPr>
          <a:lstStyle>
            <a:defPPr>
              <a:defRPr lang="en-US"/>
            </a:defPPr>
            <a:lvl1pPr marL="0" algn="l" defTabSz="1088291" rtl="0" eaLnBrk="1" latinLnBrk="0" hangingPunct="1">
              <a:defRPr sz="2100" kern="1200">
                <a:solidFill>
                  <a:schemeClr val="lt1"/>
                </a:solidFill>
                <a:latin typeface="+mn-lt"/>
                <a:ea typeface="+mn-ea"/>
                <a:cs typeface="+mn-cs"/>
              </a:defRPr>
            </a:lvl1pPr>
            <a:lvl2pPr marL="544145" algn="l" defTabSz="1088291" rtl="0" eaLnBrk="1" latinLnBrk="0" hangingPunct="1">
              <a:defRPr sz="2100" kern="1200">
                <a:solidFill>
                  <a:schemeClr val="lt1"/>
                </a:solidFill>
                <a:latin typeface="+mn-lt"/>
                <a:ea typeface="+mn-ea"/>
                <a:cs typeface="+mn-cs"/>
              </a:defRPr>
            </a:lvl2pPr>
            <a:lvl3pPr marL="1088291" algn="l" defTabSz="1088291" rtl="0" eaLnBrk="1" latinLnBrk="0" hangingPunct="1">
              <a:defRPr sz="2100" kern="1200">
                <a:solidFill>
                  <a:schemeClr val="lt1"/>
                </a:solidFill>
                <a:latin typeface="+mn-lt"/>
                <a:ea typeface="+mn-ea"/>
                <a:cs typeface="+mn-cs"/>
              </a:defRPr>
            </a:lvl3pPr>
            <a:lvl4pPr marL="1632436" algn="l" defTabSz="1088291" rtl="0" eaLnBrk="1" latinLnBrk="0" hangingPunct="1">
              <a:defRPr sz="2100" kern="1200">
                <a:solidFill>
                  <a:schemeClr val="lt1"/>
                </a:solidFill>
                <a:latin typeface="+mn-lt"/>
                <a:ea typeface="+mn-ea"/>
                <a:cs typeface="+mn-cs"/>
              </a:defRPr>
            </a:lvl4pPr>
            <a:lvl5pPr marL="2176581" algn="l" defTabSz="1088291" rtl="0" eaLnBrk="1" latinLnBrk="0" hangingPunct="1">
              <a:defRPr sz="2100" kern="1200">
                <a:solidFill>
                  <a:schemeClr val="lt1"/>
                </a:solidFill>
                <a:latin typeface="+mn-lt"/>
                <a:ea typeface="+mn-ea"/>
                <a:cs typeface="+mn-cs"/>
              </a:defRPr>
            </a:lvl5pPr>
            <a:lvl6pPr marL="2720726" algn="l" defTabSz="1088291" rtl="0" eaLnBrk="1" latinLnBrk="0" hangingPunct="1">
              <a:defRPr sz="2100" kern="1200">
                <a:solidFill>
                  <a:schemeClr val="lt1"/>
                </a:solidFill>
                <a:latin typeface="+mn-lt"/>
                <a:ea typeface="+mn-ea"/>
                <a:cs typeface="+mn-cs"/>
              </a:defRPr>
            </a:lvl6pPr>
            <a:lvl7pPr marL="3264872" algn="l" defTabSz="1088291" rtl="0" eaLnBrk="1" latinLnBrk="0" hangingPunct="1">
              <a:defRPr sz="2100" kern="1200">
                <a:solidFill>
                  <a:schemeClr val="lt1"/>
                </a:solidFill>
                <a:latin typeface="+mn-lt"/>
                <a:ea typeface="+mn-ea"/>
                <a:cs typeface="+mn-cs"/>
              </a:defRPr>
            </a:lvl7pPr>
            <a:lvl8pPr marL="3809017" algn="l" defTabSz="1088291" rtl="0" eaLnBrk="1" latinLnBrk="0" hangingPunct="1">
              <a:defRPr sz="2100" kern="1200">
                <a:solidFill>
                  <a:schemeClr val="lt1"/>
                </a:solidFill>
                <a:latin typeface="+mn-lt"/>
                <a:ea typeface="+mn-ea"/>
                <a:cs typeface="+mn-cs"/>
              </a:defRPr>
            </a:lvl8pPr>
            <a:lvl9pPr marL="4353162" algn="l" defTabSz="1088291" rtl="0" eaLnBrk="1" latinLnBrk="0" hangingPunct="1">
              <a:defRPr sz="2100" kern="1200">
                <a:solidFill>
                  <a:schemeClr val="lt1"/>
                </a:solidFill>
                <a:latin typeface="+mn-lt"/>
                <a:ea typeface="+mn-ea"/>
                <a:cs typeface="+mn-cs"/>
              </a:defRPr>
            </a:lvl9pPr>
          </a:lstStyle>
          <a:p>
            <a:pPr algn="ctr" defTabSz="913642" fontAlgn="base">
              <a:lnSpc>
                <a:spcPct val="90000"/>
              </a:lnSpc>
              <a:spcBef>
                <a:spcPct val="0"/>
              </a:spcBef>
              <a:spcAft>
                <a:spcPct val="0"/>
              </a:spcAft>
            </a:pPr>
            <a:endParaRPr lang="en-US" sz="1050" dirty="0">
              <a:solidFill>
                <a:prstClr val="black">
                  <a:lumMod val="50000"/>
                  <a:lumOff val="50000"/>
                </a:prstClr>
              </a:solidFill>
              <a:latin typeface="Arial"/>
              <a:ea typeface="Segoe UI" pitchFamily="34" charset="0"/>
              <a:cs typeface="Segoe UI" pitchFamily="34" charset="0"/>
            </a:endParaRPr>
          </a:p>
        </p:txBody>
      </p:sp>
      <p:grpSp>
        <p:nvGrpSpPr>
          <p:cNvPr id="34" name="Group 33"/>
          <p:cNvGrpSpPr/>
          <p:nvPr/>
        </p:nvGrpSpPr>
        <p:grpSpPr>
          <a:xfrm>
            <a:off x="5179499" y="2437593"/>
            <a:ext cx="684803" cy="388302"/>
            <a:chOff x="5204948" y="1771536"/>
            <a:chExt cx="2081359" cy="1068631"/>
          </a:xfrm>
        </p:grpSpPr>
        <p:pic>
          <p:nvPicPr>
            <p:cNvPr id="22" name="Picture 21"/>
            <p:cNvPicPr>
              <a:picLocks noChangeAspect="1"/>
            </p:cNvPicPr>
            <p:nvPr/>
          </p:nvPicPr>
          <p:blipFill>
            <a:blip r:embed="rId4"/>
            <a:stretch>
              <a:fillRect/>
            </a:stretch>
          </p:blipFill>
          <p:spPr>
            <a:xfrm>
              <a:off x="5978536" y="1771536"/>
              <a:ext cx="534188" cy="534600"/>
            </a:xfrm>
            <a:prstGeom prst="rect">
              <a:avLst/>
            </a:prstGeom>
          </p:spPr>
        </p:pic>
        <p:sp>
          <p:nvSpPr>
            <p:cNvPr id="26" name="Rectangle 25"/>
            <p:cNvSpPr/>
            <p:nvPr/>
          </p:nvSpPr>
          <p:spPr>
            <a:xfrm>
              <a:off x="5204948" y="2247252"/>
              <a:ext cx="2081359" cy="592915"/>
            </a:xfrm>
            <a:prstGeom prst="rect">
              <a:avLst/>
            </a:prstGeom>
          </p:spPr>
          <p:txBody>
            <a:bodyPr wrap="none">
              <a:spAutoFit/>
            </a:bodyPr>
            <a:lstStyle/>
            <a:p>
              <a:pPr algn="ctr" defTabSz="1087965"/>
              <a:r>
                <a:rPr lang="en-US" sz="800" dirty="0">
                  <a:solidFill>
                    <a:prstClr val="black">
                      <a:lumMod val="50000"/>
                      <a:lumOff val="50000"/>
                    </a:prstClr>
                  </a:solidFill>
                  <a:latin typeface="Arial"/>
                </a:rPr>
                <a:t>StoreFront</a:t>
              </a:r>
            </a:p>
          </p:txBody>
        </p:sp>
      </p:grpSp>
      <p:grpSp>
        <p:nvGrpSpPr>
          <p:cNvPr id="35" name="Group 34"/>
          <p:cNvGrpSpPr/>
          <p:nvPr/>
        </p:nvGrpSpPr>
        <p:grpSpPr>
          <a:xfrm>
            <a:off x="5842361" y="2437593"/>
            <a:ext cx="1029448" cy="387202"/>
            <a:chOff x="5835678" y="1771536"/>
            <a:chExt cx="3128859" cy="1065605"/>
          </a:xfrm>
        </p:grpSpPr>
        <p:pic>
          <p:nvPicPr>
            <p:cNvPr id="21" name="Picture 20"/>
            <p:cNvPicPr>
              <a:picLocks noChangeAspect="1"/>
            </p:cNvPicPr>
            <p:nvPr/>
          </p:nvPicPr>
          <p:blipFill>
            <a:blip r:embed="rId5"/>
            <a:stretch>
              <a:fillRect/>
            </a:stretch>
          </p:blipFill>
          <p:spPr>
            <a:xfrm>
              <a:off x="7133019" y="1771536"/>
              <a:ext cx="534188" cy="534600"/>
            </a:xfrm>
            <a:prstGeom prst="rect">
              <a:avLst/>
            </a:prstGeom>
          </p:spPr>
        </p:pic>
        <p:sp>
          <p:nvSpPr>
            <p:cNvPr id="27" name="Rectangle 26"/>
            <p:cNvSpPr/>
            <p:nvPr/>
          </p:nvSpPr>
          <p:spPr>
            <a:xfrm>
              <a:off x="5835678" y="2244380"/>
              <a:ext cx="3128859" cy="592761"/>
            </a:xfrm>
            <a:prstGeom prst="rect">
              <a:avLst/>
            </a:prstGeom>
          </p:spPr>
          <p:txBody>
            <a:bodyPr wrap="none">
              <a:spAutoFit/>
            </a:bodyPr>
            <a:lstStyle/>
            <a:p>
              <a:pPr algn="ctr" defTabSz="1087965"/>
              <a:r>
                <a:rPr lang="en-US" sz="800" dirty="0">
                  <a:solidFill>
                    <a:prstClr val="black">
                      <a:lumMod val="50000"/>
                      <a:lumOff val="50000"/>
                    </a:prstClr>
                  </a:solidFill>
                  <a:latin typeface="Arial"/>
                </a:rPr>
                <a:t>Delivery Controller</a:t>
              </a:r>
            </a:p>
          </p:txBody>
        </p:sp>
      </p:grpSp>
      <p:grpSp>
        <p:nvGrpSpPr>
          <p:cNvPr id="20" name="Group 19"/>
          <p:cNvGrpSpPr/>
          <p:nvPr/>
        </p:nvGrpSpPr>
        <p:grpSpPr>
          <a:xfrm>
            <a:off x="4329085" y="2437594"/>
            <a:ext cx="872355" cy="359029"/>
            <a:chOff x="1132361" y="1849010"/>
            <a:chExt cx="2651397" cy="988075"/>
          </a:xfrm>
        </p:grpSpPr>
        <p:pic>
          <p:nvPicPr>
            <p:cNvPr id="23" name="Picture 22"/>
            <p:cNvPicPr>
              <a:picLocks noChangeAspect="1"/>
            </p:cNvPicPr>
            <p:nvPr/>
          </p:nvPicPr>
          <p:blipFill>
            <a:blip r:embed="rId6"/>
            <a:stretch>
              <a:fillRect/>
            </a:stretch>
          </p:blipFill>
          <p:spPr>
            <a:xfrm>
              <a:off x="2093841" y="1849010"/>
              <a:ext cx="728438" cy="417960"/>
            </a:xfrm>
            <a:prstGeom prst="rect">
              <a:avLst/>
            </a:prstGeom>
          </p:spPr>
        </p:pic>
        <p:sp>
          <p:nvSpPr>
            <p:cNvPr id="28" name="Rectangle 27"/>
            <p:cNvSpPr/>
            <p:nvPr/>
          </p:nvSpPr>
          <p:spPr>
            <a:xfrm>
              <a:off x="1132361" y="2244322"/>
              <a:ext cx="2651397" cy="592763"/>
            </a:xfrm>
            <a:prstGeom prst="rect">
              <a:avLst/>
            </a:prstGeom>
          </p:spPr>
          <p:txBody>
            <a:bodyPr wrap="none">
              <a:spAutoFit/>
            </a:bodyPr>
            <a:lstStyle/>
            <a:p>
              <a:pPr algn="ctr" defTabSz="1087965"/>
              <a:r>
                <a:rPr lang="en-US" sz="800" dirty="0">
                  <a:solidFill>
                    <a:prstClr val="black">
                      <a:lumMod val="50000"/>
                      <a:lumOff val="50000"/>
                    </a:prstClr>
                  </a:solidFill>
                  <a:latin typeface="Arial"/>
                </a:rPr>
                <a:t>License Server</a:t>
              </a:r>
            </a:p>
          </p:txBody>
        </p:sp>
      </p:grpSp>
      <p:grpSp>
        <p:nvGrpSpPr>
          <p:cNvPr id="31" name="Group 30"/>
          <p:cNvGrpSpPr/>
          <p:nvPr/>
        </p:nvGrpSpPr>
        <p:grpSpPr>
          <a:xfrm>
            <a:off x="6856282" y="2437594"/>
            <a:ext cx="862736" cy="374923"/>
            <a:chOff x="2642545" y="1805270"/>
            <a:chExt cx="2622163" cy="1031816"/>
          </a:xfrm>
        </p:grpSpPr>
        <p:pic>
          <p:nvPicPr>
            <p:cNvPr id="24" name="Picture 23"/>
            <p:cNvPicPr>
              <a:picLocks noChangeAspect="1"/>
            </p:cNvPicPr>
            <p:nvPr/>
          </p:nvPicPr>
          <p:blipFill>
            <a:blip r:embed="rId7"/>
            <a:stretch>
              <a:fillRect/>
            </a:stretch>
          </p:blipFill>
          <p:spPr>
            <a:xfrm>
              <a:off x="3730245" y="1805270"/>
              <a:ext cx="446775" cy="505440"/>
            </a:xfrm>
            <a:prstGeom prst="rect">
              <a:avLst/>
            </a:prstGeom>
          </p:spPr>
        </p:pic>
        <p:sp>
          <p:nvSpPr>
            <p:cNvPr id="29" name="Rectangle 28"/>
            <p:cNvSpPr/>
            <p:nvPr/>
          </p:nvSpPr>
          <p:spPr>
            <a:xfrm>
              <a:off x="2642545" y="2244323"/>
              <a:ext cx="2622163" cy="592763"/>
            </a:xfrm>
            <a:prstGeom prst="rect">
              <a:avLst/>
            </a:prstGeom>
          </p:spPr>
          <p:txBody>
            <a:bodyPr wrap="none">
              <a:spAutoFit/>
            </a:bodyPr>
            <a:lstStyle/>
            <a:p>
              <a:pPr algn="ctr" defTabSz="1087965"/>
              <a:r>
                <a:rPr lang="en-US" sz="800" dirty="0">
                  <a:solidFill>
                    <a:prstClr val="black">
                      <a:lumMod val="50000"/>
                      <a:lumOff val="50000"/>
                    </a:prstClr>
                  </a:solidFill>
                  <a:latin typeface="Arial"/>
                </a:rPr>
                <a:t>SQL Database</a:t>
              </a:r>
            </a:p>
          </p:txBody>
        </p:sp>
      </p:grpSp>
      <p:sp>
        <p:nvSpPr>
          <p:cNvPr id="30" name="Rectangle 29"/>
          <p:cNvSpPr/>
          <p:nvPr/>
        </p:nvSpPr>
        <p:spPr>
          <a:xfrm>
            <a:off x="5163686" y="1930463"/>
            <a:ext cx="1745636" cy="415498"/>
          </a:xfrm>
          <a:prstGeom prst="rect">
            <a:avLst/>
          </a:prstGeom>
        </p:spPr>
        <p:txBody>
          <a:bodyPr wrap="square">
            <a:spAutoFit/>
          </a:bodyPr>
          <a:lstStyle/>
          <a:p>
            <a:pPr algn="ctr" defTabSz="1087965"/>
            <a:r>
              <a:rPr lang="en-US" sz="1050" b="1" dirty="0">
                <a:solidFill>
                  <a:prstClr val="black">
                    <a:lumMod val="50000"/>
                    <a:lumOff val="50000"/>
                  </a:prstClr>
                </a:solidFill>
                <a:latin typeface="Arial"/>
              </a:rPr>
              <a:t>Citrix Virtual Apps and Desktops</a:t>
            </a:r>
          </a:p>
        </p:txBody>
      </p:sp>
      <p:sp>
        <p:nvSpPr>
          <p:cNvPr id="2" name="Title 1"/>
          <p:cNvSpPr>
            <a:spLocks noGrp="1"/>
          </p:cNvSpPr>
          <p:nvPr>
            <p:ph type="title"/>
          </p:nvPr>
        </p:nvSpPr>
        <p:spPr/>
        <p:txBody>
          <a:bodyPr/>
          <a:lstStyle/>
          <a:p>
            <a:r>
              <a:rPr lang="en-US" dirty="0"/>
              <a:t>Hybrid Cloud Architecture</a:t>
            </a:r>
          </a:p>
        </p:txBody>
      </p:sp>
      <p:sp>
        <p:nvSpPr>
          <p:cNvPr id="3" name="Text Placeholder 2"/>
          <p:cNvSpPr>
            <a:spLocks noGrp="1"/>
          </p:cNvSpPr>
          <p:nvPr>
            <p:ph type="body" idx="10"/>
          </p:nvPr>
        </p:nvSpPr>
        <p:spPr/>
        <p:txBody>
          <a:bodyPr/>
          <a:lstStyle/>
          <a:p>
            <a:endParaRPr lang="en-US" dirty="0"/>
          </a:p>
        </p:txBody>
      </p:sp>
      <p:cxnSp>
        <p:nvCxnSpPr>
          <p:cNvPr id="191" name="Straight Connector 190"/>
          <p:cNvCxnSpPr/>
          <p:nvPr/>
        </p:nvCxnSpPr>
        <p:spPr bwMode="auto">
          <a:xfrm flipV="1">
            <a:off x="1203470" y="3190434"/>
            <a:ext cx="9570808" cy="51395"/>
          </a:xfrm>
          <a:prstGeom prst="line">
            <a:avLst/>
          </a:prstGeom>
          <a:noFill/>
          <a:ln w="19050" cap="flat" cmpd="sng" algn="ctr">
            <a:solidFill>
              <a:schemeClr val="bg2"/>
            </a:solidFill>
            <a:prstDash val="solid"/>
            <a:round/>
            <a:headEnd type="none" w="med" len="med"/>
            <a:tailEnd type="none" w="med" len="med"/>
          </a:ln>
          <a:effectLst/>
        </p:spPr>
      </p:cxnSp>
      <p:cxnSp>
        <p:nvCxnSpPr>
          <p:cNvPr id="194" name="Straight Arrow Connector 193"/>
          <p:cNvCxnSpPr/>
          <p:nvPr/>
        </p:nvCxnSpPr>
        <p:spPr bwMode="auto">
          <a:xfrm rot="10320000" flipH="1">
            <a:off x="1175246" y="3234485"/>
            <a:ext cx="56448" cy="390229"/>
          </a:xfrm>
          <a:prstGeom prst="straightConnector1">
            <a:avLst/>
          </a:prstGeom>
          <a:noFill/>
          <a:ln w="22225" cap="flat" cmpd="sng" algn="ctr">
            <a:solidFill>
              <a:schemeClr val="bg2"/>
            </a:solidFill>
            <a:prstDash val="solid"/>
            <a:round/>
            <a:headEnd type="none" w="med" len="med"/>
            <a:tailEnd type="triangle"/>
          </a:ln>
          <a:effectLst/>
        </p:spPr>
      </p:cxnSp>
      <p:cxnSp>
        <p:nvCxnSpPr>
          <p:cNvPr id="196" name="Straight Arrow Connector 195"/>
          <p:cNvCxnSpPr/>
          <p:nvPr/>
        </p:nvCxnSpPr>
        <p:spPr bwMode="auto">
          <a:xfrm rot="10320000" flipH="1">
            <a:off x="3393091" y="3222588"/>
            <a:ext cx="56448" cy="390229"/>
          </a:xfrm>
          <a:prstGeom prst="straightConnector1">
            <a:avLst/>
          </a:prstGeom>
          <a:noFill/>
          <a:ln w="22225" cap="flat" cmpd="sng" algn="ctr">
            <a:solidFill>
              <a:schemeClr val="bg2"/>
            </a:solidFill>
            <a:prstDash val="solid"/>
            <a:round/>
            <a:headEnd type="none" w="med" len="med"/>
            <a:tailEnd type="triangle"/>
          </a:ln>
          <a:effectLst/>
        </p:spPr>
      </p:cxnSp>
      <p:cxnSp>
        <p:nvCxnSpPr>
          <p:cNvPr id="197" name="Straight Arrow Connector 196"/>
          <p:cNvCxnSpPr/>
          <p:nvPr/>
        </p:nvCxnSpPr>
        <p:spPr bwMode="auto">
          <a:xfrm rot="10320000" flipH="1">
            <a:off x="6347080" y="3222588"/>
            <a:ext cx="56448" cy="390229"/>
          </a:xfrm>
          <a:prstGeom prst="straightConnector1">
            <a:avLst/>
          </a:prstGeom>
          <a:noFill/>
          <a:ln w="22225" cap="flat" cmpd="sng" algn="ctr">
            <a:solidFill>
              <a:schemeClr val="bg2"/>
            </a:solidFill>
            <a:prstDash val="solid"/>
            <a:round/>
            <a:headEnd type="none" w="med" len="med"/>
            <a:tailEnd type="triangle"/>
          </a:ln>
          <a:effectLst/>
        </p:spPr>
      </p:cxnSp>
      <p:cxnSp>
        <p:nvCxnSpPr>
          <p:cNvPr id="199" name="Straight Arrow Connector 198"/>
          <p:cNvCxnSpPr/>
          <p:nvPr/>
        </p:nvCxnSpPr>
        <p:spPr bwMode="auto">
          <a:xfrm rot="10320000" flipH="1">
            <a:off x="10746054" y="3184766"/>
            <a:ext cx="56448" cy="390229"/>
          </a:xfrm>
          <a:prstGeom prst="straightConnector1">
            <a:avLst/>
          </a:prstGeom>
          <a:noFill/>
          <a:ln w="22225" cap="flat" cmpd="sng" algn="ctr">
            <a:solidFill>
              <a:schemeClr val="bg2"/>
            </a:solidFill>
            <a:prstDash val="solid"/>
            <a:round/>
            <a:headEnd type="none" w="med" len="med"/>
            <a:tailEnd type="triangle"/>
          </a:ln>
          <a:effectLst/>
        </p:spPr>
      </p:cxnSp>
      <p:cxnSp>
        <p:nvCxnSpPr>
          <p:cNvPr id="201" name="Straight Arrow Connector 200"/>
          <p:cNvCxnSpPr/>
          <p:nvPr/>
        </p:nvCxnSpPr>
        <p:spPr bwMode="auto">
          <a:xfrm rot="10320000" flipH="1">
            <a:off x="6035325" y="2832660"/>
            <a:ext cx="56448" cy="390229"/>
          </a:xfrm>
          <a:prstGeom prst="straightConnector1">
            <a:avLst/>
          </a:prstGeom>
          <a:noFill/>
          <a:ln w="22225" cap="flat" cmpd="sng" algn="ctr">
            <a:solidFill>
              <a:schemeClr val="bg2"/>
            </a:solidFill>
            <a:prstDash val="solid"/>
            <a:round/>
            <a:headEnd type="none" w="med" len="med"/>
            <a:tailEnd type="triangle"/>
          </a:ln>
          <a:effectLst/>
        </p:spPr>
      </p:cxnSp>
      <p:grpSp>
        <p:nvGrpSpPr>
          <p:cNvPr id="18" name="Group 17"/>
          <p:cNvGrpSpPr/>
          <p:nvPr/>
        </p:nvGrpSpPr>
        <p:grpSpPr>
          <a:xfrm>
            <a:off x="2438360" y="3715470"/>
            <a:ext cx="2052792" cy="1015036"/>
            <a:chOff x="2436772" y="3292104"/>
            <a:chExt cx="2052792" cy="1015300"/>
          </a:xfrm>
        </p:grpSpPr>
        <p:sp>
          <p:nvSpPr>
            <p:cNvPr id="120" name="Rectangle 119"/>
            <p:cNvSpPr/>
            <p:nvPr/>
          </p:nvSpPr>
          <p:spPr bwMode="auto">
            <a:xfrm>
              <a:off x="2467951" y="3292104"/>
              <a:ext cx="2021613" cy="1015300"/>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191" tIns="143354" rIns="179191" bIns="143354" numCol="1" spcCol="0" rtlCol="0" fromWordArt="0" anchor="t" anchorCtr="0" forceAA="0" compatLnSpc="1">
              <a:prstTxWarp prst="textNoShape">
                <a:avLst/>
              </a:prstTxWarp>
              <a:noAutofit/>
            </a:bodyPr>
            <a:lstStyle>
              <a:defPPr>
                <a:defRPr lang="en-US"/>
              </a:defPPr>
              <a:lvl1pPr marL="0" algn="l" defTabSz="1088291" rtl="0" eaLnBrk="1" latinLnBrk="0" hangingPunct="1">
                <a:defRPr sz="2100" kern="1200">
                  <a:solidFill>
                    <a:schemeClr val="lt1"/>
                  </a:solidFill>
                  <a:latin typeface="+mn-lt"/>
                  <a:ea typeface="+mn-ea"/>
                  <a:cs typeface="+mn-cs"/>
                </a:defRPr>
              </a:lvl1pPr>
              <a:lvl2pPr marL="544145" algn="l" defTabSz="1088291" rtl="0" eaLnBrk="1" latinLnBrk="0" hangingPunct="1">
                <a:defRPr sz="2100" kern="1200">
                  <a:solidFill>
                    <a:schemeClr val="lt1"/>
                  </a:solidFill>
                  <a:latin typeface="+mn-lt"/>
                  <a:ea typeface="+mn-ea"/>
                  <a:cs typeface="+mn-cs"/>
                </a:defRPr>
              </a:lvl2pPr>
              <a:lvl3pPr marL="1088291" algn="l" defTabSz="1088291" rtl="0" eaLnBrk="1" latinLnBrk="0" hangingPunct="1">
                <a:defRPr sz="2100" kern="1200">
                  <a:solidFill>
                    <a:schemeClr val="lt1"/>
                  </a:solidFill>
                  <a:latin typeface="+mn-lt"/>
                  <a:ea typeface="+mn-ea"/>
                  <a:cs typeface="+mn-cs"/>
                </a:defRPr>
              </a:lvl3pPr>
              <a:lvl4pPr marL="1632436" algn="l" defTabSz="1088291" rtl="0" eaLnBrk="1" latinLnBrk="0" hangingPunct="1">
                <a:defRPr sz="2100" kern="1200">
                  <a:solidFill>
                    <a:schemeClr val="lt1"/>
                  </a:solidFill>
                  <a:latin typeface="+mn-lt"/>
                  <a:ea typeface="+mn-ea"/>
                  <a:cs typeface="+mn-cs"/>
                </a:defRPr>
              </a:lvl4pPr>
              <a:lvl5pPr marL="2176581" algn="l" defTabSz="1088291" rtl="0" eaLnBrk="1" latinLnBrk="0" hangingPunct="1">
                <a:defRPr sz="2100" kern="1200">
                  <a:solidFill>
                    <a:schemeClr val="lt1"/>
                  </a:solidFill>
                  <a:latin typeface="+mn-lt"/>
                  <a:ea typeface="+mn-ea"/>
                  <a:cs typeface="+mn-cs"/>
                </a:defRPr>
              </a:lvl5pPr>
              <a:lvl6pPr marL="2720726" algn="l" defTabSz="1088291" rtl="0" eaLnBrk="1" latinLnBrk="0" hangingPunct="1">
                <a:defRPr sz="2100" kern="1200">
                  <a:solidFill>
                    <a:schemeClr val="lt1"/>
                  </a:solidFill>
                  <a:latin typeface="+mn-lt"/>
                  <a:ea typeface="+mn-ea"/>
                  <a:cs typeface="+mn-cs"/>
                </a:defRPr>
              </a:lvl6pPr>
              <a:lvl7pPr marL="3264872" algn="l" defTabSz="1088291" rtl="0" eaLnBrk="1" latinLnBrk="0" hangingPunct="1">
                <a:defRPr sz="2100" kern="1200">
                  <a:solidFill>
                    <a:schemeClr val="lt1"/>
                  </a:solidFill>
                  <a:latin typeface="+mn-lt"/>
                  <a:ea typeface="+mn-ea"/>
                  <a:cs typeface="+mn-cs"/>
                </a:defRPr>
              </a:lvl7pPr>
              <a:lvl8pPr marL="3809017" algn="l" defTabSz="1088291" rtl="0" eaLnBrk="1" latinLnBrk="0" hangingPunct="1">
                <a:defRPr sz="2100" kern="1200">
                  <a:solidFill>
                    <a:schemeClr val="lt1"/>
                  </a:solidFill>
                  <a:latin typeface="+mn-lt"/>
                  <a:ea typeface="+mn-ea"/>
                  <a:cs typeface="+mn-cs"/>
                </a:defRPr>
              </a:lvl8pPr>
              <a:lvl9pPr marL="4353162" algn="l" defTabSz="1088291" rtl="0" eaLnBrk="1" latinLnBrk="0" hangingPunct="1">
                <a:defRPr sz="2100" kern="1200">
                  <a:solidFill>
                    <a:schemeClr val="lt1"/>
                  </a:solidFill>
                  <a:latin typeface="+mn-lt"/>
                  <a:ea typeface="+mn-ea"/>
                  <a:cs typeface="+mn-cs"/>
                </a:defRPr>
              </a:lvl9pPr>
            </a:lstStyle>
            <a:p>
              <a:pPr algn="ctr" defTabSz="913642" fontAlgn="base">
                <a:lnSpc>
                  <a:spcPct val="90000"/>
                </a:lnSpc>
                <a:spcBef>
                  <a:spcPct val="0"/>
                </a:spcBef>
                <a:spcAft>
                  <a:spcPct val="0"/>
                </a:spcAft>
              </a:pPr>
              <a:endParaRPr lang="en-US" sz="800" dirty="0">
                <a:solidFill>
                  <a:prstClr val="black">
                    <a:lumMod val="50000"/>
                    <a:lumOff val="50000"/>
                  </a:prstClr>
                </a:solidFill>
                <a:latin typeface="Arial"/>
                <a:ea typeface="Segoe UI" pitchFamily="34" charset="0"/>
                <a:cs typeface="Segoe UI" pitchFamily="34" charset="0"/>
              </a:endParaRPr>
            </a:p>
          </p:txBody>
        </p:sp>
        <p:sp>
          <p:nvSpPr>
            <p:cNvPr id="121" name="Rectangle 120"/>
            <p:cNvSpPr/>
            <p:nvPr/>
          </p:nvSpPr>
          <p:spPr>
            <a:xfrm>
              <a:off x="2436772" y="3995890"/>
              <a:ext cx="947542" cy="261610"/>
            </a:xfrm>
            <a:prstGeom prst="rect">
              <a:avLst/>
            </a:prstGeom>
          </p:spPr>
          <p:txBody>
            <a:bodyPr wrap="square">
              <a:spAutoFit/>
            </a:bodyPr>
            <a:lstStyle/>
            <a:p>
              <a:pPr algn="ctr" defTabSz="1087965"/>
              <a:r>
                <a:rPr lang="en-US" sz="1050" b="1" dirty="0">
                  <a:solidFill>
                    <a:prstClr val="black">
                      <a:lumMod val="50000"/>
                      <a:lumOff val="50000"/>
                    </a:prstClr>
                  </a:solidFill>
                  <a:latin typeface="Arial"/>
                </a:rPr>
                <a:t>AWS EC2</a:t>
              </a:r>
            </a:p>
          </p:txBody>
        </p:sp>
        <p:sp>
          <p:nvSpPr>
            <p:cNvPr id="122" name="Rounded Rectangle 121"/>
            <p:cNvSpPr/>
            <p:nvPr/>
          </p:nvSpPr>
          <p:spPr bwMode="auto">
            <a:xfrm>
              <a:off x="3025347" y="3346958"/>
              <a:ext cx="811187" cy="198497"/>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Cloud Connector</a:t>
              </a:r>
            </a:p>
          </p:txBody>
        </p:sp>
      </p:grpSp>
      <p:grpSp>
        <p:nvGrpSpPr>
          <p:cNvPr id="19" name="Group 18"/>
          <p:cNvGrpSpPr/>
          <p:nvPr/>
        </p:nvGrpSpPr>
        <p:grpSpPr>
          <a:xfrm>
            <a:off x="175608" y="3715470"/>
            <a:ext cx="2101617" cy="1015036"/>
            <a:chOff x="174019" y="3292104"/>
            <a:chExt cx="2101617" cy="1015300"/>
          </a:xfrm>
        </p:grpSpPr>
        <p:sp>
          <p:nvSpPr>
            <p:cNvPr id="6" name="Rectangle 5"/>
            <p:cNvSpPr/>
            <p:nvPr/>
          </p:nvSpPr>
          <p:spPr bwMode="auto">
            <a:xfrm>
              <a:off x="254023" y="3292104"/>
              <a:ext cx="2021613" cy="1015300"/>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191" tIns="143354" rIns="179191" bIns="143354" numCol="1" spcCol="0" rtlCol="0" fromWordArt="0" anchor="t" anchorCtr="0" forceAA="0" compatLnSpc="1">
              <a:prstTxWarp prst="textNoShape">
                <a:avLst/>
              </a:prstTxWarp>
              <a:noAutofit/>
            </a:bodyPr>
            <a:lstStyle>
              <a:defPPr>
                <a:defRPr lang="en-US"/>
              </a:defPPr>
              <a:lvl1pPr marL="0" algn="l" defTabSz="1088291" rtl="0" eaLnBrk="1" latinLnBrk="0" hangingPunct="1">
                <a:defRPr sz="2100" kern="1200">
                  <a:solidFill>
                    <a:schemeClr val="lt1"/>
                  </a:solidFill>
                  <a:latin typeface="+mn-lt"/>
                  <a:ea typeface="+mn-ea"/>
                  <a:cs typeface="+mn-cs"/>
                </a:defRPr>
              </a:lvl1pPr>
              <a:lvl2pPr marL="544145" algn="l" defTabSz="1088291" rtl="0" eaLnBrk="1" latinLnBrk="0" hangingPunct="1">
                <a:defRPr sz="2100" kern="1200">
                  <a:solidFill>
                    <a:schemeClr val="lt1"/>
                  </a:solidFill>
                  <a:latin typeface="+mn-lt"/>
                  <a:ea typeface="+mn-ea"/>
                  <a:cs typeface="+mn-cs"/>
                </a:defRPr>
              </a:lvl2pPr>
              <a:lvl3pPr marL="1088291" algn="l" defTabSz="1088291" rtl="0" eaLnBrk="1" latinLnBrk="0" hangingPunct="1">
                <a:defRPr sz="2100" kern="1200">
                  <a:solidFill>
                    <a:schemeClr val="lt1"/>
                  </a:solidFill>
                  <a:latin typeface="+mn-lt"/>
                  <a:ea typeface="+mn-ea"/>
                  <a:cs typeface="+mn-cs"/>
                </a:defRPr>
              </a:lvl3pPr>
              <a:lvl4pPr marL="1632436" algn="l" defTabSz="1088291" rtl="0" eaLnBrk="1" latinLnBrk="0" hangingPunct="1">
                <a:defRPr sz="2100" kern="1200">
                  <a:solidFill>
                    <a:schemeClr val="lt1"/>
                  </a:solidFill>
                  <a:latin typeface="+mn-lt"/>
                  <a:ea typeface="+mn-ea"/>
                  <a:cs typeface="+mn-cs"/>
                </a:defRPr>
              </a:lvl4pPr>
              <a:lvl5pPr marL="2176581" algn="l" defTabSz="1088291" rtl="0" eaLnBrk="1" latinLnBrk="0" hangingPunct="1">
                <a:defRPr sz="2100" kern="1200">
                  <a:solidFill>
                    <a:schemeClr val="lt1"/>
                  </a:solidFill>
                  <a:latin typeface="+mn-lt"/>
                  <a:ea typeface="+mn-ea"/>
                  <a:cs typeface="+mn-cs"/>
                </a:defRPr>
              </a:lvl5pPr>
              <a:lvl6pPr marL="2720726" algn="l" defTabSz="1088291" rtl="0" eaLnBrk="1" latinLnBrk="0" hangingPunct="1">
                <a:defRPr sz="2100" kern="1200">
                  <a:solidFill>
                    <a:schemeClr val="lt1"/>
                  </a:solidFill>
                  <a:latin typeface="+mn-lt"/>
                  <a:ea typeface="+mn-ea"/>
                  <a:cs typeface="+mn-cs"/>
                </a:defRPr>
              </a:lvl6pPr>
              <a:lvl7pPr marL="3264872" algn="l" defTabSz="1088291" rtl="0" eaLnBrk="1" latinLnBrk="0" hangingPunct="1">
                <a:defRPr sz="2100" kern="1200">
                  <a:solidFill>
                    <a:schemeClr val="lt1"/>
                  </a:solidFill>
                  <a:latin typeface="+mn-lt"/>
                  <a:ea typeface="+mn-ea"/>
                  <a:cs typeface="+mn-cs"/>
                </a:defRPr>
              </a:lvl7pPr>
              <a:lvl8pPr marL="3809017" algn="l" defTabSz="1088291" rtl="0" eaLnBrk="1" latinLnBrk="0" hangingPunct="1">
                <a:defRPr sz="2100" kern="1200">
                  <a:solidFill>
                    <a:schemeClr val="lt1"/>
                  </a:solidFill>
                  <a:latin typeface="+mn-lt"/>
                  <a:ea typeface="+mn-ea"/>
                  <a:cs typeface="+mn-cs"/>
                </a:defRPr>
              </a:lvl8pPr>
              <a:lvl9pPr marL="4353162" algn="l" defTabSz="1088291" rtl="0" eaLnBrk="1" latinLnBrk="0" hangingPunct="1">
                <a:defRPr sz="2100" kern="1200">
                  <a:solidFill>
                    <a:schemeClr val="lt1"/>
                  </a:solidFill>
                  <a:latin typeface="+mn-lt"/>
                  <a:ea typeface="+mn-ea"/>
                  <a:cs typeface="+mn-cs"/>
                </a:defRPr>
              </a:lvl9pPr>
            </a:lstStyle>
            <a:p>
              <a:pPr algn="ctr" defTabSz="913642" fontAlgn="base">
                <a:lnSpc>
                  <a:spcPct val="90000"/>
                </a:lnSpc>
                <a:spcBef>
                  <a:spcPct val="0"/>
                </a:spcBef>
                <a:spcAft>
                  <a:spcPct val="0"/>
                </a:spcAft>
              </a:pPr>
              <a:endParaRPr lang="en-US" sz="800" dirty="0">
                <a:solidFill>
                  <a:prstClr val="white"/>
                </a:solidFill>
                <a:latin typeface="Arial"/>
                <a:ea typeface="Segoe UI" pitchFamily="34" charset="0"/>
                <a:cs typeface="Segoe UI" pitchFamily="34" charset="0"/>
              </a:endParaRPr>
            </a:p>
          </p:txBody>
        </p:sp>
        <p:sp>
          <p:nvSpPr>
            <p:cNvPr id="7" name="Rectangle 6"/>
            <p:cNvSpPr/>
            <p:nvPr/>
          </p:nvSpPr>
          <p:spPr>
            <a:xfrm>
              <a:off x="174019" y="4024051"/>
              <a:ext cx="724478" cy="261610"/>
            </a:xfrm>
            <a:prstGeom prst="rect">
              <a:avLst/>
            </a:prstGeom>
          </p:spPr>
          <p:txBody>
            <a:bodyPr wrap="square">
              <a:spAutoFit/>
            </a:bodyPr>
            <a:lstStyle/>
            <a:p>
              <a:pPr algn="ctr" defTabSz="1087965"/>
              <a:r>
                <a:rPr lang="en-US" sz="1050" b="1" dirty="0">
                  <a:solidFill>
                    <a:prstClr val="white"/>
                  </a:solidFill>
                  <a:latin typeface="Arial"/>
                </a:rPr>
                <a:t>Azure</a:t>
              </a:r>
            </a:p>
          </p:txBody>
        </p:sp>
        <p:sp>
          <p:nvSpPr>
            <p:cNvPr id="10" name="Rounded Rectangle 9"/>
            <p:cNvSpPr/>
            <p:nvPr/>
          </p:nvSpPr>
          <p:spPr bwMode="auto">
            <a:xfrm>
              <a:off x="811419" y="3346958"/>
              <a:ext cx="811187" cy="198497"/>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white"/>
                  </a:solidFill>
                  <a:latin typeface="Arial"/>
                  <a:cs typeface="Arial" charset="0"/>
                </a:rPr>
                <a:t>Cloud Connector</a:t>
              </a:r>
            </a:p>
          </p:txBody>
        </p:sp>
        <p:sp>
          <p:nvSpPr>
            <p:cNvPr id="209" name="Rounded Rectangle 208"/>
            <p:cNvSpPr/>
            <p:nvPr/>
          </p:nvSpPr>
          <p:spPr bwMode="auto">
            <a:xfrm>
              <a:off x="1546786" y="4009175"/>
              <a:ext cx="692734" cy="254354"/>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white"/>
                  </a:solidFill>
                  <a:latin typeface="Arial"/>
                  <a:cs typeface="Arial" charset="0"/>
                </a:rPr>
                <a:t>NetScaler</a:t>
              </a:r>
            </a:p>
            <a:p>
              <a:pPr algn="ctr" defTabSz="1460414" fontAlgn="base">
                <a:spcBef>
                  <a:spcPct val="0"/>
                </a:spcBef>
                <a:spcAft>
                  <a:spcPct val="0"/>
                </a:spcAft>
              </a:pPr>
              <a:r>
                <a:rPr lang="en-US" sz="600" dirty="0">
                  <a:solidFill>
                    <a:prstClr val="white"/>
                  </a:solidFill>
                  <a:latin typeface="Arial"/>
                  <a:cs typeface="Arial" charset="0"/>
                </a:rPr>
                <a:t>ICA  Proxy</a:t>
              </a:r>
            </a:p>
          </p:txBody>
        </p:sp>
      </p:grpSp>
      <p:grpSp>
        <p:nvGrpSpPr>
          <p:cNvPr id="13" name="Group 12"/>
          <p:cNvGrpSpPr/>
          <p:nvPr/>
        </p:nvGrpSpPr>
        <p:grpSpPr>
          <a:xfrm>
            <a:off x="5366385" y="3731029"/>
            <a:ext cx="2067545" cy="1015036"/>
            <a:chOff x="5364796" y="3307667"/>
            <a:chExt cx="2067545" cy="1015300"/>
          </a:xfrm>
        </p:grpSpPr>
        <p:sp>
          <p:nvSpPr>
            <p:cNvPr id="136" name="Rectangle 135"/>
            <p:cNvSpPr/>
            <p:nvPr/>
          </p:nvSpPr>
          <p:spPr bwMode="auto">
            <a:xfrm>
              <a:off x="5410728" y="3307667"/>
              <a:ext cx="2021613" cy="1015300"/>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191" tIns="143354" rIns="179191" bIns="143354" numCol="1" spcCol="0" rtlCol="0" fromWordArt="0" anchor="t" anchorCtr="0" forceAA="0" compatLnSpc="1">
              <a:prstTxWarp prst="textNoShape">
                <a:avLst/>
              </a:prstTxWarp>
              <a:noAutofit/>
            </a:bodyPr>
            <a:lstStyle>
              <a:defPPr>
                <a:defRPr lang="en-US"/>
              </a:defPPr>
              <a:lvl1pPr marL="0" algn="l" defTabSz="1088291" rtl="0" eaLnBrk="1" latinLnBrk="0" hangingPunct="1">
                <a:defRPr sz="2100" kern="1200">
                  <a:solidFill>
                    <a:schemeClr val="lt1"/>
                  </a:solidFill>
                  <a:latin typeface="+mn-lt"/>
                  <a:ea typeface="+mn-ea"/>
                  <a:cs typeface="+mn-cs"/>
                </a:defRPr>
              </a:lvl1pPr>
              <a:lvl2pPr marL="544145" algn="l" defTabSz="1088291" rtl="0" eaLnBrk="1" latinLnBrk="0" hangingPunct="1">
                <a:defRPr sz="2100" kern="1200">
                  <a:solidFill>
                    <a:schemeClr val="lt1"/>
                  </a:solidFill>
                  <a:latin typeface="+mn-lt"/>
                  <a:ea typeface="+mn-ea"/>
                  <a:cs typeface="+mn-cs"/>
                </a:defRPr>
              </a:lvl2pPr>
              <a:lvl3pPr marL="1088291" algn="l" defTabSz="1088291" rtl="0" eaLnBrk="1" latinLnBrk="0" hangingPunct="1">
                <a:defRPr sz="2100" kern="1200">
                  <a:solidFill>
                    <a:schemeClr val="lt1"/>
                  </a:solidFill>
                  <a:latin typeface="+mn-lt"/>
                  <a:ea typeface="+mn-ea"/>
                  <a:cs typeface="+mn-cs"/>
                </a:defRPr>
              </a:lvl3pPr>
              <a:lvl4pPr marL="1632436" algn="l" defTabSz="1088291" rtl="0" eaLnBrk="1" latinLnBrk="0" hangingPunct="1">
                <a:defRPr sz="2100" kern="1200">
                  <a:solidFill>
                    <a:schemeClr val="lt1"/>
                  </a:solidFill>
                  <a:latin typeface="+mn-lt"/>
                  <a:ea typeface="+mn-ea"/>
                  <a:cs typeface="+mn-cs"/>
                </a:defRPr>
              </a:lvl4pPr>
              <a:lvl5pPr marL="2176581" algn="l" defTabSz="1088291" rtl="0" eaLnBrk="1" latinLnBrk="0" hangingPunct="1">
                <a:defRPr sz="2100" kern="1200">
                  <a:solidFill>
                    <a:schemeClr val="lt1"/>
                  </a:solidFill>
                  <a:latin typeface="+mn-lt"/>
                  <a:ea typeface="+mn-ea"/>
                  <a:cs typeface="+mn-cs"/>
                </a:defRPr>
              </a:lvl5pPr>
              <a:lvl6pPr marL="2720726" algn="l" defTabSz="1088291" rtl="0" eaLnBrk="1" latinLnBrk="0" hangingPunct="1">
                <a:defRPr sz="2100" kern="1200">
                  <a:solidFill>
                    <a:schemeClr val="lt1"/>
                  </a:solidFill>
                  <a:latin typeface="+mn-lt"/>
                  <a:ea typeface="+mn-ea"/>
                  <a:cs typeface="+mn-cs"/>
                </a:defRPr>
              </a:lvl6pPr>
              <a:lvl7pPr marL="3264872" algn="l" defTabSz="1088291" rtl="0" eaLnBrk="1" latinLnBrk="0" hangingPunct="1">
                <a:defRPr sz="2100" kern="1200">
                  <a:solidFill>
                    <a:schemeClr val="lt1"/>
                  </a:solidFill>
                  <a:latin typeface="+mn-lt"/>
                  <a:ea typeface="+mn-ea"/>
                  <a:cs typeface="+mn-cs"/>
                </a:defRPr>
              </a:lvl7pPr>
              <a:lvl8pPr marL="3809017" algn="l" defTabSz="1088291" rtl="0" eaLnBrk="1" latinLnBrk="0" hangingPunct="1">
                <a:defRPr sz="2100" kern="1200">
                  <a:solidFill>
                    <a:schemeClr val="lt1"/>
                  </a:solidFill>
                  <a:latin typeface="+mn-lt"/>
                  <a:ea typeface="+mn-ea"/>
                  <a:cs typeface="+mn-cs"/>
                </a:defRPr>
              </a:lvl8pPr>
              <a:lvl9pPr marL="4353162" algn="l" defTabSz="1088291" rtl="0" eaLnBrk="1" latinLnBrk="0" hangingPunct="1">
                <a:defRPr sz="2100" kern="1200">
                  <a:solidFill>
                    <a:schemeClr val="lt1"/>
                  </a:solidFill>
                  <a:latin typeface="+mn-lt"/>
                  <a:ea typeface="+mn-ea"/>
                  <a:cs typeface="+mn-cs"/>
                </a:defRPr>
              </a:lvl9pPr>
            </a:lstStyle>
            <a:p>
              <a:pPr algn="ctr" defTabSz="913642" fontAlgn="base">
                <a:lnSpc>
                  <a:spcPct val="90000"/>
                </a:lnSpc>
                <a:spcBef>
                  <a:spcPct val="0"/>
                </a:spcBef>
                <a:spcAft>
                  <a:spcPct val="0"/>
                </a:spcAft>
              </a:pPr>
              <a:endParaRPr lang="en-US" sz="800" dirty="0">
                <a:solidFill>
                  <a:prstClr val="black">
                    <a:lumMod val="50000"/>
                    <a:lumOff val="50000"/>
                  </a:prstClr>
                </a:solidFill>
                <a:latin typeface="Arial"/>
                <a:ea typeface="Segoe UI" pitchFamily="34" charset="0"/>
                <a:cs typeface="Segoe UI" pitchFamily="34" charset="0"/>
              </a:endParaRPr>
            </a:p>
          </p:txBody>
        </p:sp>
        <p:sp>
          <p:nvSpPr>
            <p:cNvPr id="137" name="Rectangle 136"/>
            <p:cNvSpPr/>
            <p:nvPr/>
          </p:nvSpPr>
          <p:spPr>
            <a:xfrm>
              <a:off x="5364796" y="4017071"/>
              <a:ext cx="1375837" cy="261610"/>
            </a:xfrm>
            <a:prstGeom prst="rect">
              <a:avLst/>
            </a:prstGeom>
          </p:spPr>
          <p:txBody>
            <a:bodyPr wrap="square">
              <a:spAutoFit/>
            </a:bodyPr>
            <a:lstStyle/>
            <a:p>
              <a:pPr algn="ctr" defTabSz="1087965"/>
              <a:r>
                <a:rPr lang="en-US" sz="1050" b="1" dirty="0">
                  <a:solidFill>
                    <a:prstClr val="black">
                      <a:lumMod val="50000"/>
                      <a:lumOff val="50000"/>
                    </a:prstClr>
                  </a:solidFill>
                  <a:latin typeface="Arial"/>
                </a:rPr>
                <a:t>Microsoft Hyper-V</a:t>
              </a:r>
            </a:p>
          </p:txBody>
        </p:sp>
        <p:sp>
          <p:nvSpPr>
            <p:cNvPr id="138" name="Rounded Rectangle 137"/>
            <p:cNvSpPr/>
            <p:nvPr/>
          </p:nvSpPr>
          <p:spPr bwMode="auto">
            <a:xfrm>
              <a:off x="5968124" y="3362521"/>
              <a:ext cx="811187" cy="198497"/>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Cloud Connector</a:t>
              </a:r>
            </a:p>
          </p:txBody>
        </p:sp>
      </p:grpSp>
      <p:grpSp>
        <p:nvGrpSpPr>
          <p:cNvPr id="12" name="Group 11"/>
          <p:cNvGrpSpPr/>
          <p:nvPr/>
        </p:nvGrpSpPr>
        <p:grpSpPr>
          <a:xfrm>
            <a:off x="7574930" y="3736088"/>
            <a:ext cx="2058487" cy="1015036"/>
            <a:chOff x="7573341" y="3312727"/>
            <a:chExt cx="2058487" cy="1015300"/>
          </a:xfrm>
        </p:grpSpPr>
        <p:sp>
          <p:nvSpPr>
            <p:cNvPr id="104" name="Rectangle 103"/>
            <p:cNvSpPr/>
            <p:nvPr/>
          </p:nvSpPr>
          <p:spPr bwMode="auto">
            <a:xfrm>
              <a:off x="7610215" y="3312727"/>
              <a:ext cx="2021613" cy="1015300"/>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191" tIns="143354" rIns="179191" bIns="143354" numCol="1" spcCol="0" rtlCol="0" fromWordArt="0" anchor="t" anchorCtr="0" forceAA="0" compatLnSpc="1">
              <a:prstTxWarp prst="textNoShape">
                <a:avLst/>
              </a:prstTxWarp>
              <a:noAutofit/>
            </a:bodyPr>
            <a:lstStyle>
              <a:defPPr>
                <a:defRPr lang="en-US"/>
              </a:defPPr>
              <a:lvl1pPr marL="0" algn="l" defTabSz="1088291" rtl="0" eaLnBrk="1" latinLnBrk="0" hangingPunct="1">
                <a:defRPr sz="2100" kern="1200">
                  <a:solidFill>
                    <a:schemeClr val="lt1"/>
                  </a:solidFill>
                  <a:latin typeface="+mn-lt"/>
                  <a:ea typeface="+mn-ea"/>
                  <a:cs typeface="+mn-cs"/>
                </a:defRPr>
              </a:lvl1pPr>
              <a:lvl2pPr marL="544145" algn="l" defTabSz="1088291" rtl="0" eaLnBrk="1" latinLnBrk="0" hangingPunct="1">
                <a:defRPr sz="2100" kern="1200">
                  <a:solidFill>
                    <a:schemeClr val="lt1"/>
                  </a:solidFill>
                  <a:latin typeface="+mn-lt"/>
                  <a:ea typeface="+mn-ea"/>
                  <a:cs typeface="+mn-cs"/>
                </a:defRPr>
              </a:lvl2pPr>
              <a:lvl3pPr marL="1088291" algn="l" defTabSz="1088291" rtl="0" eaLnBrk="1" latinLnBrk="0" hangingPunct="1">
                <a:defRPr sz="2100" kern="1200">
                  <a:solidFill>
                    <a:schemeClr val="lt1"/>
                  </a:solidFill>
                  <a:latin typeface="+mn-lt"/>
                  <a:ea typeface="+mn-ea"/>
                  <a:cs typeface="+mn-cs"/>
                </a:defRPr>
              </a:lvl3pPr>
              <a:lvl4pPr marL="1632436" algn="l" defTabSz="1088291" rtl="0" eaLnBrk="1" latinLnBrk="0" hangingPunct="1">
                <a:defRPr sz="2100" kern="1200">
                  <a:solidFill>
                    <a:schemeClr val="lt1"/>
                  </a:solidFill>
                  <a:latin typeface="+mn-lt"/>
                  <a:ea typeface="+mn-ea"/>
                  <a:cs typeface="+mn-cs"/>
                </a:defRPr>
              </a:lvl4pPr>
              <a:lvl5pPr marL="2176581" algn="l" defTabSz="1088291" rtl="0" eaLnBrk="1" latinLnBrk="0" hangingPunct="1">
                <a:defRPr sz="2100" kern="1200">
                  <a:solidFill>
                    <a:schemeClr val="lt1"/>
                  </a:solidFill>
                  <a:latin typeface="+mn-lt"/>
                  <a:ea typeface="+mn-ea"/>
                  <a:cs typeface="+mn-cs"/>
                </a:defRPr>
              </a:lvl5pPr>
              <a:lvl6pPr marL="2720726" algn="l" defTabSz="1088291" rtl="0" eaLnBrk="1" latinLnBrk="0" hangingPunct="1">
                <a:defRPr sz="2100" kern="1200">
                  <a:solidFill>
                    <a:schemeClr val="lt1"/>
                  </a:solidFill>
                  <a:latin typeface="+mn-lt"/>
                  <a:ea typeface="+mn-ea"/>
                  <a:cs typeface="+mn-cs"/>
                </a:defRPr>
              </a:lvl6pPr>
              <a:lvl7pPr marL="3264872" algn="l" defTabSz="1088291" rtl="0" eaLnBrk="1" latinLnBrk="0" hangingPunct="1">
                <a:defRPr sz="2100" kern="1200">
                  <a:solidFill>
                    <a:schemeClr val="lt1"/>
                  </a:solidFill>
                  <a:latin typeface="+mn-lt"/>
                  <a:ea typeface="+mn-ea"/>
                  <a:cs typeface="+mn-cs"/>
                </a:defRPr>
              </a:lvl7pPr>
              <a:lvl8pPr marL="3809017" algn="l" defTabSz="1088291" rtl="0" eaLnBrk="1" latinLnBrk="0" hangingPunct="1">
                <a:defRPr sz="2100" kern="1200">
                  <a:solidFill>
                    <a:schemeClr val="lt1"/>
                  </a:solidFill>
                  <a:latin typeface="+mn-lt"/>
                  <a:ea typeface="+mn-ea"/>
                  <a:cs typeface="+mn-cs"/>
                </a:defRPr>
              </a:lvl8pPr>
              <a:lvl9pPr marL="4353162" algn="l" defTabSz="1088291" rtl="0" eaLnBrk="1" latinLnBrk="0" hangingPunct="1">
                <a:defRPr sz="2100" kern="1200">
                  <a:solidFill>
                    <a:schemeClr val="lt1"/>
                  </a:solidFill>
                  <a:latin typeface="+mn-lt"/>
                  <a:ea typeface="+mn-ea"/>
                  <a:cs typeface="+mn-cs"/>
                </a:defRPr>
              </a:lvl9pPr>
            </a:lstStyle>
            <a:p>
              <a:pPr algn="ctr" defTabSz="913642" fontAlgn="base">
                <a:lnSpc>
                  <a:spcPct val="90000"/>
                </a:lnSpc>
                <a:spcBef>
                  <a:spcPct val="0"/>
                </a:spcBef>
                <a:spcAft>
                  <a:spcPct val="0"/>
                </a:spcAft>
              </a:pPr>
              <a:endParaRPr lang="en-US" sz="800" dirty="0">
                <a:solidFill>
                  <a:prstClr val="black">
                    <a:lumMod val="50000"/>
                    <a:lumOff val="50000"/>
                  </a:prstClr>
                </a:solidFill>
                <a:latin typeface="Arial"/>
                <a:ea typeface="Segoe UI" pitchFamily="34" charset="0"/>
                <a:cs typeface="Segoe UI" pitchFamily="34" charset="0"/>
              </a:endParaRPr>
            </a:p>
          </p:txBody>
        </p:sp>
        <p:sp>
          <p:nvSpPr>
            <p:cNvPr id="105" name="Rectangle 104"/>
            <p:cNvSpPr/>
            <p:nvPr/>
          </p:nvSpPr>
          <p:spPr>
            <a:xfrm>
              <a:off x="7573341" y="4021413"/>
              <a:ext cx="1304150" cy="261610"/>
            </a:xfrm>
            <a:prstGeom prst="rect">
              <a:avLst/>
            </a:prstGeom>
          </p:spPr>
          <p:txBody>
            <a:bodyPr wrap="square">
              <a:spAutoFit/>
            </a:bodyPr>
            <a:lstStyle/>
            <a:p>
              <a:pPr algn="ctr" defTabSz="1087965"/>
              <a:r>
                <a:rPr lang="en-US" sz="1050" b="1" dirty="0">
                  <a:solidFill>
                    <a:prstClr val="black">
                      <a:lumMod val="50000"/>
                      <a:lumOff val="50000"/>
                    </a:prstClr>
                  </a:solidFill>
                  <a:latin typeface="Arial"/>
                </a:rPr>
                <a:t>VMware vSphere</a:t>
              </a:r>
            </a:p>
          </p:txBody>
        </p:sp>
        <p:sp>
          <p:nvSpPr>
            <p:cNvPr id="106" name="Rounded Rectangle 105"/>
            <p:cNvSpPr/>
            <p:nvPr/>
          </p:nvSpPr>
          <p:spPr bwMode="auto">
            <a:xfrm>
              <a:off x="8167611" y="3367581"/>
              <a:ext cx="811187" cy="198497"/>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Cloud Connector</a:t>
              </a:r>
            </a:p>
          </p:txBody>
        </p:sp>
      </p:grpSp>
      <p:grpSp>
        <p:nvGrpSpPr>
          <p:cNvPr id="11" name="Group 10"/>
          <p:cNvGrpSpPr/>
          <p:nvPr/>
        </p:nvGrpSpPr>
        <p:grpSpPr>
          <a:xfrm>
            <a:off x="9798283" y="3715470"/>
            <a:ext cx="2071688" cy="1015036"/>
            <a:chOff x="9796696" y="3292104"/>
            <a:chExt cx="2071688" cy="1015300"/>
          </a:xfrm>
        </p:grpSpPr>
        <p:sp>
          <p:nvSpPr>
            <p:cNvPr id="152" name="Rectangle 151"/>
            <p:cNvSpPr/>
            <p:nvPr/>
          </p:nvSpPr>
          <p:spPr bwMode="auto">
            <a:xfrm>
              <a:off x="9846771" y="3292104"/>
              <a:ext cx="2021613" cy="1015300"/>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191" tIns="143354" rIns="179191" bIns="143354" numCol="1" spcCol="0" rtlCol="0" fromWordArt="0" anchor="t" anchorCtr="0" forceAA="0" compatLnSpc="1">
              <a:prstTxWarp prst="textNoShape">
                <a:avLst/>
              </a:prstTxWarp>
              <a:noAutofit/>
            </a:bodyPr>
            <a:lstStyle>
              <a:defPPr>
                <a:defRPr lang="en-US"/>
              </a:defPPr>
              <a:lvl1pPr marL="0" algn="l" defTabSz="1088291" rtl="0" eaLnBrk="1" latinLnBrk="0" hangingPunct="1">
                <a:defRPr sz="2100" kern="1200">
                  <a:solidFill>
                    <a:schemeClr val="lt1"/>
                  </a:solidFill>
                  <a:latin typeface="+mn-lt"/>
                  <a:ea typeface="+mn-ea"/>
                  <a:cs typeface="+mn-cs"/>
                </a:defRPr>
              </a:lvl1pPr>
              <a:lvl2pPr marL="544145" algn="l" defTabSz="1088291" rtl="0" eaLnBrk="1" latinLnBrk="0" hangingPunct="1">
                <a:defRPr sz="2100" kern="1200">
                  <a:solidFill>
                    <a:schemeClr val="lt1"/>
                  </a:solidFill>
                  <a:latin typeface="+mn-lt"/>
                  <a:ea typeface="+mn-ea"/>
                  <a:cs typeface="+mn-cs"/>
                </a:defRPr>
              </a:lvl2pPr>
              <a:lvl3pPr marL="1088291" algn="l" defTabSz="1088291" rtl="0" eaLnBrk="1" latinLnBrk="0" hangingPunct="1">
                <a:defRPr sz="2100" kern="1200">
                  <a:solidFill>
                    <a:schemeClr val="lt1"/>
                  </a:solidFill>
                  <a:latin typeface="+mn-lt"/>
                  <a:ea typeface="+mn-ea"/>
                  <a:cs typeface="+mn-cs"/>
                </a:defRPr>
              </a:lvl3pPr>
              <a:lvl4pPr marL="1632436" algn="l" defTabSz="1088291" rtl="0" eaLnBrk="1" latinLnBrk="0" hangingPunct="1">
                <a:defRPr sz="2100" kern="1200">
                  <a:solidFill>
                    <a:schemeClr val="lt1"/>
                  </a:solidFill>
                  <a:latin typeface="+mn-lt"/>
                  <a:ea typeface="+mn-ea"/>
                  <a:cs typeface="+mn-cs"/>
                </a:defRPr>
              </a:lvl4pPr>
              <a:lvl5pPr marL="2176581" algn="l" defTabSz="1088291" rtl="0" eaLnBrk="1" latinLnBrk="0" hangingPunct="1">
                <a:defRPr sz="2100" kern="1200">
                  <a:solidFill>
                    <a:schemeClr val="lt1"/>
                  </a:solidFill>
                  <a:latin typeface="+mn-lt"/>
                  <a:ea typeface="+mn-ea"/>
                  <a:cs typeface="+mn-cs"/>
                </a:defRPr>
              </a:lvl5pPr>
              <a:lvl6pPr marL="2720726" algn="l" defTabSz="1088291" rtl="0" eaLnBrk="1" latinLnBrk="0" hangingPunct="1">
                <a:defRPr sz="2100" kern="1200">
                  <a:solidFill>
                    <a:schemeClr val="lt1"/>
                  </a:solidFill>
                  <a:latin typeface="+mn-lt"/>
                  <a:ea typeface="+mn-ea"/>
                  <a:cs typeface="+mn-cs"/>
                </a:defRPr>
              </a:lvl6pPr>
              <a:lvl7pPr marL="3264872" algn="l" defTabSz="1088291" rtl="0" eaLnBrk="1" latinLnBrk="0" hangingPunct="1">
                <a:defRPr sz="2100" kern="1200">
                  <a:solidFill>
                    <a:schemeClr val="lt1"/>
                  </a:solidFill>
                  <a:latin typeface="+mn-lt"/>
                  <a:ea typeface="+mn-ea"/>
                  <a:cs typeface="+mn-cs"/>
                </a:defRPr>
              </a:lvl7pPr>
              <a:lvl8pPr marL="3809017" algn="l" defTabSz="1088291" rtl="0" eaLnBrk="1" latinLnBrk="0" hangingPunct="1">
                <a:defRPr sz="2100" kern="1200">
                  <a:solidFill>
                    <a:schemeClr val="lt1"/>
                  </a:solidFill>
                  <a:latin typeface="+mn-lt"/>
                  <a:ea typeface="+mn-ea"/>
                  <a:cs typeface="+mn-cs"/>
                </a:defRPr>
              </a:lvl8pPr>
              <a:lvl9pPr marL="4353162" algn="l" defTabSz="1088291" rtl="0" eaLnBrk="1" latinLnBrk="0" hangingPunct="1">
                <a:defRPr sz="2100" kern="1200">
                  <a:solidFill>
                    <a:schemeClr val="lt1"/>
                  </a:solidFill>
                  <a:latin typeface="+mn-lt"/>
                  <a:ea typeface="+mn-ea"/>
                  <a:cs typeface="+mn-cs"/>
                </a:defRPr>
              </a:lvl9pPr>
            </a:lstStyle>
            <a:p>
              <a:pPr algn="ctr" defTabSz="913642" fontAlgn="base">
                <a:lnSpc>
                  <a:spcPct val="90000"/>
                </a:lnSpc>
                <a:spcBef>
                  <a:spcPct val="0"/>
                </a:spcBef>
                <a:spcAft>
                  <a:spcPct val="0"/>
                </a:spcAft>
              </a:pPr>
              <a:endParaRPr lang="en-US" sz="800" dirty="0">
                <a:solidFill>
                  <a:prstClr val="black">
                    <a:lumMod val="50000"/>
                    <a:lumOff val="50000"/>
                  </a:prstClr>
                </a:solidFill>
                <a:latin typeface="Arial"/>
                <a:ea typeface="Segoe UI" pitchFamily="34" charset="0"/>
                <a:cs typeface="Segoe UI" pitchFamily="34" charset="0"/>
              </a:endParaRPr>
            </a:p>
          </p:txBody>
        </p:sp>
        <p:sp>
          <p:nvSpPr>
            <p:cNvPr id="153" name="Rectangle 152"/>
            <p:cNvSpPr/>
            <p:nvPr/>
          </p:nvSpPr>
          <p:spPr>
            <a:xfrm>
              <a:off x="9796696" y="3995890"/>
              <a:ext cx="1418658" cy="253982"/>
            </a:xfrm>
            <a:prstGeom prst="rect">
              <a:avLst/>
            </a:prstGeom>
          </p:spPr>
          <p:txBody>
            <a:bodyPr wrap="square">
              <a:spAutoFit/>
            </a:bodyPr>
            <a:lstStyle/>
            <a:p>
              <a:pPr algn="ctr" defTabSz="1087965"/>
              <a:r>
                <a:rPr lang="en-US" sz="1050" b="1" dirty="0">
                  <a:solidFill>
                    <a:prstClr val="black">
                      <a:lumMod val="50000"/>
                      <a:lumOff val="50000"/>
                    </a:prstClr>
                  </a:solidFill>
                  <a:latin typeface="Arial"/>
                </a:rPr>
                <a:t>Citrix Hypervisor</a:t>
              </a:r>
            </a:p>
          </p:txBody>
        </p:sp>
        <p:sp>
          <p:nvSpPr>
            <p:cNvPr id="154" name="Rounded Rectangle 153"/>
            <p:cNvSpPr/>
            <p:nvPr/>
          </p:nvSpPr>
          <p:spPr bwMode="auto">
            <a:xfrm>
              <a:off x="10404167" y="3346958"/>
              <a:ext cx="811187" cy="198497"/>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Cloud Connector</a:t>
              </a:r>
            </a:p>
          </p:txBody>
        </p:sp>
      </p:grpSp>
      <p:sp>
        <p:nvSpPr>
          <p:cNvPr id="215" name="TextBox 214"/>
          <p:cNvSpPr txBox="1"/>
          <p:nvPr/>
        </p:nvSpPr>
        <p:spPr>
          <a:xfrm>
            <a:off x="725886" y="5145674"/>
            <a:ext cx="3266487" cy="338466"/>
          </a:xfrm>
          <a:prstGeom prst="rect">
            <a:avLst/>
          </a:prstGeom>
          <a:noFill/>
        </p:spPr>
        <p:txBody>
          <a:bodyPr wrap="square" rtlCol="0">
            <a:spAutoFit/>
          </a:bodyPr>
          <a:lstStyle/>
          <a:p>
            <a:pPr defTabSz="1087965"/>
            <a:r>
              <a:rPr lang="en-US" sz="1600" b="1" dirty="0">
                <a:solidFill>
                  <a:prstClr val="black">
                    <a:lumMod val="50000"/>
                    <a:lumOff val="50000"/>
                  </a:prstClr>
                </a:solidFill>
                <a:latin typeface="Arial"/>
              </a:rPr>
              <a:t>Multiple Public Cloud Options</a:t>
            </a:r>
          </a:p>
        </p:txBody>
      </p:sp>
      <p:sp>
        <p:nvSpPr>
          <p:cNvPr id="216" name="TextBox 215"/>
          <p:cNvSpPr txBox="1"/>
          <p:nvPr/>
        </p:nvSpPr>
        <p:spPr>
          <a:xfrm>
            <a:off x="6612308" y="5097319"/>
            <a:ext cx="4962512" cy="338466"/>
          </a:xfrm>
          <a:prstGeom prst="rect">
            <a:avLst/>
          </a:prstGeom>
          <a:noFill/>
        </p:spPr>
        <p:txBody>
          <a:bodyPr wrap="square" rtlCol="0">
            <a:spAutoFit/>
          </a:bodyPr>
          <a:lstStyle/>
          <a:p>
            <a:pPr algn="ctr" defTabSz="1087965"/>
            <a:r>
              <a:rPr lang="en-US" sz="1600" b="1" dirty="0">
                <a:solidFill>
                  <a:prstClr val="black">
                    <a:lumMod val="50000"/>
                    <a:lumOff val="50000"/>
                  </a:prstClr>
                </a:solidFill>
                <a:latin typeface="Arial"/>
              </a:rPr>
              <a:t>Multiple Data Center Infrastructure Options</a:t>
            </a:r>
          </a:p>
        </p:txBody>
      </p:sp>
      <p:grpSp>
        <p:nvGrpSpPr>
          <p:cNvPr id="9" name="Group 8"/>
          <p:cNvGrpSpPr/>
          <p:nvPr/>
        </p:nvGrpSpPr>
        <p:grpSpPr>
          <a:xfrm>
            <a:off x="7639323" y="3215644"/>
            <a:ext cx="2075999" cy="1270973"/>
            <a:chOff x="7637734" y="2792146"/>
            <a:chExt cx="2075999" cy="1271304"/>
          </a:xfrm>
        </p:grpSpPr>
        <p:grpSp>
          <p:nvGrpSpPr>
            <p:cNvPr id="107" name="Group 106"/>
            <p:cNvGrpSpPr/>
            <p:nvPr/>
          </p:nvGrpSpPr>
          <p:grpSpPr>
            <a:xfrm>
              <a:off x="8745799" y="3598033"/>
              <a:ext cx="527081" cy="428279"/>
              <a:chOff x="3019457" y="4237082"/>
              <a:chExt cx="597460" cy="570683"/>
            </a:xfrm>
          </p:grpSpPr>
          <p:pic>
            <p:nvPicPr>
              <p:cNvPr id="117" name="Picture 116"/>
              <p:cNvPicPr>
                <a:picLocks noChangeAspect="1"/>
              </p:cNvPicPr>
              <p:nvPr/>
            </p:nvPicPr>
            <p:blipFill>
              <a:blip r:embed="rId8"/>
              <a:stretch>
                <a:fillRect/>
              </a:stretch>
            </p:blipFill>
            <p:spPr>
              <a:xfrm>
                <a:off x="3122268" y="4237082"/>
                <a:ext cx="391839" cy="307354"/>
              </a:xfrm>
              <a:prstGeom prst="rect">
                <a:avLst/>
              </a:prstGeom>
            </p:spPr>
          </p:pic>
          <p:sp>
            <p:nvSpPr>
              <p:cNvPr id="118" name="Rectangle 117"/>
              <p:cNvSpPr/>
              <p:nvPr/>
            </p:nvSpPr>
            <p:spPr>
              <a:xfrm>
                <a:off x="3019457" y="4479675"/>
                <a:ext cx="597460"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Linux Desktop</a:t>
                </a:r>
              </a:p>
            </p:txBody>
          </p:sp>
        </p:grpSp>
        <p:grpSp>
          <p:nvGrpSpPr>
            <p:cNvPr id="108" name="Group 107"/>
            <p:cNvGrpSpPr/>
            <p:nvPr/>
          </p:nvGrpSpPr>
          <p:grpSpPr>
            <a:xfrm>
              <a:off x="7637734" y="3598033"/>
              <a:ext cx="555703" cy="429277"/>
              <a:chOff x="1071894" y="4941668"/>
              <a:chExt cx="629904" cy="572012"/>
            </a:xfrm>
          </p:grpSpPr>
          <p:sp>
            <p:nvSpPr>
              <p:cNvPr id="115" name="Rectangle 114"/>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Apps</a:t>
                </a:r>
              </a:p>
            </p:txBody>
          </p:sp>
          <p:pic>
            <p:nvPicPr>
              <p:cNvPr id="116" name="Picture 115"/>
              <p:cNvPicPr>
                <a:picLocks noChangeAspect="1"/>
              </p:cNvPicPr>
              <p:nvPr/>
            </p:nvPicPr>
            <p:blipFill>
              <a:blip r:embed="rId9"/>
              <a:stretch>
                <a:fillRect/>
              </a:stretch>
            </p:blipFill>
            <p:spPr>
              <a:xfrm>
                <a:off x="1197047" y="4941668"/>
                <a:ext cx="391839" cy="307354"/>
              </a:xfrm>
              <a:prstGeom prst="rect">
                <a:avLst/>
              </a:prstGeom>
            </p:spPr>
          </p:pic>
        </p:grpSp>
        <p:grpSp>
          <p:nvGrpSpPr>
            <p:cNvPr id="109" name="Group 108"/>
            <p:cNvGrpSpPr/>
            <p:nvPr/>
          </p:nvGrpSpPr>
          <p:grpSpPr>
            <a:xfrm>
              <a:off x="9086531" y="3598033"/>
              <a:ext cx="627202" cy="296728"/>
              <a:chOff x="2294897" y="4597073"/>
              <a:chExt cx="710949" cy="395391"/>
            </a:xfrm>
          </p:grpSpPr>
          <p:pic>
            <p:nvPicPr>
              <p:cNvPr id="113" name="Picture 112"/>
              <p:cNvPicPr>
                <a:picLocks noChangeAspect="1"/>
              </p:cNvPicPr>
              <p:nvPr/>
            </p:nvPicPr>
            <p:blipFill>
              <a:blip r:embed="rId7"/>
              <a:stretch>
                <a:fillRect/>
              </a:stretch>
            </p:blipFill>
            <p:spPr>
              <a:xfrm>
                <a:off x="2569180" y="4597073"/>
                <a:ext cx="162384" cy="183706"/>
              </a:xfrm>
              <a:prstGeom prst="rect">
                <a:avLst/>
              </a:prstGeom>
            </p:spPr>
          </p:pic>
          <p:sp>
            <p:nvSpPr>
              <p:cNvPr id="114" name="Rectangle 113"/>
              <p:cNvSpPr/>
              <p:nvPr/>
            </p:nvSpPr>
            <p:spPr>
              <a:xfrm>
                <a:off x="2294897" y="4766902"/>
                <a:ext cx="710949" cy="225562"/>
              </a:xfrm>
              <a:prstGeom prst="rect">
                <a:avLst/>
              </a:prstGeom>
            </p:spPr>
            <p:txBody>
              <a:bodyPr wrap="square">
                <a:spAutoFit/>
              </a:bodyPr>
              <a:lstStyle/>
              <a:p>
                <a:pPr algn="ctr" defTabSz="1087965"/>
                <a:r>
                  <a:rPr lang="en-US" sz="500" dirty="0">
                    <a:solidFill>
                      <a:prstClr val="black">
                        <a:lumMod val="50000"/>
                        <a:lumOff val="50000"/>
                      </a:prstClr>
                    </a:solidFill>
                    <a:latin typeface="Arial"/>
                  </a:rPr>
                  <a:t>App data</a:t>
                </a:r>
              </a:p>
            </p:txBody>
          </p:sp>
        </p:grpSp>
        <p:grpSp>
          <p:nvGrpSpPr>
            <p:cNvPr id="142" name="Group 141"/>
            <p:cNvGrpSpPr/>
            <p:nvPr/>
          </p:nvGrpSpPr>
          <p:grpSpPr>
            <a:xfrm>
              <a:off x="8007089" y="3598033"/>
              <a:ext cx="555703" cy="429277"/>
              <a:chOff x="1071894" y="4941668"/>
              <a:chExt cx="629904" cy="572012"/>
            </a:xfrm>
          </p:grpSpPr>
          <p:sp>
            <p:nvSpPr>
              <p:cNvPr id="143" name="Rectangle 142"/>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144" name="Picture 143"/>
              <p:cNvPicPr>
                <a:picLocks noChangeAspect="1"/>
              </p:cNvPicPr>
              <p:nvPr/>
            </p:nvPicPr>
            <p:blipFill>
              <a:blip r:embed="rId9"/>
              <a:stretch>
                <a:fillRect/>
              </a:stretch>
            </p:blipFill>
            <p:spPr>
              <a:xfrm>
                <a:off x="1197047" y="4941668"/>
                <a:ext cx="391839" cy="307354"/>
              </a:xfrm>
              <a:prstGeom prst="rect">
                <a:avLst/>
              </a:prstGeom>
            </p:spPr>
          </p:pic>
        </p:grpSp>
        <p:cxnSp>
          <p:nvCxnSpPr>
            <p:cNvPr id="198" name="Straight Arrow Connector 197"/>
            <p:cNvCxnSpPr/>
            <p:nvPr/>
          </p:nvCxnSpPr>
          <p:spPr bwMode="auto">
            <a:xfrm rot="10320000" flipH="1">
              <a:off x="8544979" y="2792146"/>
              <a:ext cx="56448" cy="390331"/>
            </a:xfrm>
            <a:prstGeom prst="straightConnector1">
              <a:avLst/>
            </a:prstGeom>
            <a:noFill/>
            <a:ln w="22225" cap="flat" cmpd="sng" algn="ctr">
              <a:solidFill>
                <a:schemeClr val="bg2"/>
              </a:solidFill>
              <a:prstDash val="solid"/>
              <a:round/>
              <a:headEnd type="none" w="med" len="med"/>
              <a:tailEnd type="triangle"/>
            </a:ln>
            <a:effectLst/>
          </p:spPr>
        </p:cxnSp>
        <p:grpSp>
          <p:nvGrpSpPr>
            <p:cNvPr id="8" name="Group 7"/>
            <p:cNvGrpSpPr/>
            <p:nvPr/>
          </p:nvGrpSpPr>
          <p:grpSpPr>
            <a:xfrm>
              <a:off x="8376444" y="3598033"/>
              <a:ext cx="555703" cy="465417"/>
              <a:chOff x="8438187" y="3598033"/>
              <a:chExt cx="555703" cy="465417"/>
            </a:xfrm>
          </p:grpSpPr>
          <p:sp>
            <p:nvSpPr>
              <p:cNvPr id="111" name="Rectangle 110"/>
              <p:cNvSpPr/>
              <p:nvPr/>
            </p:nvSpPr>
            <p:spPr>
              <a:xfrm>
                <a:off x="8438187" y="3817229"/>
                <a:ext cx="555703" cy="246221"/>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119" name="Picture 118"/>
              <p:cNvPicPr>
                <a:picLocks noChangeAspect="1"/>
              </p:cNvPicPr>
              <p:nvPr/>
            </p:nvPicPr>
            <p:blipFill>
              <a:blip r:embed="rId10"/>
              <a:stretch>
                <a:fillRect/>
              </a:stretch>
            </p:blipFill>
            <p:spPr>
              <a:xfrm>
                <a:off x="8554575" y="3598033"/>
                <a:ext cx="329224" cy="255271"/>
              </a:xfrm>
              <a:prstGeom prst="rect">
                <a:avLst/>
              </a:prstGeom>
            </p:spPr>
          </p:pic>
        </p:grpSp>
      </p:grpSp>
      <p:grpSp>
        <p:nvGrpSpPr>
          <p:cNvPr id="135" name="Group 134"/>
          <p:cNvGrpSpPr/>
          <p:nvPr/>
        </p:nvGrpSpPr>
        <p:grpSpPr>
          <a:xfrm>
            <a:off x="5424011" y="4021322"/>
            <a:ext cx="2075999" cy="465296"/>
            <a:chOff x="7637734" y="3598033"/>
            <a:chExt cx="2075999" cy="465417"/>
          </a:xfrm>
        </p:grpSpPr>
        <p:grpSp>
          <p:nvGrpSpPr>
            <p:cNvPr id="151" name="Group 150"/>
            <p:cNvGrpSpPr/>
            <p:nvPr/>
          </p:nvGrpSpPr>
          <p:grpSpPr>
            <a:xfrm>
              <a:off x="8745799" y="3598033"/>
              <a:ext cx="527081" cy="428279"/>
              <a:chOff x="3019457" y="4237082"/>
              <a:chExt cx="597460" cy="570683"/>
            </a:xfrm>
          </p:grpSpPr>
          <p:pic>
            <p:nvPicPr>
              <p:cNvPr id="185" name="Picture 184"/>
              <p:cNvPicPr>
                <a:picLocks noChangeAspect="1"/>
              </p:cNvPicPr>
              <p:nvPr/>
            </p:nvPicPr>
            <p:blipFill>
              <a:blip r:embed="rId8"/>
              <a:stretch>
                <a:fillRect/>
              </a:stretch>
            </p:blipFill>
            <p:spPr>
              <a:xfrm>
                <a:off x="3122268" y="4237082"/>
                <a:ext cx="391839" cy="307354"/>
              </a:xfrm>
              <a:prstGeom prst="rect">
                <a:avLst/>
              </a:prstGeom>
            </p:spPr>
          </p:pic>
          <p:sp>
            <p:nvSpPr>
              <p:cNvPr id="186" name="Rectangle 185"/>
              <p:cNvSpPr/>
              <p:nvPr/>
            </p:nvSpPr>
            <p:spPr>
              <a:xfrm>
                <a:off x="3019457" y="4479675"/>
                <a:ext cx="597460"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Linux Desktop</a:t>
                </a:r>
              </a:p>
            </p:txBody>
          </p:sp>
        </p:grpSp>
        <p:grpSp>
          <p:nvGrpSpPr>
            <p:cNvPr id="172" name="Group 171"/>
            <p:cNvGrpSpPr/>
            <p:nvPr/>
          </p:nvGrpSpPr>
          <p:grpSpPr>
            <a:xfrm>
              <a:off x="7637734" y="3598033"/>
              <a:ext cx="555703" cy="429277"/>
              <a:chOff x="1071894" y="4941668"/>
              <a:chExt cx="629904" cy="572012"/>
            </a:xfrm>
          </p:grpSpPr>
          <p:sp>
            <p:nvSpPr>
              <p:cNvPr id="183" name="Rectangle 182"/>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Apps</a:t>
                </a:r>
              </a:p>
            </p:txBody>
          </p:sp>
          <p:pic>
            <p:nvPicPr>
              <p:cNvPr id="184" name="Picture 183"/>
              <p:cNvPicPr>
                <a:picLocks noChangeAspect="1"/>
              </p:cNvPicPr>
              <p:nvPr/>
            </p:nvPicPr>
            <p:blipFill>
              <a:blip r:embed="rId9"/>
              <a:stretch>
                <a:fillRect/>
              </a:stretch>
            </p:blipFill>
            <p:spPr>
              <a:xfrm>
                <a:off x="1197047" y="4941668"/>
                <a:ext cx="391839" cy="307354"/>
              </a:xfrm>
              <a:prstGeom prst="rect">
                <a:avLst/>
              </a:prstGeom>
            </p:spPr>
          </p:pic>
        </p:grpSp>
        <p:grpSp>
          <p:nvGrpSpPr>
            <p:cNvPr id="173" name="Group 172"/>
            <p:cNvGrpSpPr/>
            <p:nvPr/>
          </p:nvGrpSpPr>
          <p:grpSpPr>
            <a:xfrm>
              <a:off x="9086531" y="3598033"/>
              <a:ext cx="627202" cy="296728"/>
              <a:chOff x="2294897" y="4597073"/>
              <a:chExt cx="710949" cy="395391"/>
            </a:xfrm>
          </p:grpSpPr>
          <p:pic>
            <p:nvPicPr>
              <p:cNvPr id="181" name="Picture 180"/>
              <p:cNvPicPr>
                <a:picLocks noChangeAspect="1"/>
              </p:cNvPicPr>
              <p:nvPr/>
            </p:nvPicPr>
            <p:blipFill>
              <a:blip r:embed="rId7"/>
              <a:stretch>
                <a:fillRect/>
              </a:stretch>
            </p:blipFill>
            <p:spPr>
              <a:xfrm>
                <a:off x="2569180" y="4597073"/>
                <a:ext cx="162384" cy="183706"/>
              </a:xfrm>
              <a:prstGeom prst="rect">
                <a:avLst/>
              </a:prstGeom>
            </p:spPr>
          </p:pic>
          <p:sp>
            <p:nvSpPr>
              <p:cNvPr id="182" name="Rectangle 181"/>
              <p:cNvSpPr/>
              <p:nvPr/>
            </p:nvSpPr>
            <p:spPr>
              <a:xfrm>
                <a:off x="2294897" y="4766902"/>
                <a:ext cx="710949" cy="225562"/>
              </a:xfrm>
              <a:prstGeom prst="rect">
                <a:avLst/>
              </a:prstGeom>
            </p:spPr>
            <p:txBody>
              <a:bodyPr wrap="square">
                <a:spAutoFit/>
              </a:bodyPr>
              <a:lstStyle/>
              <a:p>
                <a:pPr algn="ctr" defTabSz="1087965"/>
                <a:r>
                  <a:rPr lang="en-US" sz="500" dirty="0">
                    <a:solidFill>
                      <a:prstClr val="black">
                        <a:lumMod val="50000"/>
                        <a:lumOff val="50000"/>
                      </a:prstClr>
                    </a:solidFill>
                    <a:latin typeface="Arial"/>
                  </a:rPr>
                  <a:t>App data</a:t>
                </a:r>
              </a:p>
            </p:txBody>
          </p:sp>
        </p:grpSp>
        <p:grpSp>
          <p:nvGrpSpPr>
            <p:cNvPr id="174" name="Group 173"/>
            <p:cNvGrpSpPr/>
            <p:nvPr/>
          </p:nvGrpSpPr>
          <p:grpSpPr>
            <a:xfrm>
              <a:off x="8007089" y="3598033"/>
              <a:ext cx="555703" cy="429277"/>
              <a:chOff x="1071894" y="4941668"/>
              <a:chExt cx="629904" cy="572012"/>
            </a:xfrm>
          </p:grpSpPr>
          <p:sp>
            <p:nvSpPr>
              <p:cNvPr id="179" name="Rectangle 178"/>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180" name="Picture 179"/>
              <p:cNvPicPr>
                <a:picLocks noChangeAspect="1"/>
              </p:cNvPicPr>
              <p:nvPr/>
            </p:nvPicPr>
            <p:blipFill>
              <a:blip r:embed="rId9"/>
              <a:stretch>
                <a:fillRect/>
              </a:stretch>
            </p:blipFill>
            <p:spPr>
              <a:xfrm>
                <a:off x="1197047" y="4941668"/>
                <a:ext cx="391839" cy="307354"/>
              </a:xfrm>
              <a:prstGeom prst="rect">
                <a:avLst/>
              </a:prstGeom>
            </p:spPr>
          </p:pic>
        </p:grpSp>
        <p:grpSp>
          <p:nvGrpSpPr>
            <p:cNvPr id="176" name="Group 175"/>
            <p:cNvGrpSpPr/>
            <p:nvPr/>
          </p:nvGrpSpPr>
          <p:grpSpPr>
            <a:xfrm>
              <a:off x="8376444" y="3598033"/>
              <a:ext cx="555703" cy="465417"/>
              <a:chOff x="8438187" y="3598033"/>
              <a:chExt cx="555703" cy="465417"/>
            </a:xfrm>
          </p:grpSpPr>
          <p:sp>
            <p:nvSpPr>
              <p:cNvPr id="177" name="Rectangle 176"/>
              <p:cNvSpPr/>
              <p:nvPr/>
            </p:nvSpPr>
            <p:spPr>
              <a:xfrm>
                <a:off x="8438187" y="3817229"/>
                <a:ext cx="555703" cy="246221"/>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178" name="Picture 177"/>
              <p:cNvPicPr>
                <a:picLocks noChangeAspect="1"/>
              </p:cNvPicPr>
              <p:nvPr/>
            </p:nvPicPr>
            <p:blipFill>
              <a:blip r:embed="rId10"/>
              <a:stretch>
                <a:fillRect/>
              </a:stretch>
            </p:blipFill>
            <p:spPr>
              <a:xfrm>
                <a:off x="8554575" y="3598033"/>
                <a:ext cx="329224" cy="255271"/>
              </a:xfrm>
              <a:prstGeom prst="rect">
                <a:avLst/>
              </a:prstGeom>
            </p:spPr>
          </p:pic>
        </p:grpSp>
      </p:grpSp>
      <p:grpSp>
        <p:nvGrpSpPr>
          <p:cNvPr id="187" name="Group 186"/>
          <p:cNvGrpSpPr/>
          <p:nvPr/>
        </p:nvGrpSpPr>
        <p:grpSpPr>
          <a:xfrm>
            <a:off x="2493996" y="4021322"/>
            <a:ext cx="2075999" cy="542220"/>
            <a:chOff x="7637734" y="3598033"/>
            <a:chExt cx="2075999" cy="542361"/>
          </a:xfrm>
        </p:grpSpPr>
        <p:grpSp>
          <p:nvGrpSpPr>
            <p:cNvPr id="188" name="Group 187"/>
            <p:cNvGrpSpPr/>
            <p:nvPr/>
          </p:nvGrpSpPr>
          <p:grpSpPr>
            <a:xfrm>
              <a:off x="8745799" y="3598033"/>
              <a:ext cx="527081" cy="428279"/>
              <a:chOff x="3019457" y="4237082"/>
              <a:chExt cx="597460" cy="570683"/>
            </a:xfrm>
          </p:grpSpPr>
          <p:pic>
            <p:nvPicPr>
              <p:cNvPr id="214" name="Picture 213"/>
              <p:cNvPicPr>
                <a:picLocks noChangeAspect="1"/>
              </p:cNvPicPr>
              <p:nvPr/>
            </p:nvPicPr>
            <p:blipFill>
              <a:blip r:embed="rId8"/>
              <a:stretch>
                <a:fillRect/>
              </a:stretch>
            </p:blipFill>
            <p:spPr>
              <a:xfrm>
                <a:off x="3122268" y="4237082"/>
                <a:ext cx="391839" cy="307354"/>
              </a:xfrm>
              <a:prstGeom prst="rect">
                <a:avLst/>
              </a:prstGeom>
            </p:spPr>
          </p:pic>
          <p:sp>
            <p:nvSpPr>
              <p:cNvPr id="217" name="Rectangle 216"/>
              <p:cNvSpPr/>
              <p:nvPr/>
            </p:nvSpPr>
            <p:spPr>
              <a:xfrm>
                <a:off x="3019457" y="4479675"/>
                <a:ext cx="597460"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Linux Desktop</a:t>
                </a:r>
              </a:p>
            </p:txBody>
          </p:sp>
        </p:grpSp>
        <p:grpSp>
          <p:nvGrpSpPr>
            <p:cNvPr id="189" name="Group 188"/>
            <p:cNvGrpSpPr/>
            <p:nvPr/>
          </p:nvGrpSpPr>
          <p:grpSpPr>
            <a:xfrm>
              <a:off x="7637734" y="3598033"/>
              <a:ext cx="555703" cy="429277"/>
              <a:chOff x="1071894" y="4941668"/>
              <a:chExt cx="629904" cy="572012"/>
            </a:xfrm>
          </p:grpSpPr>
          <p:sp>
            <p:nvSpPr>
              <p:cNvPr id="208" name="Rectangle 207"/>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Apps</a:t>
                </a:r>
              </a:p>
            </p:txBody>
          </p:sp>
          <p:pic>
            <p:nvPicPr>
              <p:cNvPr id="213" name="Picture 212"/>
              <p:cNvPicPr>
                <a:picLocks noChangeAspect="1"/>
              </p:cNvPicPr>
              <p:nvPr/>
            </p:nvPicPr>
            <p:blipFill>
              <a:blip r:embed="rId9"/>
              <a:stretch>
                <a:fillRect/>
              </a:stretch>
            </p:blipFill>
            <p:spPr>
              <a:xfrm>
                <a:off x="1197047" y="4941668"/>
                <a:ext cx="391839" cy="307354"/>
              </a:xfrm>
              <a:prstGeom prst="rect">
                <a:avLst/>
              </a:prstGeom>
            </p:spPr>
          </p:pic>
        </p:grpSp>
        <p:grpSp>
          <p:nvGrpSpPr>
            <p:cNvPr id="190" name="Group 189"/>
            <p:cNvGrpSpPr/>
            <p:nvPr/>
          </p:nvGrpSpPr>
          <p:grpSpPr>
            <a:xfrm>
              <a:off x="9086531" y="3598033"/>
              <a:ext cx="627202" cy="296728"/>
              <a:chOff x="2294897" y="4597073"/>
              <a:chExt cx="710949" cy="395391"/>
            </a:xfrm>
          </p:grpSpPr>
          <p:pic>
            <p:nvPicPr>
              <p:cNvPr id="205" name="Picture 204"/>
              <p:cNvPicPr>
                <a:picLocks noChangeAspect="1"/>
              </p:cNvPicPr>
              <p:nvPr/>
            </p:nvPicPr>
            <p:blipFill>
              <a:blip r:embed="rId7"/>
              <a:stretch>
                <a:fillRect/>
              </a:stretch>
            </p:blipFill>
            <p:spPr>
              <a:xfrm>
                <a:off x="2569180" y="4597073"/>
                <a:ext cx="162384" cy="183706"/>
              </a:xfrm>
              <a:prstGeom prst="rect">
                <a:avLst/>
              </a:prstGeom>
            </p:spPr>
          </p:pic>
          <p:sp>
            <p:nvSpPr>
              <p:cNvPr id="206" name="Rectangle 205"/>
              <p:cNvSpPr/>
              <p:nvPr/>
            </p:nvSpPr>
            <p:spPr>
              <a:xfrm>
                <a:off x="2294897" y="4766902"/>
                <a:ext cx="710949" cy="225562"/>
              </a:xfrm>
              <a:prstGeom prst="rect">
                <a:avLst/>
              </a:prstGeom>
            </p:spPr>
            <p:txBody>
              <a:bodyPr wrap="square">
                <a:spAutoFit/>
              </a:bodyPr>
              <a:lstStyle/>
              <a:p>
                <a:pPr algn="ctr" defTabSz="1087965"/>
                <a:r>
                  <a:rPr lang="en-US" sz="500" dirty="0">
                    <a:solidFill>
                      <a:prstClr val="black">
                        <a:lumMod val="50000"/>
                        <a:lumOff val="50000"/>
                      </a:prstClr>
                    </a:solidFill>
                    <a:latin typeface="Arial"/>
                  </a:rPr>
                  <a:t>App data</a:t>
                </a:r>
              </a:p>
            </p:txBody>
          </p:sp>
        </p:grpSp>
        <p:grpSp>
          <p:nvGrpSpPr>
            <p:cNvPr id="192" name="Group 191"/>
            <p:cNvGrpSpPr/>
            <p:nvPr/>
          </p:nvGrpSpPr>
          <p:grpSpPr>
            <a:xfrm>
              <a:off x="8007089" y="3598033"/>
              <a:ext cx="555703" cy="429277"/>
              <a:chOff x="1071894" y="4941668"/>
              <a:chExt cx="629904" cy="572012"/>
            </a:xfrm>
          </p:grpSpPr>
          <p:sp>
            <p:nvSpPr>
              <p:cNvPr id="203" name="Rectangle 202"/>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204" name="Picture 203"/>
              <p:cNvPicPr>
                <a:picLocks noChangeAspect="1"/>
              </p:cNvPicPr>
              <p:nvPr/>
            </p:nvPicPr>
            <p:blipFill>
              <a:blip r:embed="rId9"/>
              <a:stretch>
                <a:fillRect/>
              </a:stretch>
            </p:blipFill>
            <p:spPr>
              <a:xfrm>
                <a:off x="1197047" y="4941668"/>
                <a:ext cx="391839" cy="307354"/>
              </a:xfrm>
              <a:prstGeom prst="rect">
                <a:avLst/>
              </a:prstGeom>
            </p:spPr>
          </p:pic>
        </p:grpSp>
        <p:grpSp>
          <p:nvGrpSpPr>
            <p:cNvPr id="195" name="Group 194"/>
            <p:cNvGrpSpPr/>
            <p:nvPr/>
          </p:nvGrpSpPr>
          <p:grpSpPr>
            <a:xfrm>
              <a:off x="8376444" y="3598033"/>
              <a:ext cx="555703" cy="542361"/>
              <a:chOff x="8438187" y="3598033"/>
              <a:chExt cx="555703" cy="542361"/>
            </a:xfrm>
          </p:grpSpPr>
          <p:sp>
            <p:nvSpPr>
              <p:cNvPr id="200" name="Rectangle 199"/>
              <p:cNvSpPr/>
              <p:nvPr/>
            </p:nvSpPr>
            <p:spPr>
              <a:xfrm>
                <a:off x="8438187" y="3817229"/>
                <a:ext cx="555703" cy="323165"/>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a:t>
                </a:r>
              </a:p>
              <a:p>
                <a:pPr algn="ctr" defTabSz="1087965"/>
                <a:r>
                  <a:rPr lang="en-US" sz="500" dirty="0">
                    <a:solidFill>
                      <a:prstClr val="black">
                        <a:lumMod val="50000"/>
                        <a:lumOff val="50000"/>
                      </a:prstClr>
                    </a:solidFill>
                    <a:latin typeface="Arial"/>
                  </a:rPr>
                  <a:t>Server Desktops</a:t>
                </a:r>
              </a:p>
            </p:txBody>
          </p:sp>
          <p:pic>
            <p:nvPicPr>
              <p:cNvPr id="202" name="Picture 201"/>
              <p:cNvPicPr>
                <a:picLocks noChangeAspect="1"/>
              </p:cNvPicPr>
              <p:nvPr/>
            </p:nvPicPr>
            <p:blipFill>
              <a:blip r:embed="rId10"/>
              <a:stretch>
                <a:fillRect/>
              </a:stretch>
            </p:blipFill>
            <p:spPr>
              <a:xfrm>
                <a:off x="8554575" y="3598033"/>
                <a:ext cx="329224" cy="255271"/>
              </a:xfrm>
              <a:prstGeom prst="rect">
                <a:avLst/>
              </a:prstGeom>
            </p:spPr>
          </p:pic>
        </p:grpSp>
      </p:grpSp>
      <p:grpSp>
        <p:nvGrpSpPr>
          <p:cNvPr id="219" name="Group 218"/>
          <p:cNvGrpSpPr/>
          <p:nvPr/>
        </p:nvGrpSpPr>
        <p:grpSpPr>
          <a:xfrm>
            <a:off x="255612" y="4021322"/>
            <a:ext cx="2075999" cy="542220"/>
            <a:chOff x="7637734" y="3598033"/>
            <a:chExt cx="2075999" cy="542361"/>
          </a:xfrm>
        </p:grpSpPr>
        <p:grpSp>
          <p:nvGrpSpPr>
            <p:cNvPr id="220" name="Group 219"/>
            <p:cNvGrpSpPr/>
            <p:nvPr/>
          </p:nvGrpSpPr>
          <p:grpSpPr>
            <a:xfrm>
              <a:off x="8745799" y="3598033"/>
              <a:ext cx="527081" cy="428279"/>
              <a:chOff x="3019457" y="4237082"/>
              <a:chExt cx="597460" cy="570683"/>
            </a:xfrm>
          </p:grpSpPr>
          <p:pic>
            <p:nvPicPr>
              <p:cNvPr id="234" name="Picture 233"/>
              <p:cNvPicPr>
                <a:picLocks noChangeAspect="1"/>
              </p:cNvPicPr>
              <p:nvPr/>
            </p:nvPicPr>
            <p:blipFill>
              <a:blip r:embed="rId8"/>
              <a:stretch>
                <a:fillRect/>
              </a:stretch>
            </p:blipFill>
            <p:spPr>
              <a:xfrm>
                <a:off x="3122268" y="4237082"/>
                <a:ext cx="391839" cy="307354"/>
              </a:xfrm>
              <a:prstGeom prst="rect">
                <a:avLst/>
              </a:prstGeom>
            </p:spPr>
          </p:pic>
          <p:sp>
            <p:nvSpPr>
              <p:cNvPr id="235" name="Rectangle 234"/>
              <p:cNvSpPr/>
              <p:nvPr/>
            </p:nvSpPr>
            <p:spPr>
              <a:xfrm>
                <a:off x="3019457" y="4479675"/>
                <a:ext cx="597460"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Linux Desktop</a:t>
                </a:r>
              </a:p>
            </p:txBody>
          </p:sp>
        </p:grpSp>
        <p:grpSp>
          <p:nvGrpSpPr>
            <p:cNvPr id="221" name="Group 220"/>
            <p:cNvGrpSpPr/>
            <p:nvPr/>
          </p:nvGrpSpPr>
          <p:grpSpPr>
            <a:xfrm>
              <a:off x="7637734" y="3598033"/>
              <a:ext cx="555703" cy="429277"/>
              <a:chOff x="1071894" y="4941668"/>
              <a:chExt cx="629904" cy="572012"/>
            </a:xfrm>
          </p:grpSpPr>
          <p:sp>
            <p:nvSpPr>
              <p:cNvPr id="232" name="Rectangle 231"/>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Apps</a:t>
                </a:r>
              </a:p>
            </p:txBody>
          </p:sp>
          <p:pic>
            <p:nvPicPr>
              <p:cNvPr id="233" name="Picture 232"/>
              <p:cNvPicPr>
                <a:picLocks noChangeAspect="1"/>
              </p:cNvPicPr>
              <p:nvPr/>
            </p:nvPicPr>
            <p:blipFill>
              <a:blip r:embed="rId9"/>
              <a:stretch>
                <a:fillRect/>
              </a:stretch>
            </p:blipFill>
            <p:spPr>
              <a:xfrm>
                <a:off x="1197047" y="4941668"/>
                <a:ext cx="391839" cy="307354"/>
              </a:xfrm>
              <a:prstGeom prst="rect">
                <a:avLst/>
              </a:prstGeom>
            </p:spPr>
          </p:pic>
        </p:grpSp>
        <p:grpSp>
          <p:nvGrpSpPr>
            <p:cNvPr id="222" name="Group 221"/>
            <p:cNvGrpSpPr/>
            <p:nvPr/>
          </p:nvGrpSpPr>
          <p:grpSpPr>
            <a:xfrm>
              <a:off x="9086531" y="3598033"/>
              <a:ext cx="627202" cy="296728"/>
              <a:chOff x="2294897" y="4597073"/>
              <a:chExt cx="710949" cy="395391"/>
            </a:xfrm>
          </p:grpSpPr>
          <p:pic>
            <p:nvPicPr>
              <p:cNvPr id="230" name="Picture 229"/>
              <p:cNvPicPr>
                <a:picLocks noChangeAspect="1"/>
              </p:cNvPicPr>
              <p:nvPr/>
            </p:nvPicPr>
            <p:blipFill>
              <a:blip r:embed="rId7"/>
              <a:stretch>
                <a:fillRect/>
              </a:stretch>
            </p:blipFill>
            <p:spPr>
              <a:xfrm>
                <a:off x="2569180" y="4597073"/>
                <a:ext cx="162384" cy="183706"/>
              </a:xfrm>
              <a:prstGeom prst="rect">
                <a:avLst/>
              </a:prstGeom>
            </p:spPr>
          </p:pic>
          <p:sp>
            <p:nvSpPr>
              <p:cNvPr id="231" name="Rectangle 230"/>
              <p:cNvSpPr/>
              <p:nvPr/>
            </p:nvSpPr>
            <p:spPr>
              <a:xfrm>
                <a:off x="2294897" y="4766902"/>
                <a:ext cx="710949" cy="225562"/>
              </a:xfrm>
              <a:prstGeom prst="rect">
                <a:avLst/>
              </a:prstGeom>
            </p:spPr>
            <p:txBody>
              <a:bodyPr wrap="square">
                <a:spAutoFit/>
              </a:bodyPr>
              <a:lstStyle/>
              <a:p>
                <a:pPr algn="ctr" defTabSz="1087965"/>
                <a:r>
                  <a:rPr lang="en-US" sz="500" dirty="0">
                    <a:solidFill>
                      <a:prstClr val="black">
                        <a:lumMod val="50000"/>
                        <a:lumOff val="50000"/>
                      </a:prstClr>
                    </a:solidFill>
                    <a:latin typeface="Arial"/>
                  </a:rPr>
                  <a:t>App data</a:t>
                </a:r>
              </a:p>
            </p:txBody>
          </p:sp>
        </p:grpSp>
        <p:grpSp>
          <p:nvGrpSpPr>
            <p:cNvPr id="223" name="Group 222"/>
            <p:cNvGrpSpPr/>
            <p:nvPr/>
          </p:nvGrpSpPr>
          <p:grpSpPr>
            <a:xfrm>
              <a:off x="8007089" y="3598033"/>
              <a:ext cx="555703" cy="429277"/>
              <a:chOff x="1071894" y="4941668"/>
              <a:chExt cx="629904" cy="572012"/>
            </a:xfrm>
          </p:grpSpPr>
          <p:sp>
            <p:nvSpPr>
              <p:cNvPr id="228" name="Rectangle 227"/>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229" name="Picture 228"/>
              <p:cNvPicPr>
                <a:picLocks noChangeAspect="1"/>
              </p:cNvPicPr>
              <p:nvPr/>
            </p:nvPicPr>
            <p:blipFill>
              <a:blip r:embed="rId9"/>
              <a:stretch>
                <a:fillRect/>
              </a:stretch>
            </p:blipFill>
            <p:spPr>
              <a:xfrm>
                <a:off x="1197047" y="4941668"/>
                <a:ext cx="391839" cy="307354"/>
              </a:xfrm>
              <a:prstGeom prst="rect">
                <a:avLst/>
              </a:prstGeom>
            </p:spPr>
          </p:pic>
        </p:grpSp>
        <p:grpSp>
          <p:nvGrpSpPr>
            <p:cNvPr id="225" name="Group 224"/>
            <p:cNvGrpSpPr/>
            <p:nvPr/>
          </p:nvGrpSpPr>
          <p:grpSpPr>
            <a:xfrm>
              <a:off x="8376444" y="3598033"/>
              <a:ext cx="555703" cy="542361"/>
              <a:chOff x="8438187" y="3598033"/>
              <a:chExt cx="555703" cy="542361"/>
            </a:xfrm>
          </p:grpSpPr>
          <p:sp>
            <p:nvSpPr>
              <p:cNvPr id="226" name="Rectangle 225"/>
              <p:cNvSpPr/>
              <p:nvPr/>
            </p:nvSpPr>
            <p:spPr>
              <a:xfrm>
                <a:off x="8438187" y="3817229"/>
                <a:ext cx="555703" cy="323165"/>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a:t>
                </a:r>
              </a:p>
              <a:p>
                <a:pPr algn="ctr" defTabSz="1087965"/>
                <a:r>
                  <a:rPr lang="en-US" sz="500" dirty="0">
                    <a:solidFill>
                      <a:prstClr val="black">
                        <a:lumMod val="50000"/>
                        <a:lumOff val="50000"/>
                      </a:prstClr>
                    </a:solidFill>
                    <a:latin typeface="Arial"/>
                  </a:rPr>
                  <a:t>Server Desktops</a:t>
                </a:r>
              </a:p>
            </p:txBody>
          </p:sp>
          <p:pic>
            <p:nvPicPr>
              <p:cNvPr id="227" name="Picture 226"/>
              <p:cNvPicPr>
                <a:picLocks noChangeAspect="1"/>
              </p:cNvPicPr>
              <p:nvPr/>
            </p:nvPicPr>
            <p:blipFill>
              <a:blip r:embed="rId10"/>
              <a:stretch>
                <a:fillRect/>
              </a:stretch>
            </p:blipFill>
            <p:spPr>
              <a:xfrm>
                <a:off x="8554575" y="3598033"/>
                <a:ext cx="329224" cy="255271"/>
              </a:xfrm>
              <a:prstGeom prst="rect">
                <a:avLst/>
              </a:prstGeom>
            </p:spPr>
          </p:pic>
        </p:grpSp>
      </p:grpSp>
      <p:grpSp>
        <p:nvGrpSpPr>
          <p:cNvPr id="236" name="Group 235"/>
          <p:cNvGrpSpPr/>
          <p:nvPr/>
        </p:nvGrpSpPr>
        <p:grpSpPr>
          <a:xfrm>
            <a:off x="9841713" y="4021322"/>
            <a:ext cx="2075999" cy="465296"/>
            <a:chOff x="7637734" y="3598033"/>
            <a:chExt cx="2075999" cy="465417"/>
          </a:xfrm>
        </p:grpSpPr>
        <p:grpSp>
          <p:nvGrpSpPr>
            <p:cNvPr id="237" name="Group 236"/>
            <p:cNvGrpSpPr/>
            <p:nvPr/>
          </p:nvGrpSpPr>
          <p:grpSpPr>
            <a:xfrm>
              <a:off x="8745799" y="3598033"/>
              <a:ext cx="527081" cy="428279"/>
              <a:chOff x="3019457" y="4237082"/>
              <a:chExt cx="597460" cy="570683"/>
            </a:xfrm>
          </p:grpSpPr>
          <p:pic>
            <p:nvPicPr>
              <p:cNvPr id="251" name="Picture 250"/>
              <p:cNvPicPr>
                <a:picLocks noChangeAspect="1"/>
              </p:cNvPicPr>
              <p:nvPr/>
            </p:nvPicPr>
            <p:blipFill>
              <a:blip r:embed="rId8"/>
              <a:stretch>
                <a:fillRect/>
              </a:stretch>
            </p:blipFill>
            <p:spPr>
              <a:xfrm>
                <a:off x="3122268" y="4237082"/>
                <a:ext cx="391839" cy="307354"/>
              </a:xfrm>
              <a:prstGeom prst="rect">
                <a:avLst/>
              </a:prstGeom>
            </p:spPr>
          </p:pic>
          <p:sp>
            <p:nvSpPr>
              <p:cNvPr id="252" name="Rectangle 251"/>
              <p:cNvSpPr/>
              <p:nvPr/>
            </p:nvSpPr>
            <p:spPr>
              <a:xfrm>
                <a:off x="3019457" y="4479675"/>
                <a:ext cx="597460"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Linux Desktop</a:t>
                </a:r>
              </a:p>
            </p:txBody>
          </p:sp>
        </p:grpSp>
        <p:grpSp>
          <p:nvGrpSpPr>
            <p:cNvPr id="238" name="Group 237"/>
            <p:cNvGrpSpPr/>
            <p:nvPr/>
          </p:nvGrpSpPr>
          <p:grpSpPr>
            <a:xfrm>
              <a:off x="7637734" y="3598033"/>
              <a:ext cx="555703" cy="429277"/>
              <a:chOff x="1071894" y="4941668"/>
              <a:chExt cx="629904" cy="572012"/>
            </a:xfrm>
          </p:grpSpPr>
          <p:sp>
            <p:nvSpPr>
              <p:cNvPr id="249" name="Rectangle 248"/>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Apps</a:t>
                </a:r>
              </a:p>
            </p:txBody>
          </p:sp>
          <p:pic>
            <p:nvPicPr>
              <p:cNvPr id="250" name="Picture 249"/>
              <p:cNvPicPr>
                <a:picLocks noChangeAspect="1"/>
              </p:cNvPicPr>
              <p:nvPr/>
            </p:nvPicPr>
            <p:blipFill>
              <a:blip r:embed="rId9"/>
              <a:stretch>
                <a:fillRect/>
              </a:stretch>
            </p:blipFill>
            <p:spPr>
              <a:xfrm>
                <a:off x="1197047" y="4941668"/>
                <a:ext cx="391839" cy="307354"/>
              </a:xfrm>
              <a:prstGeom prst="rect">
                <a:avLst/>
              </a:prstGeom>
            </p:spPr>
          </p:pic>
        </p:grpSp>
        <p:grpSp>
          <p:nvGrpSpPr>
            <p:cNvPr id="239" name="Group 238"/>
            <p:cNvGrpSpPr/>
            <p:nvPr/>
          </p:nvGrpSpPr>
          <p:grpSpPr>
            <a:xfrm>
              <a:off x="9086531" y="3598033"/>
              <a:ext cx="627202" cy="296728"/>
              <a:chOff x="2294897" y="4597073"/>
              <a:chExt cx="710949" cy="395391"/>
            </a:xfrm>
          </p:grpSpPr>
          <p:pic>
            <p:nvPicPr>
              <p:cNvPr id="247" name="Picture 246"/>
              <p:cNvPicPr>
                <a:picLocks noChangeAspect="1"/>
              </p:cNvPicPr>
              <p:nvPr/>
            </p:nvPicPr>
            <p:blipFill>
              <a:blip r:embed="rId7"/>
              <a:stretch>
                <a:fillRect/>
              </a:stretch>
            </p:blipFill>
            <p:spPr>
              <a:xfrm>
                <a:off x="2569180" y="4597073"/>
                <a:ext cx="162384" cy="183706"/>
              </a:xfrm>
              <a:prstGeom prst="rect">
                <a:avLst/>
              </a:prstGeom>
            </p:spPr>
          </p:pic>
          <p:sp>
            <p:nvSpPr>
              <p:cNvPr id="248" name="Rectangle 247"/>
              <p:cNvSpPr/>
              <p:nvPr/>
            </p:nvSpPr>
            <p:spPr>
              <a:xfrm>
                <a:off x="2294897" y="4766902"/>
                <a:ext cx="710949" cy="225562"/>
              </a:xfrm>
              <a:prstGeom prst="rect">
                <a:avLst/>
              </a:prstGeom>
            </p:spPr>
            <p:txBody>
              <a:bodyPr wrap="square">
                <a:spAutoFit/>
              </a:bodyPr>
              <a:lstStyle/>
              <a:p>
                <a:pPr algn="ctr" defTabSz="1087965"/>
                <a:r>
                  <a:rPr lang="en-US" sz="500" dirty="0">
                    <a:solidFill>
                      <a:prstClr val="black">
                        <a:lumMod val="50000"/>
                        <a:lumOff val="50000"/>
                      </a:prstClr>
                    </a:solidFill>
                    <a:latin typeface="Arial"/>
                  </a:rPr>
                  <a:t>App data</a:t>
                </a:r>
              </a:p>
            </p:txBody>
          </p:sp>
        </p:grpSp>
        <p:grpSp>
          <p:nvGrpSpPr>
            <p:cNvPr id="240" name="Group 239"/>
            <p:cNvGrpSpPr/>
            <p:nvPr/>
          </p:nvGrpSpPr>
          <p:grpSpPr>
            <a:xfrm>
              <a:off x="8007089" y="3598033"/>
              <a:ext cx="555703" cy="429277"/>
              <a:chOff x="1071894" y="4941668"/>
              <a:chExt cx="629904" cy="572012"/>
            </a:xfrm>
          </p:grpSpPr>
          <p:sp>
            <p:nvSpPr>
              <p:cNvPr id="245" name="Rectangle 244"/>
              <p:cNvSpPr/>
              <p:nvPr/>
            </p:nvSpPr>
            <p:spPr>
              <a:xfrm>
                <a:off x="1071894" y="5185590"/>
                <a:ext cx="629904" cy="328090"/>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246" name="Picture 245"/>
              <p:cNvPicPr>
                <a:picLocks noChangeAspect="1"/>
              </p:cNvPicPr>
              <p:nvPr/>
            </p:nvPicPr>
            <p:blipFill>
              <a:blip r:embed="rId9"/>
              <a:stretch>
                <a:fillRect/>
              </a:stretch>
            </p:blipFill>
            <p:spPr>
              <a:xfrm>
                <a:off x="1197047" y="4941668"/>
                <a:ext cx="391839" cy="307354"/>
              </a:xfrm>
              <a:prstGeom prst="rect">
                <a:avLst/>
              </a:prstGeom>
            </p:spPr>
          </p:pic>
        </p:grpSp>
        <p:grpSp>
          <p:nvGrpSpPr>
            <p:cNvPr id="242" name="Group 241"/>
            <p:cNvGrpSpPr/>
            <p:nvPr/>
          </p:nvGrpSpPr>
          <p:grpSpPr>
            <a:xfrm>
              <a:off x="8376444" y="3598033"/>
              <a:ext cx="555703" cy="465417"/>
              <a:chOff x="8438187" y="3598033"/>
              <a:chExt cx="555703" cy="465417"/>
            </a:xfrm>
          </p:grpSpPr>
          <p:sp>
            <p:nvSpPr>
              <p:cNvPr id="243" name="Rectangle 242"/>
              <p:cNvSpPr/>
              <p:nvPr/>
            </p:nvSpPr>
            <p:spPr>
              <a:xfrm>
                <a:off x="8438187" y="3817229"/>
                <a:ext cx="555703" cy="246221"/>
              </a:xfrm>
              <a:prstGeom prst="rect">
                <a:avLst/>
              </a:prstGeom>
            </p:spPr>
            <p:txBody>
              <a:bodyPr wrap="square">
                <a:spAutoFit/>
              </a:bodyPr>
              <a:lstStyle/>
              <a:p>
                <a:pPr algn="ctr" defTabSz="1087965"/>
                <a:r>
                  <a:rPr lang="en-US" sz="500" dirty="0">
                    <a:solidFill>
                      <a:prstClr val="black">
                        <a:lumMod val="50000"/>
                        <a:lumOff val="50000"/>
                      </a:prstClr>
                    </a:solidFill>
                    <a:latin typeface="Arial"/>
                  </a:rPr>
                  <a:t>Windows Desktops</a:t>
                </a:r>
              </a:p>
            </p:txBody>
          </p:sp>
          <p:pic>
            <p:nvPicPr>
              <p:cNvPr id="244" name="Picture 243"/>
              <p:cNvPicPr>
                <a:picLocks noChangeAspect="1"/>
              </p:cNvPicPr>
              <p:nvPr/>
            </p:nvPicPr>
            <p:blipFill>
              <a:blip r:embed="rId10"/>
              <a:stretch>
                <a:fillRect/>
              </a:stretch>
            </p:blipFill>
            <p:spPr>
              <a:xfrm>
                <a:off x="8554575" y="3598033"/>
                <a:ext cx="329224" cy="255271"/>
              </a:xfrm>
              <a:prstGeom prst="rect">
                <a:avLst/>
              </a:prstGeom>
            </p:spPr>
          </p:pic>
        </p:grpSp>
      </p:grpSp>
      <p:sp>
        <p:nvSpPr>
          <p:cNvPr id="139" name="Rounded Rectangle 138"/>
          <p:cNvSpPr/>
          <p:nvPr/>
        </p:nvSpPr>
        <p:spPr bwMode="auto">
          <a:xfrm>
            <a:off x="3754560" y="4436967"/>
            <a:ext cx="692734" cy="254288"/>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NetScaler</a:t>
            </a:r>
          </a:p>
          <a:p>
            <a:pPr algn="ctr" defTabSz="1460414" fontAlgn="base">
              <a:spcBef>
                <a:spcPct val="0"/>
              </a:spcBef>
              <a:spcAft>
                <a:spcPct val="0"/>
              </a:spcAft>
            </a:pPr>
            <a:r>
              <a:rPr lang="en-US" sz="600" dirty="0">
                <a:solidFill>
                  <a:prstClr val="black">
                    <a:lumMod val="50000"/>
                    <a:lumOff val="50000"/>
                  </a:prstClr>
                </a:solidFill>
                <a:latin typeface="Arial"/>
                <a:cs typeface="Arial" charset="0"/>
              </a:rPr>
              <a:t>ICA  Proxy</a:t>
            </a:r>
          </a:p>
        </p:txBody>
      </p:sp>
      <p:sp>
        <p:nvSpPr>
          <p:cNvPr id="140" name="Rounded Rectangle 139"/>
          <p:cNvSpPr/>
          <p:nvPr/>
        </p:nvSpPr>
        <p:spPr bwMode="auto">
          <a:xfrm>
            <a:off x="6697518" y="4451467"/>
            <a:ext cx="692734" cy="254288"/>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NetScaler</a:t>
            </a:r>
          </a:p>
          <a:p>
            <a:pPr algn="ctr" defTabSz="1460414" fontAlgn="base">
              <a:spcBef>
                <a:spcPct val="0"/>
              </a:spcBef>
              <a:spcAft>
                <a:spcPct val="0"/>
              </a:spcAft>
            </a:pPr>
            <a:r>
              <a:rPr lang="en-US" sz="600" dirty="0">
                <a:solidFill>
                  <a:prstClr val="black">
                    <a:lumMod val="50000"/>
                    <a:lumOff val="50000"/>
                  </a:prstClr>
                </a:solidFill>
                <a:latin typeface="Arial"/>
                <a:cs typeface="Arial" charset="0"/>
              </a:rPr>
              <a:t>ICA  Proxy</a:t>
            </a:r>
          </a:p>
        </p:txBody>
      </p:sp>
      <p:sp>
        <p:nvSpPr>
          <p:cNvPr id="141" name="Rounded Rectangle 140"/>
          <p:cNvSpPr/>
          <p:nvPr/>
        </p:nvSpPr>
        <p:spPr bwMode="auto">
          <a:xfrm>
            <a:off x="8908008" y="4466028"/>
            <a:ext cx="692734" cy="254288"/>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NetScaler</a:t>
            </a:r>
          </a:p>
          <a:p>
            <a:pPr algn="ctr" defTabSz="1460414" fontAlgn="base">
              <a:spcBef>
                <a:spcPct val="0"/>
              </a:spcBef>
              <a:spcAft>
                <a:spcPct val="0"/>
              </a:spcAft>
            </a:pPr>
            <a:r>
              <a:rPr lang="en-US" sz="600" dirty="0">
                <a:solidFill>
                  <a:prstClr val="black">
                    <a:lumMod val="50000"/>
                    <a:lumOff val="50000"/>
                  </a:prstClr>
                </a:solidFill>
                <a:latin typeface="Arial"/>
                <a:cs typeface="Arial" charset="0"/>
              </a:rPr>
              <a:t>ICA  Proxy</a:t>
            </a:r>
          </a:p>
        </p:txBody>
      </p:sp>
      <p:sp>
        <p:nvSpPr>
          <p:cNvPr id="145" name="Rounded Rectangle 144"/>
          <p:cNvSpPr/>
          <p:nvPr/>
        </p:nvSpPr>
        <p:spPr bwMode="auto">
          <a:xfrm>
            <a:off x="11142772" y="4434395"/>
            <a:ext cx="692734" cy="254288"/>
          </a:xfrm>
          <a:prstGeom prst="roundRect">
            <a:avLst>
              <a:gd name="adj" fmla="val 0"/>
            </a:avLst>
          </a:prstGeom>
          <a:solidFill>
            <a:schemeClr val="accent1">
              <a:lumMod val="50000"/>
              <a:alpha val="33000"/>
            </a:schemeClr>
          </a:solidFill>
          <a:ln w="22225" cap="flat" cmpd="sng" algn="ctr">
            <a:solidFill>
              <a:schemeClr val="accent1">
                <a:lumMod val="50000"/>
              </a:schemeClr>
            </a:solidFill>
            <a:prstDash val="solid"/>
            <a:round/>
            <a:headEnd type="none" w="med" len="med"/>
            <a:tailEnd type="none" w="med" len="med"/>
          </a:ln>
          <a:effectLst/>
        </p:spPr>
        <p:txBody>
          <a:bodyPr rot="0" spcFirstLastPara="0" vertOverflow="overflow" horzOverflow="overflow" vert="horz" wrap="square" lIns="138138" tIns="69069" rIns="138138" bIns="69069" numCol="1" spcCol="0" rtlCol="0" fromWordArt="0" anchor="ctr" anchorCtr="0" forceAA="0" compatLnSpc="1">
            <a:prstTxWarp prst="textNoShape">
              <a:avLst/>
            </a:prstTxWarp>
            <a:noAutofit/>
          </a:bodyPr>
          <a:lstStyle/>
          <a:p>
            <a:pPr algn="ctr" defTabSz="1460414" fontAlgn="base">
              <a:spcBef>
                <a:spcPct val="0"/>
              </a:spcBef>
              <a:spcAft>
                <a:spcPct val="0"/>
              </a:spcAft>
            </a:pPr>
            <a:r>
              <a:rPr lang="en-US" sz="600" dirty="0">
                <a:solidFill>
                  <a:prstClr val="black">
                    <a:lumMod val="50000"/>
                    <a:lumOff val="50000"/>
                  </a:prstClr>
                </a:solidFill>
                <a:latin typeface="Arial"/>
                <a:cs typeface="Arial" charset="0"/>
              </a:rPr>
              <a:t>NetScaler</a:t>
            </a:r>
          </a:p>
          <a:p>
            <a:pPr algn="ctr" defTabSz="1460414" fontAlgn="base">
              <a:spcBef>
                <a:spcPct val="0"/>
              </a:spcBef>
              <a:spcAft>
                <a:spcPct val="0"/>
              </a:spcAft>
            </a:pPr>
            <a:r>
              <a:rPr lang="en-US" sz="600" dirty="0">
                <a:solidFill>
                  <a:prstClr val="black">
                    <a:lumMod val="50000"/>
                    <a:lumOff val="50000"/>
                  </a:prstClr>
                </a:solidFill>
                <a:latin typeface="Arial"/>
                <a:cs typeface="Arial" charset="0"/>
              </a:rPr>
              <a:t>ICA  Proxy</a:t>
            </a:r>
          </a:p>
        </p:txBody>
      </p:sp>
      <p:sp>
        <p:nvSpPr>
          <p:cNvPr id="146" name="Rectangle 145"/>
          <p:cNvSpPr/>
          <p:nvPr/>
        </p:nvSpPr>
        <p:spPr>
          <a:xfrm>
            <a:off x="189703" y="4393332"/>
            <a:ext cx="947542" cy="307777"/>
          </a:xfrm>
          <a:prstGeom prst="rect">
            <a:avLst/>
          </a:prstGeom>
        </p:spPr>
        <p:txBody>
          <a:bodyPr wrap="square">
            <a:spAutoFit/>
          </a:bodyPr>
          <a:lstStyle/>
          <a:p>
            <a:pPr algn="ctr" defTabSz="1087965"/>
            <a:r>
              <a:rPr lang="en-US" sz="1400" b="1" dirty="0">
                <a:solidFill>
                  <a:prstClr val="black">
                    <a:lumMod val="50000"/>
                    <a:lumOff val="50000"/>
                  </a:prstClr>
                </a:solidFill>
                <a:latin typeface="Arial"/>
              </a:rPr>
              <a:t>Azure</a:t>
            </a:r>
          </a:p>
        </p:txBody>
      </p:sp>
    </p:spTree>
    <p:extLst>
      <p:ext uri="{BB962C8B-B14F-4D97-AF65-F5344CB8AC3E}">
        <p14:creationId xmlns:p14="http://schemas.microsoft.com/office/powerpoint/2010/main" val="162643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3078513" y="4343390"/>
            <a:ext cx="274317" cy="274317"/>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38235" tIns="69117" rIns="138235" bIns="69117" numCol="1" spcCol="0" rtlCol="0" fromWordArt="0" anchor="ctr" anchorCtr="0" forceAA="0" compatLnSpc="1">
            <a:prstTxWarp prst="textNoShape">
              <a:avLst/>
            </a:prstTxWarp>
            <a:noAutofit/>
          </a:bodyPr>
          <a:lstStyle/>
          <a:p>
            <a:pPr algn="ctr" defTabSz="1461554" fontAlgn="base">
              <a:spcBef>
                <a:spcPct val="0"/>
              </a:spcBef>
              <a:spcAft>
                <a:spcPct val="0"/>
              </a:spcAft>
            </a:pPr>
            <a:endParaRPr lang="en-US" sz="1100" dirty="0">
              <a:solidFill>
                <a:srgbClr val="414141"/>
              </a:solidFill>
              <a:cs typeface="Arial" charset="0"/>
            </a:endParaRPr>
          </a:p>
        </p:txBody>
      </p:sp>
      <p:sp>
        <p:nvSpPr>
          <p:cNvPr id="34" name="Freeform 5"/>
          <p:cNvSpPr>
            <a:spLocks/>
          </p:cNvSpPr>
          <p:nvPr/>
        </p:nvSpPr>
        <p:spPr bwMode="auto">
          <a:xfrm>
            <a:off x="335342" y="1157625"/>
            <a:ext cx="6309291" cy="2364328"/>
          </a:xfrm>
          <a:custGeom>
            <a:avLst/>
            <a:gdLst>
              <a:gd name="T0" fmla="*/ 849 w 866"/>
              <a:gd name="T1" fmla="*/ 205 h 380"/>
              <a:gd name="T2" fmla="*/ 760 w 866"/>
              <a:gd name="T3" fmla="*/ 132 h 380"/>
              <a:gd name="T4" fmla="*/ 743 w 866"/>
              <a:gd name="T5" fmla="*/ 129 h 380"/>
              <a:gd name="T6" fmla="*/ 736 w 866"/>
              <a:gd name="T7" fmla="*/ 128 h 380"/>
              <a:gd name="T8" fmla="*/ 732 w 866"/>
              <a:gd name="T9" fmla="*/ 122 h 380"/>
              <a:gd name="T10" fmla="*/ 708 w 866"/>
              <a:gd name="T11" fmla="*/ 100 h 380"/>
              <a:gd name="T12" fmla="*/ 650 w 866"/>
              <a:gd name="T13" fmla="*/ 71 h 380"/>
              <a:gd name="T14" fmla="*/ 616 w 866"/>
              <a:gd name="T15" fmla="*/ 67 h 380"/>
              <a:gd name="T16" fmla="*/ 601 w 866"/>
              <a:gd name="T17" fmla="*/ 67 h 380"/>
              <a:gd name="T18" fmla="*/ 596 w 866"/>
              <a:gd name="T19" fmla="*/ 64 h 380"/>
              <a:gd name="T20" fmla="*/ 433 w 866"/>
              <a:gd name="T21" fmla="*/ 0 h 380"/>
              <a:gd name="T22" fmla="*/ 269 w 866"/>
              <a:gd name="T23" fmla="*/ 64 h 380"/>
              <a:gd name="T24" fmla="*/ 265 w 866"/>
              <a:gd name="T25" fmla="*/ 67 h 380"/>
              <a:gd name="T26" fmla="*/ 247 w 866"/>
              <a:gd name="T27" fmla="*/ 67 h 380"/>
              <a:gd name="T28" fmla="*/ 240 w 866"/>
              <a:gd name="T29" fmla="*/ 68 h 380"/>
              <a:gd name="T30" fmla="*/ 224 w 866"/>
              <a:gd name="T31" fmla="*/ 70 h 380"/>
              <a:gd name="T32" fmla="*/ 163 w 866"/>
              <a:gd name="T33" fmla="*/ 96 h 380"/>
              <a:gd name="T34" fmla="*/ 137 w 866"/>
              <a:gd name="T35" fmla="*/ 119 h 380"/>
              <a:gd name="T36" fmla="*/ 126 w 866"/>
              <a:gd name="T37" fmla="*/ 129 h 380"/>
              <a:gd name="T38" fmla="*/ 110 w 866"/>
              <a:gd name="T39" fmla="*/ 131 h 380"/>
              <a:gd name="T40" fmla="*/ 19 w 866"/>
              <a:gd name="T41" fmla="*/ 201 h 380"/>
              <a:gd name="T42" fmla="*/ 28 w 866"/>
              <a:gd name="T43" fmla="*/ 324 h 380"/>
              <a:gd name="T44" fmla="*/ 70 w 866"/>
              <a:gd name="T45" fmla="*/ 363 h 380"/>
              <a:gd name="T46" fmla="*/ 132 w 866"/>
              <a:gd name="T47" fmla="*/ 379 h 380"/>
              <a:gd name="T48" fmla="*/ 280 w 866"/>
              <a:gd name="T49" fmla="*/ 379 h 380"/>
              <a:gd name="T50" fmla="*/ 428 w 866"/>
              <a:gd name="T51" fmla="*/ 379 h 380"/>
              <a:gd name="T52" fmla="*/ 724 w 866"/>
              <a:gd name="T53" fmla="*/ 380 h 380"/>
              <a:gd name="T54" fmla="*/ 791 w 866"/>
              <a:gd name="T55" fmla="*/ 366 h 380"/>
              <a:gd name="T56" fmla="*/ 836 w 866"/>
              <a:gd name="T57" fmla="*/ 327 h 380"/>
              <a:gd name="T58" fmla="*/ 849 w 866"/>
              <a:gd name="T59" fmla="*/ 20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6" h="380">
                <a:moveTo>
                  <a:pt x="849" y="205"/>
                </a:moveTo>
                <a:cubicBezTo>
                  <a:pt x="833" y="168"/>
                  <a:pt x="800" y="139"/>
                  <a:pt x="760" y="132"/>
                </a:cubicBezTo>
                <a:cubicBezTo>
                  <a:pt x="755" y="130"/>
                  <a:pt x="749" y="130"/>
                  <a:pt x="743" y="129"/>
                </a:cubicBezTo>
                <a:cubicBezTo>
                  <a:pt x="741" y="129"/>
                  <a:pt x="738" y="129"/>
                  <a:pt x="736" y="128"/>
                </a:cubicBezTo>
                <a:cubicBezTo>
                  <a:pt x="734" y="126"/>
                  <a:pt x="733" y="124"/>
                  <a:pt x="732" y="122"/>
                </a:cubicBezTo>
                <a:cubicBezTo>
                  <a:pt x="725" y="114"/>
                  <a:pt x="717" y="106"/>
                  <a:pt x="708" y="100"/>
                </a:cubicBezTo>
                <a:cubicBezTo>
                  <a:pt x="691" y="86"/>
                  <a:pt x="671" y="76"/>
                  <a:pt x="650" y="71"/>
                </a:cubicBezTo>
                <a:cubicBezTo>
                  <a:pt x="639" y="69"/>
                  <a:pt x="627" y="67"/>
                  <a:pt x="616" y="67"/>
                </a:cubicBezTo>
                <a:cubicBezTo>
                  <a:pt x="615" y="67"/>
                  <a:pt x="601" y="67"/>
                  <a:pt x="601" y="67"/>
                </a:cubicBezTo>
                <a:cubicBezTo>
                  <a:pt x="599" y="66"/>
                  <a:pt x="598" y="65"/>
                  <a:pt x="596" y="64"/>
                </a:cubicBezTo>
                <a:cubicBezTo>
                  <a:pt x="566" y="26"/>
                  <a:pt x="504" y="0"/>
                  <a:pt x="433" y="0"/>
                </a:cubicBezTo>
                <a:cubicBezTo>
                  <a:pt x="361" y="0"/>
                  <a:pt x="299" y="26"/>
                  <a:pt x="269" y="64"/>
                </a:cubicBezTo>
                <a:cubicBezTo>
                  <a:pt x="268" y="65"/>
                  <a:pt x="267" y="66"/>
                  <a:pt x="265" y="67"/>
                </a:cubicBezTo>
                <a:cubicBezTo>
                  <a:pt x="263" y="67"/>
                  <a:pt x="248" y="67"/>
                  <a:pt x="247" y="67"/>
                </a:cubicBezTo>
                <a:cubicBezTo>
                  <a:pt x="244" y="67"/>
                  <a:pt x="242" y="67"/>
                  <a:pt x="240" y="68"/>
                </a:cubicBezTo>
                <a:cubicBezTo>
                  <a:pt x="235" y="68"/>
                  <a:pt x="230" y="69"/>
                  <a:pt x="224" y="70"/>
                </a:cubicBezTo>
                <a:cubicBezTo>
                  <a:pt x="202" y="74"/>
                  <a:pt x="181" y="83"/>
                  <a:pt x="163" y="96"/>
                </a:cubicBezTo>
                <a:cubicBezTo>
                  <a:pt x="154" y="103"/>
                  <a:pt x="145" y="111"/>
                  <a:pt x="137" y="119"/>
                </a:cubicBezTo>
                <a:cubicBezTo>
                  <a:pt x="134" y="122"/>
                  <a:pt x="131" y="129"/>
                  <a:pt x="126" y="129"/>
                </a:cubicBezTo>
                <a:cubicBezTo>
                  <a:pt x="121" y="129"/>
                  <a:pt x="116" y="130"/>
                  <a:pt x="110" y="131"/>
                </a:cubicBezTo>
                <a:cubicBezTo>
                  <a:pt x="71" y="138"/>
                  <a:pt x="36" y="165"/>
                  <a:pt x="19" y="201"/>
                </a:cubicBezTo>
                <a:cubicBezTo>
                  <a:pt x="0" y="240"/>
                  <a:pt x="4" y="288"/>
                  <a:pt x="28" y="324"/>
                </a:cubicBezTo>
                <a:cubicBezTo>
                  <a:pt x="39" y="340"/>
                  <a:pt x="53" y="353"/>
                  <a:pt x="70" y="363"/>
                </a:cubicBezTo>
                <a:cubicBezTo>
                  <a:pt x="89" y="374"/>
                  <a:pt x="110" y="379"/>
                  <a:pt x="132" y="379"/>
                </a:cubicBezTo>
                <a:cubicBezTo>
                  <a:pt x="181" y="380"/>
                  <a:pt x="231" y="379"/>
                  <a:pt x="280" y="379"/>
                </a:cubicBezTo>
                <a:cubicBezTo>
                  <a:pt x="330" y="379"/>
                  <a:pt x="379" y="379"/>
                  <a:pt x="428" y="379"/>
                </a:cubicBezTo>
                <a:cubicBezTo>
                  <a:pt x="527" y="379"/>
                  <a:pt x="626" y="379"/>
                  <a:pt x="724" y="380"/>
                </a:cubicBezTo>
                <a:cubicBezTo>
                  <a:pt x="748" y="380"/>
                  <a:pt x="770" y="377"/>
                  <a:pt x="791" y="366"/>
                </a:cubicBezTo>
                <a:cubicBezTo>
                  <a:pt x="809" y="357"/>
                  <a:pt x="824" y="343"/>
                  <a:pt x="836" y="327"/>
                </a:cubicBezTo>
                <a:cubicBezTo>
                  <a:pt x="861" y="291"/>
                  <a:pt x="866" y="244"/>
                  <a:pt x="849" y="205"/>
                </a:cubicBezTo>
                <a:close/>
              </a:path>
            </a:pathLst>
          </a:custGeom>
          <a:gradFill>
            <a:gsLst>
              <a:gs pos="0">
                <a:schemeClr val="bg1">
                  <a:lumMod val="85000"/>
                </a:schemeClr>
              </a:gs>
              <a:gs pos="35000">
                <a:schemeClr val="bg1">
                  <a:lumMod val="95000"/>
                </a:schemeClr>
              </a:gs>
              <a:gs pos="100000">
                <a:schemeClr val="bg1"/>
              </a:gs>
            </a:gsLst>
          </a:gradFill>
          <a:ln w="57150">
            <a:solidFill>
              <a:schemeClr val="accent1"/>
            </a:solidFill>
          </a:ln>
        </p:spPr>
        <p:style>
          <a:lnRef idx="1">
            <a:schemeClr val="dk1"/>
          </a:lnRef>
          <a:fillRef idx="2">
            <a:schemeClr val="dk1"/>
          </a:fillRef>
          <a:effectRef idx="1">
            <a:schemeClr val="dk1"/>
          </a:effectRef>
          <a:fontRef idx="minor">
            <a:schemeClr val="dk1"/>
          </a:fontRef>
        </p:style>
        <p:txBody>
          <a:bodyPr vert="horz" wrap="square" lIns="91438" tIns="45719" rIns="91438" bIns="45719" numCol="1" anchor="t" anchorCtr="0" compatLnSpc="1">
            <a:prstTxWarp prst="textNoShape">
              <a:avLst/>
            </a:prstTxWarp>
          </a:bodyPr>
          <a:lstStyle/>
          <a:p>
            <a:pPr algn="ctr" defTabSz="914377" eaLnBrk="0" fontAlgn="base" hangingPunct="0">
              <a:spcBef>
                <a:spcPct val="0"/>
              </a:spcBef>
              <a:spcAft>
                <a:spcPct val="0"/>
              </a:spcAft>
            </a:pPr>
            <a:endParaRPr lang="en-US" sz="3200" b="1" dirty="0">
              <a:solidFill>
                <a:srgbClr val="000000"/>
              </a:solidFill>
              <a:cs typeface="Segoe UI" panose="020B0502040204020203" pitchFamily="34" charset="0"/>
            </a:endParaRPr>
          </a:p>
          <a:p>
            <a:pPr algn="ctr" defTabSz="914377" eaLnBrk="0" fontAlgn="base" hangingPunct="0">
              <a:spcBef>
                <a:spcPct val="0"/>
              </a:spcBef>
              <a:spcAft>
                <a:spcPct val="0"/>
              </a:spcAft>
            </a:pPr>
            <a:endParaRPr lang="en-US" sz="2400" b="1" dirty="0">
              <a:solidFill>
                <a:srgbClr val="000000"/>
              </a:solidFill>
              <a:cs typeface="Segoe UI" panose="020B0502040204020203" pitchFamily="34" charset="0"/>
            </a:endParaRPr>
          </a:p>
          <a:p>
            <a:pPr algn="ctr" defTabSz="914377" eaLnBrk="0" fontAlgn="base" hangingPunct="0">
              <a:spcBef>
                <a:spcPct val="0"/>
              </a:spcBef>
              <a:spcAft>
                <a:spcPct val="0"/>
              </a:spcAft>
            </a:pPr>
            <a:r>
              <a:rPr lang="en-US" sz="2400" b="1" dirty="0">
                <a:solidFill>
                  <a:srgbClr val="000000"/>
                </a:solidFill>
                <a:cs typeface="Segoe UI" panose="020B0502040204020203" pitchFamily="34" charset="0"/>
              </a:rPr>
              <a:t>Citrix virtual Apps and Desktops Service</a:t>
            </a:r>
          </a:p>
          <a:p>
            <a:pPr algn="ctr" defTabSz="914377" eaLnBrk="0" fontAlgn="base" hangingPunct="0">
              <a:spcBef>
                <a:spcPct val="0"/>
              </a:spcBef>
              <a:spcAft>
                <a:spcPct val="0"/>
              </a:spcAft>
            </a:pPr>
            <a:r>
              <a:rPr lang="en-US" sz="2400" b="1" dirty="0">
                <a:solidFill>
                  <a:srgbClr val="000000"/>
                </a:solidFill>
                <a:cs typeface="Segoe UI" panose="020B0502040204020203" pitchFamily="34" charset="0"/>
              </a:rPr>
              <a:t>Citrix Gateway Service</a:t>
            </a:r>
          </a:p>
          <a:p>
            <a:pPr algn="ctr" defTabSz="914377" eaLnBrk="0" fontAlgn="base" hangingPunct="0">
              <a:spcBef>
                <a:spcPct val="0"/>
              </a:spcBef>
              <a:spcAft>
                <a:spcPct val="0"/>
              </a:spcAft>
            </a:pPr>
            <a:r>
              <a:rPr lang="en-US" sz="2400" b="1" dirty="0">
                <a:solidFill>
                  <a:srgbClr val="000000"/>
                </a:solidFill>
                <a:cs typeface="Segoe UI" panose="020B0502040204020203" pitchFamily="34" charset="0"/>
              </a:rPr>
              <a:t>Citrix Unified Endpoint Mgmt. Service</a:t>
            </a:r>
          </a:p>
        </p:txBody>
      </p:sp>
      <p:sp>
        <p:nvSpPr>
          <p:cNvPr id="44" name="Rounded Rectangle 43"/>
          <p:cNvSpPr/>
          <p:nvPr/>
        </p:nvSpPr>
        <p:spPr>
          <a:xfrm>
            <a:off x="701099" y="3794755"/>
            <a:ext cx="5486340" cy="2468853"/>
          </a:xfrm>
          <a:prstGeom prst="roundRect">
            <a:avLst/>
          </a:prstGeom>
        </p:spPr>
        <p:style>
          <a:lnRef idx="2">
            <a:schemeClr val="dk1"/>
          </a:lnRef>
          <a:fillRef idx="1">
            <a:schemeClr val="lt1"/>
          </a:fillRef>
          <a:effectRef idx="0">
            <a:schemeClr val="dk1"/>
          </a:effectRef>
          <a:fontRef idx="minor">
            <a:schemeClr val="dk1"/>
          </a:fontRef>
        </p:style>
        <p:txBody>
          <a:bodyPr lIns="91438" tIns="45719" rIns="91438" bIns="45719" rtlCol="0" anchor="t"/>
          <a:lstStyle/>
          <a:p>
            <a:pPr algn="ctr" defTabSz="914377"/>
            <a:endParaRPr lang="en-US" sz="1900" b="1" dirty="0">
              <a:solidFill>
                <a:srgbClr val="000000"/>
              </a:solidFill>
            </a:endParaRPr>
          </a:p>
        </p:txBody>
      </p:sp>
      <p:sp>
        <p:nvSpPr>
          <p:cNvPr id="5" name="Title 4"/>
          <p:cNvSpPr>
            <a:spLocks noGrp="1"/>
          </p:cNvSpPr>
          <p:nvPr>
            <p:ph type="title"/>
          </p:nvPr>
        </p:nvSpPr>
        <p:spPr>
          <a:xfrm>
            <a:off x="448948" y="78828"/>
            <a:ext cx="11312729" cy="894401"/>
          </a:xfrm>
        </p:spPr>
        <p:txBody>
          <a:bodyPr/>
          <a:lstStyle/>
          <a:p>
            <a:r>
              <a:rPr lang="en-US" b="0" dirty="0"/>
              <a:t>What makes it work?</a:t>
            </a:r>
          </a:p>
        </p:txBody>
      </p:sp>
      <p:sp>
        <p:nvSpPr>
          <p:cNvPr id="4" name="Content Placeholder 3"/>
          <p:cNvSpPr txBox="1">
            <a:spLocks/>
          </p:cNvSpPr>
          <p:nvPr/>
        </p:nvSpPr>
        <p:spPr>
          <a:xfrm>
            <a:off x="7708235" y="1965976"/>
            <a:ext cx="3782150" cy="4023316"/>
          </a:xfrm>
          <a:prstGeom prst="rect">
            <a:avLst/>
          </a:prstGeom>
        </p:spPr>
        <p:txBody>
          <a:bodyPr vert="horz" lIns="91438" tIns="0" rIns="91438" bIns="45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000000"/>
                </a:solidFill>
              </a:rPr>
              <a:t>Cloud Connector Services Architecture:</a:t>
            </a:r>
          </a:p>
          <a:p>
            <a:pPr marL="0" indent="0">
              <a:buFont typeface="Arial" panose="020B0604020202020204" pitchFamily="34" charset="0"/>
              <a:buNone/>
            </a:pPr>
            <a:r>
              <a:rPr lang="en-US" sz="2000" b="1" dirty="0">
                <a:solidFill>
                  <a:srgbClr val="00A1E0"/>
                </a:solidFill>
              </a:rPr>
              <a:t>Provisioning</a:t>
            </a:r>
            <a:r>
              <a:rPr lang="en-US" sz="2000" dirty="0">
                <a:solidFill>
                  <a:srgbClr val="000000"/>
                </a:solidFill>
              </a:rPr>
              <a:t> for managing VM’s and templates on hypervisors or Provisioning Services (PVS)</a:t>
            </a:r>
          </a:p>
          <a:p>
            <a:pPr marL="0" indent="0">
              <a:buFont typeface="Arial" panose="020B0604020202020204" pitchFamily="34" charset="0"/>
              <a:buNone/>
            </a:pPr>
            <a:r>
              <a:rPr lang="en-US" sz="2000" b="1" dirty="0">
                <a:solidFill>
                  <a:srgbClr val="00A1E0"/>
                </a:solidFill>
              </a:rPr>
              <a:t>Proxy</a:t>
            </a:r>
            <a:r>
              <a:rPr lang="en-US" sz="2000" dirty="0">
                <a:solidFill>
                  <a:srgbClr val="000000"/>
                </a:solidFill>
              </a:rPr>
              <a:t> for VDA registration and communication</a:t>
            </a:r>
          </a:p>
          <a:p>
            <a:pPr marL="0" indent="0">
              <a:buFont typeface="Arial" panose="020B0604020202020204" pitchFamily="34" charset="0"/>
              <a:buNone/>
            </a:pPr>
            <a:r>
              <a:rPr lang="en-US" sz="2000" b="1" dirty="0">
                <a:solidFill>
                  <a:srgbClr val="00A1E0"/>
                </a:solidFill>
              </a:rPr>
              <a:t>Identity</a:t>
            </a:r>
            <a:r>
              <a:rPr lang="en-US" sz="2000" dirty="0">
                <a:solidFill>
                  <a:srgbClr val="000000"/>
                </a:solidFill>
              </a:rPr>
              <a:t> to support domain discovery and access</a:t>
            </a:r>
          </a:p>
          <a:p>
            <a:pPr marL="0" indent="0">
              <a:buFont typeface="Arial" panose="020B0604020202020204" pitchFamily="34" charset="0"/>
              <a:buNone/>
            </a:pPr>
            <a:r>
              <a:rPr lang="en-US" sz="2000" b="1" dirty="0">
                <a:solidFill>
                  <a:srgbClr val="00A1E0"/>
                </a:solidFill>
              </a:rPr>
              <a:t>Authentication</a:t>
            </a:r>
            <a:r>
              <a:rPr lang="en-US" sz="2000" dirty="0">
                <a:solidFill>
                  <a:srgbClr val="000000"/>
                </a:solidFill>
              </a:rPr>
              <a:t> to enable user logon and app launch</a:t>
            </a:r>
          </a:p>
        </p:txBody>
      </p:sp>
      <p:sp>
        <p:nvSpPr>
          <p:cNvPr id="9" name="Rounded Rectangle 8"/>
          <p:cNvSpPr/>
          <p:nvPr/>
        </p:nvSpPr>
        <p:spPr>
          <a:xfrm>
            <a:off x="1066855" y="3886194"/>
            <a:ext cx="4754828" cy="731512"/>
          </a:xfrm>
          <a:prstGeom prst="roundRect">
            <a:avLst/>
          </a:prstGeom>
        </p:spPr>
        <p:style>
          <a:lnRef idx="1">
            <a:schemeClr val="accent5"/>
          </a:lnRef>
          <a:fillRef idx="3">
            <a:schemeClr val="accent5"/>
          </a:fillRef>
          <a:effectRef idx="2">
            <a:schemeClr val="accent5"/>
          </a:effectRef>
          <a:fontRef idx="minor">
            <a:schemeClr val="lt1"/>
          </a:fontRef>
        </p:style>
        <p:txBody>
          <a:bodyPr lIns="91438" tIns="45719" rIns="91438" bIns="45719" rtlCol="0" anchor="t"/>
          <a:lstStyle/>
          <a:p>
            <a:pPr algn="ctr" defTabSz="914377"/>
            <a:r>
              <a:rPr lang="en-US" sz="1600" dirty="0">
                <a:solidFill>
                  <a:srgbClr val="FFFFFF"/>
                </a:solidFill>
              </a:rPr>
              <a:t>Cloud Connector</a:t>
            </a:r>
          </a:p>
        </p:txBody>
      </p:sp>
      <p:sp>
        <p:nvSpPr>
          <p:cNvPr id="42" name="Rounded Rectangle 41"/>
          <p:cNvSpPr/>
          <p:nvPr/>
        </p:nvSpPr>
        <p:spPr bwMode="auto">
          <a:xfrm>
            <a:off x="4907292" y="4251951"/>
            <a:ext cx="822963" cy="274317"/>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235" tIns="69117" rIns="138235" bIns="69117" numCol="1" spcCol="0" rtlCol="0" fromWordArt="0" anchor="ctr" anchorCtr="0" forceAA="0" compatLnSpc="1">
            <a:prstTxWarp prst="textNoShape">
              <a:avLst/>
            </a:prstTxWarp>
            <a:noAutofit/>
          </a:bodyPr>
          <a:lstStyle/>
          <a:p>
            <a:pPr algn="ctr" defTabSz="1461554" fontAlgn="base">
              <a:spcBef>
                <a:spcPct val="0"/>
              </a:spcBef>
              <a:spcAft>
                <a:spcPct val="0"/>
              </a:spcAft>
            </a:pPr>
            <a:r>
              <a:rPr lang="en-US" sz="1000" dirty="0">
                <a:solidFill>
                  <a:srgbClr val="FFFFFF"/>
                </a:solidFill>
                <a:cs typeface="Arial" charset="0"/>
              </a:rPr>
              <a:t>Identity</a:t>
            </a:r>
          </a:p>
        </p:txBody>
      </p:sp>
      <p:sp>
        <p:nvSpPr>
          <p:cNvPr id="43" name="Rounded Rectangle 42"/>
          <p:cNvSpPr/>
          <p:nvPr/>
        </p:nvSpPr>
        <p:spPr bwMode="auto">
          <a:xfrm>
            <a:off x="1158292" y="4251951"/>
            <a:ext cx="1005829" cy="274317"/>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9117" rIns="0" bIns="69117" numCol="1" spcCol="0" rtlCol="0" fromWordArt="0" anchor="ctr" anchorCtr="0" forceAA="0" compatLnSpc="1">
            <a:prstTxWarp prst="textNoShape">
              <a:avLst/>
            </a:prstTxWarp>
            <a:noAutofit/>
          </a:bodyPr>
          <a:lstStyle/>
          <a:p>
            <a:pPr algn="ctr" defTabSz="1461554" fontAlgn="base">
              <a:spcBef>
                <a:spcPct val="0"/>
              </a:spcBef>
              <a:spcAft>
                <a:spcPct val="0"/>
              </a:spcAft>
            </a:pPr>
            <a:r>
              <a:rPr lang="en-US" sz="1000" dirty="0">
                <a:solidFill>
                  <a:srgbClr val="FFFFFF"/>
                </a:solidFill>
                <a:cs typeface="Arial" charset="0"/>
              </a:rPr>
              <a:t>Authentication</a:t>
            </a:r>
          </a:p>
        </p:txBody>
      </p:sp>
      <p:sp>
        <p:nvSpPr>
          <p:cNvPr id="46" name="Can 45"/>
          <p:cNvSpPr/>
          <p:nvPr/>
        </p:nvSpPr>
        <p:spPr bwMode="auto">
          <a:xfrm>
            <a:off x="4998732" y="4983462"/>
            <a:ext cx="731512" cy="73151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92156" rIns="0"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Active Directory</a:t>
            </a:r>
          </a:p>
        </p:txBody>
      </p:sp>
      <p:sp>
        <p:nvSpPr>
          <p:cNvPr id="47" name="Rectangle 46"/>
          <p:cNvSpPr/>
          <p:nvPr/>
        </p:nvSpPr>
        <p:spPr bwMode="auto">
          <a:xfrm>
            <a:off x="1066853" y="4983462"/>
            <a:ext cx="912539" cy="54863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38" tIns="92156" rIns="91438"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err="1">
                <a:solidFill>
                  <a:srgbClr val="FFFFFF"/>
                </a:solidFill>
                <a:cs typeface="Arial" charset="0"/>
              </a:rPr>
              <a:t>NetScaler</a:t>
            </a:r>
            <a:r>
              <a:rPr lang="en-US" sz="1200" dirty="0">
                <a:solidFill>
                  <a:srgbClr val="FFFFFF"/>
                </a:solidFill>
                <a:cs typeface="Arial" charset="0"/>
              </a:rPr>
              <a:t> Gateway</a:t>
            </a:r>
          </a:p>
        </p:txBody>
      </p:sp>
      <p:cxnSp>
        <p:nvCxnSpPr>
          <p:cNvPr id="56" name="Straight Arrow Connector 24"/>
          <p:cNvCxnSpPr>
            <a:endCxn id="46" idx="1"/>
          </p:cNvCxnSpPr>
          <p:nvPr/>
        </p:nvCxnSpPr>
        <p:spPr bwMode="auto">
          <a:xfrm>
            <a:off x="5364488" y="4617707"/>
            <a:ext cx="0" cy="365755"/>
          </a:xfrm>
          <a:prstGeom prst="straightConnector1">
            <a:avLst/>
          </a:prstGeom>
          <a:ln w="25400" cmpd="sng">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57" name="Straight Arrow Connector 24"/>
          <p:cNvCxnSpPr/>
          <p:nvPr/>
        </p:nvCxnSpPr>
        <p:spPr bwMode="auto">
          <a:xfrm flipV="1">
            <a:off x="1614562" y="4617707"/>
            <a:ext cx="927" cy="365757"/>
          </a:xfrm>
          <a:prstGeom prst="straightConnector1">
            <a:avLst/>
          </a:prstGeom>
          <a:ln w="25400" cmpd="sng">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Straight Arrow Connector 24"/>
          <p:cNvCxnSpPr/>
          <p:nvPr/>
        </p:nvCxnSpPr>
        <p:spPr bwMode="auto">
          <a:xfrm flipH="1">
            <a:off x="4450097" y="4617707"/>
            <a:ext cx="1" cy="274317"/>
          </a:xfrm>
          <a:prstGeom prst="straightConnector1">
            <a:avLst/>
          </a:prstGeom>
          <a:ln w="25400" cmpd="sng">
            <a:solidFill>
              <a:schemeClr val="tx1"/>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62" name="Rounded Rectangle 61"/>
          <p:cNvSpPr/>
          <p:nvPr/>
        </p:nvSpPr>
        <p:spPr bwMode="auto">
          <a:xfrm>
            <a:off x="3718586" y="4251951"/>
            <a:ext cx="1005829" cy="274317"/>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235" tIns="69117" rIns="138235" bIns="69117" numCol="1" spcCol="0" rtlCol="0" fromWordArt="0" anchor="ctr" anchorCtr="0" forceAA="0" compatLnSpc="1">
            <a:prstTxWarp prst="textNoShape">
              <a:avLst/>
            </a:prstTxWarp>
            <a:noAutofit/>
          </a:bodyPr>
          <a:lstStyle/>
          <a:p>
            <a:pPr algn="ctr" defTabSz="1461554" fontAlgn="base">
              <a:spcBef>
                <a:spcPct val="0"/>
              </a:spcBef>
              <a:spcAft>
                <a:spcPct val="0"/>
              </a:spcAft>
            </a:pPr>
            <a:r>
              <a:rPr lang="en-US" sz="1000" dirty="0">
                <a:solidFill>
                  <a:srgbClr val="FFFFFF"/>
                </a:solidFill>
                <a:cs typeface="Arial" charset="0"/>
              </a:rPr>
              <a:t>Provisioning</a:t>
            </a:r>
          </a:p>
        </p:txBody>
      </p:sp>
      <p:sp>
        <p:nvSpPr>
          <p:cNvPr id="63" name="Rounded Rectangle 62"/>
          <p:cNvSpPr/>
          <p:nvPr/>
        </p:nvSpPr>
        <p:spPr bwMode="auto">
          <a:xfrm>
            <a:off x="2438440" y="4251951"/>
            <a:ext cx="1005829" cy="274317"/>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235" tIns="69117" rIns="138235" bIns="69117" numCol="1" spcCol="0" rtlCol="0" fromWordArt="0" anchor="ctr" anchorCtr="0" forceAA="0" compatLnSpc="1">
            <a:prstTxWarp prst="textNoShape">
              <a:avLst/>
            </a:prstTxWarp>
            <a:noAutofit/>
          </a:bodyPr>
          <a:lstStyle/>
          <a:p>
            <a:pPr algn="ctr" defTabSz="1461554" fontAlgn="base">
              <a:spcBef>
                <a:spcPct val="0"/>
              </a:spcBef>
              <a:spcAft>
                <a:spcPct val="0"/>
              </a:spcAft>
            </a:pPr>
            <a:r>
              <a:rPr lang="en-US" sz="1000" dirty="0">
                <a:solidFill>
                  <a:srgbClr val="FFFFFF"/>
                </a:solidFill>
                <a:cs typeface="Arial" charset="0"/>
              </a:rPr>
              <a:t>Proxy</a:t>
            </a:r>
          </a:p>
        </p:txBody>
      </p:sp>
      <p:sp>
        <p:nvSpPr>
          <p:cNvPr id="36" name="Down Arrow 35"/>
          <p:cNvSpPr/>
          <p:nvPr/>
        </p:nvSpPr>
        <p:spPr>
          <a:xfrm rot="10800000">
            <a:off x="3169949" y="3054590"/>
            <a:ext cx="548635" cy="83160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8" tIns="45719" rIns="91438" bIns="45719" rtlCol="0" anchor="ctr"/>
          <a:lstStyle/>
          <a:p>
            <a:pPr algn="ctr" defTabSz="914377"/>
            <a:endParaRPr lang="en-US" sz="1200" dirty="0">
              <a:solidFill>
                <a:srgbClr val="FFFFFF"/>
              </a:solidFill>
            </a:endParaRPr>
          </a:p>
        </p:txBody>
      </p:sp>
      <p:sp>
        <p:nvSpPr>
          <p:cNvPr id="31" name="Freeform 45"/>
          <p:cNvSpPr>
            <a:spLocks noEditPoints="1"/>
          </p:cNvSpPr>
          <p:nvPr/>
        </p:nvSpPr>
        <p:spPr bwMode="auto">
          <a:xfrm>
            <a:off x="6370318" y="4434831"/>
            <a:ext cx="712462" cy="667384"/>
          </a:xfrm>
          <a:custGeom>
            <a:avLst/>
            <a:gdLst>
              <a:gd name="T0" fmla="*/ 475 w 737"/>
              <a:gd name="T1" fmla="*/ 124 h 759"/>
              <a:gd name="T2" fmla="*/ 447 w 737"/>
              <a:gd name="T3" fmla="*/ 49 h 759"/>
              <a:gd name="T4" fmla="*/ 404 w 737"/>
              <a:gd name="T5" fmla="*/ 15 h 759"/>
              <a:gd name="T6" fmla="*/ 148 w 737"/>
              <a:gd name="T7" fmla="*/ 15 h 759"/>
              <a:gd name="T8" fmla="*/ 106 w 737"/>
              <a:gd name="T9" fmla="*/ 49 h 759"/>
              <a:gd name="T10" fmla="*/ 0 w 737"/>
              <a:gd name="T11" fmla="*/ 430 h 759"/>
              <a:gd name="T12" fmla="*/ 205 w 737"/>
              <a:gd name="T13" fmla="*/ 759 h 759"/>
              <a:gd name="T14" fmla="*/ 326 w 737"/>
              <a:gd name="T15" fmla="*/ 759 h 759"/>
              <a:gd name="T16" fmla="*/ 737 w 737"/>
              <a:gd name="T17" fmla="*/ 244 h 759"/>
              <a:gd name="T18" fmla="*/ 106 w 737"/>
              <a:gd name="T19" fmla="*/ 601 h 759"/>
              <a:gd name="T20" fmla="*/ 106 w 737"/>
              <a:gd name="T21" fmla="*/ 549 h 759"/>
              <a:gd name="T22" fmla="*/ 106 w 737"/>
              <a:gd name="T23" fmla="*/ 507 h 759"/>
              <a:gd name="T24" fmla="*/ 106 w 737"/>
              <a:gd name="T25" fmla="*/ 457 h 759"/>
              <a:gd name="T26" fmla="*/ 205 w 737"/>
              <a:gd name="T27" fmla="*/ 601 h 759"/>
              <a:gd name="T28" fmla="*/ 205 w 737"/>
              <a:gd name="T29" fmla="*/ 549 h 759"/>
              <a:gd name="T30" fmla="*/ 205 w 737"/>
              <a:gd name="T31" fmla="*/ 507 h 759"/>
              <a:gd name="T32" fmla="*/ 205 w 737"/>
              <a:gd name="T33" fmla="*/ 457 h 759"/>
              <a:gd name="T34" fmla="*/ 205 w 737"/>
              <a:gd name="T35" fmla="*/ 412 h 759"/>
              <a:gd name="T36" fmla="*/ 205 w 737"/>
              <a:gd name="T37" fmla="*/ 363 h 759"/>
              <a:gd name="T38" fmla="*/ 205 w 737"/>
              <a:gd name="T39" fmla="*/ 320 h 759"/>
              <a:gd name="T40" fmla="*/ 205 w 737"/>
              <a:gd name="T41" fmla="*/ 268 h 759"/>
              <a:gd name="T42" fmla="*/ 205 w 737"/>
              <a:gd name="T43" fmla="*/ 225 h 759"/>
              <a:gd name="T44" fmla="*/ 205 w 737"/>
              <a:gd name="T45" fmla="*/ 176 h 759"/>
              <a:gd name="T46" fmla="*/ 205 w 737"/>
              <a:gd name="T47" fmla="*/ 133 h 759"/>
              <a:gd name="T48" fmla="*/ 205 w 737"/>
              <a:gd name="T49" fmla="*/ 81 h 759"/>
              <a:gd name="T50" fmla="*/ 305 w 737"/>
              <a:gd name="T51" fmla="*/ 601 h 759"/>
              <a:gd name="T52" fmla="*/ 305 w 737"/>
              <a:gd name="T53" fmla="*/ 549 h 759"/>
              <a:gd name="T54" fmla="*/ 305 w 737"/>
              <a:gd name="T55" fmla="*/ 507 h 759"/>
              <a:gd name="T56" fmla="*/ 305 w 737"/>
              <a:gd name="T57" fmla="*/ 457 h 759"/>
              <a:gd name="T58" fmla="*/ 305 w 737"/>
              <a:gd name="T59" fmla="*/ 412 h 759"/>
              <a:gd name="T60" fmla="*/ 305 w 737"/>
              <a:gd name="T61" fmla="*/ 363 h 759"/>
              <a:gd name="T62" fmla="*/ 305 w 737"/>
              <a:gd name="T63" fmla="*/ 320 h 759"/>
              <a:gd name="T64" fmla="*/ 305 w 737"/>
              <a:gd name="T65" fmla="*/ 268 h 759"/>
              <a:gd name="T66" fmla="*/ 305 w 737"/>
              <a:gd name="T67" fmla="*/ 225 h 759"/>
              <a:gd name="T68" fmla="*/ 305 w 737"/>
              <a:gd name="T69" fmla="*/ 176 h 759"/>
              <a:gd name="T70" fmla="*/ 305 w 737"/>
              <a:gd name="T71" fmla="*/ 133 h 759"/>
              <a:gd name="T72" fmla="*/ 305 w 737"/>
              <a:gd name="T73" fmla="*/ 81 h 759"/>
              <a:gd name="T74" fmla="*/ 404 w 737"/>
              <a:gd name="T75" fmla="*/ 601 h 759"/>
              <a:gd name="T76" fmla="*/ 404 w 737"/>
              <a:gd name="T77" fmla="*/ 549 h 759"/>
              <a:gd name="T78" fmla="*/ 404 w 737"/>
              <a:gd name="T79" fmla="*/ 507 h 759"/>
              <a:gd name="T80" fmla="*/ 404 w 737"/>
              <a:gd name="T81" fmla="*/ 457 h 759"/>
              <a:gd name="T82" fmla="*/ 404 w 737"/>
              <a:gd name="T83" fmla="*/ 412 h 759"/>
              <a:gd name="T84" fmla="*/ 404 w 737"/>
              <a:gd name="T85" fmla="*/ 363 h 759"/>
              <a:gd name="T86" fmla="*/ 404 w 737"/>
              <a:gd name="T87" fmla="*/ 320 h 759"/>
              <a:gd name="T88" fmla="*/ 404 w 737"/>
              <a:gd name="T89" fmla="*/ 268 h 759"/>
              <a:gd name="T90" fmla="*/ 404 w 737"/>
              <a:gd name="T91" fmla="*/ 225 h 759"/>
              <a:gd name="T92" fmla="*/ 404 w 737"/>
              <a:gd name="T93" fmla="*/ 176 h 759"/>
              <a:gd name="T94" fmla="*/ 404 w 737"/>
              <a:gd name="T95" fmla="*/ 133 h 759"/>
              <a:gd name="T96" fmla="*/ 404 w 737"/>
              <a:gd name="T97" fmla="*/ 81 h 759"/>
              <a:gd name="T98" fmla="*/ 702 w 737"/>
              <a:gd name="T99" fmla="*/ 601 h 759"/>
              <a:gd name="T100" fmla="*/ 702 w 737"/>
              <a:gd name="T101" fmla="*/ 569 h 759"/>
              <a:gd name="T102" fmla="*/ 702 w 737"/>
              <a:gd name="T103" fmla="*/ 525 h 759"/>
              <a:gd name="T104" fmla="*/ 702 w 737"/>
              <a:gd name="T105" fmla="*/ 494 h 759"/>
              <a:gd name="T106" fmla="*/ 702 w 737"/>
              <a:gd name="T107" fmla="*/ 451 h 759"/>
              <a:gd name="T108" fmla="*/ 702 w 737"/>
              <a:gd name="T109" fmla="*/ 419 h 759"/>
              <a:gd name="T110" fmla="*/ 702 w 737"/>
              <a:gd name="T111" fmla="*/ 375 h 759"/>
              <a:gd name="T112" fmla="*/ 702 w 737"/>
              <a:gd name="T113" fmla="*/ 344 h 759"/>
              <a:gd name="T114" fmla="*/ 702 w 737"/>
              <a:gd name="T115" fmla="*/ 300 h 759"/>
              <a:gd name="T116" fmla="*/ 702 w 737"/>
              <a:gd name="T117" fmla="*/ 268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7" h="759">
                <a:moveTo>
                  <a:pt x="727" y="229"/>
                </a:moveTo>
                <a:lnTo>
                  <a:pt x="727" y="229"/>
                </a:lnTo>
                <a:lnTo>
                  <a:pt x="475" y="124"/>
                </a:lnTo>
                <a:lnTo>
                  <a:pt x="475" y="716"/>
                </a:lnTo>
                <a:lnTo>
                  <a:pt x="447" y="716"/>
                </a:lnTo>
                <a:lnTo>
                  <a:pt x="447" y="49"/>
                </a:lnTo>
                <a:cubicBezTo>
                  <a:pt x="447" y="39"/>
                  <a:pt x="439" y="32"/>
                  <a:pt x="430" y="32"/>
                </a:cubicBezTo>
                <a:lnTo>
                  <a:pt x="404" y="32"/>
                </a:lnTo>
                <a:lnTo>
                  <a:pt x="404" y="15"/>
                </a:lnTo>
                <a:cubicBezTo>
                  <a:pt x="404" y="6"/>
                  <a:pt x="396" y="0"/>
                  <a:pt x="387" y="0"/>
                </a:cubicBezTo>
                <a:lnTo>
                  <a:pt x="165" y="0"/>
                </a:lnTo>
                <a:cubicBezTo>
                  <a:pt x="156" y="0"/>
                  <a:pt x="148" y="6"/>
                  <a:pt x="148" y="15"/>
                </a:cubicBezTo>
                <a:lnTo>
                  <a:pt x="148" y="32"/>
                </a:lnTo>
                <a:lnTo>
                  <a:pt x="123" y="32"/>
                </a:lnTo>
                <a:cubicBezTo>
                  <a:pt x="114" y="32"/>
                  <a:pt x="106" y="39"/>
                  <a:pt x="106" y="49"/>
                </a:cubicBezTo>
                <a:lnTo>
                  <a:pt x="106" y="412"/>
                </a:lnTo>
                <a:lnTo>
                  <a:pt x="17" y="412"/>
                </a:lnTo>
                <a:cubicBezTo>
                  <a:pt x="8" y="412"/>
                  <a:pt x="0" y="421"/>
                  <a:pt x="0" y="430"/>
                </a:cubicBezTo>
                <a:lnTo>
                  <a:pt x="0" y="741"/>
                </a:lnTo>
                <a:cubicBezTo>
                  <a:pt x="0" y="752"/>
                  <a:pt x="8" y="759"/>
                  <a:pt x="17" y="759"/>
                </a:cubicBezTo>
                <a:lnTo>
                  <a:pt x="205" y="759"/>
                </a:lnTo>
                <a:lnTo>
                  <a:pt x="205" y="651"/>
                </a:lnTo>
                <a:lnTo>
                  <a:pt x="326" y="651"/>
                </a:lnTo>
                <a:lnTo>
                  <a:pt x="326" y="759"/>
                </a:lnTo>
                <a:lnTo>
                  <a:pt x="720" y="759"/>
                </a:lnTo>
                <a:cubicBezTo>
                  <a:pt x="729" y="759"/>
                  <a:pt x="737" y="752"/>
                  <a:pt x="737" y="741"/>
                </a:cubicBezTo>
                <a:lnTo>
                  <a:pt x="737" y="244"/>
                </a:lnTo>
                <a:cubicBezTo>
                  <a:pt x="737" y="237"/>
                  <a:pt x="733" y="231"/>
                  <a:pt x="727" y="229"/>
                </a:cubicBezTo>
                <a:close/>
                <a:moveTo>
                  <a:pt x="106" y="601"/>
                </a:moveTo>
                <a:lnTo>
                  <a:pt x="106" y="601"/>
                </a:lnTo>
                <a:lnTo>
                  <a:pt x="49" y="601"/>
                </a:lnTo>
                <a:lnTo>
                  <a:pt x="49" y="549"/>
                </a:lnTo>
                <a:lnTo>
                  <a:pt x="106" y="549"/>
                </a:lnTo>
                <a:lnTo>
                  <a:pt x="106" y="601"/>
                </a:lnTo>
                <a:close/>
                <a:moveTo>
                  <a:pt x="106" y="507"/>
                </a:moveTo>
                <a:lnTo>
                  <a:pt x="106" y="507"/>
                </a:lnTo>
                <a:lnTo>
                  <a:pt x="49" y="507"/>
                </a:lnTo>
                <a:lnTo>
                  <a:pt x="49" y="457"/>
                </a:lnTo>
                <a:lnTo>
                  <a:pt x="106" y="457"/>
                </a:lnTo>
                <a:lnTo>
                  <a:pt x="106" y="507"/>
                </a:lnTo>
                <a:close/>
                <a:moveTo>
                  <a:pt x="205" y="601"/>
                </a:moveTo>
                <a:lnTo>
                  <a:pt x="205" y="601"/>
                </a:lnTo>
                <a:lnTo>
                  <a:pt x="148" y="601"/>
                </a:lnTo>
                <a:lnTo>
                  <a:pt x="148" y="549"/>
                </a:lnTo>
                <a:lnTo>
                  <a:pt x="205" y="549"/>
                </a:lnTo>
                <a:lnTo>
                  <a:pt x="205" y="601"/>
                </a:lnTo>
                <a:close/>
                <a:moveTo>
                  <a:pt x="205" y="507"/>
                </a:moveTo>
                <a:lnTo>
                  <a:pt x="205" y="507"/>
                </a:lnTo>
                <a:lnTo>
                  <a:pt x="148" y="507"/>
                </a:lnTo>
                <a:lnTo>
                  <a:pt x="148" y="457"/>
                </a:lnTo>
                <a:lnTo>
                  <a:pt x="205" y="457"/>
                </a:lnTo>
                <a:lnTo>
                  <a:pt x="205" y="507"/>
                </a:lnTo>
                <a:close/>
                <a:moveTo>
                  <a:pt x="205" y="412"/>
                </a:moveTo>
                <a:lnTo>
                  <a:pt x="205" y="412"/>
                </a:lnTo>
                <a:lnTo>
                  <a:pt x="148" y="412"/>
                </a:lnTo>
                <a:lnTo>
                  <a:pt x="148" y="363"/>
                </a:lnTo>
                <a:lnTo>
                  <a:pt x="205" y="363"/>
                </a:lnTo>
                <a:lnTo>
                  <a:pt x="205" y="412"/>
                </a:lnTo>
                <a:close/>
                <a:moveTo>
                  <a:pt x="205" y="320"/>
                </a:moveTo>
                <a:lnTo>
                  <a:pt x="205" y="320"/>
                </a:lnTo>
                <a:lnTo>
                  <a:pt x="148" y="320"/>
                </a:lnTo>
                <a:lnTo>
                  <a:pt x="148" y="268"/>
                </a:lnTo>
                <a:lnTo>
                  <a:pt x="205" y="268"/>
                </a:lnTo>
                <a:lnTo>
                  <a:pt x="205" y="320"/>
                </a:lnTo>
                <a:close/>
                <a:moveTo>
                  <a:pt x="205" y="225"/>
                </a:moveTo>
                <a:lnTo>
                  <a:pt x="205" y="225"/>
                </a:lnTo>
                <a:lnTo>
                  <a:pt x="148" y="225"/>
                </a:lnTo>
                <a:lnTo>
                  <a:pt x="148" y="176"/>
                </a:lnTo>
                <a:lnTo>
                  <a:pt x="205" y="176"/>
                </a:lnTo>
                <a:lnTo>
                  <a:pt x="205" y="225"/>
                </a:lnTo>
                <a:close/>
                <a:moveTo>
                  <a:pt x="205" y="133"/>
                </a:moveTo>
                <a:lnTo>
                  <a:pt x="205" y="133"/>
                </a:lnTo>
                <a:lnTo>
                  <a:pt x="148" y="133"/>
                </a:lnTo>
                <a:lnTo>
                  <a:pt x="148" y="81"/>
                </a:lnTo>
                <a:lnTo>
                  <a:pt x="205" y="81"/>
                </a:lnTo>
                <a:lnTo>
                  <a:pt x="205" y="133"/>
                </a:lnTo>
                <a:close/>
                <a:moveTo>
                  <a:pt x="305" y="601"/>
                </a:moveTo>
                <a:lnTo>
                  <a:pt x="305" y="601"/>
                </a:lnTo>
                <a:lnTo>
                  <a:pt x="248" y="601"/>
                </a:lnTo>
                <a:lnTo>
                  <a:pt x="248" y="549"/>
                </a:lnTo>
                <a:lnTo>
                  <a:pt x="305" y="549"/>
                </a:lnTo>
                <a:lnTo>
                  <a:pt x="305" y="601"/>
                </a:lnTo>
                <a:close/>
                <a:moveTo>
                  <a:pt x="305" y="507"/>
                </a:moveTo>
                <a:lnTo>
                  <a:pt x="305" y="507"/>
                </a:lnTo>
                <a:lnTo>
                  <a:pt x="248" y="507"/>
                </a:lnTo>
                <a:lnTo>
                  <a:pt x="248" y="457"/>
                </a:lnTo>
                <a:lnTo>
                  <a:pt x="305" y="457"/>
                </a:lnTo>
                <a:lnTo>
                  <a:pt x="305" y="507"/>
                </a:lnTo>
                <a:close/>
                <a:moveTo>
                  <a:pt x="305" y="412"/>
                </a:moveTo>
                <a:lnTo>
                  <a:pt x="305" y="412"/>
                </a:lnTo>
                <a:lnTo>
                  <a:pt x="248" y="412"/>
                </a:lnTo>
                <a:lnTo>
                  <a:pt x="248" y="363"/>
                </a:lnTo>
                <a:lnTo>
                  <a:pt x="305" y="363"/>
                </a:lnTo>
                <a:lnTo>
                  <a:pt x="305" y="412"/>
                </a:lnTo>
                <a:close/>
                <a:moveTo>
                  <a:pt x="305" y="320"/>
                </a:moveTo>
                <a:lnTo>
                  <a:pt x="305" y="320"/>
                </a:lnTo>
                <a:lnTo>
                  <a:pt x="248" y="320"/>
                </a:lnTo>
                <a:lnTo>
                  <a:pt x="248" y="268"/>
                </a:lnTo>
                <a:lnTo>
                  <a:pt x="305" y="268"/>
                </a:lnTo>
                <a:lnTo>
                  <a:pt x="305" y="320"/>
                </a:lnTo>
                <a:close/>
                <a:moveTo>
                  <a:pt x="305" y="225"/>
                </a:moveTo>
                <a:lnTo>
                  <a:pt x="305" y="225"/>
                </a:lnTo>
                <a:lnTo>
                  <a:pt x="248" y="225"/>
                </a:lnTo>
                <a:lnTo>
                  <a:pt x="248" y="176"/>
                </a:lnTo>
                <a:lnTo>
                  <a:pt x="305" y="176"/>
                </a:lnTo>
                <a:lnTo>
                  <a:pt x="305" y="225"/>
                </a:lnTo>
                <a:close/>
                <a:moveTo>
                  <a:pt x="305" y="133"/>
                </a:moveTo>
                <a:lnTo>
                  <a:pt x="305" y="133"/>
                </a:lnTo>
                <a:lnTo>
                  <a:pt x="248" y="133"/>
                </a:lnTo>
                <a:lnTo>
                  <a:pt x="248" y="81"/>
                </a:lnTo>
                <a:lnTo>
                  <a:pt x="305" y="81"/>
                </a:lnTo>
                <a:lnTo>
                  <a:pt x="305" y="133"/>
                </a:lnTo>
                <a:close/>
                <a:moveTo>
                  <a:pt x="404" y="601"/>
                </a:moveTo>
                <a:lnTo>
                  <a:pt x="404" y="601"/>
                </a:lnTo>
                <a:lnTo>
                  <a:pt x="347" y="601"/>
                </a:lnTo>
                <a:lnTo>
                  <a:pt x="347" y="549"/>
                </a:lnTo>
                <a:lnTo>
                  <a:pt x="404" y="549"/>
                </a:lnTo>
                <a:lnTo>
                  <a:pt x="404" y="601"/>
                </a:lnTo>
                <a:close/>
                <a:moveTo>
                  <a:pt x="404" y="507"/>
                </a:moveTo>
                <a:lnTo>
                  <a:pt x="404" y="507"/>
                </a:lnTo>
                <a:lnTo>
                  <a:pt x="347" y="507"/>
                </a:lnTo>
                <a:lnTo>
                  <a:pt x="347" y="457"/>
                </a:lnTo>
                <a:lnTo>
                  <a:pt x="404" y="457"/>
                </a:lnTo>
                <a:lnTo>
                  <a:pt x="404" y="507"/>
                </a:lnTo>
                <a:close/>
                <a:moveTo>
                  <a:pt x="404" y="412"/>
                </a:moveTo>
                <a:lnTo>
                  <a:pt x="404" y="412"/>
                </a:lnTo>
                <a:lnTo>
                  <a:pt x="347" y="412"/>
                </a:lnTo>
                <a:lnTo>
                  <a:pt x="347" y="363"/>
                </a:lnTo>
                <a:lnTo>
                  <a:pt x="404" y="363"/>
                </a:lnTo>
                <a:lnTo>
                  <a:pt x="404" y="412"/>
                </a:lnTo>
                <a:close/>
                <a:moveTo>
                  <a:pt x="404" y="320"/>
                </a:moveTo>
                <a:lnTo>
                  <a:pt x="404" y="320"/>
                </a:lnTo>
                <a:lnTo>
                  <a:pt x="347" y="320"/>
                </a:lnTo>
                <a:lnTo>
                  <a:pt x="347" y="268"/>
                </a:lnTo>
                <a:lnTo>
                  <a:pt x="404" y="268"/>
                </a:lnTo>
                <a:lnTo>
                  <a:pt x="404" y="320"/>
                </a:lnTo>
                <a:close/>
                <a:moveTo>
                  <a:pt x="404" y="225"/>
                </a:moveTo>
                <a:lnTo>
                  <a:pt x="404" y="225"/>
                </a:lnTo>
                <a:lnTo>
                  <a:pt x="347" y="225"/>
                </a:lnTo>
                <a:lnTo>
                  <a:pt x="347" y="176"/>
                </a:lnTo>
                <a:lnTo>
                  <a:pt x="404" y="176"/>
                </a:lnTo>
                <a:lnTo>
                  <a:pt x="404" y="225"/>
                </a:lnTo>
                <a:close/>
                <a:moveTo>
                  <a:pt x="404" y="133"/>
                </a:moveTo>
                <a:lnTo>
                  <a:pt x="404" y="133"/>
                </a:lnTo>
                <a:lnTo>
                  <a:pt x="347" y="133"/>
                </a:lnTo>
                <a:lnTo>
                  <a:pt x="347" y="81"/>
                </a:lnTo>
                <a:lnTo>
                  <a:pt x="404" y="81"/>
                </a:lnTo>
                <a:lnTo>
                  <a:pt x="404" y="133"/>
                </a:lnTo>
                <a:close/>
                <a:moveTo>
                  <a:pt x="702" y="601"/>
                </a:moveTo>
                <a:lnTo>
                  <a:pt x="702" y="601"/>
                </a:lnTo>
                <a:lnTo>
                  <a:pt x="507" y="601"/>
                </a:lnTo>
                <a:lnTo>
                  <a:pt x="507" y="569"/>
                </a:lnTo>
                <a:lnTo>
                  <a:pt x="702" y="569"/>
                </a:lnTo>
                <a:lnTo>
                  <a:pt x="702" y="601"/>
                </a:lnTo>
                <a:close/>
                <a:moveTo>
                  <a:pt x="702" y="525"/>
                </a:moveTo>
                <a:lnTo>
                  <a:pt x="702" y="525"/>
                </a:lnTo>
                <a:lnTo>
                  <a:pt x="507" y="525"/>
                </a:lnTo>
                <a:lnTo>
                  <a:pt x="507" y="494"/>
                </a:lnTo>
                <a:lnTo>
                  <a:pt x="702" y="494"/>
                </a:lnTo>
                <a:lnTo>
                  <a:pt x="702" y="525"/>
                </a:lnTo>
                <a:close/>
                <a:moveTo>
                  <a:pt x="702" y="451"/>
                </a:moveTo>
                <a:lnTo>
                  <a:pt x="702" y="451"/>
                </a:lnTo>
                <a:lnTo>
                  <a:pt x="507" y="451"/>
                </a:lnTo>
                <a:lnTo>
                  <a:pt x="507" y="419"/>
                </a:lnTo>
                <a:lnTo>
                  <a:pt x="702" y="419"/>
                </a:lnTo>
                <a:lnTo>
                  <a:pt x="702" y="451"/>
                </a:lnTo>
                <a:close/>
                <a:moveTo>
                  <a:pt x="702" y="375"/>
                </a:moveTo>
                <a:lnTo>
                  <a:pt x="702" y="375"/>
                </a:lnTo>
                <a:lnTo>
                  <a:pt x="507" y="375"/>
                </a:lnTo>
                <a:lnTo>
                  <a:pt x="507" y="344"/>
                </a:lnTo>
                <a:lnTo>
                  <a:pt x="702" y="344"/>
                </a:lnTo>
                <a:lnTo>
                  <a:pt x="702" y="375"/>
                </a:lnTo>
                <a:close/>
                <a:moveTo>
                  <a:pt x="702" y="300"/>
                </a:moveTo>
                <a:lnTo>
                  <a:pt x="702" y="300"/>
                </a:lnTo>
                <a:lnTo>
                  <a:pt x="507" y="300"/>
                </a:lnTo>
                <a:lnTo>
                  <a:pt x="507" y="268"/>
                </a:lnTo>
                <a:lnTo>
                  <a:pt x="702" y="268"/>
                </a:lnTo>
                <a:lnTo>
                  <a:pt x="702" y="300"/>
                </a:ln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endParaRPr lang="en-US" sz="1900" dirty="0">
              <a:solidFill>
                <a:srgbClr val="414141"/>
              </a:solidFill>
            </a:endParaRPr>
          </a:p>
        </p:txBody>
      </p:sp>
      <p:sp>
        <p:nvSpPr>
          <p:cNvPr id="33" name="Freeform 68"/>
          <p:cNvSpPr>
            <a:spLocks/>
          </p:cNvSpPr>
          <p:nvPr/>
        </p:nvSpPr>
        <p:spPr bwMode="auto">
          <a:xfrm>
            <a:off x="6370317" y="5166341"/>
            <a:ext cx="712463" cy="457196"/>
          </a:xfrm>
          <a:custGeom>
            <a:avLst/>
            <a:gdLst>
              <a:gd name="T0" fmla="*/ 589 w 835"/>
              <a:gd name="T1" fmla="*/ 0 h 485"/>
              <a:gd name="T2" fmla="*/ 589 w 835"/>
              <a:gd name="T3" fmla="*/ 0 h 485"/>
              <a:gd name="T4" fmla="*/ 398 w 835"/>
              <a:gd name="T5" fmla="*/ 90 h 485"/>
              <a:gd name="T6" fmla="*/ 322 w 835"/>
              <a:gd name="T7" fmla="*/ 66 h 485"/>
              <a:gd name="T8" fmla="*/ 211 w 835"/>
              <a:gd name="T9" fmla="*/ 130 h 485"/>
              <a:gd name="T10" fmla="*/ 180 w 835"/>
              <a:gd name="T11" fmla="*/ 128 h 485"/>
              <a:gd name="T12" fmla="*/ 0 w 835"/>
              <a:gd name="T13" fmla="*/ 307 h 485"/>
              <a:gd name="T14" fmla="*/ 160 w 835"/>
              <a:gd name="T15" fmla="*/ 483 h 485"/>
              <a:gd name="T16" fmla="*/ 160 w 835"/>
              <a:gd name="T17" fmla="*/ 485 h 485"/>
              <a:gd name="T18" fmla="*/ 626 w 835"/>
              <a:gd name="T19" fmla="*/ 485 h 485"/>
              <a:gd name="T20" fmla="*/ 626 w 835"/>
              <a:gd name="T21" fmla="*/ 481 h 485"/>
              <a:gd name="T22" fmla="*/ 835 w 835"/>
              <a:gd name="T23" fmla="*/ 242 h 485"/>
              <a:gd name="T24" fmla="*/ 589 w 835"/>
              <a:gd name="T25"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485">
                <a:moveTo>
                  <a:pt x="589" y="0"/>
                </a:moveTo>
                <a:lnTo>
                  <a:pt x="589" y="0"/>
                </a:lnTo>
                <a:cubicBezTo>
                  <a:pt x="512" y="0"/>
                  <a:pt x="443" y="34"/>
                  <a:pt x="398" y="90"/>
                </a:cubicBezTo>
                <a:cubicBezTo>
                  <a:pt x="377" y="75"/>
                  <a:pt x="351" y="66"/>
                  <a:pt x="322" y="66"/>
                </a:cubicBezTo>
                <a:cubicBezTo>
                  <a:pt x="275" y="66"/>
                  <a:pt x="233" y="92"/>
                  <a:pt x="211" y="130"/>
                </a:cubicBezTo>
                <a:cubicBezTo>
                  <a:pt x="201" y="129"/>
                  <a:pt x="191" y="128"/>
                  <a:pt x="180" y="128"/>
                </a:cubicBezTo>
                <a:cubicBezTo>
                  <a:pt x="80" y="128"/>
                  <a:pt x="0" y="207"/>
                  <a:pt x="0" y="307"/>
                </a:cubicBezTo>
                <a:cubicBezTo>
                  <a:pt x="0" y="397"/>
                  <a:pt x="69" y="473"/>
                  <a:pt x="160" y="483"/>
                </a:cubicBezTo>
                <a:lnTo>
                  <a:pt x="160" y="485"/>
                </a:lnTo>
                <a:lnTo>
                  <a:pt x="626" y="485"/>
                </a:lnTo>
                <a:lnTo>
                  <a:pt x="626" y="481"/>
                </a:lnTo>
                <a:cubicBezTo>
                  <a:pt x="744" y="464"/>
                  <a:pt x="835" y="363"/>
                  <a:pt x="835" y="242"/>
                </a:cubicBezTo>
                <a:cubicBezTo>
                  <a:pt x="835" y="108"/>
                  <a:pt x="725" y="0"/>
                  <a:pt x="589" y="0"/>
                </a:cubicBezTo>
                <a:close/>
              </a:path>
            </a:pathLst>
          </a:custGeom>
          <a:solidFill>
            <a:srgbClr val="7F7F7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endParaRPr lang="en-US" sz="1900" dirty="0">
              <a:solidFill>
                <a:srgbClr val="414141"/>
              </a:solidFill>
            </a:endParaRPr>
          </a:p>
        </p:txBody>
      </p:sp>
      <p:sp>
        <p:nvSpPr>
          <p:cNvPr id="2" name="Rectangle 1"/>
          <p:cNvSpPr/>
          <p:nvPr/>
        </p:nvSpPr>
        <p:spPr>
          <a:xfrm>
            <a:off x="3650008" y="3183670"/>
            <a:ext cx="1596912" cy="307777"/>
          </a:xfrm>
          <a:prstGeom prst="rect">
            <a:avLst/>
          </a:prstGeom>
        </p:spPr>
        <p:txBody>
          <a:bodyPr wrap="none">
            <a:spAutoFit/>
          </a:bodyPr>
          <a:lstStyle/>
          <a:p>
            <a:pPr defTabSz="914377"/>
            <a:r>
              <a:rPr lang="en-US" sz="1400" dirty="0">
                <a:solidFill>
                  <a:srgbClr val="000000"/>
                </a:solidFill>
              </a:rPr>
              <a:t>HTTPS (port 443)</a:t>
            </a:r>
          </a:p>
        </p:txBody>
      </p:sp>
      <p:sp>
        <p:nvSpPr>
          <p:cNvPr id="30" name="Rectangle 29"/>
          <p:cNvSpPr/>
          <p:nvPr/>
        </p:nvSpPr>
        <p:spPr bwMode="auto">
          <a:xfrm>
            <a:off x="2255562" y="4892025"/>
            <a:ext cx="2560292" cy="118870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84314" tIns="92156" rIns="184314" bIns="92156" numCol="1" spcCol="0" rtlCol="0" fromWordArt="0" anchor="t" anchorCtr="0" forceAA="0" compatLnSpc="1">
            <a:prstTxWarp prst="textNoShape">
              <a:avLst/>
            </a:prstTxWarp>
            <a:noAutofit/>
          </a:bodyPr>
          <a:lstStyle/>
          <a:p>
            <a:pPr algn="ctr" defTabSz="1948690" fontAlgn="base">
              <a:spcBef>
                <a:spcPct val="0"/>
              </a:spcBef>
              <a:spcAft>
                <a:spcPct val="0"/>
              </a:spcAft>
            </a:pPr>
            <a:r>
              <a:rPr lang="en-US" sz="1200" dirty="0">
                <a:solidFill>
                  <a:srgbClr val="000000"/>
                </a:solidFill>
                <a:cs typeface="Arial" charset="0"/>
              </a:rPr>
              <a:t>Hypervisors</a:t>
            </a:r>
          </a:p>
        </p:txBody>
      </p:sp>
      <p:sp>
        <p:nvSpPr>
          <p:cNvPr id="32" name="Rectangle 31"/>
          <p:cNvSpPr/>
          <p:nvPr/>
        </p:nvSpPr>
        <p:spPr bwMode="auto">
          <a:xfrm>
            <a:off x="2529881" y="5440657"/>
            <a:ext cx="914391" cy="548635"/>
          </a:xfrm>
          <a:prstGeom prst="rect">
            <a:avLst/>
          </a:prstGeom>
          <a:ln w="19050">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314" tIns="92156" rIns="184314"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Server VDAs</a:t>
            </a:r>
          </a:p>
        </p:txBody>
      </p:sp>
      <p:sp>
        <p:nvSpPr>
          <p:cNvPr id="35" name="Rectangle 34"/>
          <p:cNvSpPr/>
          <p:nvPr/>
        </p:nvSpPr>
        <p:spPr bwMode="auto">
          <a:xfrm>
            <a:off x="2438439" y="5349219"/>
            <a:ext cx="914392" cy="548635"/>
          </a:xfrm>
          <a:prstGeom prst="rect">
            <a:avLst/>
          </a:prstGeom>
          <a:ln w="19050">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314" tIns="92156" rIns="184314"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Server VDAs</a:t>
            </a:r>
          </a:p>
        </p:txBody>
      </p:sp>
      <p:sp>
        <p:nvSpPr>
          <p:cNvPr id="37" name="Rectangle 36"/>
          <p:cNvSpPr/>
          <p:nvPr/>
        </p:nvSpPr>
        <p:spPr bwMode="auto">
          <a:xfrm>
            <a:off x="2347002" y="5257779"/>
            <a:ext cx="914391" cy="548635"/>
          </a:xfrm>
          <a:prstGeom prst="rect">
            <a:avLst/>
          </a:prstGeom>
          <a:ln w="19050">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314" tIns="92156" rIns="184314"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Server VDAs</a:t>
            </a:r>
          </a:p>
        </p:txBody>
      </p:sp>
      <p:sp>
        <p:nvSpPr>
          <p:cNvPr id="38" name="Rectangle 37"/>
          <p:cNvSpPr/>
          <p:nvPr/>
        </p:nvSpPr>
        <p:spPr bwMode="auto">
          <a:xfrm>
            <a:off x="3810026" y="5440657"/>
            <a:ext cx="914389" cy="548635"/>
          </a:xfrm>
          <a:prstGeom prst="rect">
            <a:avLst/>
          </a:prstGeom>
          <a:ln w="19050">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314" tIns="92156" rIns="184314"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Server VDAs</a:t>
            </a:r>
          </a:p>
        </p:txBody>
      </p:sp>
      <p:sp>
        <p:nvSpPr>
          <p:cNvPr id="39" name="Rectangle 38"/>
          <p:cNvSpPr/>
          <p:nvPr/>
        </p:nvSpPr>
        <p:spPr bwMode="auto">
          <a:xfrm>
            <a:off x="3718587" y="5349218"/>
            <a:ext cx="921712" cy="548635"/>
          </a:xfrm>
          <a:prstGeom prst="rect">
            <a:avLst/>
          </a:prstGeom>
          <a:ln w="19050">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314" tIns="92156" rIns="184314"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Server VDAs</a:t>
            </a:r>
          </a:p>
        </p:txBody>
      </p:sp>
      <p:sp>
        <p:nvSpPr>
          <p:cNvPr id="40" name="Rectangle 39"/>
          <p:cNvSpPr/>
          <p:nvPr/>
        </p:nvSpPr>
        <p:spPr bwMode="auto">
          <a:xfrm>
            <a:off x="3627149" y="5257779"/>
            <a:ext cx="914391" cy="548635"/>
          </a:xfrm>
          <a:prstGeom prst="rect">
            <a:avLst/>
          </a:prstGeom>
          <a:ln w="19050">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92156" rIns="91440" bIns="92156" numCol="1" spcCol="0" rtlCol="0" fromWordArt="0" anchor="ctr" anchorCtr="0" forceAA="0" compatLnSpc="1">
            <a:prstTxWarp prst="textNoShape">
              <a:avLst/>
            </a:prstTxWarp>
            <a:noAutofit/>
          </a:bodyPr>
          <a:lstStyle/>
          <a:p>
            <a:pPr algn="ctr" defTabSz="1948690" fontAlgn="base">
              <a:spcBef>
                <a:spcPct val="0"/>
              </a:spcBef>
              <a:spcAft>
                <a:spcPct val="0"/>
              </a:spcAft>
            </a:pPr>
            <a:r>
              <a:rPr lang="en-US" sz="1200" dirty="0">
                <a:solidFill>
                  <a:srgbClr val="FFFFFF"/>
                </a:solidFill>
                <a:cs typeface="Arial" charset="0"/>
              </a:rPr>
              <a:t>Desktop VDAs</a:t>
            </a:r>
          </a:p>
        </p:txBody>
      </p:sp>
      <p:cxnSp>
        <p:nvCxnSpPr>
          <p:cNvPr id="54" name="Straight Arrow Connector 24"/>
          <p:cNvCxnSpPr>
            <a:stCxn id="69" idx="2"/>
            <a:endCxn id="40" idx="0"/>
          </p:cNvCxnSpPr>
          <p:nvPr/>
        </p:nvCxnSpPr>
        <p:spPr bwMode="auto">
          <a:xfrm rot="16200000" flipH="1">
            <a:off x="3329972" y="4503406"/>
            <a:ext cx="640072" cy="868673"/>
          </a:xfrm>
          <a:prstGeom prst="bentConnector3">
            <a:avLst>
              <a:gd name="adj1" fmla="val 25684"/>
            </a:avLst>
          </a:prstGeom>
          <a:ln w="25400" cmpd="sng">
            <a:solidFill>
              <a:schemeClr val="tx1"/>
            </a:solidFill>
            <a:headEnd type="arrow" w="med" len="med"/>
            <a:tailEnd type="arrow"/>
          </a:ln>
        </p:spPr>
        <p:style>
          <a:lnRef idx="1">
            <a:schemeClr val="dk1"/>
          </a:lnRef>
          <a:fillRef idx="0">
            <a:schemeClr val="dk1"/>
          </a:fillRef>
          <a:effectRef idx="0">
            <a:schemeClr val="dk1"/>
          </a:effectRef>
          <a:fontRef idx="minor">
            <a:schemeClr val="tx1"/>
          </a:fontRef>
        </p:style>
      </p:cxnSp>
      <p:cxnSp>
        <p:nvCxnSpPr>
          <p:cNvPr id="55" name="Straight Arrow Connector 24"/>
          <p:cNvCxnSpPr/>
          <p:nvPr/>
        </p:nvCxnSpPr>
        <p:spPr bwMode="auto">
          <a:xfrm>
            <a:off x="2804196" y="4617707"/>
            <a:ext cx="0" cy="640073"/>
          </a:xfrm>
          <a:prstGeom prst="straightConnector1">
            <a:avLst/>
          </a:prstGeom>
          <a:ln w="25400" cmpd="sng">
            <a:solidFill>
              <a:schemeClr val="tx1"/>
            </a:solidFill>
            <a:headEnd type="arrow"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391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k object 18">
            <a:extLst>
              <a:ext uri="{FF2B5EF4-FFF2-40B4-BE49-F238E27FC236}">
                <a16:creationId xmlns:a16="http://schemas.microsoft.com/office/drawing/2014/main" xmlns="" id="{0FA43D03-B700-534B-8BB7-8CBCE3B04735}"/>
              </a:ext>
            </a:extLst>
          </p:cNvPr>
          <p:cNvSpPr/>
          <p:nvPr/>
        </p:nvSpPr>
        <p:spPr>
          <a:xfrm>
            <a:off x="-16778" y="-1"/>
            <a:ext cx="7542097" cy="6860707"/>
          </a:xfrm>
          <a:custGeom>
            <a:avLst/>
            <a:gdLst/>
            <a:ahLst/>
            <a:cxnLst/>
            <a:rect l="l" t="t" r="r" b="b"/>
            <a:pathLst>
              <a:path w="5630545" h="5148580">
                <a:moveTo>
                  <a:pt x="4824193" y="0"/>
                </a:moveTo>
                <a:lnTo>
                  <a:pt x="0" y="0"/>
                </a:lnTo>
                <a:lnTo>
                  <a:pt x="0" y="5147995"/>
                </a:lnTo>
                <a:lnTo>
                  <a:pt x="4758684" y="5147995"/>
                </a:lnTo>
                <a:lnTo>
                  <a:pt x="4776496" y="5124162"/>
                </a:lnTo>
                <a:lnTo>
                  <a:pt x="4803138" y="5087737"/>
                </a:lnTo>
                <a:lnTo>
                  <a:pt x="4829413" y="5051028"/>
                </a:lnTo>
                <a:lnTo>
                  <a:pt x="4855316" y="5014038"/>
                </a:lnTo>
                <a:lnTo>
                  <a:pt x="4880846" y="4976769"/>
                </a:lnTo>
                <a:lnTo>
                  <a:pt x="4905999" y="4939225"/>
                </a:lnTo>
                <a:lnTo>
                  <a:pt x="4930773" y="4901407"/>
                </a:lnTo>
                <a:lnTo>
                  <a:pt x="4955166" y="4863319"/>
                </a:lnTo>
                <a:lnTo>
                  <a:pt x="4979174" y="4824964"/>
                </a:lnTo>
                <a:lnTo>
                  <a:pt x="5002794" y="4786343"/>
                </a:lnTo>
                <a:lnTo>
                  <a:pt x="5026025" y="4747461"/>
                </a:lnTo>
                <a:lnTo>
                  <a:pt x="5048863" y="4708319"/>
                </a:lnTo>
                <a:lnTo>
                  <a:pt x="5071305" y="4668920"/>
                </a:lnTo>
                <a:lnTo>
                  <a:pt x="5093350" y="4629267"/>
                </a:lnTo>
                <a:lnTo>
                  <a:pt x="5114993" y="4589363"/>
                </a:lnTo>
                <a:lnTo>
                  <a:pt x="5136233" y="4549211"/>
                </a:lnTo>
                <a:lnTo>
                  <a:pt x="5157067" y="4508812"/>
                </a:lnTo>
                <a:lnTo>
                  <a:pt x="5177491" y="4468170"/>
                </a:lnTo>
                <a:lnTo>
                  <a:pt x="5197504" y="4427288"/>
                </a:lnTo>
                <a:lnTo>
                  <a:pt x="5217102" y="4386169"/>
                </a:lnTo>
                <a:lnTo>
                  <a:pt x="5236284" y="4344814"/>
                </a:lnTo>
                <a:lnTo>
                  <a:pt x="5255045" y="4303227"/>
                </a:lnTo>
                <a:lnTo>
                  <a:pt x="5273383" y="4261410"/>
                </a:lnTo>
                <a:lnTo>
                  <a:pt x="5291297" y="4219367"/>
                </a:lnTo>
                <a:lnTo>
                  <a:pt x="5308782" y="4177100"/>
                </a:lnTo>
                <a:lnTo>
                  <a:pt x="5325836" y="4134611"/>
                </a:lnTo>
                <a:lnTo>
                  <a:pt x="5342457" y="4091903"/>
                </a:lnTo>
                <a:lnTo>
                  <a:pt x="5358642" y="4048980"/>
                </a:lnTo>
                <a:lnTo>
                  <a:pt x="5374388" y="4005843"/>
                </a:lnTo>
                <a:lnTo>
                  <a:pt x="5389692" y="3962496"/>
                </a:lnTo>
                <a:lnTo>
                  <a:pt x="5404552" y="3918941"/>
                </a:lnTo>
                <a:lnTo>
                  <a:pt x="5418965" y="3875181"/>
                </a:lnTo>
                <a:lnTo>
                  <a:pt x="5432927" y="3831219"/>
                </a:lnTo>
                <a:lnTo>
                  <a:pt x="5446438" y="3787057"/>
                </a:lnTo>
                <a:lnTo>
                  <a:pt x="5459493" y="3742698"/>
                </a:lnTo>
                <a:lnTo>
                  <a:pt x="5472090" y="3698145"/>
                </a:lnTo>
                <a:lnTo>
                  <a:pt x="5484226" y="3653400"/>
                </a:lnTo>
                <a:lnTo>
                  <a:pt x="5495899" y="3608467"/>
                </a:lnTo>
                <a:lnTo>
                  <a:pt x="5507106" y="3563347"/>
                </a:lnTo>
                <a:lnTo>
                  <a:pt x="5517844" y="3518045"/>
                </a:lnTo>
                <a:lnTo>
                  <a:pt x="5528110" y="3472561"/>
                </a:lnTo>
                <a:lnTo>
                  <a:pt x="5537903" y="3426900"/>
                </a:lnTo>
                <a:lnTo>
                  <a:pt x="5547218" y="3381064"/>
                </a:lnTo>
                <a:lnTo>
                  <a:pt x="5556053" y="3335055"/>
                </a:lnTo>
                <a:lnTo>
                  <a:pt x="5564406" y="3288877"/>
                </a:lnTo>
                <a:lnTo>
                  <a:pt x="5572274" y="3242531"/>
                </a:lnTo>
                <a:lnTo>
                  <a:pt x="5579654" y="3196022"/>
                </a:lnTo>
                <a:lnTo>
                  <a:pt x="5586543" y="3149350"/>
                </a:lnTo>
                <a:lnTo>
                  <a:pt x="5592939" y="3102520"/>
                </a:lnTo>
                <a:lnTo>
                  <a:pt x="5598839" y="3055534"/>
                </a:lnTo>
                <a:lnTo>
                  <a:pt x="5604240" y="3008395"/>
                </a:lnTo>
                <a:lnTo>
                  <a:pt x="5609140" y="2961104"/>
                </a:lnTo>
                <a:lnTo>
                  <a:pt x="5613535" y="2913666"/>
                </a:lnTo>
                <a:lnTo>
                  <a:pt x="5617423" y="2866083"/>
                </a:lnTo>
                <a:lnTo>
                  <a:pt x="5620802" y="2818357"/>
                </a:lnTo>
                <a:lnTo>
                  <a:pt x="5623669" y="2770491"/>
                </a:lnTo>
                <a:lnTo>
                  <a:pt x="5626020" y="2722488"/>
                </a:lnTo>
                <a:lnTo>
                  <a:pt x="5627854" y="2674351"/>
                </a:lnTo>
                <a:lnTo>
                  <a:pt x="5629167" y="2626082"/>
                </a:lnTo>
                <a:lnTo>
                  <a:pt x="5629957" y="2577684"/>
                </a:lnTo>
                <a:lnTo>
                  <a:pt x="5630221" y="2529160"/>
                </a:lnTo>
                <a:lnTo>
                  <a:pt x="5629957" y="2480636"/>
                </a:lnTo>
                <a:lnTo>
                  <a:pt x="5629167" y="2432238"/>
                </a:lnTo>
                <a:lnTo>
                  <a:pt x="5627854" y="2383969"/>
                </a:lnTo>
                <a:lnTo>
                  <a:pt x="5626020" y="2335832"/>
                </a:lnTo>
                <a:lnTo>
                  <a:pt x="5623669" y="2287829"/>
                </a:lnTo>
                <a:lnTo>
                  <a:pt x="5620802" y="2239963"/>
                </a:lnTo>
                <a:lnTo>
                  <a:pt x="5617423" y="2192237"/>
                </a:lnTo>
                <a:lnTo>
                  <a:pt x="5613535" y="2144654"/>
                </a:lnTo>
                <a:lnTo>
                  <a:pt x="5609140" y="2097216"/>
                </a:lnTo>
                <a:lnTo>
                  <a:pt x="5604240" y="2049926"/>
                </a:lnTo>
                <a:lnTo>
                  <a:pt x="5598839" y="2002786"/>
                </a:lnTo>
                <a:lnTo>
                  <a:pt x="5592939" y="1955800"/>
                </a:lnTo>
                <a:lnTo>
                  <a:pt x="5586543" y="1908970"/>
                </a:lnTo>
                <a:lnTo>
                  <a:pt x="5579654" y="1862298"/>
                </a:lnTo>
                <a:lnTo>
                  <a:pt x="5572274" y="1815789"/>
                </a:lnTo>
                <a:lnTo>
                  <a:pt x="5564406" y="1769443"/>
                </a:lnTo>
                <a:lnTo>
                  <a:pt x="5556053" y="1723265"/>
                </a:lnTo>
                <a:lnTo>
                  <a:pt x="5547218" y="1677256"/>
                </a:lnTo>
                <a:lnTo>
                  <a:pt x="5537903" y="1631420"/>
                </a:lnTo>
                <a:lnTo>
                  <a:pt x="5528110" y="1585759"/>
                </a:lnTo>
                <a:lnTo>
                  <a:pt x="5517844" y="1540275"/>
                </a:lnTo>
                <a:lnTo>
                  <a:pt x="5507106" y="1494973"/>
                </a:lnTo>
                <a:lnTo>
                  <a:pt x="5495899" y="1449853"/>
                </a:lnTo>
                <a:lnTo>
                  <a:pt x="5484226" y="1404920"/>
                </a:lnTo>
                <a:lnTo>
                  <a:pt x="5472090" y="1360176"/>
                </a:lnTo>
                <a:lnTo>
                  <a:pt x="5459493" y="1315622"/>
                </a:lnTo>
                <a:lnTo>
                  <a:pt x="5446438" y="1271264"/>
                </a:lnTo>
                <a:lnTo>
                  <a:pt x="5432927" y="1227102"/>
                </a:lnTo>
                <a:lnTo>
                  <a:pt x="5418965" y="1183139"/>
                </a:lnTo>
                <a:lnTo>
                  <a:pt x="5404552" y="1139379"/>
                </a:lnTo>
                <a:lnTo>
                  <a:pt x="5389692" y="1095824"/>
                </a:lnTo>
                <a:lnTo>
                  <a:pt x="5374388" y="1052477"/>
                </a:lnTo>
                <a:lnTo>
                  <a:pt x="5358642" y="1009340"/>
                </a:lnTo>
                <a:lnTo>
                  <a:pt x="5342457" y="966417"/>
                </a:lnTo>
                <a:lnTo>
                  <a:pt x="5325836" y="923709"/>
                </a:lnTo>
                <a:lnTo>
                  <a:pt x="5308782" y="881221"/>
                </a:lnTo>
                <a:lnTo>
                  <a:pt x="5291297" y="838953"/>
                </a:lnTo>
                <a:lnTo>
                  <a:pt x="5273383" y="796910"/>
                </a:lnTo>
                <a:lnTo>
                  <a:pt x="5255045" y="755093"/>
                </a:lnTo>
                <a:lnTo>
                  <a:pt x="5236284" y="713506"/>
                </a:lnTo>
                <a:lnTo>
                  <a:pt x="5217102" y="672151"/>
                </a:lnTo>
                <a:lnTo>
                  <a:pt x="5197504" y="631032"/>
                </a:lnTo>
                <a:lnTo>
                  <a:pt x="5177491" y="590150"/>
                </a:lnTo>
                <a:lnTo>
                  <a:pt x="5157067" y="549508"/>
                </a:lnTo>
                <a:lnTo>
                  <a:pt x="5136233" y="509110"/>
                </a:lnTo>
                <a:lnTo>
                  <a:pt x="5114993" y="468957"/>
                </a:lnTo>
                <a:lnTo>
                  <a:pt x="5093350" y="429053"/>
                </a:lnTo>
                <a:lnTo>
                  <a:pt x="5071305" y="389400"/>
                </a:lnTo>
                <a:lnTo>
                  <a:pt x="5048863" y="350001"/>
                </a:lnTo>
                <a:lnTo>
                  <a:pt x="5026025" y="310859"/>
                </a:lnTo>
                <a:lnTo>
                  <a:pt x="5002794" y="271977"/>
                </a:lnTo>
                <a:lnTo>
                  <a:pt x="4979174" y="233356"/>
                </a:lnTo>
                <a:lnTo>
                  <a:pt x="4955166" y="195001"/>
                </a:lnTo>
                <a:lnTo>
                  <a:pt x="4930773" y="156913"/>
                </a:lnTo>
                <a:lnTo>
                  <a:pt x="4905999" y="119096"/>
                </a:lnTo>
                <a:lnTo>
                  <a:pt x="4880846" y="81551"/>
                </a:lnTo>
                <a:lnTo>
                  <a:pt x="4855316" y="44282"/>
                </a:lnTo>
                <a:lnTo>
                  <a:pt x="4829413" y="7292"/>
                </a:lnTo>
                <a:lnTo>
                  <a:pt x="4824193" y="0"/>
                </a:lnTo>
                <a:close/>
              </a:path>
            </a:pathLst>
          </a:custGeom>
          <a:solidFill>
            <a:srgbClr val="2BA9E1"/>
          </a:solidFill>
        </p:spPr>
        <p:txBody>
          <a:bodyPr wrap="square" lIns="0" tIns="0" rIns="0" bIns="0" rtlCol="0"/>
          <a:lstStyle/>
          <a:p>
            <a:endParaRPr/>
          </a:p>
        </p:txBody>
      </p:sp>
      <p:sp>
        <p:nvSpPr>
          <p:cNvPr id="32" name="object 2">
            <a:extLst>
              <a:ext uri="{FF2B5EF4-FFF2-40B4-BE49-F238E27FC236}">
                <a16:creationId xmlns:a16="http://schemas.microsoft.com/office/drawing/2014/main" xmlns="" id="{E3E7BF1F-D5C4-9846-A4BB-1291A2B3468D}"/>
              </a:ext>
            </a:extLst>
          </p:cNvPr>
          <p:cNvSpPr txBox="1"/>
          <p:nvPr/>
        </p:nvSpPr>
        <p:spPr>
          <a:xfrm>
            <a:off x="643181" y="2751664"/>
            <a:ext cx="6882138" cy="1694067"/>
          </a:xfrm>
          <a:prstGeom prst="rect">
            <a:avLst/>
          </a:prstGeom>
        </p:spPr>
        <p:txBody>
          <a:bodyPr vert="horz" wrap="square" lIns="0" tIns="16066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13" marR="6765">
              <a:lnSpc>
                <a:spcPts val="5606"/>
              </a:lnSpc>
              <a:spcBef>
                <a:spcPts val="1265"/>
              </a:spcBef>
            </a:pPr>
            <a:r>
              <a:rPr lang="en-US" sz="5000" dirty="0">
                <a:solidFill>
                  <a:schemeClr val="bg1"/>
                </a:solidFill>
              </a:rPr>
              <a:t>Citrix SD-WAN</a:t>
            </a:r>
          </a:p>
          <a:p>
            <a:pPr marL="16913" marR="6765">
              <a:lnSpc>
                <a:spcPts val="5606"/>
              </a:lnSpc>
              <a:spcBef>
                <a:spcPts val="1265"/>
              </a:spcBef>
            </a:pPr>
            <a:r>
              <a:rPr lang="en-US" sz="3200" dirty="0">
                <a:solidFill>
                  <a:schemeClr val="bg1"/>
                </a:solidFill>
                <a:latin typeface="CitrixNewSans-Light"/>
                <a:cs typeface="CitrixNewSans-Light"/>
              </a:rPr>
              <a:t>(</a:t>
            </a:r>
            <a:r>
              <a:rPr lang="en-US" sz="3200" dirty="0" err="1">
                <a:solidFill>
                  <a:schemeClr val="bg1"/>
                </a:solidFill>
                <a:latin typeface="CitrixNewSans-Light"/>
                <a:cs typeface="CitrixNewSans-Light"/>
              </a:rPr>
              <a:t>fka</a:t>
            </a:r>
            <a:r>
              <a:rPr lang="en-US" sz="3200" dirty="0">
                <a:solidFill>
                  <a:schemeClr val="bg1"/>
                </a:solidFill>
                <a:latin typeface="CitrixNewSans-Light"/>
                <a:cs typeface="CitrixNewSans-Light"/>
              </a:rPr>
              <a:t> Branch Repeater, </a:t>
            </a:r>
            <a:r>
              <a:rPr lang="en-US" sz="3200" dirty="0" err="1">
                <a:solidFill>
                  <a:schemeClr val="bg1"/>
                </a:solidFill>
                <a:latin typeface="CitrixNewSans-Light"/>
                <a:cs typeface="CitrixNewSans-Light"/>
              </a:rPr>
              <a:t>WANScaler</a:t>
            </a:r>
            <a:r>
              <a:rPr lang="en-US" sz="3200" dirty="0">
                <a:solidFill>
                  <a:schemeClr val="bg1"/>
                </a:solidFill>
                <a:latin typeface="CitrixNewSans-Light"/>
                <a:cs typeface="CitrixNewSans-Light"/>
              </a:rPr>
              <a:t>)</a:t>
            </a:r>
            <a:endParaRPr sz="5000" dirty="0">
              <a:solidFill>
                <a:schemeClr val="bg1"/>
              </a:solidFill>
              <a:latin typeface="CitrixNewSans-Light"/>
              <a:cs typeface="CitrixNewSans-Light"/>
            </a:endParaRPr>
          </a:p>
        </p:txBody>
      </p:sp>
      <p:sp>
        <p:nvSpPr>
          <p:cNvPr id="43" name="object 14">
            <a:extLst>
              <a:ext uri="{FF2B5EF4-FFF2-40B4-BE49-F238E27FC236}">
                <a16:creationId xmlns:a16="http://schemas.microsoft.com/office/drawing/2014/main" xmlns="" id="{34D7E5ED-E3FB-0F4B-8590-2AB9A027D0CF}"/>
              </a:ext>
            </a:extLst>
          </p:cNvPr>
          <p:cNvSpPr/>
          <p:nvPr/>
        </p:nvSpPr>
        <p:spPr>
          <a:xfrm>
            <a:off x="8499102" y="2751664"/>
            <a:ext cx="1095081" cy="1095081"/>
          </a:xfrm>
          <a:custGeom>
            <a:avLst/>
            <a:gdLst/>
            <a:ahLst/>
            <a:cxnLst/>
            <a:rect l="l" t="t" r="r" b="b"/>
            <a:pathLst>
              <a:path w="822325" h="822325">
                <a:moveTo>
                  <a:pt x="411048" y="0"/>
                </a:moveTo>
                <a:lnTo>
                  <a:pt x="363111" y="2765"/>
                </a:lnTo>
                <a:lnTo>
                  <a:pt x="316799" y="10855"/>
                </a:lnTo>
                <a:lnTo>
                  <a:pt x="272419" y="23962"/>
                </a:lnTo>
                <a:lnTo>
                  <a:pt x="230280" y="41777"/>
                </a:lnTo>
                <a:lnTo>
                  <a:pt x="190691" y="63992"/>
                </a:lnTo>
                <a:lnTo>
                  <a:pt x="153959" y="90299"/>
                </a:lnTo>
                <a:lnTo>
                  <a:pt x="120394" y="120389"/>
                </a:lnTo>
                <a:lnTo>
                  <a:pt x="90303" y="153954"/>
                </a:lnTo>
                <a:lnTo>
                  <a:pt x="63996" y="190685"/>
                </a:lnTo>
                <a:lnTo>
                  <a:pt x="41779" y="230275"/>
                </a:lnTo>
                <a:lnTo>
                  <a:pt x="23963" y="272414"/>
                </a:lnTo>
                <a:lnTo>
                  <a:pt x="10856" y="316795"/>
                </a:lnTo>
                <a:lnTo>
                  <a:pt x="2765" y="363109"/>
                </a:lnTo>
                <a:lnTo>
                  <a:pt x="0" y="411048"/>
                </a:lnTo>
                <a:lnTo>
                  <a:pt x="2765" y="458984"/>
                </a:lnTo>
                <a:lnTo>
                  <a:pt x="10856" y="505296"/>
                </a:lnTo>
                <a:lnTo>
                  <a:pt x="23963" y="549676"/>
                </a:lnTo>
                <a:lnTo>
                  <a:pt x="41779" y="591815"/>
                </a:lnTo>
                <a:lnTo>
                  <a:pt x="63996" y="631404"/>
                </a:lnTo>
                <a:lnTo>
                  <a:pt x="90303" y="668136"/>
                </a:lnTo>
                <a:lnTo>
                  <a:pt x="120394" y="701701"/>
                </a:lnTo>
                <a:lnTo>
                  <a:pt x="153959" y="731792"/>
                </a:lnTo>
                <a:lnTo>
                  <a:pt x="190691" y="758100"/>
                </a:lnTo>
                <a:lnTo>
                  <a:pt x="230280" y="780316"/>
                </a:lnTo>
                <a:lnTo>
                  <a:pt x="272419" y="798132"/>
                </a:lnTo>
                <a:lnTo>
                  <a:pt x="316799" y="811240"/>
                </a:lnTo>
                <a:lnTo>
                  <a:pt x="363111" y="819330"/>
                </a:lnTo>
                <a:lnTo>
                  <a:pt x="411048" y="822096"/>
                </a:lnTo>
                <a:lnTo>
                  <a:pt x="458984" y="819330"/>
                </a:lnTo>
                <a:lnTo>
                  <a:pt x="505296" y="811240"/>
                </a:lnTo>
                <a:lnTo>
                  <a:pt x="549676" y="798132"/>
                </a:lnTo>
                <a:lnTo>
                  <a:pt x="591815" y="780316"/>
                </a:lnTo>
                <a:lnTo>
                  <a:pt x="631404" y="758100"/>
                </a:lnTo>
                <a:lnTo>
                  <a:pt x="668136" y="731792"/>
                </a:lnTo>
                <a:lnTo>
                  <a:pt x="701701" y="701701"/>
                </a:lnTo>
                <a:lnTo>
                  <a:pt x="731792" y="668136"/>
                </a:lnTo>
                <a:lnTo>
                  <a:pt x="758100" y="631404"/>
                </a:lnTo>
                <a:lnTo>
                  <a:pt x="780316" y="591815"/>
                </a:lnTo>
                <a:lnTo>
                  <a:pt x="798132" y="549676"/>
                </a:lnTo>
                <a:lnTo>
                  <a:pt x="811240" y="505296"/>
                </a:lnTo>
                <a:lnTo>
                  <a:pt x="819330" y="458984"/>
                </a:lnTo>
                <a:lnTo>
                  <a:pt x="822096" y="411048"/>
                </a:lnTo>
                <a:lnTo>
                  <a:pt x="819330" y="363109"/>
                </a:lnTo>
                <a:lnTo>
                  <a:pt x="811240" y="316795"/>
                </a:lnTo>
                <a:lnTo>
                  <a:pt x="798132" y="272414"/>
                </a:lnTo>
                <a:lnTo>
                  <a:pt x="780316" y="230275"/>
                </a:lnTo>
                <a:lnTo>
                  <a:pt x="758100" y="190685"/>
                </a:lnTo>
                <a:lnTo>
                  <a:pt x="731792" y="153954"/>
                </a:lnTo>
                <a:lnTo>
                  <a:pt x="701701" y="120389"/>
                </a:lnTo>
                <a:lnTo>
                  <a:pt x="668136" y="90299"/>
                </a:lnTo>
                <a:lnTo>
                  <a:pt x="631404" y="63992"/>
                </a:lnTo>
                <a:lnTo>
                  <a:pt x="591815" y="41777"/>
                </a:lnTo>
                <a:lnTo>
                  <a:pt x="549676" y="23962"/>
                </a:lnTo>
                <a:lnTo>
                  <a:pt x="505296" y="10855"/>
                </a:lnTo>
                <a:lnTo>
                  <a:pt x="458984" y="2765"/>
                </a:lnTo>
                <a:lnTo>
                  <a:pt x="411048" y="0"/>
                </a:lnTo>
                <a:close/>
              </a:path>
            </a:pathLst>
          </a:custGeom>
          <a:solidFill>
            <a:srgbClr val="2BA9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7"/>
          </a:p>
        </p:txBody>
      </p:sp>
      <p:pic>
        <p:nvPicPr>
          <p:cNvPr id="3" name="Picture 2">
            <a:extLst>
              <a:ext uri="{FF2B5EF4-FFF2-40B4-BE49-F238E27FC236}">
                <a16:creationId xmlns:a16="http://schemas.microsoft.com/office/drawing/2014/main" xmlns="" id="{BF94129C-A1F4-6148-9E60-E01488884556}"/>
              </a:ext>
            </a:extLst>
          </p:cNvPr>
          <p:cNvPicPr>
            <a:picLocks noChangeAspect="1"/>
          </p:cNvPicPr>
          <p:nvPr/>
        </p:nvPicPr>
        <p:blipFill>
          <a:blip r:embed="rId2"/>
          <a:stretch>
            <a:fillRect/>
          </a:stretch>
        </p:blipFill>
        <p:spPr>
          <a:xfrm>
            <a:off x="8719880" y="3077982"/>
            <a:ext cx="623817" cy="404934"/>
          </a:xfrm>
          <a:prstGeom prst="rect">
            <a:avLst/>
          </a:prstGeom>
        </p:spPr>
      </p:pic>
    </p:spTree>
    <p:extLst>
      <p:ext uri="{BB962C8B-B14F-4D97-AF65-F5344CB8AC3E}">
        <p14:creationId xmlns:p14="http://schemas.microsoft.com/office/powerpoint/2010/main" val="417542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457200" y="592710"/>
            <a:ext cx="11109277" cy="394842"/>
          </a:xfrm>
        </p:spPr>
        <p:txBody>
          <a:bodyPr/>
          <a:lstStyle/>
          <a:p>
            <a:r>
              <a:rPr lang="en-US" dirty="0"/>
              <a:t>Citrix SD-WAN Creates a Software Defined Overlay …</a:t>
            </a: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869" y="3372990"/>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22" name="Group 121"/>
          <p:cNvGrpSpPr>
            <a:grpSpLocks noChangeAspect="1"/>
          </p:cNvGrpSpPr>
          <p:nvPr/>
        </p:nvGrpSpPr>
        <p:grpSpPr>
          <a:xfrm>
            <a:off x="6588995" y="3358553"/>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cxnSp>
        <p:nvCxnSpPr>
          <p:cNvPr id="74" name="Straight Arrow Connector 73"/>
          <p:cNvCxnSpPr>
            <a:cxnSpLocks/>
          </p:cNvCxnSpPr>
          <p:nvPr/>
        </p:nvCxnSpPr>
        <p:spPr>
          <a:xfrm>
            <a:off x="2862427" y="2211169"/>
            <a:ext cx="545524" cy="533125"/>
          </a:xfrm>
          <a:prstGeom prst="straightConnector1">
            <a:avLst/>
          </a:prstGeom>
          <a:ln w="28575" cap="rnd">
            <a:round/>
            <a:tailEnd type="triangle"/>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6" name="TextBox 13">
            <a:extLst>
              <a:ext uri="{FF2B5EF4-FFF2-40B4-BE49-F238E27FC236}">
                <a16:creationId xmlns:a16="http://schemas.microsoft.com/office/drawing/2014/main" xmlns="" id="{B4FD9D35-03D3-48DF-AF6B-50E10815FBA7}"/>
              </a:ext>
            </a:extLst>
          </p:cNvPr>
          <p:cNvSpPr txBox="1"/>
          <p:nvPr/>
        </p:nvSpPr>
        <p:spPr>
          <a:xfrm>
            <a:off x="1498487" y="3787397"/>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7" name="TextBox 13">
            <a:extLst>
              <a:ext uri="{FF2B5EF4-FFF2-40B4-BE49-F238E27FC236}">
                <a16:creationId xmlns:a16="http://schemas.microsoft.com/office/drawing/2014/main" xmlns="" id="{0B44ACB9-2CD9-4905-B168-024CB9551F17}"/>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8" name="TextBox 13">
            <a:extLst>
              <a:ext uri="{FF2B5EF4-FFF2-40B4-BE49-F238E27FC236}">
                <a16:creationId xmlns:a16="http://schemas.microsoft.com/office/drawing/2014/main" xmlns="" id="{8E1BF2D8-1187-436A-8D80-F73653126330}"/>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A35AF265-42F7-4305-8C83-0A48F1EB5574}"/>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50" name="TextBox 13">
            <a:extLst>
              <a:ext uri="{FF2B5EF4-FFF2-40B4-BE49-F238E27FC236}">
                <a16:creationId xmlns:a16="http://schemas.microsoft.com/office/drawing/2014/main" xmlns="" id="{17EAD364-19B7-4892-91A1-56D3925431E5}"/>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F4F869E5-9A9A-46CC-98D4-DDC6FCE8B3C2}"/>
              </a:ext>
            </a:extLst>
          </p:cNvPr>
          <p:cNvGrpSpPr/>
          <p:nvPr/>
        </p:nvGrpSpPr>
        <p:grpSpPr>
          <a:xfrm>
            <a:off x="8205288" y="4588807"/>
            <a:ext cx="1606872" cy="912951"/>
            <a:chOff x="8135580" y="4824609"/>
            <a:chExt cx="1606872" cy="912951"/>
          </a:xfrm>
        </p:grpSpPr>
        <p:sp>
          <p:nvSpPr>
            <p:cNvPr id="51" name="Freeform 23">
              <a:extLst>
                <a:ext uri="{FF2B5EF4-FFF2-40B4-BE49-F238E27FC236}">
                  <a16:creationId xmlns:a16="http://schemas.microsoft.com/office/drawing/2014/main" xmlns="" id="{4133E112-2380-444F-82D2-8A1A8ED76CD1}"/>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23">
              <a:extLst>
                <a:ext uri="{FF2B5EF4-FFF2-40B4-BE49-F238E27FC236}">
                  <a16:creationId xmlns:a16="http://schemas.microsoft.com/office/drawing/2014/main" xmlns="" id="{96BF0C9E-B164-49FE-8EEA-1B12E2135864}"/>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13">
              <a:extLst>
                <a:ext uri="{FF2B5EF4-FFF2-40B4-BE49-F238E27FC236}">
                  <a16:creationId xmlns:a16="http://schemas.microsoft.com/office/drawing/2014/main" xmlns="" id="{717FF881-094B-4CCA-B88D-C6675FA55A55}"/>
                </a:ext>
              </a:extLst>
            </p:cNvPr>
            <p:cNvSpPr txBox="1"/>
            <p:nvPr/>
          </p:nvSpPr>
          <p:spPr>
            <a:xfrm>
              <a:off x="8378418" y="5025211"/>
              <a:ext cx="122322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Azure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prstClr val="black">
                      <a:lumMod val="75000"/>
                    </a:prstClr>
                  </a:solidFill>
                  <a:latin typeface="Calibri" panose="020F0502020204030204"/>
                </a:rPr>
                <a:t>vWAN</a:t>
              </a:r>
              <a:endParaRPr kumimoji="0" lang="en-US" sz="105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sp>
        <p:nvSpPr>
          <p:cNvPr id="54" name="TextBox 13">
            <a:extLst>
              <a:ext uri="{FF2B5EF4-FFF2-40B4-BE49-F238E27FC236}">
                <a16:creationId xmlns:a16="http://schemas.microsoft.com/office/drawing/2014/main" xmlns="" id="{51AA5136-CC55-4725-9437-9909B87F352D}"/>
              </a:ext>
            </a:extLst>
          </p:cNvPr>
          <p:cNvSpPr txBox="1"/>
          <p:nvPr/>
        </p:nvSpPr>
        <p:spPr>
          <a:xfrm>
            <a:off x="-82910" y="4329265"/>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xmlns="" id="{1E0D069C-6D5E-4017-BA3B-E071417024F5}"/>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xmlns="" id="{6E3C6982-1D89-4C44-9403-EACB9FDE361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xmlns="" id="{1110B419-4A0F-47E1-BA94-BB936E5062FE}"/>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64" name="Group 63">
            <a:extLst>
              <a:ext uri="{FF2B5EF4-FFF2-40B4-BE49-F238E27FC236}">
                <a16:creationId xmlns:a16="http://schemas.microsoft.com/office/drawing/2014/main" xmlns="" id="{F559F3F2-41FC-44A3-B04E-40795ECA9BCD}"/>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65" name="Rectangle 5">
              <a:extLst>
                <a:ext uri="{FF2B5EF4-FFF2-40B4-BE49-F238E27FC236}">
                  <a16:creationId xmlns:a16="http://schemas.microsoft.com/office/drawing/2014/main" xmlns="" id="{3A322037-9341-483A-89EE-7C61E2D71016}"/>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7" name="Line 8">
              <a:extLst>
                <a:ext uri="{FF2B5EF4-FFF2-40B4-BE49-F238E27FC236}">
                  <a16:creationId xmlns:a16="http://schemas.microsoft.com/office/drawing/2014/main" xmlns="" id="{780A0975-FFFA-4976-BF16-5CC6AD90C4D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68" name="Group 67">
              <a:extLst>
                <a:ext uri="{FF2B5EF4-FFF2-40B4-BE49-F238E27FC236}">
                  <a16:creationId xmlns:a16="http://schemas.microsoft.com/office/drawing/2014/main" xmlns="" id="{B7CA56D3-85E7-40FF-9607-8096EEA8F37B}"/>
                </a:ext>
              </a:extLst>
            </p:cNvPr>
            <p:cNvGrpSpPr/>
            <p:nvPr/>
          </p:nvGrpSpPr>
          <p:grpSpPr>
            <a:xfrm>
              <a:off x="4527227" y="5793201"/>
              <a:ext cx="683728" cy="288579"/>
              <a:chOff x="4527227" y="5785332"/>
              <a:chExt cx="683728" cy="288579"/>
            </a:xfrm>
            <a:grpFill/>
          </p:grpSpPr>
          <p:sp>
            <p:nvSpPr>
              <p:cNvPr id="70" name="Rectangle 69">
                <a:extLst>
                  <a:ext uri="{FF2B5EF4-FFF2-40B4-BE49-F238E27FC236}">
                    <a16:creationId xmlns:a16="http://schemas.microsoft.com/office/drawing/2014/main" xmlns="" id="{BA697B07-7AE8-44E7-A99E-C467F0A94A54}"/>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xmlns="" id="{62BC8E32-64B7-46B5-8001-EA623E1590BB}"/>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2" name="Rectangle 71">
                <a:extLst>
                  <a:ext uri="{FF2B5EF4-FFF2-40B4-BE49-F238E27FC236}">
                    <a16:creationId xmlns:a16="http://schemas.microsoft.com/office/drawing/2014/main" xmlns="" id="{7DC5E5F8-7AE7-418D-8FC4-A609CD88042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xmlns="" id="{C3C0D008-7259-43A8-BF22-8BC4744BE963}"/>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0F2C89F4-797A-43D7-B9D6-A98C2A23F2FB}"/>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7" name="Rectangle 76">
                <a:extLst>
                  <a:ext uri="{FF2B5EF4-FFF2-40B4-BE49-F238E27FC236}">
                    <a16:creationId xmlns:a16="http://schemas.microsoft.com/office/drawing/2014/main" xmlns="" id="{81BCA98C-FC6B-4D3F-B29B-0A38A563F2D2}"/>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xmlns="" id="{3115290D-BB57-40E1-94A4-2C74362527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9" name="Rectangle 78">
                <a:extLst>
                  <a:ext uri="{FF2B5EF4-FFF2-40B4-BE49-F238E27FC236}">
                    <a16:creationId xmlns:a16="http://schemas.microsoft.com/office/drawing/2014/main" xmlns="" id="{FBD87BA4-5C4F-40FE-A846-10A3B3BDEC82}"/>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80" name="Group 79">
            <a:extLst>
              <a:ext uri="{FF2B5EF4-FFF2-40B4-BE49-F238E27FC236}">
                <a16:creationId xmlns:a16="http://schemas.microsoft.com/office/drawing/2014/main" xmlns="" id="{C92E503E-D122-4D91-996A-7CE8B7F5A933}"/>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81" name="Rectangle 5">
              <a:extLst>
                <a:ext uri="{FF2B5EF4-FFF2-40B4-BE49-F238E27FC236}">
                  <a16:creationId xmlns:a16="http://schemas.microsoft.com/office/drawing/2014/main" xmlns="" id="{D98AAA93-0DAC-46BC-88D9-174D61FAD991}"/>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82" name="Line 8">
              <a:extLst>
                <a:ext uri="{FF2B5EF4-FFF2-40B4-BE49-F238E27FC236}">
                  <a16:creationId xmlns:a16="http://schemas.microsoft.com/office/drawing/2014/main" xmlns="" id="{D61F9991-B307-434C-8308-F8DDF08EA734}"/>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83" name="Group 82">
              <a:extLst>
                <a:ext uri="{FF2B5EF4-FFF2-40B4-BE49-F238E27FC236}">
                  <a16:creationId xmlns:a16="http://schemas.microsoft.com/office/drawing/2014/main" xmlns="" id="{76D4C2F5-E3A2-4BF2-9929-DE407D2DE5CC}"/>
                </a:ext>
              </a:extLst>
            </p:cNvPr>
            <p:cNvGrpSpPr/>
            <p:nvPr/>
          </p:nvGrpSpPr>
          <p:grpSpPr>
            <a:xfrm>
              <a:off x="4527227" y="5793201"/>
              <a:ext cx="683728" cy="288579"/>
              <a:chOff x="4527227" y="5785332"/>
              <a:chExt cx="683728" cy="288579"/>
            </a:xfrm>
            <a:grpFill/>
          </p:grpSpPr>
          <p:sp>
            <p:nvSpPr>
              <p:cNvPr id="87" name="Rectangle 86">
                <a:extLst>
                  <a:ext uri="{FF2B5EF4-FFF2-40B4-BE49-F238E27FC236}">
                    <a16:creationId xmlns:a16="http://schemas.microsoft.com/office/drawing/2014/main" xmlns="" id="{65FDB019-3321-4D76-A499-FACD37016201}"/>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8" name="Rectangle 87">
                <a:extLst>
                  <a:ext uri="{FF2B5EF4-FFF2-40B4-BE49-F238E27FC236}">
                    <a16:creationId xmlns:a16="http://schemas.microsoft.com/office/drawing/2014/main" xmlns="" id="{7DB844B5-EAFA-46C3-8E98-CDE540886792}"/>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9" name="Rectangle 88">
                <a:extLst>
                  <a:ext uri="{FF2B5EF4-FFF2-40B4-BE49-F238E27FC236}">
                    <a16:creationId xmlns:a16="http://schemas.microsoft.com/office/drawing/2014/main" xmlns="" id="{47CA4839-849C-4F1B-8828-C7D5D19E5C6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xmlns="" id="{F124ED92-211B-4E10-B756-1D165F02874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3" name="Rectangle 92">
                <a:extLst>
                  <a:ext uri="{FF2B5EF4-FFF2-40B4-BE49-F238E27FC236}">
                    <a16:creationId xmlns:a16="http://schemas.microsoft.com/office/drawing/2014/main" xmlns="" id="{3DDCCB3B-0A9B-4CA2-A3CE-BEE6D12E9C03}"/>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CF74F967-DF33-4F03-AAC7-174052B8D3CC}"/>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AFACF64A-5BFC-47C0-8D9B-9D0967519AD0}"/>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19E0E61D-A6A7-47CE-AC03-8C77F4287836}"/>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7" name="TextBox 13">
            <a:extLst>
              <a:ext uri="{FF2B5EF4-FFF2-40B4-BE49-F238E27FC236}">
                <a16:creationId xmlns:a16="http://schemas.microsoft.com/office/drawing/2014/main" xmlns="" id="{9B4A0D82-E4A4-4748-94DC-D0613BE80773}"/>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98" name="TextBox 13">
            <a:extLst>
              <a:ext uri="{FF2B5EF4-FFF2-40B4-BE49-F238E27FC236}">
                <a16:creationId xmlns:a16="http://schemas.microsoft.com/office/drawing/2014/main" xmlns="" id="{92A33B54-6F6D-4BE1-8A3E-A5EC058AD3B9}"/>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E3FF5E89-C33B-4C73-9ED5-92433A72311B}"/>
              </a:ext>
            </a:extLst>
          </p:cNvPr>
          <p:cNvSpPr txBox="1"/>
          <p:nvPr/>
        </p:nvSpPr>
        <p:spPr>
          <a:xfrm>
            <a:off x="1492678" y="1657950"/>
            <a:ext cx="2574635" cy="584775"/>
          </a:xfrm>
          <a:prstGeom prst="rect">
            <a:avLst/>
          </a:prstGeom>
          <a:noFill/>
        </p:spPr>
        <p:txBody>
          <a:bodyPr wrap="square" rtlCol="0">
            <a:spAutoFit/>
          </a:bodyPr>
          <a:lstStyle/>
          <a:p>
            <a:r>
              <a:rPr lang="en-US" sz="1600" b="1" dirty="0">
                <a:solidFill>
                  <a:schemeClr val="bg1">
                    <a:lumMod val="50000"/>
                  </a:schemeClr>
                </a:solidFill>
              </a:rPr>
              <a:t>Virtual logical path is created from diverse links</a:t>
            </a:r>
          </a:p>
        </p:txBody>
      </p:sp>
      <p:sp>
        <p:nvSpPr>
          <p:cNvPr id="101" name="Oval 100">
            <a:extLst>
              <a:ext uri="{FF2B5EF4-FFF2-40B4-BE49-F238E27FC236}">
                <a16:creationId xmlns:a16="http://schemas.microsoft.com/office/drawing/2014/main" xmlns="" id="{5FE05E94-991A-4BE3-8A90-57E9FC5E3010}"/>
              </a:ext>
            </a:extLst>
          </p:cNvPr>
          <p:cNvSpPr/>
          <p:nvPr/>
        </p:nvSpPr>
        <p:spPr>
          <a:xfrm>
            <a:off x="4424276" y="3022144"/>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102" name="Can 55">
            <a:extLst>
              <a:ext uri="{FF2B5EF4-FFF2-40B4-BE49-F238E27FC236}">
                <a16:creationId xmlns:a16="http://schemas.microsoft.com/office/drawing/2014/main" xmlns="" id="{5A2D4376-4A9A-4F9D-B22A-921C1DC73926}"/>
              </a:ext>
            </a:extLst>
          </p:cNvPr>
          <p:cNvSpPr/>
          <p:nvPr/>
        </p:nvSpPr>
        <p:spPr bwMode="auto">
          <a:xfrm rot="5400000">
            <a:off x="4182813" y="2042535"/>
            <a:ext cx="1519816" cy="3069541"/>
          </a:xfrm>
          <a:prstGeom prst="can">
            <a:avLst>
              <a:gd name="adj" fmla="val 13743"/>
            </a:avLst>
          </a:prstGeom>
          <a:solidFill>
            <a:schemeClr val="accent1">
              <a:lumMod val="60000"/>
              <a:lumOff val="40000"/>
            </a:schemeClr>
          </a:solidFill>
          <a:ln w="222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cxnSp>
        <p:nvCxnSpPr>
          <p:cNvPr id="103" name="Straight Connector 102">
            <a:extLst>
              <a:ext uri="{FF2B5EF4-FFF2-40B4-BE49-F238E27FC236}">
                <a16:creationId xmlns:a16="http://schemas.microsoft.com/office/drawing/2014/main" xmlns="" id="{4A12C9D8-AAFB-40BF-AC3F-2EA54FD91CC1}"/>
              </a:ext>
            </a:extLst>
          </p:cNvPr>
          <p:cNvCxnSpPr>
            <a:cxnSpLocks/>
            <a:stCxn id="102" idx="0"/>
          </p:cNvCxnSpPr>
          <p:nvPr/>
        </p:nvCxnSpPr>
        <p:spPr bwMode="auto">
          <a:xfrm flipV="1">
            <a:off x="6268624" y="3577305"/>
            <a:ext cx="320108" cy="1"/>
          </a:xfrm>
          <a:prstGeom prst="line">
            <a:avLst/>
          </a:prstGeom>
          <a:noFill/>
          <a:ln w="19050" cap="flat" cmpd="sng" algn="ctr">
            <a:solidFill>
              <a:srgbClr val="000000"/>
            </a:solidFill>
            <a:prstDash val="sysDot"/>
            <a:round/>
            <a:headEnd type="none" w="med" len="med"/>
            <a:tailEnd type="none" w="med" len="med"/>
          </a:ln>
          <a:effectLst/>
        </p:spPr>
      </p:cxnSp>
      <p:cxnSp>
        <p:nvCxnSpPr>
          <p:cNvPr id="104" name="Straight Connector 103">
            <a:extLst>
              <a:ext uri="{FF2B5EF4-FFF2-40B4-BE49-F238E27FC236}">
                <a16:creationId xmlns:a16="http://schemas.microsoft.com/office/drawing/2014/main" xmlns="" id="{9CC248DD-3825-49DD-B99C-781164945B03}"/>
              </a:ext>
            </a:extLst>
          </p:cNvPr>
          <p:cNvCxnSpPr>
            <a:cxnSpLocks/>
            <a:stCxn id="102" idx="3"/>
          </p:cNvCxnSpPr>
          <p:nvPr/>
        </p:nvCxnSpPr>
        <p:spPr bwMode="auto">
          <a:xfrm flipH="1" flipV="1">
            <a:off x="3251132" y="3577305"/>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106" name="Rectangle 105">
            <a:extLst>
              <a:ext uri="{FF2B5EF4-FFF2-40B4-BE49-F238E27FC236}">
                <a16:creationId xmlns:a16="http://schemas.microsoft.com/office/drawing/2014/main" xmlns="" id="{C68D17AF-5BD5-408D-BED6-15CE940FAC4C}"/>
              </a:ext>
            </a:extLst>
          </p:cNvPr>
          <p:cNvSpPr/>
          <p:nvPr/>
        </p:nvSpPr>
        <p:spPr bwMode="auto">
          <a:xfrm>
            <a:off x="3695366" y="3437976"/>
            <a:ext cx="2385784" cy="323808"/>
          </a:xfrm>
          <a:prstGeom prst="rect">
            <a:avLst/>
          </a:prstGeom>
          <a:solidFill>
            <a:schemeClr val="tx1">
              <a:lumMod val="50000"/>
              <a:lumOff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Internet</a:t>
            </a:r>
          </a:p>
        </p:txBody>
      </p:sp>
      <p:sp>
        <p:nvSpPr>
          <p:cNvPr id="111" name="Rectangle 110">
            <a:extLst>
              <a:ext uri="{FF2B5EF4-FFF2-40B4-BE49-F238E27FC236}">
                <a16:creationId xmlns:a16="http://schemas.microsoft.com/office/drawing/2014/main" xmlns="" id="{3E05B1E5-1D57-4DDA-9467-77599C82A328}"/>
              </a:ext>
            </a:extLst>
          </p:cNvPr>
          <p:cNvSpPr/>
          <p:nvPr/>
        </p:nvSpPr>
        <p:spPr bwMode="auto">
          <a:xfrm>
            <a:off x="3699644" y="3855116"/>
            <a:ext cx="2385784" cy="323808"/>
          </a:xfrm>
          <a:prstGeom prst="rect">
            <a:avLst/>
          </a:prstGeom>
          <a:solidFill>
            <a:schemeClr val="accent2">
              <a:lumMod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LTE/Satellite</a:t>
            </a:r>
          </a:p>
        </p:txBody>
      </p:sp>
      <p:sp>
        <p:nvSpPr>
          <p:cNvPr id="112" name="Rectangle 111">
            <a:extLst>
              <a:ext uri="{FF2B5EF4-FFF2-40B4-BE49-F238E27FC236}">
                <a16:creationId xmlns:a16="http://schemas.microsoft.com/office/drawing/2014/main" xmlns="" id="{5E7E6252-4B2D-4986-9A19-FFEEDDB11569}"/>
              </a:ext>
            </a:extLst>
          </p:cNvPr>
          <p:cNvSpPr/>
          <p:nvPr/>
        </p:nvSpPr>
        <p:spPr bwMode="auto">
          <a:xfrm>
            <a:off x="3699644" y="3020112"/>
            <a:ext cx="2385784" cy="323808"/>
          </a:xfrm>
          <a:prstGeom prst="rect">
            <a:avLst/>
          </a:prstGeom>
          <a:solidFill>
            <a:srgbClr val="0070C0"/>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MPLS</a:t>
            </a:r>
          </a:p>
        </p:txBody>
      </p:sp>
      <p:cxnSp>
        <p:nvCxnSpPr>
          <p:cNvPr id="99" name="Straight Connector 98">
            <a:extLst>
              <a:ext uri="{FF2B5EF4-FFF2-40B4-BE49-F238E27FC236}">
                <a16:creationId xmlns:a16="http://schemas.microsoft.com/office/drawing/2014/main" xmlns="" id="{FE0B4AED-1215-4B75-8A2E-3D8DBCFCBA6B}"/>
              </a:ext>
            </a:extLst>
          </p:cNvPr>
          <p:cNvCxnSpPr>
            <a:cxnSpLocks/>
            <a:stCxn id="102" idx="0"/>
          </p:cNvCxnSpPr>
          <p:nvPr/>
        </p:nvCxnSpPr>
        <p:spPr bwMode="auto">
          <a:xfrm flipV="1">
            <a:off x="6268624" y="2665524"/>
            <a:ext cx="294376" cy="911782"/>
          </a:xfrm>
          <a:prstGeom prst="line">
            <a:avLst/>
          </a:prstGeom>
          <a:noFill/>
          <a:ln w="19050" cap="flat" cmpd="sng" algn="ctr">
            <a:solidFill>
              <a:srgbClr val="000000"/>
            </a:solidFill>
            <a:prstDash val="sysDot"/>
            <a:round/>
            <a:headEnd type="none" w="med" len="med"/>
            <a:tailEnd type="none" w="med" len="med"/>
          </a:ln>
          <a:effectLst/>
        </p:spPr>
      </p:cxnSp>
      <p:cxnSp>
        <p:nvCxnSpPr>
          <p:cNvPr id="100" name="Straight Connector 99">
            <a:extLst>
              <a:ext uri="{FF2B5EF4-FFF2-40B4-BE49-F238E27FC236}">
                <a16:creationId xmlns:a16="http://schemas.microsoft.com/office/drawing/2014/main" xmlns="" id="{FB0D0CF7-5AA4-42AB-A9E4-05E4FA9AD3B2}"/>
              </a:ext>
            </a:extLst>
          </p:cNvPr>
          <p:cNvCxnSpPr>
            <a:cxnSpLocks/>
            <a:endCxn id="102" idx="0"/>
          </p:cNvCxnSpPr>
          <p:nvPr/>
        </p:nvCxnSpPr>
        <p:spPr bwMode="auto">
          <a:xfrm flipH="1" flipV="1">
            <a:off x="6268624" y="3577306"/>
            <a:ext cx="284404" cy="949394"/>
          </a:xfrm>
          <a:prstGeom prst="line">
            <a:avLst/>
          </a:prstGeom>
          <a:noFill/>
          <a:ln w="19050" cap="flat" cmpd="sng" algn="ctr">
            <a:solidFill>
              <a:srgbClr val="000000"/>
            </a:solidFill>
            <a:prstDash val="sysDot"/>
            <a:round/>
            <a:headEnd type="none" w="med" len="med"/>
            <a:tailEnd type="none" w="med" len="med"/>
          </a:ln>
          <a:effectLst/>
        </p:spPr>
      </p:cxnSp>
      <p:sp>
        <p:nvSpPr>
          <p:cNvPr id="86" name="TextBox 85">
            <a:extLst>
              <a:ext uri="{FF2B5EF4-FFF2-40B4-BE49-F238E27FC236}">
                <a16:creationId xmlns:a16="http://schemas.microsoft.com/office/drawing/2014/main" xmlns="" id="{790191D7-E3B8-3A4B-9F58-95DAF61C1D0B}"/>
              </a:ext>
            </a:extLst>
          </p:cNvPr>
          <p:cNvSpPr txBox="1"/>
          <p:nvPr/>
        </p:nvSpPr>
        <p:spPr>
          <a:xfrm>
            <a:off x="1256147" y="5209370"/>
            <a:ext cx="2574635" cy="338554"/>
          </a:xfrm>
          <a:prstGeom prst="rect">
            <a:avLst/>
          </a:prstGeom>
          <a:noFill/>
        </p:spPr>
        <p:txBody>
          <a:bodyPr wrap="square" rtlCol="0">
            <a:spAutoFit/>
          </a:bodyPr>
          <a:lstStyle/>
          <a:p>
            <a:r>
              <a:rPr lang="en-US" sz="1600" b="1" dirty="0">
                <a:solidFill>
                  <a:schemeClr val="bg1">
                    <a:lumMod val="50000"/>
                  </a:schemeClr>
                </a:solidFill>
              </a:rPr>
              <a:t>Aggregates bandwidth</a:t>
            </a:r>
          </a:p>
        </p:txBody>
      </p:sp>
      <p:cxnSp>
        <p:nvCxnSpPr>
          <p:cNvPr id="105" name="Straight Arrow Connector 104">
            <a:extLst>
              <a:ext uri="{FF2B5EF4-FFF2-40B4-BE49-F238E27FC236}">
                <a16:creationId xmlns:a16="http://schemas.microsoft.com/office/drawing/2014/main" xmlns="" id="{13AD1762-5ED6-FD4F-A6BA-8646541A4722}"/>
              </a:ext>
            </a:extLst>
          </p:cNvPr>
          <p:cNvCxnSpPr>
            <a:cxnSpLocks/>
          </p:cNvCxnSpPr>
          <p:nvPr/>
        </p:nvCxnSpPr>
        <p:spPr>
          <a:xfrm flipV="1">
            <a:off x="3021908" y="4410317"/>
            <a:ext cx="426337" cy="761143"/>
          </a:xfrm>
          <a:prstGeom prst="straightConnector1">
            <a:avLst/>
          </a:prstGeom>
          <a:ln w="28575" cap="rnd">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457200" y="592710"/>
            <a:ext cx="11109277" cy="394842"/>
          </a:xfrm>
        </p:spPr>
        <p:txBody>
          <a:bodyPr/>
          <a:lstStyle/>
          <a:p>
            <a:r>
              <a:rPr lang="en-US" dirty="0"/>
              <a:t> … with the understanding of line conditions</a:t>
            </a: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869" y="3372990"/>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22" name="Group 121"/>
          <p:cNvGrpSpPr>
            <a:grpSpLocks noChangeAspect="1"/>
          </p:cNvGrpSpPr>
          <p:nvPr/>
        </p:nvGrpSpPr>
        <p:grpSpPr>
          <a:xfrm>
            <a:off x="6588995" y="3358553"/>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6" name="TextBox 13">
            <a:extLst>
              <a:ext uri="{FF2B5EF4-FFF2-40B4-BE49-F238E27FC236}">
                <a16:creationId xmlns:a16="http://schemas.microsoft.com/office/drawing/2014/main" xmlns="" id="{B4FD9D35-03D3-48DF-AF6B-50E10815FBA7}"/>
              </a:ext>
            </a:extLst>
          </p:cNvPr>
          <p:cNvSpPr txBox="1"/>
          <p:nvPr/>
        </p:nvSpPr>
        <p:spPr>
          <a:xfrm>
            <a:off x="1498487" y="3787397"/>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7" name="TextBox 13">
            <a:extLst>
              <a:ext uri="{FF2B5EF4-FFF2-40B4-BE49-F238E27FC236}">
                <a16:creationId xmlns:a16="http://schemas.microsoft.com/office/drawing/2014/main" xmlns="" id="{0B44ACB9-2CD9-4905-B168-024CB9551F17}"/>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8" name="TextBox 13">
            <a:extLst>
              <a:ext uri="{FF2B5EF4-FFF2-40B4-BE49-F238E27FC236}">
                <a16:creationId xmlns:a16="http://schemas.microsoft.com/office/drawing/2014/main" xmlns="" id="{8E1BF2D8-1187-436A-8D80-F73653126330}"/>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A35AF265-42F7-4305-8C83-0A48F1EB5574}"/>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50" name="TextBox 13">
            <a:extLst>
              <a:ext uri="{FF2B5EF4-FFF2-40B4-BE49-F238E27FC236}">
                <a16:creationId xmlns:a16="http://schemas.microsoft.com/office/drawing/2014/main" xmlns="" id="{17EAD364-19B7-4892-91A1-56D3925431E5}"/>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F4F869E5-9A9A-46CC-98D4-DDC6FCE8B3C2}"/>
              </a:ext>
            </a:extLst>
          </p:cNvPr>
          <p:cNvGrpSpPr/>
          <p:nvPr/>
        </p:nvGrpSpPr>
        <p:grpSpPr>
          <a:xfrm>
            <a:off x="8205288" y="4588807"/>
            <a:ext cx="1606872" cy="912951"/>
            <a:chOff x="8135580" y="4824609"/>
            <a:chExt cx="1606872" cy="912951"/>
          </a:xfrm>
        </p:grpSpPr>
        <p:sp>
          <p:nvSpPr>
            <p:cNvPr id="51" name="Freeform 23">
              <a:extLst>
                <a:ext uri="{FF2B5EF4-FFF2-40B4-BE49-F238E27FC236}">
                  <a16:creationId xmlns:a16="http://schemas.microsoft.com/office/drawing/2014/main" xmlns="" id="{4133E112-2380-444F-82D2-8A1A8ED76CD1}"/>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23">
              <a:extLst>
                <a:ext uri="{FF2B5EF4-FFF2-40B4-BE49-F238E27FC236}">
                  <a16:creationId xmlns:a16="http://schemas.microsoft.com/office/drawing/2014/main" xmlns="" id="{96BF0C9E-B164-49FE-8EEA-1B12E2135864}"/>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13">
              <a:extLst>
                <a:ext uri="{FF2B5EF4-FFF2-40B4-BE49-F238E27FC236}">
                  <a16:creationId xmlns:a16="http://schemas.microsoft.com/office/drawing/2014/main" xmlns="" id="{717FF881-094B-4CCA-B88D-C6675FA55A55}"/>
                </a:ext>
              </a:extLst>
            </p:cNvPr>
            <p:cNvSpPr txBox="1"/>
            <p:nvPr/>
          </p:nvSpPr>
          <p:spPr>
            <a:xfrm>
              <a:off x="8378418" y="5025211"/>
              <a:ext cx="1223228" cy="3820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Cloud</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sp>
        <p:nvSpPr>
          <p:cNvPr id="54" name="TextBox 13">
            <a:extLst>
              <a:ext uri="{FF2B5EF4-FFF2-40B4-BE49-F238E27FC236}">
                <a16:creationId xmlns:a16="http://schemas.microsoft.com/office/drawing/2014/main" xmlns="" id="{51AA5136-CC55-4725-9437-9909B87F352D}"/>
              </a:ext>
            </a:extLst>
          </p:cNvPr>
          <p:cNvSpPr txBox="1"/>
          <p:nvPr/>
        </p:nvSpPr>
        <p:spPr>
          <a:xfrm>
            <a:off x="-82910" y="4329265"/>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xmlns="" id="{1E0D069C-6D5E-4017-BA3B-E071417024F5}"/>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xmlns="" id="{6E3C6982-1D89-4C44-9403-EACB9FDE361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xmlns="" id="{1110B419-4A0F-47E1-BA94-BB936E5062FE}"/>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64" name="Group 63">
            <a:extLst>
              <a:ext uri="{FF2B5EF4-FFF2-40B4-BE49-F238E27FC236}">
                <a16:creationId xmlns:a16="http://schemas.microsoft.com/office/drawing/2014/main" xmlns="" id="{F559F3F2-41FC-44A3-B04E-40795ECA9BCD}"/>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65" name="Rectangle 5">
              <a:extLst>
                <a:ext uri="{FF2B5EF4-FFF2-40B4-BE49-F238E27FC236}">
                  <a16:creationId xmlns:a16="http://schemas.microsoft.com/office/drawing/2014/main" xmlns="" id="{3A322037-9341-483A-89EE-7C61E2D71016}"/>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7" name="Line 8">
              <a:extLst>
                <a:ext uri="{FF2B5EF4-FFF2-40B4-BE49-F238E27FC236}">
                  <a16:creationId xmlns:a16="http://schemas.microsoft.com/office/drawing/2014/main" xmlns="" id="{780A0975-FFFA-4976-BF16-5CC6AD90C4D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68" name="Group 67">
              <a:extLst>
                <a:ext uri="{FF2B5EF4-FFF2-40B4-BE49-F238E27FC236}">
                  <a16:creationId xmlns:a16="http://schemas.microsoft.com/office/drawing/2014/main" xmlns="" id="{B7CA56D3-85E7-40FF-9607-8096EEA8F37B}"/>
                </a:ext>
              </a:extLst>
            </p:cNvPr>
            <p:cNvGrpSpPr/>
            <p:nvPr/>
          </p:nvGrpSpPr>
          <p:grpSpPr>
            <a:xfrm>
              <a:off x="4527227" y="5793201"/>
              <a:ext cx="683728" cy="288579"/>
              <a:chOff x="4527227" y="5785332"/>
              <a:chExt cx="683728" cy="288579"/>
            </a:xfrm>
            <a:grpFill/>
          </p:grpSpPr>
          <p:sp>
            <p:nvSpPr>
              <p:cNvPr id="70" name="Rectangle 69">
                <a:extLst>
                  <a:ext uri="{FF2B5EF4-FFF2-40B4-BE49-F238E27FC236}">
                    <a16:creationId xmlns:a16="http://schemas.microsoft.com/office/drawing/2014/main" xmlns="" id="{BA697B07-7AE8-44E7-A99E-C467F0A94A54}"/>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xmlns="" id="{62BC8E32-64B7-46B5-8001-EA623E1590BB}"/>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2" name="Rectangle 71">
                <a:extLst>
                  <a:ext uri="{FF2B5EF4-FFF2-40B4-BE49-F238E27FC236}">
                    <a16:creationId xmlns:a16="http://schemas.microsoft.com/office/drawing/2014/main" xmlns="" id="{7DC5E5F8-7AE7-418D-8FC4-A609CD88042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xmlns="" id="{C3C0D008-7259-43A8-BF22-8BC4744BE963}"/>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0F2C89F4-797A-43D7-B9D6-A98C2A23F2FB}"/>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7" name="Rectangle 76">
                <a:extLst>
                  <a:ext uri="{FF2B5EF4-FFF2-40B4-BE49-F238E27FC236}">
                    <a16:creationId xmlns:a16="http://schemas.microsoft.com/office/drawing/2014/main" xmlns="" id="{81BCA98C-FC6B-4D3F-B29B-0A38A563F2D2}"/>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xmlns="" id="{3115290D-BB57-40E1-94A4-2C74362527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9" name="Rectangle 78">
                <a:extLst>
                  <a:ext uri="{FF2B5EF4-FFF2-40B4-BE49-F238E27FC236}">
                    <a16:creationId xmlns:a16="http://schemas.microsoft.com/office/drawing/2014/main" xmlns="" id="{FBD87BA4-5C4F-40FE-A846-10A3B3BDEC82}"/>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80" name="Group 79">
            <a:extLst>
              <a:ext uri="{FF2B5EF4-FFF2-40B4-BE49-F238E27FC236}">
                <a16:creationId xmlns:a16="http://schemas.microsoft.com/office/drawing/2014/main" xmlns="" id="{C92E503E-D122-4D91-996A-7CE8B7F5A933}"/>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81" name="Rectangle 5">
              <a:extLst>
                <a:ext uri="{FF2B5EF4-FFF2-40B4-BE49-F238E27FC236}">
                  <a16:creationId xmlns:a16="http://schemas.microsoft.com/office/drawing/2014/main" xmlns="" id="{D98AAA93-0DAC-46BC-88D9-174D61FAD991}"/>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82" name="Line 8">
              <a:extLst>
                <a:ext uri="{FF2B5EF4-FFF2-40B4-BE49-F238E27FC236}">
                  <a16:creationId xmlns:a16="http://schemas.microsoft.com/office/drawing/2014/main" xmlns="" id="{D61F9991-B307-434C-8308-F8DDF08EA734}"/>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83" name="Group 82">
              <a:extLst>
                <a:ext uri="{FF2B5EF4-FFF2-40B4-BE49-F238E27FC236}">
                  <a16:creationId xmlns:a16="http://schemas.microsoft.com/office/drawing/2014/main" xmlns="" id="{76D4C2F5-E3A2-4BF2-9929-DE407D2DE5CC}"/>
                </a:ext>
              </a:extLst>
            </p:cNvPr>
            <p:cNvGrpSpPr/>
            <p:nvPr/>
          </p:nvGrpSpPr>
          <p:grpSpPr>
            <a:xfrm>
              <a:off x="4527227" y="5793201"/>
              <a:ext cx="683728" cy="288579"/>
              <a:chOff x="4527227" y="5785332"/>
              <a:chExt cx="683728" cy="288579"/>
            </a:xfrm>
            <a:grpFill/>
          </p:grpSpPr>
          <p:sp>
            <p:nvSpPr>
              <p:cNvPr id="87" name="Rectangle 86">
                <a:extLst>
                  <a:ext uri="{FF2B5EF4-FFF2-40B4-BE49-F238E27FC236}">
                    <a16:creationId xmlns:a16="http://schemas.microsoft.com/office/drawing/2014/main" xmlns="" id="{65FDB019-3321-4D76-A499-FACD37016201}"/>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8" name="Rectangle 87">
                <a:extLst>
                  <a:ext uri="{FF2B5EF4-FFF2-40B4-BE49-F238E27FC236}">
                    <a16:creationId xmlns:a16="http://schemas.microsoft.com/office/drawing/2014/main" xmlns="" id="{7DB844B5-EAFA-46C3-8E98-CDE540886792}"/>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9" name="Rectangle 88">
                <a:extLst>
                  <a:ext uri="{FF2B5EF4-FFF2-40B4-BE49-F238E27FC236}">
                    <a16:creationId xmlns:a16="http://schemas.microsoft.com/office/drawing/2014/main" xmlns="" id="{47CA4839-849C-4F1B-8828-C7D5D19E5C6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xmlns="" id="{F124ED92-211B-4E10-B756-1D165F02874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3" name="Rectangle 92">
                <a:extLst>
                  <a:ext uri="{FF2B5EF4-FFF2-40B4-BE49-F238E27FC236}">
                    <a16:creationId xmlns:a16="http://schemas.microsoft.com/office/drawing/2014/main" xmlns="" id="{3DDCCB3B-0A9B-4CA2-A3CE-BEE6D12E9C03}"/>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CF74F967-DF33-4F03-AAC7-174052B8D3CC}"/>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AFACF64A-5BFC-47C0-8D9B-9D0967519AD0}"/>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19E0E61D-A6A7-47CE-AC03-8C77F4287836}"/>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7" name="TextBox 13">
            <a:extLst>
              <a:ext uri="{FF2B5EF4-FFF2-40B4-BE49-F238E27FC236}">
                <a16:creationId xmlns:a16="http://schemas.microsoft.com/office/drawing/2014/main" xmlns="" id="{9B4A0D82-E4A4-4748-94DC-D0613BE80773}"/>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98" name="TextBox 13">
            <a:extLst>
              <a:ext uri="{FF2B5EF4-FFF2-40B4-BE49-F238E27FC236}">
                <a16:creationId xmlns:a16="http://schemas.microsoft.com/office/drawing/2014/main" xmlns="" id="{92A33B54-6F6D-4BE1-8A3E-A5EC058AD3B9}"/>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205" name="TextBox 204">
            <a:extLst>
              <a:ext uri="{FF2B5EF4-FFF2-40B4-BE49-F238E27FC236}">
                <a16:creationId xmlns:a16="http://schemas.microsoft.com/office/drawing/2014/main" xmlns="" id="{A812888A-F58E-4612-AA03-761B10A81543}"/>
              </a:ext>
            </a:extLst>
          </p:cNvPr>
          <p:cNvSpPr txBox="1"/>
          <p:nvPr/>
        </p:nvSpPr>
        <p:spPr>
          <a:xfrm>
            <a:off x="703294" y="1838191"/>
            <a:ext cx="5325897" cy="584775"/>
          </a:xfrm>
          <a:prstGeom prst="rect">
            <a:avLst/>
          </a:prstGeom>
          <a:noFill/>
        </p:spPr>
        <p:txBody>
          <a:bodyPr wrap="square" rtlCol="0">
            <a:spAutoFit/>
          </a:bodyPr>
          <a:lstStyle/>
          <a:p>
            <a:r>
              <a:rPr lang="en-US" sz="1600" b="1" dirty="0">
                <a:solidFill>
                  <a:schemeClr val="bg1">
                    <a:lumMod val="50000"/>
                  </a:schemeClr>
                </a:solidFill>
              </a:rPr>
              <a:t>With every packet in each path and in both directions, </a:t>
            </a:r>
            <a:br>
              <a:rPr lang="en-US" sz="1600" b="1" dirty="0">
                <a:solidFill>
                  <a:schemeClr val="bg1">
                    <a:lumMod val="50000"/>
                  </a:schemeClr>
                </a:solidFill>
              </a:rPr>
            </a:br>
            <a:r>
              <a:rPr lang="en-US" sz="1600" b="1" dirty="0">
                <a:solidFill>
                  <a:schemeClr val="bg1">
                    <a:lumMod val="50000"/>
                  </a:schemeClr>
                </a:solidFill>
              </a:rPr>
              <a:t>SD-WAN measures the latency, loss, jitter and congestion</a:t>
            </a:r>
          </a:p>
        </p:txBody>
      </p:sp>
      <p:sp>
        <p:nvSpPr>
          <p:cNvPr id="206" name="Oval 205">
            <a:extLst>
              <a:ext uri="{FF2B5EF4-FFF2-40B4-BE49-F238E27FC236}">
                <a16:creationId xmlns:a16="http://schemas.microsoft.com/office/drawing/2014/main" xmlns="" id="{ECE7FB23-B8DC-4217-9403-D9B2788A6DB6}"/>
              </a:ext>
            </a:extLst>
          </p:cNvPr>
          <p:cNvSpPr/>
          <p:nvPr/>
        </p:nvSpPr>
        <p:spPr>
          <a:xfrm>
            <a:off x="4424276" y="3022144"/>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07" name="Can 55">
            <a:extLst>
              <a:ext uri="{FF2B5EF4-FFF2-40B4-BE49-F238E27FC236}">
                <a16:creationId xmlns:a16="http://schemas.microsoft.com/office/drawing/2014/main" xmlns="" id="{31945841-7586-4540-AFD9-325E943AF68B}"/>
              </a:ext>
            </a:extLst>
          </p:cNvPr>
          <p:cNvSpPr/>
          <p:nvPr/>
        </p:nvSpPr>
        <p:spPr bwMode="auto">
          <a:xfrm rot="5400000">
            <a:off x="4182813" y="2042535"/>
            <a:ext cx="1519816" cy="3069541"/>
          </a:xfrm>
          <a:prstGeom prst="can">
            <a:avLst>
              <a:gd name="adj" fmla="val 13743"/>
            </a:avLst>
          </a:prstGeom>
          <a:solidFill>
            <a:schemeClr val="accent1">
              <a:lumMod val="60000"/>
              <a:lumOff val="40000"/>
            </a:schemeClr>
          </a:solidFill>
          <a:ln w="222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cxnSp>
        <p:nvCxnSpPr>
          <p:cNvPr id="208" name="Straight Connector 207">
            <a:extLst>
              <a:ext uri="{FF2B5EF4-FFF2-40B4-BE49-F238E27FC236}">
                <a16:creationId xmlns:a16="http://schemas.microsoft.com/office/drawing/2014/main" xmlns="" id="{72D5E666-33E1-4BFA-AA2A-1445C84B8256}"/>
              </a:ext>
            </a:extLst>
          </p:cNvPr>
          <p:cNvCxnSpPr>
            <a:cxnSpLocks/>
            <a:stCxn id="207" idx="3"/>
          </p:cNvCxnSpPr>
          <p:nvPr/>
        </p:nvCxnSpPr>
        <p:spPr bwMode="auto">
          <a:xfrm flipH="1" flipV="1">
            <a:off x="3251132" y="3577305"/>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209" name="Rectangle 208">
            <a:extLst>
              <a:ext uri="{FF2B5EF4-FFF2-40B4-BE49-F238E27FC236}">
                <a16:creationId xmlns:a16="http://schemas.microsoft.com/office/drawing/2014/main" xmlns="" id="{EC0012BD-D12C-4822-AED7-F44B84A62E2C}"/>
              </a:ext>
            </a:extLst>
          </p:cNvPr>
          <p:cNvSpPr/>
          <p:nvPr/>
        </p:nvSpPr>
        <p:spPr bwMode="auto">
          <a:xfrm>
            <a:off x="3695366" y="3437976"/>
            <a:ext cx="2385784" cy="323808"/>
          </a:xfrm>
          <a:prstGeom prst="rect">
            <a:avLst/>
          </a:prstGeom>
          <a:solidFill>
            <a:schemeClr val="tx1">
              <a:lumMod val="50000"/>
              <a:lumOff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Internet</a:t>
            </a:r>
          </a:p>
        </p:txBody>
      </p:sp>
      <p:sp>
        <p:nvSpPr>
          <p:cNvPr id="210" name="Rectangle 209">
            <a:extLst>
              <a:ext uri="{FF2B5EF4-FFF2-40B4-BE49-F238E27FC236}">
                <a16:creationId xmlns:a16="http://schemas.microsoft.com/office/drawing/2014/main" xmlns="" id="{7896C6FD-F91E-40D5-BC09-FFA093739AFF}"/>
              </a:ext>
            </a:extLst>
          </p:cNvPr>
          <p:cNvSpPr/>
          <p:nvPr/>
        </p:nvSpPr>
        <p:spPr bwMode="auto">
          <a:xfrm>
            <a:off x="3699644" y="3855116"/>
            <a:ext cx="2385784" cy="323808"/>
          </a:xfrm>
          <a:prstGeom prst="rect">
            <a:avLst/>
          </a:prstGeom>
          <a:solidFill>
            <a:schemeClr val="accent2">
              <a:lumMod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LTE/Satellite</a:t>
            </a:r>
          </a:p>
        </p:txBody>
      </p:sp>
      <p:sp>
        <p:nvSpPr>
          <p:cNvPr id="211" name="Rectangle 210">
            <a:extLst>
              <a:ext uri="{FF2B5EF4-FFF2-40B4-BE49-F238E27FC236}">
                <a16:creationId xmlns:a16="http://schemas.microsoft.com/office/drawing/2014/main" xmlns="" id="{B7935B55-E13C-43C9-A1C0-80677D6A8CE9}"/>
              </a:ext>
            </a:extLst>
          </p:cNvPr>
          <p:cNvSpPr/>
          <p:nvPr/>
        </p:nvSpPr>
        <p:spPr bwMode="auto">
          <a:xfrm>
            <a:off x="3699644" y="3020112"/>
            <a:ext cx="2385784" cy="323808"/>
          </a:xfrm>
          <a:prstGeom prst="rect">
            <a:avLst/>
          </a:prstGeom>
          <a:solidFill>
            <a:srgbClr val="0070C0"/>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MPLS</a:t>
            </a:r>
          </a:p>
        </p:txBody>
      </p:sp>
      <p:cxnSp>
        <p:nvCxnSpPr>
          <p:cNvPr id="212" name="Straight Connector 211">
            <a:extLst>
              <a:ext uri="{FF2B5EF4-FFF2-40B4-BE49-F238E27FC236}">
                <a16:creationId xmlns:a16="http://schemas.microsoft.com/office/drawing/2014/main" xmlns="" id="{95779432-C44C-4115-92FA-D3EFD6C0A9ED}"/>
              </a:ext>
            </a:extLst>
          </p:cNvPr>
          <p:cNvCxnSpPr>
            <a:cxnSpLocks/>
            <a:stCxn id="123" idx="1"/>
          </p:cNvCxnSpPr>
          <p:nvPr/>
        </p:nvCxnSpPr>
        <p:spPr bwMode="auto">
          <a:xfrm flipH="1">
            <a:off x="6276453" y="3572442"/>
            <a:ext cx="312542" cy="9925"/>
          </a:xfrm>
          <a:prstGeom prst="line">
            <a:avLst/>
          </a:prstGeom>
          <a:noFill/>
          <a:ln w="19050" cap="flat" cmpd="sng" algn="ctr">
            <a:solidFill>
              <a:srgbClr val="000000"/>
            </a:solidFill>
            <a:prstDash val="sysDot"/>
            <a:round/>
            <a:headEnd type="none" w="med" len="med"/>
            <a:tailEnd type="none" w="med" len="med"/>
          </a:ln>
          <a:effectLst/>
        </p:spPr>
      </p:cxnSp>
      <p:grpSp>
        <p:nvGrpSpPr>
          <p:cNvPr id="102" name="Group 101">
            <a:extLst>
              <a:ext uri="{FF2B5EF4-FFF2-40B4-BE49-F238E27FC236}">
                <a16:creationId xmlns:a16="http://schemas.microsoft.com/office/drawing/2014/main" xmlns="" id="{53042F5E-0A53-4442-906B-A118745E8427}"/>
              </a:ext>
            </a:extLst>
          </p:cNvPr>
          <p:cNvGrpSpPr/>
          <p:nvPr/>
        </p:nvGrpSpPr>
        <p:grpSpPr>
          <a:xfrm>
            <a:off x="3216486" y="2623017"/>
            <a:ext cx="3606827" cy="1821342"/>
            <a:chOff x="3123760" y="2668549"/>
            <a:chExt cx="3606827" cy="1821342"/>
          </a:xfrm>
        </p:grpSpPr>
        <p:grpSp>
          <p:nvGrpSpPr>
            <p:cNvPr id="103" name="Group 102">
              <a:extLst>
                <a:ext uri="{FF2B5EF4-FFF2-40B4-BE49-F238E27FC236}">
                  <a16:creationId xmlns:a16="http://schemas.microsoft.com/office/drawing/2014/main" xmlns="" id="{FA44792B-BB2E-45E2-A3A9-AE39FD859A8B}"/>
                </a:ext>
              </a:extLst>
            </p:cNvPr>
            <p:cNvGrpSpPr/>
            <p:nvPr/>
          </p:nvGrpSpPr>
          <p:grpSpPr>
            <a:xfrm>
              <a:off x="3123760" y="2668549"/>
              <a:ext cx="1127949" cy="499641"/>
              <a:chOff x="4563962" y="1656387"/>
              <a:chExt cx="1127949" cy="499641"/>
            </a:xfrm>
          </p:grpSpPr>
          <p:sp>
            <p:nvSpPr>
              <p:cNvPr id="193" name="Rectangle 192">
                <a:extLst>
                  <a:ext uri="{FF2B5EF4-FFF2-40B4-BE49-F238E27FC236}">
                    <a16:creationId xmlns:a16="http://schemas.microsoft.com/office/drawing/2014/main" xmlns="" id="{F9B2FF66-DC8D-4071-953E-3E0F07B8578C}"/>
                  </a:ext>
                </a:extLst>
              </p:cNvPr>
              <p:cNvSpPr/>
              <p:nvPr/>
            </p:nvSpPr>
            <p:spPr>
              <a:xfrm>
                <a:off x="4613296" y="1656387"/>
                <a:ext cx="1032388" cy="499641"/>
              </a:xfrm>
              <a:prstGeom prst="rect">
                <a:avLst/>
              </a:prstGeom>
              <a:solidFill>
                <a:srgbClr val="DBD9D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194" name="Group 193">
                <a:extLst>
                  <a:ext uri="{FF2B5EF4-FFF2-40B4-BE49-F238E27FC236}">
                    <a16:creationId xmlns:a16="http://schemas.microsoft.com/office/drawing/2014/main" xmlns="" id="{44F06DE7-6AFA-418A-B1F6-C43CCCAD8815}"/>
                  </a:ext>
                </a:extLst>
              </p:cNvPr>
              <p:cNvGrpSpPr/>
              <p:nvPr/>
            </p:nvGrpSpPr>
            <p:grpSpPr>
              <a:xfrm>
                <a:off x="4563962" y="1713177"/>
                <a:ext cx="1127949" cy="405890"/>
                <a:chOff x="1296686" y="2362200"/>
                <a:chExt cx="1185043" cy="447227"/>
              </a:xfrm>
            </p:grpSpPr>
            <p:sp>
              <p:nvSpPr>
                <p:cNvPr id="195" name="TextBox 194">
                  <a:extLst>
                    <a:ext uri="{FF2B5EF4-FFF2-40B4-BE49-F238E27FC236}">
                      <a16:creationId xmlns:a16="http://schemas.microsoft.com/office/drawing/2014/main" xmlns="" id="{D05F0674-DC8E-46FA-B7FF-C71047D1B546}"/>
                    </a:ext>
                  </a:extLst>
                </p:cNvPr>
                <p:cNvSpPr txBox="1"/>
                <p:nvPr/>
              </p:nvSpPr>
              <p:spPr>
                <a:xfrm>
                  <a:off x="1296686" y="2589241"/>
                  <a:ext cx="5178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cxnSp>
              <p:nvCxnSpPr>
                <p:cNvPr id="196" name="Straight Connector 195">
                  <a:extLst>
                    <a:ext uri="{FF2B5EF4-FFF2-40B4-BE49-F238E27FC236}">
                      <a16:creationId xmlns:a16="http://schemas.microsoft.com/office/drawing/2014/main" xmlns="" id="{FE4105A5-D81B-4D1F-83B1-E4D82D6A88A0}"/>
                    </a:ext>
                  </a:extLst>
                </p:cNvPr>
                <p:cNvCxnSpPr>
                  <a:cxnSpLocks/>
                </p:cNvCxnSpPr>
                <p:nvPr/>
              </p:nvCxnSpPr>
              <p:spPr>
                <a:xfrm>
                  <a:off x="1416424" y="2639129"/>
                  <a:ext cx="962211" cy="0"/>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xmlns="" id="{9A3834BB-F92A-4EDC-94D3-D71CBA0B0E84}"/>
                    </a:ext>
                  </a:extLst>
                </p:cNvPr>
                <p:cNvSpPr/>
                <p:nvPr/>
              </p:nvSpPr>
              <p:spPr>
                <a:xfrm>
                  <a:off x="1520190" y="2499828"/>
                  <a:ext cx="81915" cy="11954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98" name="TextBox 197">
                  <a:extLst>
                    <a:ext uri="{FF2B5EF4-FFF2-40B4-BE49-F238E27FC236}">
                      <a16:creationId xmlns:a16="http://schemas.microsoft.com/office/drawing/2014/main" xmlns="" id="{7142DB4F-FFC6-4676-AE22-0C229AC19393}"/>
                    </a:ext>
                  </a:extLst>
                </p:cNvPr>
                <p:cNvSpPr txBox="1"/>
                <p:nvPr/>
              </p:nvSpPr>
              <p:spPr>
                <a:xfrm>
                  <a:off x="1627809" y="2593983"/>
                  <a:ext cx="37875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loss</a:t>
                  </a:r>
                </a:p>
              </p:txBody>
            </p:sp>
            <p:sp>
              <p:nvSpPr>
                <p:cNvPr id="199" name="Rectangle 198">
                  <a:extLst>
                    <a:ext uri="{FF2B5EF4-FFF2-40B4-BE49-F238E27FC236}">
                      <a16:creationId xmlns:a16="http://schemas.microsoft.com/office/drawing/2014/main" xmlns="" id="{1ABD4FBE-8E18-4ECD-BEC0-424D69AAA7B7}"/>
                    </a:ext>
                  </a:extLst>
                </p:cNvPr>
                <p:cNvSpPr/>
                <p:nvPr/>
              </p:nvSpPr>
              <p:spPr>
                <a:xfrm>
                  <a:off x="1750062" y="2499828"/>
                  <a:ext cx="81915" cy="1167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200" name="Rectangle 199">
                  <a:extLst>
                    <a:ext uri="{FF2B5EF4-FFF2-40B4-BE49-F238E27FC236}">
                      <a16:creationId xmlns:a16="http://schemas.microsoft.com/office/drawing/2014/main" xmlns="" id="{33755A0E-31C5-4E27-BDDD-22A87D16FBC3}"/>
                    </a:ext>
                  </a:extLst>
                </p:cNvPr>
                <p:cNvSpPr/>
                <p:nvPr/>
              </p:nvSpPr>
              <p:spPr>
                <a:xfrm>
                  <a:off x="1979934" y="2427885"/>
                  <a:ext cx="81441" cy="199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endParaRPr>
                </a:p>
              </p:txBody>
            </p:sp>
            <p:sp>
              <p:nvSpPr>
                <p:cNvPr id="201" name="TextBox 200">
                  <a:extLst>
                    <a:ext uri="{FF2B5EF4-FFF2-40B4-BE49-F238E27FC236}">
                      <a16:creationId xmlns:a16="http://schemas.microsoft.com/office/drawing/2014/main" xmlns="" id="{23449EB6-E734-472B-A131-C94458B2FF38}"/>
                    </a:ext>
                  </a:extLst>
                </p:cNvPr>
                <p:cNvSpPr txBox="1"/>
                <p:nvPr/>
              </p:nvSpPr>
              <p:spPr>
                <a:xfrm>
                  <a:off x="1822395" y="2589241"/>
                  <a:ext cx="40642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jitter</a:t>
                  </a:r>
                </a:p>
              </p:txBody>
            </p:sp>
            <p:sp>
              <p:nvSpPr>
                <p:cNvPr id="202" name="Rectangle 201">
                  <a:extLst>
                    <a:ext uri="{FF2B5EF4-FFF2-40B4-BE49-F238E27FC236}">
                      <a16:creationId xmlns:a16="http://schemas.microsoft.com/office/drawing/2014/main" xmlns="" id="{0A545C65-7BAB-48B1-8772-B27D477AEBEC}"/>
                    </a:ext>
                  </a:extLst>
                </p:cNvPr>
                <p:cNvSpPr/>
                <p:nvPr/>
              </p:nvSpPr>
              <p:spPr>
                <a:xfrm>
                  <a:off x="2209999" y="2362201"/>
                  <a:ext cx="81441" cy="260900"/>
                </a:xfrm>
                <a:prstGeom prst="rect">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xmlns="" id="{2A607D15-550E-46C7-96B1-23080446CA36}"/>
                    </a:ext>
                  </a:extLst>
                </p:cNvPr>
                <p:cNvSpPr txBox="1"/>
                <p:nvPr/>
              </p:nvSpPr>
              <p:spPr>
                <a:xfrm>
                  <a:off x="2053726" y="2584499"/>
                  <a:ext cx="4280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cong.</a:t>
                  </a:r>
                </a:p>
              </p:txBody>
            </p:sp>
            <p:cxnSp>
              <p:nvCxnSpPr>
                <p:cNvPr id="204" name="Straight Connector 203">
                  <a:extLst>
                    <a:ext uri="{FF2B5EF4-FFF2-40B4-BE49-F238E27FC236}">
                      <a16:creationId xmlns:a16="http://schemas.microsoft.com/office/drawing/2014/main" xmlns="" id="{C5C7FDA6-F615-4687-A580-708339FCB5EF}"/>
                    </a:ext>
                  </a:extLst>
                </p:cNvPr>
                <p:cNvCxnSpPr>
                  <a:cxnSpLocks/>
                </p:cNvCxnSpPr>
                <p:nvPr/>
              </p:nvCxnSpPr>
              <p:spPr>
                <a:xfrm flipV="1">
                  <a:off x="1416424" y="2362200"/>
                  <a:ext cx="0" cy="27692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04" name="Group 103">
              <a:extLst>
                <a:ext uri="{FF2B5EF4-FFF2-40B4-BE49-F238E27FC236}">
                  <a16:creationId xmlns:a16="http://schemas.microsoft.com/office/drawing/2014/main" xmlns="" id="{149F98BD-C52E-4891-BAFE-A847EC3355F2}"/>
                </a:ext>
              </a:extLst>
            </p:cNvPr>
            <p:cNvGrpSpPr/>
            <p:nvPr/>
          </p:nvGrpSpPr>
          <p:grpSpPr>
            <a:xfrm>
              <a:off x="3123760" y="3310176"/>
              <a:ext cx="1127949" cy="499641"/>
              <a:chOff x="4563962" y="1656387"/>
              <a:chExt cx="1127949" cy="499641"/>
            </a:xfrm>
          </p:grpSpPr>
          <p:sp>
            <p:nvSpPr>
              <p:cNvPr id="181" name="Rectangle 180">
                <a:extLst>
                  <a:ext uri="{FF2B5EF4-FFF2-40B4-BE49-F238E27FC236}">
                    <a16:creationId xmlns:a16="http://schemas.microsoft.com/office/drawing/2014/main" xmlns="" id="{F5BCF00A-0D8C-4446-BFD1-AC1E948BD456}"/>
                  </a:ext>
                </a:extLst>
              </p:cNvPr>
              <p:cNvSpPr/>
              <p:nvPr/>
            </p:nvSpPr>
            <p:spPr>
              <a:xfrm>
                <a:off x="4613296" y="1656387"/>
                <a:ext cx="1032388" cy="499641"/>
              </a:xfrm>
              <a:prstGeom prst="rect">
                <a:avLst/>
              </a:prstGeom>
              <a:solidFill>
                <a:srgbClr val="DBD9D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182" name="Group 181">
                <a:extLst>
                  <a:ext uri="{FF2B5EF4-FFF2-40B4-BE49-F238E27FC236}">
                    <a16:creationId xmlns:a16="http://schemas.microsoft.com/office/drawing/2014/main" xmlns="" id="{1ADE1D66-D51B-4F63-B184-139569C4262D}"/>
                  </a:ext>
                </a:extLst>
              </p:cNvPr>
              <p:cNvGrpSpPr/>
              <p:nvPr/>
            </p:nvGrpSpPr>
            <p:grpSpPr>
              <a:xfrm>
                <a:off x="4563962" y="1713177"/>
                <a:ext cx="1127949" cy="405890"/>
                <a:chOff x="1296686" y="2362200"/>
                <a:chExt cx="1185043" cy="447227"/>
              </a:xfrm>
            </p:grpSpPr>
            <p:sp>
              <p:nvSpPr>
                <p:cNvPr id="183" name="TextBox 182">
                  <a:extLst>
                    <a:ext uri="{FF2B5EF4-FFF2-40B4-BE49-F238E27FC236}">
                      <a16:creationId xmlns:a16="http://schemas.microsoft.com/office/drawing/2014/main" xmlns="" id="{4E993BFD-EB6B-4681-9149-501C658538F8}"/>
                    </a:ext>
                  </a:extLst>
                </p:cNvPr>
                <p:cNvSpPr txBox="1"/>
                <p:nvPr/>
              </p:nvSpPr>
              <p:spPr>
                <a:xfrm>
                  <a:off x="1296686" y="2589241"/>
                  <a:ext cx="5178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cxnSp>
              <p:nvCxnSpPr>
                <p:cNvPr id="184" name="Straight Connector 183">
                  <a:extLst>
                    <a:ext uri="{FF2B5EF4-FFF2-40B4-BE49-F238E27FC236}">
                      <a16:creationId xmlns:a16="http://schemas.microsoft.com/office/drawing/2014/main" xmlns="" id="{0007E305-267D-44AD-AC17-B124648F9866}"/>
                    </a:ext>
                  </a:extLst>
                </p:cNvPr>
                <p:cNvCxnSpPr>
                  <a:cxnSpLocks/>
                </p:cNvCxnSpPr>
                <p:nvPr/>
              </p:nvCxnSpPr>
              <p:spPr>
                <a:xfrm>
                  <a:off x="1416424" y="2639129"/>
                  <a:ext cx="962211" cy="0"/>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xmlns="" id="{42D675C1-D2F1-40AB-AF9E-B8A01E849C0A}"/>
                    </a:ext>
                  </a:extLst>
                </p:cNvPr>
                <p:cNvSpPr/>
                <p:nvPr/>
              </p:nvSpPr>
              <p:spPr>
                <a:xfrm>
                  <a:off x="1520190" y="2368839"/>
                  <a:ext cx="81915" cy="250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xmlns="" id="{15827039-817B-4E3F-828F-77F780E71D45}"/>
                    </a:ext>
                  </a:extLst>
                </p:cNvPr>
                <p:cNvSpPr txBox="1"/>
                <p:nvPr/>
              </p:nvSpPr>
              <p:spPr>
                <a:xfrm>
                  <a:off x="1627809" y="2593983"/>
                  <a:ext cx="37875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loss</a:t>
                  </a:r>
                </a:p>
              </p:txBody>
            </p:sp>
            <p:sp>
              <p:nvSpPr>
                <p:cNvPr id="187" name="Rectangle 186">
                  <a:extLst>
                    <a:ext uri="{FF2B5EF4-FFF2-40B4-BE49-F238E27FC236}">
                      <a16:creationId xmlns:a16="http://schemas.microsoft.com/office/drawing/2014/main" xmlns="" id="{1853BA94-8AD6-4775-BAE8-3AEABDA30825}"/>
                    </a:ext>
                  </a:extLst>
                </p:cNvPr>
                <p:cNvSpPr/>
                <p:nvPr/>
              </p:nvSpPr>
              <p:spPr>
                <a:xfrm>
                  <a:off x="1750062" y="2416518"/>
                  <a:ext cx="81915" cy="20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xmlns="" id="{8B12D7F0-2FD4-4BA3-95CF-CD87EA1533E5}"/>
                    </a:ext>
                  </a:extLst>
                </p:cNvPr>
                <p:cNvSpPr/>
                <p:nvPr/>
              </p:nvSpPr>
              <p:spPr>
                <a:xfrm>
                  <a:off x="1979934" y="2472526"/>
                  <a:ext cx="81441" cy="1468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endParaRPr>
                </a:p>
              </p:txBody>
            </p:sp>
            <p:sp>
              <p:nvSpPr>
                <p:cNvPr id="189" name="TextBox 188">
                  <a:extLst>
                    <a:ext uri="{FF2B5EF4-FFF2-40B4-BE49-F238E27FC236}">
                      <a16:creationId xmlns:a16="http://schemas.microsoft.com/office/drawing/2014/main" xmlns="" id="{C36B2D6B-60F0-4121-8D7A-E8DCF0B6490A}"/>
                    </a:ext>
                  </a:extLst>
                </p:cNvPr>
                <p:cNvSpPr txBox="1"/>
                <p:nvPr/>
              </p:nvSpPr>
              <p:spPr>
                <a:xfrm>
                  <a:off x="1822395" y="2589241"/>
                  <a:ext cx="40642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jitter</a:t>
                  </a:r>
                </a:p>
              </p:txBody>
            </p:sp>
            <p:sp>
              <p:nvSpPr>
                <p:cNvPr id="190" name="Rectangle 189">
                  <a:extLst>
                    <a:ext uri="{FF2B5EF4-FFF2-40B4-BE49-F238E27FC236}">
                      <a16:creationId xmlns:a16="http://schemas.microsoft.com/office/drawing/2014/main" xmlns="" id="{6D8275C1-0390-4077-BC85-11AF7BFCB48B}"/>
                    </a:ext>
                  </a:extLst>
                </p:cNvPr>
                <p:cNvSpPr/>
                <p:nvPr/>
              </p:nvSpPr>
              <p:spPr>
                <a:xfrm>
                  <a:off x="2209999" y="2521719"/>
                  <a:ext cx="81441" cy="101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91" name="TextBox 190">
                  <a:extLst>
                    <a:ext uri="{FF2B5EF4-FFF2-40B4-BE49-F238E27FC236}">
                      <a16:creationId xmlns:a16="http://schemas.microsoft.com/office/drawing/2014/main" xmlns="" id="{D419EC32-D213-4991-9352-7083AD387737}"/>
                    </a:ext>
                  </a:extLst>
                </p:cNvPr>
                <p:cNvSpPr txBox="1"/>
                <p:nvPr/>
              </p:nvSpPr>
              <p:spPr>
                <a:xfrm>
                  <a:off x="2053726" y="2584499"/>
                  <a:ext cx="4280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cong.</a:t>
                  </a:r>
                </a:p>
              </p:txBody>
            </p:sp>
            <p:cxnSp>
              <p:nvCxnSpPr>
                <p:cNvPr id="192" name="Straight Connector 191">
                  <a:extLst>
                    <a:ext uri="{FF2B5EF4-FFF2-40B4-BE49-F238E27FC236}">
                      <a16:creationId xmlns:a16="http://schemas.microsoft.com/office/drawing/2014/main" xmlns="" id="{81702534-DCC4-45E3-A580-E4E1250128B2}"/>
                    </a:ext>
                  </a:extLst>
                </p:cNvPr>
                <p:cNvCxnSpPr>
                  <a:cxnSpLocks/>
                </p:cNvCxnSpPr>
                <p:nvPr/>
              </p:nvCxnSpPr>
              <p:spPr>
                <a:xfrm flipV="1">
                  <a:off x="1416424" y="2362200"/>
                  <a:ext cx="0" cy="27692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05" name="Group 104">
              <a:extLst>
                <a:ext uri="{FF2B5EF4-FFF2-40B4-BE49-F238E27FC236}">
                  <a16:creationId xmlns:a16="http://schemas.microsoft.com/office/drawing/2014/main" xmlns="" id="{EB411A7B-64BF-443C-B3B7-8485A2AAE048}"/>
                </a:ext>
              </a:extLst>
            </p:cNvPr>
            <p:cNvGrpSpPr/>
            <p:nvPr/>
          </p:nvGrpSpPr>
          <p:grpSpPr>
            <a:xfrm>
              <a:off x="3123760" y="3990250"/>
              <a:ext cx="1127949" cy="499641"/>
              <a:chOff x="4563962" y="1656387"/>
              <a:chExt cx="1127949" cy="499641"/>
            </a:xfrm>
          </p:grpSpPr>
          <p:sp>
            <p:nvSpPr>
              <p:cNvPr id="169" name="Rectangle 168">
                <a:extLst>
                  <a:ext uri="{FF2B5EF4-FFF2-40B4-BE49-F238E27FC236}">
                    <a16:creationId xmlns:a16="http://schemas.microsoft.com/office/drawing/2014/main" xmlns="" id="{3D91DFA2-3152-4EB2-A073-531D0D0BA3CF}"/>
                  </a:ext>
                </a:extLst>
              </p:cNvPr>
              <p:cNvSpPr/>
              <p:nvPr/>
            </p:nvSpPr>
            <p:spPr>
              <a:xfrm>
                <a:off x="4613296" y="1656387"/>
                <a:ext cx="1032388" cy="499641"/>
              </a:xfrm>
              <a:prstGeom prst="rect">
                <a:avLst/>
              </a:prstGeom>
              <a:solidFill>
                <a:srgbClr val="DBD9D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170" name="Group 169">
                <a:extLst>
                  <a:ext uri="{FF2B5EF4-FFF2-40B4-BE49-F238E27FC236}">
                    <a16:creationId xmlns:a16="http://schemas.microsoft.com/office/drawing/2014/main" xmlns="" id="{B15127D4-89AA-4A4D-927D-430EB5A4EF75}"/>
                  </a:ext>
                </a:extLst>
              </p:cNvPr>
              <p:cNvGrpSpPr/>
              <p:nvPr/>
            </p:nvGrpSpPr>
            <p:grpSpPr>
              <a:xfrm>
                <a:off x="4563962" y="1713177"/>
                <a:ext cx="1127949" cy="405890"/>
                <a:chOff x="1296686" y="2362200"/>
                <a:chExt cx="1185043" cy="447227"/>
              </a:xfrm>
            </p:grpSpPr>
            <p:sp>
              <p:nvSpPr>
                <p:cNvPr id="171" name="TextBox 170">
                  <a:extLst>
                    <a:ext uri="{FF2B5EF4-FFF2-40B4-BE49-F238E27FC236}">
                      <a16:creationId xmlns:a16="http://schemas.microsoft.com/office/drawing/2014/main" xmlns="" id="{89F3C9B1-C93E-4924-84B7-9101738DFE21}"/>
                    </a:ext>
                  </a:extLst>
                </p:cNvPr>
                <p:cNvSpPr txBox="1"/>
                <p:nvPr/>
              </p:nvSpPr>
              <p:spPr>
                <a:xfrm>
                  <a:off x="1296686" y="2589241"/>
                  <a:ext cx="5178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cxnSp>
              <p:nvCxnSpPr>
                <p:cNvPr id="172" name="Straight Connector 171">
                  <a:extLst>
                    <a:ext uri="{FF2B5EF4-FFF2-40B4-BE49-F238E27FC236}">
                      <a16:creationId xmlns:a16="http://schemas.microsoft.com/office/drawing/2014/main" xmlns="" id="{BFA1F0FF-F588-4370-B94A-9A0D85D110EE}"/>
                    </a:ext>
                  </a:extLst>
                </p:cNvPr>
                <p:cNvCxnSpPr>
                  <a:cxnSpLocks/>
                </p:cNvCxnSpPr>
                <p:nvPr/>
              </p:nvCxnSpPr>
              <p:spPr>
                <a:xfrm>
                  <a:off x="1416424" y="2639129"/>
                  <a:ext cx="962211" cy="0"/>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xmlns="" id="{11B16AAA-8685-4D2D-937B-63B3C44E404E}"/>
                    </a:ext>
                  </a:extLst>
                </p:cNvPr>
                <p:cNvSpPr/>
                <p:nvPr/>
              </p:nvSpPr>
              <p:spPr>
                <a:xfrm>
                  <a:off x="1520190" y="2414001"/>
                  <a:ext cx="81915" cy="2053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xmlns="" id="{B3FBDAC6-8374-4D8C-B118-59681CFD22B0}"/>
                    </a:ext>
                  </a:extLst>
                </p:cNvPr>
                <p:cNvSpPr txBox="1"/>
                <p:nvPr/>
              </p:nvSpPr>
              <p:spPr>
                <a:xfrm>
                  <a:off x="1627809" y="2593983"/>
                  <a:ext cx="37875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loss</a:t>
                  </a:r>
                </a:p>
              </p:txBody>
            </p:sp>
            <p:sp>
              <p:nvSpPr>
                <p:cNvPr id="175" name="Rectangle 174">
                  <a:extLst>
                    <a:ext uri="{FF2B5EF4-FFF2-40B4-BE49-F238E27FC236}">
                      <a16:creationId xmlns:a16="http://schemas.microsoft.com/office/drawing/2014/main" xmlns="" id="{F4EAC181-CDDD-4DC3-81A2-55567F208DB6}"/>
                    </a:ext>
                  </a:extLst>
                </p:cNvPr>
                <p:cNvSpPr/>
                <p:nvPr/>
              </p:nvSpPr>
              <p:spPr>
                <a:xfrm>
                  <a:off x="1750062" y="2414001"/>
                  <a:ext cx="81915" cy="2025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xmlns="" id="{7CE68479-7EA1-472B-9EFD-29A64D33F786}"/>
                    </a:ext>
                  </a:extLst>
                </p:cNvPr>
                <p:cNvSpPr/>
                <p:nvPr/>
              </p:nvSpPr>
              <p:spPr>
                <a:xfrm>
                  <a:off x="1979934" y="2564038"/>
                  <a:ext cx="81441" cy="553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xmlns="" id="{5B7493C5-1D5B-4F36-A58E-C73D09864E50}"/>
                    </a:ext>
                  </a:extLst>
                </p:cNvPr>
                <p:cNvSpPr txBox="1"/>
                <p:nvPr/>
              </p:nvSpPr>
              <p:spPr>
                <a:xfrm>
                  <a:off x="1822395" y="2589241"/>
                  <a:ext cx="40642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jitter</a:t>
                  </a:r>
                </a:p>
              </p:txBody>
            </p:sp>
            <p:sp>
              <p:nvSpPr>
                <p:cNvPr id="178" name="Rectangle 177">
                  <a:extLst>
                    <a:ext uri="{FF2B5EF4-FFF2-40B4-BE49-F238E27FC236}">
                      <a16:creationId xmlns:a16="http://schemas.microsoft.com/office/drawing/2014/main" xmlns="" id="{4EE9E7B2-09BD-490F-8E31-8F524F762504}"/>
                    </a:ext>
                  </a:extLst>
                </p:cNvPr>
                <p:cNvSpPr/>
                <p:nvPr/>
              </p:nvSpPr>
              <p:spPr>
                <a:xfrm>
                  <a:off x="2209999" y="2572726"/>
                  <a:ext cx="81441" cy="503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79" name="TextBox 178">
                  <a:extLst>
                    <a:ext uri="{FF2B5EF4-FFF2-40B4-BE49-F238E27FC236}">
                      <a16:creationId xmlns:a16="http://schemas.microsoft.com/office/drawing/2014/main" xmlns="" id="{C07B5AC5-DD9A-4132-BB7E-330622FF2181}"/>
                    </a:ext>
                  </a:extLst>
                </p:cNvPr>
                <p:cNvSpPr txBox="1"/>
                <p:nvPr/>
              </p:nvSpPr>
              <p:spPr>
                <a:xfrm>
                  <a:off x="2053726" y="2584499"/>
                  <a:ext cx="4280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cong.</a:t>
                  </a:r>
                </a:p>
              </p:txBody>
            </p:sp>
            <p:cxnSp>
              <p:nvCxnSpPr>
                <p:cNvPr id="180" name="Straight Connector 179">
                  <a:extLst>
                    <a:ext uri="{FF2B5EF4-FFF2-40B4-BE49-F238E27FC236}">
                      <a16:creationId xmlns:a16="http://schemas.microsoft.com/office/drawing/2014/main" xmlns="" id="{0AC9FFDC-8E36-4D2C-B6D2-7C12DA72664F}"/>
                    </a:ext>
                  </a:extLst>
                </p:cNvPr>
                <p:cNvCxnSpPr>
                  <a:cxnSpLocks/>
                </p:cNvCxnSpPr>
                <p:nvPr/>
              </p:nvCxnSpPr>
              <p:spPr>
                <a:xfrm flipV="1">
                  <a:off x="1416424" y="2362200"/>
                  <a:ext cx="0" cy="27692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06" name="Group 105">
              <a:extLst>
                <a:ext uri="{FF2B5EF4-FFF2-40B4-BE49-F238E27FC236}">
                  <a16:creationId xmlns:a16="http://schemas.microsoft.com/office/drawing/2014/main" xmlns="" id="{AAA038CD-1C64-473B-9D8B-59F7EC0841D0}"/>
                </a:ext>
              </a:extLst>
            </p:cNvPr>
            <p:cNvGrpSpPr/>
            <p:nvPr/>
          </p:nvGrpSpPr>
          <p:grpSpPr>
            <a:xfrm>
              <a:off x="5558674" y="2668549"/>
              <a:ext cx="1171913" cy="499641"/>
              <a:chOff x="4563962" y="1656387"/>
              <a:chExt cx="1171913" cy="499641"/>
            </a:xfrm>
          </p:grpSpPr>
          <p:sp>
            <p:nvSpPr>
              <p:cNvPr id="157" name="Rectangle 156">
                <a:extLst>
                  <a:ext uri="{FF2B5EF4-FFF2-40B4-BE49-F238E27FC236}">
                    <a16:creationId xmlns:a16="http://schemas.microsoft.com/office/drawing/2014/main" xmlns="" id="{7E815808-5AAF-47AC-BA3E-2BA8B3829C44}"/>
                  </a:ext>
                </a:extLst>
              </p:cNvPr>
              <p:cNvSpPr/>
              <p:nvPr/>
            </p:nvSpPr>
            <p:spPr>
              <a:xfrm>
                <a:off x="4613296" y="1656387"/>
                <a:ext cx="1032388" cy="499641"/>
              </a:xfrm>
              <a:prstGeom prst="rect">
                <a:avLst/>
              </a:prstGeom>
              <a:solidFill>
                <a:srgbClr val="DBD9D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158" name="Group 157">
                <a:extLst>
                  <a:ext uri="{FF2B5EF4-FFF2-40B4-BE49-F238E27FC236}">
                    <a16:creationId xmlns:a16="http://schemas.microsoft.com/office/drawing/2014/main" xmlns="" id="{C769D598-5964-42AC-9BB7-DE0A2F6239E2}"/>
                  </a:ext>
                </a:extLst>
              </p:cNvPr>
              <p:cNvGrpSpPr/>
              <p:nvPr/>
            </p:nvGrpSpPr>
            <p:grpSpPr>
              <a:xfrm>
                <a:off x="4563962" y="1713176"/>
                <a:ext cx="1171913" cy="415098"/>
                <a:chOff x="1296686" y="2362200"/>
                <a:chExt cx="1231233" cy="457373"/>
              </a:xfrm>
            </p:grpSpPr>
            <p:sp>
              <p:nvSpPr>
                <p:cNvPr id="159" name="TextBox 158">
                  <a:extLst>
                    <a:ext uri="{FF2B5EF4-FFF2-40B4-BE49-F238E27FC236}">
                      <a16:creationId xmlns:a16="http://schemas.microsoft.com/office/drawing/2014/main" xmlns="" id="{F2DA8599-95B0-4024-8820-47420258DE43}"/>
                    </a:ext>
                  </a:extLst>
                </p:cNvPr>
                <p:cNvSpPr txBox="1"/>
                <p:nvPr/>
              </p:nvSpPr>
              <p:spPr>
                <a:xfrm>
                  <a:off x="1296686" y="2589241"/>
                  <a:ext cx="5178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cxnSp>
              <p:nvCxnSpPr>
                <p:cNvPr id="160" name="Straight Connector 159">
                  <a:extLst>
                    <a:ext uri="{FF2B5EF4-FFF2-40B4-BE49-F238E27FC236}">
                      <a16:creationId xmlns:a16="http://schemas.microsoft.com/office/drawing/2014/main" xmlns="" id="{B0210A4B-2BE9-43C2-A7AA-C6C5BEAD41D7}"/>
                    </a:ext>
                  </a:extLst>
                </p:cNvPr>
                <p:cNvCxnSpPr>
                  <a:cxnSpLocks/>
                </p:cNvCxnSpPr>
                <p:nvPr/>
              </p:nvCxnSpPr>
              <p:spPr>
                <a:xfrm>
                  <a:off x="1416424" y="2639129"/>
                  <a:ext cx="962211" cy="0"/>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xmlns="" id="{461D76E3-73E1-4B53-B6C2-12FD2680A17E}"/>
                    </a:ext>
                  </a:extLst>
                </p:cNvPr>
                <p:cNvSpPr/>
                <p:nvPr/>
              </p:nvSpPr>
              <p:spPr>
                <a:xfrm>
                  <a:off x="1520190" y="2499828"/>
                  <a:ext cx="81915" cy="11954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xmlns="" id="{98F6CDD0-57D1-42D8-8409-38745B9A3B5E}"/>
                    </a:ext>
                  </a:extLst>
                </p:cNvPr>
                <p:cNvSpPr txBox="1"/>
                <p:nvPr/>
              </p:nvSpPr>
              <p:spPr>
                <a:xfrm>
                  <a:off x="1627809" y="2593983"/>
                  <a:ext cx="37875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loss</a:t>
                  </a:r>
                </a:p>
              </p:txBody>
            </p:sp>
            <p:sp>
              <p:nvSpPr>
                <p:cNvPr id="163" name="Rectangle 162">
                  <a:extLst>
                    <a:ext uri="{FF2B5EF4-FFF2-40B4-BE49-F238E27FC236}">
                      <a16:creationId xmlns:a16="http://schemas.microsoft.com/office/drawing/2014/main" xmlns="" id="{F4596E64-C5D6-4D96-BDEC-C284E65276C0}"/>
                    </a:ext>
                  </a:extLst>
                </p:cNvPr>
                <p:cNvSpPr/>
                <p:nvPr/>
              </p:nvSpPr>
              <p:spPr>
                <a:xfrm>
                  <a:off x="1750062" y="2499828"/>
                  <a:ext cx="81915" cy="1167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xmlns="" id="{E6E23DE2-B046-4C78-A638-18168413EED8}"/>
                    </a:ext>
                  </a:extLst>
                </p:cNvPr>
                <p:cNvSpPr/>
                <p:nvPr/>
              </p:nvSpPr>
              <p:spPr>
                <a:xfrm>
                  <a:off x="1979934" y="2427885"/>
                  <a:ext cx="81441" cy="199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xmlns="" id="{6CBBC435-1855-42EA-8B0D-FB7B8A013765}"/>
                    </a:ext>
                  </a:extLst>
                </p:cNvPr>
                <p:cNvSpPr txBox="1"/>
                <p:nvPr/>
              </p:nvSpPr>
              <p:spPr>
                <a:xfrm>
                  <a:off x="1853164" y="2604128"/>
                  <a:ext cx="406427" cy="2154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jitter</a:t>
                  </a:r>
                </a:p>
              </p:txBody>
            </p:sp>
            <p:sp>
              <p:nvSpPr>
                <p:cNvPr id="166" name="Rectangle 165">
                  <a:extLst>
                    <a:ext uri="{FF2B5EF4-FFF2-40B4-BE49-F238E27FC236}">
                      <a16:creationId xmlns:a16="http://schemas.microsoft.com/office/drawing/2014/main" xmlns="" id="{67617971-8329-4799-932F-8370DD79D63E}"/>
                    </a:ext>
                  </a:extLst>
                </p:cNvPr>
                <p:cNvSpPr/>
                <p:nvPr/>
              </p:nvSpPr>
              <p:spPr>
                <a:xfrm>
                  <a:off x="2209999" y="2362201"/>
                  <a:ext cx="81441" cy="260900"/>
                </a:xfrm>
                <a:prstGeom prst="rect">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xmlns="" id="{42AE15C6-2DBF-4B78-8EA9-BA361D57B7F8}"/>
                    </a:ext>
                  </a:extLst>
                </p:cNvPr>
                <p:cNvSpPr txBox="1"/>
                <p:nvPr/>
              </p:nvSpPr>
              <p:spPr>
                <a:xfrm>
                  <a:off x="2099916" y="2598380"/>
                  <a:ext cx="428003" cy="2154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cong.</a:t>
                  </a:r>
                </a:p>
              </p:txBody>
            </p:sp>
            <p:cxnSp>
              <p:nvCxnSpPr>
                <p:cNvPr id="168" name="Straight Connector 167">
                  <a:extLst>
                    <a:ext uri="{FF2B5EF4-FFF2-40B4-BE49-F238E27FC236}">
                      <a16:creationId xmlns:a16="http://schemas.microsoft.com/office/drawing/2014/main" xmlns="" id="{0C9DE09E-B212-4AE3-8404-37694B7B82FE}"/>
                    </a:ext>
                  </a:extLst>
                </p:cNvPr>
                <p:cNvCxnSpPr>
                  <a:cxnSpLocks/>
                </p:cNvCxnSpPr>
                <p:nvPr/>
              </p:nvCxnSpPr>
              <p:spPr>
                <a:xfrm flipV="1">
                  <a:off x="1416424" y="2362200"/>
                  <a:ext cx="0" cy="27692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11" name="Group 110">
              <a:extLst>
                <a:ext uri="{FF2B5EF4-FFF2-40B4-BE49-F238E27FC236}">
                  <a16:creationId xmlns:a16="http://schemas.microsoft.com/office/drawing/2014/main" xmlns="" id="{90ECC3FD-CDC8-4873-969F-CA116DB2A9A8}"/>
                </a:ext>
              </a:extLst>
            </p:cNvPr>
            <p:cNvGrpSpPr/>
            <p:nvPr/>
          </p:nvGrpSpPr>
          <p:grpSpPr>
            <a:xfrm>
              <a:off x="5558674" y="3310176"/>
              <a:ext cx="1127949" cy="499641"/>
              <a:chOff x="4563962" y="1656387"/>
              <a:chExt cx="1127949" cy="499641"/>
            </a:xfrm>
          </p:grpSpPr>
          <p:sp>
            <p:nvSpPr>
              <p:cNvPr id="145" name="Rectangle 144">
                <a:extLst>
                  <a:ext uri="{FF2B5EF4-FFF2-40B4-BE49-F238E27FC236}">
                    <a16:creationId xmlns:a16="http://schemas.microsoft.com/office/drawing/2014/main" xmlns="" id="{3BE3D31E-0126-41C3-9061-E207FBD3F68B}"/>
                  </a:ext>
                </a:extLst>
              </p:cNvPr>
              <p:cNvSpPr/>
              <p:nvPr/>
            </p:nvSpPr>
            <p:spPr>
              <a:xfrm>
                <a:off x="4613296" y="1656387"/>
                <a:ext cx="1032388" cy="499641"/>
              </a:xfrm>
              <a:prstGeom prst="rect">
                <a:avLst/>
              </a:prstGeom>
              <a:solidFill>
                <a:srgbClr val="DBD9D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146" name="Group 145">
                <a:extLst>
                  <a:ext uri="{FF2B5EF4-FFF2-40B4-BE49-F238E27FC236}">
                    <a16:creationId xmlns:a16="http://schemas.microsoft.com/office/drawing/2014/main" xmlns="" id="{5AC391F3-B8CE-4FC7-93AB-1A70E9BAE675}"/>
                  </a:ext>
                </a:extLst>
              </p:cNvPr>
              <p:cNvGrpSpPr/>
              <p:nvPr/>
            </p:nvGrpSpPr>
            <p:grpSpPr>
              <a:xfrm>
                <a:off x="4563962" y="1713177"/>
                <a:ext cx="1127949" cy="405890"/>
                <a:chOff x="1296686" y="2362200"/>
                <a:chExt cx="1185043" cy="447227"/>
              </a:xfrm>
            </p:grpSpPr>
            <p:sp>
              <p:nvSpPr>
                <p:cNvPr id="147" name="TextBox 146">
                  <a:extLst>
                    <a:ext uri="{FF2B5EF4-FFF2-40B4-BE49-F238E27FC236}">
                      <a16:creationId xmlns:a16="http://schemas.microsoft.com/office/drawing/2014/main" xmlns="" id="{F4E41097-AA03-4155-8197-982291160D27}"/>
                    </a:ext>
                  </a:extLst>
                </p:cNvPr>
                <p:cNvSpPr txBox="1"/>
                <p:nvPr/>
              </p:nvSpPr>
              <p:spPr>
                <a:xfrm>
                  <a:off x="1296686" y="2589241"/>
                  <a:ext cx="5178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cxnSp>
              <p:nvCxnSpPr>
                <p:cNvPr id="148" name="Straight Connector 147">
                  <a:extLst>
                    <a:ext uri="{FF2B5EF4-FFF2-40B4-BE49-F238E27FC236}">
                      <a16:creationId xmlns:a16="http://schemas.microsoft.com/office/drawing/2014/main" xmlns="" id="{739DBE47-F1D9-40D1-AD32-A9C4AC743477}"/>
                    </a:ext>
                  </a:extLst>
                </p:cNvPr>
                <p:cNvCxnSpPr>
                  <a:cxnSpLocks/>
                </p:cNvCxnSpPr>
                <p:nvPr/>
              </p:nvCxnSpPr>
              <p:spPr>
                <a:xfrm>
                  <a:off x="1416424" y="2639129"/>
                  <a:ext cx="962211" cy="0"/>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xmlns="" id="{50516B44-44F0-46C8-9EAB-61A68F3D7C2E}"/>
                    </a:ext>
                  </a:extLst>
                </p:cNvPr>
                <p:cNvSpPr/>
                <p:nvPr/>
              </p:nvSpPr>
              <p:spPr>
                <a:xfrm>
                  <a:off x="1520190" y="2368839"/>
                  <a:ext cx="81915" cy="250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xmlns="" id="{12EE7AE6-1E54-4B7C-830E-E764958616E8}"/>
                    </a:ext>
                  </a:extLst>
                </p:cNvPr>
                <p:cNvSpPr txBox="1"/>
                <p:nvPr/>
              </p:nvSpPr>
              <p:spPr>
                <a:xfrm>
                  <a:off x="1627809" y="2593983"/>
                  <a:ext cx="37875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loss</a:t>
                  </a:r>
                </a:p>
              </p:txBody>
            </p:sp>
            <p:sp>
              <p:nvSpPr>
                <p:cNvPr id="151" name="Rectangle 150">
                  <a:extLst>
                    <a:ext uri="{FF2B5EF4-FFF2-40B4-BE49-F238E27FC236}">
                      <a16:creationId xmlns:a16="http://schemas.microsoft.com/office/drawing/2014/main" xmlns="" id="{45689D41-3A74-4612-9D15-DBD02FB867B7}"/>
                    </a:ext>
                  </a:extLst>
                </p:cNvPr>
                <p:cNvSpPr/>
                <p:nvPr/>
              </p:nvSpPr>
              <p:spPr>
                <a:xfrm>
                  <a:off x="1750062" y="2416518"/>
                  <a:ext cx="81915" cy="20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xmlns="" id="{3194A3C9-B4D5-401A-AD53-372F1B9A3383}"/>
                    </a:ext>
                  </a:extLst>
                </p:cNvPr>
                <p:cNvSpPr/>
                <p:nvPr/>
              </p:nvSpPr>
              <p:spPr>
                <a:xfrm>
                  <a:off x="1979934" y="2472526"/>
                  <a:ext cx="81441" cy="1468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xmlns="" id="{5A06841F-2692-4B2D-9ED4-84F23DDFD3AD}"/>
                    </a:ext>
                  </a:extLst>
                </p:cNvPr>
                <p:cNvSpPr txBox="1"/>
                <p:nvPr/>
              </p:nvSpPr>
              <p:spPr>
                <a:xfrm>
                  <a:off x="1822395" y="2589241"/>
                  <a:ext cx="40642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jitter</a:t>
                  </a:r>
                </a:p>
              </p:txBody>
            </p:sp>
            <p:sp>
              <p:nvSpPr>
                <p:cNvPr id="154" name="Rectangle 153">
                  <a:extLst>
                    <a:ext uri="{FF2B5EF4-FFF2-40B4-BE49-F238E27FC236}">
                      <a16:creationId xmlns:a16="http://schemas.microsoft.com/office/drawing/2014/main" xmlns="" id="{03CB9232-CC34-4ADF-9ECF-488032C41D49}"/>
                    </a:ext>
                  </a:extLst>
                </p:cNvPr>
                <p:cNvSpPr/>
                <p:nvPr/>
              </p:nvSpPr>
              <p:spPr>
                <a:xfrm>
                  <a:off x="2209999" y="2521719"/>
                  <a:ext cx="81441" cy="101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xmlns="" id="{FAE102B4-E0A2-4E3F-8F2B-E37BE522FA4E}"/>
                    </a:ext>
                  </a:extLst>
                </p:cNvPr>
                <p:cNvSpPr txBox="1"/>
                <p:nvPr/>
              </p:nvSpPr>
              <p:spPr>
                <a:xfrm>
                  <a:off x="2053726" y="2584499"/>
                  <a:ext cx="4280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cong.</a:t>
                  </a:r>
                </a:p>
              </p:txBody>
            </p:sp>
            <p:cxnSp>
              <p:nvCxnSpPr>
                <p:cNvPr id="156" name="Straight Connector 155">
                  <a:extLst>
                    <a:ext uri="{FF2B5EF4-FFF2-40B4-BE49-F238E27FC236}">
                      <a16:creationId xmlns:a16="http://schemas.microsoft.com/office/drawing/2014/main" xmlns="" id="{FF385D89-DE12-4530-B953-42C57A472B92}"/>
                    </a:ext>
                  </a:extLst>
                </p:cNvPr>
                <p:cNvCxnSpPr>
                  <a:cxnSpLocks/>
                </p:cNvCxnSpPr>
                <p:nvPr/>
              </p:nvCxnSpPr>
              <p:spPr>
                <a:xfrm flipV="1">
                  <a:off x="1416424" y="2362200"/>
                  <a:ext cx="0" cy="27692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xmlns="" id="{8DEFE580-7E18-47F1-9AD6-30E7E3F3C5B8}"/>
                </a:ext>
              </a:extLst>
            </p:cNvPr>
            <p:cNvGrpSpPr/>
            <p:nvPr/>
          </p:nvGrpSpPr>
          <p:grpSpPr>
            <a:xfrm>
              <a:off x="5558674" y="3990250"/>
              <a:ext cx="1127949" cy="499641"/>
              <a:chOff x="4563962" y="1656387"/>
              <a:chExt cx="1127949" cy="499641"/>
            </a:xfrm>
          </p:grpSpPr>
          <p:sp>
            <p:nvSpPr>
              <p:cNvPr id="118" name="Rectangle 117">
                <a:extLst>
                  <a:ext uri="{FF2B5EF4-FFF2-40B4-BE49-F238E27FC236}">
                    <a16:creationId xmlns:a16="http://schemas.microsoft.com/office/drawing/2014/main" xmlns="" id="{A60A72EB-D8C2-4A85-A209-858594197EEA}"/>
                  </a:ext>
                </a:extLst>
              </p:cNvPr>
              <p:cNvSpPr/>
              <p:nvPr/>
            </p:nvSpPr>
            <p:spPr>
              <a:xfrm>
                <a:off x="4613296" y="1656387"/>
                <a:ext cx="1032388" cy="499641"/>
              </a:xfrm>
              <a:prstGeom prst="rect">
                <a:avLst/>
              </a:prstGeom>
              <a:solidFill>
                <a:srgbClr val="DBD9D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xmlns="" id="{B276B18B-D625-42DB-9451-5AD17697E30D}"/>
                  </a:ext>
                </a:extLst>
              </p:cNvPr>
              <p:cNvGrpSpPr/>
              <p:nvPr/>
            </p:nvGrpSpPr>
            <p:grpSpPr>
              <a:xfrm>
                <a:off x="4563962" y="1713177"/>
                <a:ext cx="1127949" cy="405890"/>
                <a:chOff x="1296686" y="2362200"/>
                <a:chExt cx="1185043" cy="447227"/>
              </a:xfrm>
            </p:grpSpPr>
            <p:sp>
              <p:nvSpPr>
                <p:cNvPr id="129" name="TextBox 128">
                  <a:extLst>
                    <a:ext uri="{FF2B5EF4-FFF2-40B4-BE49-F238E27FC236}">
                      <a16:creationId xmlns:a16="http://schemas.microsoft.com/office/drawing/2014/main" xmlns="" id="{1D0707BA-A111-4988-A231-2EB6741835A1}"/>
                    </a:ext>
                  </a:extLst>
                </p:cNvPr>
                <p:cNvSpPr txBox="1"/>
                <p:nvPr/>
              </p:nvSpPr>
              <p:spPr>
                <a:xfrm>
                  <a:off x="1296686" y="2589241"/>
                  <a:ext cx="5178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p:txBody>
            </p:sp>
            <p:cxnSp>
              <p:nvCxnSpPr>
                <p:cNvPr id="131" name="Straight Connector 130">
                  <a:extLst>
                    <a:ext uri="{FF2B5EF4-FFF2-40B4-BE49-F238E27FC236}">
                      <a16:creationId xmlns:a16="http://schemas.microsoft.com/office/drawing/2014/main" xmlns="" id="{949B3ED4-1641-46B2-9949-82CF262647F9}"/>
                    </a:ext>
                  </a:extLst>
                </p:cNvPr>
                <p:cNvCxnSpPr>
                  <a:cxnSpLocks/>
                </p:cNvCxnSpPr>
                <p:nvPr/>
              </p:nvCxnSpPr>
              <p:spPr>
                <a:xfrm>
                  <a:off x="1416424" y="2639129"/>
                  <a:ext cx="962211" cy="0"/>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xmlns="" id="{C1E481B8-73ED-4FCB-9F00-FB9FD636292F}"/>
                    </a:ext>
                  </a:extLst>
                </p:cNvPr>
                <p:cNvSpPr/>
                <p:nvPr/>
              </p:nvSpPr>
              <p:spPr>
                <a:xfrm>
                  <a:off x="1518174" y="2487188"/>
                  <a:ext cx="83931" cy="1321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xmlns="" id="{F2A744D5-0382-48FD-A92E-D4126172AA55}"/>
                    </a:ext>
                  </a:extLst>
                </p:cNvPr>
                <p:cNvSpPr txBox="1"/>
                <p:nvPr/>
              </p:nvSpPr>
              <p:spPr>
                <a:xfrm>
                  <a:off x="1627809" y="2593983"/>
                  <a:ext cx="37875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loss</a:t>
                  </a:r>
                </a:p>
              </p:txBody>
            </p:sp>
            <p:sp>
              <p:nvSpPr>
                <p:cNvPr id="139" name="Rectangle 138">
                  <a:extLst>
                    <a:ext uri="{FF2B5EF4-FFF2-40B4-BE49-F238E27FC236}">
                      <a16:creationId xmlns:a16="http://schemas.microsoft.com/office/drawing/2014/main" xmlns="" id="{0B270E55-E5F6-4A36-8965-703C1FC0712F}"/>
                    </a:ext>
                  </a:extLst>
                </p:cNvPr>
                <p:cNvSpPr/>
                <p:nvPr/>
              </p:nvSpPr>
              <p:spPr>
                <a:xfrm>
                  <a:off x="1750062" y="2566181"/>
                  <a:ext cx="81915" cy="503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B050"/>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xmlns="" id="{AAEDAE8E-0461-4C5A-91AF-CB13BD29A2B8}"/>
                    </a:ext>
                  </a:extLst>
                </p:cNvPr>
                <p:cNvSpPr/>
                <p:nvPr/>
              </p:nvSpPr>
              <p:spPr>
                <a:xfrm>
                  <a:off x="1979934" y="2564038"/>
                  <a:ext cx="81441" cy="553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endParaRPr>
                </a:p>
              </p:txBody>
            </p:sp>
            <p:sp>
              <p:nvSpPr>
                <p:cNvPr id="141" name="TextBox 140">
                  <a:extLst>
                    <a:ext uri="{FF2B5EF4-FFF2-40B4-BE49-F238E27FC236}">
                      <a16:creationId xmlns:a16="http://schemas.microsoft.com/office/drawing/2014/main" xmlns="" id="{5B150745-861B-4D3F-82F4-577744BDD084}"/>
                    </a:ext>
                  </a:extLst>
                </p:cNvPr>
                <p:cNvSpPr txBox="1"/>
                <p:nvPr/>
              </p:nvSpPr>
              <p:spPr>
                <a:xfrm>
                  <a:off x="1822395" y="2589241"/>
                  <a:ext cx="40642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jitter</a:t>
                  </a:r>
                </a:p>
              </p:txBody>
            </p:sp>
            <p:sp>
              <p:nvSpPr>
                <p:cNvPr id="142" name="Rectangle 141">
                  <a:extLst>
                    <a:ext uri="{FF2B5EF4-FFF2-40B4-BE49-F238E27FC236}">
                      <a16:creationId xmlns:a16="http://schemas.microsoft.com/office/drawing/2014/main" xmlns="" id="{50DD93BE-CCDB-4689-8111-8501529D8C6F}"/>
                    </a:ext>
                  </a:extLst>
                </p:cNvPr>
                <p:cNvSpPr/>
                <p:nvPr/>
              </p:nvSpPr>
              <p:spPr>
                <a:xfrm>
                  <a:off x="2209999" y="2572726"/>
                  <a:ext cx="81441" cy="503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9E1B"/>
                    </a:solidFill>
                    <a:effectLst/>
                    <a:uLnTx/>
                    <a:uFillTx/>
                    <a:latin typeface="Calibri" panose="020F0502020204030204"/>
                    <a:ea typeface="+mn-ea"/>
                    <a:cs typeface="+mn-cs"/>
                  </a:endParaRPr>
                </a:p>
              </p:txBody>
            </p:sp>
            <p:sp>
              <p:nvSpPr>
                <p:cNvPr id="143" name="TextBox 142">
                  <a:extLst>
                    <a:ext uri="{FF2B5EF4-FFF2-40B4-BE49-F238E27FC236}">
                      <a16:creationId xmlns:a16="http://schemas.microsoft.com/office/drawing/2014/main" xmlns="" id="{549F67C1-A2DE-4FB6-B099-41BAAAAD13EF}"/>
                    </a:ext>
                  </a:extLst>
                </p:cNvPr>
                <p:cNvSpPr txBox="1"/>
                <p:nvPr/>
              </p:nvSpPr>
              <p:spPr>
                <a:xfrm>
                  <a:off x="2053726" y="2584499"/>
                  <a:ext cx="42800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cong.</a:t>
                  </a:r>
                </a:p>
              </p:txBody>
            </p:sp>
            <p:cxnSp>
              <p:nvCxnSpPr>
                <p:cNvPr id="144" name="Straight Connector 143">
                  <a:extLst>
                    <a:ext uri="{FF2B5EF4-FFF2-40B4-BE49-F238E27FC236}">
                      <a16:creationId xmlns:a16="http://schemas.microsoft.com/office/drawing/2014/main" xmlns="" id="{1C4F4B30-C445-4720-82F1-D9E6D3F2A5EB}"/>
                    </a:ext>
                  </a:extLst>
                </p:cNvPr>
                <p:cNvCxnSpPr>
                  <a:cxnSpLocks/>
                </p:cNvCxnSpPr>
                <p:nvPr/>
              </p:nvCxnSpPr>
              <p:spPr>
                <a:xfrm flipV="1">
                  <a:off x="1416424" y="2362200"/>
                  <a:ext cx="0" cy="27692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grpSp>
      <p:sp>
        <p:nvSpPr>
          <p:cNvPr id="3" name="Rectangle 2">
            <a:extLst>
              <a:ext uri="{FF2B5EF4-FFF2-40B4-BE49-F238E27FC236}">
                <a16:creationId xmlns:a16="http://schemas.microsoft.com/office/drawing/2014/main" xmlns="" id="{F1EABBD4-095F-8D45-B02B-B898F51F3776}"/>
              </a:ext>
            </a:extLst>
          </p:cNvPr>
          <p:cNvSpPr/>
          <p:nvPr/>
        </p:nvSpPr>
        <p:spPr>
          <a:xfrm>
            <a:off x="553128" y="5518635"/>
            <a:ext cx="630294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dirty="0">
                <a:solidFill>
                  <a:schemeClr val="tx1">
                    <a:lumMod val="50000"/>
                    <a:lumOff val="50000"/>
                  </a:schemeClr>
                </a:solidFill>
              </a:rPr>
              <a:t>We build a map of the network.</a:t>
            </a:r>
          </a:p>
          <a:p>
            <a:pPr marL="171450" indent="-171450">
              <a:buFont typeface="Arial" panose="020B0604020202020204" pitchFamily="34" charset="0"/>
              <a:buChar char="•"/>
            </a:pPr>
            <a:r>
              <a:rPr lang="en-US" sz="1600" dirty="0">
                <a:solidFill>
                  <a:schemeClr val="tx1">
                    <a:lumMod val="50000"/>
                    <a:lumOff val="50000"/>
                  </a:schemeClr>
                </a:solidFill>
              </a:rPr>
              <a:t>We measure with real traffic – not probe data.</a:t>
            </a:r>
          </a:p>
        </p:txBody>
      </p:sp>
    </p:spTree>
    <p:extLst>
      <p:ext uri="{BB962C8B-B14F-4D97-AF65-F5344CB8AC3E}">
        <p14:creationId xmlns:p14="http://schemas.microsoft.com/office/powerpoint/2010/main" val="26285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par>
                          <p:cTn id="8" fill="hold">
                            <p:stCondLst>
                              <p:cond delay="500"/>
                            </p:stCondLst>
                            <p:childTnLst>
                              <p:par>
                                <p:cTn id="9" presetID="53" presetClass="entr" presetSubtype="16" fill="hold" nodeType="afterEffect">
                                  <p:stCondLst>
                                    <p:cond delay="50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fltVal val="0"/>
                                          </p:val>
                                        </p:tav>
                                        <p:tav tm="100000">
                                          <p:val>
                                            <p:strVal val="#ppt_w"/>
                                          </p:val>
                                        </p:tav>
                                      </p:tavLst>
                                    </p:anim>
                                    <p:anim calcmode="lin" valueType="num">
                                      <p:cBhvr>
                                        <p:cTn id="12" dur="500" fill="hold"/>
                                        <p:tgtEl>
                                          <p:spTgt spid="102"/>
                                        </p:tgtEl>
                                        <p:attrNameLst>
                                          <p:attrName>ppt_h</p:attrName>
                                        </p:attrNameLst>
                                      </p:cBhvr>
                                      <p:tavLst>
                                        <p:tav tm="0">
                                          <p:val>
                                            <p:fltVal val="0"/>
                                          </p:val>
                                        </p:tav>
                                        <p:tav tm="100000">
                                          <p:val>
                                            <p:strVal val="#ppt_h"/>
                                          </p:val>
                                        </p:tav>
                                      </p:tavLst>
                                    </p:anim>
                                    <p:animEffect transition="in" filter="fade">
                                      <p:cBhvr>
                                        <p:cTn id="1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an 55">
            <a:extLst>
              <a:ext uri="{FF2B5EF4-FFF2-40B4-BE49-F238E27FC236}">
                <a16:creationId xmlns:a16="http://schemas.microsoft.com/office/drawing/2014/main" xmlns="" id="{0312E5FE-C527-4117-8218-3C9A76FC4E25}"/>
              </a:ext>
            </a:extLst>
          </p:cNvPr>
          <p:cNvSpPr/>
          <p:nvPr/>
        </p:nvSpPr>
        <p:spPr bwMode="auto">
          <a:xfrm rot="5400000">
            <a:off x="4209317" y="2029283"/>
            <a:ext cx="1519816" cy="3069541"/>
          </a:xfrm>
          <a:prstGeom prst="can">
            <a:avLst>
              <a:gd name="adj" fmla="val 13743"/>
            </a:avLst>
          </a:prstGeom>
          <a:solidFill>
            <a:schemeClr val="accent1">
              <a:lumMod val="60000"/>
              <a:lumOff val="40000"/>
            </a:schemeClr>
          </a:solidFill>
          <a:ln w="222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sp>
        <p:nvSpPr>
          <p:cNvPr id="69" name="Title 1"/>
          <p:cNvSpPr>
            <a:spLocks noGrp="1"/>
          </p:cNvSpPr>
          <p:nvPr>
            <p:ph type="title"/>
          </p:nvPr>
        </p:nvSpPr>
        <p:spPr>
          <a:xfrm>
            <a:off x="457200" y="592710"/>
            <a:ext cx="11109277" cy="394842"/>
          </a:xfrm>
        </p:spPr>
        <p:txBody>
          <a:bodyPr/>
          <a:lstStyle/>
          <a:p>
            <a:r>
              <a:rPr lang="en-US" dirty="0"/>
              <a:t>…To Detect WAN Problems Quickly</a:t>
            </a:r>
          </a:p>
        </p:txBody>
      </p:sp>
      <p:cxnSp>
        <p:nvCxnSpPr>
          <p:cNvPr id="66" name="Straight Connector 65"/>
          <p:cNvCxnSpPr>
            <a:cxnSpLocks/>
          </p:cNvCxnSpPr>
          <p:nvPr/>
        </p:nvCxnSpPr>
        <p:spPr bwMode="auto">
          <a:xfrm flipV="1">
            <a:off x="6268624" y="3564053"/>
            <a:ext cx="320108" cy="1"/>
          </a:xfrm>
          <a:prstGeom prst="line">
            <a:avLst/>
          </a:prstGeom>
          <a:noFill/>
          <a:ln w="19050" cap="flat" cmpd="sng" algn="ctr">
            <a:solidFill>
              <a:srgbClr val="000000"/>
            </a:solidFill>
            <a:prstDash val="sysDot"/>
            <a:round/>
            <a:headEnd type="none" w="med" len="med"/>
            <a:tailEnd type="none" w="med" len="med"/>
          </a:ln>
          <a:effectLst/>
        </p:spPr>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869" y="3372990"/>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6" name="TextBox 13">
            <a:extLst>
              <a:ext uri="{FF2B5EF4-FFF2-40B4-BE49-F238E27FC236}">
                <a16:creationId xmlns:a16="http://schemas.microsoft.com/office/drawing/2014/main" xmlns="" id="{B4FD9D35-03D3-48DF-AF6B-50E10815FBA7}"/>
              </a:ext>
            </a:extLst>
          </p:cNvPr>
          <p:cNvSpPr txBox="1"/>
          <p:nvPr/>
        </p:nvSpPr>
        <p:spPr>
          <a:xfrm>
            <a:off x="1498487" y="3787397"/>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7" name="TextBox 13">
            <a:extLst>
              <a:ext uri="{FF2B5EF4-FFF2-40B4-BE49-F238E27FC236}">
                <a16:creationId xmlns:a16="http://schemas.microsoft.com/office/drawing/2014/main" xmlns="" id="{0B44ACB9-2CD9-4905-B168-024CB9551F17}"/>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8" name="TextBox 13">
            <a:extLst>
              <a:ext uri="{FF2B5EF4-FFF2-40B4-BE49-F238E27FC236}">
                <a16:creationId xmlns:a16="http://schemas.microsoft.com/office/drawing/2014/main" xmlns="" id="{8E1BF2D8-1187-436A-8D80-F73653126330}"/>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A35AF265-42F7-4305-8C83-0A48F1EB557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50" name="TextBox 13">
            <a:extLst>
              <a:ext uri="{FF2B5EF4-FFF2-40B4-BE49-F238E27FC236}">
                <a16:creationId xmlns:a16="http://schemas.microsoft.com/office/drawing/2014/main" xmlns="" id="{17EAD364-19B7-4892-91A1-56D3925431E5}"/>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F4F869E5-9A9A-46CC-98D4-DDC6FCE8B3C2}"/>
              </a:ext>
            </a:extLst>
          </p:cNvPr>
          <p:cNvGrpSpPr/>
          <p:nvPr/>
        </p:nvGrpSpPr>
        <p:grpSpPr>
          <a:xfrm>
            <a:off x="8205288" y="4588807"/>
            <a:ext cx="1606872" cy="912951"/>
            <a:chOff x="8135580" y="4824609"/>
            <a:chExt cx="1606872" cy="912951"/>
          </a:xfrm>
        </p:grpSpPr>
        <p:sp>
          <p:nvSpPr>
            <p:cNvPr id="51" name="Freeform 23">
              <a:extLst>
                <a:ext uri="{FF2B5EF4-FFF2-40B4-BE49-F238E27FC236}">
                  <a16:creationId xmlns:a16="http://schemas.microsoft.com/office/drawing/2014/main" xmlns="" id="{4133E112-2380-444F-82D2-8A1A8ED76CD1}"/>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23">
              <a:extLst>
                <a:ext uri="{FF2B5EF4-FFF2-40B4-BE49-F238E27FC236}">
                  <a16:creationId xmlns:a16="http://schemas.microsoft.com/office/drawing/2014/main" xmlns="" id="{96BF0C9E-B164-49FE-8EEA-1B12E2135864}"/>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13">
              <a:extLst>
                <a:ext uri="{FF2B5EF4-FFF2-40B4-BE49-F238E27FC236}">
                  <a16:creationId xmlns:a16="http://schemas.microsoft.com/office/drawing/2014/main" xmlns="" id="{717FF881-094B-4CCA-B88D-C6675FA55A55}"/>
                </a:ext>
              </a:extLst>
            </p:cNvPr>
            <p:cNvSpPr txBox="1"/>
            <p:nvPr/>
          </p:nvSpPr>
          <p:spPr>
            <a:xfrm>
              <a:off x="8378418" y="5025211"/>
              <a:ext cx="1223228" cy="3820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Cloud</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sp>
        <p:nvSpPr>
          <p:cNvPr id="54" name="TextBox 13">
            <a:extLst>
              <a:ext uri="{FF2B5EF4-FFF2-40B4-BE49-F238E27FC236}">
                <a16:creationId xmlns:a16="http://schemas.microsoft.com/office/drawing/2014/main" xmlns="" id="{51AA5136-CC55-4725-9437-9909B87F352D}"/>
              </a:ext>
            </a:extLst>
          </p:cNvPr>
          <p:cNvSpPr txBox="1"/>
          <p:nvPr/>
        </p:nvSpPr>
        <p:spPr>
          <a:xfrm>
            <a:off x="-82910" y="4329265"/>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xmlns="" id="{1E0D069C-6D5E-4017-BA3B-E071417024F5}"/>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xmlns="" id="{6E3C6982-1D89-4C44-9403-EACB9FDE361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xmlns="" id="{1110B419-4A0F-47E1-BA94-BB936E5062FE}"/>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64" name="Group 63">
            <a:extLst>
              <a:ext uri="{FF2B5EF4-FFF2-40B4-BE49-F238E27FC236}">
                <a16:creationId xmlns:a16="http://schemas.microsoft.com/office/drawing/2014/main" xmlns="" id="{F559F3F2-41FC-44A3-B04E-40795ECA9BCD}"/>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65" name="Rectangle 5">
              <a:extLst>
                <a:ext uri="{FF2B5EF4-FFF2-40B4-BE49-F238E27FC236}">
                  <a16:creationId xmlns:a16="http://schemas.microsoft.com/office/drawing/2014/main" xmlns="" id="{3A322037-9341-483A-89EE-7C61E2D71016}"/>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7" name="Line 8">
              <a:extLst>
                <a:ext uri="{FF2B5EF4-FFF2-40B4-BE49-F238E27FC236}">
                  <a16:creationId xmlns:a16="http://schemas.microsoft.com/office/drawing/2014/main" xmlns="" id="{780A0975-FFFA-4976-BF16-5CC6AD90C4D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68" name="Group 67">
              <a:extLst>
                <a:ext uri="{FF2B5EF4-FFF2-40B4-BE49-F238E27FC236}">
                  <a16:creationId xmlns:a16="http://schemas.microsoft.com/office/drawing/2014/main" xmlns="" id="{B7CA56D3-85E7-40FF-9607-8096EEA8F37B}"/>
                </a:ext>
              </a:extLst>
            </p:cNvPr>
            <p:cNvGrpSpPr/>
            <p:nvPr/>
          </p:nvGrpSpPr>
          <p:grpSpPr>
            <a:xfrm>
              <a:off x="4527227" y="5793201"/>
              <a:ext cx="683728" cy="288579"/>
              <a:chOff x="4527227" y="5785332"/>
              <a:chExt cx="683728" cy="288579"/>
            </a:xfrm>
            <a:grpFill/>
          </p:grpSpPr>
          <p:sp>
            <p:nvSpPr>
              <p:cNvPr id="70" name="Rectangle 69">
                <a:extLst>
                  <a:ext uri="{FF2B5EF4-FFF2-40B4-BE49-F238E27FC236}">
                    <a16:creationId xmlns:a16="http://schemas.microsoft.com/office/drawing/2014/main" xmlns="" id="{BA697B07-7AE8-44E7-A99E-C467F0A94A54}"/>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xmlns="" id="{62BC8E32-64B7-46B5-8001-EA623E1590BB}"/>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2" name="Rectangle 71">
                <a:extLst>
                  <a:ext uri="{FF2B5EF4-FFF2-40B4-BE49-F238E27FC236}">
                    <a16:creationId xmlns:a16="http://schemas.microsoft.com/office/drawing/2014/main" xmlns="" id="{7DC5E5F8-7AE7-418D-8FC4-A609CD88042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xmlns="" id="{C3C0D008-7259-43A8-BF22-8BC4744BE963}"/>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0F2C89F4-797A-43D7-B9D6-A98C2A23F2FB}"/>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7" name="Rectangle 76">
                <a:extLst>
                  <a:ext uri="{FF2B5EF4-FFF2-40B4-BE49-F238E27FC236}">
                    <a16:creationId xmlns:a16="http://schemas.microsoft.com/office/drawing/2014/main" xmlns="" id="{81BCA98C-FC6B-4D3F-B29B-0A38A563F2D2}"/>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xmlns="" id="{3115290D-BB57-40E1-94A4-2C74362527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9" name="Rectangle 78">
                <a:extLst>
                  <a:ext uri="{FF2B5EF4-FFF2-40B4-BE49-F238E27FC236}">
                    <a16:creationId xmlns:a16="http://schemas.microsoft.com/office/drawing/2014/main" xmlns="" id="{FBD87BA4-5C4F-40FE-A846-10A3B3BDEC82}"/>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80" name="Group 79">
            <a:extLst>
              <a:ext uri="{FF2B5EF4-FFF2-40B4-BE49-F238E27FC236}">
                <a16:creationId xmlns:a16="http://schemas.microsoft.com/office/drawing/2014/main" xmlns="" id="{C92E503E-D122-4D91-996A-7CE8B7F5A933}"/>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81" name="Rectangle 5">
              <a:extLst>
                <a:ext uri="{FF2B5EF4-FFF2-40B4-BE49-F238E27FC236}">
                  <a16:creationId xmlns:a16="http://schemas.microsoft.com/office/drawing/2014/main" xmlns="" id="{D98AAA93-0DAC-46BC-88D9-174D61FAD991}"/>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82" name="Line 8">
              <a:extLst>
                <a:ext uri="{FF2B5EF4-FFF2-40B4-BE49-F238E27FC236}">
                  <a16:creationId xmlns:a16="http://schemas.microsoft.com/office/drawing/2014/main" xmlns="" id="{D61F9991-B307-434C-8308-F8DDF08EA734}"/>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83" name="Group 82">
              <a:extLst>
                <a:ext uri="{FF2B5EF4-FFF2-40B4-BE49-F238E27FC236}">
                  <a16:creationId xmlns:a16="http://schemas.microsoft.com/office/drawing/2014/main" xmlns="" id="{76D4C2F5-E3A2-4BF2-9929-DE407D2DE5CC}"/>
                </a:ext>
              </a:extLst>
            </p:cNvPr>
            <p:cNvGrpSpPr/>
            <p:nvPr/>
          </p:nvGrpSpPr>
          <p:grpSpPr>
            <a:xfrm>
              <a:off x="4527227" y="5793201"/>
              <a:ext cx="683728" cy="288579"/>
              <a:chOff x="4527227" y="5785332"/>
              <a:chExt cx="683728" cy="288579"/>
            </a:xfrm>
            <a:grpFill/>
          </p:grpSpPr>
          <p:sp>
            <p:nvSpPr>
              <p:cNvPr id="87" name="Rectangle 86">
                <a:extLst>
                  <a:ext uri="{FF2B5EF4-FFF2-40B4-BE49-F238E27FC236}">
                    <a16:creationId xmlns:a16="http://schemas.microsoft.com/office/drawing/2014/main" xmlns="" id="{65FDB019-3321-4D76-A499-FACD37016201}"/>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8" name="Rectangle 87">
                <a:extLst>
                  <a:ext uri="{FF2B5EF4-FFF2-40B4-BE49-F238E27FC236}">
                    <a16:creationId xmlns:a16="http://schemas.microsoft.com/office/drawing/2014/main" xmlns="" id="{7DB844B5-EAFA-46C3-8E98-CDE540886792}"/>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9" name="Rectangle 88">
                <a:extLst>
                  <a:ext uri="{FF2B5EF4-FFF2-40B4-BE49-F238E27FC236}">
                    <a16:creationId xmlns:a16="http://schemas.microsoft.com/office/drawing/2014/main" xmlns="" id="{47CA4839-849C-4F1B-8828-C7D5D19E5C6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xmlns="" id="{F124ED92-211B-4E10-B756-1D165F02874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3" name="Rectangle 92">
                <a:extLst>
                  <a:ext uri="{FF2B5EF4-FFF2-40B4-BE49-F238E27FC236}">
                    <a16:creationId xmlns:a16="http://schemas.microsoft.com/office/drawing/2014/main" xmlns="" id="{3DDCCB3B-0A9B-4CA2-A3CE-BEE6D12E9C03}"/>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CF74F967-DF33-4F03-AAC7-174052B8D3CC}"/>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AFACF64A-5BFC-47C0-8D9B-9D0967519AD0}"/>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19E0E61D-A6A7-47CE-AC03-8C77F4287836}"/>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7" name="TextBox 13">
            <a:extLst>
              <a:ext uri="{FF2B5EF4-FFF2-40B4-BE49-F238E27FC236}">
                <a16:creationId xmlns:a16="http://schemas.microsoft.com/office/drawing/2014/main" xmlns="" id="{9B4A0D82-E4A4-4748-94DC-D0613BE80773}"/>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98" name="TextBox 13">
            <a:extLst>
              <a:ext uri="{FF2B5EF4-FFF2-40B4-BE49-F238E27FC236}">
                <a16:creationId xmlns:a16="http://schemas.microsoft.com/office/drawing/2014/main" xmlns="" id="{92A33B54-6F6D-4BE1-8A3E-A5EC058AD3B9}"/>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xmlns="" id="{0562EC6C-B685-4A34-86A0-2C28CE3D67F1}"/>
              </a:ext>
            </a:extLst>
          </p:cNvPr>
          <p:cNvSpPr/>
          <p:nvPr/>
        </p:nvSpPr>
        <p:spPr>
          <a:xfrm flipV="1">
            <a:off x="1251522" y="3618335"/>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xmlns="" id="{B5D9CBE4-DF1B-4D35-83E9-FCC4924CC855}"/>
              </a:ext>
            </a:extLst>
          </p:cNvPr>
          <p:cNvSpPr/>
          <p:nvPr/>
        </p:nvSpPr>
        <p:spPr>
          <a:xfrm>
            <a:off x="1251522" y="3566043"/>
            <a:ext cx="7321640" cy="6439"/>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xmlns="" id="{AC9D2EB5-7F5E-4271-828A-C63C8C41B9C0}"/>
              </a:ext>
            </a:extLst>
          </p:cNvPr>
          <p:cNvSpPr/>
          <p:nvPr/>
        </p:nvSpPr>
        <p:spPr>
          <a:xfrm>
            <a:off x="1251139" y="3092348"/>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2" name="Group 121"/>
          <p:cNvGrpSpPr>
            <a:grpSpLocks noChangeAspect="1"/>
          </p:cNvGrpSpPr>
          <p:nvPr/>
        </p:nvGrpSpPr>
        <p:grpSpPr>
          <a:xfrm>
            <a:off x="6588995" y="3358553"/>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9" name="TextBox 98">
            <a:extLst>
              <a:ext uri="{FF2B5EF4-FFF2-40B4-BE49-F238E27FC236}">
                <a16:creationId xmlns:a16="http://schemas.microsoft.com/office/drawing/2014/main" xmlns="" id="{4A0E7188-F81B-4F0D-B0C8-E4CBDCD7DA6A}"/>
              </a:ext>
            </a:extLst>
          </p:cNvPr>
          <p:cNvSpPr txBox="1"/>
          <p:nvPr/>
        </p:nvSpPr>
        <p:spPr>
          <a:xfrm>
            <a:off x="2282996" y="1705008"/>
            <a:ext cx="3521382" cy="584775"/>
          </a:xfrm>
          <a:prstGeom prst="rect">
            <a:avLst/>
          </a:prstGeom>
          <a:noFill/>
        </p:spPr>
        <p:txBody>
          <a:bodyPr wrap="square" rtlCol="0">
            <a:spAutoFit/>
          </a:bodyPr>
          <a:lstStyle/>
          <a:p>
            <a:r>
              <a:rPr lang="en-US" sz="1600" b="1" dirty="0">
                <a:solidFill>
                  <a:schemeClr val="bg1">
                    <a:lumMod val="50000"/>
                  </a:schemeClr>
                </a:solidFill>
              </a:rPr>
              <a:t>Inspect packets to detect brownouts such as latency or loss spikes. </a:t>
            </a:r>
          </a:p>
        </p:txBody>
      </p:sp>
      <p:sp>
        <p:nvSpPr>
          <p:cNvPr id="100" name="Oval 99">
            <a:extLst>
              <a:ext uri="{FF2B5EF4-FFF2-40B4-BE49-F238E27FC236}">
                <a16:creationId xmlns:a16="http://schemas.microsoft.com/office/drawing/2014/main" xmlns="" id="{1A06A68D-3CD6-4F07-A817-AE1DB7425B1E}"/>
              </a:ext>
            </a:extLst>
          </p:cNvPr>
          <p:cNvSpPr/>
          <p:nvPr/>
        </p:nvSpPr>
        <p:spPr>
          <a:xfrm>
            <a:off x="4450780" y="3008892"/>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xmlns="" id="{25462454-5853-43F0-8724-8B5EE0EBC6AE}"/>
              </a:ext>
            </a:extLst>
          </p:cNvPr>
          <p:cNvSpPr/>
          <p:nvPr/>
        </p:nvSpPr>
        <p:spPr bwMode="auto">
          <a:xfrm>
            <a:off x="3721870" y="3424724"/>
            <a:ext cx="2385784" cy="323808"/>
          </a:xfrm>
          <a:prstGeom prst="rect">
            <a:avLst/>
          </a:prstGeom>
          <a:solidFill>
            <a:schemeClr val="tx1">
              <a:lumMod val="50000"/>
              <a:lumOff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Internet</a:t>
            </a:r>
          </a:p>
        </p:txBody>
      </p:sp>
      <p:sp>
        <p:nvSpPr>
          <p:cNvPr id="111" name="Rectangle 110">
            <a:extLst>
              <a:ext uri="{FF2B5EF4-FFF2-40B4-BE49-F238E27FC236}">
                <a16:creationId xmlns:a16="http://schemas.microsoft.com/office/drawing/2014/main" xmlns="" id="{6C3F3743-8CE0-4398-9789-6FC1745D7E88}"/>
              </a:ext>
            </a:extLst>
          </p:cNvPr>
          <p:cNvSpPr/>
          <p:nvPr/>
        </p:nvSpPr>
        <p:spPr bwMode="auto">
          <a:xfrm>
            <a:off x="3726148" y="3841864"/>
            <a:ext cx="2385784" cy="323808"/>
          </a:xfrm>
          <a:prstGeom prst="rect">
            <a:avLst/>
          </a:prstGeom>
          <a:solidFill>
            <a:schemeClr val="accent2">
              <a:lumMod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LTE/Satellite</a:t>
            </a:r>
          </a:p>
        </p:txBody>
      </p:sp>
      <p:sp>
        <p:nvSpPr>
          <p:cNvPr id="112" name="Rectangle 111">
            <a:extLst>
              <a:ext uri="{FF2B5EF4-FFF2-40B4-BE49-F238E27FC236}">
                <a16:creationId xmlns:a16="http://schemas.microsoft.com/office/drawing/2014/main" xmlns="" id="{F9CC5674-361C-434C-86D7-75C90673C4A3}"/>
              </a:ext>
            </a:extLst>
          </p:cNvPr>
          <p:cNvSpPr/>
          <p:nvPr/>
        </p:nvSpPr>
        <p:spPr bwMode="auto">
          <a:xfrm>
            <a:off x="3726148" y="3006860"/>
            <a:ext cx="2385784" cy="323808"/>
          </a:xfrm>
          <a:prstGeom prst="rect">
            <a:avLst/>
          </a:prstGeom>
          <a:solidFill>
            <a:srgbClr val="0070C0"/>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MPLS</a:t>
            </a:r>
          </a:p>
        </p:txBody>
      </p:sp>
      <p:sp>
        <p:nvSpPr>
          <p:cNvPr id="104" name="Lightning Bolt 103">
            <a:extLst>
              <a:ext uri="{FF2B5EF4-FFF2-40B4-BE49-F238E27FC236}">
                <a16:creationId xmlns:a16="http://schemas.microsoft.com/office/drawing/2014/main" xmlns="" id="{A81D6A10-2DE3-4471-BD86-3F7EF2D9D4AE}"/>
              </a:ext>
            </a:extLst>
          </p:cNvPr>
          <p:cNvSpPr/>
          <p:nvPr/>
        </p:nvSpPr>
        <p:spPr>
          <a:xfrm>
            <a:off x="3735312" y="2268539"/>
            <a:ext cx="589388" cy="1212931"/>
          </a:xfrm>
          <a:prstGeom prst="lightningBol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118" name="TextBox 13">
            <a:extLst>
              <a:ext uri="{FF2B5EF4-FFF2-40B4-BE49-F238E27FC236}">
                <a16:creationId xmlns:a16="http://schemas.microsoft.com/office/drawing/2014/main" xmlns="" id="{7DC3F967-5C33-4A83-A633-3F8944D6BA86}"/>
              </a:ext>
            </a:extLst>
          </p:cNvPr>
          <p:cNvSpPr txBox="1"/>
          <p:nvPr/>
        </p:nvSpPr>
        <p:spPr>
          <a:xfrm>
            <a:off x="231827" y="5631496"/>
            <a:ext cx="462327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buFont typeface="Arial" panose="020B0604020202020204" pitchFamily="34" charset="0"/>
              <a:buChar char="•"/>
              <a:defRPr sz="16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Detect link failures within just a couple packets</a:t>
            </a:r>
          </a:p>
          <a:p>
            <a:r>
              <a:rPr lang="en-US" dirty="0"/>
              <a:t>Retransmit and reorder packets</a:t>
            </a:r>
          </a:p>
        </p:txBody>
      </p:sp>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a:solidFill>
            <a:schemeClr val="bg1"/>
          </a:solidFill>
        </p:spPr>
      </p:pic>
    </p:spTree>
    <p:extLst>
      <p:ext uri="{BB962C8B-B14F-4D97-AF65-F5344CB8AC3E}">
        <p14:creationId xmlns:p14="http://schemas.microsoft.com/office/powerpoint/2010/main" val="331371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p:stCondLst>
                              <p:cond delay="500"/>
                            </p:stCondLst>
                            <p:childTnLst>
                              <p:par>
                                <p:cTn id="9" presetID="53" presetClass="entr" presetSubtype="16" fill="hold" grpId="0" nodeType="afterEffect">
                                  <p:stCondLst>
                                    <p:cond delay="50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an 55">
            <a:extLst>
              <a:ext uri="{FF2B5EF4-FFF2-40B4-BE49-F238E27FC236}">
                <a16:creationId xmlns:a16="http://schemas.microsoft.com/office/drawing/2014/main" xmlns="" id="{0312E5FE-C527-4117-8218-3C9A76FC4E25}"/>
              </a:ext>
            </a:extLst>
          </p:cNvPr>
          <p:cNvSpPr/>
          <p:nvPr/>
        </p:nvSpPr>
        <p:spPr bwMode="auto">
          <a:xfrm rot="5400000">
            <a:off x="4209317" y="2029283"/>
            <a:ext cx="1519816" cy="3069541"/>
          </a:xfrm>
          <a:prstGeom prst="can">
            <a:avLst>
              <a:gd name="adj" fmla="val 13743"/>
            </a:avLst>
          </a:prstGeom>
          <a:solidFill>
            <a:schemeClr val="accent1">
              <a:lumMod val="60000"/>
              <a:lumOff val="40000"/>
            </a:schemeClr>
          </a:solidFill>
          <a:ln w="222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sp>
        <p:nvSpPr>
          <p:cNvPr id="69" name="Title 1"/>
          <p:cNvSpPr>
            <a:spLocks noGrp="1"/>
          </p:cNvSpPr>
          <p:nvPr>
            <p:ph type="title"/>
          </p:nvPr>
        </p:nvSpPr>
        <p:spPr>
          <a:xfrm>
            <a:off x="457200" y="592710"/>
            <a:ext cx="11109277" cy="394842"/>
          </a:xfrm>
        </p:spPr>
        <p:txBody>
          <a:bodyPr/>
          <a:lstStyle/>
          <a:p>
            <a:r>
              <a:rPr lang="en-US" dirty="0"/>
              <a:t>…and directs traffic to the best path</a:t>
            </a:r>
          </a:p>
        </p:txBody>
      </p:sp>
      <p:cxnSp>
        <p:nvCxnSpPr>
          <p:cNvPr id="66" name="Straight Connector 65"/>
          <p:cNvCxnSpPr>
            <a:cxnSpLocks/>
          </p:cNvCxnSpPr>
          <p:nvPr/>
        </p:nvCxnSpPr>
        <p:spPr bwMode="auto">
          <a:xfrm flipV="1">
            <a:off x="6268624" y="3564053"/>
            <a:ext cx="320108" cy="1"/>
          </a:xfrm>
          <a:prstGeom prst="line">
            <a:avLst/>
          </a:prstGeom>
          <a:noFill/>
          <a:ln w="19050" cap="flat" cmpd="sng" algn="ctr">
            <a:solidFill>
              <a:srgbClr val="000000"/>
            </a:solidFill>
            <a:prstDash val="sysDot"/>
            <a:round/>
            <a:headEnd type="none" w="med" len="med"/>
            <a:tailEnd type="none" w="med" len="med"/>
          </a:ln>
          <a:effectLst/>
        </p:spPr>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869" y="3372990"/>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6" name="TextBox 13">
            <a:extLst>
              <a:ext uri="{FF2B5EF4-FFF2-40B4-BE49-F238E27FC236}">
                <a16:creationId xmlns:a16="http://schemas.microsoft.com/office/drawing/2014/main" xmlns="" id="{B4FD9D35-03D3-48DF-AF6B-50E10815FBA7}"/>
              </a:ext>
            </a:extLst>
          </p:cNvPr>
          <p:cNvSpPr txBox="1"/>
          <p:nvPr/>
        </p:nvSpPr>
        <p:spPr>
          <a:xfrm>
            <a:off x="1498487" y="3787397"/>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7" name="TextBox 13">
            <a:extLst>
              <a:ext uri="{FF2B5EF4-FFF2-40B4-BE49-F238E27FC236}">
                <a16:creationId xmlns:a16="http://schemas.microsoft.com/office/drawing/2014/main" xmlns="" id="{0B44ACB9-2CD9-4905-B168-024CB9551F17}"/>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8" name="TextBox 13">
            <a:extLst>
              <a:ext uri="{FF2B5EF4-FFF2-40B4-BE49-F238E27FC236}">
                <a16:creationId xmlns:a16="http://schemas.microsoft.com/office/drawing/2014/main" xmlns="" id="{8E1BF2D8-1187-436A-8D80-F73653126330}"/>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A35AF265-42F7-4305-8C83-0A48F1EB557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50" name="TextBox 13">
            <a:extLst>
              <a:ext uri="{FF2B5EF4-FFF2-40B4-BE49-F238E27FC236}">
                <a16:creationId xmlns:a16="http://schemas.microsoft.com/office/drawing/2014/main" xmlns="" id="{17EAD364-19B7-4892-91A1-56D3925431E5}"/>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F4F869E5-9A9A-46CC-98D4-DDC6FCE8B3C2}"/>
              </a:ext>
            </a:extLst>
          </p:cNvPr>
          <p:cNvGrpSpPr/>
          <p:nvPr/>
        </p:nvGrpSpPr>
        <p:grpSpPr>
          <a:xfrm>
            <a:off x="8205288" y="4588807"/>
            <a:ext cx="1606872" cy="912951"/>
            <a:chOff x="8135580" y="4824609"/>
            <a:chExt cx="1606872" cy="912951"/>
          </a:xfrm>
        </p:grpSpPr>
        <p:sp>
          <p:nvSpPr>
            <p:cNvPr id="51" name="Freeform 23">
              <a:extLst>
                <a:ext uri="{FF2B5EF4-FFF2-40B4-BE49-F238E27FC236}">
                  <a16:creationId xmlns:a16="http://schemas.microsoft.com/office/drawing/2014/main" xmlns="" id="{4133E112-2380-444F-82D2-8A1A8ED76CD1}"/>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23">
              <a:extLst>
                <a:ext uri="{FF2B5EF4-FFF2-40B4-BE49-F238E27FC236}">
                  <a16:creationId xmlns:a16="http://schemas.microsoft.com/office/drawing/2014/main" xmlns="" id="{96BF0C9E-B164-49FE-8EEA-1B12E2135864}"/>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13">
              <a:extLst>
                <a:ext uri="{FF2B5EF4-FFF2-40B4-BE49-F238E27FC236}">
                  <a16:creationId xmlns:a16="http://schemas.microsoft.com/office/drawing/2014/main" xmlns="" id="{717FF881-094B-4CCA-B88D-C6675FA55A55}"/>
                </a:ext>
              </a:extLst>
            </p:cNvPr>
            <p:cNvSpPr txBox="1"/>
            <p:nvPr/>
          </p:nvSpPr>
          <p:spPr>
            <a:xfrm>
              <a:off x="8378418" y="5025211"/>
              <a:ext cx="1223228" cy="3820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Cloud</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sp>
        <p:nvSpPr>
          <p:cNvPr id="54" name="TextBox 13">
            <a:extLst>
              <a:ext uri="{FF2B5EF4-FFF2-40B4-BE49-F238E27FC236}">
                <a16:creationId xmlns:a16="http://schemas.microsoft.com/office/drawing/2014/main" xmlns="" id="{51AA5136-CC55-4725-9437-9909B87F352D}"/>
              </a:ext>
            </a:extLst>
          </p:cNvPr>
          <p:cNvSpPr txBox="1"/>
          <p:nvPr/>
        </p:nvSpPr>
        <p:spPr>
          <a:xfrm>
            <a:off x="-82910" y="4329265"/>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xmlns="" id="{1E0D069C-6D5E-4017-BA3B-E071417024F5}"/>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xmlns="" id="{6E3C6982-1D89-4C44-9403-EACB9FDE361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xmlns="" id="{1110B419-4A0F-47E1-BA94-BB936E5062FE}"/>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64" name="Group 63">
            <a:extLst>
              <a:ext uri="{FF2B5EF4-FFF2-40B4-BE49-F238E27FC236}">
                <a16:creationId xmlns:a16="http://schemas.microsoft.com/office/drawing/2014/main" xmlns="" id="{F559F3F2-41FC-44A3-B04E-40795ECA9BCD}"/>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65" name="Rectangle 5">
              <a:extLst>
                <a:ext uri="{FF2B5EF4-FFF2-40B4-BE49-F238E27FC236}">
                  <a16:creationId xmlns:a16="http://schemas.microsoft.com/office/drawing/2014/main" xmlns="" id="{3A322037-9341-483A-89EE-7C61E2D71016}"/>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7" name="Line 8">
              <a:extLst>
                <a:ext uri="{FF2B5EF4-FFF2-40B4-BE49-F238E27FC236}">
                  <a16:creationId xmlns:a16="http://schemas.microsoft.com/office/drawing/2014/main" xmlns="" id="{780A0975-FFFA-4976-BF16-5CC6AD90C4D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68" name="Group 67">
              <a:extLst>
                <a:ext uri="{FF2B5EF4-FFF2-40B4-BE49-F238E27FC236}">
                  <a16:creationId xmlns:a16="http://schemas.microsoft.com/office/drawing/2014/main" xmlns="" id="{B7CA56D3-85E7-40FF-9607-8096EEA8F37B}"/>
                </a:ext>
              </a:extLst>
            </p:cNvPr>
            <p:cNvGrpSpPr/>
            <p:nvPr/>
          </p:nvGrpSpPr>
          <p:grpSpPr>
            <a:xfrm>
              <a:off x="4527227" y="5793201"/>
              <a:ext cx="683728" cy="288579"/>
              <a:chOff x="4527227" y="5785332"/>
              <a:chExt cx="683728" cy="288579"/>
            </a:xfrm>
            <a:grpFill/>
          </p:grpSpPr>
          <p:sp>
            <p:nvSpPr>
              <p:cNvPr id="70" name="Rectangle 69">
                <a:extLst>
                  <a:ext uri="{FF2B5EF4-FFF2-40B4-BE49-F238E27FC236}">
                    <a16:creationId xmlns:a16="http://schemas.microsoft.com/office/drawing/2014/main" xmlns="" id="{BA697B07-7AE8-44E7-A99E-C467F0A94A54}"/>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xmlns="" id="{62BC8E32-64B7-46B5-8001-EA623E1590BB}"/>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2" name="Rectangle 71">
                <a:extLst>
                  <a:ext uri="{FF2B5EF4-FFF2-40B4-BE49-F238E27FC236}">
                    <a16:creationId xmlns:a16="http://schemas.microsoft.com/office/drawing/2014/main" xmlns="" id="{7DC5E5F8-7AE7-418D-8FC4-A609CD88042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xmlns="" id="{C3C0D008-7259-43A8-BF22-8BC4744BE963}"/>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0F2C89F4-797A-43D7-B9D6-A98C2A23F2FB}"/>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7" name="Rectangle 76">
                <a:extLst>
                  <a:ext uri="{FF2B5EF4-FFF2-40B4-BE49-F238E27FC236}">
                    <a16:creationId xmlns:a16="http://schemas.microsoft.com/office/drawing/2014/main" xmlns="" id="{81BCA98C-FC6B-4D3F-B29B-0A38A563F2D2}"/>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xmlns="" id="{3115290D-BB57-40E1-94A4-2C74362527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9" name="Rectangle 78">
                <a:extLst>
                  <a:ext uri="{FF2B5EF4-FFF2-40B4-BE49-F238E27FC236}">
                    <a16:creationId xmlns:a16="http://schemas.microsoft.com/office/drawing/2014/main" xmlns="" id="{FBD87BA4-5C4F-40FE-A846-10A3B3BDEC82}"/>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80" name="Group 79">
            <a:extLst>
              <a:ext uri="{FF2B5EF4-FFF2-40B4-BE49-F238E27FC236}">
                <a16:creationId xmlns:a16="http://schemas.microsoft.com/office/drawing/2014/main" xmlns="" id="{C92E503E-D122-4D91-996A-7CE8B7F5A933}"/>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81" name="Rectangle 5">
              <a:extLst>
                <a:ext uri="{FF2B5EF4-FFF2-40B4-BE49-F238E27FC236}">
                  <a16:creationId xmlns:a16="http://schemas.microsoft.com/office/drawing/2014/main" xmlns="" id="{D98AAA93-0DAC-46BC-88D9-174D61FAD991}"/>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82" name="Line 8">
              <a:extLst>
                <a:ext uri="{FF2B5EF4-FFF2-40B4-BE49-F238E27FC236}">
                  <a16:creationId xmlns:a16="http://schemas.microsoft.com/office/drawing/2014/main" xmlns="" id="{D61F9991-B307-434C-8308-F8DDF08EA734}"/>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83" name="Group 82">
              <a:extLst>
                <a:ext uri="{FF2B5EF4-FFF2-40B4-BE49-F238E27FC236}">
                  <a16:creationId xmlns:a16="http://schemas.microsoft.com/office/drawing/2014/main" xmlns="" id="{76D4C2F5-E3A2-4BF2-9929-DE407D2DE5CC}"/>
                </a:ext>
              </a:extLst>
            </p:cNvPr>
            <p:cNvGrpSpPr/>
            <p:nvPr/>
          </p:nvGrpSpPr>
          <p:grpSpPr>
            <a:xfrm>
              <a:off x="4527227" y="5793201"/>
              <a:ext cx="683728" cy="288579"/>
              <a:chOff x="4527227" y="5785332"/>
              <a:chExt cx="683728" cy="288579"/>
            </a:xfrm>
            <a:grpFill/>
          </p:grpSpPr>
          <p:sp>
            <p:nvSpPr>
              <p:cNvPr id="87" name="Rectangle 86">
                <a:extLst>
                  <a:ext uri="{FF2B5EF4-FFF2-40B4-BE49-F238E27FC236}">
                    <a16:creationId xmlns:a16="http://schemas.microsoft.com/office/drawing/2014/main" xmlns="" id="{65FDB019-3321-4D76-A499-FACD37016201}"/>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8" name="Rectangle 87">
                <a:extLst>
                  <a:ext uri="{FF2B5EF4-FFF2-40B4-BE49-F238E27FC236}">
                    <a16:creationId xmlns:a16="http://schemas.microsoft.com/office/drawing/2014/main" xmlns="" id="{7DB844B5-EAFA-46C3-8E98-CDE540886792}"/>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9" name="Rectangle 88">
                <a:extLst>
                  <a:ext uri="{FF2B5EF4-FFF2-40B4-BE49-F238E27FC236}">
                    <a16:creationId xmlns:a16="http://schemas.microsoft.com/office/drawing/2014/main" xmlns="" id="{47CA4839-849C-4F1B-8828-C7D5D19E5C6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xmlns="" id="{F124ED92-211B-4E10-B756-1D165F02874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3" name="Rectangle 92">
                <a:extLst>
                  <a:ext uri="{FF2B5EF4-FFF2-40B4-BE49-F238E27FC236}">
                    <a16:creationId xmlns:a16="http://schemas.microsoft.com/office/drawing/2014/main" xmlns="" id="{3DDCCB3B-0A9B-4CA2-A3CE-BEE6D12E9C03}"/>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CF74F967-DF33-4F03-AAC7-174052B8D3CC}"/>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AFACF64A-5BFC-47C0-8D9B-9D0967519AD0}"/>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19E0E61D-A6A7-47CE-AC03-8C77F4287836}"/>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7" name="TextBox 13">
            <a:extLst>
              <a:ext uri="{FF2B5EF4-FFF2-40B4-BE49-F238E27FC236}">
                <a16:creationId xmlns:a16="http://schemas.microsoft.com/office/drawing/2014/main" xmlns="" id="{9B4A0D82-E4A4-4748-94DC-D0613BE80773}"/>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98" name="TextBox 13">
            <a:extLst>
              <a:ext uri="{FF2B5EF4-FFF2-40B4-BE49-F238E27FC236}">
                <a16:creationId xmlns:a16="http://schemas.microsoft.com/office/drawing/2014/main" xmlns="" id="{92A33B54-6F6D-4BE1-8A3E-A5EC058AD3B9}"/>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xmlns="" id="{0562EC6C-B685-4A34-86A0-2C28CE3D67F1}"/>
              </a:ext>
            </a:extLst>
          </p:cNvPr>
          <p:cNvSpPr/>
          <p:nvPr/>
        </p:nvSpPr>
        <p:spPr>
          <a:xfrm flipV="1">
            <a:off x="1251522" y="3618335"/>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xmlns="" id="{B5D9CBE4-DF1B-4D35-83E9-FCC4924CC855}"/>
              </a:ext>
            </a:extLst>
          </p:cNvPr>
          <p:cNvSpPr/>
          <p:nvPr/>
        </p:nvSpPr>
        <p:spPr>
          <a:xfrm>
            <a:off x="1251522" y="3566043"/>
            <a:ext cx="7321640" cy="6439"/>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xmlns="" id="{AC9D2EB5-7F5E-4271-828A-C63C8C41B9C0}"/>
              </a:ext>
            </a:extLst>
          </p:cNvPr>
          <p:cNvSpPr/>
          <p:nvPr/>
        </p:nvSpPr>
        <p:spPr>
          <a:xfrm>
            <a:off x="1251139" y="3092348"/>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2" name="Group 121"/>
          <p:cNvGrpSpPr>
            <a:grpSpLocks noChangeAspect="1"/>
          </p:cNvGrpSpPr>
          <p:nvPr/>
        </p:nvGrpSpPr>
        <p:grpSpPr>
          <a:xfrm>
            <a:off x="6588995" y="3358553"/>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9" name="TextBox 98">
            <a:extLst>
              <a:ext uri="{FF2B5EF4-FFF2-40B4-BE49-F238E27FC236}">
                <a16:creationId xmlns:a16="http://schemas.microsoft.com/office/drawing/2014/main" xmlns="" id="{4A0E7188-F81B-4F0D-B0C8-E4CBDCD7DA6A}"/>
              </a:ext>
            </a:extLst>
          </p:cNvPr>
          <p:cNvSpPr txBox="1"/>
          <p:nvPr/>
        </p:nvSpPr>
        <p:spPr>
          <a:xfrm>
            <a:off x="2282996" y="1705008"/>
            <a:ext cx="3521382" cy="830997"/>
          </a:xfrm>
          <a:prstGeom prst="rect">
            <a:avLst/>
          </a:prstGeom>
          <a:noFill/>
        </p:spPr>
        <p:txBody>
          <a:bodyPr wrap="square" rtlCol="0">
            <a:spAutoFit/>
          </a:bodyPr>
          <a:lstStyle/>
          <a:p>
            <a:r>
              <a:rPr lang="en-US" sz="1600" b="1" dirty="0">
                <a:solidFill>
                  <a:schemeClr val="bg1">
                    <a:lumMod val="50000"/>
                  </a:schemeClr>
                </a:solidFill>
              </a:rPr>
              <a:t>Identify each application and direct it to the best path with priority given to critical applications.</a:t>
            </a:r>
          </a:p>
        </p:txBody>
      </p:sp>
      <p:sp>
        <p:nvSpPr>
          <p:cNvPr id="100" name="Oval 99">
            <a:extLst>
              <a:ext uri="{FF2B5EF4-FFF2-40B4-BE49-F238E27FC236}">
                <a16:creationId xmlns:a16="http://schemas.microsoft.com/office/drawing/2014/main" xmlns="" id="{1A06A68D-3CD6-4F07-A817-AE1DB7425B1E}"/>
              </a:ext>
            </a:extLst>
          </p:cNvPr>
          <p:cNvSpPr/>
          <p:nvPr/>
        </p:nvSpPr>
        <p:spPr>
          <a:xfrm>
            <a:off x="4450780" y="3008892"/>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xmlns="" id="{25462454-5853-43F0-8724-8B5EE0EBC6AE}"/>
              </a:ext>
            </a:extLst>
          </p:cNvPr>
          <p:cNvSpPr/>
          <p:nvPr/>
        </p:nvSpPr>
        <p:spPr bwMode="auto">
          <a:xfrm>
            <a:off x="3721870" y="3424724"/>
            <a:ext cx="2385784" cy="323808"/>
          </a:xfrm>
          <a:prstGeom prst="rect">
            <a:avLst/>
          </a:prstGeom>
          <a:solidFill>
            <a:schemeClr val="tx1">
              <a:lumMod val="50000"/>
              <a:lumOff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Internet</a:t>
            </a:r>
          </a:p>
        </p:txBody>
      </p:sp>
      <p:sp>
        <p:nvSpPr>
          <p:cNvPr id="111" name="Rectangle 110">
            <a:extLst>
              <a:ext uri="{FF2B5EF4-FFF2-40B4-BE49-F238E27FC236}">
                <a16:creationId xmlns:a16="http://schemas.microsoft.com/office/drawing/2014/main" xmlns="" id="{6C3F3743-8CE0-4398-9789-6FC1745D7E88}"/>
              </a:ext>
            </a:extLst>
          </p:cNvPr>
          <p:cNvSpPr/>
          <p:nvPr/>
        </p:nvSpPr>
        <p:spPr bwMode="auto">
          <a:xfrm>
            <a:off x="3726148" y="3841864"/>
            <a:ext cx="2385784" cy="323808"/>
          </a:xfrm>
          <a:prstGeom prst="rect">
            <a:avLst/>
          </a:prstGeom>
          <a:solidFill>
            <a:schemeClr val="accent2">
              <a:lumMod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LTE/Satellite</a:t>
            </a:r>
          </a:p>
        </p:txBody>
      </p:sp>
      <p:sp>
        <p:nvSpPr>
          <p:cNvPr id="112" name="Rectangle 111">
            <a:extLst>
              <a:ext uri="{FF2B5EF4-FFF2-40B4-BE49-F238E27FC236}">
                <a16:creationId xmlns:a16="http://schemas.microsoft.com/office/drawing/2014/main" xmlns="" id="{F9CC5674-361C-434C-86D7-75C90673C4A3}"/>
              </a:ext>
            </a:extLst>
          </p:cNvPr>
          <p:cNvSpPr/>
          <p:nvPr/>
        </p:nvSpPr>
        <p:spPr bwMode="auto">
          <a:xfrm>
            <a:off x="3726148" y="3006860"/>
            <a:ext cx="2385784" cy="323808"/>
          </a:xfrm>
          <a:prstGeom prst="rect">
            <a:avLst/>
          </a:prstGeom>
          <a:solidFill>
            <a:srgbClr val="0070C0"/>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MPLS</a:t>
            </a:r>
          </a:p>
        </p:txBody>
      </p:sp>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a:solidFill>
            <a:schemeClr val="bg1"/>
          </a:solidFill>
        </p:spPr>
      </p:pic>
      <p:sp>
        <p:nvSpPr>
          <p:cNvPr id="3" name="Rectangle 2">
            <a:extLst>
              <a:ext uri="{FF2B5EF4-FFF2-40B4-BE49-F238E27FC236}">
                <a16:creationId xmlns:a16="http://schemas.microsoft.com/office/drawing/2014/main" xmlns="" id="{8EB64E6C-C348-0143-870D-9B0CCECF19CA}"/>
              </a:ext>
            </a:extLst>
          </p:cNvPr>
          <p:cNvSpPr/>
          <p:nvPr/>
        </p:nvSpPr>
        <p:spPr>
          <a:xfrm>
            <a:off x="378448" y="5692558"/>
            <a:ext cx="8388621"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dirty="0">
                <a:solidFill>
                  <a:schemeClr val="tx1">
                    <a:lumMod val="50000"/>
                    <a:lumOff val="50000"/>
                  </a:schemeClr>
                </a:solidFill>
              </a:rPr>
              <a:t>Real-time data such as voice or HDX is put on a low loss, low latency path</a:t>
            </a:r>
          </a:p>
          <a:p>
            <a:pPr marL="171450" indent="-171450">
              <a:buFont typeface="Arial" panose="020B0604020202020204" pitchFamily="34" charset="0"/>
              <a:buChar char="•"/>
            </a:pPr>
            <a:r>
              <a:rPr lang="en-US" sz="1600" dirty="0">
                <a:solidFill>
                  <a:schemeClr val="tx1">
                    <a:lumMod val="50000"/>
                    <a:lumOff val="50000"/>
                  </a:schemeClr>
                </a:solidFill>
              </a:rPr>
              <a:t>File transfers need bandwidth, but don’t need a good connection</a:t>
            </a:r>
          </a:p>
        </p:txBody>
      </p:sp>
    </p:spTree>
    <p:extLst>
      <p:ext uri="{BB962C8B-B14F-4D97-AF65-F5344CB8AC3E}">
        <p14:creationId xmlns:p14="http://schemas.microsoft.com/office/powerpoint/2010/main" val="191765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an 55">
            <a:extLst>
              <a:ext uri="{FF2B5EF4-FFF2-40B4-BE49-F238E27FC236}">
                <a16:creationId xmlns:a16="http://schemas.microsoft.com/office/drawing/2014/main" xmlns="" id="{0312E5FE-C527-4117-8218-3C9A76FC4E25}"/>
              </a:ext>
            </a:extLst>
          </p:cNvPr>
          <p:cNvSpPr/>
          <p:nvPr/>
        </p:nvSpPr>
        <p:spPr bwMode="auto">
          <a:xfrm rot="5400000">
            <a:off x="4209317" y="2029283"/>
            <a:ext cx="1519816" cy="3069541"/>
          </a:xfrm>
          <a:prstGeom prst="can">
            <a:avLst>
              <a:gd name="adj" fmla="val 13743"/>
            </a:avLst>
          </a:prstGeom>
          <a:solidFill>
            <a:schemeClr val="accent1">
              <a:lumMod val="60000"/>
              <a:lumOff val="40000"/>
            </a:schemeClr>
          </a:solidFill>
          <a:ln w="222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sp>
        <p:nvSpPr>
          <p:cNvPr id="69" name="Title 1"/>
          <p:cNvSpPr>
            <a:spLocks noGrp="1"/>
          </p:cNvSpPr>
          <p:nvPr>
            <p:ph type="title"/>
          </p:nvPr>
        </p:nvSpPr>
        <p:spPr>
          <a:xfrm>
            <a:off x="457200" y="592710"/>
            <a:ext cx="11109277" cy="394842"/>
          </a:xfrm>
        </p:spPr>
        <p:txBody>
          <a:bodyPr/>
          <a:lstStyle/>
          <a:p>
            <a:r>
              <a:rPr lang="en-US" dirty="0"/>
              <a:t>Ensure critical applications have bandwidth</a:t>
            </a:r>
          </a:p>
        </p:txBody>
      </p:sp>
      <p:cxnSp>
        <p:nvCxnSpPr>
          <p:cNvPr id="66" name="Straight Connector 65"/>
          <p:cNvCxnSpPr>
            <a:cxnSpLocks/>
          </p:cNvCxnSpPr>
          <p:nvPr/>
        </p:nvCxnSpPr>
        <p:spPr bwMode="auto">
          <a:xfrm flipV="1">
            <a:off x="6268624" y="3564053"/>
            <a:ext cx="320108" cy="1"/>
          </a:xfrm>
          <a:prstGeom prst="line">
            <a:avLst/>
          </a:prstGeom>
          <a:noFill/>
          <a:ln w="19050" cap="flat" cmpd="sng" algn="ctr">
            <a:solidFill>
              <a:srgbClr val="000000"/>
            </a:solidFill>
            <a:prstDash val="sysDot"/>
            <a:round/>
            <a:headEnd type="none" w="med" len="med"/>
            <a:tailEnd type="none" w="med" len="med"/>
          </a:ln>
          <a:effectLst/>
        </p:spPr>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869" y="3372990"/>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6" name="TextBox 13">
            <a:extLst>
              <a:ext uri="{FF2B5EF4-FFF2-40B4-BE49-F238E27FC236}">
                <a16:creationId xmlns:a16="http://schemas.microsoft.com/office/drawing/2014/main" xmlns="" id="{B4FD9D35-03D3-48DF-AF6B-50E10815FBA7}"/>
              </a:ext>
            </a:extLst>
          </p:cNvPr>
          <p:cNvSpPr txBox="1"/>
          <p:nvPr/>
        </p:nvSpPr>
        <p:spPr>
          <a:xfrm>
            <a:off x="1498487" y="3787397"/>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7" name="TextBox 13">
            <a:extLst>
              <a:ext uri="{FF2B5EF4-FFF2-40B4-BE49-F238E27FC236}">
                <a16:creationId xmlns:a16="http://schemas.microsoft.com/office/drawing/2014/main" xmlns="" id="{0B44ACB9-2CD9-4905-B168-024CB9551F17}"/>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8" name="TextBox 13">
            <a:extLst>
              <a:ext uri="{FF2B5EF4-FFF2-40B4-BE49-F238E27FC236}">
                <a16:creationId xmlns:a16="http://schemas.microsoft.com/office/drawing/2014/main" xmlns="" id="{8E1BF2D8-1187-436A-8D80-F73653126330}"/>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A35AF265-42F7-4305-8C83-0A48F1EB557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50" name="TextBox 13">
            <a:extLst>
              <a:ext uri="{FF2B5EF4-FFF2-40B4-BE49-F238E27FC236}">
                <a16:creationId xmlns:a16="http://schemas.microsoft.com/office/drawing/2014/main" xmlns="" id="{17EAD364-19B7-4892-91A1-56D3925431E5}"/>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F4F869E5-9A9A-46CC-98D4-DDC6FCE8B3C2}"/>
              </a:ext>
            </a:extLst>
          </p:cNvPr>
          <p:cNvGrpSpPr/>
          <p:nvPr/>
        </p:nvGrpSpPr>
        <p:grpSpPr>
          <a:xfrm>
            <a:off x="8205288" y="4588807"/>
            <a:ext cx="1606872" cy="912951"/>
            <a:chOff x="8135580" y="4824609"/>
            <a:chExt cx="1606872" cy="912951"/>
          </a:xfrm>
        </p:grpSpPr>
        <p:sp>
          <p:nvSpPr>
            <p:cNvPr id="51" name="Freeform 23">
              <a:extLst>
                <a:ext uri="{FF2B5EF4-FFF2-40B4-BE49-F238E27FC236}">
                  <a16:creationId xmlns:a16="http://schemas.microsoft.com/office/drawing/2014/main" xmlns="" id="{4133E112-2380-444F-82D2-8A1A8ED76CD1}"/>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23">
              <a:extLst>
                <a:ext uri="{FF2B5EF4-FFF2-40B4-BE49-F238E27FC236}">
                  <a16:creationId xmlns:a16="http://schemas.microsoft.com/office/drawing/2014/main" xmlns="" id="{96BF0C9E-B164-49FE-8EEA-1B12E2135864}"/>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13">
              <a:extLst>
                <a:ext uri="{FF2B5EF4-FFF2-40B4-BE49-F238E27FC236}">
                  <a16:creationId xmlns:a16="http://schemas.microsoft.com/office/drawing/2014/main" xmlns="" id="{717FF881-094B-4CCA-B88D-C6675FA55A55}"/>
                </a:ext>
              </a:extLst>
            </p:cNvPr>
            <p:cNvSpPr txBox="1"/>
            <p:nvPr/>
          </p:nvSpPr>
          <p:spPr>
            <a:xfrm>
              <a:off x="8378418" y="5025211"/>
              <a:ext cx="1223228" cy="3820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Cloud</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sp>
        <p:nvSpPr>
          <p:cNvPr id="54" name="TextBox 13">
            <a:extLst>
              <a:ext uri="{FF2B5EF4-FFF2-40B4-BE49-F238E27FC236}">
                <a16:creationId xmlns:a16="http://schemas.microsoft.com/office/drawing/2014/main" xmlns="" id="{51AA5136-CC55-4725-9437-9909B87F352D}"/>
              </a:ext>
            </a:extLst>
          </p:cNvPr>
          <p:cNvSpPr txBox="1"/>
          <p:nvPr/>
        </p:nvSpPr>
        <p:spPr>
          <a:xfrm>
            <a:off x="-82910" y="4329265"/>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xmlns="" id="{1E0D069C-6D5E-4017-BA3B-E071417024F5}"/>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xmlns="" id="{6E3C6982-1D89-4C44-9403-EACB9FDE361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xmlns="" id="{1110B419-4A0F-47E1-BA94-BB936E5062FE}"/>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64" name="Group 63">
            <a:extLst>
              <a:ext uri="{FF2B5EF4-FFF2-40B4-BE49-F238E27FC236}">
                <a16:creationId xmlns:a16="http://schemas.microsoft.com/office/drawing/2014/main" xmlns="" id="{F559F3F2-41FC-44A3-B04E-40795ECA9BCD}"/>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65" name="Rectangle 5">
              <a:extLst>
                <a:ext uri="{FF2B5EF4-FFF2-40B4-BE49-F238E27FC236}">
                  <a16:creationId xmlns:a16="http://schemas.microsoft.com/office/drawing/2014/main" xmlns="" id="{3A322037-9341-483A-89EE-7C61E2D71016}"/>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7" name="Line 8">
              <a:extLst>
                <a:ext uri="{FF2B5EF4-FFF2-40B4-BE49-F238E27FC236}">
                  <a16:creationId xmlns:a16="http://schemas.microsoft.com/office/drawing/2014/main" xmlns="" id="{780A0975-FFFA-4976-BF16-5CC6AD90C4D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68" name="Group 67">
              <a:extLst>
                <a:ext uri="{FF2B5EF4-FFF2-40B4-BE49-F238E27FC236}">
                  <a16:creationId xmlns:a16="http://schemas.microsoft.com/office/drawing/2014/main" xmlns="" id="{B7CA56D3-85E7-40FF-9607-8096EEA8F37B}"/>
                </a:ext>
              </a:extLst>
            </p:cNvPr>
            <p:cNvGrpSpPr/>
            <p:nvPr/>
          </p:nvGrpSpPr>
          <p:grpSpPr>
            <a:xfrm>
              <a:off x="4527227" y="5793201"/>
              <a:ext cx="683728" cy="288579"/>
              <a:chOff x="4527227" y="5785332"/>
              <a:chExt cx="683728" cy="288579"/>
            </a:xfrm>
            <a:grpFill/>
          </p:grpSpPr>
          <p:sp>
            <p:nvSpPr>
              <p:cNvPr id="70" name="Rectangle 69">
                <a:extLst>
                  <a:ext uri="{FF2B5EF4-FFF2-40B4-BE49-F238E27FC236}">
                    <a16:creationId xmlns:a16="http://schemas.microsoft.com/office/drawing/2014/main" xmlns="" id="{BA697B07-7AE8-44E7-A99E-C467F0A94A54}"/>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xmlns="" id="{62BC8E32-64B7-46B5-8001-EA623E1590BB}"/>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2" name="Rectangle 71">
                <a:extLst>
                  <a:ext uri="{FF2B5EF4-FFF2-40B4-BE49-F238E27FC236}">
                    <a16:creationId xmlns:a16="http://schemas.microsoft.com/office/drawing/2014/main" xmlns="" id="{7DC5E5F8-7AE7-418D-8FC4-A609CD88042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xmlns="" id="{C3C0D008-7259-43A8-BF22-8BC4744BE963}"/>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0F2C89F4-797A-43D7-B9D6-A98C2A23F2FB}"/>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7" name="Rectangle 76">
                <a:extLst>
                  <a:ext uri="{FF2B5EF4-FFF2-40B4-BE49-F238E27FC236}">
                    <a16:creationId xmlns:a16="http://schemas.microsoft.com/office/drawing/2014/main" xmlns="" id="{81BCA98C-FC6B-4D3F-B29B-0A38A563F2D2}"/>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xmlns="" id="{3115290D-BB57-40E1-94A4-2C74362527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9" name="Rectangle 78">
                <a:extLst>
                  <a:ext uri="{FF2B5EF4-FFF2-40B4-BE49-F238E27FC236}">
                    <a16:creationId xmlns:a16="http://schemas.microsoft.com/office/drawing/2014/main" xmlns="" id="{FBD87BA4-5C4F-40FE-A846-10A3B3BDEC82}"/>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80" name="Group 79">
            <a:extLst>
              <a:ext uri="{FF2B5EF4-FFF2-40B4-BE49-F238E27FC236}">
                <a16:creationId xmlns:a16="http://schemas.microsoft.com/office/drawing/2014/main" xmlns="" id="{C92E503E-D122-4D91-996A-7CE8B7F5A933}"/>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81" name="Rectangle 5">
              <a:extLst>
                <a:ext uri="{FF2B5EF4-FFF2-40B4-BE49-F238E27FC236}">
                  <a16:creationId xmlns:a16="http://schemas.microsoft.com/office/drawing/2014/main" xmlns="" id="{D98AAA93-0DAC-46BC-88D9-174D61FAD991}"/>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82" name="Line 8">
              <a:extLst>
                <a:ext uri="{FF2B5EF4-FFF2-40B4-BE49-F238E27FC236}">
                  <a16:creationId xmlns:a16="http://schemas.microsoft.com/office/drawing/2014/main" xmlns="" id="{D61F9991-B307-434C-8308-F8DDF08EA734}"/>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83" name="Group 82">
              <a:extLst>
                <a:ext uri="{FF2B5EF4-FFF2-40B4-BE49-F238E27FC236}">
                  <a16:creationId xmlns:a16="http://schemas.microsoft.com/office/drawing/2014/main" xmlns="" id="{76D4C2F5-E3A2-4BF2-9929-DE407D2DE5CC}"/>
                </a:ext>
              </a:extLst>
            </p:cNvPr>
            <p:cNvGrpSpPr/>
            <p:nvPr/>
          </p:nvGrpSpPr>
          <p:grpSpPr>
            <a:xfrm>
              <a:off x="4527227" y="5793201"/>
              <a:ext cx="683728" cy="288579"/>
              <a:chOff x="4527227" y="5785332"/>
              <a:chExt cx="683728" cy="288579"/>
            </a:xfrm>
            <a:grpFill/>
          </p:grpSpPr>
          <p:sp>
            <p:nvSpPr>
              <p:cNvPr id="87" name="Rectangle 86">
                <a:extLst>
                  <a:ext uri="{FF2B5EF4-FFF2-40B4-BE49-F238E27FC236}">
                    <a16:creationId xmlns:a16="http://schemas.microsoft.com/office/drawing/2014/main" xmlns="" id="{65FDB019-3321-4D76-A499-FACD37016201}"/>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8" name="Rectangle 87">
                <a:extLst>
                  <a:ext uri="{FF2B5EF4-FFF2-40B4-BE49-F238E27FC236}">
                    <a16:creationId xmlns:a16="http://schemas.microsoft.com/office/drawing/2014/main" xmlns="" id="{7DB844B5-EAFA-46C3-8E98-CDE540886792}"/>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9" name="Rectangle 88">
                <a:extLst>
                  <a:ext uri="{FF2B5EF4-FFF2-40B4-BE49-F238E27FC236}">
                    <a16:creationId xmlns:a16="http://schemas.microsoft.com/office/drawing/2014/main" xmlns="" id="{47CA4839-849C-4F1B-8828-C7D5D19E5C6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xmlns="" id="{F124ED92-211B-4E10-B756-1D165F02874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3" name="Rectangle 92">
                <a:extLst>
                  <a:ext uri="{FF2B5EF4-FFF2-40B4-BE49-F238E27FC236}">
                    <a16:creationId xmlns:a16="http://schemas.microsoft.com/office/drawing/2014/main" xmlns="" id="{3DDCCB3B-0A9B-4CA2-A3CE-BEE6D12E9C03}"/>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CF74F967-DF33-4F03-AAC7-174052B8D3CC}"/>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AFACF64A-5BFC-47C0-8D9B-9D0967519AD0}"/>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19E0E61D-A6A7-47CE-AC03-8C77F4287836}"/>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7" name="TextBox 13">
            <a:extLst>
              <a:ext uri="{FF2B5EF4-FFF2-40B4-BE49-F238E27FC236}">
                <a16:creationId xmlns:a16="http://schemas.microsoft.com/office/drawing/2014/main" xmlns="" id="{9B4A0D82-E4A4-4748-94DC-D0613BE80773}"/>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98" name="TextBox 13">
            <a:extLst>
              <a:ext uri="{FF2B5EF4-FFF2-40B4-BE49-F238E27FC236}">
                <a16:creationId xmlns:a16="http://schemas.microsoft.com/office/drawing/2014/main" xmlns="" id="{92A33B54-6F6D-4BE1-8A3E-A5EC058AD3B9}"/>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xmlns="" id="{0562EC6C-B685-4A34-86A0-2C28CE3D67F1}"/>
              </a:ext>
            </a:extLst>
          </p:cNvPr>
          <p:cNvSpPr/>
          <p:nvPr/>
        </p:nvSpPr>
        <p:spPr>
          <a:xfrm flipV="1">
            <a:off x="1251522" y="3618335"/>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xmlns="" id="{B5D9CBE4-DF1B-4D35-83E9-FCC4924CC855}"/>
              </a:ext>
            </a:extLst>
          </p:cNvPr>
          <p:cNvSpPr/>
          <p:nvPr/>
        </p:nvSpPr>
        <p:spPr>
          <a:xfrm>
            <a:off x="1251522" y="3566043"/>
            <a:ext cx="7321640" cy="6439"/>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xmlns="" id="{AC9D2EB5-7F5E-4271-828A-C63C8C41B9C0}"/>
              </a:ext>
            </a:extLst>
          </p:cNvPr>
          <p:cNvSpPr/>
          <p:nvPr/>
        </p:nvSpPr>
        <p:spPr>
          <a:xfrm>
            <a:off x="1251139" y="3092348"/>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2" name="Group 121"/>
          <p:cNvGrpSpPr>
            <a:grpSpLocks noChangeAspect="1"/>
          </p:cNvGrpSpPr>
          <p:nvPr/>
        </p:nvGrpSpPr>
        <p:grpSpPr>
          <a:xfrm>
            <a:off x="6588995" y="3358553"/>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100" name="Oval 99">
            <a:extLst>
              <a:ext uri="{FF2B5EF4-FFF2-40B4-BE49-F238E27FC236}">
                <a16:creationId xmlns:a16="http://schemas.microsoft.com/office/drawing/2014/main" xmlns="" id="{1A06A68D-3CD6-4F07-A817-AE1DB7425B1E}"/>
              </a:ext>
            </a:extLst>
          </p:cNvPr>
          <p:cNvSpPr/>
          <p:nvPr/>
        </p:nvSpPr>
        <p:spPr>
          <a:xfrm>
            <a:off x="4450780" y="3008892"/>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xmlns="" id="{25462454-5853-43F0-8724-8B5EE0EBC6AE}"/>
              </a:ext>
            </a:extLst>
          </p:cNvPr>
          <p:cNvSpPr/>
          <p:nvPr/>
        </p:nvSpPr>
        <p:spPr bwMode="auto">
          <a:xfrm>
            <a:off x="3721870" y="3424724"/>
            <a:ext cx="2385784" cy="323808"/>
          </a:xfrm>
          <a:prstGeom prst="rect">
            <a:avLst/>
          </a:prstGeom>
          <a:solidFill>
            <a:schemeClr val="tx1">
              <a:lumMod val="50000"/>
              <a:lumOff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Internet</a:t>
            </a:r>
          </a:p>
        </p:txBody>
      </p:sp>
      <p:sp>
        <p:nvSpPr>
          <p:cNvPr id="111" name="Rectangle 110">
            <a:extLst>
              <a:ext uri="{FF2B5EF4-FFF2-40B4-BE49-F238E27FC236}">
                <a16:creationId xmlns:a16="http://schemas.microsoft.com/office/drawing/2014/main" xmlns="" id="{6C3F3743-8CE0-4398-9789-6FC1745D7E88}"/>
              </a:ext>
            </a:extLst>
          </p:cNvPr>
          <p:cNvSpPr/>
          <p:nvPr/>
        </p:nvSpPr>
        <p:spPr bwMode="auto">
          <a:xfrm>
            <a:off x="3726148" y="3841864"/>
            <a:ext cx="2385784" cy="323808"/>
          </a:xfrm>
          <a:prstGeom prst="rect">
            <a:avLst/>
          </a:prstGeom>
          <a:solidFill>
            <a:schemeClr val="accent2">
              <a:lumMod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LTE/Satellite</a:t>
            </a:r>
          </a:p>
        </p:txBody>
      </p:sp>
      <p:sp>
        <p:nvSpPr>
          <p:cNvPr id="112" name="Rectangle 111">
            <a:extLst>
              <a:ext uri="{FF2B5EF4-FFF2-40B4-BE49-F238E27FC236}">
                <a16:creationId xmlns:a16="http://schemas.microsoft.com/office/drawing/2014/main" xmlns="" id="{F9CC5674-361C-434C-86D7-75C90673C4A3}"/>
              </a:ext>
            </a:extLst>
          </p:cNvPr>
          <p:cNvSpPr/>
          <p:nvPr/>
        </p:nvSpPr>
        <p:spPr bwMode="auto">
          <a:xfrm>
            <a:off x="3726148" y="3006860"/>
            <a:ext cx="2385784" cy="323808"/>
          </a:xfrm>
          <a:prstGeom prst="rect">
            <a:avLst/>
          </a:prstGeom>
          <a:solidFill>
            <a:srgbClr val="0070C0"/>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bg1"/>
                </a:solidFill>
                <a:effectLst/>
                <a:uLnTx/>
                <a:uFillTx/>
                <a:ea typeface="+mn-ea"/>
                <a:cs typeface="Arial"/>
              </a:rPr>
              <a:t>MPLS</a:t>
            </a:r>
          </a:p>
        </p:txBody>
      </p:sp>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a:solidFill>
            <a:schemeClr val="bg1"/>
          </a:solidFill>
        </p:spPr>
      </p:pic>
      <p:graphicFrame>
        <p:nvGraphicFramePr>
          <p:cNvPr id="126" name="Chart 125">
            <a:extLst>
              <a:ext uri="{FF2B5EF4-FFF2-40B4-BE49-F238E27FC236}">
                <a16:creationId xmlns:a16="http://schemas.microsoft.com/office/drawing/2014/main" xmlns="" id="{1F220763-72A6-47CC-9807-1F2E2BA2482A}"/>
              </a:ext>
            </a:extLst>
          </p:cNvPr>
          <p:cNvGraphicFramePr/>
          <p:nvPr/>
        </p:nvGraphicFramePr>
        <p:xfrm>
          <a:off x="997196" y="1082594"/>
          <a:ext cx="2149952" cy="1433301"/>
        </p:xfrm>
        <a:graphic>
          <a:graphicData uri="http://schemas.openxmlformats.org/drawingml/2006/chart">
            <c:chart xmlns:c="http://schemas.openxmlformats.org/drawingml/2006/chart" xmlns:r="http://schemas.openxmlformats.org/officeDocument/2006/relationships" r:id="rId6"/>
          </a:graphicData>
        </a:graphic>
      </p:graphicFrame>
      <p:cxnSp>
        <p:nvCxnSpPr>
          <p:cNvPr id="129" name="Straight Arrow Connector 128">
            <a:extLst>
              <a:ext uri="{FF2B5EF4-FFF2-40B4-BE49-F238E27FC236}">
                <a16:creationId xmlns:a16="http://schemas.microsoft.com/office/drawing/2014/main" xmlns="" id="{DDA45C18-36BA-45AB-B246-954957D80CC9}"/>
              </a:ext>
            </a:extLst>
          </p:cNvPr>
          <p:cNvCxnSpPr>
            <a:cxnSpLocks/>
          </p:cNvCxnSpPr>
          <p:nvPr/>
        </p:nvCxnSpPr>
        <p:spPr>
          <a:xfrm>
            <a:off x="2356327" y="2373977"/>
            <a:ext cx="758755" cy="680633"/>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263D4C64-AFCA-F842-99EF-B9B2560852BD}"/>
              </a:ext>
            </a:extLst>
          </p:cNvPr>
          <p:cNvSpPr txBox="1"/>
          <p:nvPr/>
        </p:nvSpPr>
        <p:spPr>
          <a:xfrm>
            <a:off x="517975" y="5248172"/>
            <a:ext cx="478207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buFont typeface="Arial" panose="020B0604020202020204" pitchFamily="34" charset="0"/>
              <a:buChar char="•"/>
              <a:defRPr sz="16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How much bandwidth is each app using</a:t>
            </a:r>
          </a:p>
          <a:p>
            <a:r>
              <a:rPr lang="en-US" dirty="0"/>
              <a:t>Ensure high-priority apps always have bandwidth</a:t>
            </a:r>
          </a:p>
        </p:txBody>
      </p:sp>
    </p:spTree>
    <p:extLst>
      <p:ext uri="{BB962C8B-B14F-4D97-AF65-F5344CB8AC3E}">
        <p14:creationId xmlns:p14="http://schemas.microsoft.com/office/powerpoint/2010/main" val="286500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k object 18">
            <a:extLst>
              <a:ext uri="{FF2B5EF4-FFF2-40B4-BE49-F238E27FC236}">
                <a16:creationId xmlns:a16="http://schemas.microsoft.com/office/drawing/2014/main" xmlns="" id="{0FA43D03-B700-534B-8BB7-8CBCE3B04735}"/>
              </a:ext>
            </a:extLst>
          </p:cNvPr>
          <p:cNvSpPr/>
          <p:nvPr/>
        </p:nvSpPr>
        <p:spPr>
          <a:xfrm>
            <a:off x="-16778" y="-1"/>
            <a:ext cx="7542097" cy="6860707"/>
          </a:xfrm>
          <a:custGeom>
            <a:avLst/>
            <a:gdLst/>
            <a:ahLst/>
            <a:cxnLst/>
            <a:rect l="l" t="t" r="r" b="b"/>
            <a:pathLst>
              <a:path w="5630545" h="5148580">
                <a:moveTo>
                  <a:pt x="4824193" y="0"/>
                </a:moveTo>
                <a:lnTo>
                  <a:pt x="0" y="0"/>
                </a:lnTo>
                <a:lnTo>
                  <a:pt x="0" y="5147995"/>
                </a:lnTo>
                <a:lnTo>
                  <a:pt x="4758684" y="5147995"/>
                </a:lnTo>
                <a:lnTo>
                  <a:pt x="4776496" y="5124162"/>
                </a:lnTo>
                <a:lnTo>
                  <a:pt x="4803138" y="5087737"/>
                </a:lnTo>
                <a:lnTo>
                  <a:pt x="4829413" y="5051028"/>
                </a:lnTo>
                <a:lnTo>
                  <a:pt x="4855316" y="5014038"/>
                </a:lnTo>
                <a:lnTo>
                  <a:pt x="4880846" y="4976769"/>
                </a:lnTo>
                <a:lnTo>
                  <a:pt x="4905999" y="4939225"/>
                </a:lnTo>
                <a:lnTo>
                  <a:pt x="4930773" y="4901407"/>
                </a:lnTo>
                <a:lnTo>
                  <a:pt x="4955166" y="4863319"/>
                </a:lnTo>
                <a:lnTo>
                  <a:pt x="4979174" y="4824964"/>
                </a:lnTo>
                <a:lnTo>
                  <a:pt x="5002794" y="4786343"/>
                </a:lnTo>
                <a:lnTo>
                  <a:pt x="5026025" y="4747461"/>
                </a:lnTo>
                <a:lnTo>
                  <a:pt x="5048863" y="4708319"/>
                </a:lnTo>
                <a:lnTo>
                  <a:pt x="5071305" y="4668920"/>
                </a:lnTo>
                <a:lnTo>
                  <a:pt x="5093350" y="4629267"/>
                </a:lnTo>
                <a:lnTo>
                  <a:pt x="5114993" y="4589363"/>
                </a:lnTo>
                <a:lnTo>
                  <a:pt x="5136233" y="4549211"/>
                </a:lnTo>
                <a:lnTo>
                  <a:pt x="5157067" y="4508812"/>
                </a:lnTo>
                <a:lnTo>
                  <a:pt x="5177491" y="4468170"/>
                </a:lnTo>
                <a:lnTo>
                  <a:pt x="5197504" y="4427288"/>
                </a:lnTo>
                <a:lnTo>
                  <a:pt x="5217102" y="4386169"/>
                </a:lnTo>
                <a:lnTo>
                  <a:pt x="5236284" y="4344814"/>
                </a:lnTo>
                <a:lnTo>
                  <a:pt x="5255045" y="4303227"/>
                </a:lnTo>
                <a:lnTo>
                  <a:pt x="5273383" y="4261410"/>
                </a:lnTo>
                <a:lnTo>
                  <a:pt x="5291297" y="4219367"/>
                </a:lnTo>
                <a:lnTo>
                  <a:pt x="5308782" y="4177100"/>
                </a:lnTo>
                <a:lnTo>
                  <a:pt x="5325836" y="4134611"/>
                </a:lnTo>
                <a:lnTo>
                  <a:pt x="5342457" y="4091903"/>
                </a:lnTo>
                <a:lnTo>
                  <a:pt x="5358642" y="4048980"/>
                </a:lnTo>
                <a:lnTo>
                  <a:pt x="5374388" y="4005843"/>
                </a:lnTo>
                <a:lnTo>
                  <a:pt x="5389692" y="3962496"/>
                </a:lnTo>
                <a:lnTo>
                  <a:pt x="5404552" y="3918941"/>
                </a:lnTo>
                <a:lnTo>
                  <a:pt x="5418965" y="3875181"/>
                </a:lnTo>
                <a:lnTo>
                  <a:pt x="5432927" y="3831219"/>
                </a:lnTo>
                <a:lnTo>
                  <a:pt x="5446438" y="3787057"/>
                </a:lnTo>
                <a:lnTo>
                  <a:pt x="5459493" y="3742698"/>
                </a:lnTo>
                <a:lnTo>
                  <a:pt x="5472090" y="3698145"/>
                </a:lnTo>
                <a:lnTo>
                  <a:pt x="5484226" y="3653400"/>
                </a:lnTo>
                <a:lnTo>
                  <a:pt x="5495899" y="3608467"/>
                </a:lnTo>
                <a:lnTo>
                  <a:pt x="5507106" y="3563347"/>
                </a:lnTo>
                <a:lnTo>
                  <a:pt x="5517844" y="3518045"/>
                </a:lnTo>
                <a:lnTo>
                  <a:pt x="5528110" y="3472561"/>
                </a:lnTo>
                <a:lnTo>
                  <a:pt x="5537903" y="3426900"/>
                </a:lnTo>
                <a:lnTo>
                  <a:pt x="5547218" y="3381064"/>
                </a:lnTo>
                <a:lnTo>
                  <a:pt x="5556053" y="3335055"/>
                </a:lnTo>
                <a:lnTo>
                  <a:pt x="5564406" y="3288877"/>
                </a:lnTo>
                <a:lnTo>
                  <a:pt x="5572274" y="3242531"/>
                </a:lnTo>
                <a:lnTo>
                  <a:pt x="5579654" y="3196022"/>
                </a:lnTo>
                <a:lnTo>
                  <a:pt x="5586543" y="3149350"/>
                </a:lnTo>
                <a:lnTo>
                  <a:pt x="5592939" y="3102520"/>
                </a:lnTo>
                <a:lnTo>
                  <a:pt x="5598839" y="3055534"/>
                </a:lnTo>
                <a:lnTo>
                  <a:pt x="5604240" y="3008395"/>
                </a:lnTo>
                <a:lnTo>
                  <a:pt x="5609140" y="2961104"/>
                </a:lnTo>
                <a:lnTo>
                  <a:pt x="5613535" y="2913666"/>
                </a:lnTo>
                <a:lnTo>
                  <a:pt x="5617423" y="2866083"/>
                </a:lnTo>
                <a:lnTo>
                  <a:pt x="5620802" y="2818357"/>
                </a:lnTo>
                <a:lnTo>
                  <a:pt x="5623669" y="2770491"/>
                </a:lnTo>
                <a:lnTo>
                  <a:pt x="5626020" y="2722488"/>
                </a:lnTo>
                <a:lnTo>
                  <a:pt x="5627854" y="2674351"/>
                </a:lnTo>
                <a:lnTo>
                  <a:pt x="5629167" y="2626082"/>
                </a:lnTo>
                <a:lnTo>
                  <a:pt x="5629957" y="2577684"/>
                </a:lnTo>
                <a:lnTo>
                  <a:pt x="5630221" y="2529160"/>
                </a:lnTo>
                <a:lnTo>
                  <a:pt x="5629957" y="2480636"/>
                </a:lnTo>
                <a:lnTo>
                  <a:pt x="5629167" y="2432238"/>
                </a:lnTo>
                <a:lnTo>
                  <a:pt x="5627854" y="2383969"/>
                </a:lnTo>
                <a:lnTo>
                  <a:pt x="5626020" y="2335832"/>
                </a:lnTo>
                <a:lnTo>
                  <a:pt x="5623669" y="2287829"/>
                </a:lnTo>
                <a:lnTo>
                  <a:pt x="5620802" y="2239963"/>
                </a:lnTo>
                <a:lnTo>
                  <a:pt x="5617423" y="2192237"/>
                </a:lnTo>
                <a:lnTo>
                  <a:pt x="5613535" y="2144654"/>
                </a:lnTo>
                <a:lnTo>
                  <a:pt x="5609140" y="2097216"/>
                </a:lnTo>
                <a:lnTo>
                  <a:pt x="5604240" y="2049926"/>
                </a:lnTo>
                <a:lnTo>
                  <a:pt x="5598839" y="2002786"/>
                </a:lnTo>
                <a:lnTo>
                  <a:pt x="5592939" y="1955800"/>
                </a:lnTo>
                <a:lnTo>
                  <a:pt x="5586543" y="1908970"/>
                </a:lnTo>
                <a:lnTo>
                  <a:pt x="5579654" y="1862298"/>
                </a:lnTo>
                <a:lnTo>
                  <a:pt x="5572274" y="1815789"/>
                </a:lnTo>
                <a:lnTo>
                  <a:pt x="5564406" y="1769443"/>
                </a:lnTo>
                <a:lnTo>
                  <a:pt x="5556053" y="1723265"/>
                </a:lnTo>
                <a:lnTo>
                  <a:pt x="5547218" y="1677256"/>
                </a:lnTo>
                <a:lnTo>
                  <a:pt x="5537903" y="1631420"/>
                </a:lnTo>
                <a:lnTo>
                  <a:pt x="5528110" y="1585759"/>
                </a:lnTo>
                <a:lnTo>
                  <a:pt x="5517844" y="1540275"/>
                </a:lnTo>
                <a:lnTo>
                  <a:pt x="5507106" y="1494973"/>
                </a:lnTo>
                <a:lnTo>
                  <a:pt x="5495899" y="1449853"/>
                </a:lnTo>
                <a:lnTo>
                  <a:pt x="5484226" y="1404920"/>
                </a:lnTo>
                <a:lnTo>
                  <a:pt x="5472090" y="1360176"/>
                </a:lnTo>
                <a:lnTo>
                  <a:pt x="5459493" y="1315622"/>
                </a:lnTo>
                <a:lnTo>
                  <a:pt x="5446438" y="1271264"/>
                </a:lnTo>
                <a:lnTo>
                  <a:pt x="5432927" y="1227102"/>
                </a:lnTo>
                <a:lnTo>
                  <a:pt x="5418965" y="1183139"/>
                </a:lnTo>
                <a:lnTo>
                  <a:pt x="5404552" y="1139379"/>
                </a:lnTo>
                <a:lnTo>
                  <a:pt x="5389692" y="1095824"/>
                </a:lnTo>
                <a:lnTo>
                  <a:pt x="5374388" y="1052477"/>
                </a:lnTo>
                <a:lnTo>
                  <a:pt x="5358642" y="1009340"/>
                </a:lnTo>
                <a:lnTo>
                  <a:pt x="5342457" y="966417"/>
                </a:lnTo>
                <a:lnTo>
                  <a:pt x="5325836" y="923709"/>
                </a:lnTo>
                <a:lnTo>
                  <a:pt x="5308782" y="881221"/>
                </a:lnTo>
                <a:lnTo>
                  <a:pt x="5291297" y="838953"/>
                </a:lnTo>
                <a:lnTo>
                  <a:pt x="5273383" y="796910"/>
                </a:lnTo>
                <a:lnTo>
                  <a:pt x="5255045" y="755093"/>
                </a:lnTo>
                <a:lnTo>
                  <a:pt x="5236284" y="713506"/>
                </a:lnTo>
                <a:lnTo>
                  <a:pt x="5217102" y="672151"/>
                </a:lnTo>
                <a:lnTo>
                  <a:pt x="5197504" y="631032"/>
                </a:lnTo>
                <a:lnTo>
                  <a:pt x="5177491" y="590150"/>
                </a:lnTo>
                <a:lnTo>
                  <a:pt x="5157067" y="549508"/>
                </a:lnTo>
                <a:lnTo>
                  <a:pt x="5136233" y="509110"/>
                </a:lnTo>
                <a:lnTo>
                  <a:pt x="5114993" y="468957"/>
                </a:lnTo>
                <a:lnTo>
                  <a:pt x="5093350" y="429053"/>
                </a:lnTo>
                <a:lnTo>
                  <a:pt x="5071305" y="389400"/>
                </a:lnTo>
                <a:lnTo>
                  <a:pt x="5048863" y="350001"/>
                </a:lnTo>
                <a:lnTo>
                  <a:pt x="5026025" y="310859"/>
                </a:lnTo>
                <a:lnTo>
                  <a:pt x="5002794" y="271977"/>
                </a:lnTo>
                <a:lnTo>
                  <a:pt x="4979174" y="233356"/>
                </a:lnTo>
                <a:lnTo>
                  <a:pt x="4955166" y="195001"/>
                </a:lnTo>
                <a:lnTo>
                  <a:pt x="4930773" y="156913"/>
                </a:lnTo>
                <a:lnTo>
                  <a:pt x="4905999" y="119096"/>
                </a:lnTo>
                <a:lnTo>
                  <a:pt x="4880846" y="81551"/>
                </a:lnTo>
                <a:lnTo>
                  <a:pt x="4855316" y="44282"/>
                </a:lnTo>
                <a:lnTo>
                  <a:pt x="4829413" y="7292"/>
                </a:lnTo>
                <a:lnTo>
                  <a:pt x="4824193" y="0"/>
                </a:lnTo>
                <a:close/>
              </a:path>
            </a:pathLst>
          </a:custGeom>
          <a:solidFill>
            <a:srgbClr val="2BA9E1"/>
          </a:solidFill>
        </p:spPr>
        <p:txBody>
          <a:bodyPr wrap="square" lIns="0" tIns="0" rIns="0" bIns="0" rtlCol="0"/>
          <a:lstStyle/>
          <a:p>
            <a:endParaRPr/>
          </a:p>
        </p:txBody>
      </p:sp>
      <p:sp>
        <p:nvSpPr>
          <p:cNvPr id="32" name="object 2">
            <a:extLst>
              <a:ext uri="{FF2B5EF4-FFF2-40B4-BE49-F238E27FC236}">
                <a16:creationId xmlns:a16="http://schemas.microsoft.com/office/drawing/2014/main" xmlns="" id="{E3E7BF1F-D5C4-9846-A4BB-1291A2B3468D}"/>
              </a:ext>
            </a:extLst>
          </p:cNvPr>
          <p:cNvSpPr txBox="1"/>
          <p:nvPr/>
        </p:nvSpPr>
        <p:spPr>
          <a:xfrm>
            <a:off x="643181" y="2751664"/>
            <a:ext cx="6882138" cy="1765240"/>
          </a:xfrm>
          <a:prstGeom prst="rect">
            <a:avLst/>
          </a:prstGeom>
        </p:spPr>
        <p:txBody>
          <a:bodyPr vert="horz" wrap="square" lIns="0" tIns="16066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13" marR="6765">
              <a:lnSpc>
                <a:spcPts val="5606"/>
              </a:lnSpc>
              <a:spcBef>
                <a:spcPts val="1265"/>
              </a:spcBef>
            </a:pPr>
            <a:r>
              <a:rPr lang="en-US" sz="5000" dirty="0">
                <a:solidFill>
                  <a:schemeClr val="bg1"/>
                </a:solidFill>
              </a:rPr>
              <a:t>Citrix Cloud =</a:t>
            </a:r>
          </a:p>
          <a:p>
            <a:pPr marL="16913" marR="6765">
              <a:lnSpc>
                <a:spcPts val="5606"/>
              </a:lnSpc>
              <a:spcBef>
                <a:spcPts val="1265"/>
              </a:spcBef>
            </a:pPr>
            <a:r>
              <a:rPr lang="en-US" sz="5000" dirty="0">
                <a:solidFill>
                  <a:schemeClr val="bg1"/>
                </a:solidFill>
                <a:latin typeface="CitrixNewSans-Light"/>
                <a:cs typeface="CitrixNewSans-Light"/>
              </a:rPr>
              <a:t>Citrix Services</a:t>
            </a:r>
            <a:endParaRPr sz="5000" dirty="0">
              <a:solidFill>
                <a:schemeClr val="bg1"/>
              </a:solidFill>
              <a:latin typeface="CitrixNewSans-Light"/>
              <a:cs typeface="CitrixNewSans-Light"/>
            </a:endParaRPr>
          </a:p>
        </p:txBody>
      </p:sp>
      <p:sp>
        <p:nvSpPr>
          <p:cNvPr id="43" name="object 14">
            <a:extLst>
              <a:ext uri="{FF2B5EF4-FFF2-40B4-BE49-F238E27FC236}">
                <a16:creationId xmlns:a16="http://schemas.microsoft.com/office/drawing/2014/main" xmlns="" id="{34D7E5ED-E3FB-0F4B-8590-2AB9A027D0CF}"/>
              </a:ext>
            </a:extLst>
          </p:cNvPr>
          <p:cNvSpPr/>
          <p:nvPr/>
        </p:nvSpPr>
        <p:spPr>
          <a:xfrm>
            <a:off x="8499102" y="2751664"/>
            <a:ext cx="1095081" cy="1095081"/>
          </a:xfrm>
          <a:custGeom>
            <a:avLst/>
            <a:gdLst/>
            <a:ahLst/>
            <a:cxnLst/>
            <a:rect l="l" t="t" r="r" b="b"/>
            <a:pathLst>
              <a:path w="822325" h="822325">
                <a:moveTo>
                  <a:pt x="411048" y="0"/>
                </a:moveTo>
                <a:lnTo>
                  <a:pt x="363111" y="2765"/>
                </a:lnTo>
                <a:lnTo>
                  <a:pt x="316799" y="10855"/>
                </a:lnTo>
                <a:lnTo>
                  <a:pt x="272419" y="23962"/>
                </a:lnTo>
                <a:lnTo>
                  <a:pt x="230280" y="41777"/>
                </a:lnTo>
                <a:lnTo>
                  <a:pt x="190691" y="63992"/>
                </a:lnTo>
                <a:lnTo>
                  <a:pt x="153959" y="90299"/>
                </a:lnTo>
                <a:lnTo>
                  <a:pt x="120394" y="120389"/>
                </a:lnTo>
                <a:lnTo>
                  <a:pt x="90303" y="153954"/>
                </a:lnTo>
                <a:lnTo>
                  <a:pt x="63996" y="190685"/>
                </a:lnTo>
                <a:lnTo>
                  <a:pt x="41779" y="230275"/>
                </a:lnTo>
                <a:lnTo>
                  <a:pt x="23963" y="272414"/>
                </a:lnTo>
                <a:lnTo>
                  <a:pt x="10856" y="316795"/>
                </a:lnTo>
                <a:lnTo>
                  <a:pt x="2765" y="363109"/>
                </a:lnTo>
                <a:lnTo>
                  <a:pt x="0" y="411048"/>
                </a:lnTo>
                <a:lnTo>
                  <a:pt x="2765" y="458984"/>
                </a:lnTo>
                <a:lnTo>
                  <a:pt x="10856" y="505296"/>
                </a:lnTo>
                <a:lnTo>
                  <a:pt x="23963" y="549676"/>
                </a:lnTo>
                <a:lnTo>
                  <a:pt x="41779" y="591815"/>
                </a:lnTo>
                <a:lnTo>
                  <a:pt x="63996" y="631404"/>
                </a:lnTo>
                <a:lnTo>
                  <a:pt x="90303" y="668136"/>
                </a:lnTo>
                <a:lnTo>
                  <a:pt x="120394" y="701701"/>
                </a:lnTo>
                <a:lnTo>
                  <a:pt x="153959" y="731792"/>
                </a:lnTo>
                <a:lnTo>
                  <a:pt x="190691" y="758100"/>
                </a:lnTo>
                <a:lnTo>
                  <a:pt x="230280" y="780316"/>
                </a:lnTo>
                <a:lnTo>
                  <a:pt x="272419" y="798132"/>
                </a:lnTo>
                <a:lnTo>
                  <a:pt x="316799" y="811240"/>
                </a:lnTo>
                <a:lnTo>
                  <a:pt x="363111" y="819330"/>
                </a:lnTo>
                <a:lnTo>
                  <a:pt x="411048" y="822096"/>
                </a:lnTo>
                <a:lnTo>
                  <a:pt x="458984" y="819330"/>
                </a:lnTo>
                <a:lnTo>
                  <a:pt x="505296" y="811240"/>
                </a:lnTo>
                <a:lnTo>
                  <a:pt x="549676" y="798132"/>
                </a:lnTo>
                <a:lnTo>
                  <a:pt x="591815" y="780316"/>
                </a:lnTo>
                <a:lnTo>
                  <a:pt x="631404" y="758100"/>
                </a:lnTo>
                <a:lnTo>
                  <a:pt x="668136" y="731792"/>
                </a:lnTo>
                <a:lnTo>
                  <a:pt x="701701" y="701701"/>
                </a:lnTo>
                <a:lnTo>
                  <a:pt x="731792" y="668136"/>
                </a:lnTo>
                <a:lnTo>
                  <a:pt x="758100" y="631404"/>
                </a:lnTo>
                <a:lnTo>
                  <a:pt x="780316" y="591815"/>
                </a:lnTo>
                <a:lnTo>
                  <a:pt x="798132" y="549676"/>
                </a:lnTo>
                <a:lnTo>
                  <a:pt x="811240" y="505296"/>
                </a:lnTo>
                <a:lnTo>
                  <a:pt x="819330" y="458984"/>
                </a:lnTo>
                <a:lnTo>
                  <a:pt x="822096" y="411048"/>
                </a:lnTo>
                <a:lnTo>
                  <a:pt x="819330" y="363109"/>
                </a:lnTo>
                <a:lnTo>
                  <a:pt x="811240" y="316795"/>
                </a:lnTo>
                <a:lnTo>
                  <a:pt x="798132" y="272414"/>
                </a:lnTo>
                <a:lnTo>
                  <a:pt x="780316" y="230275"/>
                </a:lnTo>
                <a:lnTo>
                  <a:pt x="758100" y="190685"/>
                </a:lnTo>
                <a:lnTo>
                  <a:pt x="731792" y="153954"/>
                </a:lnTo>
                <a:lnTo>
                  <a:pt x="701701" y="120389"/>
                </a:lnTo>
                <a:lnTo>
                  <a:pt x="668136" y="90299"/>
                </a:lnTo>
                <a:lnTo>
                  <a:pt x="631404" y="63992"/>
                </a:lnTo>
                <a:lnTo>
                  <a:pt x="591815" y="41777"/>
                </a:lnTo>
                <a:lnTo>
                  <a:pt x="549676" y="23962"/>
                </a:lnTo>
                <a:lnTo>
                  <a:pt x="505296" y="10855"/>
                </a:lnTo>
                <a:lnTo>
                  <a:pt x="458984" y="2765"/>
                </a:lnTo>
                <a:lnTo>
                  <a:pt x="411048" y="0"/>
                </a:lnTo>
                <a:close/>
              </a:path>
            </a:pathLst>
          </a:custGeom>
          <a:solidFill>
            <a:srgbClr val="2BA9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7"/>
          </a:p>
        </p:txBody>
      </p:sp>
      <p:sp>
        <p:nvSpPr>
          <p:cNvPr id="5" name="object 15">
            <a:extLst>
              <a:ext uri="{FF2B5EF4-FFF2-40B4-BE49-F238E27FC236}">
                <a16:creationId xmlns:a16="http://schemas.microsoft.com/office/drawing/2014/main" xmlns="" id="{A5E9404C-257D-A340-A297-1E64655A25C3}"/>
              </a:ext>
            </a:extLst>
          </p:cNvPr>
          <p:cNvSpPr/>
          <p:nvPr/>
        </p:nvSpPr>
        <p:spPr>
          <a:xfrm>
            <a:off x="8725167" y="3095130"/>
            <a:ext cx="623224" cy="350933"/>
          </a:xfrm>
          <a:custGeom>
            <a:avLst/>
            <a:gdLst/>
            <a:ahLst/>
            <a:cxnLst/>
            <a:rect l="l" t="t" r="r" b="b"/>
            <a:pathLst>
              <a:path w="467995" h="263525">
                <a:moveTo>
                  <a:pt x="467842" y="178968"/>
                </a:moveTo>
                <a:lnTo>
                  <a:pt x="461219" y="212137"/>
                </a:lnTo>
                <a:lnTo>
                  <a:pt x="443117" y="238848"/>
                </a:lnTo>
                <a:lnTo>
                  <a:pt x="416187" y="256663"/>
                </a:lnTo>
                <a:lnTo>
                  <a:pt x="383082" y="263144"/>
                </a:lnTo>
                <a:lnTo>
                  <a:pt x="379907" y="263144"/>
                </a:lnTo>
                <a:lnTo>
                  <a:pt x="61252" y="263144"/>
                </a:lnTo>
                <a:lnTo>
                  <a:pt x="58089" y="263144"/>
                </a:lnTo>
                <a:lnTo>
                  <a:pt x="35104" y="257667"/>
                </a:lnTo>
                <a:lnTo>
                  <a:pt x="16681" y="244581"/>
                </a:lnTo>
                <a:lnTo>
                  <a:pt x="4440" y="225473"/>
                </a:lnTo>
                <a:lnTo>
                  <a:pt x="0" y="201930"/>
                </a:lnTo>
                <a:lnTo>
                  <a:pt x="3629" y="181432"/>
                </a:lnTo>
                <a:lnTo>
                  <a:pt x="13735" y="164236"/>
                </a:lnTo>
                <a:lnTo>
                  <a:pt x="29146" y="151345"/>
                </a:lnTo>
                <a:lnTo>
                  <a:pt x="48691" y="143764"/>
                </a:lnTo>
                <a:lnTo>
                  <a:pt x="47078" y="139153"/>
                </a:lnTo>
                <a:lnTo>
                  <a:pt x="47078" y="134607"/>
                </a:lnTo>
                <a:lnTo>
                  <a:pt x="47078" y="130048"/>
                </a:lnTo>
                <a:lnTo>
                  <a:pt x="53411" y="99782"/>
                </a:lnTo>
                <a:lnTo>
                  <a:pt x="70640" y="74963"/>
                </a:lnTo>
                <a:lnTo>
                  <a:pt x="96113" y="58176"/>
                </a:lnTo>
                <a:lnTo>
                  <a:pt x="127177" y="52006"/>
                </a:lnTo>
                <a:lnTo>
                  <a:pt x="137745" y="52820"/>
                </a:lnTo>
                <a:lnTo>
                  <a:pt x="148180" y="55070"/>
                </a:lnTo>
                <a:lnTo>
                  <a:pt x="158324" y="58468"/>
                </a:lnTo>
                <a:lnTo>
                  <a:pt x="168020" y="62725"/>
                </a:lnTo>
                <a:lnTo>
                  <a:pt x="183418" y="37429"/>
                </a:lnTo>
                <a:lnTo>
                  <a:pt x="205293" y="17589"/>
                </a:lnTo>
                <a:lnTo>
                  <a:pt x="232462" y="4635"/>
                </a:lnTo>
                <a:lnTo>
                  <a:pt x="263740" y="0"/>
                </a:lnTo>
                <a:lnTo>
                  <a:pt x="302680" y="7532"/>
                </a:lnTo>
                <a:lnTo>
                  <a:pt x="334989" y="28120"/>
                </a:lnTo>
                <a:lnTo>
                  <a:pt x="357575" y="58753"/>
                </a:lnTo>
                <a:lnTo>
                  <a:pt x="367347" y="96418"/>
                </a:lnTo>
                <a:lnTo>
                  <a:pt x="372071" y="96418"/>
                </a:lnTo>
                <a:lnTo>
                  <a:pt x="376796" y="94843"/>
                </a:lnTo>
                <a:lnTo>
                  <a:pt x="383082" y="94843"/>
                </a:lnTo>
                <a:lnTo>
                  <a:pt x="416187" y="101535"/>
                </a:lnTo>
                <a:lnTo>
                  <a:pt x="443117" y="119699"/>
                </a:lnTo>
                <a:lnTo>
                  <a:pt x="461219" y="146466"/>
                </a:lnTo>
                <a:lnTo>
                  <a:pt x="467842" y="178968"/>
                </a:lnTo>
              </a:path>
            </a:pathLst>
          </a:custGeom>
          <a:ln w="9753">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7"/>
          </a:p>
        </p:txBody>
      </p:sp>
    </p:spTree>
    <p:extLst>
      <p:ext uri="{BB962C8B-B14F-4D97-AF65-F5344CB8AC3E}">
        <p14:creationId xmlns:p14="http://schemas.microsoft.com/office/powerpoint/2010/main" val="41760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078"/>
            <a:ext cx="11277599" cy="353232"/>
          </a:xfrm>
        </p:spPr>
        <p:txBody>
          <a:bodyPr/>
          <a:lstStyle/>
          <a:p>
            <a:r>
              <a:rPr lang="en-US" dirty="0"/>
              <a:t>Single-Ended </a:t>
            </a:r>
            <a:r>
              <a:rPr lang="en-US" dirty="0" err="1"/>
              <a:t>QoS</a:t>
            </a:r>
            <a:r>
              <a:rPr lang="en-US" dirty="0"/>
              <a:t> Has Pitfalls</a:t>
            </a:r>
          </a:p>
        </p:txBody>
      </p:sp>
      <p:sp>
        <p:nvSpPr>
          <p:cNvPr id="7" name="Content Placeholder 6"/>
          <p:cNvSpPr>
            <a:spLocks noGrp="1"/>
          </p:cNvSpPr>
          <p:nvPr>
            <p:ph idx="1"/>
          </p:nvPr>
        </p:nvSpPr>
        <p:spPr>
          <a:xfrm>
            <a:off x="1172283" y="5007013"/>
            <a:ext cx="9797121" cy="1238956"/>
          </a:xfrm>
        </p:spPr>
        <p:txBody>
          <a:bodyPr/>
          <a:lstStyle/>
          <a:p>
            <a:pPr marL="342900" indent="-342900">
              <a:spcBef>
                <a:spcPts val="600"/>
              </a:spcBef>
            </a:pPr>
            <a:r>
              <a:rPr lang="en-US" dirty="0"/>
              <a:t>Quality of service configuration is fairly static</a:t>
            </a:r>
          </a:p>
          <a:p>
            <a:pPr marL="342900" indent="-342900">
              <a:spcBef>
                <a:spcPts val="600"/>
              </a:spcBef>
            </a:pPr>
            <a:r>
              <a:rPr lang="en-US" dirty="0"/>
              <a:t>No proactive or reactive actions taken to prevent far-end congestion</a:t>
            </a:r>
          </a:p>
          <a:p>
            <a:pPr marL="342900" indent="-342900">
              <a:spcBef>
                <a:spcPts val="600"/>
              </a:spcBef>
            </a:pPr>
            <a:r>
              <a:rPr lang="en-US" dirty="0"/>
              <a:t>Lack of last-mile awareness (destination is a choke point, wasted potential utilization)</a:t>
            </a:r>
          </a:p>
        </p:txBody>
      </p:sp>
      <p:grpSp>
        <p:nvGrpSpPr>
          <p:cNvPr id="6" name="Group 5"/>
          <p:cNvGrpSpPr/>
          <p:nvPr/>
        </p:nvGrpSpPr>
        <p:grpSpPr>
          <a:xfrm>
            <a:off x="1077283" y="1503410"/>
            <a:ext cx="9797121" cy="3055789"/>
            <a:chOff x="1077283" y="1949879"/>
            <a:chExt cx="9797121" cy="3055789"/>
          </a:xfrm>
        </p:grpSpPr>
        <p:sp>
          <p:nvSpPr>
            <p:cNvPr id="152" name="Oval 125"/>
            <p:cNvSpPr/>
            <p:nvPr/>
          </p:nvSpPr>
          <p:spPr bwMode="auto">
            <a:xfrm>
              <a:off x="3823855" y="2018801"/>
              <a:ext cx="4156363" cy="2899558"/>
            </a:xfrm>
            <a:custGeom>
              <a:avLst/>
              <a:gdLst/>
              <a:ahLst/>
              <a:cxnLst/>
              <a:rect l="l" t="t" r="r" b="b"/>
              <a:pathLst>
                <a:path w="3438748" h="2106598">
                  <a:moveTo>
                    <a:pt x="1729188" y="0"/>
                  </a:moveTo>
                  <a:cubicBezTo>
                    <a:pt x="2092233" y="0"/>
                    <a:pt x="2399389" y="239291"/>
                    <a:pt x="2501503" y="568765"/>
                  </a:cubicBezTo>
                  <a:cubicBezTo>
                    <a:pt x="2540020" y="552871"/>
                    <a:pt x="2582249" y="544583"/>
                    <a:pt x="2626414" y="544583"/>
                  </a:cubicBezTo>
                  <a:cubicBezTo>
                    <a:pt x="2817197" y="544583"/>
                    <a:pt x="2971857" y="699243"/>
                    <a:pt x="2971857" y="890026"/>
                  </a:cubicBezTo>
                  <a:lnTo>
                    <a:pt x="2967670" y="931561"/>
                  </a:lnTo>
                  <a:cubicBezTo>
                    <a:pt x="3236781" y="987908"/>
                    <a:pt x="3438748" y="1226637"/>
                    <a:pt x="3438748" y="1512539"/>
                  </a:cubicBezTo>
                  <a:cubicBezTo>
                    <a:pt x="3438748" y="1840629"/>
                    <a:pt x="3172778" y="2106598"/>
                    <a:pt x="2844688" y="2106598"/>
                  </a:cubicBezTo>
                  <a:lnTo>
                    <a:pt x="2796802" y="2101771"/>
                  </a:lnTo>
                  <a:lnTo>
                    <a:pt x="2796802" y="2104284"/>
                  </a:lnTo>
                  <a:lnTo>
                    <a:pt x="731016" y="2104284"/>
                  </a:lnTo>
                  <a:cubicBezTo>
                    <a:pt x="722365" y="2106437"/>
                    <a:pt x="713607" y="2106598"/>
                    <a:pt x="704811" y="2106598"/>
                  </a:cubicBezTo>
                  <a:lnTo>
                    <a:pt x="681856" y="2104284"/>
                  </a:lnTo>
                  <a:lnTo>
                    <a:pt x="632939" y="2104284"/>
                  </a:lnTo>
                  <a:lnTo>
                    <a:pt x="632939" y="2099353"/>
                  </a:lnTo>
                  <a:cubicBezTo>
                    <a:pt x="277252" y="2066768"/>
                    <a:pt x="0" y="1766655"/>
                    <a:pt x="0" y="1401787"/>
                  </a:cubicBezTo>
                  <a:cubicBezTo>
                    <a:pt x="0" y="1012531"/>
                    <a:pt x="315555" y="696976"/>
                    <a:pt x="704811" y="696976"/>
                  </a:cubicBezTo>
                  <a:cubicBezTo>
                    <a:pt x="781867" y="696976"/>
                    <a:pt x="856036" y="709342"/>
                    <a:pt x="924397" y="735366"/>
                  </a:cubicBezTo>
                  <a:cubicBezTo>
                    <a:pt x="960943" y="323095"/>
                    <a:pt x="1307334" y="0"/>
                    <a:pt x="1729188" y="0"/>
                  </a:cubicBezTo>
                  <a:close/>
                </a:path>
              </a:pathLst>
            </a:custGeom>
            <a:solidFill>
              <a:schemeClr val="accent1">
                <a:lumMod val="20000"/>
                <a:lumOff val="80000"/>
              </a:schemeClr>
            </a:solidFill>
            <a:ln w="19050" cap="flat" cmpd="sng" algn="ctr">
              <a:noFill/>
              <a:prstDash val="solid"/>
              <a:round/>
              <a:headEnd type="none" w="med" len="med"/>
              <a:tailEnd type="none" w="med" len="med"/>
            </a:ln>
            <a:effectLst/>
          </p:spPr>
          <p:txBody>
            <a:bodyPr vert="horz" wrap="none" lIns="138240" tIns="69120" rIns="138240" bIns="69120" numCol="1" rtlCol="0" anchor="ctr" anchorCtr="0" compatLnSpc="1">
              <a:prstTxWarp prst="textNoShape">
                <a:avLst/>
              </a:prstTxWarp>
            </a:bodyPr>
            <a:lstStyle/>
            <a:p>
              <a:pPr algn="ctr" defTabSz="1461458" fontAlgn="base">
                <a:spcBef>
                  <a:spcPct val="0"/>
                </a:spcBef>
                <a:spcAft>
                  <a:spcPct val="0"/>
                </a:spcAft>
              </a:pPr>
              <a:endParaRPr lang="en-US" sz="2000" dirty="0">
                <a:solidFill>
                  <a:srgbClr val="FFFFFF"/>
                </a:solidFill>
                <a:cs typeface="Arial" charset="0"/>
              </a:endParaRPr>
            </a:p>
          </p:txBody>
        </p:sp>
        <p:grpSp>
          <p:nvGrpSpPr>
            <p:cNvPr id="113" name="Group 112"/>
            <p:cNvGrpSpPr/>
            <p:nvPr/>
          </p:nvGrpSpPr>
          <p:grpSpPr>
            <a:xfrm>
              <a:off x="1077283" y="1949879"/>
              <a:ext cx="9797121" cy="3055789"/>
              <a:chOff x="994156" y="1035479"/>
              <a:chExt cx="9797121" cy="3055789"/>
            </a:xfrm>
          </p:grpSpPr>
          <p:cxnSp>
            <p:nvCxnSpPr>
              <p:cNvPr id="24" name="Straight Connector 23"/>
              <p:cNvCxnSpPr>
                <a:stCxn id="11" idx="1"/>
              </p:cNvCxnSpPr>
              <p:nvPr/>
            </p:nvCxnSpPr>
            <p:spPr>
              <a:xfrm flipH="1">
                <a:off x="7328877" y="1435450"/>
                <a:ext cx="1696778" cy="728558"/>
              </a:xfrm>
              <a:prstGeom prst="line">
                <a:avLst/>
              </a:prstGeom>
              <a:ln w="5715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56654" y="3355275"/>
                <a:ext cx="1143451" cy="377338"/>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14165" y="1295766"/>
                <a:ext cx="2353949" cy="531180"/>
              </a:xfrm>
              <a:prstGeom prst="rect">
                <a:avLst/>
              </a:prstGeom>
              <a:noFill/>
            </p:spPr>
            <p:txBody>
              <a:bodyPr wrap="square" rtlCol="0">
                <a:spAutoFit/>
              </a:bodyPr>
              <a:lstStyle/>
              <a:p>
                <a:pPr algn="ctr"/>
                <a:r>
                  <a:rPr lang="en-US" sz="2400" dirty="0"/>
                  <a:t>WAN</a:t>
                </a:r>
              </a:p>
            </p:txBody>
          </p:sp>
          <p:cxnSp>
            <p:nvCxnSpPr>
              <p:cNvPr id="22" name="Straight Connector 21"/>
              <p:cNvCxnSpPr>
                <a:stCxn id="5" idx="3"/>
              </p:cNvCxnSpPr>
              <p:nvPr/>
            </p:nvCxnSpPr>
            <p:spPr>
              <a:xfrm>
                <a:off x="2759779" y="1511871"/>
                <a:ext cx="1309388" cy="73650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1"/>
              </p:cNvCxnSpPr>
              <p:nvPr/>
            </p:nvCxnSpPr>
            <p:spPr>
              <a:xfrm flipH="1" flipV="1">
                <a:off x="7897090" y="3458644"/>
                <a:ext cx="1125548" cy="367190"/>
              </a:xfrm>
              <a:prstGeom prst="line">
                <a:avLst/>
              </a:prstGeom>
              <a:ln w="5715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0096664">
                <a:off x="7565685" y="1811624"/>
                <a:ext cx="1187532" cy="369332"/>
              </a:xfrm>
              <a:prstGeom prst="rect">
                <a:avLst/>
              </a:prstGeom>
              <a:noFill/>
            </p:spPr>
            <p:txBody>
              <a:bodyPr wrap="square" rtlCol="0">
                <a:spAutoFit/>
              </a:bodyPr>
              <a:lstStyle/>
              <a:p>
                <a:r>
                  <a:rPr lang="en-US" dirty="0"/>
                  <a:t>10Mbps</a:t>
                </a:r>
              </a:p>
            </p:txBody>
          </p:sp>
          <p:sp>
            <p:nvSpPr>
              <p:cNvPr id="31" name="TextBox 30"/>
              <p:cNvSpPr txBox="1"/>
              <p:nvPr/>
            </p:nvSpPr>
            <p:spPr>
              <a:xfrm rot="1253085">
                <a:off x="7747292" y="3606162"/>
                <a:ext cx="1187532" cy="369332"/>
              </a:xfrm>
              <a:prstGeom prst="rect">
                <a:avLst/>
              </a:prstGeom>
              <a:noFill/>
            </p:spPr>
            <p:txBody>
              <a:bodyPr wrap="square" rtlCol="0">
                <a:spAutoFit/>
              </a:bodyPr>
              <a:lstStyle/>
              <a:p>
                <a:r>
                  <a:rPr lang="en-US" dirty="0"/>
                  <a:t>5Mbps</a:t>
                </a:r>
              </a:p>
            </p:txBody>
          </p:sp>
          <p:sp>
            <p:nvSpPr>
              <p:cNvPr id="32" name="TextBox 31"/>
              <p:cNvSpPr txBox="1"/>
              <p:nvPr/>
            </p:nvSpPr>
            <p:spPr>
              <a:xfrm rot="2006233">
                <a:off x="2878153" y="1954109"/>
                <a:ext cx="1187532" cy="369332"/>
              </a:xfrm>
              <a:prstGeom prst="rect">
                <a:avLst/>
              </a:prstGeom>
              <a:noFill/>
            </p:spPr>
            <p:txBody>
              <a:bodyPr wrap="square" rtlCol="0">
                <a:spAutoFit/>
              </a:bodyPr>
              <a:lstStyle/>
              <a:p>
                <a:r>
                  <a:rPr lang="en-US"/>
                  <a:t>10Mbps</a:t>
                </a:r>
              </a:p>
            </p:txBody>
          </p:sp>
          <p:sp>
            <p:nvSpPr>
              <p:cNvPr id="33" name="TextBox 32"/>
              <p:cNvSpPr txBox="1"/>
              <p:nvPr/>
            </p:nvSpPr>
            <p:spPr>
              <a:xfrm rot="20530567">
                <a:off x="2947672" y="3463041"/>
                <a:ext cx="1187532" cy="369332"/>
              </a:xfrm>
              <a:prstGeom prst="rect">
                <a:avLst/>
              </a:prstGeom>
              <a:noFill/>
            </p:spPr>
            <p:txBody>
              <a:bodyPr wrap="square" rtlCol="0">
                <a:spAutoFit/>
              </a:bodyPr>
              <a:lstStyle/>
              <a:p>
                <a:r>
                  <a:rPr lang="en-US"/>
                  <a:t>10Mbps</a:t>
                </a:r>
              </a:p>
            </p:txBody>
          </p:sp>
          <p:grpSp>
            <p:nvGrpSpPr>
              <p:cNvPr id="3" name="Group 2"/>
              <p:cNvGrpSpPr/>
              <p:nvPr/>
            </p:nvGrpSpPr>
            <p:grpSpPr>
              <a:xfrm>
                <a:off x="994156" y="1246440"/>
                <a:ext cx="1854200" cy="1508303"/>
                <a:chOff x="1035155" y="2339958"/>
                <a:chExt cx="1853717" cy="1508303"/>
              </a:xfrm>
            </p:grpSpPr>
            <p:sp>
              <p:nvSpPr>
                <p:cNvPr id="4" name="Rounded Rectangle 3"/>
                <p:cNvSpPr/>
                <p:nvPr/>
              </p:nvSpPr>
              <p:spPr bwMode="auto">
                <a:xfrm>
                  <a:off x="1035155" y="3568368"/>
                  <a:ext cx="1853717" cy="279893"/>
                </a:xfrm>
                <a:prstGeom prst="roundRect">
                  <a:avLst/>
                </a:prstGeom>
                <a:solidFill>
                  <a:srgbClr val="FFFFFF"/>
                </a:solidFill>
                <a:ln w="9525" algn="ctr">
                  <a:noFill/>
                  <a:miter lim="800000"/>
                  <a:headEnd/>
                  <a:tailEnd/>
                </a:ln>
                <a:effectLst/>
              </p:spPr>
              <p:txBody>
                <a:bodyPr lIns="121885" tIns="60943" rIns="121885" bIns="60943" rtlCol="0" anchor="ctr"/>
                <a:lstStyle/>
                <a:p>
                  <a:pPr algn="ctr" eaLnBrk="0" fontAlgn="base" hangingPunct="0">
                    <a:spcBef>
                      <a:spcPct val="0"/>
                    </a:spcBef>
                    <a:spcAft>
                      <a:spcPct val="0"/>
                    </a:spcAft>
                  </a:pPr>
                  <a:endParaRPr lang="en-US" sz="1400" dirty="0">
                    <a:solidFill>
                      <a:srgbClr val="000000"/>
                    </a:solidFill>
                    <a:latin typeface="Arial"/>
                    <a:cs typeface="Arial"/>
                  </a:endParaRPr>
                </a:p>
              </p:txBody>
            </p:sp>
            <p:pic>
              <p:nvPicPr>
                <p:cNvPr id="5" name="Picture 4"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710" y="2339958"/>
                  <a:ext cx="1676608" cy="530862"/>
                </a:xfrm>
                <a:prstGeom prst="rect">
                  <a:avLst/>
                </a:prstGeom>
                <a:solidFill>
                  <a:schemeClr val="bg1"/>
                </a:solidFill>
              </p:spPr>
            </p:pic>
          </p:grpSp>
          <p:pic>
            <p:nvPicPr>
              <p:cNvPr id="17" name="Picture 16"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734" y="3560406"/>
                <a:ext cx="1677045" cy="530862"/>
              </a:xfrm>
              <a:prstGeom prst="rect">
                <a:avLst/>
              </a:prstGeom>
              <a:solidFill>
                <a:schemeClr val="bg1"/>
              </a:solidFill>
            </p:spPr>
          </p:pic>
          <p:grpSp>
            <p:nvGrpSpPr>
              <p:cNvPr id="9" name="Group 8"/>
              <p:cNvGrpSpPr/>
              <p:nvPr/>
            </p:nvGrpSpPr>
            <p:grpSpPr>
              <a:xfrm>
                <a:off x="9025655" y="1170019"/>
                <a:ext cx="1765622" cy="1605628"/>
                <a:chOff x="1123710" y="2227681"/>
                <a:chExt cx="1765162" cy="1605628"/>
              </a:xfrm>
            </p:grpSpPr>
            <p:sp>
              <p:nvSpPr>
                <p:cNvPr id="10" name="Rounded Rectangle 9"/>
                <p:cNvSpPr/>
                <p:nvPr/>
              </p:nvSpPr>
              <p:spPr bwMode="auto">
                <a:xfrm>
                  <a:off x="1134185" y="3626761"/>
                  <a:ext cx="1754687" cy="206548"/>
                </a:xfrm>
                <a:prstGeom prst="roundRect">
                  <a:avLst/>
                </a:prstGeom>
                <a:solidFill>
                  <a:srgbClr val="FFFFFF"/>
                </a:solidFill>
                <a:ln w="9525" algn="ctr">
                  <a:noFill/>
                  <a:miter lim="800000"/>
                  <a:headEnd/>
                  <a:tailEnd/>
                </a:ln>
                <a:effectLst/>
              </p:spPr>
              <p:txBody>
                <a:bodyPr lIns="121885" tIns="60943" rIns="121885" bIns="60943" rtlCol="0" anchor="ctr"/>
                <a:lstStyle/>
                <a:p>
                  <a:pPr algn="ctr" eaLnBrk="0" fontAlgn="base" hangingPunct="0">
                    <a:spcBef>
                      <a:spcPct val="0"/>
                    </a:spcBef>
                    <a:spcAft>
                      <a:spcPct val="0"/>
                    </a:spcAft>
                  </a:pPr>
                  <a:endParaRPr lang="en-US" sz="1400" dirty="0">
                    <a:solidFill>
                      <a:srgbClr val="000000"/>
                    </a:solidFill>
                    <a:latin typeface="Arial"/>
                    <a:cs typeface="Arial"/>
                  </a:endParaRPr>
                </a:p>
              </p:txBody>
            </p:sp>
            <p:pic>
              <p:nvPicPr>
                <p:cNvPr id="11" name="Picture 10"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710" y="2227681"/>
                  <a:ext cx="1676608" cy="530862"/>
                </a:xfrm>
                <a:prstGeom prst="rect">
                  <a:avLst/>
                </a:prstGeom>
                <a:solidFill>
                  <a:schemeClr val="bg1"/>
                </a:solidFill>
              </p:spPr>
            </p:pic>
          </p:grpSp>
          <p:pic>
            <p:nvPicPr>
              <p:cNvPr id="20" name="Picture 19"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638" y="3560403"/>
                <a:ext cx="1677045" cy="530862"/>
              </a:xfrm>
              <a:prstGeom prst="rect">
                <a:avLst/>
              </a:prstGeom>
              <a:solidFill>
                <a:schemeClr val="bg1"/>
              </a:solidFill>
            </p:spPr>
          </p:pic>
          <p:sp>
            <p:nvSpPr>
              <p:cNvPr id="41" name="TextBox 40"/>
              <p:cNvSpPr txBox="1"/>
              <p:nvPr/>
            </p:nvSpPr>
            <p:spPr>
              <a:xfrm>
                <a:off x="7897090" y="1035479"/>
                <a:ext cx="1131955" cy="646331"/>
              </a:xfrm>
              <a:prstGeom prst="rect">
                <a:avLst/>
              </a:prstGeom>
              <a:solidFill>
                <a:schemeClr val="accent4"/>
              </a:solidFill>
              <a:ln>
                <a:solidFill>
                  <a:schemeClr val="accent4"/>
                </a:solidFill>
              </a:ln>
            </p:spPr>
            <p:txBody>
              <a:bodyPr wrap="square" rtlCol="0">
                <a:spAutoFit/>
              </a:bodyPr>
              <a:lstStyle/>
              <a:p>
                <a:pPr algn="ctr"/>
                <a:r>
                  <a:rPr lang="en-US" dirty="0">
                    <a:solidFill>
                      <a:schemeClr val="bg1"/>
                    </a:solidFill>
                  </a:rPr>
                  <a:t>10Mbps</a:t>
                </a:r>
              </a:p>
              <a:p>
                <a:pPr algn="ctr"/>
                <a:r>
                  <a:rPr lang="en-US" dirty="0">
                    <a:solidFill>
                      <a:schemeClr val="bg1"/>
                    </a:solidFill>
                  </a:rPr>
                  <a:t>Received</a:t>
                </a:r>
              </a:p>
            </p:txBody>
          </p:sp>
          <p:cxnSp>
            <p:nvCxnSpPr>
              <p:cNvPr id="47" name="Straight Arrow Connector 46"/>
              <p:cNvCxnSpPr/>
              <p:nvPr/>
            </p:nvCxnSpPr>
            <p:spPr>
              <a:xfrm flipV="1">
                <a:off x="4163230" y="2212746"/>
                <a:ext cx="3050755" cy="9991"/>
              </a:xfrm>
              <a:prstGeom prst="straightConnector1">
                <a:avLst/>
              </a:prstGeom>
              <a:ln w="38100" cap="rnd">
                <a:round/>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73938" y="1889030"/>
                <a:ext cx="982881" cy="369332"/>
              </a:xfrm>
              <a:prstGeom prst="rect">
                <a:avLst/>
              </a:prstGeom>
              <a:solidFill>
                <a:schemeClr val="accent1"/>
              </a:solidFill>
            </p:spPr>
            <p:txBody>
              <a:bodyPr wrap="square" rtlCol="0">
                <a:spAutoFit/>
              </a:bodyPr>
              <a:lstStyle/>
              <a:p>
                <a:pPr algn="ctr"/>
                <a:r>
                  <a:rPr lang="en-US" dirty="0">
                    <a:solidFill>
                      <a:schemeClr val="bg1"/>
                    </a:solidFill>
                  </a:rPr>
                  <a:t>10Mbps</a:t>
                </a:r>
              </a:p>
            </p:txBody>
          </p:sp>
          <p:cxnSp>
            <p:nvCxnSpPr>
              <p:cNvPr id="52" name="Straight Arrow Connector 51"/>
              <p:cNvCxnSpPr/>
              <p:nvPr/>
            </p:nvCxnSpPr>
            <p:spPr>
              <a:xfrm flipV="1">
                <a:off x="3835730" y="2248371"/>
                <a:ext cx="3378255" cy="1083154"/>
              </a:xfrm>
              <a:prstGeom prst="straightConnector1">
                <a:avLst/>
              </a:prstGeom>
              <a:ln w="381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54996" y="2299816"/>
                <a:ext cx="982881" cy="369332"/>
              </a:xfrm>
              <a:prstGeom prst="rect">
                <a:avLst/>
              </a:prstGeom>
              <a:solidFill>
                <a:schemeClr val="accent2"/>
              </a:solidFill>
            </p:spPr>
            <p:txBody>
              <a:bodyPr wrap="square" rtlCol="0">
                <a:spAutoFit/>
              </a:bodyPr>
              <a:lstStyle/>
              <a:p>
                <a:pPr algn="ctr"/>
                <a:r>
                  <a:rPr lang="en-US" dirty="0">
                    <a:solidFill>
                      <a:schemeClr val="bg1"/>
                    </a:solidFill>
                  </a:rPr>
                  <a:t>10Mbps</a:t>
                </a:r>
              </a:p>
            </p:txBody>
          </p:sp>
          <p:cxnSp>
            <p:nvCxnSpPr>
              <p:cNvPr id="67" name="Straight Arrow Connector 66"/>
              <p:cNvCxnSpPr/>
              <p:nvPr/>
            </p:nvCxnSpPr>
            <p:spPr>
              <a:xfrm>
                <a:off x="4191875" y="2313530"/>
                <a:ext cx="3528596" cy="1017995"/>
              </a:xfrm>
              <a:prstGeom prst="straightConnector1">
                <a:avLst/>
              </a:prstGeom>
              <a:ln w="38100" cap="rnd">
                <a:solidFill>
                  <a:schemeClr val="bg2">
                    <a:lumMod val="60000"/>
                    <a:lumOff val="40000"/>
                  </a:schemeClr>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835730" y="3331525"/>
                <a:ext cx="4061360" cy="75098"/>
              </a:xfrm>
              <a:prstGeom prst="straightConnector1">
                <a:avLst/>
              </a:prstGeom>
              <a:ln w="38100" cap="rnd">
                <a:solidFill>
                  <a:schemeClr val="bg2">
                    <a:lumMod val="60000"/>
                    <a:lumOff val="40000"/>
                  </a:schemeClr>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35430" y="2793171"/>
                <a:ext cx="1128072" cy="369332"/>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pPr algn="ctr"/>
                <a:r>
                  <a:rPr lang="en-US" dirty="0">
                    <a:solidFill>
                      <a:schemeClr val="bg1"/>
                    </a:solidFill>
                  </a:rPr>
                  <a:t>0Mbps</a:t>
                </a:r>
              </a:p>
            </p:txBody>
          </p:sp>
          <p:sp>
            <p:nvSpPr>
              <p:cNvPr id="78" name="TextBox 77"/>
              <p:cNvSpPr txBox="1"/>
              <p:nvPr/>
            </p:nvSpPr>
            <p:spPr>
              <a:xfrm>
                <a:off x="4815523" y="3117186"/>
                <a:ext cx="1128072" cy="369332"/>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pPr algn="ctr"/>
                <a:r>
                  <a:rPr lang="en-US" dirty="0">
                    <a:solidFill>
                      <a:schemeClr val="bg1"/>
                    </a:solidFill>
                  </a:rPr>
                  <a:t>0Mbps</a:t>
                </a:r>
              </a:p>
            </p:txBody>
          </p:sp>
        </p:grpSp>
        <p:sp>
          <p:nvSpPr>
            <p:cNvPr id="35" name="TextBox 34"/>
            <p:cNvSpPr txBox="1"/>
            <p:nvPr/>
          </p:nvSpPr>
          <p:spPr>
            <a:xfrm>
              <a:off x="7991619" y="3672277"/>
              <a:ext cx="1131955" cy="646331"/>
            </a:xfrm>
            <a:prstGeom prst="rect">
              <a:avLst/>
            </a:prstGeom>
            <a:solidFill>
              <a:schemeClr val="bg2">
                <a:lumMod val="60000"/>
                <a:lumOff val="40000"/>
              </a:schemeClr>
            </a:solidFill>
            <a:ln>
              <a:solidFill>
                <a:schemeClr val="bg2">
                  <a:lumMod val="60000"/>
                  <a:lumOff val="40000"/>
                </a:schemeClr>
              </a:solidFill>
            </a:ln>
          </p:spPr>
          <p:txBody>
            <a:bodyPr wrap="square" rtlCol="0">
              <a:spAutoFit/>
            </a:bodyPr>
            <a:lstStyle/>
            <a:p>
              <a:pPr algn="ctr"/>
              <a:r>
                <a:rPr lang="en-US" dirty="0">
                  <a:solidFill>
                    <a:schemeClr val="bg1"/>
                  </a:solidFill>
                </a:rPr>
                <a:t>0Mbps</a:t>
              </a:r>
            </a:p>
            <a:p>
              <a:pPr algn="ctr"/>
              <a:r>
                <a:rPr lang="en-US" dirty="0">
                  <a:solidFill>
                    <a:schemeClr val="bg1"/>
                  </a:solidFill>
                </a:rPr>
                <a:t>Received</a:t>
              </a:r>
            </a:p>
          </p:txBody>
        </p:sp>
      </p:grpSp>
      <p:sp>
        <p:nvSpPr>
          <p:cNvPr id="8" name="TextBox 7"/>
          <p:cNvSpPr txBox="1"/>
          <p:nvPr/>
        </p:nvSpPr>
        <p:spPr>
          <a:xfrm>
            <a:off x="1165377" y="2273183"/>
            <a:ext cx="1659222" cy="369332"/>
          </a:xfrm>
          <a:prstGeom prst="rect">
            <a:avLst/>
          </a:prstGeom>
          <a:noFill/>
        </p:spPr>
        <p:txBody>
          <a:bodyPr wrap="square" rtlCol="0">
            <a:spAutoFit/>
          </a:bodyPr>
          <a:lstStyle/>
          <a:p>
            <a:pPr algn="ctr"/>
            <a:r>
              <a:rPr lang="en-US"/>
              <a:t>Site A</a:t>
            </a:r>
          </a:p>
        </p:txBody>
      </p:sp>
      <p:sp>
        <p:nvSpPr>
          <p:cNvPr id="36" name="TextBox 35"/>
          <p:cNvSpPr txBox="1"/>
          <p:nvPr/>
        </p:nvSpPr>
        <p:spPr>
          <a:xfrm>
            <a:off x="1165377" y="3658811"/>
            <a:ext cx="1659222" cy="369332"/>
          </a:xfrm>
          <a:prstGeom prst="rect">
            <a:avLst/>
          </a:prstGeom>
          <a:noFill/>
        </p:spPr>
        <p:txBody>
          <a:bodyPr wrap="square" rtlCol="0">
            <a:spAutoFit/>
          </a:bodyPr>
          <a:lstStyle/>
          <a:p>
            <a:pPr algn="ctr"/>
            <a:r>
              <a:rPr lang="en-US"/>
              <a:t>Site B</a:t>
            </a:r>
          </a:p>
        </p:txBody>
      </p:sp>
      <p:sp>
        <p:nvSpPr>
          <p:cNvPr id="37" name="TextBox 36"/>
          <p:cNvSpPr txBox="1"/>
          <p:nvPr/>
        </p:nvSpPr>
        <p:spPr>
          <a:xfrm>
            <a:off x="9076511" y="2188983"/>
            <a:ext cx="1659222" cy="369332"/>
          </a:xfrm>
          <a:prstGeom prst="rect">
            <a:avLst/>
          </a:prstGeom>
          <a:noFill/>
        </p:spPr>
        <p:txBody>
          <a:bodyPr wrap="square" rtlCol="0">
            <a:spAutoFit/>
          </a:bodyPr>
          <a:lstStyle/>
          <a:p>
            <a:pPr algn="ctr"/>
            <a:r>
              <a:rPr lang="en-US" dirty="0"/>
              <a:t>Site C</a:t>
            </a:r>
          </a:p>
        </p:txBody>
      </p:sp>
      <p:sp>
        <p:nvSpPr>
          <p:cNvPr id="40" name="TextBox 39"/>
          <p:cNvSpPr txBox="1"/>
          <p:nvPr/>
        </p:nvSpPr>
        <p:spPr>
          <a:xfrm>
            <a:off x="9076511" y="3657933"/>
            <a:ext cx="1659222" cy="369332"/>
          </a:xfrm>
          <a:prstGeom prst="rect">
            <a:avLst/>
          </a:prstGeom>
          <a:noFill/>
        </p:spPr>
        <p:txBody>
          <a:bodyPr wrap="square" rtlCol="0">
            <a:spAutoFit/>
          </a:bodyPr>
          <a:lstStyle/>
          <a:p>
            <a:pPr algn="ctr"/>
            <a:r>
              <a:rPr lang="en-US" dirty="0"/>
              <a:t>Site D</a:t>
            </a:r>
          </a:p>
        </p:txBody>
      </p:sp>
    </p:spTree>
    <p:extLst>
      <p:ext uri="{BB962C8B-B14F-4D97-AF65-F5344CB8AC3E}">
        <p14:creationId xmlns:p14="http://schemas.microsoft.com/office/powerpoint/2010/main" val="36661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078"/>
            <a:ext cx="11277599" cy="353232"/>
          </a:xfrm>
        </p:spPr>
        <p:txBody>
          <a:bodyPr/>
          <a:lstStyle/>
          <a:p>
            <a:r>
              <a:rPr lang="en-US" dirty="0"/>
              <a:t>End-to-End </a:t>
            </a:r>
            <a:r>
              <a:rPr lang="en-US" dirty="0" err="1"/>
              <a:t>QoS</a:t>
            </a:r>
            <a:r>
              <a:rPr lang="en-US" dirty="0"/>
              <a:t> Ensures Delivery and Efficiency</a:t>
            </a:r>
          </a:p>
        </p:txBody>
      </p:sp>
      <p:sp>
        <p:nvSpPr>
          <p:cNvPr id="7" name="Content Placeholder 6"/>
          <p:cNvSpPr>
            <a:spLocks noGrp="1"/>
          </p:cNvSpPr>
          <p:nvPr>
            <p:ph idx="1"/>
          </p:nvPr>
        </p:nvSpPr>
        <p:spPr>
          <a:xfrm>
            <a:off x="1165861" y="5043323"/>
            <a:ext cx="9814956" cy="1238956"/>
          </a:xfrm>
        </p:spPr>
        <p:txBody>
          <a:bodyPr/>
          <a:lstStyle/>
          <a:p>
            <a:pPr marL="342900" indent="-342900">
              <a:spcBef>
                <a:spcPts val="800"/>
              </a:spcBef>
            </a:pPr>
            <a:r>
              <a:rPr lang="en-US" sz="1800" dirty="0"/>
              <a:t>Manages QoS and prioritization </a:t>
            </a:r>
            <a:r>
              <a:rPr lang="en-US" sz="1800" b="1" u="sng" dirty="0"/>
              <a:t>at the branch in addition to the data center</a:t>
            </a:r>
            <a:r>
              <a:rPr lang="en-US" sz="1800" dirty="0"/>
              <a:t>, ensuring VoIP and HDX always receive top priority, regardless of where the applications originate</a:t>
            </a:r>
          </a:p>
          <a:p>
            <a:pPr marL="342900" indent="-342900">
              <a:spcBef>
                <a:spcPts val="800"/>
              </a:spcBef>
            </a:pPr>
            <a:r>
              <a:rPr lang="en-US" sz="1800" dirty="0"/>
              <a:t>QoS </a:t>
            </a:r>
            <a:r>
              <a:rPr lang="en-US" sz="1800" b="1" u="sng" dirty="0"/>
              <a:t>configured globally </a:t>
            </a:r>
            <a:r>
              <a:rPr lang="en-US" sz="1800" dirty="0"/>
              <a:t>from a single source, highly customizable</a:t>
            </a:r>
          </a:p>
          <a:p>
            <a:pPr marL="342900" indent="-342900">
              <a:spcBef>
                <a:spcPts val="800"/>
              </a:spcBef>
            </a:pPr>
            <a:r>
              <a:rPr lang="en-US" sz="1800" dirty="0"/>
              <a:t>React to network conditions with retransmission and/or redirection</a:t>
            </a:r>
          </a:p>
          <a:p>
            <a:pPr marL="342900" indent="-342900">
              <a:spcBef>
                <a:spcPts val="800"/>
              </a:spcBef>
            </a:pPr>
            <a:r>
              <a:rPr lang="en-US" sz="1800" b="1" u="sng" dirty="0"/>
              <a:t>Last-mile awareness</a:t>
            </a:r>
            <a:r>
              <a:rPr lang="en-US" sz="1800" b="1" dirty="0"/>
              <a:t> </a:t>
            </a:r>
            <a:r>
              <a:rPr lang="en-US" sz="1800" dirty="0"/>
              <a:t>prevents oversubscription and wasted utilization</a:t>
            </a:r>
          </a:p>
        </p:txBody>
      </p:sp>
      <p:grpSp>
        <p:nvGrpSpPr>
          <p:cNvPr id="6" name="Group 5"/>
          <p:cNvGrpSpPr/>
          <p:nvPr/>
        </p:nvGrpSpPr>
        <p:grpSpPr>
          <a:xfrm>
            <a:off x="1077283" y="1503410"/>
            <a:ext cx="9797121" cy="3055789"/>
            <a:chOff x="1077283" y="1949879"/>
            <a:chExt cx="9797121" cy="3055789"/>
          </a:xfrm>
        </p:grpSpPr>
        <p:sp>
          <p:nvSpPr>
            <p:cNvPr id="152" name="Oval 125"/>
            <p:cNvSpPr/>
            <p:nvPr/>
          </p:nvSpPr>
          <p:spPr bwMode="auto">
            <a:xfrm>
              <a:off x="3823855" y="2018801"/>
              <a:ext cx="4156363" cy="2899558"/>
            </a:xfrm>
            <a:custGeom>
              <a:avLst/>
              <a:gdLst/>
              <a:ahLst/>
              <a:cxnLst/>
              <a:rect l="l" t="t" r="r" b="b"/>
              <a:pathLst>
                <a:path w="3438748" h="2106598">
                  <a:moveTo>
                    <a:pt x="1729188" y="0"/>
                  </a:moveTo>
                  <a:cubicBezTo>
                    <a:pt x="2092233" y="0"/>
                    <a:pt x="2399389" y="239291"/>
                    <a:pt x="2501503" y="568765"/>
                  </a:cubicBezTo>
                  <a:cubicBezTo>
                    <a:pt x="2540020" y="552871"/>
                    <a:pt x="2582249" y="544583"/>
                    <a:pt x="2626414" y="544583"/>
                  </a:cubicBezTo>
                  <a:cubicBezTo>
                    <a:pt x="2817197" y="544583"/>
                    <a:pt x="2971857" y="699243"/>
                    <a:pt x="2971857" y="890026"/>
                  </a:cubicBezTo>
                  <a:lnTo>
                    <a:pt x="2967670" y="931561"/>
                  </a:lnTo>
                  <a:cubicBezTo>
                    <a:pt x="3236781" y="987908"/>
                    <a:pt x="3438748" y="1226637"/>
                    <a:pt x="3438748" y="1512539"/>
                  </a:cubicBezTo>
                  <a:cubicBezTo>
                    <a:pt x="3438748" y="1840629"/>
                    <a:pt x="3172778" y="2106598"/>
                    <a:pt x="2844688" y="2106598"/>
                  </a:cubicBezTo>
                  <a:lnTo>
                    <a:pt x="2796802" y="2101771"/>
                  </a:lnTo>
                  <a:lnTo>
                    <a:pt x="2796802" y="2104284"/>
                  </a:lnTo>
                  <a:lnTo>
                    <a:pt x="731016" y="2104284"/>
                  </a:lnTo>
                  <a:cubicBezTo>
                    <a:pt x="722365" y="2106437"/>
                    <a:pt x="713607" y="2106598"/>
                    <a:pt x="704811" y="2106598"/>
                  </a:cubicBezTo>
                  <a:lnTo>
                    <a:pt x="681856" y="2104284"/>
                  </a:lnTo>
                  <a:lnTo>
                    <a:pt x="632939" y="2104284"/>
                  </a:lnTo>
                  <a:lnTo>
                    <a:pt x="632939" y="2099353"/>
                  </a:lnTo>
                  <a:cubicBezTo>
                    <a:pt x="277252" y="2066768"/>
                    <a:pt x="0" y="1766655"/>
                    <a:pt x="0" y="1401787"/>
                  </a:cubicBezTo>
                  <a:cubicBezTo>
                    <a:pt x="0" y="1012531"/>
                    <a:pt x="315555" y="696976"/>
                    <a:pt x="704811" y="696976"/>
                  </a:cubicBezTo>
                  <a:cubicBezTo>
                    <a:pt x="781867" y="696976"/>
                    <a:pt x="856036" y="709342"/>
                    <a:pt x="924397" y="735366"/>
                  </a:cubicBezTo>
                  <a:cubicBezTo>
                    <a:pt x="960943" y="323095"/>
                    <a:pt x="1307334" y="0"/>
                    <a:pt x="1729188" y="0"/>
                  </a:cubicBezTo>
                  <a:close/>
                </a:path>
              </a:pathLst>
            </a:custGeom>
            <a:solidFill>
              <a:schemeClr val="accent1">
                <a:lumMod val="20000"/>
                <a:lumOff val="80000"/>
              </a:schemeClr>
            </a:solidFill>
            <a:ln w="19050" cap="flat" cmpd="sng" algn="ctr">
              <a:noFill/>
              <a:prstDash val="solid"/>
              <a:round/>
              <a:headEnd type="none" w="med" len="med"/>
              <a:tailEnd type="none" w="med" len="med"/>
            </a:ln>
            <a:effectLst/>
          </p:spPr>
          <p:txBody>
            <a:bodyPr vert="horz" wrap="none" lIns="138240" tIns="69120" rIns="138240" bIns="69120" numCol="1" rtlCol="0" anchor="ctr" anchorCtr="0" compatLnSpc="1">
              <a:prstTxWarp prst="textNoShape">
                <a:avLst/>
              </a:prstTxWarp>
            </a:bodyPr>
            <a:lstStyle/>
            <a:p>
              <a:pPr algn="ctr" defTabSz="1461458" fontAlgn="base">
                <a:spcBef>
                  <a:spcPct val="0"/>
                </a:spcBef>
                <a:spcAft>
                  <a:spcPct val="0"/>
                </a:spcAft>
              </a:pPr>
              <a:endParaRPr lang="en-US" sz="2000" dirty="0">
                <a:solidFill>
                  <a:srgbClr val="FFFFFF"/>
                </a:solidFill>
                <a:cs typeface="Arial" charset="0"/>
              </a:endParaRPr>
            </a:p>
          </p:txBody>
        </p:sp>
        <p:grpSp>
          <p:nvGrpSpPr>
            <p:cNvPr id="113" name="Group 112"/>
            <p:cNvGrpSpPr/>
            <p:nvPr/>
          </p:nvGrpSpPr>
          <p:grpSpPr>
            <a:xfrm>
              <a:off x="1077283" y="1949879"/>
              <a:ext cx="9797121" cy="3055789"/>
              <a:chOff x="994156" y="1035479"/>
              <a:chExt cx="9797121" cy="3055789"/>
            </a:xfrm>
          </p:grpSpPr>
          <p:cxnSp>
            <p:nvCxnSpPr>
              <p:cNvPr id="24" name="Straight Connector 23"/>
              <p:cNvCxnSpPr>
                <a:stCxn id="11" idx="1"/>
              </p:cNvCxnSpPr>
              <p:nvPr/>
            </p:nvCxnSpPr>
            <p:spPr>
              <a:xfrm flipH="1">
                <a:off x="7328877" y="1435450"/>
                <a:ext cx="1696778" cy="728558"/>
              </a:xfrm>
              <a:prstGeom prst="line">
                <a:avLst/>
              </a:prstGeom>
              <a:ln w="5715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56654" y="3355275"/>
                <a:ext cx="1143451" cy="377338"/>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14165" y="1295766"/>
                <a:ext cx="2353949" cy="531180"/>
              </a:xfrm>
              <a:prstGeom prst="rect">
                <a:avLst/>
              </a:prstGeom>
              <a:noFill/>
            </p:spPr>
            <p:txBody>
              <a:bodyPr wrap="square" rtlCol="0">
                <a:spAutoFit/>
              </a:bodyPr>
              <a:lstStyle/>
              <a:p>
                <a:pPr algn="ctr"/>
                <a:r>
                  <a:rPr lang="en-US" sz="2400" dirty="0"/>
                  <a:t>WAN</a:t>
                </a:r>
              </a:p>
            </p:txBody>
          </p:sp>
          <p:cxnSp>
            <p:nvCxnSpPr>
              <p:cNvPr id="22" name="Straight Connector 21"/>
              <p:cNvCxnSpPr>
                <a:stCxn id="5" idx="3"/>
              </p:cNvCxnSpPr>
              <p:nvPr/>
            </p:nvCxnSpPr>
            <p:spPr>
              <a:xfrm>
                <a:off x="2759779" y="1511871"/>
                <a:ext cx="1309388" cy="73650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1"/>
              </p:cNvCxnSpPr>
              <p:nvPr/>
            </p:nvCxnSpPr>
            <p:spPr>
              <a:xfrm flipH="1" flipV="1">
                <a:off x="7897090" y="3458644"/>
                <a:ext cx="1125548" cy="367190"/>
              </a:xfrm>
              <a:prstGeom prst="line">
                <a:avLst/>
              </a:prstGeom>
              <a:ln w="57150" cap="rnd">
                <a:solidFill>
                  <a:srgbClr val="00B050"/>
                </a:solidFill>
                <a:roun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0096664">
                <a:off x="7565685" y="1811624"/>
                <a:ext cx="1187532" cy="369332"/>
              </a:xfrm>
              <a:prstGeom prst="rect">
                <a:avLst/>
              </a:prstGeom>
              <a:noFill/>
            </p:spPr>
            <p:txBody>
              <a:bodyPr wrap="square" rtlCol="0">
                <a:spAutoFit/>
              </a:bodyPr>
              <a:lstStyle/>
              <a:p>
                <a:r>
                  <a:rPr lang="en-US" dirty="0"/>
                  <a:t>10Mbps</a:t>
                </a:r>
              </a:p>
            </p:txBody>
          </p:sp>
          <p:sp>
            <p:nvSpPr>
              <p:cNvPr id="31" name="TextBox 30"/>
              <p:cNvSpPr txBox="1"/>
              <p:nvPr/>
            </p:nvSpPr>
            <p:spPr>
              <a:xfrm rot="1253085">
                <a:off x="7747292" y="3606162"/>
                <a:ext cx="1187532" cy="369332"/>
              </a:xfrm>
              <a:prstGeom prst="rect">
                <a:avLst/>
              </a:prstGeom>
              <a:noFill/>
            </p:spPr>
            <p:txBody>
              <a:bodyPr wrap="square" rtlCol="0">
                <a:spAutoFit/>
              </a:bodyPr>
              <a:lstStyle/>
              <a:p>
                <a:r>
                  <a:rPr lang="en-US" dirty="0"/>
                  <a:t>5Mbps</a:t>
                </a:r>
              </a:p>
            </p:txBody>
          </p:sp>
          <p:sp>
            <p:nvSpPr>
              <p:cNvPr id="32" name="TextBox 31"/>
              <p:cNvSpPr txBox="1"/>
              <p:nvPr/>
            </p:nvSpPr>
            <p:spPr>
              <a:xfrm rot="2006233">
                <a:off x="2878153" y="1954109"/>
                <a:ext cx="1187532" cy="369332"/>
              </a:xfrm>
              <a:prstGeom prst="rect">
                <a:avLst/>
              </a:prstGeom>
              <a:noFill/>
            </p:spPr>
            <p:txBody>
              <a:bodyPr wrap="square" rtlCol="0">
                <a:spAutoFit/>
              </a:bodyPr>
              <a:lstStyle/>
              <a:p>
                <a:r>
                  <a:rPr lang="en-US"/>
                  <a:t>10Mbps</a:t>
                </a:r>
              </a:p>
            </p:txBody>
          </p:sp>
          <p:sp>
            <p:nvSpPr>
              <p:cNvPr id="33" name="TextBox 32"/>
              <p:cNvSpPr txBox="1"/>
              <p:nvPr/>
            </p:nvSpPr>
            <p:spPr>
              <a:xfrm rot="20530567">
                <a:off x="2947672" y="3463041"/>
                <a:ext cx="1187532" cy="369332"/>
              </a:xfrm>
              <a:prstGeom prst="rect">
                <a:avLst/>
              </a:prstGeom>
              <a:noFill/>
            </p:spPr>
            <p:txBody>
              <a:bodyPr wrap="square" rtlCol="0">
                <a:spAutoFit/>
              </a:bodyPr>
              <a:lstStyle/>
              <a:p>
                <a:r>
                  <a:rPr lang="en-US"/>
                  <a:t>10Mbps</a:t>
                </a:r>
              </a:p>
            </p:txBody>
          </p:sp>
          <p:grpSp>
            <p:nvGrpSpPr>
              <p:cNvPr id="3" name="Group 2"/>
              <p:cNvGrpSpPr/>
              <p:nvPr/>
            </p:nvGrpSpPr>
            <p:grpSpPr>
              <a:xfrm>
                <a:off x="994156" y="1246440"/>
                <a:ext cx="1854200" cy="1508303"/>
                <a:chOff x="1035155" y="2339958"/>
                <a:chExt cx="1853717" cy="1508303"/>
              </a:xfrm>
            </p:grpSpPr>
            <p:sp>
              <p:nvSpPr>
                <p:cNvPr id="4" name="Rounded Rectangle 3"/>
                <p:cNvSpPr/>
                <p:nvPr/>
              </p:nvSpPr>
              <p:spPr bwMode="auto">
                <a:xfrm>
                  <a:off x="1035155" y="3568368"/>
                  <a:ext cx="1853717" cy="279893"/>
                </a:xfrm>
                <a:prstGeom prst="roundRect">
                  <a:avLst/>
                </a:prstGeom>
                <a:solidFill>
                  <a:srgbClr val="FFFFFF"/>
                </a:solidFill>
                <a:ln w="9525" algn="ctr">
                  <a:noFill/>
                  <a:miter lim="800000"/>
                  <a:headEnd/>
                  <a:tailEnd/>
                </a:ln>
                <a:effectLst/>
              </p:spPr>
              <p:txBody>
                <a:bodyPr lIns="121885" tIns="60943" rIns="121885" bIns="60943" rtlCol="0" anchor="ctr"/>
                <a:lstStyle/>
                <a:p>
                  <a:pPr algn="ctr" eaLnBrk="0" fontAlgn="base" hangingPunct="0">
                    <a:spcBef>
                      <a:spcPct val="0"/>
                    </a:spcBef>
                    <a:spcAft>
                      <a:spcPct val="0"/>
                    </a:spcAft>
                  </a:pPr>
                  <a:endParaRPr lang="en-US" sz="1400" dirty="0">
                    <a:solidFill>
                      <a:srgbClr val="000000"/>
                    </a:solidFill>
                    <a:latin typeface="Arial"/>
                    <a:cs typeface="Arial"/>
                  </a:endParaRPr>
                </a:p>
              </p:txBody>
            </p:sp>
            <p:pic>
              <p:nvPicPr>
                <p:cNvPr id="5" name="Picture 4"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710" y="2339958"/>
                  <a:ext cx="1676608" cy="530862"/>
                </a:xfrm>
                <a:prstGeom prst="rect">
                  <a:avLst/>
                </a:prstGeom>
                <a:solidFill>
                  <a:schemeClr val="bg1"/>
                </a:solidFill>
              </p:spPr>
            </p:pic>
          </p:grpSp>
          <p:pic>
            <p:nvPicPr>
              <p:cNvPr id="17" name="Picture 16"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734" y="3560406"/>
                <a:ext cx="1677045" cy="530862"/>
              </a:xfrm>
              <a:prstGeom prst="rect">
                <a:avLst/>
              </a:prstGeom>
              <a:solidFill>
                <a:schemeClr val="bg1"/>
              </a:solidFill>
            </p:spPr>
          </p:pic>
          <p:grpSp>
            <p:nvGrpSpPr>
              <p:cNvPr id="9" name="Group 8"/>
              <p:cNvGrpSpPr/>
              <p:nvPr/>
            </p:nvGrpSpPr>
            <p:grpSpPr>
              <a:xfrm>
                <a:off x="9025655" y="1170019"/>
                <a:ext cx="1765622" cy="1605628"/>
                <a:chOff x="1123710" y="2227681"/>
                <a:chExt cx="1765162" cy="1605628"/>
              </a:xfrm>
            </p:grpSpPr>
            <p:sp>
              <p:nvSpPr>
                <p:cNvPr id="10" name="Rounded Rectangle 9"/>
                <p:cNvSpPr/>
                <p:nvPr/>
              </p:nvSpPr>
              <p:spPr bwMode="auto">
                <a:xfrm>
                  <a:off x="1134185" y="3626761"/>
                  <a:ext cx="1754687" cy="206548"/>
                </a:xfrm>
                <a:prstGeom prst="roundRect">
                  <a:avLst/>
                </a:prstGeom>
                <a:solidFill>
                  <a:srgbClr val="FFFFFF"/>
                </a:solidFill>
                <a:ln w="9525" algn="ctr">
                  <a:noFill/>
                  <a:miter lim="800000"/>
                  <a:headEnd/>
                  <a:tailEnd/>
                </a:ln>
                <a:effectLst/>
              </p:spPr>
              <p:txBody>
                <a:bodyPr lIns="121885" tIns="60943" rIns="121885" bIns="60943" rtlCol="0" anchor="ctr"/>
                <a:lstStyle/>
                <a:p>
                  <a:pPr algn="ctr" eaLnBrk="0" fontAlgn="base" hangingPunct="0">
                    <a:spcBef>
                      <a:spcPct val="0"/>
                    </a:spcBef>
                    <a:spcAft>
                      <a:spcPct val="0"/>
                    </a:spcAft>
                  </a:pPr>
                  <a:endParaRPr lang="en-US" sz="1400" dirty="0">
                    <a:solidFill>
                      <a:srgbClr val="000000"/>
                    </a:solidFill>
                    <a:latin typeface="Arial"/>
                    <a:cs typeface="Arial"/>
                  </a:endParaRPr>
                </a:p>
              </p:txBody>
            </p:sp>
            <p:pic>
              <p:nvPicPr>
                <p:cNvPr id="11" name="Picture 10"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710" y="2227681"/>
                  <a:ext cx="1676608" cy="530862"/>
                </a:xfrm>
                <a:prstGeom prst="rect">
                  <a:avLst/>
                </a:prstGeom>
                <a:solidFill>
                  <a:schemeClr val="bg1"/>
                </a:solidFill>
              </p:spPr>
            </p:pic>
          </p:grpSp>
          <p:pic>
            <p:nvPicPr>
              <p:cNvPr id="20" name="Picture 19" descr="CloudBridge-(produc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638" y="3560403"/>
                <a:ext cx="1677045" cy="530862"/>
              </a:xfrm>
              <a:prstGeom prst="rect">
                <a:avLst/>
              </a:prstGeom>
              <a:solidFill>
                <a:schemeClr val="bg1"/>
              </a:solidFill>
            </p:spPr>
          </p:pic>
          <p:sp>
            <p:nvSpPr>
              <p:cNvPr id="41" name="TextBox 40"/>
              <p:cNvSpPr txBox="1"/>
              <p:nvPr/>
            </p:nvSpPr>
            <p:spPr>
              <a:xfrm>
                <a:off x="7897090" y="1035479"/>
                <a:ext cx="1131955" cy="646331"/>
              </a:xfrm>
              <a:prstGeom prst="rect">
                <a:avLst/>
              </a:prstGeom>
              <a:solidFill>
                <a:srgbClr val="00B050"/>
              </a:solidFill>
              <a:ln>
                <a:solidFill>
                  <a:srgbClr val="00B050"/>
                </a:solidFill>
              </a:ln>
            </p:spPr>
            <p:txBody>
              <a:bodyPr wrap="square" rtlCol="0">
                <a:spAutoFit/>
              </a:bodyPr>
              <a:lstStyle/>
              <a:p>
                <a:pPr algn="ctr"/>
                <a:r>
                  <a:rPr lang="en-US" dirty="0">
                    <a:solidFill>
                      <a:schemeClr val="bg1"/>
                    </a:solidFill>
                  </a:rPr>
                  <a:t>10Mbps</a:t>
                </a:r>
              </a:p>
              <a:p>
                <a:pPr algn="ctr"/>
                <a:r>
                  <a:rPr lang="en-US" dirty="0">
                    <a:solidFill>
                      <a:schemeClr val="bg1"/>
                    </a:solidFill>
                  </a:rPr>
                  <a:t>Received</a:t>
                </a:r>
              </a:p>
            </p:txBody>
          </p:sp>
          <p:cxnSp>
            <p:nvCxnSpPr>
              <p:cNvPr id="47" name="Straight Arrow Connector 46"/>
              <p:cNvCxnSpPr/>
              <p:nvPr/>
            </p:nvCxnSpPr>
            <p:spPr>
              <a:xfrm flipV="1">
                <a:off x="4163230" y="2212746"/>
                <a:ext cx="3000272" cy="9991"/>
              </a:xfrm>
              <a:prstGeom prst="straightConnector1">
                <a:avLst/>
              </a:prstGeom>
              <a:ln w="38100" cap="rnd">
                <a:round/>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73938" y="1889030"/>
                <a:ext cx="982881" cy="369332"/>
              </a:xfrm>
              <a:prstGeom prst="rect">
                <a:avLst/>
              </a:prstGeom>
              <a:solidFill>
                <a:schemeClr val="accent1"/>
              </a:solidFill>
            </p:spPr>
            <p:txBody>
              <a:bodyPr wrap="square" rtlCol="0">
                <a:spAutoFit/>
              </a:bodyPr>
              <a:lstStyle/>
              <a:p>
                <a:pPr algn="ctr"/>
                <a:r>
                  <a:rPr lang="en-US" dirty="0">
                    <a:solidFill>
                      <a:schemeClr val="bg1"/>
                    </a:solidFill>
                  </a:rPr>
                  <a:t>5Mbps</a:t>
                </a:r>
              </a:p>
            </p:txBody>
          </p:sp>
          <p:cxnSp>
            <p:nvCxnSpPr>
              <p:cNvPr id="52" name="Straight Arrow Connector 51"/>
              <p:cNvCxnSpPr/>
              <p:nvPr/>
            </p:nvCxnSpPr>
            <p:spPr>
              <a:xfrm flipV="1">
                <a:off x="3835730" y="2248371"/>
                <a:ext cx="3378255" cy="1083154"/>
              </a:xfrm>
              <a:prstGeom prst="straightConnector1">
                <a:avLst/>
              </a:prstGeom>
              <a:ln w="381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54996" y="2299816"/>
                <a:ext cx="982881" cy="369332"/>
              </a:xfrm>
              <a:prstGeom prst="rect">
                <a:avLst/>
              </a:prstGeom>
              <a:solidFill>
                <a:schemeClr val="accent2"/>
              </a:solidFill>
            </p:spPr>
            <p:txBody>
              <a:bodyPr wrap="square" rtlCol="0">
                <a:spAutoFit/>
              </a:bodyPr>
              <a:lstStyle/>
              <a:p>
                <a:pPr algn="ctr"/>
                <a:r>
                  <a:rPr lang="en-US" dirty="0">
                    <a:solidFill>
                      <a:schemeClr val="bg1"/>
                    </a:solidFill>
                  </a:rPr>
                  <a:t>5Mbps</a:t>
                </a:r>
              </a:p>
            </p:txBody>
          </p:sp>
          <p:cxnSp>
            <p:nvCxnSpPr>
              <p:cNvPr id="67" name="Straight Arrow Connector 66"/>
              <p:cNvCxnSpPr/>
              <p:nvPr/>
            </p:nvCxnSpPr>
            <p:spPr>
              <a:xfrm>
                <a:off x="4191875" y="2313530"/>
                <a:ext cx="3528596" cy="1017995"/>
              </a:xfrm>
              <a:prstGeom prst="straightConnector1">
                <a:avLst/>
              </a:prstGeom>
              <a:ln w="38100" cap="rnd">
                <a:solidFill>
                  <a:schemeClr val="accent1"/>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835730" y="3331525"/>
                <a:ext cx="4061360" cy="75098"/>
              </a:xfrm>
              <a:prstGeom prst="straightConnector1">
                <a:avLst/>
              </a:prstGeom>
              <a:ln w="38100" cap="rnd">
                <a:solidFill>
                  <a:schemeClr val="accent2"/>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35430" y="2793171"/>
                <a:ext cx="1128072" cy="369332"/>
              </a:xfrm>
              <a:prstGeom prst="rect">
                <a:avLst/>
              </a:prstGeom>
              <a:solidFill>
                <a:schemeClr val="accent1"/>
              </a:solidFill>
              <a:ln>
                <a:solidFill>
                  <a:schemeClr val="accent1"/>
                </a:solidFill>
              </a:ln>
            </p:spPr>
            <p:txBody>
              <a:bodyPr wrap="square" rtlCol="0">
                <a:spAutoFit/>
              </a:bodyPr>
              <a:lstStyle/>
              <a:p>
                <a:pPr algn="ctr"/>
                <a:r>
                  <a:rPr lang="en-US" dirty="0">
                    <a:solidFill>
                      <a:schemeClr val="bg1"/>
                    </a:solidFill>
                  </a:rPr>
                  <a:t>2.5Mbps</a:t>
                </a:r>
              </a:p>
            </p:txBody>
          </p:sp>
          <p:sp>
            <p:nvSpPr>
              <p:cNvPr id="78" name="TextBox 77"/>
              <p:cNvSpPr txBox="1"/>
              <p:nvPr/>
            </p:nvSpPr>
            <p:spPr>
              <a:xfrm>
                <a:off x="4815523" y="3117186"/>
                <a:ext cx="1128072" cy="369332"/>
              </a:xfrm>
              <a:prstGeom prst="rect">
                <a:avLst/>
              </a:prstGeom>
              <a:solidFill>
                <a:schemeClr val="accent2"/>
              </a:solidFill>
              <a:ln>
                <a:solidFill>
                  <a:schemeClr val="accent2"/>
                </a:solidFill>
              </a:ln>
            </p:spPr>
            <p:txBody>
              <a:bodyPr wrap="square" rtlCol="0">
                <a:spAutoFit/>
              </a:bodyPr>
              <a:lstStyle/>
              <a:p>
                <a:pPr algn="ctr"/>
                <a:r>
                  <a:rPr lang="en-US" dirty="0">
                    <a:solidFill>
                      <a:schemeClr val="bg1"/>
                    </a:solidFill>
                  </a:rPr>
                  <a:t>2.5Mbps</a:t>
                </a:r>
              </a:p>
            </p:txBody>
          </p:sp>
        </p:grpSp>
        <p:sp>
          <p:nvSpPr>
            <p:cNvPr id="35" name="TextBox 34"/>
            <p:cNvSpPr txBox="1"/>
            <p:nvPr/>
          </p:nvSpPr>
          <p:spPr>
            <a:xfrm>
              <a:off x="7991619" y="3672277"/>
              <a:ext cx="1131955" cy="646331"/>
            </a:xfrm>
            <a:prstGeom prst="rect">
              <a:avLst/>
            </a:prstGeom>
            <a:solidFill>
              <a:srgbClr val="00B050"/>
            </a:solidFill>
            <a:ln>
              <a:solidFill>
                <a:srgbClr val="00B050"/>
              </a:solidFill>
            </a:ln>
          </p:spPr>
          <p:txBody>
            <a:bodyPr wrap="square" rtlCol="0">
              <a:spAutoFit/>
            </a:bodyPr>
            <a:lstStyle/>
            <a:p>
              <a:pPr algn="ctr"/>
              <a:r>
                <a:rPr lang="en-US" dirty="0">
                  <a:solidFill>
                    <a:schemeClr val="bg1"/>
                  </a:solidFill>
                </a:rPr>
                <a:t>5Mbps</a:t>
              </a:r>
            </a:p>
            <a:p>
              <a:pPr algn="ctr"/>
              <a:r>
                <a:rPr lang="en-US" dirty="0">
                  <a:solidFill>
                    <a:schemeClr val="bg1"/>
                  </a:solidFill>
                </a:rPr>
                <a:t>Received</a:t>
              </a:r>
            </a:p>
          </p:txBody>
        </p:sp>
      </p:grpSp>
      <p:sp>
        <p:nvSpPr>
          <p:cNvPr id="34" name="TextBox 33"/>
          <p:cNvSpPr txBox="1"/>
          <p:nvPr/>
        </p:nvSpPr>
        <p:spPr>
          <a:xfrm>
            <a:off x="1165377" y="2273183"/>
            <a:ext cx="1659222" cy="369332"/>
          </a:xfrm>
          <a:prstGeom prst="rect">
            <a:avLst/>
          </a:prstGeom>
          <a:noFill/>
        </p:spPr>
        <p:txBody>
          <a:bodyPr wrap="square" rtlCol="0">
            <a:spAutoFit/>
          </a:bodyPr>
          <a:lstStyle/>
          <a:p>
            <a:pPr algn="ctr"/>
            <a:r>
              <a:rPr lang="en-US"/>
              <a:t>Site A</a:t>
            </a:r>
          </a:p>
        </p:txBody>
      </p:sp>
      <p:sp>
        <p:nvSpPr>
          <p:cNvPr id="36" name="TextBox 35"/>
          <p:cNvSpPr txBox="1"/>
          <p:nvPr/>
        </p:nvSpPr>
        <p:spPr>
          <a:xfrm>
            <a:off x="1165377" y="3658811"/>
            <a:ext cx="1659222" cy="369332"/>
          </a:xfrm>
          <a:prstGeom prst="rect">
            <a:avLst/>
          </a:prstGeom>
          <a:noFill/>
        </p:spPr>
        <p:txBody>
          <a:bodyPr wrap="square" rtlCol="0">
            <a:spAutoFit/>
          </a:bodyPr>
          <a:lstStyle/>
          <a:p>
            <a:pPr algn="ctr"/>
            <a:r>
              <a:rPr lang="en-US"/>
              <a:t>Site B</a:t>
            </a:r>
          </a:p>
        </p:txBody>
      </p:sp>
      <p:sp>
        <p:nvSpPr>
          <p:cNvPr id="37" name="TextBox 36"/>
          <p:cNvSpPr txBox="1"/>
          <p:nvPr/>
        </p:nvSpPr>
        <p:spPr>
          <a:xfrm>
            <a:off x="9076511" y="2188983"/>
            <a:ext cx="1659222" cy="369332"/>
          </a:xfrm>
          <a:prstGeom prst="rect">
            <a:avLst/>
          </a:prstGeom>
          <a:noFill/>
        </p:spPr>
        <p:txBody>
          <a:bodyPr wrap="square" rtlCol="0">
            <a:spAutoFit/>
          </a:bodyPr>
          <a:lstStyle/>
          <a:p>
            <a:pPr algn="ctr"/>
            <a:r>
              <a:rPr lang="en-US" dirty="0"/>
              <a:t>Site C</a:t>
            </a:r>
          </a:p>
        </p:txBody>
      </p:sp>
      <p:sp>
        <p:nvSpPr>
          <p:cNvPr id="40" name="TextBox 39"/>
          <p:cNvSpPr txBox="1"/>
          <p:nvPr/>
        </p:nvSpPr>
        <p:spPr>
          <a:xfrm>
            <a:off x="9076511" y="3657933"/>
            <a:ext cx="1659222" cy="369332"/>
          </a:xfrm>
          <a:prstGeom prst="rect">
            <a:avLst/>
          </a:prstGeom>
          <a:noFill/>
        </p:spPr>
        <p:txBody>
          <a:bodyPr wrap="square" rtlCol="0">
            <a:spAutoFit/>
          </a:bodyPr>
          <a:lstStyle/>
          <a:p>
            <a:pPr algn="ctr"/>
            <a:r>
              <a:rPr lang="en-US" dirty="0"/>
              <a:t>Site D</a:t>
            </a:r>
          </a:p>
        </p:txBody>
      </p:sp>
    </p:spTree>
    <p:extLst>
      <p:ext uri="{BB962C8B-B14F-4D97-AF65-F5344CB8AC3E}">
        <p14:creationId xmlns:p14="http://schemas.microsoft.com/office/powerpoint/2010/main" val="246450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an 55">
            <a:extLst>
              <a:ext uri="{FF2B5EF4-FFF2-40B4-BE49-F238E27FC236}">
                <a16:creationId xmlns:a16="http://schemas.microsoft.com/office/drawing/2014/main" xmlns="" id="{0312E5FE-C527-4117-8218-3C9A76FC4E25}"/>
              </a:ext>
            </a:extLst>
          </p:cNvPr>
          <p:cNvSpPr/>
          <p:nvPr/>
        </p:nvSpPr>
        <p:spPr bwMode="auto">
          <a:xfrm rot="5400000">
            <a:off x="4209317" y="2029283"/>
            <a:ext cx="1519816" cy="3069541"/>
          </a:xfrm>
          <a:prstGeom prst="can">
            <a:avLst>
              <a:gd name="adj" fmla="val 13743"/>
            </a:avLst>
          </a:prstGeom>
          <a:solidFill>
            <a:schemeClr val="accent1">
              <a:lumMod val="60000"/>
              <a:lumOff val="40000"/>
            </a:schemeClr>
          </a:solidFill>
          <a:ln w="222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sp>
        <p:nvSpPr>
          <p:cNvPr id="69" name="Title 1"/>
          <p:cNvSpPr>
            <a:spLocks noGrp="1"/>
          </p:cNvSpPr>
          <p:nvPr>
            <p:ph type="title"/>
          </p:nvPr>
        </p:nvSpPr>
        <p:spPr/>
        <p:txBody>
          <a:bodyPr/>
          <a:lstStyle/>
          <a:p>
            <a:r>
              <a:rPr lang="en-US" dirty="0"/>
              <a:t>Optionally Duplicate Packets</a:t>
            </a:r>
          </a:p>
        </p:txBody>
      </p:sp>
      <p:sp>
        <p:nvSpPr>
          <p:cNvPr id="3" name="Text Placeholder 2">
            <a:extLst>
              <a:ext uri="{FF2B5EF4-FFF2-40B4-BE49-F238E27FC236}">
                <a16:creationId xmlns:a16="http://schemas.microsoft.com/office/drawing/2014/main" xmlns="" id="{44A7AFF2-387A-8A46-9C7C-7BDCE08BF035}"/>
              </a:ext>
            </a:extLst>
          </p:cNvPr>
          <p:cNvSpPr>
            <a:spLocks noGrp="1"/>
          </p:cNvSpPr>
          <p:nvPr>
            <p:ph type="body" idx="10"/>
          </p:nvPr>
        </p:nvSpPr>
        <p:spPr/>
        <p:txBody>
          <a:bodyPr/>
          <a:lstStyle/>
          <a:p>
            <a:r>
              <a:rPr lang="en-US" dirty="0"/>
              <a:t>Across multiple links</a:t>
            </a:r>
          </a:p>
        </p:txBody>
      </p:sp>
      <p:cxnSp>
        <p:nvCxnSpPr>
          <p:cNvPr id="66" name="Straight Connector 65"/>
          <p:cNvCxnSpPr>
            <a:cxnSpLocks/>
          </p:cNvCxnSpPr>
          <p:nvPr/>
        </p:nvCxnSpPr>
        <p:spPr bwMode="auto">
          <a:xfrm flipV="1">
            <a:off x="6268624" y="3564053"/>
            <a:ext cx="320108" cy="1"/>
          </a:xfrm>
          <a:prstGeom prst="line">
            <a:avLst/>
          </a:prstGeom>
          <a:noFill/>
          <a:ln w="19050" cap="flat" cmpd="sng" algn="ctr">
            <a:solidFill>
              <a:srgbClr val="000000"/>
            </a:solidFill>
            <a:prstDash val="sysDot"/>
            <a:round/>
            <a:headEnd type="none" w="med" len="med"/>
            <a:tailEnd type="none" w="med" len="med"/>
          </a:ln>
          <a:effectLst/>
        </p:spPr>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869" y="3372990"/>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6" name="TextBox 13">
            <a:extLst>
              <a:ext uri="{FF2B5EF4-FFF2-40B4-BE49-F238E27FC236}">
                <a16:creationId xmlns:a16="http://schemas.microsoft.com/office/drawing/2014/main" xmlns="" id="{B4FD9D35-03D3-48DF-AF6B-50E10815FBA7}"/>
              </a:ext>
            </a:extLst>
          </p:cNvPr>
          <p:cNvSpPr txBox="1"/>
          <p:nvPr/>
        </p:nvSpPr>
        <p:spPr>
          <a:xfrm>
            <a:off x="1498487" y="3787397"/>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7" name="TextBox 13">
            <a:extLst>
              <a:ext uri="{FF2B5EF4-FFF2-40B4-BE49-F238E27FC236}">
                <a16:creationId xmlns:a16="http://schemas.microsoft.com/office/drawing/2014/main" xmlns="" id="{0B44ACB9-2CD9-4905-B168-024CB9551F17}"/>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
        <p:nvSpPr>
          <p:cNvPr id="48" name="TextBox 13">
            <a:extLst>
              <a:ext uri="{FF2B5EF4-FFF2-40B4-BE49-F238E27FC236}">
                <a16:creationId xmlns:a16="http://schemas.microsoft.com/office/drawing/2014/main" xmlns="" id="{8E1BF2D8-1187-436A-8D80-F73653126330}"/>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A35AF265-42F7-4305-8C83-0A48F1EB557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50" name="TextBox 13">
            <a:extLst>
              <a:ext uri="{FF2B5EF4-FFF2-40B4-BE49-F238E27FC236}">
                <a16:creationId xmlns:a16="http://schemas.microsoft.com/office/drawing/2014/main" xmlns="" id="{17EAD364-19B7-4892-91A1-56D3925431E5}"/>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F4F869E5-9A9A-46CC-98D4-DDC6FCE8B3C2}"/>
              </a:ext>
            </a:extLst>
          </p:cNvPr>
          <p:cNvGrpSpPr/>
          <p:nvPr/>
        </p:nvGrpSpPr>
        <p:grpSpPr>
          <a:xfrm>
            <a:off x="8205288" y="4588807"/>
            <a:ext cx="1606872" cy="912951"/>
            <a:chOff x="8135580" y="4824609"/>
            <a:chExt cx="1606872" cy="912951"/>
          </a:xfrm>
        </p:grpSpPr>
        <p:sp>
          <p:nvSpPr>
            <p:cNvPr id="51" name="Freeform 23">
              <a:extLst>
                <a:ext uri="{FF2B5EF4-FFF2-40B4-BE49-F238E27FC236}">
                  <a16:creationId xmlns:a16="http://schemas.microsoft.com/office/drawing/2014/main" xmlns="" id="{4133E112-2380-444F-82D2-8A1A8ED76CD1}"/>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23">
              <a:extLst>
                <a:ext uri="{FF2B5EF4-FFF2-40B4-BE49-F238E27FC236}">
                  <a16:creationId xmlns:a16="http://schemas.microsoft.com/office/drawing/2014/main" xmlns="" id="{96BF0C9E-B164-49FE-8EEA-1B12E2135864}"/>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extBox 13">
              <a:extLst>
                <a:ext uri="{FF2B5EF4-FFF2-40B4-BE49-F238E27FC236}">
                  <a16:creationId xmlns:a16="http://schemas.microsoft.com/office/drawing/2014/main" xmlns="" id="{717FF881-094B-4CCA-B88D-C6675FA55A55}"/>
                </a:ext>
              </a:extLst>
            </p:cNvPr>
            <p:cNvSpPr txBox="1"/>
            <p:nvPr/>
          </p:nvSpPr>
          <p:spPr>
            <a:xfrm>
              <a:off x="8378418" y="5025211"/>
              <a:ext cx="1223228" cy="3820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Cloud</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sp>
        <p:nvSpPr>
          <p:cNvPr id="54" name="TextBox 13">
            <a:extLst>
              <a:ext uri="{FF2B5EF4-FFF2-40B4-BE49-F238E27FC236}">
                <a16:creationId xmlns:a16="http://schemas.microsoft.com/office/drawing/2014/main" xmlns="" id="{51AA5136-CC55-4725-9437-9909B87F352D}"/>
              </a:ext>
            </a:extLst>
          </p:cNvPr>
          <p:cNvSpPr txBox="1"/>
          <p:nvPr/>
        </p:nvSpPr>
        <p:spPr>
          <a:xfrm>
            <a:off x="-82910" y="4329265"/>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xmlns="" id="{1E0D069C-6D5E-4017-BA3B-E071417024F5}"/>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2" name="Straight Connector 61">
            <a:extLst>
              <a:ext uri="{FF2B5EF4-FFF2-40B4-BE49-F238E27FC236}">
                <a16:creationId xmlns:a16="http://schemas.microsoft.com/office/drawing/2014/main" xmlns="" id="{6E3C6982-1D89-4C44-9403-EACB9FDE361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63" name="Straight Connector 62">
            <a:extLst>
              <a:ext uri="{FF2B5EF4-FFF2-40B4-BE49-F238E27FC236}">
                <a16:creationId xmlns:a16="http://schemas.microsoft.com/office/drawing/2014/main" xmlns="" id="{1110B419-4A0F-47E1-BA94-BB936E5062FE}"/>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64" name="Group 63">
            <a:extLst>
              <a:ext uri="{FF2B5EF4-FFF2-40B4-BE49-F238E27FC236}">
                <a16:creationId xmlns:a16="http://schemas.microsoft.com/office/drawing/2014/main" xmlns="" id="{F559F3F2-41FC-44A3-B04E-40795ECA9BCD}"/>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65" name="Rectangle 5">
              <a:extLst>
                <a:ext uri="{FF2B5EF4-FFF2-40B4-BE49-F238E27FC236}">
                  <a16:creationId xmlns:a16="http://schemas.microsoft.com/office/drawing/2014/main" xmlns="" id="{3A322037-9341-483A-89EE-7C61E2D71016}"/>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7" name="Line 8">
              <a:extLst>
                <a:ext uri="{FF2B5EF4-FFF2-40B4-BE49-F238E27FC236}">
                  <a16:creationId xmlns:a16="http://schemas.microsoft.com/office/drawing/2014/main" xmlns="" id="{780A0975-FFFA-4976-BF16-5CC6AD90C4D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68" name="Group 67">
              <a:extLst>
                <a:ext uri="{FF2B5EF4-FFF2-40B4-BE49-F238E27FC236}">
                  <a16:creationId xmlns:a16="http://schemas.microsoft.com/office/drawing/2014/main" xmlns="" id="{B7CA56D3-85E7-40FF-9607-8096EEA8F37B}"/>
                </a:ext>
              </a:extLst>
            </p:cNvPr>
            <p:cNvGrpSpPr/>
            <p:nvPr/>
          </p:nvGrpSpPr>
          <p:grpSpPr>
            <a:xfrm>
              <a:off x="4527227" y="5793201"/>
              <a:ext cx="683728" cy="288579"/>
              <a:chOff x="4527227" y="5785332"/>
              <a:chExt cx="683728" cy="288579"/>
            </a:xfrm>
            <a:grpFill/>
          </p:grpSpPr>
          <p:sp>
            <p:nvSpPr>
              <p:cNvPr id="70" name="Rectangle 69">
                <a:extLst>
                  <a:ext uri="{FF2B5EF4-FFF2-40B4-BE49-F238E27FC236}">
                    <a16:creationId xmlns:a16="http://schemas.microsoft.com/office/drawing/2014/main" xmlns="" id="{BA697B07-7AE8-44E7-A99E-C467F0A94A54}"/>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1" name="Rectangle 70">
                <a:extLst>
                  <a:ext uri="{FF2B5EF4-FFF2-40B4-BE49-F238E27FC236}">
                    <a16:creationId xmlns:a16="http://schemas.microsoft.com/office/drawing/2014/main" xmlns="" id="{62BC8E32-64B7-46B5-8001-EA623E1590BB}"/>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2" name="Rectangle 71">
                <a:extLst>
                  <a:ext uri="{FF2B5EF4-FFF2-40B4-BE49-F238E27FC236}">
                    <a16:creationId xmlns:a16="http://schemas.microsoft.com/office/drawing/2014/main" xmlns="" id="{7DC5E5F8-7AE7-418D-8FC4-A609CD88042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xmlns="" id="{C3C0D008-7259-43A8-BF22-8BC4744BE963}"/>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0F2C89F4-797A-43D7-B9D6-A98C2A23F2FB}"/>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7" name="Rectangle 76">
                <a:extLst>
                  <a:ext uri="{FF2B5EF4-FFF2-40B4-BE49-F238E27FC236}">
                    <a16:creationId xmlns:a16="http://schemas.microsoft.com/office/drawing/2014/main" xmlns="" id="{81BCA98C-FC6B-4D3F-B29B-0A38A563F2D2}"/>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8" name="Rectangle 77">
                <a:extLst>
                  <a:ext uri="{FF2B5EF4-FFF2-40B4-BE49-F238E27FC236}">
                    <a16:creationId xmlns:a16="http://schemas.microsoft.com/office/drawing/2014/main" xmlns="" id="{3115290D-BB57-40E1-94A4-2C74362527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9" name="Rectangle 78">
                <a:extLst>
                  <a:ext uri="{FF2B5EF4-FFF2-40B4-BE49-F238E27FC236}">
                    <a16:creationId xmlns:a16="http://schemas.microsoft.com/office/drawing/2014/main" xmlns="" id="{FBD87BA4-5C4F-40FE-A846-10A3B3BDEC82}"/>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80" name="Group 79">
            <a:extLst>
              <a:ext uri="{FF2B5EF4-FFF2-40B4-BE49-F238E27FC236}">
                <a16:creationId xmlns:a16="http://schemas.microsoft.com/office/drawing/2014/main" xmlns="" id="{C92E503E-D122-4D91-996A-7CE8B7F5A933}"/>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81" name="Rectangle 5">
              <a:extLst>
                <a:ext uri="{FF2B5EF4-FFF2-40B4-BE49-F238E27FC236}">
                  <a16:creationId xmlns:a16="http://schemas.microsoft.com/office/drawing/2014/main" xmlns="" id="{D98AAA93-0DAC-46BC-88D9-174D61FAD991}"/>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82" name="Line 8">
              <a:extLst>
                <a:ext uri="{FF2B5EF4-FFF2-40B4-BE49-F238E27FC236}">
                  <a16:creationId xmlns:a16="http://schemas.microsoft.com/office/drawing/2014/main" xmlns="" id="{D61F9991-B307-434C-8308-F8DDF08EA734}"/>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83" name="Group 82">
              <a:extLst>
                <a:ext uri="{FF2B5EF4-FFF2-40B4-BE49-F238E27FC236}">
                  <a16:creationId xmlns:a16="http://schemas.microsoft.com/office/drawing/2014/main" xmlns="" id="{76D4C2F5-E3A2-4BF2-9929-DE407D2DE5CC}"/>
                </a:ext>
              </a:extLst>
            </p:cNvPr>
            <p:cNvGrpSpPr/>
            <p:nvPr/>
          </p:nvGrpSpPr>
          <p:grpSpPr>
            <a:xfrm>
              <a:off x="4527227" y="5793201"/>
              <a:ext cx="683728" cy="288579"/>
              <a:chOff x="4527227" y="5785332"/>
              <a:chExt cx="683728" cy="288579"/>
            </a:xfrm>
            <a:grpFill/>
          </p:grpSpPr>
          <p:sp>
            <p:nvSpPr>
              <p:cNvPr id="87" name="Rectangle 86">
                <a:extLst>
                  <a:ext uri="{FF2B5EF4-FFF2-40B4-BE49-F238E27FC236}">
                    <a16:creationId xmlns:a16="http://schemas.microsoft.com/office/drawing/2014/main" xmlns="" id="{65FDB019-3321-4D76-A499-FACD37016201}"/>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8" name="Rectangle 87">
                <a:extLst>
                  <a:ext uri="{FF2B5EF4-FFF2-40B4-BE49-F238E27FC236}">
                    <a16:creationId xmlns:a16="http://schemas.microsoft.com/office/drawing/2014/main" xmlns="" id="{7DB844B5-EAFA-46C3-8E98-CDE540886792}"/>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9" name="Rectangle 88">
                <a:extLst>
                  <a:ext uri="{FF2B5EF4-FFF2-40B4-BE49-F238E27FC236}">
                    <a16:creationId xmlns:a16="http://schemas.microsoft.com/office/drawing/2014/main" xmlns="" id="{47CA4839-849C-4F1B-8828-C7D5D19E5C6F}"/>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xmlns="" id="{F124ED92-211B-4E10-B756-1D165F02874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3" name="Rectangle 92">
                <a:extLst>
                  <a:ext uri="{FF2B5EF4-FFF2-40B4-BE49-F238E27FC236}">
                    <a16:creationId xmlns:a16="http://schemas.microsoft.com/office/drawing/2014/main" xmlns="" id="{3DDCCB3B-0A9B-4CA2-A3CE-BEE6D12E9C03}"/>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CF74F967-DF33-4F03-AAC7-174052B8D3CC}"/>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AFACF64A-5BFC-47C0-8D9B-9D0967519AD0}"/>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19E0E61D-A6A7-47CE-AC03-8C77F4287836}"/>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97" name="TextBox 13">
            <a:extLst>
              <a:ext uri="{FF2B5EF4-FFF2-40B4-BE49-F238E27FC236}">
                <a16:creationId xmlns:a16="http://schemas.microsoft.com/office/drawing/2014/main" xmlns="" id="{9B4A0D82-E4A4-4748-94DC-D0613BE80773}"/>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98" name="TextBox 13">
            <a:extLst>
              <a:ext uri="{FF2B5EF4-FFF2-40B4-BE49-F238E27FC236}">
                <a16:creationId xmlns:a16="http://schemas.microsoft.com/office/drawing/2014/main" xmlns="" id="{92A33B54-6F6D-4BE1-8A3E-A5EC058AD3B9}"/>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xmlns="" id="{0562EC6C-B685-4A34-86A0-2C28CE3D67F1}"/>
              </a:ext>
            </a:extLst>
          </p:cNvPr>
          <p:cNvSpPr/>
          <p:nvPr/>
        </p:nvSpPr>
        <p:spPr>
          <a:xfrm flipV="1">
            <a:off x="1251522" y="3618335"/>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xmlns="" id="{B5D9CBE4-DF1B-4D35-83E9-FCC4924CC855}"/>
              </a:ext>
            </a:extLst>
          </p:cNvPr>
          <p:cNvSpPr/>
          <p:nvPr/>
        </p:nvSpPr>
        <p:spPr>
          <a:xfrm>
            <a:off x="1251522" y="3566043"/>
            <a:ext cx="7321640" cy="6439"/>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xmlns="" id="{AC9D2EB5-7F5E-4271-828A-C63C8C41B9C0}"/>
              </a:ext>
            </a:extLst>
          </p:cNvPr>
          <p:cNvSpPr/>
          <p:nvPr/>
        </p:nvSpPr>
        <p:spPr>
          <a:xfrm>
            <a:off x="1251139" y="3092348"/>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xmlns="" id="{1A06A68D-3CD6-4F07-A817-AE1DB7425B1E}"/>
              </a:ext>
            </a:extLst>
          </p:cNvPr>
          <p:cNvSpPr/>
          <p:nvPr/>
        </p:nvSpPr>
        <p:spPr>
          <a:xfrm>
            <a:off x="4450780" y="3008892"/>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xmlns="" id="{6C3F3743-8CE0-4398-9789-6FC1745D7E88}"/>
              </a:ext>
            </a:extLst>
          </p:cNvPr>
          <p:cNvSpPr/>
          <p:nvPr/>
        </p:nvSpPr>
        <p:spPr bwMode="auto">
          <a:xfrm>
            <a:off x="3726148" y="3841864"/>
            <a:ext cx="2385784" cy="323808"/>
          </a:xfrm>
          <a:prstGeom prst="rect">
            <a:avLst/>
          </a:prstGeom>
          <a:solidFill>
            <a:schemeClr val="accent2">
              <a:lumMod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rial"/>
              </a:rPr>
              <a:t>LTE/Satellite</a:t>
            </a:r>
          </a:p>
        </p:txBody>
      </p:sp>
      <p:sp>
        <p:nvSpPr>
          <p:cNvPr id="112" name="Rectangle 111">
            <a:extLst>
              <a:ext uri="{FF2B5EF4-FFF2-40B4-BE49-F238E27FC236}">
                <a16:creationId xmlns:a16="http://schemas.microsoft.com/office/drawing/2014/main" xmlns="" id="{F9CC5674-361C-434C-86D7-75C90673C4A3}"/>
              </a:ext>
            </a:extLst>
          </p:cNvPr>
          <p:cNvSpPr/>
          <p:nvPr/>
        </p:nvSpPr>
        <p:spPr bwMode="auto">
          <a:xfrm>
            <a:off x="3726148" y="3006860"/>
            <a:ext cx="2385784" cy="323808"/>
          </a:xfrm>
          <a:prstGeom prst="rect">
            <a:avLst/>
          </a:prstGeom>
          <a:solidFill>
            <a:srgbClr val="0070C0"/>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rial"/>
              </a:rPr>
              <a:t>MPLS</a:t>
            </a:r>
          </a:p>
        </p:txBody>
      </p:sp>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a:solidFill>
            <a:schemeClr val="bg1"/>
          </a:solidFill>
        </p:spPr>
      </p:pic>
      <p:sp>
        <p:nvSpPr>
          <p:cNvPr id="86" name="TextBox 85">
            <a:extLst>
              <a:ext uri="{FF2B5EF4-FFF2-40B4-BE49-F238E27FC236}">
                <a16:creationId xmlns:a16="http://schemas.microsoft.com/office/drawing/2014/main" xmlns="" id="{9450CB26-6BC2-42DD-970A-CD8A29617599}"/>
              </a:ext>
            </a:extLst>
          </p:cNvPr>
          <p:cNvSpPr txBox="1"/>
          <p:nvPr/>
        </p:nvSpPr>
        <p:spPr>
          <a:xfrm>
            <a:off x="1232264" y="2192214"/>
            <a:ext cx="1922065" cy="276999"/>
          </a:xfrm>
          <a:prstGeom prst="rect">
            <a:avLst/>
          </a:prstGeom>
          <a:noFill/>
        </p:spPr>
        <p:txBody>
          <a:bodyPr wrap="square" rtlCol="0">
            <a:spAutoFit/>
          </a:bodyPr>
          <a:lstStyle>
            <a:defPPr>
              <a:defRPr lang="en-US"/>
            </a:defPPr>
            <a:lvl1pPr>
              <a:defRPr sz="2400" b="1" u="sng"/>
            </a:lvl1pPr>
          </a:lstStyle>
          <a:p>
            <a:pPr marL="0" marR="0" lvl="0" indent="0" algn="ctr" defTabSz="914400" rtl="0" eaLnBrk="1" fontAlgn="auto" latinLnBrk="0" hangingPunct="1">
              <a:lnSpc>
                <a:spcPct val="100000"/>
              </a:lnSpc>
              <a:spcBef>
                <a:spcPts val="0"/>
              </a:spcBef>
              <a:spcAft>
                <a:spcPts val="0"/>
              </a:spcAft>
              <a:buClrTx/>
              <a:buSzTx/>
              <a:buFontTx/>
              <a:buNone/>
              <a:tabLst/>
              <a:defRPr sz="2200" b="1" i="0" u="none" strike="noStrike" kern="1200" cap="all" spc="150" baseline="0">
                <a:solidFill>
                  <a:prstClr val="black">
                    <a:lumMod val="50000"/>
                    <a:lumOff val="50000"/>
                  </a:prstClr>
                </a:solidFill>
                <a:latin typeface="+mn-lt"/>
                <a:ea typeface="+mn-ea"/>
                <a:cs typeface="+mn-cs"/>
              </a:defRPr>
            </a:pPr>
            <a:r>
              <a:rPr kumimoji="0" lang="en-US" sz="1200" b="1" i="0" u="none" strike="noStrike" kern="1200" cap="all" spc="150" normalizeH="0" baseline="0" noProof="0" dirty="0">
                <a:ln>
                  <a:noFill/>
                </a:ln>
                <a:solidFill>
                  <a:prstClr val="black">
                    <a:lumMod val="50000"/>
                    <a:lumOff val="50000"/>
                  </a:prstClr>
                </a:solidFill>
                <a:effectLst/>
                <a:uLnTx/>
                <a:uFillTx/>
                <a:latin typeface="Calibri" panose="020F0502020204030204"/>
                <a:ea typeface="+mn-ea"/>
                <a:cs typeface="+mn-cs"/>
              </a:rPr>
              <a:t>Packet Duplication</a:t>
            </a:r>
          </a:p>
        </p:txBody>
      </p:sp>
      <p:cxnSp>
        <p:nvCxnSpPr>
          <p:cNvPr id="104" name="Straight Arrow Connector 103">
            <a:extLst>
              <a:ext uri="{FF2B5EF4-FFF2-40B4-BE49-F238E27FC236}">
                <a16:creationId xmlns:a16="http://schemas.microsoft.com/office/drawing/2014/main" xmlns="" id="{CB7BB43D-0FF6-4609-A712-3D6C258EC057}"/>
              </a:ext>
            </a:extLst>
          </p:cNvPr>
          <p:cNvCxnSpPr>
            <a:cxnSpLocks/>
            <a:endCxn id="105" idx="3"/>
          </p:cNvCxnSpPr>
          <p:nvPr/>
        </p:nvCxnSpPr>
        <p:spPr>
          <a:xfrm>
            <a:off x="2908581" y="2440245"/>
            <a:ext cx="525874" cy="1123809"/>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xmlns="" id="{67449AB9-D1D6-4BF3-BE6D-39360212EDBB}"/>
              </a:ext>
            </a:extLst>
          </p:cNvPr>
          <p:cNvCxnSpPr>
            <a:cxnSpLocks/>
          </p:cNvCxnSpPr>
          <p:nvPr/>
        </p:nvCxnSpPr>
        <p:spPr>
          <a:xfrm>
            <a:off x="2909014" y="2440245"/>
            <a:ext cx="739818" cy="664520"/>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sp>
        <p:nvSpPr>
          <p:cNvPr id="138" name="Freeform: Shape 137">
            <a:extLst>
              <a:ext uri="{FF2B5EF4-FFF2-40B4-BE49-F238E27FC236}">
                <a16:creationId xmlns:a16="http://schemas.microsoft.com/office/drawing/2014/main" xmlns="" id="{4930B697-CF3C-443C-B2EE-96B664EC1E16}"/>
              </a:ext>
            </a:extLst>
          </p:cNvPr>
          <p:cNvSpPr/>
          <p:nvPr/>
        </p:nvSpPr>
        <p:spPr>
          <a:xfrm>
            <a:off x="1932355" y="3611485"/>
            <a:ext cx="6021308" cy="68098"/>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22" name="Group 121"/>
          <p:cNvGrpSpPr>
            <a:grpSpLocks noChangeAspect="1"/>
          </p:cNvGrpSpPr>
          <p:nvPr/>
        </p:nvGrpSpPr>
        <p:grpSpPr>
          <a:xfrm>
            <a:off x="6588995" y="3358553"/>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106" name="Rectangle 105">
            <a:extLst>
              <a:ext uri="{FF2B5EF4-FFF2-40B4-BE49-F238E27FC236}">
                <a16:creationId xmlns:a16="http://schemas.microsoft.com/office/drawing/2014/main" xmlns="" id="{25462454-5853-43F0-8724-8B5EE0EBC6AE}"/>
              </a:ext>
            </a:extLst>
          </p:cNvPr>
          <p:cNvSpPr/>
          <p:nvPr/>
        </p:nvSpPr>
        <p:spPr bwMode="auto">
          <a:xfrm>
            <a:off x="3721870" y="3424724"/>
            <a:ext cx="2385784" cy="323808"/>
          </a:xfrm>
          <a:prstGeom prst="rect">
            <a:avLst/>
          </a:prstGeom>
          <a:solidFill>
            <a:schemeClr val="tx1">
              <a:lumMod val="50000"/>
              <a:lumOff val="50000"/>
            </a:schemeClr>
          </a:solidFill>
          <a:ln w="222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rial"/>
              </a:rPr>
              <a:t>Internet</a:t>
            </a:r>
          </a:p>
        </p:txBody>
      </p:sp>
      <p:sp>
        <p:nvSpPr>
          <p:cNvPr id="2" name="TextBox 1">
            <a:extLst>
              <a:ext uri="{FF2B5EF4-FFF2-40B4-BE49-F238E27FC236}">
                <a16:creationId xmlns:a16="http://schemas.microsoft.com/office/drawing/2014/main" xmlns="" id="{BB5B0FAF-7C79-4E4D-BDE1-38C9D5C991DB}"/>
              </a:ext>
            </a:extLst>
          </p:cNvPr>
          <p:cNvSpPr txBox="1"/>
          <p:nvPr/>
        </p:nvSpPr>
        <p:spPr>
          <a:xfrm>
            <a:off x="1166907" y="5011315"/>
            <a:ext cx="3331361" cy="369332"/>
          </a:xfrm>
          <a:prstGeom prst="rect">
            <a:avLst/>
          </a:prstGeom>
          <a:noFill/>
        </p:spPr>
        <p:txBody>
          <a:bodyPr wrap="none" rtlCol="0">
            <a:spAutoFit/>
          </a:bodyPr>
          <a:lstStyle/>
          <a:p>
            <a:r>
              <a:rPr lang="en-US" dirty="0"/>
              <a:t>Automatically turned on for VoIP!</a:t>
            </a:r>
          </a:p>
        </p:txBody>
      </p:sp>
      <p:pic>
        <p:nvPicPr>
          <p:cNvPr id="99" name="Picture 98">
            <a:extLst>
              <a:ext uri="{FF2B5EF4-FFF2-40B4-BE49-F238E27FC236}">
                <a16:creationId xmlns:a16="http://schemas.microsoft.com/office/drawing/2014/main" xmlns="" id="{8800903B-94AC-2343-9611-3DDE894FE8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8853" y="5331176"/>
            <a:ext cx="750929" cy="750733"/>
          </a:xfrm>
          <a:prstGeom prst="rect">
            <a:avLst/>
          </a:prstGeom>
        </p:spPr>
      </p:pic>
    </p:spTree>
    <p:extLst>
      <p:ext uri="{BB962C8B-B14F-4D97-AF65-F5344CB8AC3E}">
        <p14:creationId xmlns:p14="http://schemas.microsoft.com/office/powerpoint/2010/main" val="422583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457200" y="592710"/>
            <a:ext cx="11109277" cy="394842"/>
          </a:xfrm>
        </p:spPr>
        <p:txBody>
          <a:bodyPr/>
          <a:lstStyle/>
          <a:p>
            <a:r>
              <a:rPr lang="en-US" dirty="0"/>
              <a:t>SD-WAN Makes All Links Active</a:t>
            </a:r>
          </a:p>
        </p:txBody>
      </p:sp>
      <p:sp>
        <p:nvSpPr>
          <p:cNvPr id="22" name="Rectangle 21"/>
          <p:cNvSpPr/>
          <p:nvPr/>
        </p:nvSpPr>
        <p:spPr>
          <a:xfrm>
            <a:off x="5984215" y="3295104"/>
            <a:ext cx="388232" cy="68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3" name="Rectangle 22"/>
          <p:cNvSpPr/>
          <p:nvPr/>
        </p:nvSpPr>
        <p:spPr>
          <a:xfrm>
            <a:off x="3648832" y="3419411"/>
            <a:ext cx="237827" cy="42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4" name="Oval 23"/>
          <p:cNvSpPr/>
          <p:nvPr/>
        </p:nvSpPr>
        <p:spPr>
          <a:xfrm>
            <a:off x="4563962" y="3615111"/>
            <a:ext cx="811320" cy="784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5" name="Oval 24"/>
          <p:cNvSpPr/>
          <p:nvPr/>
        </p:nvSpPr>
        <p:spPr>
          <a:xfrm>
            <a:off x="4424276" y="3022144"/>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1341318" y="2817398"/>
            <a:ext cx="6594677" cy="1519816"/>
            <a:chOff x="1792354" y="2669092"/>
            <a:chExt cx="6594677" cy="1519816"/>
          </a:xfrm>
        </p:grpSpPr>
        <p:sp>
          <p:nvSpPr>
            <p:cNvPr id="56" name="Can 55"/>
            <p:cNvSpPr/>
            <p:nvPr/>
          </p:nvSpPr>
          <p:spPr bwMode="auto">
            <a:xfrm rot="5400000">
              <a:off x="4633849" y="1894229"/>
              <a:ext cx="1519816" cy="3069541"/>
            </a:xfrm>
            <a:prstGeom prst="can">
              <a:avLst>
                <a:gd name="adj" fmla="val 13743"/>
              </a:avLst>
            </a:prstGeom>
            <a:solidFill>
              <a:schemeClr val="accent1">
                <a:lumMod val="20000"/>
                <a:lumOff val="8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sp>
          <p:nvSpPr>
            <p:cNvPr id="57" name="Rectangle 56"/>
            <p:cNvSpPr/>
            <p:nvPr/>
          </p:nvSpPr>
          <p:spPr bwMode="auto">
            <a:xfrm>
              <a:off x="4150680" y="287180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MPLS</a:t>
              </a:r>
            </a:p>
          </p:txBody>
        </p:sp>
        <p:sp>
          <p:nvSpPr>
            <p:cNvPr id="59" name="Rectangle 58"/>
            <p:cNvSpPr/>
            <p:nvPr/>
          </p:nvSpPr>
          <p:spPr bwMode="auto">
            <a:xfrm>
              <a:off x="4150680" y="326795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Internet</a:t>
              </a:r>
            </a:p>
          </p:txBody>
        </p:sp>
        <p:sp>
          <p:nvSpPr>
            <p:cNvPr id="60" name="Rectangle 59"/>
            <p:cNvSpPr/>
            <p:nvPr/>
          </p:nvSpPr>
          <p:spPr bwMode="auto">
            <a:xfrm>
              <a:off x="4150680" y="367493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LTE/</a:t>
              </a:r>
              <a:r>
                <a:rPr kumimoji="0" lang="en-US" sz="1200" b="0" i="0" u="none" strike="noStrike" kern="1200" cap="none" spc="0" normalizeH="0" baseline="0" noProof="0" dirty="0" err="1">
                  <a:ln>
                    <a:noFill/>
                  </a:ln>
                  <a:solidFill>
                    <a:prstClr val="white"/>
                  </a:solidFill>
                  <a:effectLst/>
                  <a:uLnTx/>
                  <a:uFillTx/>
                  <a:latin typeface="Arial"/>
                  <a:ea typeface="+mn-ea"/>
                  <a:cs typeface="Arial"/>
                </a:rPr>
                <a:t>Satelliate</a:t>
              </a:r>
              <a:endParaRPr kumimoji="0" lang="en-US" sz="1400" b="0" i="0" u="none" strike="noStrike" kern="1200" cap="none" spc="0" normalizeH="0" baseline="0" noProof="0" dirty="0">
                <a:ln>
                  <a:noFill/>
                </a:ln>
                <a:solidFill>
                  <a:prstClr val="white"/>
                </a:solidFill>
                <a:effectLst/>
                <a:uLnTx/>
                <a:uFillTx/>
                <a:latin typeface="Arial"/>
                <a:ea typeface="+mn-ea"/>
                <a:cs typeface="Arial"/>
              </a:endParaRPr>
            </a:p>
          </p:txBody>
        </p:sp>
        <p:cxnSp>
          <p:nvCxnSpPr>
            <p:cNvPr id="66" name="Straight Connector 65"/>
            <p:cNvCxnSpPr>
              <a:cxnSpLocks/>
              <a:stCxn id="56" idx="0"/>
              <a:endCxn id="85" idx="1"/>
            </p:cNvCxnSpPr>
            <p:nvPr/>
          </p:nvCxnSpPr>
          <p:spPr bwMode="auto">
            <a:xfrm flipV="1">
              <a:off x="6719660" y="3428999"/>
              <a:ext cx="320108" cy="1"/>
            </a:xfrm>
            <a:prstGeom prst="line">
              <a:avLst/>
            </a:prstGeom>
            <a:noFill/>
            <a:ln w="19050" cap="flat" cmpd="sng" algn="ctr">
              <a:solidFill>
                <a:srgbClr val="000000"/>
              </a:solidFill>
              <a:prstDash val="sysDot"/>
              <a:round/>
              <a:headEnd type="none" w="med" len="med"/>
              <a:tailEnd type="none" w="med" len="med"/>
            </a:ln>
            <a:effectLst/>
          </p:spPr>
        </p:cxnSp>
        <p:cxnSp>
          <p:nvCxnSpPr>
            <p:cNvPr id="86" name="Straight Connector 85"/>
            <p:cNvCxnSpPr>
              <a:cxnSpLocks/>
              <a:stCxn id="56" idx="3"/>
              <a:endCxn id="84" idx="3"/>
            </p:cNvCxnSpPr>
            <p:nvPr/>
          </p:nvCxnSpPr>
          <p:spPr bwMode="auto">
            <a:xfrm flipH="1" flipV="1">
              <a:off x="3702168" y="3428999"/>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78" name="TextBox 13"/>
            <p:cNvSpPr txBox="1"/>
            <p:nvPr/>
          </p:nvSpPr>
          <p:spPr>
            <a:xfrm>
              <a:off x="1792354" y="3639091"/>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Citrix SD-WAN</a:t>
              </a:r>
            </a:p>
          </p:txBody>
        </p:sp>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905" y="3224684"/>
              <a:ext cx="1347263" cy="408630"/>
            </a:xfrm>
            <a:prstGeom prst="rect">
              <a:avLst/>
            </a:prstGeom>
          </p:spPr>
        </p:pic>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768" y="3224684"/>
              <a:ext cx="1347263" cy="408630"/>
            </a:xfrm>
            <a:prstGeom prst="rect">
              <a:avLst/>
            </a:prstGeom>
          </p:spPr>
        </p:pic>
      </p:grpSp>
      <p:sp>
        <p:nvSpPr>
          <p:cNvPr id="3" name="Freeform: Shape 2"/>
          <p:cNvSpPr/>
          <p:nvPr/>
        </p:nvSpPr>
        <p:spPr>
          <a:xfrm>
            <a:off x="1166884" y="3104765"/>
            <a:ext cx="7322023" cy="414900"/>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2023" h="414900">
                <a:moveTo>
                  <a:pt x="0" y="353403"/>
                </a:moveTo>
                <a:cubicBezTo>
                  <a:pt x="682956" y="371031"/>
                  <a:pt x="1413680" y="376149"/>
                  <a:pt x="1753737" y="380698"/>
                </a:cubicBezTo>
                <a:cubicBezTo>
                  <a:pt x="2093794" y="385247"/>
                  <a:pt x="1912961" y="436427"/>
                  <a:pt x="2040340" y="380699"/>
                </a:cubicBezTo>
                <a:cubicBezTo>
                  <a:pt x="2167719" y="324971"/>
                  <a:pt x="2038066" y="103195"/>
                  <a:pt x="2518012" y="46329"/>
                </a:cubicBezTo>
                <a:cubicBezTo>
                  <a:pt x="2997958" y="-10537"/>
                  <a:pt x="4424549" y="-17650"/>
                  <a:pt x="4920017" y="39504"/>
                </a:cubicBezTo>
                <a:cubicBezTo>
                  <a:pt x="5415485" y="96658"/>
                  <a:pt x="5383913" y="331249"/>
                  <a:pt x="5490820" y="389252"/>
                </a:cubicBezTo>
                <a:cubicBezTo>
                  <a:pt x="5597727" y="447255"/>
                  <a:pt x="5256262" y="388948"/>
                  <a:pt x="5561462" y="387522"/>
                </a:cubicBezTo>
                <a:lnTo>
                  <a:pt x="7322023" y="380698"/>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15" y="3267679"/>
            <a:ext cx="1088136" cy="1078992"/>
          </a:xfrm>
          <a:prstGeom prst="rect">
            <a:avLst/>
          </a:prstGeom>
        </p:spPr>
      </p:pic>
      <p:sp>
        <p:nvSpPr>
          <p:cNvPr id="4" name="Freeform: Shape 3"/>
          <p:cNvSpPr/>
          <p:nvPr/>
        </p:nvSpPr>
        <p:spPr>
          <a:xfrm>
            <a:off x="1159098" y="3593203"/>
            <a:ext cx="7321640" cy="6439"/>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p:cNvSpPr/>
          <p:nvPr/>
        </p:nvSpPr>
        <p:spPr>
          <a:xfrm flipV="1">
            <a:off x="1973722" y="3532382"/>
            <a:ext cx="5963302" cy="415378"/>
          </a:xfrm>
          <a:custGeom>
            <a:avLst/>
            <a:gdLst>
              <a:gd name="connsiteX0" fmla="*/ 0 w 7322023"/>
              <a:gd name="connsiteY0" fmla="*/ 288408 h 332966"/>
              <a:gd name="connsiteX1" fmla="*/ 1753737 w 7322023"/>
              <a:gd name="connsiteY1" fmla="*/ 315703 h 332966"/>
              <a:gd name="connsiteX2" fmla="*/ 2326943 w 7322023"/>
              <a:gd name="connsiteY2" fmla="*/ 240641 h 332966"/>
              <a:gd name="connsiteX3" fmla="*/ 2518012 w 7322023"/>
              <a:gd name="connsiteY3" fmla="*/ 8629 h 332966"/>
              <a:gd name="connsiteX4" fmla="*/ 4920017 w 7322023"/>
              <a:gd name="connsiteY4" fmla="*/ 63220 h 332966"/>
              <a:gd name="connsiteX5" fmla="*/ 5274859 w 7322023"/>
              <a:gd name="connsiteY5" fmla="*/ 192874 h 332966"/>
              <a:gd name="connsiteX6" fmla="*/ 5561462 w 7322023"/>
              <a:gd name="connsiteY6" fmla="*/ 322527 h 332966"/>
              <a:gd name="connsiteX7" fmla="*/ 7322023 w 7322023"/>
              <a:gd name="connsiteY7" fmla="*/ 315703 h 332966"/>
              <a:gd name="connsiteX0" fmla="*/ 0 w 7322023"/>
              <a:gd name="connsiteY0" fmla="*/ 295282 h 368527"/>
              <a:gd name="connsiteX1" fmla="*/ 1753737 w 7322023"/>
              <a:gd name="connsiteY1" fmla="*/ 322577 h 368527"/>
              <a:gd name="connsiteX2" fmla="*/ 2156346 w 7322023"/>
              <a:gd name="connsiteY2" fmla="*/ 349873 h 368527"/>
              <a:gd name="connsiteX3" fmla="*/ 2518012 w 7322023"/>
              <a:gd name="connsiteY3" fmla="*/ 15503 h 368527"/>
              <a:gd name="connsiteX4" fmla="*/ 4920017 w 7322023"/>
              <a:gd name="connsiteY4" fmla="*/ 70094 h 368527"/>
              <a:gd name="connsiteX5" fmla="*/ 5274859 w 7322023"/>
              <a:gd name="connsiteY5" fmla="*/ 199748 h 368527"/>
              <a:gd name="connsiteX6" fmla="*/ 5561462 w 7322023"/>
              <a:gd name="connsiteY6" fmla="*/ 329401 h 368527"/>
              <a:gd name="connsiteX7" fmla="*/ 7322023 w 7322023"/>
              <a:gd name="connsiteY7" fmla="*/ 322577 h 368527"/>
              <a:gd name="connsiteX0" fmla="*/ 0 w 7322023"/>
              <a:gd name="connsiteY0" fmla="*/ 293412 h 344498"/>
              <a:gd name="connsiteX1" fmla="*/ 1753737 w 7322023"/>
              <a:gd name="connsiteY1" fmla="*/ 320707 h 344498"/>
              <a:gd name="connsiteX2" fmla="*/ 2040340 w 7322023"/>
              <a:gd name="connsiteY2" fmla="*/ 320708 h 344498"/>
              <a:gd name="connsiteX3" fmla="*/ 2518012 w 7322023"/>
              <a:gd name="connsiteY3" fmla="*/ 13633 h 344498"/>
              <a:gd name="connsiteX4" fmla="*/ 4920017 w 7322023"/>
              <a:gd name="connsiteY4" fmla="*/ 68224 h 344498"/>
              <a:gd name="connsiteX5" fmla="*/ 5274859 w 7322023"/>
              <a:gd name="connsiteY5" fmla="*/ 197878 h 344498"/>
              <a:gd name="connsiteX6" fmla="*/ 5561462 w 7322023"/>
              <a:gd name="connsiteY6" fmla="*/ 327531 h 344498"/>
              <a:gd name="connsiteX7" fmla="*/ 7322023 w 7322023"/>
              <a:gd name="connsiteY7" fmla="*/ 320707 h 344498"/>
              <a:gd name="connsiteX0" fmla="*/ 0 w 7322023"/>
              <a:gd name="connsiteY0" fmla="*/ 292135 h 343221"/>
              <a:gd name="connsiteX1" fmla="*/ 1753737 w 7322023"/>
              <a:gd name="connsiteY1" fmla="*/ 319430 h 343221"/>
              <a:gd name="connsiteX2" fmla="*/ 2040340 w 7322023"/>
              <a:gd name="connsiteY2" fmla="*/ 319431 h 343221"/>
              <a:gd name="connsiteX3" fmla="*/ 2518012 w 7322023"/>
              <a:gd name="connsiteY3" fmla="*/ 12356 h 343221"/>
              <a:gd name="connsiteX4" fmla="*/ 4920017 w 7322023"/>
              <a:gd name="connsiteY4" fmla="*/ 66947 h 343221"/>
              <a:gd name="connsiteX5" fmla="*/ 5336274 w 7322023"/>
              <a:gd name="connsiteY5" fmla="*/ 128362 h 343221"/>
              <a:gd name="connsiteX6" fmla="*/ 5561462 w 7322023"/>
              <a:gd name="connsiteY6" fmla="*/ 326254 h 343221"/>
              <a:gd name="connsiteX7" fmla="*/ 7322023 w 7322023"/>
              <a:gd name="connsiteY7" fmla="*/ 319430 h 343221"/>
              <a:gd name="connsiteX0" fmla="*/ 0 w 7322023"/>
              <a:gd name="connsiteY0" fmla="*/ 326624 h 377710"/>
              <a:gd name="connsiteX1" fmla="*/ 1753737 w 7322023"/>
              <a:gd name="connsiteY1" fmla="*/ 353919 h 377710"/>
              <a:gd name="connsiteX2" fmla="*/ 2040340 w 7322023"/>
              <a:gd name="connsiteY2" fmla="*/ 353920 h 377710"/>
              <a:gd name="connsiteX3" fmla="*/ 2518012 w 7322023"/>
              <a:gd name="connsiteY3" fmla="*/ 46845 h 377710"/>
              <a:gd name="connsiteX4" fmla="*/ 4920017 w 7322023"/>
              <a:gd name="connsiteY4" fmla="*/ 12725 h 377710"/>
              <a:gd name="connsiteX5" fmla="*/ 5336274 w 7322023"/>
              <a:gd name="connsiteY5" fmla="*/ 162851 h 377710"/>
              <a:gd name="connsiteX6" fmla="*/ 5561462 w 7322023"/>
              <a:gd name="connsiteY6" fmla="*/ 360743 h 377710"/>
              <a:gd name="connsiteX7" fmla="*/ 7322023 w 7322023"/>
              <a:gd name="connsiteY7" fmla="*/ 353919 h 377710"/>
              <a:gd name="connsiteX0" fmla="*/ 0 w 7322023"/>
              <a:gd name="connsiteY0" fmla="*/ 341184 h 394289"/>
              <a:gd name="connsiteX1" fmla="*/ 1753737 w 7322023"/>
              <a:gd name="connsiteY1" fmla="*/ 368479 h 394289"/>
              <a:gd name="connsiteX2" fmla="*/ 2040340 w 7322023"/>
              <a:gd name="connsiteY2" fmla="*/ 368480 h 394289"/>
              <a:gd name="connsiteX3" fmla="*/ 2518012 w 7322023"/>
              <a:gd name="connsiteY3" fmla="*/ 34110 h 394289"/>
              <a:gd name="connsiteX4" fmla="*/ 4920017 w 7322023"/>
              <a:gd name="connsiteY4" fmla="*/ 27285 h 394289"/>
              <a:gd name="connsiteX5" fmla="*/ 5336274 w 7322023"/>
              <a:gd name="connsiteY5" fmla="*/ 177411 h 394289"/>
              <a:gd name="connsiteX6" fmla="*/ 5561462 w 7322023"/>
              <a:gd name="connsiteY6" fmla="*/ 375303 h 394289"/>
              <a:gd name="connsiteX7" fmla="*/ 7322023 w 7322023"/>
              <a:gd name="connsiteY7" fmla="*/ 368479 h 394289"/>
              <a:gd name="connsiteX0" fmla="*/ 0 w 7322023"/>
              <a:gd name="connsiteY0" fmla="*/ 353403 h 414900"/>
              <a:gd name="connsiteX1" fmla="*/ 1753737 w 7322023"/>
              <a:gd name="connsiteY1" fmla="*/ 380698 h 414900"/>
              <a:gd name="connsiteX2" fmla="*/ 2040340 w 7322023"/>
              <a:gd name="connsiteY2" fmla="*/ 380699 h 414900"/>
              <a:gd name="connsiteX3" fmla="*/ 2518012 w 7322023"/>
              <a:gd name="connsiteY3" fmla="*/ 46329 h 414900"/>
              <a:gd name="connsiteX4" fmla="*/ 4920017 w 7322023"/>
              <a:gd name="connsiteY4" fmla="*/ 39504 h 414900"/>
              <a:gd name="connsiteX5" fmla="*/ 5490820 w 7322023"/>
              <a:gd name="connsiteY5" fmla="*/ 389252 h 414900"/>
              <a:gd name="connsiteX6" fmla="*/ 5561462 w 7322023"/>
              <a:gd name="connsiteY6" fmla="*/ 387522 h 414900"/>
              <a:gd name="connsiteX7" fmla="*/ 7322023 w 7322023"/>
              <a:gd name="connsiteY7" fmla="*/ 380698 h 414900"/>
              <a:gd name="connsiteX0" fmla="*/ 0 w 6774671"/>
              <a:gd name="connsiteY0" fmla="*/ 353403 h 415378"/>
              <a:gd name="connsiteX1" fmla="*/ 1753737 w 6774671"/>
              <a:gd name="connsiteY1" fmla="*/ 380698 h 415378"/>
              <a:gd name="connsiteX2" fmla="*/ 2040340 w 6774671"/>
              <a:gd name="connsiteY2" fmla="*/ 380699 h 415378"/>
              <a:gd name="connsiteX3" fmla="*/ 2518012 w 6774671"/>
              <a:gd name="connsiteY3" fmla="*/ 46329 h 415378"/>
              <a:gd name="connsiteX4" fmla="*/ 4920017 w 6774671"/>
              <a:gd name="connsiteY4" fmla="*/ 39504 h 415378"/>
              <a:gd name="connsiteX5" fmla="*/ 5490820 w 6774671"/>
              <a:gd name="connsiteY5" fmla="*/ 389252 h 415378"/>
              <a:gd name="connsiteX6" fmla="*/ 5561462 w 6774671"/>
              <a:gd name="connsiteY6" fmla="*/ 387522 h 415378"/>
              <a:gd name="connsiteX7" fmla="*/ 6774671 w 6774671"/>
              <a:gd name="connsiteY7" fmla="*/ 367819 h 415378"/>
              <a:gd name="connsiteX0" fmla="*/ 0 w 5963302"/>
              <a:gd name="connsiteY0" fmla="*/ 327645 h 415378"/>
              <a:gd name="connsiteX1" fmla="*/ 942368 w 5963302"/>
              <a:gd name="connsiteY1" fmla="*/ 380698 h 415378"/>
              <a:gd name="connsiteX2" fmla="*/ 1228971 w 5963302"/>
              <a:gd name="connsiteY2" fmla="*/ 380699 h 415378"/>
              <a:gd name="connsiteX3" fmla="*/ 1706643 w 5963302"/>
              <a:gd name="connsiteY3" fmla="*/ 46329 h 415378"/>
              <a:gd name="connsiteX4" fmla="*/ 4108648 w 5963302"/>
              <a:gd name="connsiteY4" fmla="*/ 39504 h 415378"/>
              <a:gd name="connsiteX5" fmla="*/ 4679451 w 5963302"/>
              <a:gd name="connsiteY5" fmla="*/ 389252 h 415378"/>
              <a:gd name="connsiteX6" fmla="*/ 4750093 w 5963302"/>
              <a:gd name="connsiteY6" fmla="*/ 387522 h 415378"/>
              <a:gd name="connsiteX7" fmla="*/ 5963302 w 5963302"/>
              <a:gd name="connsiteY7" fmla="*/ 367819 h 41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302" h="415378">
                <a:moveTo>
                  <a:pt x="0" y="327645"/>
                </a:moveTo>
                <a:cubicBezTo>
                  <a:pt x="682956" y="345273"/>
                  <a:pt x="737540" y="371856"/>
                  <a:pt x="942368" y="380698"/>
                </a:cubicBezTo>
                <a:cubicBezTo>
                  <a:pt x="1147196" y="389540"/>
                  <a:pt x="1101592" y="436427"/>
                  <a:pt x="1228971" y="380699"/>
                </a:cubicBezTo>
                <a:cubicBezTo>
                  <a:pt x="1356350" y="324971"/>
                  <a:pt x="1226697" y="103195"/>
                  <a:pt x="1706643" y="46329"/>
                </a:cubicBezTo>
                <a:cubicBezTo>
                  <a:pt x="2186589" y="-10537"/>
                  <a:pt x="3613180" y="-17650"/>
                  <a:pt x="4108648" y="39504"/>
                </a:cubicBezTo>
                <a:cubicBezTo>
                  <a:pt x="4604116" y="96658"/>
                  <a:pt x="4572544" y="331249"/>
                  <a:pt x="4679451" y="389252"/>
                </a:cubicBezTo>
                <a:cubicBezTo>
                  <a:pt x="4786358" y="447255"/>
                  <a:pt x="4536118" y="391094"/>
                  <a:pt x="4750093" y="387522"/>
                </a:cubicBezTo>
                <a:lnTo>
                  <a:pt x="5963302" y="367819"/>
                </a:lnTo>
              </a:path>
            </a:pathLst>
          </a:cu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a:cxnSpLocks/>
          </p:cNvCxnSpPr>
          <p:nvPr/>
        </p:nvCxnSpPr>
        <p:spPr>
          <a:xfrm flipV="1">
            <a:off x="8049778" y="3593288"/>
            <a:ext cx="437309" cy="2067"/>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175762" y="3599642"/>
            <a:ext cx="621795" cy="257"/>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234609" y="1716503"/>
            <a:ext cx="2006063" cy="276999"/>
          </a:xfrm>
          <a:prstGeom prst="rect">
            <a:avLst/>
          </a:prstGeom>
          <a:noFill/>
        </p:spPr>
        <p:txBody>
          <a:bodyPr wrap="none" rtlCol="0">
            <a:spAutoFit/>
          </a:bodyPr>
          <a:lstStyle>
            <a:defPPr>
              <a:defRPr lang="en-US"/>
            </a:defPPr>
            <a:lvl1pPr>
              <a:defRPr sz="2400" b="1" u="sng"/>
            </a:lvl1pPr>
          </a:lstStyle>
          <a:p>
            <a:pPr marL="0" marR="0" lvl="0" indent="0" algn="ctr" defTabSz="914400" rtl="0" eaLnBrk="1" fontAlgn="auto" latinLnBrk="0" hangingPunct="1">
              <a:lnSpc>
                <a:spcPct val="100000"/>
              </a:lnSpc>
              <a:spcBef>
                <a:spcPts val="0"/>
              </a:spcBef>
              <a:spcAft>
                <a:spcPts val="0"/>
              </a:spcAft>
              <a:buClrTx/>
              <a:buSzTx/>
              <a:buFontTx/>
              <a:buNone/>
              <a:tabLst/>
              <a:defRPr sz="2200" b="1" i="0" u="none" strike="noStrike" kern="1200" cap="all" spc="150" baseline="0">
                <a:solidFill>
                  <a:prstClr val="black">
                    <a:lumMod val="50000"/>
                    <a:lumOff val="50000"/>
                  </a:prstClr>
                </a:solidFill>
                <a:latin typeface="+mn-lt"/>
                <a:ea typeface="+mn-ea"/>
                <a:cs typeface="+mn-cs"/>
              </a:defRPr>
            </a:pPr>
            <a:r>
              <a:rPr kumimoji="0" lang="en-US" sz="1200" b="1" i="0" u="none" strike="noStrike" kern="1200" cap="all" spc="150" normalizeH="0" baseline="0" noProof="0" dirty="0">
                <a:ln>
                  <a:noFill/>
                </a:ln>
                <a:solidFill>
                  <a:schemeClr val="accent6"/>
                </a:solidFill>
                <a:effectLst/>
                <a:uLnTx/>
                <a:uFillTx/>
                <a:latin typeface="Calibri" panose="020F0502020204030204"/>
                <a:ea typeface="+mn-ea"/>
                <a:cs typeface="+mn-cs"/>
              </a:rPr>
              <a:t>Bond multiple links</a:t>
            </a:r>
          </a:p>
        </p:txBody>
      </p:sp>
      <p:cxnSp>
        <p:nvCxnSpPr>
          <p:cNvPr id="68" name="Straight Arrow Connector 67"/>
          <p:cNvCxnSpPr>
            <a:cxnSpLocks/>
            <a:stCxn id="67" idx="2"/>
          </p:cNvCxnSpPr>
          <p:nvPr/>
        </p:nvCxnSpPr>
        <p:spPr>
          <a:xfrm flipH="1">
            <a:off x="5832002" y="1993502"/>
            <a:ext cx="405639" cy="1854610"/>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67" idx="2"/>
          </p:cNvCxnSpPr>
          <p:nvPr/>
        </p:nvCxnSpPr>
        <p:spPr>
          <a:xfrm flipH="1">
            <a:off x="5428829" y="1993502"/>
            <a:ext cx="808812" cy="1538837"/>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sp>
        <p:nvSpPr>
          <p:cNvPr id="63" name="Freeform: Shape 62"/>
          <p:cNvSpPr/>
          <p:nvPr/>
        </p:nvSpPr>
        <p:spPr>
          <a:xfrm>
            <a:off x="1177692" y="3589495"/>
            <a:ext cx="7321640" cy="6439"/>
          </a:xfrm>
          <a:custGeom>
            <a:avLst/>
            <a:gdLst>
              <a:gd name="connsiteX0" fmla="*/ 0 w 7321640"/>
              <a:gd name="connsiteY0" fmla="*/ 6439 h 6439"/>
              <a:gd name="connsiteX1" fmla="*/ 7321640 w 7321640"/>
              <a:gd name="connsiteY1" fmla="*/ 0 h 6439"/>
            </a:gdLst>
            <a:ahLst/>
            <a:cxnLst>
              <a:cxn ang="0">
                <a:pos x="connsiteX0" y="connsiteY0"/>
              </a:cxn>
              <a:cxn ang="0">
                <a:pos x="connsiteX1" y="connsiteY1"/>
              </a:cxn>
            </a:cxnLst>
            <a:rect l="l" t="t" r="r" b="b"/>
            <a:pathLst>
              <a:path w="7321640" h="6439">
                <a:moveTo>
                  <a:pt x="0" y="6439"/>
                </a:moveTo>
                <a:lnTo>
                  <a:pt x="732164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p:cNvGrpSpPr>
            <a:grpSpLocks noChangeAspect="1"/>
          </p:cNvGrpSpPr>
          <p:nvPr/>
        </p:nvGrpSpPr>
        <p:grpSpPr>
          <a:xfrm>
            <a:off x="1803700" y="3354877"/>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58" name="Group 57">
            <a:extLst>
              <a:ext uri="{FF2B5EF4-FFF2-40B4-BE49-F238E27FC236}">
                <a16:creationId xmlns:a16="http://schemas.microsoft.com/office/drawing/2014/main" xmlns="" id="{B71D9BFF-8EA2-4299-AB1A-AC2ACDC4605E}"/>
              </a:ext>
            </a:extLst>
          </p:cNvPr>
          <p:cNvGrpSpPr>
            <a:grpSpLocks noChangeAspect="1"/>
          </p:cNvGrpSpPr>
          <p:nvPr/>
        </p:nvGrpSpPr>
        <p:grpSpPr>
          <a:xfrm>
            <a:off x="6576115" y="4588807"/>
            <a:ext cx="1479530" cy="427778"/>
            <a:chOff x="3642372" y="5681651"/>
            <a:chExt cx="1769710" cy="511678"/>
          </a:xfrm>
          <a:solidFill>
            <a:schemeClr val="bg1">
              <a:lumMod val="85000"/>
            </a:schemeClr>
          </a:solidFill>
        </p:grpSpPr>
        <p:sp>
          <p:nvSpPr>
            <p:cNvPr id="61" name="Rectangle 5">
              <a:extLst>
                <a:ext uri="{FF2B5EF4-FFF2-40B4-BE49-F238E27FC236}">
                  <a16:creationId xmlns:a16="http://schemas.microsoft.com/office/drawing/2014/main" xmlns="" id="{E973984F-B6A1-4D87-A11C-8203B237DE23}"/>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65" name="Line 8">
              <a:extLst>
                <a:ext uri="{FF2B5EF4-FFF2-40B4-BE49-F238E27FC236}">
                  <a16:creationId xmlns:a16="http://schemas.microsoft.com/office/drawing/2014/main" xmlns="" id="{4F8E7183-AFAF-4449-A0BE-2ED6D7E01278}"/>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70" name="Group 69">
              <a:extLst>
                <a:ext uri="{FF2B5EF4-FFF2-40B4-BE49-F238E27FC236}">
                  <a16:creationId xmlns:a16="http://schemas.microsoft.com/office/drawing/2014/main" xmlns="" id="{C14AB6BD-E307-446B-8D6D-39CE67120E36}"/>
                </a:ext>
              </a:extLst>
            </p:cNvPr>
            <p:cNvGrpSpPr/>
            <p:nvPr/>
          </p:nvGrpSpPr>
          <p:grpSpPr>
            <a:xfrm>
              <a:off x="4527227" y="5793201"/>
              <a:ext cx="683728" cy="288579"/>
              <a:chOff x="4527227" y="5785332"/>
              <a:chExt cx="683728" cy="288579"/>
            </a:xfrm>
            <a:grpFill/>
          </p:grpSpPr>
          <p:sp>
            <p:nvSpPr>
              <p:cNvPr id="72" name="Rectangle 71">
                <a:extLst>
                  <a:ext uri="{FF2B5EF4-FFF2-40B4-BE49-F238E27FC236}">
                    <a16:creationId xmlns:a16="http://schemas.microsoft.com/office/drawing/2014/main" xmlns="" id="{4AA05CB3-8D78-4CEB-B9FE-E6224AD75E48}"/>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3" name="Rectangle 72">
                <a:extLst>
                  <a:ext uri="{FF2B5EF4-FFF2-40B4-BE49-F238E27FC236}">
                    <a16:creationId xmlns:a16="http://schemas.microsoft.com/office/drawing/2014/main" xmlns="" id="{40CE03EC-BD90-4993-8A76-0D0033A31EA4}"/>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4" name="Rectangle 73">
                <a:extLst>
                  <a:ext uri="{FF2B5EF4-FFF2-40B4-BE49-F238E27FC236}">
                    <a16:creationId xmlns:a16="http://schemas.microsoft.com/office/drawing/2014/main" xmlns="" id="{DACA3EC6-DFA7-4F32-843C-E6041546445A}"/>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xmlns="" id="{36F3B101-F1AC-4201-8634-2DF05A995A14}"/>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0" name="Rectangle 79">
                <a:extLst>
                  <a:ext uri="{FF2B5EF4-FFF2-40B4-BE49-F238E27FC236}">
                    <a16:creationId xmlns:a16="http://schemas.microsoft.com/office/drawing/2014/main" xmlns="" id="{215DDD0D-128D-43E0-B9C3-CB607E463C6A}"/>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1" name="Rectangle 80">
                <a:extLst>
                  <a:ext uri="{FF2B5EF4-FFF2-40B4-BE49-F238E27FC236}">
                    <a16:creationId xmlns:a16="http://schemas.microsoft.com/office/drawing/2014/main" xmlns="" id="{B49D96FB-5DB9-4FA2-9AA0-3B922E9204C0}"/>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2" name="Rectangle 81">
                <a:extLst>
                  <a:ext uri="{FF2B5EF4-FFF2-40B4-BE49-F238E27FC236}">
                    <a16:creationId xmlns:a16="http://schemas.microsoft.com/office/drawing/2014/main" xmlns="" id="{7850603B-924D-4BE0-A102-AFB58988C6FA}"/>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83" name="Rectangle 82">
                <a:extLst>
                  <a:ext uri="{FF2B5EF4-FFF2-40B4-BE49-F238E27FC236}">
                    <a16:creationId xmlns:a16="http://schemas.microsoft.com/office/drawing/2014/main" xmlns="" id="{EACBD46F-9A5C-49B2-916F-F54A5D4D8C58}"/>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cxnSp>
        <p:nvCxnSpPr>
          <p:cNvPr id="87" name="Straight Connector 86">
            <a:extLst>
              <a:ext uri="{FF2B5EF4-FFF2-40B4-BE49-F238E27FC236}">
                <a16:creationId xmlns:a16="http://schemas.microsoft.com/office/drawing/2014/main" xmlns="" id="{C271396B-B829-4B09-B546-227538B881A3}"/>
              </a:ext>
            </a:extLst>
          </p:cNvPr>
          <p:cNvCxnSpPr>
            <a:cxnSpLocks/>
          </p:cNvCxnSpPr>
          <p:nvPr/>
        </p:nvCxnSpPr>
        <p:spPr bwMode="auto">
          <a:xfrm flipV="1">
            <a:off x="6268624" y="3577305"/>
            <a:ext cx="320108" cy="1"/>
          </a:xfrm>
          <a:prstGeom prst="line">
            <a:avLst/>
          </a:prstGeom>
          <a:noFill/>
          <a:ln w="19050" cap="flat" cmpd="sng" algn="ctr">
            <a:solidFill>
              <a:srgbClr val="000000"/>
            </a:solidFill>
            <a:prstDash val="sysDot"/>
            <a:round/>
            <a:headEnd type="none" w="med" len="med"/>
            <a:tailEnd type="none" w="med" len="med"/>
          </a:ln>
          <a:effectLst/>
        </p:spPr>
      </p:cxnSp>
      <p:pic>
        <p:nvPicPr>
          <p:cNvPr id="88" name="Picture 87">
            <a:extLst>
              <a:ext uri="{FF2B5EF4-FFF2-40B4-BE49-F238E27FC236}">
                <a16:creationId xmlns:a16="http://schemas.microsoft.com/office/drawing/2014/main" xmlns="" id="{60DDAA95-3FD9-4223-B48E-EF20CA18E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732" y="3372990"/>
            <a:ext cx="1347263" cy="408630"/>
          </a:xfrm>
          <a:prstGeom prst="rect">
            <a:avLst/>
          </a:prstGeom>
        </p:spPr>
      </p:pic>
      <p:grpSp>
        <p:nvGrpSpPr>
          <p:cNvPr id="89" name="Group 88">
            <a:extLst>
              <a:ext uri="{FF2B5EF4-FFF2-40B4-BE49-F238E27FC236}">
                <a16:creationId xmlns:a16="http://schemas.microsoft.com/office/drawing/2014/main" xmlns="" id="{604CD351-93EF-4A59-ABD6-3E3E4CC66941}"/>
              </a:ext>
            </a:extLst>
          </p:cNvPr>
          <p:cNvGrpSpPr>
            <a:grpSpLocks noChangeAspect="1"/>
          </p:cNvGrpSpPr>
          <p:nvPr/>
        </p:nvGrpSpPr>
        <p:grpSpPr>
          <a:xfrm>
            <a:off x="6588995" y="3358553"/>
            <a:ext cx="1479530" cy="427778"/>
            <a:chOff x="3642372" y="5681651"/>
            <a:chExt cx="1769710" cy="511678"/>
          </a:xfrm>
          <a:solidFill>
            <a:schemeClr val="accent1"/>
          </a:solidFill>
        </p:grpSpPr>
        <p:sp>
          <p:nvSpPr>
            <p:cNvPr id="90" name="Rectangle 5">
              <a:extLst>
                <a:ext uri="{FF2B5EF4-FFF2-40B4-BE49-F238E27FC236}">
                  <a16:creationId xmlns:a16="http://schemas.microsoft.com/office/drawing/2014/main" xmlns="" id="{73197E67-00C2-404D-B77F-EBED98A2D6DF}"/>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91" name="Line 8">
              <a:extLst>
                <a:ext uri="{FF2B5EF4-FFF2-40B4-BE49-F238E27FC236}">
                  <a16:creationId xmlns:a16="http://schemas.microsoft.com/office/drawing/2014/main" xmlns="" id="{36D9D94B-BA05-42C8-B3CB-9753DD4E3FBC}"/>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92" name="Group 91">
              <a:extLst>
                <a:ext uri="{FF2B5EF4-FFF2-40B4-BE49-F238E27FC236}">
                  <a16:creationId xmlns:a16="http://schemas.microsoft.com/office/drawing/2014/main" xmlns="" id="{064E9496-A633-4252-917D-72429BC772F6}"/>
                </a:ext>
              </a:extLst>
            </p:cNvPr>
            <p:cNvGrpSpPr/>
            <p:nvPr/>
          </p:nvGrpSpPr>
          <p:grpSpPr>
            <a:xfrm>
              <a:off x="4527227" y="5793201"/>
              <a:ext cx="683728" cy="288579"/>
              <a:chOff x="4527227" y="5785332"/>
              <a:chExt cx="683728" cy="288579"/>
            </a:xfrm>
            <a:grpFill/>
          </p:grpSpPr>
          <p:sp>
            <p:nvSpPr>
              <p:cNvPr id="93" name="Rectangle 92">
                <a:extLst>
                  <a:ext uri="{FF2B5EF4-FFF2-40B4-BE49-F238E27FC236}">
                    <a16:creationId xmlns:a16="http://schemas.microsoft.com/office/drawing/2014/main" xmlns="" id="{7CC4FCBE-7147-4E9E-B810-DC245EE49FD8}"/>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4" name="Rectangle 93">
                <a:extLst>
                  <a:ext uri="{FF2B5EF4-FFF2-40B4-BE49-F238E27FC236}">
                    <a16:creationId xmlns:a16="http://schemas.microsoft.com/office/drawing/2014/main" xmlns="" id="{3A56B009-EBDC-4A02-BB4A-728F72549178}"/>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5" name="Rectangle 94">
                <a:extLst>
                  <a:ext uri="{FF2B5EF4-FFF2-40B4-BE49-F238E27FC236}">
                    <a16:creationId xmlns:a16="http://schemas.microsoft.com/office/drawing/2014/main" xmlns="" id="{2F00EA23-67CE-49ED-B16B-AFB6BA37A313}"/>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6" name="Rectangle 95">
                <a:extLst>
                  <a:ext uri="{FF2B5EF4-FFF2-40B4-BE49-F238E27FC236}">
                    <a16:creationId xmlns:a16="http://schemas.microsoft.com/office/drawing/2014/main" xmlns="" id="{7596F8C6-801C-4657-ABF7-E377E4FC9FBE}"/>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7" name="Rectangle 96">
                <a:extLst>
                  <a:ext uri="{FF2B5EF4-FFF2-40B4-BE49-F238E27FC236}">
                    <a16:creationId xmlns:a16="http://schemas.microsoft.com/office/drawing/2014/main" xmlns="" id="{5F4B1A78-276A-4030-8712-9F66EE6ED404}"/>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8" name="Rectangle 97">
                <a:extLst>
                  <a:ext uri="{FF2B5EF4-FFF2-40B4-BE49-F238E27FC236}">
                    <a16:creationId xmlns:a16="http://schemas.microsoft.com/office/drawing/2014/main" xmlns="" id="{920E0165-24DC-49EF-8BE8-08390046EE91}"/>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99" name="Rectangle 98">
                <a:extLst>
                  <a:ext uri="{FF2B5EF4-FFF2-40B4-BE49-F238E27FC236}">
                    <a16:creationId xmlns:a16="http://schemas.microsoft.com/office/drawing/2014/main" xmlns="" id="{0D7BB3D3-551D-4F02-8C1D-5F95E95EB44D}"/>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00" name="Rectangle 99">
                <a:extLst>
                  <a:ext uri="{FF2B5EF4-FFF2-40B4-BE49-F238E27FC236}">
                    <a16:creationId xmlns:a16="http://schemas.microsoft.com/office/drawing/2014/main" xmlns="" id="{DD3CFE24-F6A4-4BEE-8B89-949B9F766E05}"/>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pic>
        <p:nvPicPr>
          <p:cNvPr id="101" name="Picture 100">
            <a:extLst>
              <a:ext uri="{FF2B5EF4-FFF2-40B4-BE49-F238E27FC236}">
                <a16:creationId xmlns:a16="http://schemas.microsoft.com/office/drawing/2014/main" xmlns="" id="{88EDCC80-A221-4E42-B4F8-91953F9E8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4736" y="3205223"/>
            <a:ext cx="1042416" cy="877824"/>
          </a:xfrm>
          <a:prstGeom prst="rect">
            <a:avLst/>
          </a:prstGeom>
        </p:spPr>
      </p:pic>
      <p:sp>
        <p:nvSpPr>
          <p:cNvPr id="102" name="TextBox 13">
            <a:extLst>
              <a:ext uri="{FF2B5EF4-FFF2-40B4-BE49-F238E27FC236}">
                <a16:creationId xmlns:a16="http://schemas.microsoft.com/office/drawing/2014/main" xmlns="" id="{089AE202-2622-48FA-B766-81E82D56E358}"/>
              </a:ext>
            </a:extLst>
          </p:cNvPr>
          <p:cNvSpPr txBox="1"/>
          <p:nvPr/>
        </p:nvSpPr>
        <p:spPr>
          <a:xfrm>
            <a:off x="7965775" y="4034413"/>
            <a:ext cx="181968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Data Center</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pic>
        <p:nvPicPr>
          <p:cNvPr id="103" name="Picture 102">
            <a:extLst>
              <a:ext uri="{FF2B5EF4-FFF2-40B4-BE49-F238E27FC236}">
                <a16:creationId xmlns:a16="http://schemas.microsoft.com/office/drawing/2014/main" xmlns="" id="{8FAAA225-3F41-44D0-B3AE-804B2CABDAE3}"/>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30573" y="1804378"/>
            <a:ext cx="931502" cy="923674"/>
          </a:xfrm>
          <a:prstGeom prst="rect">
            <a:avLst/>
          </a:prstGeom>
          <a:ln>
            <a:noFill/>
          </a:ln>
        </p:spPr>
      </p:pic>
      <p:sp>
        <p:nvSpPr>
          <p:cNvPr id="104" name="TextBox 13">
            <a:extLst>
              <a:ext uri="{FF2B5EF4-FFF2-40B4-BE49-F238E27FC236}">
                <a16:creationId xmlns:a16="http://schemas.microsoft.com/office/drawing/2014/main" xmlns="" id="{BFD9651B-AC94-4EE6-965D-034E85FD4FEA}"/>
              </a:ext>
            </a:extLst>
          </p:cNvPr>
          <p:cNvSpPr txBox="1"/>
          <p:nvPr/>
        </p:nvSpPr>
        <p:spPr>
          <a:xfrm>
            <a:off x="7700154" y="2639307"/>
            <a:ext cx="220611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Branch</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xmlns="" id="{EE51F591-A449-48B2-831A-1844129C0B50}"/>
              </a:ext>
            </a:extLst>
          </p:cNvPr>
          <p:cNvGrpSpPr/>
          <p:nvPr/>
        </p:nvGrpSpPr>
        <p:grpSpPr>
          <a:xfrm>
            <a:off x="8205288" y="4588807"/>
            <a:ext cx="1606872" cy="912951"/>
            <a:chOff x="8135580" y="4824609"/>
            <a:chExt cx="1606872" cy="912951"/>
          </a:xfrm>
        </p:grpSpPr>
        <p:sp>
          <p:nvSpPr>
            <p:cNvPr id="106" name="Freeform 23">
              <a:extLst>
                <a:ext uri="{FF2B5EF4-FFF2-40B4-BE49-F238E27FC236}">
                  <a16:creationId xmlns:a16="http://schemas.microsoft.com/office/drawing/2014/main" xmlns="" id="{0BD9EDAF-1018-4C85-8D50-C5E8079C6F84}"/>
                </a:ext>
              </a:extLst>
            </p:cNvPr>
            <p:cNvSpPr>
              <a:spLocks/>
            </p:cNvSpPr>
            <p:nvPr/>
          </p:nvSpPr>
          <p:spPr bwMode="auto">
            <a:xfrm>
              <a:off x="8626506" y="5195793"/>
              <a:ext cx="1115946" cy="541767"/>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1">
                <a:lumMod val="85000"/>
                <a:alpha val="48000"/>
              </a:schemeClr>
            </a:solidFill>
            <a:ln w="254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Freeform 23">
              <a:extLst>
                <a:ext uri="{FF2B5EF4-FFF2-40B4-BE49-F238E27FC236}">
                  <a16:creationId xmlns:a16="http://schemas.microsoft.com/office/drawing/2014/main" xmlns="" id="{3BCC45E0-06E1-46DC-BE7E-1A41FACB9E35}"/>
                </a:ext>
              </a:extLst>
            </p:cNvPr>
            <p:cNvSpPr>
              <a:spLocks/>
            </p:cNvSpPr>
            <p:nvPr/>
          </p:nvSpPr>
          <p:spPr bwMode="auto">
            <a:xfrm>
              <a:off x="8135580" y="4824609"/>
              <a:ext cx="1391178" cy="742369"/>
            </a:xfrm>
            <a:custGeom>
              <a:avLst/>
              <a:gdLst>
                <a:gd name="T0" fmla="*/ 3840 w 5908"/>
                <a:gd name="T1" fmla="*/ 14 h 3660"/>
                <a:gd name="T2" fmla="*/ 2632 w 5908"/>
                <a:gd name="T3" fmla="*/ 854 h 3660"/>
                <a:gd name="T4" fmla="*/ 2193 w 5908"/>
                <a:gd name="T5" fmla="*/ 751 h 3660"/>
                <a:gd name="T6" fmla="*/ 1107 w 5908"/>
                <a:gd name="T7" fmla="*/ 1598 h 3660"/>
                <a:gd name="T8" fmla="*/ 894 w 5908"/>
                <a:gd name="T9" fmla="*/ 1568 h 3660"/>
                <a:gd name="T10" fmla="*/ 11 w 5908"/>
                <a:gd name="T11" fmla="*/ 2396 h 3660"/>
                <a:gd name="T12" fmla="*/ 853 w 5908"/>
                <a:gd name="T13" fmla="*/ 3265 h 3660"/>
                <a:gd name="T14" fmla="*/ 1269 w 5908"/>
                <a:gd name="T15" fmla="*/ 3172 h 3660"/>
                <a:gd name="T16" fmla="*/ 2205 w 5908"/>
                <a:gd name="T17" fmla="*/ 3546 h 3660"/>
                <a:gd name="T18" fmla="*/ 3018 w 5908"/>
                <a:gd name="T19" fmla="*/ 3330 h 3660"/>
                <a:gd name="T20" fmla="*/ 3719 w 5908"/>
                <a:gd name="T21" fmla="*/ 3651 h 3660"/>
                <a:gd name="T22" fmla="*/ 4584 w 5908"/>
                <a:gd name="T23" fmla="*/ 3179 h 3660"/>
                <a:gd name="T24" fmla="*/ 4975 w 5908"/>
                <a:gd name="T25" fmla="*/ 3295 h 3660"/>
                <a:gd name="T26" fmla="*/ 5894 w 5908"/>
                <a:gd name="T27" fmla="*/ 2292 h 3660"/>
                <a:gd name="T28" fmla="*/ 5078 w 5908"/>
                <a:gd name="T29" fmla="*/ 1248 h 3660"/>
                <a:gd name="T30" fmla="*/ 3840 w 5908"/>
                <a:gd name="T31" fmla="*/ 14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08" h="3660">
                  <a:moveTo>
                    <a:pt x="3840" y="14"/>
                  </a:moveTo>
                  <a:cubicBezTo>
                    <a:pt x="3301" y="0"/>
                    <a:pt x="2832" y="349"/>
                    <a:pt x="2632" y="854"/>
                  </a:cubicBezTo>
                  <a:cubicBezTo>
                    <a:pt x="2498" y="791"/>
                    <a:pt x="2350" y="756"/>
                    <a:pt x="2193" y="751"/>
                  </a:cubicBezTo>
                  <a:cubicBezTo>
                    <a:pt x="1663" y="739"/>
                    <a:pt x="1215" y="1103"/>
                    <a:pt x="1107" y="1598"/>
                  </a:cubicBezTo>
                  <a:cubicBezTo>
                    <a:pt x="1039" y="1579"/>
                    <a:pt x="967" y="1569"/>
                    <a:pt x="894" y="1568"/>
                  </a:cubicBezTo>
                  <a:cubicBezTo>
                    <a:pt x="418" y="1557"/>
                    <a:pt x="22" y="1928"/>
                    <a:pt x="11" y="2396"/>
                  </a:cubicBezTo>
                  <a:cubicBezTo>
                    <a:pt x="0" y="2864"/>
                    <a:pt x="377" y="3252"/>
                    <a:pt x="853" y="3265"/>
                  </a:cubicBezTo>
                  <a:cubicBezTo>
                    <a:pt x="1003" y="3268"/>
                    <a:pt x="1145" y="3235"/>
                    <a:pt x="1269" y="3172"/>
                  </a:cubicBezTo>
                  <a:cubicBezTo>
                    <a:pt x="1476" y="3388"/>
                    <a:pt x="1817" y="3536"/>
                    <a:pt x="2205" y="3546"/>
                  </a:cubicBezTo>
                  <a:cubicBezTo>
                    <a:pt x="2518" y="3553"/>
                    <a:pt x="2804" y="3469"/>
                    <a:pt x="3018" y="3330"/>
                  </a:cubicBezTo>
                  <a:cubicBezTo>
                    <a:pt x="3193" y="3522"/>
                    <a:pt x="3442" y="3644"/>
                    <a:pt x="3719" y="3651"/>
                  </a:cubicBezTo>
                  <a:cubicBezTo>
                    <a:pt x="4081" y="3660"/>
                    <a:pt x="4404" y="3471"/>
                    <a:pt x="4584" y="3179"/>
                  </a:cubicBezTo>
                  <a:cubicBezTo>
                    <a:pt x="4701" y="3249"/>
                    <a:pt x="4835" y="3292"/>
                    <a:pt x="4975" y="3295"/>
                  </a:cubicBezTo>
                  <a:cubicBezTo>
                    <a:pt x="5468" y="3307"/>
                    <a:pt x="5881" y="2856"/>
                    <a:pt x="5894" y="2292"/>
                  </a:cubicBezTo>
                  <a:cubicBezTo>
                    <a:pt x="5908" y="1744"/>
                    <a:pt x="5546" y="1292"/>
                    <a:pt x="5078" y="1248"/>
                  </a:cubicBezTo>
                  <a:cubicBezTo>
                    <a:pt x="5015" y="567"/>
                    <a:pt x="4491" y="29"/>
                    <a:pt x="3840" y="14"/>
                  </a:cubicBezTo>
                  <a:close/>
                </a:path>
              </a:pathLst>
            </a:custGeom>
            <a:solidFill>
              <a:schemeClr val="bg2">
                <a:lumMod val="20000"/>
                <a:lumOff val="80000"/>
                <a:alpha val="69000"/>
              </a:schemeClr>
            </a:solidFill>
            <a:ln w="25400" cap="flat">
              <a:solidFill>
                <a:schemeClr val="bg2">
                  <a:lumMod val="9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 name="TextBox 13">
              <a:extLst>
                <a:ext uri="{FF2B5EF4-FFF2-40B4-BE49-F238E27FC236}">
                  <a16:creationId xmlns:a16="http://schemas.microsoft.com/office/drawing/2014/main" xmlns="" id="{0495AD45-9EB6-40B4-B1A8-4AA83D136C82}"/>
                </a:ext>
              </a:extLst>
            </p:cNvPr>
            <p:cNvSpPr txBox="1"/>
            <p:nvPr/>
          </p:nvSpPr>
          <p:spPr>
            <a:xfrm>
              <a:off x="8378418" y="5025211"/>
              <a:ext cx="1223228" cy="3820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Cloud</a:t>
              </a:r>
              <a:endPar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grpSp>
      <p:cxnSp>
        <p:nvCxnSpPr>
          <p:cNvPr id="118" name="Straight Connector 117">
            <a:extLst>
              <a:ext uri="{FF2B5EF4-FFF2-40B4-BE49-F238E27FC236}">
                <a16:creationId xmlns:a16="http://schemas.microsoft.com/office/drawing/2014/main" xmlns="" id="{E3264001-819B-4A3D-8681-8CC3E2CC32CE}"/>
              </a:ext>
            </a:extLst>
          </p:cNvPr>
          <p:cNvCxnSpPr/>
          <p:nvPr/>
        </p:nvCxnSpPr>
        <p:spPr bwMode="auto">
          <a:xfrm>
            <a:off x="8017603" y="4908319"/>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126" name="Straight Connector 125">
            <a:extLst>
              <a:ext uri="{FF2B5EF4-FFF2-40B4-BE49-F238E27FC236}">
                <a16:creationId xmlns:a16="http://schemas.microsoft.com/office/drawing/2014/main" xmlns="" id="{918BF668-2EA2-42F2-B7A7-7149C630BE8C}"/>
              </a:ext>
            </a:extLst>
          </p:cNvPr>
          <p:cNvCxnSpPr/>
          <p:nvPr/>
        </p:nvCxnSpPr>
        <p:spPr bwMode="auto">
          <a:xfrm>
            <a:off x="8017603" y="2374248"/>
            <a:ext cx="331200" cy="2802"/>
          </a:xfrm>
          <a:prstGeom prst="line">
            <a:avLst/>
          </a:prstGeom>
          <a:noFill/>
          <a:ln w="19050" cap="flat" cmpd="sng" algn="ctr">
            <a:solidFill>
              <a:srgbClr val="000000"/>
            </a:solidFill>
            <a:prstDash val="sysDot"/>
            <a:round/>
            <a:headEnd type="none" w="med" len="med"/>
            <a:tailEnd type="none" w="med" len="med"/>
          </a:ln>
          <a:effectLst/>
        </p:spPr>
      </p:cxnSp>
      <p:cxnSp>
        <p:nvCxnSpPr>
          <p:cNvPr id="129" name="Straight Connector 128">
            <a:extLst>
              <a:ext uri="{FF2B5EF4-FFF2-40B4-BE49-F238E27FC236}">
                <a16:creationId xmlns:a16="http://schemas.microsoft.com/office/drawing/2014/main" xmlns="" id="{0DDD881F-603E-41BA-A43F-9359D9DA178C}"/>
              </a:ext>
            </a:extLst>
          </p:cNvPr>
          <p:cNvCxnSpPr/>
          <p:nvPr/>
        </p:nvCxnSpPr>
        <p:spPr bwMode="auto">
          <a:xfrm>
            <a:off x="8057333" y="3574504"/>
            <a:ext cx="331200" cy="2802"/>
          </a:xfrm>
          <a:prstGeom prst="line">
            <a:avLst/>
          </a:prstGeom>
          <a:noFill/>
          <a:ln w="19050" cap="flat" cmpd="sng" algn="ctr">
            <a:solidFill>
              <a:srgbClr val="000000"/>
            </a:solidFill>
            <a:prstDash val="sysDot"/>
            <a:round/>
            <a:headEnd type="none" w="med" len="med"/>
            <a:tailEnd type="none" w="med" len="med"/>
          </a:ln>
          <a:effectLst/>
        </p:spPr>
      </p:cxnSp>
      <p:grpSp>
        <p:nvGrpSpPr>
          <p:cNvPr id="131" name="Group 130">
            <a:extLst>
              <a:ext uri="{FF2B5EF4-FFF2-40B4-BE49-F238E27FC236}">
                <a16:creationId xmlns:a16="http://schemas.microsoft.com/office/drawing/2014/main" xmlns="" id="{36B6AB24-F922-45A8-BAE8-12EF96FCACC4}"/>
              </a:ext>
            </a:extLst>
          </p:cNvPr>
          <p:cNvGrpSpPr>
            <a:grpSpLocks noChangeAspect="1"/>
          </p:cNvGrpSpPr>
          <p:nvPr/>
        </p:nvGrpSpPr>
        <p:grpSpPr>
          <a:xfrm>
            <a:off x="6588995" y="2187544"/>
            <a:ext cx="1479530" cy="427778"/>
            <a:chOff x="3642372" y="5681651"/>
            <a:chExt cx="1769710" cy="511678"/>
          </a:xfrm>
          <a:solidFill>
            <a:schemeClr val="bg1">
              <a:lumMod val="85000"/>
            </a:schemeClr>
          </a:solidFill>
        </p:grpSpPr>
        <p:sp>
          <p:nvSpPr>
            <p:cNvPr id="137" name="Rectangle 5">
              <a:extLst>
                <a:ext uri="{FF2B5EF4-FFF2-40B4-BE49-F238E27FC236}">
                  <a16:creationId xmlns:a16="http://schemas.microsoft.com/office/drawing/2014/main" xmlns="" id="{298DFEE2-0589-40A0-9F7A-2FE0685DC6EB}"/>
                </a:ext>
              </a:extLst>
            </p:cNvPr>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38" name="Line 8">
              <a:extLst>
                <a:ext uri="{FF2B5EF4-FFF2-40B4-BE49-F238E27FC236}">
                  <a16:creationId xmlns:a16="http://schemas.microsoft.com/office/drawing/2014/main" xmlns="" id="{62E3501A-7472-4CE4-9D41-D21D0729D8E2}"/>
                </a:ext>
              </a:extLst>
            </p:cNvPr>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39" name="Group 138">
              <a:extLst>
                <a:ext uri="{FF2B5EF4-FFF2-40B4-BE49-F238E27FC236}">
                  <a16:creationId xmlns:a16="http://schemas.microsoft.com/office/drawing/2014/main" xmlns="" id="{3B3038EA-8CA8-44A4-A535-BE36B2A9A8F4}"/>
                </a:ext>
              </a:extLst>
            </p:cNvPr>
            <p:cNvGrpSpPr/>
            <p:nvPr/>
          </p:nvGrpSpPr>
          <p:grpSpPr>
            <a:xfrm>
              <a:off x="4527227" y="5793201"/>
              <a:ext cx="683728" cy="288579"/>
              <a:chOff x="4527227" y="5785332"/>
              <a:chExt cx="683728" cy="288579"/>
            </a:xfrm>
            <a:grpFill/>
          </p:grpSpPr>
          <p:sp>
            <p:nvSpPr>
              <p:cNvPr id="140" name="Rectangle 139">
                <a:extLst>
                  <a:ext uri="{FF2B5EF4-FFF2-40B4-BE49-F238E27FC236}">
                    <a16:creationId xmlns:a16="http://schemas.microsoft.com/office/drawing/2014/main" xmlns="" id="{985C7434-ED93-46B8-8ECD-BAF5607B1D56}"/>
                  </a:ext>
                </a:extLst>
              </p:cNvPr>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1" name="Rectangle 140">
                <a:extLst>
                  <a:ext uri="{FF2B5EF4-FFF2-40B4-BE49-F238E27FC236}">
                    <a16:creationId xmlns:a16="http://schemas.microsoft.com/office/drawing/2014/main" xmlns="" id="{5B4F52B1-FE00-4754-9547-EF6D157A2B98}"/>
                  </a:ext>
                </a:extLst>
              </p:cNvPr>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2" name="Rectangle 141">
                <a:extLst>
                  <a:ext uri="{FF2B5EF4-FFF2-40B4-BE49-F238E27FC236}">
                    <a16:creationId xmlns:a16="http://schemas.microsoft.com/office/drawing/2014/main" xmlns="" id="{920C02BF-3071-4B1C-9711-6653DC1961E4}"/>
                  </a:ext>
                </a:extLst>
              </p:cNvPr>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3" name="Rectangle 142">
                <a:extLst>
                  <a:ext uri="{FF2B5EF4-FFF2-40B4-BE49-F238E27FC236}">
                    <a16:creationId xmlns:a16="http://schemas.microsoft.com/office/drawing/2014/main" xmlns="" id="{253AEF1B-1EA6-4C54-B7F4-7F1C33BB5856}"/>
                  </a:ext>
                </a:extLst>
              </p:cNvPr>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4" name="Rectangle 143">
                <a:extLst>
                  <a:ext uri="{FF2B5EF4-FFF2-40B4-BE49-F238E27FC236}">
                    <a16:creationId xmlns:a16="http://schemas.microsoft.com/office/drawing/2014/main" xmlns="" id="{FB862BEA-00A3-4645-9702-1D80E8CB09C9}"/>
                  </a:ext>
                </a:extLst>
              </p:cNvPr>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5" name="Rectangle 144">
                <a:extLst>
                  <a:ext uri="{FF2B5EF4-FFF2-40B4-BE49-F238E27FC236}">
                    <a16:creationId xmlns:a16="http://schemas.microsoft.com/office/drawing/2014/main" xmlns="" id="{17F4C49F-853E-476D-BF44-C77BE883C41D}"/>
                  </a:ext>
                </a:extLst>
              </p:cNvPr>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6" name="Rectangle 145">
                <a:extLst>
                  <a:ext uri="{FF2B5EF4-FFF2-40B4-BE49-F238E27FC236}">
                    <a16:creationId xmlns:a16="http://schemas.microsoft.com/office/drawing/2014/main" xmlns="" id="{F238B2FE-24F2-49FB-BE69-5FED742F3B46}"/>
                  </a:ext>
                </a:extLst>
              </p:cNvPr>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7" name="Rectangle 146">
                <a:extLst>
                  <a:ext uri="{FF2B5EF4-FFF2-40B4-BE49-F238E27FC236}">
                    <a16:creationId xmlns:a16="http://schemas.microsoft.com/office/drawing/2014/main" xmlns="" id="{703B3615-D970-4037-B6EF-EF1F2D636308}"/>
                  </a:ext>
                </a:extLst>
              </p:cNvPr>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a16="http://schemas.microsoft.com/office/drawing/2014/main" xmlns:p14="http://schemas.microsoft.com/office/powerpoint/2010/main" xmlns:mc="http://schemas.openxmlformats.org/markup-compatibility/2006"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148" name="TextBox 13">
            <a:extLst>
              <a:ext uri="{FF2B5EF4-FFF2-40B4-BE49-F238E27FC236}">
                <a16:creationId xmlns:a16="http://schemas.microsoft.com/office/drawing/2014/main" xmlns="" id="{FA1BAF06-DABE-4339-B93D-3E16C81A0DD4}"/>
              </a:ext>
            </a:extLst>
          </p:cNvPr>
          <p:cNvSpPr txBox="1"/>
          <p:nvPr/>
        </p:nvSpPr>
        <p:spPr>
          <a:xfrm>
            <a:off x="6343145" y="2581072"/>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149" name="TextBox 13">
            <a:extLst>
              <a:ext uri="{FF2B5EF4-FFF2-40B4-BE49-F238E27FC236}">
                <a16:creationId xmlns:a16="http://schemas.microsoft.com/office/drawing/2014/main" xmlns="" id="{0C199106-9B29-4945-92D1-D406CF0A64AF}"/>
              </a:ext>
            </a:extLst>
          </p:cNvPr>
          <p:cNvSpPr txBox="1"/>
          <p:nvPr/>
        </p:nvSpPr>
        <p:spPr>
          <a:xfrm>
            <a:off x="6287992" y="5100606"/>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150" name="TextBox 13">
            <a:extLst>
              <a:ext uri="{FF2B5EF4-FFF2-40B4-BE49-F238E27FC236}">
                <a16:creationId xmlns:a16="http://schemas.microsoft.com/office/drawing/2014/main" xmlns="" id="{A5B457AC-11F7-4DCE-B9B9-4C382294D2B8}"/>
              </a:ext>
            </a:extLst>
          </p:cNvPr>
          <p:cNvSpPr txBox="1"/>
          <p:nvPr/>
        </p:nvSpPr>
        <p:spPr>
          <a:xfrm>
            <a:off x="6343146" y="3800768"/>
            <a:ext cx="22061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SD-WAN</a:t>
            </a:r>
            <a:endParaRPr kumimoji="0" lang="en-US" sz="900" b="1" i="0" u="none" strike="noStrike" kern="1200" cap="none" spc="0" normalizeH="0" baseline="0" noProof="0" dirty="0">
              <a:ln>
                <a:noFill/>
              </a:ln>
              <a:solidFill>
                <a:prstClr val="black">
                  <a:lumMod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957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right)">
                                      <p:cBhvr>
                                        <p:cTn id="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6333"/>
            <a:ext cx="11277599" cy="493224"/>
          </a:xfrm>
        </p:spPr>
        <p:txBody>
          <a:bodyPr/>
          <a:lstStyle/>
          <a:p>
            <a:r>
              <a:rPr lang="en-US" sz="3200" dirty="0">
                <a:latin typeface="Arial" charset="0"/>
                <a:ea typeface="Arial" charset="0"/>
                <a:cs typeface="Arial" charset="0"/>
              </a:rPr>
              <a:t>SD-WAN: The Best Solution for Virtualized Desktop Delivery</a:t>
            </a:r>
          </a:p>
        </p:txBody>
      </p:sp>
      <p:grpSp>
        <p:nvGrpSpPr>
          <p:cNvPr id="27" name="Group 26">
            <a:extLst>
              <a:ext uri="{FF2B5EF4-FFF2-40B4-BE49-F238E27FC236}">
                <a16:creationId xmlns:a16="http://schemas.microsoft.com/office/drawing/2014/main" xmlns="" id="{66C26178-68A1-1A4E-9DFF-965A78CA7F98}"/>
              </a:ext>
            </a:extLst>
          </p:cNvPr>
          <p:cNvGrpSpPr/>
          <p:nvPr/>
        </p:nvGrpSpPr>
        <p:grpSpPr>
          <a:xfrm>
            <a:off x="1052490" y="2962305"/>
            <a:ext cx="3033460" cy="1981815"/>
            <a:chOff x="6321499" y="2918758"/>
            <a:chExt cx="3033460" cy="1981815"/>
          </a:xfrm>
        </p:grpSpPr>
        <p:sp>
          <p:nvSpPr>
            <p:cNvPr id="23" name="Flowchart: Direct Access Storage 24"/>
            <p:cNvSpPr/>
            <p:nvPr/>
          </p:nvSpPr>
          <p:spPr bwMode="auto">
            <a:xfrm>
              <a:off x="6321499" y="2918758"/>
              <a:ext cx="1991192" cy="1981815"/>
            </a:xfrm>
            <a:prstGeom prst="flowChartMagneticDrum">
              <a:avLst/>
            </a:prstGeom>
            <a:effectLst/>
          </p:spPr>
          <p:style>
            <a:lnRef idx="1">
              <a:schemeClr val="dk1"/>
            </a:lnRef>
            <a:fillRef idx="2">
              <a:schemeClr val="dk1"/>
            </a:fillRef>
            <a:effectRef idx="1">
              <a:schemeClr val="dk1"/>
            </a:effectRef>
            <a:fontRef idx="minor">
              <a:schemeClr val="dk1"/>
            </a:fontRef>
          </p:style>
          <p:txBody>
            <a:bodyPr anchor="ctr"/>
            <a:lstStyle/>
            <a:p>
              <a:pPr>
                <a:defRPr/>
              </a:pPr>
              <a:r>
                <a:rPr lang="en-US" sz="2400" dirty="0">
                  <a:latin typeface="Arial" charset="0"/>
                  <a:ea typeface="Arial" charset="0"/>
                  <a:cs typeface="Arial" charset="0"/>
                </a:rPr>
                <a:t>TCP</a:t>
              </a:r>
            </a:p>
          </p:txBody>
        </p:sp>
        <p:grpSp>
          <p:nvGrpSpPr>
            <p:cNvPr id="24" name="Group 337"/>
            <p:cNvGrpSpPr>
              <a:grpSpLocks/>
            </p:cNvGrpSpPr>
            <p:nvPr/>
          </p:nvGrpSpPr>
          <p:grpSpPr bwMode="auto">
            <a:xfrm>
              <a:off x="7617671" y="2974483"/>
              <a:ext cx="1737288" cy="1853408"/>
              <a:chOff x="2979740" y="1270968"/>
              <a:chExt cx="1497014" cy="1214926"/>
            </a:xfrm>
            <a:effectLst/>
          </p:grpSpPr>
          <p:sp>
            <p:nvSpPr>
              <p:cNvPr id="53" name="Freeform 52"/>
              <p:cNvSpPr/>
              <p:nvPr/>
            </p:nvSpPr>
            <p:spPr>
              <a:xfrm>
                <a:off x="2979740" y="1270968"/>
                <a:ext cx="1497014" cy="1214926"/>
              </a:xfrm>
              <a:custGeom>
                <a:avLst/>
                <a:gdLst>
                  <a:gd name="connsiteX0" fmla="*/ 4762 w 931069"/>
                  <a:gd name="connsiteY0" fmla="*/ 0 h 1214437"/>
                  <a:gd name="connsiteX1" fmla="*/ 0 w 931069"/>
                  <a:gd name="connsiteY1" fmla="*/ 1214437 h 1214437"/>
                  <a:gd name="connsiteX2" fmla="*/ 928687 w 931069"/>
                  <a:gd name="connsiteY2" fmla="*/ 1214437 h 1214437"/>
                  <a:gd name="connsiteX3" fmla="*/ 931069 w 931069"/>
                  <a:gd name="connsiteY3" fmla="*/ 0 h 1214437"/>
                  <a:gd name="connsiteX4" fmla="*/ 4762 w 931069"/>
                  <a:gd name="connsiteY4" fmla="*/ 0 h 1214437"/>
                  <a:gd name="connsiteX0" fmla="*/ 4762 w 931069"/>
                  <a:gd name="connsiteY0" fmla="*/ 0 h 1214437"/>
                  <a:gd name="connsiteX1" fmla="*/ 0 w 931069"/>
                  <a:gd name="connsiteY1" fmla="*/ 1214437 h 1214437"/>
                  <a:gd name="connsiteX2" fmla="*/ 928687 w 931069"/>
                  <a:gd name="connsiteY2" fmla="*/ 1214437 h 1214437"/>
                  <a:gd name="connsiteX3" fmla="*/ 931069 w 931069"/>
                  <a:gd name="connsiteY3" fmla="*/ 0 h 1214437"/>
                  <a:gd name="connsiteX4" fmla="*/ 4762 w 931069"/>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18406"/>
                  <a:gd name="connsiteY0" fmla="*/ 0 h 1214437"/>
                  <a:gd name="connsiteX1" fmla="*/ 0 w 1218406"/>
                  <a:gd name="connsiteY1" fmla="*/ 1214437 h 1214437"/>
                  <a:gd name="connsiteX2" fmla="*/ 928687 w 1218406"/>
                  <a:gd name="connsiteY2" fmla="*/ 1214437 h 1214437"/>
                  <a:gd name="connsiteX3" fmla="*/ 931069 w 1218406"/>
                  <a:gd name="connsiteY3" fmla="*/ 0 h 1214437"/>
                  <a:gd name="connsiteX4" fmla="*/ 4762 w 1218406"/>
                  <a:gd name="connsiteY4" fmla="*/ 0 h 1214437"/>
                  <a:gd name="connsiteX0" fmla="*/ 4762 w 1213643"/>
                  <a:gd name="connsiteY0" fmla="*/ 0 h 1214437"/>
                  <a:gd name="connsiteX1" fmla="*/ 0 w 1213643"/>
                  <a:gd name="connsiteY1" fmla="*/ 1214437 h 1214437"/>
                  <a:gd name="connsiteX2" fmla="*/ 928687 w 1213643"/>
                  <a:gd name="connsiteY2" fmla="*/ 1214437 h 1214437"/>
                  <a:gd name="connsiteX3" fmla="*/ 931069 w 1213643"/>
                  <a:gd name="connsiteY3" fmla="*/ 0 h 1214437"/>
                  <a:gd name="connsiteX4" fmla="*/ 4762 w 1213643"/>
                  <a:gd name="connsiteY4" fmla="*/ 0 h 1214437"/>
                  <a:gd name="connsiteX0" fmla="*/ 308769 w 1517650"/>
                  <a:gd name="connsiteY0" fmla="*/ 0 h 1214437"/>
                  <a:gd name="connsiteX1" fmla="*/ 304007 w 1517650"/>
                  <a:gd name="connsiteY1" fmla="*/ 1214437 h 1214437"/>
                  <a:gd name="connsiteX2" fmla="*/ 1232694 w 1517650"/>
                  <a:gd name="connsiteY2" fmla="*/ 1214437 h 1214437"/>
                  <a:gd name="connsiteX3" fmla="*/ 1235076 w 1517650"/>
                  <a:gd name="connsiteY3" fmla="*/ 0 h 1214437"/>
                  <a:gd name="connsiteX4" fmla="*/ 308769 w 1517650"/>
                  <a:gd name="connsiteY4" fmla="*/ 0 h 1214437"/>
                  <a:gd name="connsiteX0" fmla="*/ 308769 w 1517650"/>
                  <a:gd name="connsiteY0" fmla="*/ 0 h 1214437"/>
                  <a:gd name="connsiteX1" fmla="*/ 304007 w 1517650"/>
                  <a:gd name="connsiteY1" fmla="*/ 1214437 h 1214437"/>
                  <a:gd name="connsiteX2" fmla="*/ 1232694 w 1517650"/>
                  <a:gd name="connsiteY2" fmla="*/ 1214437 h 1214437"/>
                  <a:gd name="connsiteX3" fmla="*/ 1235076 w 1517650"/>
                  <a:gd name="connsiteY3" fmla="*/ 0 h 1214437"/>
                  <a:gd name="connsiteX4" fmla="*/ 308769 w 1517650"/>
                  <a:gd name="connsiteY4" fmla="*/ 0 h 1214437"/>
                  <a:gd name="connsiteX0" fmla="*/ 301626 w 1510507"/>
                  <a:gd name="connsiteY0" fmla="*/ 0 h 1214437"/>
                  <a:gd name="connsiteX1" fmla="*/ 296864 w 1510507"/>
                  <a:gd name="connsiteY1" fmla="*/ 1214437 h 1214437"/>
                  <a:gd name="connsiteX2" fmla="*/ 1225551 w 1510507"/>
                  <a:gd name="connsiteY2" fmla="*/ 1214437 h 1214437"/>
                  <a:gd name="connsiteX3" fmla="*/ 1227933 w 1510507"/>
                  <a:gd name="connsiteY3" fmla="*/ 0 h 1214437"/>
                  <a:gd name="connsiteX4" fmla="*/ 301626 w 1510507"/>
                  <a:gd name="connsiteY4" fmla="*/ 0 h 1214437"/>
                  <a:gd name="connsiteX0" fmla="*/ 289719 w 1498600"/>
                  <a:gd name="connsiteY0" fmla="*/ 0 h 1214437"/>
                  <a:gd name="connsiteX1" fmla="*/ 284957 w 1498600"/>
                  <a:gd name="connsiteY1" fmla="*/ 1214437 h 1214437"/>
                  <a:gd name="connsiteX2" fmla="*/ 1213644 w 1498600"/>
                  <a:gd name="connsiteY2" fmla="*/ 1214437 h 1214437"/>
                  <a:gd name="connsiteX3" fmla="*/ 1216026 w 1498600"/>
                  <a:gd name="connsiteY3" fmla="*/ 0 h 1214437"/>
                  <a:gd name="connsiteX4" fmla="*/ 289719 w 1498600"/>
                  <a:gd name="connsiteY4" fmla="*/ 0 h 1214437"/>
                  <a:gd name="connsiteX0" fmla="*/ 289719 w 1498600"/>
                  <a:gd name="connsiteY0" fmla="*/ 0 h 1214437"/>
                  <a:gd name="connsiteX1" fmla="*/ 284957 w 1498600"/>
                  <a:gd name="connsiteY1" fmla="*/ 1214437 h 1214437"/>
                  <a:gd name="connsiteX2" fmla="*/ 1213644 w 1498600"/>
                  <a:gd name="connsiteY2" fmla="*/ 1214437 h 1214437"/>
                  <a:gd name="connsiteX3" fmla="*/ 1216026 w 1498600"/>
                  <a:gd name="connsiteY3" fmla="*/ 0 h 1214437"/>
                  <a:gd name="connsiteX4" fmla="*/ 289719 w 1498600"/>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82" h="1214437">
                    <a:moveTo>
                      <a:pt x="289719" y="0"/>
                    </a:moveTo>
                    <a:cubicBezTo>
                      <a:pt x="0" y="64293"/>
                      <a:pt x="34132" y="1169194"/>
                      <a:pt x="284957" y="1214437"/>
                    </a:cubicBezTo>
                    <a:lnTo>
                      <a:pt x="1213644" y="1214437"/>
                    </a:lnTo>
                    <a:cubicBezTo>
                      <a:pt x="1488282" y="1162051"/>
                      <a:pt x="1486694" y="54769"/>
                      <a:pt x="1216026" y="0"/>
                    </a:cubicBezTo>
                    <a:lnTo>
                      <a:pt x="289719" y="0"/>
                    </a:lnTo>
                    <a:close/>
                  </a:path>
                </a:pathLst>
              </a:custGeom>
              <a:ln/>
            </p:spPr>
            <p:style>
              <a:lnRef idx="1">
                <a:schemeClr val="accent1"/>
              </a:lnRef>
              <a:fillRef idx="2">
                <a:schemeClr val="accent1"/>
              </a:fillRef>
              <a:effectRef idx="1">
                <a:schemeClr val="accent1"/>
              </a:effectRef>
              <a:fontRef idx="minor">
                <a:schemeClr val="dk1"/>
              </a:fontRef>
            </p:style>
            <p:txBody>
              <a:bodyPr anchor="ctr"/>
              <a:lstStyle/>
              <a:p>
                <a:pPr marL="380933">
                  <a:defRPr/>
                </a:pPr>
                <a:r>
                  <a:rPr lang="en-US" sz="2400" dirty="0">
                    <a:latin typeface="Arial" charset="0"/>
                    <a:ea typeface="Arial" charset="0"/>
                    <a:cs typeface="Arial" charset="0"/>
                  </a:rPr>
                  <a:t>ICA</a:t>
                </a:r>
                <a:endParaRPr lang="en-US" sz="1800" dirty="0">
                  <a:latin typeface="Arial" charset="0"/>
                  <a:ea typeface="Arial" charset="0"/>
                  <a:cs typeface="Arial" charset="0"/>
                </a:endParaRPr>
              </a:p>
            </p:txBody>
          </p:sp>
          <p:sp>
            <p:nvSpPr>
              <p:cNvPr id="54" name="Oval 53"/>
              <p:cNvSpPr/>
              <p:nvPr/>
            </p:nvSpPr>
            <p:spPr>
              <a:xfrm>
                <a:off x="3986216" y="1270968"/>
                <a:ext cx="414338" cy="1214926"/>
              </a:xfrm>
              <a:prstGeom prst="ellipse">
                <a:avLst/>
              </a:prstGeom>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grpSp>
        <p:nvGrpSpPr>
          <p:cNvPr id="108" name="Group 107"/>
          <p:cNvGrpSpPr/>
          <p:nvPr/>
        </p:nvGrpSpPr>
        <p:grpSpPr>
          <a:xfrm rot="5400000">
            <a:off x="9502997" y="3723447"/>
            <a:ext cx="2916360" cy="574518"/>
            <a:chOff x="6499089" y="1113165"/>
            <a:chExt cx="2187270" cy="430888"/>
          </a:xfrm>
        </p:grpSpPr>
        <p:sp>
          <p:nvSpPr>
            <p:cNvPr id="97" name="TextBox 96"/>
            <p:cNvSpPr txBox="1"/>
            <p:nvPr/>
          </p:nvSpPr>
          <p:spPr>
            <a:xfrm>
              <a:off x="6499089" y="1113165"/>
              <a:ext cx="682053" cy="430887"/>
            </a:xfrm>
            <a:prstGeom prst="rect">
              <a:avLst/>
            </a:prstGeom>
            <a:noFill/>
          </p:spPr>
          <p:txBody>
            <a:bodyPr wrap="square" rtlCol="0">
              <a:spAutoFit/>
            </a:bodyPr>
            <a:lstStyle/>
            <a:p>
              <a:pPr algn="ctr"/>
              <a:r>
                <a:rPr lang="en-US" sz="1500" dirty="0">
                  <a:latin typeface="Arial" charset="0"/>
                  <a:ea typeface="Arial" charset="0"/>
                  <a:cs typeface="Arial" charset="0"/>
                </a:rPr>
                <a:t>Higher</a:t>
              </a:r>
            </a:p>
            <a:p>
              <a:pPr algn="ctr"/>
              <a:r>
                <a:rPr lang="en-US" sz="1500" dirty="0">
                  <a:latin typeface="Arial" charset="0"/>
                  <a:ea typeface="Arial" charset="0"/>
                  <a:cs typeface="Arial" charset="0"/>
                </a:rPr>
                <a:t>Priority</a:t>
              </a:r>
            </a:p>
          </p:txBody>
        </p:sp>
        <p:sp>
          <p:nvSpPr>
            <p:cNvPr id="98" name="TextBox 97"/>
            <p:cNvSpPr txBox="1"/>
            <p:nvPr/>
          </p:nvSpPr>
          <p:spPr>
            <a:xfrm>
              <a:off x="8059185" y="1113166"/>
              <a:ext cx="627174" cy="430887"/>
            </a:xfrm>
            <a:prstGeom prst="rect">
              <a:avLst/>
            </a:prstGeom>
            <a:noFill/>
          </p:spPr>
          <p:txBody>
            <a:bodyPr wrap="square" rtlCol="0">
              <a:spAutoFit/>
            </a:bodyPr>
            <a:lstStyle/>
            <a:p>
              <a:pPr algn="ctr"/>
              <a:r>
                <a:rPr lang="en-US" sz="1500" dirty="0">
                  <a:latin typeface="Arial" charset="0"/>
                  <a:ea typeface="Arial" charset="0"/>
                  <a:cs typeface="Arial" charset="0"/>
                </a:rPr>
                <a:t>Lower</a:t>
              </a:r>
            </a:p>
            <a:p>
              <a:pPr algn="ctr"/>
              <a:r>
                <a:rPr lang="en-US" sz="1500" dirty="0">
                  <a:latin typeface="Arial" charset="0"/>
                  <a:ea typeface="Arial" charset="0"/>
                  <a:cs typeface="Arial" charset="0"/>
                </a:rPr>
                <a:t>Priority</a:t>
              </a:r>
            </a:p>
          </p:txBody>
        </p:sp>
        <p:cxnSp>
          <p:nvCxnSpPr>
            <p:cNvPr id="100" name="Straight Arrow Connector 99"/>
            <p:cNvCxnSpPr>
              <a:stCxn id="98" idx="1"/>
              <a:endCxn id="97" idx="3"/>
            </p:cNvCxnSpPr>
            <p:nvPr/>
          </p:nvCxnSpPr>
          <p:spPr bwMode="auto">
            <a:xfrm flipH="1" flipV="1">
              <a:off x="7181142" y="1328609"/>
              <a:ext cx="878044" cy="1"/>
            </a:xfrm>
            <a:prstGeom prst="straightConnector1">
              <a:avLst/>
            </a:prstGeom>
            <a:noFill/>
            <a:ln w="9525" cap="flat" cmpd="sng" algn="ctr">
              <a:solidFill>
                <a:schemeClr val="tx1"/>
              </a:solidFill>
              <a:prstDash val="solid"/>
              <a:round/>
              <a:headEnd type="arrow"/>
              <a:tailEnd type="arrow"/>
            </a:ln>
            <a:effectLst/>
          </p:spPr>
        </p:cxnSp>
      </p:grpSp>
      <p:grpSp>
        <p:nvGrpSpPr>
          <p:cNvPr id="92" name="Group 91">
            <a:extLst>
              <a:ext uri="{FF2B5EF4-FFF2-40B4-BE49-F238E27FC236}">
                <a16:creationId xmlns:a16="http://schemas.microsoft.com/office/drawing/2014/main" xmlns="" id="{57D719E9-AF56-6642-9C40-27E5FBEE0F1C}"/>
              </a:ext>
            </a:extLst>
          </p:cNvPr>
          <p:cNvGrpSpPr/>
          <p:nvPr/>
        </p:nvGrpSpPr>
        <p:grpSpPr>
          <a:xfrm>
            <a:off x="5382122" y="2791949"/>
            <a:ext cx="5360036" cy="2217485"/>
            <a:chOff x="378013" y="2683091"/>
            <a:chExt cx="5360036" cy="2217485"/>
          </a:xfrm>
        </p:grpSpPr>
        <p:sp>
          <p:nvSpPr>
            <p:cNvPr id="101" name="Flowchart: Direct Access Storage 24">
              <a:extLst>
                <a:ext uri="{FF2B5EF4-FFF2-40B4-BE49-F238E27FC236}">
                  <a16:creationId xmlns:a16="http://schemas.microsoft.com/office/drawing/2014/main" xmlns="" id="{B51CB029-34DA-304D-8013-40B64884DA97}"/>
                </a:ext>
              </a:extLst>
            </p:cNvPr>
            <p:cNvSpPr/>
            <p:nvPr/>
          </p:nvSpPr>
          <p:spPr bwMode="auto">
            <a:xfrm>
              <a:off x="378013" y="2683091"/>
              <a:ext cx="1991192" cy="2217485"/>
            </a:xfrm>
            <a:prstGeom prst="flowChartMagneticDrum">
              <a:avLst/>
            </a:prstGeom>
            <a:effectLst/>
          </p:spPr>
          <p:style>
            <a:lnRef idx="1">
              <a:schemeClr val="dk1"/>
            </a:lnRef>
            <a:fillRef idx="2">
              <a:schemeClr val="dk1"/>
            </a:fillRef>
            <a:effectRef idx="1">
              <a:schemeClr val="dk1"/>
            </a:effectRef>
            <a:fontRef idx="minor">
              <a:schemeClr val="dk1"/>
            </a:fontRef>
          </p:style>
          <p:txBody>
            <a:bodyPr anchor="ctr"/>
            <a:lstStyle/>
            <a:p>
              <a:pPr>
                <a:defRPr/>
              </a:pPr>
              <a:r>
                <a:rPr lang="en-US" sz="2400" dirty="0">
                  <a:latin typeface="Arial" charset="0"/>
                  <a:ea typeface="Arial" charset="0"/>
                  <a:cs typeface="Arial" charset="0"/>
                </a:rPr>
                <a:t>TCP</a:t>
              </a:r>
            </a:p>
          </p:txBody>
        </p:sp>
        <p:grpSp>
          <p:nvGrpSpPr>
            <p:cNvPr id="102" name="Group 337">
              <a:extLst>
                <a:ext uri="{FF2B5EF4-FFF2-40B4-BE49-F238E27FC236}">
                  <a16:creationId xmlns:a16="http://schemas.microsoft.com/office/drawing/2014/main" xmlns="" id="{A326F14B-BEE5-304C-B59D-8DEE901BDD0B}"/>
                </a:ext>
              </a:extLst>
            </p:cNvPr>
            <p:cNvGrpSpPr>
              <a:grpSpLocks/>
            </p:cNvGrpSpPr>
            <p:nvPr/>
          </p:nvGrpSpPr>
          <p:grpSpPr bwMode="auto">
            <a:xfrm>
              <a:off x="1674184" y="2754086"/>
              <a:ext cx="1737288" cy="2073808"/>
              <a:chOff x="2979740" y="1270968"/>
              <a:chExt cx="1497014" cy="1214926"/>
            </a:xfrm>
            <a:effectLst/>
          </p:grpSpPr>
          <p:sp>
            <p:nvSpPr>
              <p:cNvPr id="190" name="Freeform 189">
                <a:extLst>
                  <a:ext uri="{FF2B5EF4-FFF2-40B4-BE49-F238E27FC236}">
                    <a16:creationId xmlns:a16="http://schemas.microsoft.com/office/drawing/2014/main" xmlns="" id="{2279E4E4-ADAA-7249-8878-4AAD886BF8D4}"/>
                  </a:ext>
                </a:extLst>
              </p:cNvPr>
              <p:cNvSpPr/>
              <p:nvPr/>
            </p:nvSpPr>
            <p:spPr>
              <a:xfrm>
                <a:off x="2979740" y="1270968"/>
                <a:ext cx="1497014" cy="1214926"/>
              </a:xfrm>
              <a:custGeom>
                <a:avLst/>
                <a:gdLst>
                  <a:gd name="connsiteX0" fmla="*/ 4762 w 931069"/>
                  <a:gd name="connsiteY0" fmla="*/ 0 h 1214437"/>
                  <a:gd name="connsiteX1" fmla="*/ 0 w 931069"/>
                  <a:gd name="connsiteY1" fmla="*/ 1214437 h 1214437"/>
                  <a:gd name="connsiteX2" fmla="*/ 928687 w 931069"/>
                  <a:gd name="connsiteY2" fmla="*/ 1214437 h 1214437"/>
                  <a:gd name="connsiteX3" fmla="*/ 931069 w 931069"/>
                  <a:gd name="connsiteY3" fmla="*/ 0 h 1214437"/>
                  <a:gd name="connsiteX4" fmla="*/ 4762 w 931069"/>
                  <a:gd name="connsiteY4" fmla="*/ 0 h 1214437"/>
                  <a:gd name="connsiteX0" fmla="*/ 4762 w 931069"/>
                  <a:gd name="connsiteY0" fmla="*/ 0 h 1214437"/>
                  <a:gd name="connsiteX1" fmla="*/ 0 w 931069"/>
                  <a:gd name="connsiteY1" fmla="*/ 1214437 h 1214437"/>
                  <a:gd name="connsiteX2" fmla="*/ 928687 w 931069"/>
                  <a:gd name="connsiteY2" fmla="*/ 1214437 h 1214437"/>
                  <a:gd name="connsiteX3" fmla="*/ 931069 w 931069"/>
                  <a:gd name="connsiteY3" fmla="*/ 0 h 1214437"/>
                  <a:gd name="connsiteX4" fmla="*/ 4762 w 931069"/>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18406"/>
                  <a:gd name="connsiteY0" fmla="*/ 0 h 1214437"/>
                  <a:gd name="connsiteX1" fmla="*/ 0 w 1218406"/>
                  <a:gd name="connsiteY1" fmla="*/ 1214437 h 1214437"/>
                  <a:gd name="connsiteX2" fmla="*/ 928687 w 1218406"/>
                  <a:gd name="connsiteY2" fmla="*/ 1214437 h 1214437"/>
                  <a:gd name="connsiteX3" fmla="*/ 931069 w 1218406"/>
                  <a:gd name="connsiteY3" fmla="*/ 0 h 1214437"/>
                  <a:gd name="connsiteX4" fmla="*/ 4762 w 1218406"/>
                  <a:gd name="connsiteY4" fmla="*/ 0 h 1214437"/>
                  <a:gd name="connsiteX0" fmla="*/ 4762 w 1213643"/>
                  <a:gd name="connsiteY0" fmla="*/ 0 h 1214437"/>
                  <a:gd name="connsiteX1" fmla="*/ 0 w 1213643"/>
                  <a:gd name="connsiteY1" fmla="*/ 1214437 h 1214437"/>
                  <a:gd name="connsiteX2" fmla="*/ 928687 w 1213643"/>
                  <a:gd name="connsiteY2" fmla="*/ 1214437 h 1214437"/>
                  <a:gd name="connsiteX3" fmla="*/ 931069 w 1213643"/>
                  <a:gd name="connsiteY3" fmla="*/ 0 h 1214437"/>
                  <a:gd name="connsiteX4" fmla="*/ 4762 w 1213643"/>
                  <a:gd name="connsiteY4" fmla="*/ 0 h 1214437"/>
                  <a:gd name="connsiteX0" fmla="*/ 308769 w 1517650"/>
                  <a:gd name="connsiteY0" fmla="*/ 0 h 1214437"/>
                  <a:gd name="connsiteX1" fmla="*/ 304007 w 1517650"/>
                  <a:gd name="connsiteY1" fmla="*/ 1214437 h 1214437"/>
                  <a:gd name="connsiteX2" fmla="*/ 1232694 w 1517650"/>
                  <a:gd name="connsiteY2" fmla="*/ 1214437 h 1214437"/>
                  <a:gd name="connsiteX3" fmla="*/ 1235076 w 1517650"/>
                  <a:gd name="connsiteY3" fmla="*/ 0 h 1214437"/>
                  <a:gd name="connsiteX4" fmla="*/ 308769 w 1517650"/>
                  <a:gd name="connsiteY4" fmla="*/ 0 h 1214437"/>
                  <a:gd name="connsiteX0" fmla="*/ 308769 w 1517650"/>
                  <a:gd name="connsiteY0" fmla="*/ 0 h 1214437"/>
                  <a:gd name="connsiteX1" fmla="*/ 304007 w 1517650"/>
                  <a:gd name="connsiteY1" fmla="*/ 1214437 h 1214437"/>
                  <a:gd name="connsiteX2" fmla="*/ 1232694 w 1517650"/>
                  <a:gd name="connsiteY2" fmla="*/ 1214437 h 1214437"/>
                  <a:gd name="connsiteX3" fmla="*/ 1235076 w 1517650"/>
                  <a:gd name="connsiteY3" fmla="*/ 0 h 1214437"/>
                  <a:gd name="connsiteX4" fmla="*/ 308769 w 1517650"/>
                  <a:gd name="connsiteY4" fmla="*/ 0 h 1214437"/>
                  <a:gd name="connsiteX0" fmla="*/ 301626 w 1510507"/>
                  <a:gd name="connsiteY0" fmla="*/ 0 h 1214437"/>
                  <a:gd name="connsiteX1" fmla="*/ 296864 w 1510507"/>
                  <a:gd name="connsiteY1" fmla="*/ 1214437 h 1214437"/>
                  <a:gd name="connsiteX2" fmla="*/ 1225551 w 1510507"/>
                  <a:gd name="connsiteY2" fmla="*/ 1214437 h 1214437"/>
                  <a:gd name="connsiteX3" fmla="*/ 1227933 w 1510507"/>
                  <a:gd name="connsiteY3" fmla="*/ 0 h 1214437"/>
                  <a:gd name="connsiteX4" fmla="*/ 301626 w 1510507"/>
                  <a:gd name="connsiteY4" fmla="*/ 0 h 1214437"/>
                  <a:gd name="connsiteX0" fmla="*/ 289719 w 1498600"/>
                  <a:gd name="connsiteY0" fmla="*/ 0 h 1214437"/>
                  <a:gd name="connsiteX1" fmla="*/ 284957 w 1498600"/>
                  <a:gd name="connsiteY1" fmla="*/ 1214437 h 1214437"/>
                  <a:gd name="connsiteX2" fmla="*/ 1213644 w 1498600"/>
                  <a:gd name="connsiteY2" fmla="*/ 1214437 h 1214437"/>
                  <a:gd name="connsiteX3" fmla="*/ 1216026 w 1498600"/>
                  <a:gd name="connsiteY3" fmla="*/ 0 h 1214437"/>
                  <a:gd name="connsiteX4" fmla="*/ 289719 w 1498600"/>
                  <a:gd name="connsiteY4" fmla="*/ 0 h 1214437"/>
                  <a:gd name="connsiteX0" fmla="*/ 289719 w 1498600"/>
                  <a:gd name="connsiteY0" fmla="*/ 0 h 1214437"/>
                  <a:gd name="connsiteX1" fmla="*/ 284957 w 1498600"/>
                  <a:gd name="connsiteY1" fmla="*/ 1214437 h 1214437"/>
                  <a:gd name="connsiteX2" fmla="*/ 1213644 w 1498600"/>
                  <a:gd name="connsiteY2" fmla="*/ 1214437 h 1214437"/>
                  <a:gd name="connsiteX3" fmla="*/ 1216026 w 1498600"/>
                  <a:gd name="connsiteY3" fmla="*/ 0 h 1214437"/>
                  <a:gd name="connsiteX4" fmla="*/ 289719 w 1498600"/>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82" h="1214437">
                    <a:moveTo>
                      <a:pt x="289719" y="0"/>
                    </a:moveTo>
                    <a:cubicBezTo>
                      <a:pt x="0" y="64293"/>
                      <a:pt x="34132" y="1169194"/>
                      <a:pt x="284957" y="1214437"/>
                    </a:cubicBezTo>
                    <a:lnTo>
                      <a:pt x="1213644" y="1214437"/>
                    </a:lnTo>
                    <a:cubicBezTo>
                      <a:pt x="1488282" y="1162051"/>
                      <a:pt x="1486694" y="54769"/>
                      <a:pt x="1216026" y="0"/>
                    </a:cubicBezTo>
                    <a:lnTo>
                      <a:pt x="289719" y="0"/>
                    </a:lnTo>
                    <a:close/>
                  </a:path>
                </a:pathLst>
              </a:custGeom>
              <a:ln/>
            </p:spPr>
            <p:style>
              <a:lnRef idx="1">
                <a:schemeClr val="accent1"/>
              </a:lnRef>
              <a:fillRef idx="2">
                <a:schemeClr val="accent1"/>
              </a:fillRef>
              <a:effectRef idx="1">
                <a:schemeClr val="accent1"/>
              </a:effectRef>
              <a:fontRef idx="minor">
                <a:schemeClr val="dk1"/>
              </a:fontRef>
            </p:style>
            <p:txBody>
              <a:bodyPr anchor="ctr"/>
              <a:lstStyle/>
              <a:p>
                <a:pPr marL="380933">
                  <a:defRPr/>
                </a:pPr>
                <a:r>
                  <a:rPr lang="en-US" sz="2400" dirty="0">
                    <a:latin typeface="Arial" charset="0"/>
                    <a:ea typeface="Arial" charset="0"/>
                    <a:cs typeface="Arial" charset="0"/>
                  </a:rPr>
                  <a:t>ICA</a:t>
                </a:r>
                <a:endParaRPr lang="en-US" sz="1800" dirty="0">
                  <a:latin typeface="Arial" charset="0"/>
                  <a:ea typeface="Arial" charset="0"/>
                  <a:cs typeface="Arial" charset="0"/>
                </a:endParaRPr>
              </a:p>
            </p:txBody>
          </p:sp>
          <p:sp>
            <p:nvSpPr>
              <p:cNvPr id="191" name="Oval 190">
                <a:extLst>
                  <a:ext uri="{FF2B5EF4-FFF2-40B4-BE49-F238E27FC236}">
                    <a16:creationId xmlns:a16="http://schemas.microsoft.com/office/drawing/2014/main" xmlns="" id="{EA4E16A4-88BD-8B4B-97C9-4810AE670402}"/>
                  </a:ext>
                </a:extLst>
              </p:cNvPr>
              <p:cNvSpPr/>
              <p:nvPr/>
            </p:nvSpPr>
            <p:spPr>
              <a:xfrm>
                <a:off x="3986216" y="1270968"/>
                <a:ext cx="414338" cy="1214926"/>
              </a:xfrm>
              <a:prstGeom prst="ellipse">
                <a:avLst/>
              </a:prstGeom>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93" name="Group 337">
              <a:extLst>
                <a:ext uri="{FF2B5EF4-FFF2-40B4-BE49-F238E27FC236}">
                  <a16:creationId xmlns:a16="http://schemas.microsoft.com/office/drawing/2014/main" xmlns="" id="{743BABDB-91E4-714C-95CB-D6A7338EB759}"/>
                </a:ext>
              </a:extLst>
            </p:cNvPr>
            <p:cNvGrpSpPr>
              <a:grpSpLocks/>
            </p:cNvGrpSpPr>
            <p:nvPr/>
          </p:nvGrpSpPr>
          <p:grpSpPr bwMode="auto">
            <a:xfrm>
              <a:off x="2783977" y="2808513"/>
              <a:ext cx="1737288" cy="1967239"/>
              <a:chOff x="2979740" y="1270968"/>
              <a:chExt cx="1497014" cy="1214926"/>
            </a:xfrm>
            <a:solidFill>
              <a:schemeClr val="accent2">
                <a:lumMod val="40000"/>
                <a:lumOff val="60000"/>
              </a:schemeClr>
            </a:solidFill>
            <a:effectLst/>
          </p:grpSpPr>
          <p:sp>
            <p:nvSpPr>
              <p:cNvPr id="194" name="Freeform 193">
                <a:extLst>
                  <a:ext uri="{FF2B5EF4-FFF2-40B4-BE49-F238E27FC236}">
                    <a16:creationId xmlns:a16="http://schemas.microsoft.com/office/drawing/2014/main" xmlns="" id="{10ADD46B-0C3B-6D43-960E-D2420341C384}"/>
                  </a:ext>
                </a:extLst>
              </p:cNvPr>
              <p:cNvSpPr/>
              <p:nvPr/>
            </p:nvSpPr>
            <p:spPr>
              <a:xfrm>
                <a:off x="2979740" y="1270968"/>
                <a:ext cx="1497014" cy="1214926"/>
              </a:xfrm>
              <a:custGeom>
                <a:avLst/>
                <a:gdLst>
                  <a:gd name="connsiteX0" fmla="*/ 4762 w 931069"/>
                  <a:gd name="connsiteY0" fmla="*/ 0 h 1214437"/>
                  <a:gd name="connsiteX1" fmla="*/ 0 w 931069"/>
                  <a:gd name="connsiteY1" fmla="*/ 1214437 h 1214437"/>
                  <a:gd name="connsiteX2" fmla="*/ 928687 w 931069"/>
                  <a:gd name="connsiteY2" fmla="*/ 1214437 h 1214437"/>
                  <a:gd name="connsiteX3" fmla="*/ 931069 w 931069"/>
                  <a:gd name="connsiteY3" fmla="*/ 0 h 1214437"/>
                  <a:gd name="connsiteX4" fmla="*/ 4762 w 931069"/>
                  <a:gd name="connsiteY4" fmla="*/ 0 h 1214437"/>
                  <a:gd name="connsiteX0" fmla="*/ 4762 w 931069"/>
                  <a:gd name="connsiteY0" fmla="*/ 0 h 1214437"/>
                  <a:gd name="connsiteX1" fmla="*/ 0 w 931069"/>
                  <a:gd name="connsiteY1" fmla="*/ 1214437 h 1214437"/>
                  <a:gd name="connsiteX2" fmla="*/ 928687 w 931069"/>
                  <a:gd name="connsiteY2" fmla="*/ 1214437 h 1214437"/>
                  <a:gd name="connsiteX3" fmla="*/ 931069 w 931069"/>
                  <a:gd name="connsiteY3" fmla="*/ 0 h 1214437"/>
                  <a:gd name="connsiteX4" fmla="*/ 4762 w 931069"/>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42218"/>
                  <a:gd name="connsiteY0" fmla="*/ 0 h 1214437"/>
                  <a:gd name="connsiteX1" fmla="*/ 0 w 1242218"/>
                  <a:gd name="connsiteY1" fmla="*/ 1214437 h 1214437"/>
                  <a:gd name="connsiteX2" fmla="*/ 928687 w 1242218"/>
                  <a:gd name="connsiteY2" fmla="*/ 1214437 h 1214437"/>
                  <a:gd name="connsiteX3" fmla="*/ 931069 w 1242218"/>
                  <a:gd name="connsiteY3" fmla="*/ 0 h 1214437"/>
                  <a:gd name="connsiteX4" fmla="*/ 4762 w 1242218"/>
                  <a:gd name="connsiteY4" fmla="*/ 0 h 1214437"/>
                  <a:gd name="connsiteX0" fmla="*/ 4762 w 1218406"/>
                  <a:gd name="connsiteY0" fmla="*/ 0 h 1214437"/>
                  <a:gd name="connsiteX1" fmla="*/ 0 w 1218406"/>
                  <a:gd name="connsiteY1" fmla="*/ 1214437 h 1214437"/>
                  <a:gd name="connsiteX2" fmla="*/ 928687 w 1218406"/>
                  <a:gd name="connsiteY2" fmla="*/ 1214437 h 1214437"/>
                  <a:gd name="connsiteX3" fmla="*/ 931069 w 1218406"/>
                  <a:gd name="connsiteY3" fmla="*/ 0 h 1214437"/>
                  <a:gd name="connsiteX4" fmla="*/ 4762 w 1218406"/>
                  <a:gd name="connsiteY4" fmla="*/ 0 h 1214437"/>
                  <a:gd name="connsiteX0" fmla="*/ 4762 w 1213643"/>
                  <a:gd name="connsiteY0" fmla="*/ 0 h 1214437"/>
                  <a:gd name="connsiteX1" fmla="*/ 0 w 1213643"/>
                  <a:gd name="connsiteY1" fmla="*/ 1214437 h 1214437"/>
                  <a:gd name="connsiteX2" fmla="*/ 928687 w 1213643"/>
                  <a:gd name="connsiteY2" fmla="*/ 1214437 h 1214437"/>
                  <a:gd name="connsiteX3" fmla="*/ 931069 w 1213643"/>
                  <a:gd name="connsiteY3" fmla="*/ 0 h 1214437"/>
                  <a:gd name="connsiteX4" fmla="*/ 4762 w 1213643"/>
                  <a:gd name="connsiteY4" fmla="*/ 0 h 1214437"/>
                  <a:gd name="connsiteX0" fmla="*/ 308769 w 1517650"/>
                  <a:gd name="connsiteY0" fmla="*/ 0 h 1214437"/>
                  <a:gd name="connsiteX1" fmla="*/ 304007 w 1517650"/>
                  <a:gd name="connsiteY1" fmla="*/ 1214437 h 1214437"/>
                  <a:gd name="connsiteX2" fmla="*/ 1232694 w 1517650"/>
                  <a:gd name="connsiteY2" fmla="*/ 1214437 h 1214437"/>
                  <a:gd name="connsiteX3" fmla="*/ 1235076 w 1517650"/>
                  <a:gd name="connsiteY3" fmla="*/ 0 h 1214437"/>
                  <a:gd name="connsiteX4" fmla="*/ 308769 w 1517650"/>
                  <a:gd name="connsiteY4" fmla="*/ 0 h 1214437"/>
                  <a:gd name="connsiteX0" fmla="*/ 308769 w 1517650"/>
                  <a:gd name="connsiteY0" fmla="*/ 0 h 1214437"/>
                  <a:gd name="connsiteX1" fmla="*/ 304007 w 1517650"/>
                  <a:gd name="connsiteY1" fmla="*/ 1214437 h 1214437"/>
                  <a:gd name="connsiteX2" fmla="*/ 1232694 w 1517650"/>
                  <a:gd name="connsiteY2" fmla="*/ 1214437 h 1214437"/>
                  <a:gd name="connsiteX3" fmla="*/ 1235076 w 1517650"/>
                  <a:gd name="connsiteY3" fmla="*/ 0 h 1214437"/>
                  <a:gd name="connsiteX4" fmla="*/ 308769 w 1517650"/>
                  <a:gd name="connsiteY4" fmla="*/ 0 h 1214437"/>
                  <a:gd name="connsiteX0" fmla="*/ 301626 w 1510507"/>
                  <a:gd name="connsiteY0" fmla="*/ 0 h 1214437"/>
                  <a:gd name="connsiteX1" fmla="*/ 296864 w 1510507"/>
                  <a:gd name="connsiteY1" fmla="*/ 1214437 h 1214437"/>
                  <a:gd name="connsiteX2" fmla="*/ 1225551 w 1510507"/>
                  <a:gd name="connsiteY2" fmla="*/ 1214437 h 1214437"/>
                  <a:gd name="connsiteX3" fmla="*/ 1227933 w 1510507"/>
                  <a:gd name="connsiteY3" fmla="*/ 0 h 1214437"/>
                  <a:gd name="connsiteX4" fmla="*/ 301626 w 1510507"/>
                  <a:gd name="connsiteY4" fmla="*/ 0 h 1214437"/>
                  <a:gd name="connsiteX0" fmla="*/ 289719 w 1498600"/>
                  <a:gd name="connsiteY0" fmla="*/ 0 h 1214437"/>
                  <a:gd name="connsiteX1" fmla="*/ 284957 w 1498600"/>
                  <a:gd name="connsiteY1" fmla="*/ 1214437 h 1214437"/>
                  <a:gd name="connsiteX2" fmla="*/ 1213644 w 1498600"/>
                  <a:gd name="connsiteY2" fmla="*/ 1214437 h 1214437"/>
                  <a:gd name="connsiteX3" fmla="*/ 1216026 w 1498600"/>
                  <a:gd name="connsiteY3" fmla="*/ 0 h 1214437"/>
                  <a:gd name="connsiteX4" fmla="*/ 289719 w 1498600"/>
                  <a:gd name="connsiteY4" fmla="*/ 0 h 1214437"/>
                  <a:gd name="connsiteX0" fmla="*/ 289719 w 1498600"/>
                  <a:gd name="connsiteY0" fmla="*/ 0 h 1214437"/>
                  <a:gd name="connsiteX1" fmla="*/ 284957 w 1498600"/>
                  <a:gd name="connsiteY1" fmla="*/ 1214437 h 1214437"/>
                  <a:gd name="connsiteX2" fmla="*/ 1213644 w 1498600"/>
                  <a:gd name="connsiteY2" fmla="*/ 1214437 h 1214437"/>
                  <a:gd name="connsiteX3" fmla="*/ 1216026 w 1498600"/>
                  <a:gd name="connsiteY3" fmla="*/ 0 h 1214437"/>
                  <a:gd name="connsiteX4" fmla="*/ 289719 w 1498600"/>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216026"/>
                  <a:gd name="connsiteY0" fmla="*/ 0 h 1214437"/>
                  <a:gd name="connsiteX1" fmla="*/ 284957 w 1216026"/>
                  <a:gd name="connsiteY1" fmla="*/ 1214437 h 1214437"/>
                  <a:gd name="connsiteX2" fmla="*/ 1213644 w 1216026"/>
                  <a:gd name="connsiteY2" fmla="*/ 1214437 h 1214437"/>
                  <a:gd name="connsiteX3" fmla="*/ 1216026 w 1216026"/>
                  <a:gd name="connsiteY3" fmla="*/ 0 h 1214437"/>
                  <a:gd name="connsiteX4" fmla="*/ 289719 w 1216026"/>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 name="connsiteX0" fmla="*/ 289719 w 1491456"/>
                  <a:gd name="connsiteY0" fmla="*/ 0 h 1214437"/>
                  <a:gd name="connsiteX1" fmla="*/ 284957 w 1491456"/>
                  <a:gd name="connsiteY1" fmla="*/ 1214437 h 1214437"/>
                  <a:gd name="connsiteX2" fmla="*/ 1213644 w 1491456"/>
                  <a:gd name="connsiteY2" fmla="*/ 1214437 h 1214437"/>
                  <a:gd name="connsiteX3" fmla="*/ 1216026 w 1491456"/>
                  <a:gd name="connsiteY3" fmla="*/ 0 h 1214437"/>
                  <a:gd name="connsiteX4" fmla="*/ 289719 w 1491456"/>
                  <a:gd name="connsiteY4" fmla="*/ 0 h 1214437"/>
                  <a:gd name="connsiteX0" fmla="*/ 289719 w 1488282"/>
                  <a:gd name="connsiteY0" fmla="*/ 0 h 1214437"/>
                  <a:gd name="connsiteX1" fmla="*/ 284957 w 1488282"/>
                  <a:gd name="connsiteY1" fmla="*/ 1214437 h 1214437"/>
                  <a:gd name="connsiteX2" fmla="*/ 1213644 w 1488282"/>
                  <a:gd name="connsiteY2" fmla="*/ 1214437 h 1214437"/>
                  <a:gd name="connsiteX3" fmla="*/ 1216026 w 1488282"/>
                  <a:gd name="connsiteY3" fmla="*/ 0 h 1214437"/>
                  <a:gd name="connsiteX4" fmla="*/ 289719 w 1488282"/>
                  <a:gd name="connsiteY4" fmla="*/ 0 h 121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82" h="1214437">
                    <a:moveTo>
                      <a:pt x="289719" y="0"/>
                    </a:moveTo>
                    <a:cubicBezTo>
                      <a:pt x="0" y="64293"/>
                      <a:pt x="34132" y="1169194"/>
                      <a:pt x="284957" y="1214437"/>
                    </a:cubicBezTo>
                    <a:lnTo>
                      <a:pt x="1213644" y="1214437"/>
                    </a:lnTo>
                    <a:cubicBezTo>
                      <a:pt x="1488282" y="1162051"/>
                      <a:pt x="1486694" y="54769"/>
                      <a:pt x="1216026" y="0"/>
                    </a:cubicBezTo>
                    <a:lnTo>
                      <a:pt x="289719" y="0"/>
                    </a:lnTo>
                    <a:close/>
                  </a:path>
                </a:pathLst>
              </a:custGeom>
              <a:grpFill/>
              <a:ln>
                <a:solidFill>
                  <a:schemeClr val="accent2"/>
                </a:solidFill>
              </a:ln>
            </p:spPr>
            <p:style>
              <a:lnRef idx="1">
                <a:schemeClr val="accent1"/>
              </a:lnRef>
              <a:fillRef idx="2">
                <a:schemeClr val="accent1"/>
              </a:fillRef>
              <a:effectRef idx="1">
                <a:schemeClr val="accent1"/>
              </a:effectRef>
              <a:fontRef idx="minor">
                <a:schemeClr val="dk1"/>
              </a:fontRef>
            </p:style>
            <p:txBody>
              <a:bodyPr lIns="0" anchor="ctr"/>
              <a:lstStyle/>
              <a:p>
                <a:pPr marL="380933">
                  <a:defRPr/>
                </a:pPr>
                <a:r>
                  <a:rPr lang="en-US" sz="2400" dirty="0">
                    <a:latin typeface="Arial" charset="0"/>
                    <a:ea typeface="Arial" charset="0"/>
                    <a:cs typeface="Arial" charset="0"/>
                  </a:rPr>
                  <a:t>User</a:t>
                </a:r>
                <a:endParaRPr lang="en-US" sz="1800" dirty="0">
                  <a:latin typeface="Arial" charset="0"/>
                  <a:ea typeface="Arial" charset="0"/>
                  <a:cs typeface="Arial" charset="0"/>
                </a:endParaRPr>
              </a:p>
            </p:txBody>
          </p:sp>
          <p:sp>
            <p:nvSpPr>
              <p:cNvPr id="195" name="Oval 194">
                <a:extLst>
                  <a:ext uri="{FF2B5EF4-FFF2-40B4-BE49-F238E27FC236}">
                    <a16:creationId xmlns:a16="http://schemas.microsoft.com/office/drawing/2014/main" xmlns="" id="{9F357E5A-581F-EE4C-9C6D-895185383219}"/>
                  </a:ext>
                </a:extLst>
              </p:cNvPr>
              <p:cNvSpPr/>
              <p:nvPr/>
            </p:nvSpPr>
            <p:spPr>
              <a:xfrm>
                <a:off x="3986216" y="1270968"/>
                <a:ext cx="414338" cy="1214926"/>
              </a:xfrm>
              <a:prstGeom prst="ellipse">
                <a:avLst/>
              </a:prstGeom>
              <a:grpFill/>
              <a:ln>
                <a:solidFill>
                  <a:schemeClr val="accent2"/>
                </a:solidFill>
              </a:ln>
              <a:effectLst/>
            </p:spPr>
            <p:style>
              <a:lnRef idx="1">
                <a:schemeClr val="accent1"/>
              </a:lnRef>
              <a:fillRef idx="2">
                <a:schemeClr val="accent1"/>
              </a:fillRef>
              <a:effectRef idx="1">
                <a:schemeClr val="accent1"/>
              </a:effectRef>
              <a:fontRef idx="minor">
                <a:schemeClr val="dk1"/>
              </a:fontRef>
            </p:style>
            <p:txBody>
              <a:bodyPr lIns="0" anchor="ctr"/>
              <a:lstStyle/>
              <a:p>
                <a:pPr algn="ctr">
                  <a:defRPr/>
                </a:pPr>
                <a:endParaRPr lang="en-US" sz="1800">
                  <a:latin typeface="Arial" charset="0"/>
                  <a:ea typeface="Arial" charset="0"/>
                  <a:cs typeface="Arial" charset="0"/>
                </a:endParaRPr>
              </a:p>
            </p:txBody>
          </p:sp>
        </p:grpSp>
        <p:grpSp>
          <p:nvGrpSpPr>
            <p:cNvPr id="94" name="Group 93"/>
            <p:cNvGrpSpPr/>
            <p:nvPr/>
          </p:nvGrpSpPr>
          <p:grpSpPr>
            <a:xfrm>
              <a:off x="3996080" y="2930910"/>
              <a:ext cx="1741969" cy="1720159"/>
              <a:chOff x="5962862" y="2132234"/>
              <a:chExt cx="1306477" cy="1290119"/>
            </a:xfrm>
            <a:solidFill>
              <a:schemeClr val="accent3">
                <a:lumMod val="60000"/>
                <a:lumOff val="40000"/>
              </a:schemeClr>
            </a:solidFill>
          </p:grpSpPr>
          <p:grpSp>
            <p:nvGrpSpPr>
              <p:cNvPr id="5" name="Group 440"/>
              <p:cNvGrpSpPr>
                <a:grpSpLocks/>
              </p:cNvGrpSpPr>
              <p:nvPr/>
            </p:nvGrpSpPr>
            <p:grpSpPr bwMode="auto">
              <a:xfrm>
                <a:off x="6183982" y="2831806"/>
                <a:ext cx="1077571" cy="192609"/>
                <a:chOff x="4146550" y="1321239"/>
                <a:chExt cx="1098552" cy="168343"/>
              </a:xfrm>
              <a:grpFill/>
              <a:effectLst/>
            </p:grpSpPr>
            <p:sp>
              <p:nvSpPr>
                <p:cNvPr id="89" name="Freeform 88"/>
                <p:cNvSpPr/>
                <p:nvPr/>
              </p:nvSpPr>
              <p:spPr>
                <a:xfrm>
                  <a:off x="4146550" y="1321239"/>
                  <a:ext cx="1098552"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90" name="Oval 89"/>
                <p:cNvSpPr/>
                <p:nvPr/>
              </p:nvSpPr>
              <p:spPr>
                <a:xfrm>
                  <a:off x="5162552" y="1321239"/>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6" name="Group 443"/>
              <p:cNvGrpSpPr>
                <a:grpSpLocks/>
              </p:cNvGrpSpPr>
              <p:nvPr/>
            </p:nvGrpSpPr>
            <p:grpSpPr bwMode="auto">
              <a:xfrm>
                <a:off x="6190211" y="2646463"/>
                <a:ext cx="1079128" cy="192609"/>
                <a:chOff x="4145754" y="1321172"/>
                <a:chExt cx="1100140" cy="168343"/>
              </a:xfrm>
              <a:grpFill/>
              <a:effectLst/>
            </p:grpSpPr>
            <p:sp>
              <p:nvSpPr>
                <p:cNvPr id="87" name="Freeform 86"/>
                <p:cNvSpPr/>
                <p:nvPr/>
              </p:nvSpPr>
              <p:spPr>
                <a:xfrm>
                  <a:off x="4145754" y="1321172"/>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88" name="Oval 87"/>
                <p:cNvSpPr/>
                <p:nvPr/>
              </p:nvSpPr>
              <p:spPr>
                <a:xfrm>
                  <a:off x="5163344" y="1321172"/>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7" name="Group 437"/>
              <p:cNvGrpSpPr>
                <a:grpSpLocks/>
              </p:cNvGrpSpPr>
              <p:nvPr/>
            </p:nvGrpSpPr>
            <p:grpSpPr bwMode="auto">
              <a:xfrm>
                <a:off x="6143495" y="2562879"/>
                <a:ext cx="1079128" cy="192609"/>
                <a:chOff x="4145755" y="1321938"/>
                <a:chExt cx="1100140" cy="168343"/>
              </a:xfrm>
              <a:grpFill/>
              <a:effectLst/>
            </p:grpSpPr>
            <p:sp>
              <p:nvSpPr>
                <p:cNvPr id="85" name="Freeform 84"/>
                <p:cNvSpPr/>
                <p:nvPr/>
              </p:nvSpPr>
              <p:spPr>
                <a:xfrm>
                  <a:off x="4145755" y="1321938"/>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86" name="Oval 85"/>
                <p:cNvSpPr/>
                <p:nvPr/>
              </p:nvSpPr>
              <p:spPr>
                <a:xfrm>
                  <a:off x="5163345" y="1321938"/>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8" name="Group 446"/>
              <p:cNvGrpSpPr>
                <a:grpSpLocks/>
              </p:cNvGrpSpPr>
              <p:nvPr/>
            </p:nvGrpSpPr>
            <p:grpSpPr bwMode="auto">
              <a:xfrm>
                <a:off x="6106123" y="2688257"/>
                <a:ext cx="1079128" cy="192609"/>
                <a:chOff x="4145756" y="1321981"/>
                <a:chExt cx="1100140" cy="168343"/>
              </a:xfrm>
              <a:grpFill/>
              <a:effectLst/>
            </p:grpSpPr>
            <p:sp>
              <p:nvSpPr>
                <p:cNvPr id="83" name="Freeform 82"/>
                <p:cNvSpPr/>
                <p:nvPr/>
              </p:nvSpPr>
              <p:spPr>
                <a:xfrm>
                  <a:off x="4145756" y="1321981"/>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84" name="Oval 83"/>
                <p:cNvSpPr/>
                <p:nvPr/>
              </p:nvSpPr>
              <p:spPr>
                <a:xfrm>
                  <a:off x="5163346" y="1321981"/>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9" name="Group 429"/>
              <p:cNvGrpSpPr>
                <a:grpSpLocks/>
              </p:cNvGrpSpPr>
              <p:nvPr/>
            </p:nvGrpSpPr>
            <p:grpSpPr bwMode="auto">
              <a:xfrm>
                <a:off x="6152838" y="2379356"/>
                <a:ext cx="1079128" cy="192609"/>
                <a:chOff x="4145755" y="1321080"/>
                <a:chExt cx="1100140" cy="168343"/>
              </a:xfrm>
              <a:grpFill/>
              <a:effectLst/>
            </p:grpSpPr>
            <p:sp>
              <p:nvSpPr>
                <p:cNvPr id="81" name="Freeform 80"/>
                <p:cNvSpPr/>
                <p:nvPr/>
              </p:nvSpPr>
              <p:spPr>
                <a:xfrm>
                  <a:off x="4145755" y="1321080"/>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82" name="Oval 81"/>
                <p:cNvSpPr/>
                <p:nvPr/>
              </p:nvSpPr>
              <p:spPr>
                <a:xfrm>
                  <a:off x="5163345" y="1321080"/>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0" name="Group 426"/>
              <p:cNvGrpSpPr>
                <a:grpSpLocks/>
              </p:cNvGrpSpPr>
              <p:nvPr/>
            </p:nvGrpSpPr>
            <p:grpSpPr bwMode="auto">
              <a:xfrm>
                <a:off x="6101452" y="2450220"/>
                <a:ext cx="1079128" cy="192609"/>
                <a:chOff x="4145757" y="1321105"/>
                <a:chExt cx="1100139" cy="168343"/>
              </a:xfrm>
              <a:grpFill/>
              <a:effectLst/>
            </p:grpSpPr>
            <p:sp>
              <p:nvSpPr>
                <p:cNvPr id="79" name="Freeform 78"/>
                <p:cNvSpPr/>
                <p:nvPr/>
              </p:nvSpPr>
              <p:spPr>
                <a:xfrm>
                  <a:off x="4145757" y="1321105"/>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80" name="Oval 79"/>
                <p:cNvSpPr/>
                <p:nvPr/>
              </p:nvSpPr>
              <p:spPr>
                <a:xfrm>
                  <a:off x="5163346" y="1321105"/>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1" name="Group 432"/>
              <p:cNvGrpSpPr>
                <a:grpSpLocks/>
              </p:cNvGrpSpPr>
              <p:nvPr/>
            </p:nvGrpSpPr>
            <p:grpSpPr bwMode="auto">
              <a:xfrm>
                <a:off x="6064079" y="2581049"/>
                <a:ext cx="1079128" cy="192609"/>
                <a:chOff x="4145757" y="1321150"/>
                <a:chExt cx="1100139" cy="168343"/>
              </a:xfrm>
              <a:grpFill/>
              <a:effectLst/>
            </p:grpSpPr>
            <p:sp>
              <p:nvSpPr>
                <p:cNvPr id="77" name="Freeform 76"/>
                <p:cNvSpPr/>
                <p:nvPr/>
              </p:nvSpPr>
              <p:spPr>
                <a:xfrm>
                  <a:off x="4145757" y="1321150"/>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78" name="Oval 77"/>
                <p:cNvSpPr/>
                <p:nvPr/>
              </p:nvSpPr>
              <p:spPr>
                <a:xfrm>
                  <a:off x="5163346" y="1321150"/>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2" name="Group 423"/>
              <p:cNvGrpSpPr>
                <a:grpSpLocks/>
              </p:cNvGrpSpPr>
              <p:nvPr/>
            </p:nvGrpSpPr>
            <p:grpSpPr bwMode="auto">
              <a:xfrm>
                <a:off x="6110795" y="2273965"/>
                <a:ext cx="1079128" cy="192609"/>
                <a:chOff x="4145756" y="1321837"/>
                <a:chExt cx="1100139" cy="168343"/>
              </a:xfrm>
              <a:grpFill/>
              <a:effectLst/>
            </p:grpSpPr>
            <p:sp>
              <p:nvSpPr>
                <p:cNvPr id="75" name="Freeform 74"/>
                <p:cNvSpPr/>
                <p:nvPr/>
              </p:nvSpPr>
              <p:spPr>
                <a:xfrm>
                  <a:off x="4145756" y="1321837"/>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76" name="Oval 75"/>
                <p:cNvSpPr/>
                <p:nvPr/>
              </p:nvSpPr>
              <p:spPr>
                <a:xfrm>
                  <a:off x="5163345" y="1321837"/>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3" name="Group 411"/>
              <p:cNvGrpSpPr>
                <a:grpSpLocks/>
              </p:cNvGrpSpPr>
              <p:nvPr/>
            </p:nvGrpSpPr>
            <p:grpSpPr bwMode="auto">
              <a:xfrm>
                <a:off x="6148167" y="3191584"/>
                <a:ext cx="1079128" cy="192609"/>
                <a:chOff x="4145758" y="1321366"/>
                <a:chExt cx="1100139" cy="168343"/>
              </a:xfrm>
              <a:grpFill/>
              <a:effectLst/>
            </p:grpSpPr>
            <p:sp>
              <p:nvSpPr>
                <p:cNvPr id="73" name="Freeform 72"/>
                <p:cNvSpPr/>
                <p:nvPr/>
              </p:nvSpPr>
              <p:spPr>
                <a:xfrm>
                  <a:off x="4145758" y="1321366"/>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74" name="Oval 73"/>
                <p:cNvSpPr/>
                <p:nvPr/>
              </p:nvSpPr>
              <p:spPr>
                <a:xfrm>
                  <a:off x="5163347" y="1321366"/>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4" name="Group 414"/>
              <p:cNvGrpSpPr>
                <a:grpSpLocks/>
              </p:cNvGrpSpPr>
              <p:nvPr/>
            </p:nvGrpSpPr>
            <p:grpSpPr bwMode="auto">
              <a:xfrm>
                <a:off x="6174639" y="3015329"/>
                <a:ext cx="1077571" cy="192609"/>
                <a:chOff x="4146551" y="1322098"/>
                <a:chExt cx="1098552" cy="168343"/>
              </a:xfrm>
              <a:grpFill/>
              <a:effectLst/>
            </p:grpSpPr>
            <p:sp>
              <p:nvSpPr>
                <p:cNvPr id="71" name="Freeform 70"/>
                <p:cNvSpPr/>
                <p:nvPr/>
              </p:nvSpPr>
              <p:spPr>
                <a:xfrm>
                  <a:off x="4146551" y="1322098"/>
                  <a:ext cx="1098552"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72" name="Oval 71"/>
                <p:cNvSpPr/>
                <p:nvPr/>
              </p:nvSpPr>
              <p:spPr>
                <a:xfrm>
                  <a:off x="5162553" y="1322098"/>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5" name="Group 408"/>
              <p:cNvGrpSpPr>
                <a:grpSpLocks/>
              </p:cNvGrpSpPr>
              <p:nvPr/>
            </p:nvGrpSpPr>
            <p:grpSpPr bwMode="auto">
              <a:xfrm>
                <a:off x="6110795" y="3044402"/>
                <a:ext cx="1079128" cy="192609"/>
                <a:chOff x="4145758" y="1321315"/>
                <a:chExt cx="1100139" cy="168343"/>
              </a:xfrm>
              <a:grpFill/>
              <a:effectLst/>
            </p:grpSpPr>
            <p:sp>
              <p:nvSpPr>
                <p:cNvPr id="69" name="Freeform 68"/>
                <p:cNvSpPr/>
                <p:nvPr/>
              </p:nvSpPr>
              <p:spPr>
                <a:xfrm>
                  <a:off x="4145758" y="1321315"/>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70" name="Oval 69"/>
                <p:cNvSpPr/>
                <p:nvPr/>
              </p:nvSpPr>
              <p:spPr>
                <a:xfrm>
                  <a:off x="5163347" y="1321315"/>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6" name="Group 417"/>
              <p:cNvGrpSpPr>
                <a:grpSpLocks/>
              </p:cNvGrpSpPr>
              <p:nvPr/>
            </p:nvGrpSpPr>
            <p:grpSpPr bwMode="auto">
              <a:xfrm>
                <a:off x="6129481" y="2864512"/>
                <a:ext cx="1079128" cy="192609"/>
                <a:chOff x="4145757" y="1321250"/>
                <a:chExt cx="1100139" cy="168343"/>
              </a:xfrm>
              <a:grpFill/>
              <a:effectLst/>
            </p:grpSpPr>
            <p:sp>
              <p:nvSpPr>
                <p:cNvPr id="67" name="Freeform 66"/>
                <p:cNvSpPr/>
                <p:nvPr/>
              </p:nvSpPr>
              <p:spPr>
                <a:xfrm>
                  <a:off x="4145757" y="1321250"/>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68" name="Oval 67"/>
                <p:cNvSpPr/>
                <p:nvPr/>
              </p:nvSpPr>
              <p:spPr>
                <a:xfrm>
                  <a:off x="5163346" y="1321250"/>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7" name="Group 420"/>
              <p:cNvGrpSpPr>
                <a:grpSpLocks/>
              </p:cNvGrpSpPr>
              <p:nvPr/>
            </p:nvGrpSpPr>
            <p:grpSpPr bwMode="auto">
              <a:xfrm>
                <a:off x="6068750" y="2837257"/>
                <a:ext cx="1079128" cy="192609"/>
                <a:chOff x="4145756" y="1321241"/>
                <a:chExt cx="1100140" cy="168343"/>
              </a:xfrm>
              <a:grpFill/>
              <a:effectLst/>
            </p:grpSpPr>
            <p:sp>
              <p:nvSpPr>
                <p:cNvPr id="65" name="Freeform 64"/>
                <p:cNvSpPr/>
                <p:nvPr/>
              </p:nvSpPr>
              <p:spPr>
                <a:xfrm>
                  <a:off x="4145756" y="1321241"/>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66" name="Oval 65"/>
                <p:cNvSpPr/>
                <p:nvPr/>
              </p:nvSpPr>
              <p:spPr>
                <a:xfrm>
                  <a:off x="5163346" y="1321241"/>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8" name="Group 405"/>
              <p:cNvGrpSpPr>
                <a:grpSpLocks/>
              </p:cNvGrpSpPr>
              <p:nvPr/>
            </p:nvGrpSpPr>
            <p:grpSpPr bwMode="auto">
              <a:xfrm>
                <a:off x="6050064" y="3000793"/>
                <a:ext cx="1085357" cy="192609"/>
                <a:chOff x="4148138" y="1321301"/>
                <a:chExt cx="1106490" cy="168343"/>
              </a:xfrm>
              <a:grpFill/>
              <a:effectLst/>
            </p:grpSpPr>
            <p:sp>
              <p:nvSpPr>
                <p:cNvPr id="63" name="Freeform 62"/>
                <p:cNvSpPr/>
                <p:nvPr/>
              </p:nvSpPr>
              <p:spPr>
                <a:xfrm>
                  <a:off x="4148138" y="1321301"/>
                  <a:ext cx="110649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64" name="Oval 63"/>
                <p:cNvSpPr/>
                <p:nvPr/>
              </p:nvSpPr>
              <p:spPr>
                <a:xfrm>
                  <a:off x="5172078" y="1321301"/>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19" name="Group 402"/>
              <p:cNvGrpSpPr>
                <a:grpSpLocks/>
              </p:cNvGrpSpPr>
              <p:nvPr/>
            </p:nvGrpSpPr>
            <p:grpSpPr bwMode="auto">
              <a:xfrm>
                <a:off x="6012692" y="2826355"/>
                <a:ext cx="1079128" cy="192609"/>
                <a:chOff x="4145757" y="1321240"/>
                <a:chExt cx="1100140" cy="168343"/>
              </a:xfrm>
              <a:grpFill/>
              <a:effectLst/>
            </p:grpSpPr>
            <p:sp>
              <p:nvSpPr>
                <p:cNvPr id="61" name="Freeform 60"/>
                <p:cNvSpPr/>
                <p:nvPr/>
              </p:nvSpPr>
              <p:spPr>
                <a:xfrm>
                  <a:off x="4145757" y="1321240"/>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62" name="Oval 61"/>
                <p:cNvSpPr/>
                <p:nvPr/>
              </p:nvSpPr>
              <p:spPr>
                <a:xfrm>
                  <a:off x="5163347" y="1321240"/>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20" name="Group 365"/>
              <p:cNvGrpSpPr>
                <a:grpSpLocks/>
              </p:cNvGrpSpPr>
              <p:nvPr/>
            </p:nvGrpSpPr>
            <p:grpSpPr bwMode="auto">
              <a:xfrm>
                <a:off x="6059408" y="2335746"/>
                <a:ext cx="1079128" cy="192609"/>
                <a:chOff x="4145759" y="1321068"/>
                <a:chExt cx="1100140" cy="168343"/>
              </a:xfrm>
              <a:grpFill/>
              <a:effectLst/>
            </p:grpSpPr>
            <p:sp>
              <p:nvSpPr>
                <p:cNvPr id="59" name="Freeform 58"/>
                <p:cNvSpPr/>
                <p:nvPr/>
              </p:nvSpPr>
              <p:spPr>
                <a:xfrm>
                  <a:off x="4145759" y="1321068"/>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60" name="Oval 59"/>
                <p:cNvSpPr/>
                <p:nvPr/>
              </p:nvSpPr>
              <p:spPr>
                <a:xfrm>
                  <a:off x="5163349" y="1321068"/>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21" name="Group 396"/>
              <p:cNvGrpSpPr>
                <a:grpSpLocks/>
              </p:cNvGrpSpPr>
              <p:nvPr/>
            </p:nvGrpSpPr>
            <p:grpSpPr bwMode="auto">
              <a:xfrm>
                <a:off x="6022035" y="2470209"/>
                <a:ext cx="1079128" cy="192609"/>
                <a:chOff x="4145758" y="1321907"/>
                <a:chExt cx="1100140" cy="168343"/>
              </a:xfrm>
              <a:grpFill/>
              <a:effectLst/>
            </p:grpSpPr>
            <p:sp>
              <p:nvSpPr>
                <p:cNvPr id="57" name="Freeform 56"/>
                <p:cNvSpPr/>
                <p:nvPr/>
              </p:nvSpPr>
              <p:spPr>
                <a:xfrm>
                  <a:off x="4145758" y="1321907"/>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58" name="Oval 57"/>
                <p:cNvSpPr/>
                <p:nvPr/>
              </p:nvSpPr>
              <p:spPr>
                <a:xfrm>
                  <a:off x="5163348" y="1321907"/>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22" name="Group 399"/>
              <p:cNvGrpSpPr>
                <a:grpSpLocks/>
              </p:cNvGrpSpPr>
              <p:nvPr/>
            </p:nvGrpSpPr>
            <p:grpSpPr bwMode="auto">
              <a:xfrm>
                <a:off x="6014250" y="2641013"/>
                <a:ext cx="1079128" cy="192609"/>
                <a:chOff x="4154491" y="1321173"/>
                <a:chExt cx="1100139" cy="168343"/>
              </a:xfrm>
              <a:grpFill/>
              <a:effectLst/>
            </p:grpSpPr>
            <p:sp>
              <p:nvSpPr>
                <p:cNvPr id="55" name="Freeform 54"/>
                <p:cNvSpPr/>
                <p:nvPr/>
              </p:nvSpPr>
              <p:spPr>
                <a:xfrm>
                  <a:off x="4154491" y="1321173"/>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56" name="Oval 55"/>
                <p:cNvSpPr/>
                <p:nvPr/>
              </p:nvSpPr>
              <p:spPr>
                <a:xfrm>
                  <a:off x="5172080" y="1321173"/>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26" name="Group 336"/>
              <p:cNvGrpSpPr>
                <a:grpSpLocks/>
              </p:cNvGrpSpPr>
              <p:nvPr/>
            </p:nvGrpSpPr>
            <p:grpSpPr bwMode="auto">
              <a:xfrm>
                <a:off x="6078094" y="2132234"/>
                <a:ext cx="1079128" cy="192609"/>
                <a:chOff x="4145761" y="1321788"/>
                <a:chExt cx="1100140" cy="168343"/>
              </a:xfrm>
              <a:grpFill/>
              <a:effectLst/>
            </p:grpSpPr>
            <p:sp>
              <p:nvSpPr>
                <p:cNvPr id="51" name="Freeform 50"/>
                <p:cNvSpPr/>
                <p:nvPr/>
              </p:nvSpPr>
              <p:spPr>
                <a:xfrm>
                  <a:off x="4145761" y="1321788"/>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52" name="Oval 51"/>
                <p:cNvSpPr/>
                <p:nvPr/>
              </p:nvSpPr>
              <p:spPr>
                <a:xfrm>
                  <a:off x="5163351" y="1321788"/>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93" name="Group 92"/>
              <p:cNvGrpSpPr/>
              <p:nvPr/>
            </p:nvGrpSpPr>
            <p:grpSpPr>
              <a:xfrm>
                <a:off x="6015493" y="2174132"/>
                <a:ext cx="1079128" cy="193972"/>
                <a:chOff x="6015493" y="2174132"/>
                <a:chExt cx="1079128" cy="193972"/>
              </a:xfrm>
              <a:grpFill/>
            </p:grpSpPr>
            <p:sp>
              <p:nvSpPr>
                <p:cNvPr id="49" name="Freeform 48"/>
                <p:cNvSpPr/>
                <p:nvPr/>
              </p:nvSpPr>
              <p:spPr bwMode="auto">
                <a:xfrm>
                  <a:off x="6015493" y="2175495"/>
                  <a:ext cx="1079128" cy="192609"/>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Screen Updates</a:t>
                  </a:r>
                  <a:endParaRPr lang="en-US" sz="1800" dirty="0">
                    <a:latin typeface="Arial" charset="0"/>
                    <a:ea typeface="Arial" charset="0"/>
                    <a:cs typeface="Arial" charset="0"/>
                  </a:endParaRPr>
                </a:p>
              </p:txBody>
            </p:sp>
            <p:sp>
              <p:nvSpPr>
                <p:cNvPr id="50" name="Oval 49"/>
                <p:cNvSpPr/>
                <p:nvPr/>
              </p:nvSpPr>
              <p:spPr bwMode="auto">
                <a:xfrm>
                  <a:off x="7024861" y="2174132"/>
                  <a:ext cx="52944" cy="18352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28" name="Group 372"/>
              <p:cNvGrpSpPr>
                <a:grpSpLocks/>
              </p:cNvGrpSpPr>
              <p:nvPr/>
            </p:nvGrpSpPr>
            <p:grpSpPr bwMode="auto">
              <a:xfrm>
                <a:off x="5995563" y="2333928"/>
                <a:ext cx="1079128" cy="192609"/>
                <a:chOff x="4154492" y="1321865"/>
                <a:chExt cx="1100139" cy="168343"/>
              </a:xfrm>
              <a:grpFill/>
              <a:effectLst/>
            </p:grpSpPr>
            <p:sp>
              <p:nvSpPr>
                <p:cNvPr id="47" name="Freeform 46"/>
                <p:cNvSpPr/>
                <p:nvPr/>
              </p:nvSpPr>
              <p:spPr>
                <a:xfrm>
                  <a:off x="4154492" y="1321865"/>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Local Text Echo</a:t>
                  </a:r>
                  <a:endParaRPr lang="en-US" sz="1800" dirty="0">
                    <a:latin typeface="Arial" charset="0"/>
                    <a:ea typeface="Arial" charset="0"/>
                    <a:cs typeface="Arial" charset="0"/>
                  </a:endParaRPr>
                </a:p>
              </p:txBody>
            </p:sp>
            <p:sp>
              <p:nvSpPr>
                <p:cNvPr id="48" name="Oval 47"/>
                <p:cNvSpPr/>
                <p:nvPr/>
              </p:nvSpPr>
              <p:spPr>
                <a:xfrm>
                  <a:off x="5172081" y="1321865"/>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29" name="Group 378"/>
              <p:cNvGrpSpPr>
                <a:grpSpLocks/>
              </p:cNvGrpSpPr>
              <p:nvPr/>
            </p:nvGrpSpPr>
            <p:grpSpPr bwMode="auto">
              <a:xfrm>
                <a:off x="5972205" y="2504733"/>
                <a:ext cx="1079128" cy="192609"/>
                <a:chOff x="4154491" y="1321133"/>
                <a:chExt cx="1100140" cy="168343"/>
              </a:xfrm>
              <a:grpFill/>
              <a:effectLst/>
            </p:grpSpPr>
            <p:sp>
              <p:nvSpPr>
                <p:cNvPr id="45" name="Freeform 44"/>
                <p:cNvSpPr/>
                <p:nvPr/>
              </p:nvSpPr>
              <p:spPr>
                <a:xfrm>
                  <a:off x="4154491" y="1321133"/>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Session Control</a:t>
                  </a:r>
                  <a:endParaRPr lang="en-US" sz="1800" dirty="0">
                    <a:latin typeface="Arial" charset="0"/>
                    <a:ea typeface="Arial" charset="0"/>
                    <a:cs typeface="Arial" charset="0"/>
                  </a:endParaRPr>
                </a:p>
              </p:txBody>
            </p:sp>
            <p:sp>
              <p:nvSpPr>
                <p:cNvPr id="46" name="Oval 45"/>
                <p:cNvSpPr/>
                <p:nvPr/>
              </p:nvSpPr>
              <p:spPr>
                <a:xfrm>
                  <a:off x="5172081" y="1321133"/>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30" name="Group 381"/>
              <p:cNvGrpSpPr>
                <a:grpSpLocks/>
              </p:cNvGrpSpPr>
              <p:nvPr/>
            </p:nvGrpSpPr>
            <p:grpSpPr bwMode="auto">
              <a:xfrm>
                <a:off x="5962862" y="2690074"/>
                <a:ext cx="1079128" cy="192609"/>
                <a:chOff x="4154491" y="1321198"/>
                <a:chExt cx="1100140" cy="168343"/>
              </a:xfrm>
              <a:grpFill/>
              <a:effectLst/>
            </p:grpSpPr>
            <p:sp>
              <p:nvSpPr>
                <p:cNvPr id="43" name="Freeform 42"/>
                <p:cNvSpPr/>
                <p:nvPr/>
              </p:nvSpPr>
              <p:spPr>
                <a:xfrm>
                  <a:off x="4154491" y="1321198"/>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Video</a:t>
                  </a:r>
                </a:p>
              </p:txBody>
            </p:sp>
            <p:sp>
              <p:nvSpPr>
                <p:cNvPr id="44" name="Oval 43"/>
                <p:cNvSpPr/>
                <p:nvPr/>
              </p:nvSpPr>
              <p:spPr>
                <a:xfrm>
                  <a:off x="5172081" y="1321198"/>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dirty="0">
                    <a:latin typeface="Arial" charset="0"/>
                    <a:ea typeface="Arial" charset="0"/>
                    <a:cs typeface="Arial" charset="0"/>
                  </a:endParaRPr>
                </a:p>
              </p:txBody>
            </p:sp>
          </p:grpSp>
          <p:grpSp>
            <p:nvGrpSpPr>
              <p:cNvPr id="31" name="Group 384"/>
              <p:cNvGrpSpPr>
                <a:grpSpLocks/>
              </p:cNvGrpSpPr>
              <p:nvPr/>
            </p:nvGrpSpPr>
            <p:grpSpPr bwMode="auto">
              <a:xfrm>
                <a:off x="6093665" y="3229744"/>
                <a:ext cx="1079128" cy="192609"/>
                <a:chOff x="4154491" y="1321387"/>
                <a:chExt cx="1100140" cy="168343"/>
              </a:xfrm>
              <a:grpFill/>
              <a:effectLst/>
            </p:grpSpPr>
            <p:sp>
              <p:nvSpPr>
                <p:cNvPr id="41" name="Freeform 40"/>
                <p:cNvSpPr/>
                <p:nvPr/>
              </p:nvSpPr>
              <p:spPr>
                <a:xfrm>
                  <a:off x="4154491" y="1321387"/>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sp>
              <p:nvSpPr>
                <p:cNvPr id="42" name="Oval 41"/>
                <p:cNvSpPr/>
                <p:nvPr/>
              </p:nvSpPr>
              <p:spPr>
                <a:xfrm>
                  <a:off x="5172081" y="1321387"/>
                  <a:ext cx="53975" cy="160402"/>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32" name="Group 387"/>
              <p:cNvGrpSpPr>
                <a:grpSpLocks/>
              </p:cNvGrpSpPr>
              <p:nvPr/>
            </p:nvGrpSpPr>
            <p:grpSpPr bwMode="auto">
              <a:xfrm>
                <a:off x="6031378" y="3180681"/>
                <a:ext cx="1079128" cy="192609"/>
                <a:chOff x="4145760" y="1321369"/>
                <a:chExt cx="1100140" cy="168343"/>
              </a:xfrm>
              <a:grpFill/>
              <a:effectLst/>
            </p:grpSpPr>
            <p:sp>
              <p:nvSpPr>
                <p:cNvPr id="39" name="Freeform 38"/>
                <p:cNvSpPr/>
                <p:nvPr/>
              </p:nvSpPr>
              <p:spPr>
                <a:xfrm>
                  <a:off x="4145760" y="1321369"/>
                  <a:ext cx="1100140"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Printing</a:t>
                  </a:r>
                  <a:endParaRPr lang="en-US" sz="1800" dirty="0">
                    <a:latin typeface="Arial" charset="0"/>
                    <a:ea typeface="Arial" charset="0"/>
                    <a:cs typeface="Arial" charset="0"/>
                  </a:endParaRPr>
                </a:p>
              </p:txBody>
            </p:sp>
            <p:sp>
              <p:nvSpPr>
                <p:cNvPr id="40" name="Oval 39"/>
                <p:cNvSpPr/>
                <p:nvPr/>
              </p:nvSpPr>
              <p:spPr>
                <a:xfrm>
                  <a:off x="5163350" y="1321369"/>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nvGrpSpPr>
              <p:cNvPr id="33" name="Group 390"/>
              <p:cNvGrpSpPr>
                <a:grpSpLocks/>
              </p:cNvGrpSpPr>
              <p:nvPr/>
            </p:nvGrpSpPr>
            <p:grpSpPr bwMode="auto">
              <a:xfrm>
                <a:off x="5995563" y="3049852"/>
                <a:ext cx="1079128" cy="192609"/>
                <a:chOff x="4154492" y="1321323"/>
                <a:chExt cx="1100139" cy="168343"/>
              </a:xfrm>
              <a:grpFill/>
              <a:effectLst/>
            </p:grpSpPr>
            <p:sp>
              <p:nvSpPr>
                <p:cNvPr id="37" name="Freeform 36"/>
                <p:cNvSpPr/>
                <p:nvPr/>
              </p:nvSpPr>
              <p:spPr>
                <a:xfrm>
                  <a:off x="4154492" y="1321323"/>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Drive Mapping</a:t>
                  </a:r>
                </a:p>
              </p:txBody>
            </p:sp>
            <p:sp>
              <p:nvSpPr>
                <p:cNvPr id="38" name="Oval 37"/>
                <p:cNvSpPr/>
                <p:nvPr/>
              </p:nvSpPr>
              <p:spPr>
                <a:xfrm>
                  <a:off x="5172081" y="1321323"/>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dirty="0">
                    <a:latin typeface="Arial" charset="0"/>
                    <a:ea typeface="Arial" charset="0"/>
                    <a:cs typeface="Arial" charset="0"/>
                  </a:endParaRPr>
                </a:p>
              </p:txBody>
            </p:sp>
          </p:grpSp>
          <p:grpSp>
            <p:nvGrpSpPr>
              <p:cNvPr id="34" name="Group 393"/>
              <p:cNvGrpSpPr>
                <a:grpSpLocks/>
              </p:cNvGrpSpPr>
              <p:nvPr/>
            </p:nvGrpSpPr>
            <p:grpSpPr bwMode="auto">
              <a:xfrm>
                <a:off x="5967534" y="2875415"/>
                <a:ext cx="1079128" cy="192609"/>
                <a:chOff x="4154492" y="1321262"/>
                <a:chExt cx="1100139" cy="168343"/>
              </a:xfrm>
              <a:grpFill/>
              <a:effectLst/>
            </p:grpSpPr>
            <p:sp>
              <p:nvSpPr>
                <p:cNvPr id="35" name="Freeform 34"/>
                <p:cNvSpPr/>
                <p:nvPr/>
              </p:nvSpPr>
              <p:spPr>
                <a:xfrm>
                  <a:off x="4154492" y="1321262"/>
                  <a:ext cx="1100139" cy="168343"/>
                </a:xfrm>
                <a:custGeom>
                  <a:avLst/>
                  <a:gdLst>
                    <a:gd name="connsiteX0" fmla="*/ 0 w 992981"/>
                    <a:gd name="connsiteY0" fmla="*/ 0 h 159544"/>
                    <a:gd name="connsiteX1" fmla="*/ 0 w 992981"/>
                    <a:gd name="connsiteY1" fmla="*/ 159544 h 159544"/>
                    <a:gd name="connsiteX2" fmla="*/ 992981 w 992981"/>
                    <a:gd name="connsiteY2" fmla="*/ 159544 h 159544"/>
                    <a:gd name="connsiteX3" fmla="*/ 992981 w 992981"/>
                    <a:gd name="connsiteY3" fmla="*/ 0 h 159544"/>
                    <a:gd name="connsiteX4" fmla="*/ 0 w 992981"/>
                    <a:gd name="connsiteY4" fmla="*/ 0 h 159544"/>
                    <a:gd name="connsiteX0" fmla="*/ 0 w 1050131"/>
                    <a:gd name="connsiteY0" fmla="*/ 0 h 159544"/>
                    <a:gd name="connsiteX1" fmla="*/ 0 w 1050131"/>
                    <a:gd name="connsiteY1" fmla="*/ 159544 h 159544"/>
                    <a:gd name="connsiteX2" fmla="*/ 992981 w 1050131"/>
                    <a:gd name="connsiteY2" fmla="*/ 159544 h 159544"/>
                    <a:gd name="connsiteX3" fmla="*/ 992981 w 1050131"/>
                    <a:gd name="connsiteY3" fmla="*/ 0 h 159544"/>
                    <a:gd name="connsiteX4" fmla="*/ 0 w 1050131"/>
                    <a:gd name="connsiteY4" fmla="*/ 0 h 159544"/>
                    <a:gd name="connsiteX0" fmla="*/ 0 w 1050131"/>
                    <a:gd name="connsiteY0" fmla="*/ 0 h 168276"/>
                    <a:gd name="connsiteX1" fmla="*/ 0 w 1050131"/>
                    <a:gd name="connsiteY1" fmla="*/ 159544 h 168276"/>
                    <a:gd name="connsiteX2" fmla="*/ 992981 w 1050131"/>
                    <a:gd name="connsiteY2" fmla="*/ 159544 h 168276"/>
                    <a:gd name="connsiteX3" fmla="*/ 992981 w 1050131"/>
                    <a:gd name="connsiteY3" fmla="*/ 0 h 168276"/>
                    <a:gd name="connsiteX4" fmla="*/ 0 w 1050131"/>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 name="connsiteX0" fmla="*/ 50006 w 1100137"/>
                    <a:gd name="connsiteY0" fmla="*/ 0 h 168276"/>
                    <a:gd name="connsiteX1" fmla="*/ 50006 w 1100137"/>
                    <a:gd name="connsiteY1" fmla="*/ 159544 h 168276"/>
                    <a:gd name="connsiteX2" fmla="*/ 1042987 w 1100137"/>
                    <a:gd name="connsiteY2" fmla="*/ 159544 h 168276"/>
                    <a:gd name="connsiteX3" fmla="*/ 1042987 w 1100137"/>
                    <a:gd name="connsiteY3" fmla="*/ 0 h 168276"/>
                    <a:gd name="connsiteX4" fmla="*/ 50006 w 1100137"/>
                    <a:gd name="connsiteY4" fmla="*/ 0 h 16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168276">
                      <a:moveTo>
                        <a:pt x="50006" y="0"/>
                      </a:moveTo>
                      <a:cubicBezTo>
                        <a:pt x="0" y="34131"/>
                        <a:pt x="30956" y="156369"/>
                        <a:pt x="50006" y="159544"/>
                      </a:cubicBezTo>
                      <a:lnTo>
                        <a:pt x="1042987" y="159544"/>
                      </a:lnTo>
                      <a:cubicBezTo>
                        <a:pt x="1064418" y="168276"/>
                        <a:pt x="1100137" y="38894"/>
                        <a:pt x="1042987" y="0"/>
                      </a:cubicBezTo>
                      <a:lnTo>
                        <a:pt x="50006" y="0"/>
                      </a:lnTo>
                      <a:close/>
                    </a:path>
                  </a:pathLst>
                </a:cu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latin typeface="Arial" charset="0"/>
                      <a:ea typeface="Arial" charset="0"/>
                      <a:cs typeface="Arial" charset="0"/>
                    </a:rPr>
                    <a:t>Audio</a:t>
                  </a:r>
                  <a:endParaRPr lang="en-US" sz="1800" dirty="0">
                    <a:latin typeface="Arial" charset="0"/>
                    <a:ea typeface="Arial" charset="0"/>
                    <a:cs typeface="Arial" charset="0"/>
                  </a:endParaRPr>
                </a:p>
              </p:txBody>
            </p:sp>
            <p:sp>
              <p:nvSpPr>
                <p:cNvPr id="36" name="Oval 35"/>
                <p:cNvSpPr/>
                <p:nvPr/>
              </p:nvSpPr>
              <p:spPr>
                <a:xfrm>
                  <a:off x="5172081" y="1321262"/>
                  <a:ext cx="53975" cy="160403"/>
                </a:xfrm>
                <a:prstGeom prst="ellipse">
                  <a:avLst/>
                </a:prstGeom>
                <a:grpFill/>
                <a:ln>
                  <a:solidFill>
                    <a:schemeClr val="accent3">
                      <a:lumMod val="75000"/>
                    </a:schemeClr>
                  </a:solidFill>
                </a:ln>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800">
                    <a:latin typeface="Arial" charset="0"/>
                    <a:ea typeface="Arial" charset="0"/>
                    <a:cs typeface="Arial" charset="0"/>
                  </a:endParaRPr>
                </a:p>
              </p:txBody>
            </p:sp>
          </p:grpSp>
        </p:grpSp>
      </p:grpSp>
      <p:sp>
        <p:nvSpPr>
          <p:cNvPr id="95" name="TextBox 94">
            <a:extLst>
              <a:ext uri="{FF2B5EF4-FFF2-40B4-BE49-F238E27FC236}">
                <a16:creationId xmlns:a16="http://schemas.microsoft.com/office/drawing/2014/main" xmlns="" id="{BDA6D386-6919-0F44-B7DB-E745661D69A5}"/>
              </a:ext>
            </a:extLst>
          </p:cNvPr>
          <p:cNvSpPr txBox="1"/>
          <p:nvPr/>
        </p:nvSpPr>
        <p:spPr>
          <a:xfrm>
            <a:off x="457200" y="1887595"/>
            <a:ext cx="4060372" cy="461665"/>
          </a:xfrm>
          <a:prstGeom prst="rect">
            <a:avLst/>
          </a:prstGeom>
          <a:noFill/>
        </p:spPr>
        <p:txBody>
          <a:bodyPr wrap="square" rtlCol="0">
            <a:spAutoFit/>
          </a:bodyPr>
          <a:lstStyle/>
          <a:p>
            <a:pPr algn="ctr"/>
            <a:r>
              <a:rPr lang="en-US" sz="2400" dirty="0"/>
              <a:t>What Other Solutions See</a:t>
            </a:r>
          </a:p>
        </p:txBody>
      </p:sp>
      <p:sp>
        <p:nvSpPr>
          <p:cNvPr id="196" name="TextBox 195">
            <a:extLst>
              <a:ext uri="{FF2B5EF4-FFF2-40B4-BE49-F238E27FC236}">
                <a16:creationId xmlns:a16="http://schemas.microsoft.com/office/drawing/2014/main" xmlns="" id="{13B17D89-FD95-3042-98C0-2A8877A1DC7D}"/>
              </a:ext>
            </a:extLst>
          </p:cNvPr>
          <p:cNvSpPr txBox="1"/>
          <p:nvPr/>
        </p:nvSpPr>
        <p:spPr>
          <a:xfrm>
            <a:off x="5562600" y="1887595"/>
            <a:ext cx="5595257" cy="461665"/>
          </a:xfrm>
          <a:prstGeom prst="rect">
            <a:avLst/>
          </a:prstGeom>
          <a:noFill/>
        </p:spPr>
        <p:txBody>
          <a:bodyPr wrap="square" rtlCol="0">
            <a:spAutoFit/>
          </a:bodyPr>
          <a:lstStyle/>
          <a:p>
            <a:pPr algn="ctr"/>
            <a:r>
              <a:rPr lang="en-US" sz="2400" dirty="0"/>
              <a:t>What Citrix SD-WAN Sees</a:t>
            </a:r>
          </a:p>
        </p:txBody>
      </p:sp>
      <p:cxnSp>
        <p:nvCxnSpPr>
          <p:cNvPr id="197" name="Straight Connector 196">
            <a:extLst>
              <a:ext uri="{FF2B5EF4-FFF2-40B4-BE49-F238E27FC236}">
                <a16:creationId xmlns:a16="http://schemas.microsoft.com/office/drawing/2014/main" xmlns="" id="{E25D500F-1BE1-4149-9DC6-D580196B6627}"/>
              </a:ext>
            </a:extLst>
          </p:cNvPr>
          <p:cNvCxnSpPr/>
          <p:nvPr/>
        </p:nvCxnSpPr>
        <p:spPr>
          <a:xfrm>
            <a:off x="5671457" y="2353675"/>
            <a:ext cx="5486400"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6BF1A5A3-56EB-B844-A681-1469474DF906}"/>
              </a:ext>
            </a:extLst>
          </p:cNvPr>
          <p:cNvCxnSpPr>
            <a:cxnSpLocks/>
          </p:cNvCxnSpPr>
          <p:nvPr/>
        </p:nvCxnSpPr>
        <p:spPr>
          <a:xfrm>
            <a:off x="773480" y="2353675"/>
            <a:ext cx="3395749"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xmlns="" id="{A80A7E8B-3AB6-2149-897F-91C93FB62C17}"/>
              </a:ext>
            </a:extLst>
          </p:cNvPr>
          <p:cNvSpPr txBox="1"/>
          <p:nvPr/>
        </p:nvSpPr>
        <p:spPr>
          <a:xfrm>
            <a:off x="893953" y="4985865"/>
            <a:ext cx="8175172" cy="1815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71450" indent="-171450">
              <a:buFont typeface="Arial" panose="020B0604020202020204" pitchFamily="34" charset="0"/>
              <a:buChar char="•"/>
              <a:defRPr sz="16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Deep visibility into HDX traffic to ensure end users are getting the level of service they require</a:t>
            </a:r>
          </a:p>
          <a:p>
            <a:r>
              <a:rPr lang="en-US" dirty="0"/>
              <a:t>SD-WAN has access to a proprietary “AppFlow” virtual channel and can peer into the ICA protocol itself</a:t>
            </a:r>
          </a:p>
          <a:p>
            <a:r>
              <a:rPr lang="en-US" dirty="0"/>
              <a:t>Granular awareness to the Virtual Desktop / Virtual Apps protocol allows for reliable, efficient, and effective delivery across the WAN</a:t>
            </a:r>
          </a:p>
        </p:txBody>
      </p:sp>
      <p:sp>
        <p:nvSpPr>
          <p:cNvPr id="3" name="TextBox 2">
            <a:extLst>
              <a:ext uri="{FF2B5EF4-FFF2-40B4-BE49-F238E27FC236}">
                <a16:creationId xmlns:a16="http://schemas.microsoft.com/office/drawing/2014/main" xmlns="" id="{FCA06CDA-2F5F-C842-9CEF-1D445310CD5E}"/>
              </a:ext>
            </a:extLst>
          </p:cNvPr>
          <p:cNvSpPr txBox="1"/>
          <p:nvPr/>
        </p:nvSpPr>
        <p:spPr>
          <a:xfrm>
            <a:off x="9231866" y="4836765"/>
            <a:ext cx="1164101" cy="307777"/>
          </a:xfrm>
          <a:prstGeom prst="rect">
            <a:avLst/>
          </a:prstGeom>
          <a:noFill/>
        </p:spPr>
        <p:txBody>
          <a:bodyPr wrap="none" rtlCol="0">
            <a:spAutoFit/>
          </a:bodyPr>
          <a:lstStyle/>
          <a:p>
            <a:r>
              <a:rPr lang="en-US" sz="1400" dirty="0"/>
              <a:t>Sub Channels</a:t>
            </a:r>
          </a:p>
        </p:txBody>
      </p:sp>
    </p:spTree>
    <p:extLst>
      <p:ext uri="{BB962C8B-B14F-4D97-AF65-F5344CB8AC3E}">
        <p14:creationId xmlns:p14="http://schemas.microsoft.com/office/powerpoint/2010/main" val="3616573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xmlns="" id="{0D71976F-DC3C-E247-B197-93197C472925}"/>
              </a:ext>
            </a:extLst>
          </p:cNvPr>
          <p:cNvGrpSpPr/>
          <p:nvPr/>
        </p:nvGrpSpPr>
        <p:grpSpPr>
          <a:xfrm>
            <a:off x="8244134" y="2216497"/>
            <a:ext cx="1704631" cy="1669117"/>
            <a:chOff x="9442453" y="2147179"/>
            <a:chExt cx="1693155" cy="942662"/>
          </a:xfrm>
        </p:grpSpPr>
        <p:sp>
          <p:nvSpPr>
            <p:cNvPr id="83" name="Can 82">
              <a:extLst>
                <a:ext uri="{FF2B5EF4-FFF2-40B4-BE49-F238E27FC236}">
                  <a16:creationId xmlns:a16="http://schemas.microsoft.com/office/drawing/2014/main" xmlns="" id="{C6D12484-A3A1-FA40-87EC-22E9659B87A6}"/>
                </a:ext>
              </a:extLst>
            </p:cNvPr>
            <p:cNvSpPr/>
            <p:nvPr/>
          </p:nvSpPr>
          <p:spPr bwMode="auto">
            <a:xfrm rot="16200000" flipH="1">
              <a:off x="9926605" y="1981191"/>
              <a:ext cx="225573" cy="1193878"/>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a:ln>
                    <a:noFill/>
                  </a:ln>
                  <a:solidFill>
                    <a:schemeClr val="bg1"/>
                  </a:solidFill>
                  <a:effectLst/>
                  <a:uLnTx/>
                  <a:uFillTx/>
                  <a:latin typeface="Calibri" panose="020F0502020204030204"/>
                  <a:ea typeface="+mn-ea"/>
                  <a:cs typeface="Arial" charset="0"/>
                </a:rPr>
                <a:t>Clipboard</a:t>
              </a:r>
            </a:p>
          </p:txBody>
        </p:sp>
        <p:grpSp>
          <p:nvGrpSpPr>
            <p:cNvPr id="87" name="Group 86">
              <a:extLst>
                <a:ext uri="{FF2B5EF4-FFF2-40B4-BE49-F238E27FC236}">
                  <a16:creationId xmlns:a16="http://schemas.microsoft.com/office/drawing/2014/main" xmlns="" id="{E49161E6-5DBA-7B4C-9D35-6EFF51B64C0E}"/>
                </a:ext>
              </a:extLst>
            </p:cNvPr>
            <p:cNvGrpSpPr/>
            <p:nvPr/>
          </p:nvGrpSpPr>
          <p:grpSpPr>
            <a:xfrm>
              <a:off x="9470589" y="2147179"/>
              <a:ext cx="1665019" cy="942662"/>
              <a:chOff x="10208330" y="706750"/>
              <a:chExt cx="1665019" cy="942662"/>
            </a:xfrm>
          </p:grpSpPr>
          <p:sp>
            <p:nvSpPr>
              <p:cNvPr id="88" name="Can 87">
                <a:extLst>
                  <a:ext uri="{FF2B5EF4-FFF2-40B4-BE49-F238E27FC236}">
                    <a16:creationId xmlns:a16="http://schemas.microsoft.com/office/drawing/2014/main" xmlns="" id="{AFC7FC89-9C6A-C740-9DB2-E50235C563ED}"/>
                  </a:ext>
                </a:extLst>
              </p:cNvPr>
              <p:cNvSpPr/>
              <p:nvPr/>
            </p:nvSpPr>
            <p:spPr bwMode="auto">
              <a:xfrm rot="16200000" flipH="1">
                <a:off x="10664784" y="792238"/>
                <a:ext cx="207901" cy="1120810"/>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a:ln>
                      <a:noFill/>
                    </a:ln>
                    <a:solidFill>
                      <a:schemeClr val="bg1"/>
                    </a:solidFill>
                    <a:effectLst/>
                    <a:uLnTx/>
                    <a:uFillTx/>
                    <a:latin typeface="Calibri" panose="020F0502020204030204"/>
                    <a:ea typeface="+mn-ea"/>
                    <a:cs typeface="Arial" charset="0"/>
                  </a:rPr>
                  <a:t>File Transfer</a:t>
                </a:r>
              </a:p>
            </p:txBody>
          </p:sp>
          <p:sp>
            <p:nvSpPr>
              <p:cNvPr id="89" name="Can 88">
                <a:extLst>
                  <a:ext uri="{FF2B5EF4-FFF2-40B4-BE49-F238E27FC236}">
                    <a16:creationId xmlns:a16="http://schemas.microsoft.com/office/drawing/2014/main" xmlns="" id="{5D8F46ED-7950-6D48-AEAD-329FD5243347}"/>
                  </a:ext>
                </a:extLst>
              </p:cNvPr>
              <p:cNvSpPr/>
              <p:nvPr/>
            </p:nvSpPr>
            <p:spPr bwMode="auto">
              <a:xfrm rot="16200000" flipH="1">
                <a:off x="10699804" y="930204"/>
                <a:ext cx="215470" cy="1043202"/>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a:ln>
                      <a:noFill/>
                    </a:ln>
                    <a:solidFill>
                      <a:schemeClr val="bg1"/>
                    </a:solidFill>
                    <a:effectLst/>
                    <a:uLnTx/>
                    <a:uFillTx/>
                    <a:latin typeface="Calibri" panose="020F0502020204030204"/>
                    <a:ea typeface="+mn-ea"/>
                    <a:cs typeface="Arial" charset="0"/>
                  </a:rPr>
                  <a:t>Mobile sensors</a:t>
                </a:r>
              </a:p>
            </p:txBody>
          </p:sp>
          <p:sp>
            <p:nvSpPr>
              <p:cNvPr id="90" name="Can 89">
                <a:extLst>
                  <a:ext uri="{FF2B5EF4-FFF2-40B4-BE49-F238E27FC236}">
                    <a16:creationId xmlns:a16="http://schemas.microsoft.com/office/drawing/2014/main" xmlns="" id="{1A435B8A-BB29-5148-B71C-CAA151CA01BE}"/>
                  </a:ext>
                </a:extLst>
              </p:cNvPr>
              <p:cNvSpPr/>
              <p:nvPr/>
            </p:nvSpPr>
            <p:spPr bwMode="auto">
              <a:xfrm rot="16200000" flipH="1">
                <a:off x="10787908" y="607862"/>
                <a:ext cx="179081" cy="1235760"/>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a:ln>
                      <a:noFill/>
                    </a:ln>
                    <a:solidFill>
                      <a:schemeClr val="bg1"/>
                    </a:solidFill>
                    <a:effectLst/>
                    <a:uLnTx/>
                    <a:uFillTx/>
                    <a:latin typeface="Calibri" panose="020F0502020204030204"/>
                    <a:ea typeface="+mn-ea"/>
                    <a:cs typeface="Arial" charset="0"/>
                  </a:rPr>
                  <a:t>Clipboard</a:t>
                </a:r>
              </a:p>
            </p:txBody>
          </p:sp>
          <p:sp>
            <p:nvSpPr>
              <p:cNvPr id="91" name="Can 90">
                <a:extLst>
                  <a:ext uri="{FF2B5EF4-FFF2-40B4-BE49-F238E27FC236}">
                    <a16:creationId xmlns:a16="http://schemas.microsoft.com/office/drawing/2014/main" xmlns="" id="{A03887DB-78D6-FF4D-9F0C-9FE384576A30}"/>
                  </a:ext>
                </a:extLst>
              </p:cNvPr>
              <p:cNvSpPr/>
              <p:nvPr/>
            </p:nvSpPr>
            <p:spPr bwMode="auto">
              <a:xfrm rot="16200000">
                <a:off x="11117603" y="893665"/>
                <a:ext cx="942662" cy="568831"/>
              </a:xfrm>
              <a:prstGeom prst="ca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8239" tIns="69119" rIns="138239" bIns="69119" numCol="1" spcCol="0" rtlCol="0" fromWordArt="0" anchor="ctr" anchorCtr="0" forceAA="0" compatLnSpc="1">
                <a:prstTxWarp prst="textNoShape">
                  <a:avLst/>
                </a:prstTxWarp>
                <a:normAutofit fontScale="92500" lnSpcReduction="20000"/>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a:ea typeface="+mn-ea"/>
                    <a:cs typeface="Arial" charset="0"/>
                  </a:rPr>
                  <a:t>HDX</a:t>
                </a:r>
              </a:p>
            </p:txBody>
          </p:sp>
          <p:sp>
            <p:nvSpPr>
              <p:cNvPr id="92" name="Can 91">
                <a:extLst>
                  <a:ext uri="{FF2B5EF4-FFF2-40B4-BE49-F238E27FC236}">
                    <a16:creationId xmlns:a16="http://schemas.microsoft.com/office/drawing/2014/main" xmlns="" id="{62EEBE4F-9BFA-D843-8976-1E336485E5E3}"/>
                  </a:ext>
                </a:extLst>
              </p:cNvPr>
              <p:cNvSpPr/>
              <p:nvPr/>
            </p:nvSpPr>
            <p:spPr bwMode="auto">
              <a:xfrm rot="16200000" flipH="1">
                <a:off x="10755235" y="996929"/>
                <a:ext cx="220945" cy="1084020"/>
              </a:xfrm>
              <a:prstGeom prst="can">
                <a:avLst>
                  <a:gd name="adj" fmla="val 28736"/>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91440" tIns="0" rIns="9144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a:ea typeface="+mn-ea"/>
                    <a:cs typeface="Arial" charset="0"/>
                  </a:rPr>
                  <a:t>Background</a:t>
                </a:r>
                <a:endParaRPr kumimoji="0" lang="en-US" sz="1600" b="0" i="0" u="none" strike="noStrike" kern="0" cap="none" spc="0" normalizeH="0" baseline="0" noProof="0" dirty="0">
                  <a:ln>
                    <a:noFill/>
                  </a:ln>
                  <a:solidFill>
                    <a:schemeClr val="bg1"/>
                  </a:solidFill>
                  <a:effectLst/>
                  <a:uLnTx/>
                  <a:uFillTx/>
                  <a:latin typeface="Calibri" panose="020F0502020204030204"/>
                  <a:ea typeface="+mn-ea"/>
                  <a:cs typeface="Arial" charset="0"/>
                </a:endParaRPr>
              </a:p>
            </p:txBody>
          </p:sp>
          <p:sp>
            <p:nvSpPr>
              <p:cNvPr id="93" name="Can 92">
                <a:extLst>
                  <a:ext uri="{FF2B5EF4-FFF2-40B4-BE49-F238E27FC236}">
                    <a16:creationId xmlns:a16="http://schemas.microsoft.com/office/drawing/2014/main" xmlns="" id="{03F6D325-1602-E14F-80CC-4955EC1A8A89}"/>
                  </a:ext>
                </a:extLst>
              </p:cNvPr>
              <p:cNvSpPr/>
              <p:nvPr/>
            </p:nvSpPr>
            <p:spPr bwMode="auto">
              <a:xfrm rot="16200000" flipH="1">
                <a:off x="10664474" y="422368"/>
                <a:ext cx="187113" cy="1045847"/>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600" b="0" i="0" u="none" strike="noStrike" kern="0" cap="none" spc="0" normalizeH="0" baseline="0" noProof="0" dirty="0">
                    <a:ln>
                      <a:noFill/>
                    </a:ln>
                    <a:solidFill>
                      <a:schemeClr val="bg1"/>
                    </a:solidFill>
                    <a:effectLst/>
                    <a:uLnTx/>
                    <a:uFillTx/>
                    <a:latin typeface="Calibri" panose="020F0502020204030204"/>
                    <a:ea typeface="+mn-ea"/>
                    <a:cs typeface="Arial" charset="0"/>
                  </a:rPr>
                  <a:t>Smartcard</a:t>
                </a:r>
              </a:p>
            </p:txBody>
          </p:sp>
          <p:sp>
            <p:nvSpPr>
              <p:cNvPr id="94" name="Can 93">
                <a:extLst>
                  <a:ext uri="{FF2B5EF4-FFF2-40B4-BE49-F238E27FC236}">
                    <a16:creationId xmlns:a16="http://schemas.microsoft.com/office/drawing/2014/main" xmlns="" id="{A40521CA-60F2-A145-96B4-E3F5A4ECF992}"/>
                  </a:ext>
                </a:extLst>
              </p:cNvPr>
              <p:cNvSpPr/>
              <p:nvPr/>
            </p:nvSpPr>
            <p:spPr bwMode="auto">
              <a:xfrm rot="16200000" flipH="1">
                <a:off x="10747482" y="517842"/>
                <a:ext cx="229755" cy="1090725"/>
              </a:xfrm>
              <a:prstGeom prst="ca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Calibri" panose="020F0502020204030204"/>
                    <a:ea typeface="+mn-ea"/>
                    <a:cs typeface="Arial" charset="0"/>
                  </a:rPr>
                  <a:t>Interactive</a:t>
                </a:r>
                <a:endParaRPr kumimoji="0" lang="en-US" sz="1800" b="0" i="0" u="none" strike="noStrike" kern="0" cap="none" spc="0" normalizeH="0" baseline="0" noProof="0" dirty="0">
                  <a:ln>
                    <a:noFill/>
                  </a:ln>
                  <a:solidFill>
                    <a:schemeClr val="bg1"/>
                  </a:solidFill>
                  <a:effectLst/>
                  <a:uLnTx/>
                  <a:uFillTx/>
                  <a:latin typeface="Calibri" panose="020F0502020204030204"/>
                  <a:ea typeface="+mn-ea"/>
                  <a:cs typeface="Arial" charset="0"/>
                </a:endParaRPr>
              </a:p>
            </p:txBody>
          </p:sp>
          <p:sp>
            <p:nvSpPr>
              <p:cNvPr id="96" name="Can 95">
                <a:extLst>
                  <a:ext uri="{FF2B5EF4-FFF2-40B4-BE49-F238E27FC236}">
                    <a16:creationId xmlns:a16="http://schemas.microsoft.com/office/drawing/2014/main" xmlns="" id="{62DA8CD8-B86F-C247-9364-DFBF7BB0A7FB}"/>
                  </a:ext>
                </a:extLst>
              </p:cNvPr>
              <p:cNvSpPr/>
              <p:nvPr/>
            </p:nvSpPr>
            <p:spPr bwMode="auto">
              <a:xfrm rot="16200000" flipH="1">
                <a:off x="10738011" y="287344"/>
                <a:ext cx="239969" cy="1081997"/>
              </a:xfrm>
              <a:prstGeom prst="ca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Calibri" panose="020F0502020204030204"/>
                    <a:ea typeface="+mn-ea"/>
                    <a:cs typeface="Arial" charset="0"/>
                  </a:rPr>
                  <a:t>Real-time</a:t>
                </a:r>
                <a:endParaRPr kumimoji="0" lang="en-US" sz="1800" b="0" i="0" u="none" strike="noStrike" kern="0" cap="none" spc="0" normalizeH="0" baseline="0" noProof="0" dirty="0">
                  <a:ln>
                    <a:noFill/>
                  </a:ln>
                  <a:solidFill>
                    <a:schemeClr val="bg1"/>
                  </a:solidFill>
                  <a:effectLst/>
                  <a:uLnTx/>
                  <a:uFillTx/>
                  <a:latin typeface="Calibri" panose="020F0502020204030204"/>
                  <a:ea typeface="+mn-ea"/>
                  <a:cs typeface="Arial" charset="0"/>
                </a:endParaRPr>
              </a:p>
            </p:txBody>
          </p:sp>
          <p:sp>
            <p:nvSpPr>
              <p:cNvPr id="97" name="Can 96">
                <a:extLst>
                  <a:ext uri="{FF2B5EF4-FFF2-40B4-BE49-F238E27FC236}">
                    <a16:creationId xmlns:a16="http://schemas.microsoft.com/office/drawing/2014/main" xmlns="" id="{99DF5846-3F99-DC48-A337-84CAB470D494}"/>
                  </a:ext>
                </a:extLst>
              </p:cNvPr>
              <p:cNvSpPr/>
              <p:nvPr/>
            </p:nvSpPr>
            <p:spPr bwMode="auto">
              <a:xfrm rot="16200000" flipH="1">
                <a:off x="10743300" y="757612"/>
                <a:ext cx="229391" cy="1081998"/>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138239" tIns="69119" rIns="138239" bIns="69119" numCol="1" spcCol="0" rtlCol="0" fromWordArt="0" anchor="ctr" anchorCtr="0" forceAA="0" compatLnSpc="1">
                <a:prstTxWarp prst="textNoShape">
                  <a:avLst/>
                </a:prstTxWarp>
                <a:noAutofit/>
              </a:body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Calibri" panose="020F0502020204030204"/>
                    <a:ea typeface="+mn-ea"/>
                    <a:cs typeface="Arial" charset="0"/>
                  </a:rPr>
                  <a:t>Bulk</a:t>
                </a:r>
                <a:endParaRPr kumimoji="0" lang="en-US" sz="1800" b="0" i="0" u="none" strike="noStrike" kern="0" cap="none" spc="0" normalizeH="0" baseline="0" noProof="0" dirty="0">
                  <a:ln>
                    <a:noFill/>
                  </a:ln>
                  <a:solidFill>
                    <a:schemeClr val="bg1"/>
                  </a:solidFill>
                  <a:effectLst/>
                  <a:uLnTx/>
                  <a:uFillTx/>
                  <a:latin typeface="Calibri" panose="020F0502020204030204"/>
                  <a:ea typeface="+mn-ea"/>
                  <a:cs typeface="Arial" charset="0"/>
                </a:endParaRPr>
              </a:p>
            </p:txBody>
          </p:sp>
        </p:grpSp>
      </p:grpSp>
      <p:sp>
        <p:nvSpPr>
          <p:cNvPr id="69" name="Title 1"/>
          <p:cNvSpPr>
            <a:spLocks noGrp="1"/>
          </p:cNvSpPr>
          <p:nvPr>
            <p:ph type="title"/>
          </p:nvPr>
        </p:nvSpPr>
        <p:spPr>
          <a:xfrm>
            <a:off x="457200" y="592710"/>
            <a:ext cx="11734799" cy="421672"/>
          </a:xfrm>
        </p:spPr>
        <p:txBody>
          <a:bodyPr/>
          <a:lstStyle/>
          <a:p>
            <a:r>
              <a:rPr lang="en-US" dirty="0"/>
              <a:t>More Reliable HDX Delivery</a:t>
            </a:r>
          </a:p>
        </p:txBody>
      </p:sp>
      <p:sp>
        <p:nvSpPr>
          <p:cNvPr id="47" name="TextBox 46"/>
          <p:cNvSpPr txBox="1"/>
          <p:nvPr/>
        </p:nvSpPr>
        <p:spPr>
          <a:xfrm>
            <a:off x="121475" y="3482810"/>
            <a:ext cx="1192478" cy="246221"/>
          </a:xfrm>
          <a:prstGeom prst="rect">
            <a:avLst/>
          </a:prstGeom>
          <a:noFill/>
        </p:spPr>
        <p:txBody>
          <a:bodyPr wrap="square" lIns="0" tIns="0" rIns="0" bIns="0" rtlCol="0">
            <a:spAutoFit/>
          </a:bodyPr>
          <a:lstStyle>
            <a:defPPr>
              <a:defRPr lang="en-US"/>
            </a:defPPr>
            <a:lvl1pPr algn="ctr">
              <a:defRPr sz="600" b="1">
                <a:solidFill>
                  <a:srgbClr val="000000"/>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pitchFamily="34" charset="0"/>
              </a:rPr>
              <a:t>Client Host</a:t>
            </a:r>
          </a:p>
        </p:txBody>
      </p:sp>
      <p:sp>
        <p:nvSpPr>
          <p:cNvPr id="22" name="Rectangle 21"/>
          <p:cNvSpPr/>
          <p:nvPr/>
        </p:nvSpPr>
        <p:spPr>
          <a:xfrm>
            <a:off x="5984215" y="2760265"/>
            <a:ext cx="388232" cy="68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3" name="Rectangle 22"/>
          <p:cNvSpPr/>
          <p:nvPr/>
        </p:nvSpPr>
        <p:spPr>
          <a:xfrm>
            <a:off x="3648832" y="2884572"/>
            <a:ext cx="237827" cy="42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4" name="Oval 23"/>
          <p:cNvSpPr/>
          <p:nvPr/>
        </p:nvSpPr>
        <p:spPr>
          <a:xfrm>
            <a:off x="4563962" y="3080272"/>
            <a:ext cx="811320" cy="784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5" name="Oval 24"/>
          <p:cNvSpPr/>
          <p:nvPr/>
        </p:nvSpPr>
        <p:spPr>
          <a:xfrm>
            <a:off x="4424276" y="2487305"/>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cxnSp>
        <p:nvCxnSpPr>
          <p:cNvPr id="111" name="Straight Connector 110"/>
          <p:cNvCxnSpPr>
            <a:cxnSpLocks/>
            <a:stCxn id="37" idx="3"/>
            <a:endCxn id="84" idx="1"/>
          </p:cNvCxnSpPr>
          <p:nvPr/>
        </p:nvCxnSpPr>
        <p:spPr bwMode="auto">
          <a:xfrm flipV="1">
            <a:off x="1498487" y="3042466"/>
            <a:ext cx="405382" cy="20040"/>
          </a:xfrm>
          <a:prstGeom prst="line">
            <a:avLst/>
          </a:prstGeom>
          <a:noFill/>
          <a:ln w="19050" cap="flat" cmpd="sng" algn="ctr">
            <a:solidFill>
              <a:srgbClr val="000000"/>
            </a:solidFill>
            <a:prstDash val="sysDot"/>
            <a:round/>
            <a:headEnd type="none" w="med" len="med"/>
            <a:tailEnd type="none" w="med" len="med"/>
          </a:ln>
          <a:effectLst/>
        </p:spPr>
      </p:cxnSp>
      <p:cxnSp>
        <p:nvCxnSpPr>
          <p:cNvPr id="112" name="Straight Connector 111"/>
          <p:cNvCxnSpPr>
            <a:cxnSpLocks/>
            <a:stCxn id="85" idx="3"/>
          </p:cNvCxnSpPr>
          <p:nvPr/>
        </p:nvCxnSpPr>
        <p:spPr bwMode="auto">
          <a:xfrm flipV="1">
            <a:off x="7935995" y="3038066"/>
            <a:ext cx="289846" cy="4400"/>
          </a:xfrm>
          <a:prstGeom prst="line">
            <a:avLst/>
          </a:prstGeom>
          <a:noFill/>
          <a:ln w="19050" cap="flat" cmpd="sng" algn="ctr">
            <a:solidFill>
              <a:srgbClr val="000000"/>
            </a:solidFill>
            <a:prstDash val="sysDot"/>
            <a:round/>
            <a:headEnd type="none" w="med" len="med"/>
            <a:tailEnd type="none" w="med" len="med"/>
          </a:ln>
          <a:effectLst/>
        </p:spPr>
      </p:cxnSp>
      <p:grpSp>
        <p:nvGrpSpPr>
          <p:cNvPr id="6" name="Group 5"/>
          <p:cNvGrpSpPr/>
          <p:nvPr/>
        </p:nvGrpSpPr>
        <p:grpSpPr>
          <a:xfrm>
            <a:off x="1341318" y="2282559"/>
            <a:ext cx="7102436" cy="1519816"/>
            <a:chOff x="1792354" y="2669092"/>
            <a:chExt cx="7102436" cy="1519816"/>
          </a:xfrm>
        </p:grpSpPr>
        <p:sp>
          <p:nvSpPr>
            <p:cNvPr id="56" name="Can 55"/>
            <p:cNvSpPr/>
            <p:nvPr/>
          </p:nvSpPr>
          <p:spPr bwMode="auto">
            <a:xfrm rot="5400000">
              <a:off x="4633849" y="1894229"/>
              <a:ext cx="1519816" cy="3069541"/>
            </a:xfrm>
            <a:prstGeom prst="can">
              <a:avLst>
                <a:gd name="adj" fmla="val 13743"/>
              </a:avLst>
            </a:prstGeom>
            <a:solidFill>
              <a:schemeClr val="accent1">
                <a:lumMod val="20000"/>
                <a:lumOff val="8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D0D0CE"/>
                </a:solidFill>
                <a:effectLst/>
                <a:uLnTx/>
                <a:uFillTx/>
                <a:latin typeface="Arial" charset="0"/>
                <a:ea typeface="+mn-ea"/>
                <a:cs typeface="Arial" charset="0"/>
              </a:endParaRPr>
            </a:p>
          </p:txBody>
        </p:sp>
        <p:sp>
          <p:nvSpPr>
            <p:cNvPr id="57" name="Rectangle 56"/>
            <p:cNvSpPr/>
            <p:nvPr/>
          </p:nvSpPr>
          <p:spPr bwMode="auto">
            <a:xfrm>
              <a:off x="4150680" y="287180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a:rPr>
                <a:t>MPLS EF Queue</a:t>
              </a:r>
            </a:p>
          </p:txBody>
        </p:sp>
        <p:sp>
          <p:nvSpPr>
            <p:cNvPr id="59" name="Rectangle 58"/>
            <p:cNvSpPr/>
            <p:nvPr/>
          </p:nvSpPr>
          <p:spPr bwMode="auto">
            <a:xfrm>
              <a:off x="4150680" y="326795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a:rPr>
                <a:t>MPLS Default Queue</a:t>
              </a:r>
            </a:p>
          </p:txBody>
        </p:sp>
        <p:sp>
          <p:nvSpPr>
            <p:cNvPr id="60" name="Rectangle 59"/>
            <p:cNvSpPr/>
            <p:nvPr/>
          </p:nvSpPr>
          <p:spPr bwMode="auto">
            <a:xfrm>
              <a:off x="4150680" y="367493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a:rPr>
                <a:t>Internet</a:t>
              </a:r>
              <a:endParaRPr kumimoji="0" lang="en-US" sz="1400" b="0" i="0" u="none" strike="noStrike" kern="1200" cap="none" spc="0" normalizeH="0" baseline="0" noProof="0" dirty="0">
                <a:ln>
                  <a:noFill/>
                </a:ln>
                <a:solidFill>
                  <a:srgbClr val="FFFFFF"/>
                </a:solidFill>
                <a:effectLst/>
                <a:uLnTx/>
                <a:uFillTx/>
                <a:latin typeface="Arial"/>
                <a:ea typeface="+mn-ea"/>
                <a:cs typeface="Arial"/>
              </a:endParaRPr>
            </a:p>
          </p:txBody>
        </p:sp>
        <p:cxnSp>
          <p:nvCxnSpPr>
            <p:cNvPr id="66" name="Straight Connector 65"/>
            <p:cNvCxnSpPr>
              <a:cxnSpLocks/>
              <a:stCxn id="56" idx="0"/>
              <a:endCxn id="85" idx="1"/>
            </p:cNvCxnSpPr>
            <p:nvPr/>
          </p:nvCxnSpPr>
          <p:spPr bwMode="auto">
            <a:xfrm flipV="1">
              <a:off x="6719660" y="3428999"/>
              <a:ext cx="320108" cy="1"/>
            </a:xfrm>
            <a:prstGeom prst="line">
              <a:avLst/>
            </a:prstGeom>
            <a:noFill/>
            <a:ln w="19050" cap="flat" cmpd="sng" algn="ctr">
              <a:solidFill>
                <a:srgbClr val="000000"/>
              </a:solidFill>
              <a:prstDash val="sysDot"/>
              <a:round/>
              <a:headEnd type="none" w="med" len="med"/>
              <a:tailEnd type="none" w="med" len="med"/>
            </a:ln>
            <a:effectLst/>
          </p:spPr>
        </p:cxnSp>
        <p:cxnSp>
          <p:nvCxnSpPr>
            <p:cNvPr id="86" name="Straight Connector 85"/>
            <p:cNvCxnSpPr>
              <a:cxnSpLocks/>
              <a:stCxn id="56" idx="3"/>
              <a:endCxn id="84" idx="3"/>
            </p:cNvCxnSpPr>
            <p:nvPr/>
          </p:nvCxnSpPr>
          <p:spPr bwMode="auto">
            <a:xfrm flipH="1" flipV="1">
              <a:off x="3702168" y="3428999"/>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78" name="TextBox 13"/>
            <p:cNvSpPr txBox="1"/>
            <p:nvPr/>
          </p:nvSpPr>
          <p:spPr>
            <a:xfrm>
              <a:off x="1792354" y="3639091"/>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75000"/>
                    </a:srgbClr>
                  </a:solidFill>
                  <a:effectLst/>
                  <a:uLnTx/>
                  <a:uFillTx/>
                  <a:latin typeface="Calibri" panose="020F0502020204030204"/>
                  <a:ea typeface="+mn-ea"/>
                  <a:cs typeface="+mn-cs"/>
                </a:rPr>
                <a:t>Citrix SD-WAN</a:t>
              </a:r>
            </a:p>
          </p:txBody>
        </p:sp>
        <p:sp>
          <p:nvSpPr>
            <p:cNvPr id="79" name="TextBox 53"/>
            <p:cNvSpPr txBox="1"/>
            <p:nvPr/>
          </p:nvSpPr>
          <p:spPr>
            <a:xfrm>
              <a:off x="6688677" y="3624838"/>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75000"/>
                    </a:srgbClr>
                  </a:solidFill>
                  <a:effectLst/>
                  <a:uLnTx/>
                  <a:uFillTx/>
                  <a:latin typeface="Calibri" panose="020F0502020204030204"/>
                  <a:ea typeface="+mn-ea"/>
                  <a:cs typeface="+mn-cs"/>
                </a:rPr>
                <a:t>Citrix SD-WAN</a:t>
              </a:r>
            </a:p>
          </p:txBody>
        </p:sp>
        <p:pic>
          <p:nvPicPr>
            <p:cNvPr id="84" name="Picture 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4905" y="3224684"/>
              <a:ext cx="1347263" cy="408630"/>
            </a:xfrm>
            <a:prstGeom prst="rect">
              <a:avLst/>
            </a:prstGeom>
          </p:spPr>
        </p:pic>
        <p:pic>
          <p:nvPicPr>
            <p:cNvPr id="85" name="Picture 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9768" y="3224684"/>
              <a:ext cx="1347263" cy="408630"/>
            </a:xfrm>
            <a:prstGeom prst="rect">
              <a:avLst/>
            </a:prstGeom>
          </p:spPr>
        </p:pic>
      </p:grpSp>
      <p:sp>
        <p:nvSpPr>
          <p:cNvPr id="140" name="Freeform: Shape 139"/>
          <p:cNvSpPr/>
          <p:nvPr/>
        </p:nvSpPr>
        <p:spPr>
          <a:xfrm>
            <a:off x="1303758" y="2997500"/>
            <a:ext cx="7138219" cy="738004"/>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8219" h="738004">
                <a:moveTo>
                  <a:pt x="0" y="254257"/>
                </a:moveTo>
                <a:cubicBezTo>
                  <a:pt x="9832" y="36472"/>
                  <a:pt x="315615" y="115622"/>
                  <a:pt x="625331" y="89075"/>
                </a:cubicBezTo>
                <a:cubicBezTo>
                  <a:pt x="935047" y="62528"/>
                  <a:pt x="1548580" y="23199"/>
                  <a:pt x="1858296" y="94974"/>
                </a:cubicBezTo>
                <a:cubicBezTo>
                  <a:pt x="2168012" y="166749"/>
                  <a:pt x="1995948" y="447952"/>
                  <a:pt x="2483628" y="519728"/>
                </a:cubicBezTo>
                <a:cubicBezTo>
                  <a:pt x="2971308" y="591504"/>
                  <a:pt x="4310461" y="604286"/>
                  <a:pt x="4784376" y="525628"/>
                </a:cubicBezTo>
                <a:cubicBezTo>
                  <a:pt x="5258291" y="446970"/>
                  <a:pt x="5015434" y="119555"/>
                  <a:pt x="5327117" y="47780"/>
                </a:cubicBezTo>
                <a:cubicBezTo>
                  <a:pt x="5638800" y="-23995"/>
                  <a:pt x="6352622" y="-20062"/>
                  <a:pt x="6654472" y="94975"/>
                </a:cubicBezTo>
                <a:cubicBezTo>
                  <a:pt x="6956322" y="210012"/>
                  <a:pt x="7138219" y="738004"/>
                  <a:pt x="7138219" y="738004"/>
                </a:cubicBezTo>
                <a:lnTo>
                  <a:pt x="7138219" y="738004"/>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 name="Freeform: Shape 152"/>
          <p:cNvSpPr/>
          <p:nvPr/>
        </p:nvSpPr>
        <p:spPr>
          <a:xfrm>
            <a:off x="1320476" y="2976999"/>
            <a:ext cx="7135421" cy="332293"/>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48232 w 7138219"/>
              <a:gd name="connsiteY3" fmla="*/ 189364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32298 h 716045"/>
              <a:gd name="connsiteX1" fmla="*/ 625331 w 7138219"/>
              <a:gd name="connsiteY1" fmla="*/ 67116 h 716045"/>
              <a:gd name="connsiteX2" fmla="*/ 1858296 w 7138219"/>
              <a:gd name="connsiteY2" fmla="*/ 126109 h 716045"/>
              <a:gd name="connsiteX3" fmla="*/ 2448232 w 7138219"/>
              <a:gd name="connsiteY3" fmla="*/ 167405 h 716045"/>
              <a:gd name="connsiteX4" fmla="*/ 4790276 w 7138219"/>
              <a:gd name="connsiteY4" fmla="*/ 173305 h 716045"/>
              <a:gd name="connsiteX5" fmla="*/ 5327117 w 7138219"/>
              <a:gd name="connsiteY5" fmla="*/ 25821 h 716045"/>
              <a:gd name="connsiteX6" fmla="*/ 6654472 w 7138219"/>
              <a:gd name="connsiteY6" fmla="*/ 73016 h 716045"/>
              <a:gd name="connsiteX7" fmla="*/ 7138219 w 7138219"/>
              <a:gd name="connsiteY7" fmla="*/ 716045 h 716045"/>
              <a:gd name="connsiteX8" fmla="*/ 7138219 w 7138219"/>
              <a:gd name="connsiteY8" fmla="*/ 716045 h 716045"/>
              <a:gd name="connsiteX0" fmla="*/ 0 w 7138219"/>
              <a:gd name="connsiteY0" fmla="*/ 237892 h 721639"/>
              <a:gd name="connsiteX1" fmla="*/ 625331 w 7138219"/>
              <a:gd name="connsiteY1" fmla="*/ 72710 h 721639"/>
              <a:gd name="connsiteX2" fmla="*/ 1858296 w 7138219"/>
              <a:gd name="connsiteY2" fmla="*/ 131703 h 721639"/>
              <a:gd name="connsiteX3" fmla="*/ 2448232 w 7138219"/>
              <a:gd name="connsiteY3" fmla="*/ 172999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38219"/>
              <a:gd name="connsiteY0" fmla="*/ 237892 h 721639"/>
              <a:gd name="connsiteX1" fmla="*/ 625331 w 7138219"/>
              <a:gd name="connsiteY1" fmla="*/ 72710 h 721639"/>
              <a:gd name="connsiteX2" fmla="*/ 1858296 w 7138219"/>
              <a:gd name="connsiteY2" fmla="*/ 131703 h 721639"/>
              <a:gd name="connsiteX3" fmla="*/ 2442333 w 7138219"/>
              <a:gd name="connsiteY3" fmla="*/ 261490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74051"/>
              <a:gd name="connsiteY0" fmla="*/ 237892 h 727349"/>
              <a:gd name="connsiteX1" fmla="*/ 625331 w 7174051"/>
              <a:gd name="connsiteY1" fmla="*/ 72710 h 727349"/>
              <a:gd name="connsiteX2" fmla="*/ 1858296 w 7174051"/>
              <a:gd name="connsiteY2" fmla="*/ 131703 h 727349"/>
              <a:gd name="connsiteX3" fmla="*/ 2442333 w 7174051"/>
              <a:gd name="connsiteY3" fmla="*/ 261490 h 727349"/>
              <a:gd name="connsiteX4" fmla="*/ 4760779 w 7174051"/>
              <a:gd name="connsiteY4" fmla="*/ 267390 h 727349"/>
              <a:gd name="connsiteX5" fmla="*/ 5327117 w 7174051"/>
              <a:gd name="connsiteY5" fmla="*/ 31415 h 727349"/>
              <a:gd name="connsiteX6" fmla="*/ 6654472 w 7174051"/>
              <a:gd name="connsiteY6" fmla="*/ 78610 h 727349"/>
              <a:gd name="connsiteX7" fmla="*/ 7138219 w 7174051"/>
              <a:gd name="connsiteY7" fmla="*/ 721639 h 727349"/>
              <a:gd name="connsiteX8" fmla="*/ 7138219 w 7174051"/>
              <a:gd name="connsiteY8" fmla="*/ 373577 h 727349"/>
              <a:gd name="connsiteX0" fmla="*/ 0 w 7147809"/>
              <a:gd name="connsiteY0" fmla="*/ 218055 h 393930"/>
              <a:gd name="connsiteX1" fmla="*/ 625331 w 7147809"/>
              <a:gd name="connsiteY1" fmla="*/ 52873 h 393930"/>
              <a:gd name="connsiteX2" fmla="*/ 1858296 w 7147809"/>
              <a:gd name="connsiteY2" fmla="*/ 111866 h 393930"/>
              <a:gd name="connsiteX3" fmla="*/ 2442333 w 7147809"/>
              <a:gd name="connsiteY3" fmla="*/ 241653 h 393930"/>
              <a:gd name="connsiteX4" fmla="*/ 4760779 w 7147809"/>
              <a:gd name="connsiteY4" fmla="*/ 247553 h 393930"/>
              <a:gd name="connsiteX5" fmla="*/ 5327117 w 7147809"/>
              <a:gd name="connsiteY5" fmla="*/ 11578 h 393930"/>
              <a:gd name="connsiteX6" fmla="*/ 6654472 w 7147809"/>
              <a:gd name="connsiteY6" fmla="*/ 58773 h 393930"/>
              <a:gd name="connsiteX7" fmla="*/ 7096923 w 7147809"/>
              <a:gd name="connsiteY7" fmla="*/ 253451 h 393930"/>
              <a:gd name="connsiteX8" fmla="*/ 7138219 w 7147809"/>
              <a:gd name="connsiteY8" fmla="*/ 353740 h 393930"/>
              <a:gd name="connsiteX0" fmla="*/ 0 w 7161420"/>
              <a:gd name="connsiteY0" fmla="*/ 218055 h 421065"/>
              <a:gd name="connsiteX1" fmla="*/ 625331 w 7161420"/>
              <a:gd name="connsiteY1" fmla="*/ 52873 h 421065"/>
              <a:gd name="connsiteX2" fmla="*/ 1858296 w 7161420"/>
              <a:gd name="connsiteY2" fmla="*/ 111866 h 421065"/>
              <a:gd name="connsiteX3" fmla="*/ 2442333 w 7161420"/>
              <a:gd name="connsiteY3" fmla="*/ 241653 h 421065"/>
              <a:gd name="connsiteX4" fmla="*/ 4760779 w 7161420"/>
              <a:gd name="connsiteY4" fmla="*/ 247553 h 421065"/>
              <a:gd name="connsiteX5" fmla="*/ 5327117 w 7161420"/>
              <a:gd name="connsiteY5" fmla="*/ 11578 h 421065"/>
              <a:gd name="connsiteX6" fmla="*/ 6654472 w 7161420"/>
              <a:gd name="connsiteY6" fmla="*/ 58773 h 421065"/>
              <a:gd name="connsiteX7" fmla="*/ 7096923 w 7161420"/>
              <a:gd name="connsiteY7" fmla="*/ 253451 h 421065"/>
              <a:gd name="connsiteX8" fmla="*/ 7158767 w 7161420"/>
              <a:gd name="connsiteY8" fmla="*/ 384562 h 421065"/>
              <a:gd name="connsiteX0" fmla="*/ 0 w 7164666"/>
              <a:gd name="connsiteY0" fmla="*/ 218055 h 388592"/>
              <a:gd name="connsiteX1" fmla="*/ 625331 w 7164666"/>
              <a:gd name="connsiteY1" fmla="*/ 52873 h 388592"/>
              <a:gd name="connsiteX2" fmla="*/ 1858296 w 7164666"/>
              <a:gd name="connsiteY2" fmla="*/ 111866 h 388592"/>
              <a:gd name="connsiteX3" fmla="*/ 2442333 w 7164666"/>
              <a:gd name="connsiteY3" fmla="*/ 241653 h 388592"/>
              <a:gd name="connsiteX4" fmla="*/ 4760779 w 7164666"/>
              <a:gd name="connsiteY4" fmla="*/ 247553 h 388592"/>
              <a:gd name="connsiteX5" fmla="*/ 5327117 w 7164666"/>
              <a:gd name="connsiteY5" fmla="*/ 11578 h 388592"/>
              <a:gd name="connsiteX6" fmla="*/ 6654472 w 7164666"/>
              <a:gd name="connsiteY6" fmla="*/ 58773 h 388592"/>
              <a:gd name="connsiteX7" fmla="*/ 7096923 w 7164666"/>
              <a:gd name="connsiteY7" fmla="*/ 253451 h 388592"/>
              <a:gd name="connsiteX8" fmla="*/ 7162899 w 7164666"/>
              <a:gd name="connsiteY8" fmla="*/ 347575 h 388592"/>
              <a:gd name="connsiteX0" fmla="*/ 0 w 7164667"/>
              <a:gd name="connsiteY0" fmla="*/ 218055 h 369330"/>
              <a:gd name="connsiteX1" fmla="*/ 625331 w 7164667"/>
              <a:gd name="connsiteY1" fmla="*/ 52873 h 369330"/>
              <a:gd name="connsiteX2" fmla="*/ 1858296 w 7164667"/>
              <a:gd name="connsiteY2" fmla="*/ 111866 h 369330"/>
              <a:gd name="connsiteX3" fmla="*/ 2442333 w 7164667"/>
              <a:gd name="connsiteY3" fmla="*/ 241653 h 369330"/>
              <a:gd name="connsiteX4" fmla="*/ 4760779 w 7164667"/>
              <a:gd name="connsiteY4" fmla="*/ 247553 h 369330"/>
              <a:gd name="connsiteX5" fmla="*/ 5327117 w 7164667"/>
              <a:gd name="connsiteY5" fmla="*/ 11578 h 369330"/>
              <a:gd name="connsiteX6" fmla="*/ 6654472 w 7164667"/>
              <a:gd name="connsiteY6" fmla="*/ 58773 h 369330"/>
              <a:gd name="connsiteX7" fmla="*/ 7096923 w 7164667"/>
              <a:gd name="connsiteY7" fmla="*/ 253451 h 369330"/>
              <a:gd name="connsiteX8" fmla="*/ 7162900 w 7164667"/>
              <a:gd name="connsiteY8" fmla="*/ 324972 h 369330"/>
              <a:gd name="connsiteX0" fmla="*/ 0 w 7173597"/>
              <a:gd name="connsiteY0" fmla="*/ 218055 h 340751"/>
              <a:gd name="connsiteX1" fmla="*/ 625331 w 7173597"/>
              <a:gd name="connsiteY1" fmla="*/ 52873 h 340751"/>
              <a:gd name="connsiteX2" fmla="*/ 1858296 w 7173597"/>
              <a:gd name="connsiteY2" fmla="*/ 111866 h 340751"/>
              <a:gd name="connsiteX3" fmla="*/ 2442333 w 7173597"/>
              <a:gd name="connsiteY3" fmla="*/ 241653 h 340751"/>
              <a:gd name="connsiteX4" fmla="*/ 4760779 w 7173597"/>
              <a:gd name="connsiteY4" fmla="*/ 247553 h 340751"/>
              <a:gd name="connsiteX5" fmla="*/ 5327117 w 7173597"/>
              <a:gd name="connsiteY5" fmla="*/ 11578 h 340751"/>
              <a:gd name="connsiteX6" fmla="*/ 6654472 w 7173597"/>
              <a:gd name="connsiteY6" fmla="*/ 58773 h 340751"/>
              <a:gd name="connsiteX7" fmla="*/ 7096923 w 7173597"/>
              <a:gd name="connsiteY7" fmla="*/ 253451 h 340751"/>
              <a:gd name="connsiteX8" fmla="*/ 7173230 w 7173597"/>
              <a:gd name="connsiteY8" fmla="*/ 290040 h 340751"/>
              <a:gd name="connsiteX0" fmla="*/ 0 w 7173597"/>
              <a:gd name="connsiteY0" fmla="*/ 218055 h 386821"/>
              <a:gd name="connsiteX1" fmla="*/ 625331 w 7173597"/>
              <a:gd name="connsiteY1" fmla="*/ 52873 h 386821"/>
              <a:gd name="connsiteX2" fmla="*/ 1858296 w 7173597"/>
              <a:gd name="connsiteY2" fmla="*/ 111866 h 386821"/>
              <a:gd name="connsiteX3" fmla="*/ 2442333 w 7173597"/>
              <a:gd name="connsiteY3" fmla="*/ 241653 h 386821"/>
              <a:gd name="connsiteX4" fmla="*/ 4760779 w 7173597"/>
              <a:gd name="connsiteY4" fmla="*/ 247553 h 386821"/>
              <a:gd name="connsiteX5" fmla="*/ 5327117 w 7173597"/>
              <a:gd name="connsiteY5" fmla="*/ 11578 h 386821"/>
              <a:gd name="connsiteX6" fmla="*/ 6654472 w 7173597"/>
              <a:gd name="connsiteY6" fmla="*/ 58773 h 386821"/>
              <a:gd name="connsiteX7" fmla="*/ 7096923 w 7173597"/>
              <a:gd name="connsiteY7" fmla="*/ 253451 h 386821"/>
              <a:gd name="connsiteX8" fmla="*/ 7173230 w 7173597"/>
              <a:gd name="connsiteY8" fmla="*/ 345521 h 386821"/>
              <a:gd name="connsiteX0" fmla="*/ 0 w 7173597"/>
              <a:gd name="connsiteY0" fmla="*/ 176865 h 345631"/>
              <a:gd name="connsiteX1" fmla="*/ 625331 w 7173597"/>
              <a:gd name="connsiteY1" fmla="*/ 11683 h 345631"/>
              <a:gd name="connsiteX2" fmla="*/ 1858296 w 7173597"/>
              <a:gd name="connsiteY2" fmla="*/ 70676 h 345631"/>
              <a:gd name="connsiteX3" fmla="*/ 2442333 w 7173597"/>
              <a:gd name="connsiteY3" fmla="*/ 200463 h 345631"/>
              <a:gd name="connsiteX4" fmla="*/ 4760779 w 7173597"/>
              <a:gd name="connsiteY4" fmla="*/ 206363 h 345631"/>
              <a:gd name="connsiteX5" fmla="*/ 5319053 w 7173597"/>
              <a:gd name="connsiteY5" fmla="*/ 30546 h 345631"/>
              <a:gd name="connsiteX6" fmla="*/ 6654472 w 7173597"/>
              <a:gd name="connsiteY6" fmla="*/ 17583 h 345631"/>
              <a:gd name="connsiteX7" fmla="*/ 7096923 w 7173597"/>
              <a:gd name="connsiteY7" fmla="*/ 212261 h 345631"/>
              <a:gd name="connsiteX8" fmla="*/ 7173230 w 7173597"/>
              <a:gd name="connsiteY8" fmla="*/ 304331 h 345631"/>
              <a:gd name="connsiteX0" fmla="*/ 0 w 7173627"/>
              <a:gd name="connsiteY0" fmla="*/ 165182 h 332293"/>
              <a:gd name="connsiteX1" fmla="*/ 625331 w 7173627"/>
              <a:gd name="connsiteY1" fmla="*/ 0 h 332293"/>
              <a:gd name="connsiteX2" fmla="*/ 1858296 w 7173627"/>
              <a:gd name="connsiteY2" fmla="*/ 58993 h 332293"/>
              <a:gd name="connsiteX3" fmla="*/ 2442333 w 7173627"/>
              <a:gd name="connsiteY3" fmla="*/ 188780 h 332293"/>
              <a:gd name="connsiteX4" fmla="*/ 4760779 w 7173627"/>
              <a:gd name="connsiteY4" fmla="*/ 194680 h 332293"/>
              <a:gd name="connsiteX5" fmla="*/ 5319053 w 7173627"/>
              <a:gd name="connsiteY5" fmla="*/ 18863 h 332293"/>
              <a:gd name="connsiteX6" fmla="*/ 6652456 w 7173627"/>
              <a:gd name="connsiteY6" fmla="*/ 76084 h 332293"/>
              <a:gd name="connsiteX7" fmla="*/ 7096923 w 7173627"/>
              <a:gd name="connsiteY7" fmla="*/ 200578 h 332293"/>
              <a:gd name="connsiteX8" fmla="*/ 7173230 w 7173627"/>
              <a:gd name="connsiteY8" fmla="*/ 292648 h 33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627" h="332293">
                <a:moveTo>
                  <a:pt x="0" y="165182"/>
                </a:moveTo>
                <a:cubicBezTo>
                  <a:pt x="9832" y="-52603"/>
                  <a:pt x="315615" y="17698"/>
                  <a:pt x="625331" y="0"/>
                </a:cubicBezTo>
                <a:cubicBezTo>
                  <a:pt x="1036319" y="19664"/>
                  <a:pt x="1555462" y="27530"/>
                  <a:pt x="1858296" y="58993"/>
                </a:cubicBezTo>
                <a:cubicBezTo>
                  <a:pt x="2161130" y="90456"/>
                  <a:pt x="1958586" y="166166"/>
                  <a:pt x="2442333" y="188780"/>
                </a:cubicBezTo>
                <a:cubicBezTo>
                  <a:pt x="2926080" y="211394"/>
                  <a:pt x="4281326" y="222999"/>
                  <a:pt x="4760779" y="194680"/>
                </a:cubicBezTo>
                <a:cubicBezTo>
                  <a:pt x="5240232" y="166361"/>
                  <a:pt x="5003774" y="38629"/>
                  <a:pt x="5319053" y="18863"/>
                </a:cubicBezTo>
                <a:cubicBezTo>
                  <a:pt x="5634332" y="-903"/>
                  <a:pt x="6356144" y="45798"/>
                  <a:pt x="6652456" y="76084"/>
                </a:cubicBezTo>
                <a:cubicBezTo>
                  <a:pt x="6948768" y="106370"/>
                  <a:pt x="7010127" y="164484"/>
                  <a:pt x="7096923" y="200578"/>
                </a:cubicBezTo>
                <a:cubicBezTo>
                  <a:pt x="7183719" y="236672"/>
                  <a:pt x="7173230" y="408669"/>
                  <a:pt x="7173230" y="292648"/>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Freeform: Shape 153"/>
          <p:cNvSpPr/>
          <p:nvPr/>
        </p:nvSpPr>
        <p:spPr>
          <a:xfrm flipV="1">
            <a:off x="1312372" y="2790671"/>
            <a:ext cx="7104486" cy="155117"/>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48232 w 7138219"/>
              <a:gd name="connsiteY3" fmla="*/ 189364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32298 h 716045"/>
              <a:gd name="connsiteX1" fmla="*/ 625331 w 7138219"/>
              <a:gd name="connsiteY1" fmla="*/ 67116 h 716045"/>
              <a:gd name="connsiteX2" fmla="*/ 1858296 w 7138219"/>
              <a:gd name="connsiteY2" fmla="*/ 126109 h 716045"/>
              <a:gd name="connsiteX3" fmla="*/ 2448232 w 7138219"/>
              <a:gd name="connsiteY3" fmla="*/ 167405 h 716045"/>
              <a:gd name="connsiteX4" fmla="*/ 4790276 w 7138219"/>
              <a:gd name="connsiteY4" fmla="*/ 173305 h 716045"/>
              <a:gd name="connsiteX5" fmla="*/ 5327117 w 7138219"/>
              <a:gd name="connsiteY5" fmla="*/ 25821 h 716045"/>
              <a:gd name="connsiteX6" fmla="*/ 6654472 w 7138219"/>
              <a:gd name="connsiteY6" fmla="*/ 73016 h 716045"/>
              <a:gd name="connsiteX7" fmla="*/ 7138219 w 7138219"/>
              <a:gd name="connsiteY7" fmla="*/ 716045 h 716045"/>
              <a:gd name="connsiteX8" fmla="*/ 7138219 w 7138219"/>
              <a:gd name="connsiteY8" fmla="*/ 716045 h 716045"/>
              <a:gd name="connsiteX0" fmla="*/ 0 w 7138219"/>
              <a:gd name="connsiteY0" fmla="*/ 237892 h 721639"/>
              <a:gd name="connsiteX1" fmla="*/ 625331 w 7138219"/>
              <a:gd name="connsiteY1" fmla="*/ 72710 h 721639"/>
              <a:gd name="connsiteX2" fmla="*/ 1858296 w 7138219"/>
              <a:gd name="connsiteY2" fmla="*/ 131703 h 721639"/>
              <a:gd name="connsiteX3" fmla="*/ 2448232 w 7138219"/>
              <a:gd name="connsiteY3" fmla="*/ 172999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38219"/>
              <a:gd name="connsiteY0" fmla="*/ 237892 h 721639"/>
              <a:gd name="connsiteX1" fmla="*/ 625331 w 7138219"/>
              <a:gd name="connsiteY1" fmla="*/ 72710 h 721639"/>
              <a:gd name="connsiteX2" fmla="*/ 1858296 w 7138219"/>
              <a:gd name="connsiteY2" fmla="*/ 131703 h 721639"/>
              <a:gd name="connsiteX3" fmla="*/ 2442333 w 7138219"/>
              <a:gd name="connsiteY3" fmla="*/ 261490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74051"/>
              <a:gd name="connsiteY0" fmla="*/ 237892 h 727349"/>
              <a:gd name="connsiteX1" fmla="*/ 625331 w 7174051"/>
              <a:gd name="connsiteY1" fmla="*/ 72710 h 727349"/>
              <a:gd name="connsiteX2" fmla="*/ 1858296 w 7174051"/>
              <a:gd name="connsiteY2" fmla="*/ 131703 h 727349"/>
              <a:gd name="connsiteX3" fmla="*/ 2442333 w 7174051"/>
              <a:gd name="connsiteY3" fmla="*/ 261490 h 727349"/>
              <a:gd name="connsiteX4" fmla="*/ 4760779 w 7174051"/>
              <a:gd name="connsiteY4" fmla="*/ 267390 h 727349"/>
              <a:gd name="connsiteX5" fmla="*/ 5327117 w 7174051"/>
              <a:gd name="connsiteY5" fmla="*/ 31415 h 727349"/>
              <a:gd name="connsiteX6" fmla="*/ 6654472 w 7174051"/>
              <a:gd name="connsiteY6" fmla="*/ 78610 h 727349"/>
              <a:gd name="connsiteX7" fmla="*/ 7138219 w 7174051"/>
              <a:gd name="connsiteY7" fmla="*/ 721639 h 727349"/>
              <a:gd name="connsiteX8" fmla="*/ 7138219 w 7174051"/>
              <a:gd name="connsiteY8" fmla="*/ 373577 h 727349"/>
              <a:gd name="connsiteX0" fmla="*/ 0 w 7147809"/>
              <a:gd name="connsiteY0" fmla="*/ 218055 h 393930"/>
              <a:gd name="connsiteX1" fmla="*/ 625331 w 7147809"/>
              <a:gd name="connsiteY1" fmla="*/ 52873 h 393930"/>
              <a:gd name="connsiteX2" fmla="*/ 1858296 w 7147809"/>
              <a:gd name="connsiteY2" fmla="*/ 111866 h 393930"/>
              <a:gd name="connsiteX3" fmla="*/ 2442333 w 7147809"/>
              <a:gd name="connsiteY3" fmla="*/ 241653 h 393930"/>
              <a:gd name="connsiteX4" fmla="*/ 4760779 w 7147809"/>
              <a:gd name="connsiteY4" fmla="*/ 247553 h 393930"/>
              <a:gd name="connsiteX5" fmla="*/ 5327117 w 7147809"/>
              <a:gd name="connsiteY5" fmla="*/ 11578 h 393930"/>
              <a:gd name="connsiteX6" fmla="*/ 6654472 w 7147809"/>
              <a:gd name="connsiteY6" fmla="*/ 58773 h 393930"/>
              <a:gd name="connsiteX7" fmla="*/ 7096923 w 7147809"/>
              <a:gd name="connsiteY7" fmla="*/ 253451 h 393930"/>
              <a:gd name="connsiteX8" fmla="*/ 7138219 w 7147809"/>
              <a:gd name="connsiteY8" fmla="*/ 353740 h 393930"/>
              <a:gd name="connsiteX0" fmla="*/ 0 w 7161420"/>
              <a:gd name="connsiteY0" fmla="*/ 218055 h 421065"/>
              <a:gd name="connsiteX1" fmla="*/ 625331 w 7161420"/>
              <a:gd name="connsiteY1" fmla="*/ 52873 h 421065"/>
              <a:gd name="connsiteX2" fmla="*/ 1858296 w 7161420"/>
              <a:gd name="connsiteY2" fmla="*/ 111866 h 421065"/>
              <a:gd name="connsiteX3" fmla="*/ 2442333 w 7161420"/>
              <a:gd name="connsiteY3" fmla="*/ 241653 h 421065"/>
              <a:gd name="connsiteX4" fmla="*/ 4760779 w 7161420"/>
              <a:gd name="connsiteY4" fmla="*/ 247553 h 421065"/>
              <a:gd name="connsiteX5" fmla="*/ 5327117 w 7161420"/>
              <a:gd name="connsiteY5" fmla="*/ 11578 h 421065"/>
              <a:gd name="connsiteX6" fmla="*/ 6654472 w 7161420"/>
              <a:gd name="connsiteY6" fmla="*/ 58773 h 421065"/>
              <a:gd name="connsiteX7" fmla="*/ 7096923 w 7161420"/>
              <a:gd name="connsiteY7" fmla="*/ 253451 h 421065"/>
              <a:gd name="connsiteX8" fmla="*/ 7158767 w 7161420"/>
              <a:gd name="connsiteY8" fmla="*/ 384562 h 421065"/>
              <a:gd name="connsiteX0" fmla="*/ 0 w 7164666"/>
              <a:gd name="connsiteY0" fmla="*/ 218055 h 388592"/>
              <a:gd name="connsiteX1" fmla="*/ 625331 w 7164666"/>
              <a:gd name="connsiteY1" fmla="*/ 52873 h 388592"/>
              <a:gd name="connsiteX2" fmla="*/ 1858296 w 7164666"/>
              <a:gd name="connsiteY2" fmla="*/ 111866 h 388592"/>
              <a:gd name="connsiteX3" fmla="*/ 2442333 w 7164666"/>
              <a:gd name="connsiteY3" fmla="*/ 241653 h 388592"/>
              <a:gd name="connsiteX4" fmla="*/ 4760779 w 7164666"/>
              <a:gd name="connsiteY4" fmla="*/ 247553 h 388592"/>
              <a:gd name="connsiteX5" fmla="*/ 5327117 w 7164666"/>
              <a:gd name="connsiteY5" fmla="*/ 11578 h 388592"/>
              <a:gd name="connsiteX6" fmla="*/ 6654472 w 7164666"/>
              <a:gd name="connsiteY6" fmla="*/ 58773 h 388592"/>
              <a:gd name="connsiteX7" fmla="*/ 7096923 w 7164666"/>
              <a:gd name="connsiteY7" fmla="*/ 253451 h 388592"/>
              <a:gd name="connsiteX8" fmla="*/ 7162899 w 7164666"/>
              <a:gd name="connsiteY8" fmla="*/ 347575 h 388592"/>
              <a:gd name="connsiteX0" fmla="*/ 0 w 7164667"/>
              <a:gd name="connsiteY0" fmla="*/ 218055 h 369330"/>
              <a:gd name="connsiteX1" fmla="*/ 625331 w 7164667"/>
              <a:gd name="connsiteY1" fmla="*/ 52873 h 369330"/>
              <a:gd name="connsiteX2" fmla="*/ 1858296 w 7164667"/>
              <a:gd name="connsiteY2" fmla="*/ 111866 h 369330"/>
              <a:gd name="connsiteX3" fmla="*/ 2442333 w 7164667"/>
              <a:gd name="connsiteY3" fmla="*/ 241653 h 369330"/>
              <a:gd name="connsiteX4" fmla="*/ 4760779 w 7164667"/>
              <a:gd name="connsiteY4" fmla="*/ 247553 h 369330"/>
              <a:gd name="connsiteX5" fmla="*/ 5327117 w 7164667"/>
              <a:gd name="connsiteY5" fmla="*/ 11578 h 369330"/>
              <a:gd name="connsiteX6" fmla="*/ 6654472 w 7164667"/>
              <a:gd name="connsiteY6" fmla="*/ 58773 h 369330"/>
              <a:gd name="connsiteX7" fmla="*/ 7096923 w 7164667"/>
              <a:gd name="connsiteY7" fmla="*/ 253451 h 369330"/>
              <a:gd name="connsiteX8" fmla="*/ 7162900 w 7164667"/>
              <a:gd name="connsiteY8" fmla="*/ 324972 h 369330"/>
              <a:gd name="connsiteX0" fmla="*/ 0 w 7173597"/>
              <a:gd name="connsiteY0" fmla="*/ 218055 h 340751"/>
              <a:gd name="connsiteX1" fmla="*/ 625331 w 7173597"/>
              <a:gd name="connsiteY1" fmla="*/ 52873 h 340751"/>
              <a:gd name="connsiteX2" fmla="*/ 1858296 w 7173597"/>
              <a:gd name="connsiteY2" fmla="*/ 111866 h 340751"/>
              <a:gd name="connsiteX3" fmla="*/ 2442333 w 7173597"/>
              <a:gd name="connsiteY3" fmla="*/ 241653 h 340751"/>
              <a:gd name="connsiteX4" fmla="*/ 4760779 w 7173597"/>
              <a:gd name="connsiteY4" fmla="*/ 247553 h 340751"/>
              <a:gd name="connsiteX5" fmla="*/ 5327117 w 7173597"/>
              <a:gd name="connsiteY5" fmla="*/ 11578 h 340751"/>
              <a:gd name="connsiteX6" fmla="*/ 6654472 w 7173597"/>
              <a:gd name="connsiteY6" fmla="*/ 58773 h 340751"/>
              <a:gd name="connsiteX7" fmla="*/ 7096923 w 7173597"/>
              <a:gd name="connsiteY7" fmla="*/ 253451 h 340751"/>
              <a:gd name="connsiteX8" fmla="*/ 7173230 w 7173597"/>
              <a:gd name="connsiteY8" fmla="*/ 290040 h 340751"/>
              <a:gd name="connsiteX0" fmla="*/ 0 w 7173597"/>
              <a:gd name="connsiteY0" fmla="*/ 218055 h 386821"/>
              <a:gd name="connsiteX1" fmla="*/ 625331 w 7173597"/>
              <a:gd name="connsiteY1" fmla="*/ 52873 h 386821"/>
              <a:gd name="connsiteX2" fmla="*/ 1858296 w 7173597"/>
              <a:gd name="connsiteY2" fmla="*/ 111866 h 386821"/>
              <a:gd name="connsiteX3" fmla="*/ 2442333 w 7173597"/>
              <a:gd name="connsiteY3" fmla="*/ 241653 h 386821"/>
              <a:gd name="connsiteX4" fmla="*/ 4760779 w 7173597"/>
              <a:gd name="connsiteY4" fmla="*/ 247553 h 386821"/>
              <a:gd name="connsiteX5" fmla="*/ 5327117 w 7173597"/>
              <a:gd name="connsiteY5" fmla="*/ 11578 h 386821"/>
              <a:gd name="connsiteX6" fmla="*/ 6654472 w 7173597"/>
              <a:gd name="connsiteY6" fmla="*/ 58773 h 386821"/>
              <a:gd name="connsiteX7" fmla="*/ 7096923 w 7173597"/>
              <a:gd name="connsiteY7" fmla="*/ 253451 h 386821"/>
              <a:gd name="connsiteX8" fmla="*/ 7173230 w 7173597"/>
              <a:gd name="connsiteY8" fmla="*/ 345521 h 386821"/>
              <a:gd name="connsiteX0" fmla="*/ 0 w 7173597"/>
              <a:gd name="connsiteY0" fmla="*/ 176865 h 345631"/>
              <a:gd name="connsiteX1" fmla="*/ 625331 w 7173597"/>
              <a:gd name="connsiteY1" fmla="*/ 11683 h 345631"/>
              <a:gd name="connsiteX2" fmla="*/ 1858296 w 7173597"/>
              <a:gd name="connsiteY2" fmla="*/ 70676 h 345631"/>
              <a:gd name="connsiteX3" fmla="*/ 2442333 w 7173597"/>
              <a:gd name="connsiteY3" fmla="*/ 200463 h 345631"/>
              <a:gd name="connsiteX4" fmla="*/ 4760779 w 7173597"/>
              <a:gd name="connsiteY4" fmla="*/ 206363 h 345631"/>
              <a:gd name="connsiteX5" fmla="*/ 5319053 w 7173597"/>
              <a:gd name="connsiteY5" fmla="*/ 30546 h 345631"/>
              <a:gd name="connsiteX6" fmla="*/ 6654472 w 7173597"/>
              <a:gd name="connsiteY6" fmla="*/ 17583 h 345631"/>
              <a:gd name="connsiteX7" fmla="*/ 7096923 w 7173597"/>
              <a:gd name="connsiteY7" fmla="*/ 212261 h 345631"/>
              <a:gd name="connsiteX8" fmla="*/ 7173230 w 7173597"/>
              <a:gd name="connsiteY8" fmla="*/ 304331 h 345631"/>
              <a:gd name="connsiteX0" fmla="*/ 0 w 7173627"/>
              <a:gd name="connsiteY0" fmla="*/ 165182 h 332293"/>
              <a:gd name="connsiteX1" fmla="*/ 625331 w 7173627"/>
              <a:gd name="connsiteY1" fmla="*/ 0 h 332293"/>
              <a:gd name="connsiteX2" fmla="*/ 1858296 w 7173627"/>
              <a:gd name="connsiteY2" fmla="*/ 58993 h 332293"/>
              <a:gd name="connsiteX3" fmla="*/ 2442333 w 7173627"/>
              <a:gd name="connsiteY3" fmla="*/ 188780 h 332293"/>
              <a:gd name="connsiteX4" fmla="*/ 4760779 w 7173627"/>
              <a:gd name="connsiteY4" fmla="*/ 194680 h 332293"/>
              <a:gd name="connsiteX5" fmla="*/ 5319053 w 7173627"/>
              <a:gd name="connsiteY5" fmla="*/ 18863 h 332293"/>
              <a:gd name="connsiteX6" fmla="*/ 6652456 w 7173627"/>
              <a:gd name="connsiteY6" fmla="*/ 76084 h 332293"/>
              <a:gd name="connsiteX7" fmla="*/ 7096923 w 7173627"/>
              <a:gd name="connsiteY7" fmla="*/ 200578 h 332293"/>
              <a:gd name="connsiteX8" fmla="*/ 7173230 w 7173627"/>
              <a:gd name="connsiteY8" fmla="*/ 292648 h 332293"/>
              <a:gd name="connsiteX0" fmla="*/ 0 w 7173627"/>
              <a:gd name="connsiteY0" fmla="*/ 241440 h 408551"/>
              <a:gd name="connsiteX1" fmla="*/ 625331 w 7173627"/>
              <a:gd name="connsiteY1" fmla="*/ 76258 h 408551"/>
              <a:gd name="connsiteX2" fmla="*/ 1858296 w 7173627"/>
              <a:gd name="connsiteY2" fmla="*/ 8792 h 408551"/>
              <a:gd name="connsiteX3" fmla="*/ 2442333 w 7173627"/>
              <a:gd name="connsiteY3" fmla="*/ 265038 h 408551"/>
              <a:gd name="connsiteX4" fmla="*/ 4760779 w 7173627"/>
              <a:gd name="connsiteY4" fmla="*/ 270938 h 408551"/>
              <a:gd name="connsiteX5" fmla="*/ 5319053 w 7173627"/>
              <a:gd name="connsiteY5" fmla="*/ 95121 h 408551"/>
              <a:gd name="connsiteX6" fmla="*/ 6652456 w 7173627"/>
              <a:gd name="connsiteY6" fmla="*/ 152342 h 408551"/>
              <a:gd name="connsiteX7" fmla="*/ 7096923 w 7173627"/>
              <a:gd name="connsiteY7" fmla="*/ 276836 h 408551"/>
              <a:gd name="connsiteX8" fmla="*/ 7173230 w 7173627"/>
              <a:gd name="connsiteY8" fmla="*/ 368906 h 408551"/>
              <a:gd name="connsiteX0" fmla="*/ 0 w 7173627"/>
              <a:gd name="connsiteY0" fmla="*/ 252441 h 419552"/>
              <a:gd name="connsiteX1" fmla="*/ 620441 w 7173627"/>
              <a:gd name="connsiteY1" fmla="*/ 43484 h 419552"/>
              <a:gd name="connsiteX2" fmla="*/ 1858296 w 7173627"/>
              <a:gd name="connsiteY2" fmla="*/ 19793 h 419552"/>
              <a:gd name="connsiteX3" fmla="*/ 2442333 w 7173627"/>
              <a:gd name="connsiteY3" fmla="*/ 276039 h 419552"/>
              <a:gd name="connsiteX4" fmla="*/ 4760779 w 7173627"/>
              <a:gd name="connsiteY4" fmla="*/ 281939 h 419552"/>
              <a:gd name="connsiteX5" fmla="*/ 5319053 w 7173627"/>
              <a:gd name="connsiteY5" fmla="*/ 106122 h 419552"/>
              <a:gd name="connsiteX6" fmla="*/ 6652456 w 7173627"/>
              <a:gd name="connsiteY6" fmla="*/ 163343 h 419552"/>
              <a:gd name="connsiteX7" fmla="*/ 7096923 w 7173627"/>
              <a:gd name="connsiteY7" fmla="*/ 287837 h 419552"/>
              <a:gd name="connsiteX8" fmla="*/ 7173230 w 7173627"/>
              <a:gd name="connsiteY8" fmla="*/ 379907 h 419552"/>
              <a:gd name="connsiteX0" fmla="*/ 0 w 7173627"/>
              <a:gd name="connsiteY0" fmla="*/ 242268 h 409379"/>
              <a:gd name="connsiteX1" fmla="*/ 640001 w 7173627"/>
              <a:gd name="connsiteY1" fmla="*/ 72222 h 409379"/>
              <a:gd name="connsiteX2" fmla="*/ 1858296 w 7173627"/>
              <a:gd name="connsiteY2" fmla="*/ 9620 h 409379"/>
              <a:gd name="connsiteX3" fmla="*/ 2442333 w 7173627"/>
              <a:gd name="connsiteY3" fmla="*/ 265866 h 409379"/>
              <a:gd name="connsiteX4" fmla="*/ 4760779 w 7173627"/>
              <a:gd name="connsiteY4" fmla="*/ 271766 h 409379"/>
              <a:gd name="connsiteX5" fmla="*/ 5319053 w 7173627"/>
              <a:gd name="connsiteY5" fmla="*/ 95949 h 409379"/>
              <a:gd name="connsiteX6" fmla="*/ 6652456 w 7173627"/>
              <a:gd name="connsiteY6" fmla="*/ 153170 h 409379"/>
              <a:gd name="connsiteX7" fmla="*/ 7096923 w 7173627"/>
              <a:gd name="connsiteY7" fmla="*/ 277664 h 409379"/>
              <a:gd name="connsiteX8" fmla="*/ 7173230 w 7173627"/>
              <a:gd name="connsiteY8" fmla="*/ 369734 h 409379"/>
              <a:gd name="connsiteX0" fmla="*/ 0 w 7173627"/>
              <a:gd name="connsiteY0" fmla="*/ 207664 h 408822"/>
              <a:gd name="connsiteX1" fmla="*/ 640001 w 7173627"/>
              <a:gd name="connsiteY1" fmla="*/ 71665 h 408822"/>
              <a:gd name="connsiteX2" fmla="*/ 1858296 w 7173627"/>
              <a:gd name="connsiteY2" fmla="*/ 9063 h 408822"/>
              <a:gd name="connsiteX3" fmla="*/ 2442333 w 7173627"/>
              <a:gd name="connsiteY3" fmla="*/ 265309 h 408822"/>
              <a:gd name="connsiteX4" fmla="*/ 4760779 w 7173627"/>
              <a:gd name="connsiteY4" fmla="*/ 271209 h 408822"/>
              <a:gd name="connsiteX5" fmla="*/ 5319053 w 7173627"/>
              <a:gd name="connsiteY5" fmla="*/ 95392 h 408822"/>
              <a:gd name="connsiteX6" fmla="*/ 6652456 w 7173627"/>
              <a:gd name="connsiteY6" fmla="*/ 152613 h 408822"/>
              <a:gd name="connsiteX7" fmla="*/ 7096923 w 7173627"/>
              <a:gd name="connsiteY7" fmla="*/ 277107 h 408822"/>
              <a:gd name="connsiteX8" fmla="*/ 7173230 w 7173627"/>
              <a:gd name="connsiteY8" fmla="*/ 369177 h 408822"/>
              <a:gd name="connsiteX0" fmla="*/ 0 w 7212745"/>
              <a:gd name="connsiteY0" fmla="*/ 207664 h 408822"/>
              <a:gd name="connsiteX1" fmla="*/ 679119 w 7212745"/>
              <a:gd name="connsiteY1" fmla="*/ 71665 h 408822"/>
              <a:gd name="connsiteX2" fmla="*/ 1897414 w 7212745"/>
              <a:gd name="connsiteY2" fmla="*/ 9063 h 408822"/>
              <a:gd name="connsiteX3" fmla="*/ 2481451 w 7212745"/>
              <a:gd name="connsiteY3" fmla="*/ 265309 h 408822"/>
              <a:gd name="connsiteX4" fmla="*/ 4799897 w 7212745"/>
              <a:gd name="connsiteY4" fmla="*/ 271209 h 408822"/>
              <a:gd name="connsiteX5" fmla="*/ 5358171 w 7212745"/>
              <a:gd name="connsiteY5" fmla="*/ 95392 h 408822"/>
              <a:gd name="connsiteX6" fmla="*/ 6691574 w 7212745"/>
              <a:gd name="connsiteY6" fmla="*/ 152613 h 408822"/>
              <a:gd name="connsiteX7" fmla="*/ 7136041 w 7212745"/>
              <a:gd name="connsiteY7" fmla="*/ 277107 h 408822"/>
              <a:gd name="connsiteX8" fmla="*/ 7212348 w 7212745"/>
              <a:gd name="connsiteY8" fmla="*/ 369177 h 408822"/>
              <a:gd name="connsiteX0" fmla="*/ 0 w 7212745"/>
              <a:gd name="connsiteY0" fmla="*/ 170025 h 371183"/>
              <a:gd name="connsiteX1" fmla="*/ 679119 w 7212745"/>
              <a:gd name="connsiteY1" fmla="*/ 34026 h 371183"/>
              <a:gd name="connsiteX2" fmla="*/ 1897414 w 7212745"/>
              <a:gd name="connsiteY2" fmla="*/ 15199 h 371183"/>
              <a:gd name="connsiteX3" fmla="*/ 2481451 w 7212745"/>
              <a:gd name="connsiteY3" fmla="*/ 227670 h 371183"/>
              <a:gd name="connsiteX4" fmla="*/ 4799897 w 7212745"/>
              <a:gd name="connsiteY4" fmla="*/ 233570 h 371183"/>
              <a:gd name="connsiteX5" fmla="*/ 5358171 w 7212745"/>
              <a:gd name="connsiteY5" fmla="*/ 57753 h 371183"/>
              <a:gd name="connsiteX6" fmla="*/ 6691574 w 7212745"/>
              <a:gd name="connsiteY6" fmla="*/ 114974 h 371183"/>
              <a:gd name="connsiteX7" fmla="*/ 7136041 w 7212745"/>
              <a:gd name="connsiteY7" fmla="*/ 239468 h 371183"/>
              <a:gd name="connsiteX8" fmla="*/ 7212348 w 7212745"/>
              <a:gd name="connsiteY8" fmla="*/ 331538 h 371183"/>
              <a:gd name="connsiteX0" fmla="*/ 0 w 7212745"/>
              <a:gd name="connsiteY0" fmla="*/ 165753 h 366911"/>
              <a:gd name="connsiteX1" fmla="*/ 679119 w 7212745"/>
              <a:gd name="connsiteY1" fmla="*/ 29754 h 366911"/>
              <a:gd name="connsiteX2" fmla="*/ 1897414 w 7212745"/>
              <a:gd name="connsiteY2" fmla="*/ 10927 h 366911"/>
              <a:gd name="connsiteX3" fmla="*/ 2486341 w 7212745"/>
              <a:gd name="connsiteY3" fmla="*/ 19117 h 366911"/>
              <a:gd name="connsiteX4" fmla="*/ 4799897 w 7212745"/>
              <a:gd name="connsiteY4" fmla="*/ 229298 h 366911"/>
              <a:gd name="connsiteX5" fmla="*/ 5358171 w 7212745"/>
              <a:gd name="connsiteY5" fmla="*/ 53481 h 366911"/>
              <a:gd name="connsiteX6" fmla="*/ 6691574 w 7212745"/>
              <a:gd name="connsiteY6" fmla="*/ 110702 h 366911"/>
              <a:gd name="connsiteX7" fmla="*/ 7136041 w 7212745"/>
              <a:gd name="connsiteY7" fmla="*/ 235196 h 366911"/>
              <a:gd name="connsiteX8" fmla="*/ 7212348 w 7212745"/>
              <a:gd name="connsiteY8" fmla="*/ 327266 h 366911"/>
              <a:gd name="connsiteX0" fmla="*/ 0 w 7212745"/>
              <a:gd name="connsiteY0" fmla="*/ 155117 h 356275"/>
              <a:gd name="connsiteX1" fmla="*/ 679119 w 7212745"/>
              <a:gd name="connsiteY1" fmla="*/ 19118 h 356275"/>
              <a:gd name="connsiteX2" fmla="*/ 1897414 w 7212745"/>
              <a:gd name="connsiteY2" fmla="*/ 291 h 356275"/>
              <a:gd name="connsiteX3" fmla="*/ 2486341 w 7212745"/>
              <a:gd name="connsiteY3" fmla="*/ 8481 h 356275"/>
              <a:gd name="connsiteX4" fmla="*/ 4750999 w 7212745"/>
              <a:gd name="connsiteY4" fmla="*/ 19245 h 356275"/>
              <a:gd name="connsiteX5" fmla="*/ 5358171 w 7212745"/>
              <a:gd name="connsiteY5" fmla="*/ 42845 h 356275"/>
              <a:gd name="connsiteX6" fmla="*/ 6691574 w 7212745"/>
              <a:gd name="connsiteY6" fmla="*/ 100066 h 356275"/>
              <a:gd name="connsiteX7" fmla="*/ 7136041 w 7212745"/>
              <a:gd name="connsiteY7" fmla="*/ 224560 h 356275"/>
              <a:gd name="connsiteX8" fmla="*/ 7212348 w 7212745"/>
              <a:gd name="connsiteY8" fmla="*/ 316630 h 356275"/>
              <a:gd name="connsiteX0" fmla="*/ 0 w 7212464"/>
              <a:gd name="connsiteY0" fmla="*/ 155631 h 358992"/>
              <a:gd name="connsiteX1" fmla="*/ 679119 w 7212464"/>
              <a:gd name="connsiteY1" fmla="*/ 19632 h 358992"/>
              <a:gd name="connsiteX2" fmla="*/ 1897414 w 7212464"/>
              <a:gd name="connsiteY2" fmla="*/ 805 h 358992"/>
              <a:gd name="connsiteX3" fmla="*/ 2486341 w 7212464"/>
              <a:gd name="connsiteY3" fmla="*/ 8995 h 358992"/>
              <a:gd name="connsiteX4" fmla="*/ 4750999 w 7212464"/>
              <a:gd name="connsiteY4" fmla="*/ 19759 h 358992"/>
              <a:gd name="connsiteX5" fmla="*/ 5358171 w 7212464"/>
              <a:gd name="connsiteY5" fmla="*/ 43359 h 358992"/>
              <a:gd name="connsiteX6" fmla="*/ 6716024 w 7212464"/>
              <a:gd name="connsiteY6" fmla="*/ 8167 h 358992"/>
              <a:gd name="connsiteX7" fmla="*/ 7136041 w 7212464"/>
              <a:gd name="connsiteY7" fmla="*/ 225074 h 358992"/>
              <a:gd name="connsiteX8" fmla="*/ 7212348 w 7212464"/>
              <a:gd name="connsiteY8" fmla="*/ 317144 h 358992"/>
              <a:gd name="connsiteX0" fmla="*/ 0 w 7212463"/>
              <a:gd name="connsiteY0" fmla="*/ 163578 h 366939"/>
              <a:gd name="connsiteX1" fmla="*/ 679119 w 7212463"/>
              <a:gd name="connsiteY1" fmla="*/ 27579 h 366939"/>
              <a:gd name="connsiteX2" fmla="*/ 1897414 w 7212463"/>
              <a:gd name="connsiteY2" fmla="*/ 8752 h 366939"/>
              <a:gd name="connsiteX3" fmla="*/ 2486341 w 7212463"/>
              <a:gd name="connsiteY3" fmla="*/ 16942 h 366939"/>
              <a:gd name="connsiteX4" fmla="*/ 4750999 w 7212463"/>
              <a:gd name="connsiteY4" fmla="*/ 27706 h 366939"/>
              <a:gd name="connsiteX5" fmla="*/ 5363061 w 7212463"/>
              <a:gd name="connsiteY5" fmla="*/ 17260 h 366939"/>
              <a:gd name="connsiteX6" fmla="*/ 6716024 w 7212463"/>
              <a:gd name="connsiteY6" fmla="*/ 16114 h 366939"/>
              <a:gd name="connsiteX7" fmla="*/ 7136041 w 7212463"/>
              <a:gd name="connsiteY7" fmla="*/ 233021 h 366939"/>
              <a:gd name="connsiteX8" fmla="*/ 7212348 w 7212463"/>
              <a:gd name="connsiteY8" fmla="*/ 325091 h 366939"/>
              <a:gd name="connsiteX0" fmla="*/ 0 w 7212348"/>
              <a:gd name="connsiteY0" fmla="*/ 155117 h 344304"/>
              <a:gd name="connsiteX1" fmla="*/ 679119 w 7212348"/>
              <a:gd name="connsiteY1" fmla="*/ 19118 h 344304"/>
              <a:gd name="connsiteX2" fmla="*/ 1897414 w 7212348"/>
              <a:gd name="connsiteY2" fmla="*/ 291 h 344304"/>
              <a:gd name="connsiteX3" fmla="*/ 2486341 w 7212348"/>
              <a:gd name="connsiteY3" fmla="*/ 8481 h 344304"/>
              <a:gd name="connsiteX4" fmla="*/ 4750999 w 7212348"/>
              <a:gd name="connsiteY4" fmla="*/ 19245 h 344304"/>
              <a:gd name="connsiteX5" fmla="*/ 5363061 w 7212348"/>
              <a:gd name="connsiteY5" fmla="*/ 8799 h 344304"/>
              <a:gd name="connsiteX6" fmla="*/ 6716024 w 7212348"/>
              <a:gd name="connsiteY6" fmla="*/ 7653 h 344304"/>
              <a:gd name="connsiteX7" fmla="*/ 7116482 w 7212348"/>
              <a:gd name="connsiteY7" fmla="*/ 98100 h 344304"/>
              <a:gd name="connsiteX8" fmla="*/ 7212348 w 7212348"/>
              <a:gd name="connsiteY8" fmla="*/ 316630 h 344304"/>
              <a:gd name="connsiteX0" fmla="*/ 0 w 7142526"/>
              <a:gd name="connsiteY0" fmla="*/ 155117 h 155117"/>
              <a:gd name="connsiteX1" fmla="*/ 679119 w 7142526"/>
              <a:gd name="connsiteY1" fmla="*/ 19118 h 155117"/>
              <a:gd name="connsiteX2" fmla="*/ 1897414 w 7142526"/>
              <a:gd name="connsiteY2" fmla="*/ 291 h 155117"/>
              <a:gd name="connsiteX3" fmla="*/ 2486341 w 7142526"/>
              <a:gd name="connsiteY3" fmla="*/ 8481 h 155117"/>
              <a:gd name="connsiteX4" fmla="*/ 4750999 w 7142526"/>
              <a:gd name="connsiteY4" fmla="*/ 19245 h 155117"/>
              <a:gd name="connsiteX5" fmla="*/ 5363061 w 7142526"/>
              <a:gd name="connsiteY5" fmla="*/ 8799 h 155117"/>
              <a:gd name="connsiteX6" fmla="*/ 6716024 w 7142526"/>
              <a:gd name="connsiteY6" fmla="*/ 7653 h 155117"/>
              <a:gd name="connsiteX7" fmla="*/ 7116482 w 7142526"/>
              <a:gd name="connsiteY7" fmla="*/ 98100 h 155117"/>
              <a:gd name="connsiteX8" fmla="*/ 7104771 w 7142526"/>
              <a:gd name="connsiteY8" fmla="*/ 88030 h 1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526" h="155117">
                <a:moveTo>
                  <a:pt x="0" y="155117"/>
                </a:moveTo>
                <a:cubicBezTo>
                  <a:pt x="9832" y="-62668"/>
                  <a:pt x="362883" y="44922"/>
                  <a:pt x="679119" y="19118"/>
                </a:cubicBezTo>
                <a:cubicBezTo>
                  <a:pt x="995355" y="-6686"/>
                  <a:pt x="1596210" y="2064"/>
                  <a:pt x="1897414" y="291"/>
                </a:cubicBezTo>
                <a:cubicBezTo>
                  <a:pt x="2198618" y="-1482"/>
                  <a:pt x="2010744" y="5322"/>
                  <a:pt x="2486341" y="8481"/>
                </a:cubicBezTo>
                <a:lnTo>
                  <a:pt x="4750999" y="19245"/>
                </a:lnTo>
                <a:cubicBezTo>
                  <a:pt x="5230452" y="19298"/>
                  <a:pt x="5035557" y="10731"/>
                  <a:pt x="5363061" y="8799"/>
                </a:cubicBezTo>
                <a:cubicBezTo>
                  <a:pt x="5690565" y="6867"/>
                  <a:pt x="6423787" y="-7230"/>
                  <a:pt x="6716024" y="7653"/>
                </a:cubicBezTo>
                <a:cubicBezTo>
                  <a:pt x="7008261" y="22536"/>
                  <a:pt x="7051691" y="84704"/>
                  <a:pt x="7116482" y="98100"/>
                </a:cubicBezTo>
                <a:cubicBezTo>
                  <a:pt x="7181273" y="111496"/>
                  <a:pt x="7104771" y="204051"/>
                  <a:pt x="7104771" y="8803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Freeform: Shape 154"/>
          <p:cNvSpPr/>
          <p:nvPr/>
        </p:nvSpPr>
        <p:spPr>
          <a:xfrm flipV="1">
            <a:off x="1280153" y="2425482"/>
            <a:ext cx="7172806" cy="507034"/>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00103 h 683850"/>
              <a:gd name="connsiteX1" fmla="*/ 625331 w 7138219"/>
              <a:gd name="connsiteY1" fmla="*/ 34921 h 683850"/>
              <a:gd name="connsiteX2" fmla="*/ 1858296 w 7138219"/>
              <a:gd name="connsiteY2" fmla="*/ 40820 h 683850"/>
              <a:gd name="connsiteX3" fmla="*/ 2483628 w 7138219"/>
              <a:gd name="connsiteY3" fmla="*/ 465574 h 683850"/>
              <a:gd name="connsiteX4" fmla="*/ 4784376 w 7138219"/>
              <a:gd name="connsiteY4" fmla="*/ 471474 h 683850"/>
              <a:gd name="connsiteX5" fmla="*/ 5297934 w 7138219"/>
              <a:gd name="connsiteY5" fmla="*/ 154133 h 683850"/>
              <a:gd name="connsiteX6" fmla="*/ 6654472 w 7138219"/>
              <a:gd name="connsiteY6" fmla="*/ 40821 h 683850"/>
              <a:gd name="connsiteX7" fmla="*/ 7138219 w 7138219"/>
              <a:gd name="connsiteY7" fmla="*/ 683850 h 683850"/>
              <a:gd name="connsiteX8" fmla="*/ 7138219 w 7138219"/>
              <a:gd name="connsiteY8" fmla="*/ 683850 h 683850"/>
              <a:gd name="connsiteX0" fmla="*/ 0 w 7138219"/>
              <a:gd name="connsiteY0" fmla="*/ 200103 h 683850"/>
              <a:gd name="connsiteX1" fmla="*/ 625331 w 7138219"/>
              <a:gd name="connsiteY1" fmla="*/ 34921 h 683850"/>
              <a:gd name="connsiteX2" fmla="*/ 1858296 w 7138219"/>
              <a:gd name="connsiteY2" fmla="*/ 40820 h 683850"/>
              <a:gd name="connsiteX3" fmla="*/ 2483628 w 7138219"/>
              <a:gd name="connsiteY3" fmla="*/ 465574 h 683850"/>
              <a:gd name="connsiteX4" fmla="*/ 4784376 w 7138219"/>
              <a:gd name="connsiteY4" fmla="*/ 471474 h 683850"/>
              <a:gd name="connsiteX5" fmla="*/ 5297934 w 7138219"/>
              <a:gd name="connsiteY5" fmla="*/ 154133 h 683850"/>
              <a:gd name="connsiteX6" fmla="*/ 6673927 w 7138219"/>
              <a:gd name="connsiteY6" fmla="*/ 201327 h 683850"/>
              <a:gd name="connsiteX7" fmla="*/ 7138219 w 7138219"/>
              <a:gd name="connsiteY7" fmla="*/ 683850 h 683850"/>
              <a:gd name="connsiteX8" fmla="*/ 7138219 w 7138219"/>
              <a:gd name="connsiteY8" fmla="*/ 683850 h 683850"/>
              <a:gd name="connsiteX0" fmla="*/ 0 w 7138219"/>
              <a:gd name="connsiteY0" fmla="*/ 166893 h 650640"/>
              <a:gd name="connsiteX1" fmla="*/ 625331 w 7138219"/>
              <a:gd name="connsiteY1" fmla="*/ 1711 h 650640"/>
              <a:gd name="connsiteX2" fmla="*/ 1863160 w 7138219"/>
              <a:gd name="connsiteY2" fmla="*/ 114614 h 650640"/>
              <a:gd name="connsiteX3" fmla="*/ 2483628 w 7138219"/>
              <a:gd name="connsiteY3" fmla="*/ 432364 h 650640"/>
              <a:gd name="connsiteX4" fmla="*/ 4784376 w 7138219"/>
              <a:gd name="connsiteY4" fmla="*/ 438264 h 650640"/>
              <a:gd name="connsiteX5" fmla="*/ 5297934 w 7138219"/>
              <a:gd name="connsiteY5" fmla="*/ 120923 h 650640"/>
              <a:gd name="connsiteX6" fmla="*/ 6673927 w 7138219"/>
              <a:gd name="connsiteY6" fmla="*/ 168117 h 650640"/>
              <a:gd name="connsiteX7" fmla="*/ 7138219 w 7138219"/>
              <a:gd name="connsiteY7" fmla="*/ 650640 h 650640"/>
              <a:gd name="connsiteX8" fmla="*/ 7138219 w 7138219"/>
              <a:gd name="connsiteY8" fmla="*/ 650640 h 650640"/>
              <a:gd name="connsiteX0" fmla="*/ 0 w 7138219"/>
              <a:gd name="connsiteY0" fmla="*/ 105674 h 589421"/>
              <a:gd name="connsiteX1" fmla="*/ 562101 w 7138219"/>
              <a:gd name="connsiteY1" fmla="*/ 66952 h 589421"/>
              <a:gd name="connsiteX2" fmla="*/ 1863160 w 7138219"/>
              <a:gd name="connsiteY2" fmla="*/ 53395 h 589421"/>
              <a:gd name="connsiteX3" fmla="*/ 2483628 w 7138219"/>
              <a:gd name="connsiteY3" fmla="*/ 371145 h 589421"/>
              <a:gd name="connsiteX4" fmla="*/ 4784376 w 7138219"/>
              <a:gd name="connsiteY4" fmla="*/ 377045 h 589421"/>
              <a:gd name="connsiteX5" fmla="*/ 5297934 w 7138219"/>
              <a:gd name="connsiteY5" fmla="*/ 59704 h 589421"/>
              <a:gd name="connsiteX6" fmla="*/ 6673927 w 7138219"/>
              <a:gd name="connsiteY6" fmla="*/ 106898 h 589421"/>
              <a:gd name="connsiteX7" fmla="*/ 7138219 w 7138219"/>
              <a:gd name="connsiteY7" fmla="*/ 589421 h 589421"/>
              <a:gd name="connsiteX8" fmla="*/ 7138219 w 7138219"/>
              <a:gd name="connsiteY8" fmla="*/ 589421 h 589421"/>
              <a:gd name="connsiteX0" fmla="*/ 0 w 7220904"/>
              <a:gd name="connsiteY0" fmla="*/ 194446 h 561461"/>
              <a:gd name="connsiteX1" fmla="*/ 644786 w 7220904"/>
              <a:gd name="connsiteY1" fmla="*/ 38992 h 561461"/>
              <a:gd name="connsiteX2" fmla="*/ 1945845 w 7220904"/>
              <a:gd name="connsiteY2" fmla="*/ 25435 h 561461"/>
              <a:gd name="connsiteX3" fmla="*/ 2566313 w 7220904"/>
              <a:gd name="connsiteY3" fmla="*/ 343185 h 561461"/>
              <a:gd name="connsiteX4" fmla="*/ 4867061 w 7220904"/>
              <a:gd name="connsiteY4" fmla="*/ 349085 h 561461"/>
              <a:gd name="connsiteX5" fmla="*/ 5380619 w 7220904"/>
              <a:gd name="connsiteY5" fmla="*/ 31744 h 561461"/>
              <a:gd name="connsiteX6" fmla="*/ 6756612 w 7220904"/>
              <a:gd name="connsiteY6" fmla="*/ 78938 h 561461"/>
              <a:gd name="connsiteX7" fmla="*/ 7220904 w 7220904"/>
              <a:gd name="connsiteY7" fmla="*/ 561461 h 561461"/>
              <a:gd name="connsiteX8" fmla="*/ 7220904 w 7220904"/>
              <a:gd name="connsiteY8" fmla="*/ 561461 h 561461"/>
              <a:gd name="connsiteX0" fmla="*/ 0 w 7201449"/>
              <a:gd name="connsiteY0" fmla="*/ 115639 h 565339"/>
              <a:gd name="connsiteX1" fmla="*/ 625331 w 7201449"/>
              <a:gd name="connsiteY1" fmla="*/ 42870 h 565339"/>
              <a:gd name="connsiteX2" fmla="*/ 1926390 w 7201449"/>
              <a:gd name="connsiteY2" fmla="*/ 29313 h 565339"/>
              <a:gd name="connsiteX3" fmla="*/ 2546858 w 7201449"/>
              <a:gd name="connsiteY3" fmla="*/ 347063 h 565339"/>
              <a:gd name="connsiteX4" fmla="*/ 4847606 w 7201449"/>
              <a:gd name="connsiteY4" fmla="*/ 352963 h 565339"/>
              <a:gd name="connsiteX5" fmla="*/ 5361164 w 7201449"/>
              <a:gd name="connsiteY5" fmla="*/ 35622 h 565339"/>
              <a:gd name="connsiteX6" fmla="*/ 6737157 w 7201449"/>
              <a:gd name="connsiteY6" fmla="*/ 82816 h 565339"/>
              <a:gd name="connsiteX7" fmla="*/ 7201449 w 7201449"/>
              <a:gd name="connsiteY7" fmla="*/ 565339 h 565339"/>
              <a:gd name="connsiteX8" fmla="*/ 7201449 w 7201449"/>
              <a:gd name="connsiteY8" fmla="*/ 565339 h 565339"/>
              <a:gd name="connsiteX0" fmla="*/ 0 w 7196585"/>
              <a:gd name="connsiteY0" fmla="*/ 189377 h 561256"/>
              <a:gd name="connsiteX1" fmla="*/ 620467 w 7196585"/>
              <a:gd name="connsiteY1" fmla="*/ 38787 h 561256"/>
              <a:gd name="connsiteX2" fmla="*/ 1921526 w 7196585"/>
              <a:gd name="connsiteY2" fmla="*/ 25230 h 561256"/>
              <a:gd name="connsiteX3" fmla="*/ 2541994 w 7196585"/>
              <a:gd name="connsiteY3" fmla="*/ 342980 h 561256"/>
              <a:gd name="connsiteX4" fmla="*/ 4842742 w 7196585"/>
              <a:gd name="connsiteY4" fmla="*/ 348880 h 561256"/>
              <a:gd name="connsiteX5" fmla="*/ 5356300 w 7196585"/>
              <a:gd name="connsiteY5" fmla="*/ 31539 h 561256"/>
              <a:gd name="connsiteX6" fmla="*/ 6732293 w 7196585"/>
              <a:gd name="connsiteY6" fmla="*/ 78733 h 561256"/>
              <a:gd name="connsiteX7" fmla="*/ 7196585 w 7196585"/>
              <a:gd name="connsiteY7" fmla="*/ 561256 h 561256"/>
              <a:gd name="connsiteX8" fmla="*/ 7196585 w 7196585"/>
              <a:gd name="connsiteY8" fmla="*/ 561256 h 561256"/>
              <a:gd name="connsiteX0" fmla="*/ 0 w 7196585"/>
              <a:gd name="connsiteY0" fmla="*/ 233195 h 605074"/>
              <a:gd name="connsiteX1" fmla="*/ 620467 w 7196585"/>
              <a:gd name="connsiteY1" fmla="*/ 82605 h 605074"/>
              <a:gd name="connsiteX2" fmla="*/ 1921526 w 7196585"/>
              <a:gd name="connsiteY2" fmla="*/ 69048 h 605074"/>
              <a:gd name="connsiteX3" fmla="*/ 2541994 w 7196585"/>
              <a:gd name="connsiteY3" fmla="*/ 386798 h 605074"/>
              <a:gd name="connsiteX4" fmla="*/ 4842742 w 7196585"/>
              <a:gd name="connsiteY4" fmla="*/ 392698 h 605074"/>
              <a:gd name="connsiteX5" fmla="*/ 5356300 w 7196585"/>
              <a:gd name="connsiteY5" fmla="*/ 75357 h 605074"/>
              <a:gd name="connsiteX6" fmla="*/ 6751749 w 7196585"/>
              <a:gd name="connsiteY6" fmla="*/ 44337 h 605074"/>
              <a:gd name="connsiteX7" fmla="*/ 7196585 w 7196585"/>
              <a:gd name="connsiteY7" fmla="*/ 605074 h 605074"/>
              <a:gd name="connsiteX8" fmla="*/ 7196585 w 7196585"/>
              <a:gd name="connsiteY8" fmla="*/ 605074 h 605074"/>
              <a:gd name="connsiteX0" fmla="*/ 0 w 7229535"/>
              <a:gd name="connsiteY0" fmla="*/ 233195 h 627510"/>
              <a:gd name="connsiteX1" fmla="*/ 620467 w 7229535"/>
              <a:gd name="connsiteY1" fmla="*/ 82605 h 627510"/>
              <a:gd name="connsiteX2" fmla="*/ 1921526 w 7229535"/>
              <a:gd name="connsiteY2" fmla="*/ 69048 h 627510"/>
              <a:gd name="connsiteX3" fmla="*/ 2541994 w 7229535"/>
              <a:gd name="connsiteY3" fmla="*/ 386798 h 627510"/>
              <a:gd name="connsiteX4" fmla="*/ 4842742 w 7229535"/>
              <a:gd name="connsiteY4" fmla="*/ 392698 h 627510"/>
              <a:gd name="connsiteX5" fmla="*/ 5356300 w 7229535"/>
              <a:gd name="connsiteY5" fmla="*/ 75357 h 627510"/>
              <a:gd name="connsiteX6" fmla="*/ 6751749 w 7229535"/>
              <a:gd name="connsiteY6" fmla="*/ 44337 h 627510"/>
              <a:gd name="connsiteX7" fmla="*/ 7196585 w 7229535"/>
              <a:gd name="connsiteY7" fmla="*/ 605074 h 627510"/>
              <a:gd name="connsiteX8" fmla="*/ 7196585 w 7229535"/>
              <a:gd name="connsiteY8" fmla="*/ 506005 h 627510"/>
              <a:gd name="connsiteX0" fmla="*/ 0 w 7207408"/>
              <a:gd name="connsiteY0" fmla="*/ 226289 h 545242"/>
              <a:gd name="connsiteX1" fmla="*/ 620467 w 7207408"/>
              <a:gd name="connsiteY1" fmla="*/ 75699 h 545242"/>
              <a:gd name="connsiteX2" fmla="*/ 1921526 w 7207408"/>
              <a:gd name="connsiteY2" fmla="*/ 62142 h 545242"/>
              <a:gd name="connsiteX3" fmla="*/ 2541994 w 7207408"/>
              <a:gd name="connsiteY3" fmla="*/ 379892 h 545242"/>
              <a:gd name="connsiteX4" fmla="*/ 4842742 w 7207408"/>
              <a:gd name="connsiteY4" fmla="*/ 385792 h 545242"/>
              <a:gd name="connsiteX5" fmla="*/ 5356300 w 7207408"/>
              <a:gd name="connsiteY5" fmla="*/ 68451 h 545242"/>
              <a:gd name="connsiteX6" fmla="*/ 6751749 w 7207408"/>
              <a:gd name="connsiteY6" fmla="*/ 37431 h 545242"/>
              <a:gd name="connsiteX7" fmla="*/ 7162538 w 7207408"/>
              <a:gd name="connsiteY7" fmla="*/ 504312 h 545242"/>
              <a:gd name="connsiteX8" fmla="*/ 7196585 w 7207408"/>
              <a:gd name="connsiteY8" fmla="*/ 499099 h 545242"/>
              <a:gd name="connsiteX0" fmla="*/ 0 w 7191333"/>
              <a:gd name="connsiteY0" fmla="*/ 226289 h 599366"/>
              <a:gd name="connsiteX1" fmla="*/ 620467 w 7191333"/>
              <a:gd name="connsiteY1" fmla="*/ 75699 h 599366"/>
              <a:gd name="connsiteX2" fmla="*/ 1921526 w 7191333"/>
              <a:gd name="connsiteY2" fmla="*/ 62142 h 599366"/>
              <a:gd name="connsiteX3" fmla="*/ 2541994 w 7191333"/>
              <a:gd name="connsiteY3" fmla="*/ 379892 h 599366"/>
              <a:gd name="connsiteX4" fmla="*/ 4842742 w 7191333"/>
              <a:gd name="connsiteY4" fmla="*/ 385792 h 599366"/>
              <a:gd name="connsiteX5" fmla="*/ 5356300 w 7191333"/>
              <a:gd name="connsiteY5" fmla="*/ 68451 h 599366"/>
              <a:gd name="connsiteX6" fmla="*/ 6751749 w 7191333"/>
              <a:gd name="connsiteY6" fmla="*/ 37431 h 599366"/>
              <a:gd name="connsiteX7" fmla="*/ 7162538 w 7191333"/>
              <a:gd name="connsiteY7" fmla="*/ 504312 h 599366"/>
              <a:gd name="connsiteX8" fmla="*/ 7157476 w 7191333"/>
              <a:gd name="connsiteY8" fmla="*/ 584947 h 599366"/>
              <a:gd name="connsiteX0" fmla="*/ 0 w 7168754"/>
              <a:gd name="connsiteY0" fmla="*/ 223649 h 591637"/>
              <a:gd name="connsiteX1" fmla="*/ 620467 w 7168754"/>
              <a:gd name="connsiteY1" fmla="*/ 73059 h 591637"/>
              <a:gd name="connsiteX2" fmla="*/ 1921526 w 7168754"/>
              <a:gd name="connsiteY2" fmla="*/ 59502 h 591637"/>
              <a:gd name="connsiteX3" fmla="*/ 2541994 w 7168754"/>
              <a:gd name="connsiteY3" fmla="*/ 377252 h 591637"/>
              <a:gd name="connsiteX4" fmla="*/ 4842742 w 7168754"/>
              <a:gd name="connsiteY4" fmla="*/ 383152 h 591637"/>
              <a:gd name="connsiteX5" fmla="*/ 5356300 w 7168754"/>
              <a:gd name="connsiteY5" fmla="*/ 65811 h 591637"/>
              <a:gd name="connsiteX6" fmla="*/ 6751749 w 7168754"/>
              <a:gd name="connsiteY6" fmla="*/ 34791 h 591637"/>
              <a:gd name="connsiteX7" fmla="*/ 7129016 w 7168754"/>
              <a:gd name="connsiteY7" fmla="*/ 465735 h 591637"/>
              <a:gd name="connsiteX8" fmla="*/ 7157476 w 7168754"/>
              <a:gd name="connsiteY8" fmla="*/ 582307 h 591637"/>
              <a:gd name="connsiteX0" fmla="*/ 0 w 7172806"/>
              <a:gd name="connsiteY0" fmla="*/ 223649 h 543562"/>
              <a:gd name="connsiteX1" fmla="*/ 620467 w 7172806"/>
              <a:gd name="connsiteY1" fmla="*/ 73059 h 543562"/>
              <a:gd name="connsiteX2" fmla="*/ 1921526 w 7172806"/>
              <a:gd name="connsiteY2" fmla="*/ 59502 h 543562"/>
              <a:gd name="connsiteX3" fmla="*/ 2541994 w 7172806"/>
              <a:gd name="connsiteY3" fmla="*/ 377252 h 543562"/>
              <a:gd name="connsiteX4" fmla="*/ 4842742 w 7172806"/>
              <a:gd name="connsiteY4" fmla="*/ 383152 h 543562"/>
              <a:gd name="connsiteX5" fmla="*/ 5356300 w 7172806"/>
              <a:gd name="connsiteY5" fmla="*/ 65811 h 543562"/>
              <a:gd name="connsiteX6" fmla="*/ 6751749 w 7172806"/>
              <a:gd name="connsiteY6" fmla="*/ 34791 h 543562"/>
              <a:gd name="connsiteX7" fmla="*/ 7129016 w 7172806"/>
              <a:gd name="connsiteY7" fmla="*/ 465735 h 543562"/>
              <a:gd name="connsiteX8" fmla="*/ 7164925 w 7172806"/>
              <a:gd name="connsiteY8" fmla="*/ 526405 h 5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2806" h="543562">
                <a:moveTo>
                  <a:pt x="0" y="223649"/>
                </a:moveTo>
                <a:cubicBezTo>
                  <a:pt x="9832" y="5864"/>
                  <a:pt x="300213" y="100417"/>
                  <a:pt x="620467" y="73059"/>
                </a:cubicBezTo>
                <a:cubicBezTo>
                  <a:pt x="940721" y="45701"/>
                  <a:pt x="1601272" y="8803"/>
                  <a:pt x="1921526" y="59502"/>
                </a:cubicBezTo>
                <a:cubicBezTo>
                  <a:pt x="2241781" y="110201"/>
                  <a:pt x="2055125" y="323310"/>
                  <a:pt x="2541994" y="377252"/>
                </a:cubicBezTo>
                <a:cubicBezTo>
                  <a:pt x="3028863" y="431194"/>
                  <a:pt x="4373691" y="435059"/>
                  <a:pt x="4842742" y="383152"/>
                </a:cubicBezTo>
                <a:cubicBezTo>
                  <a:pt x="5311793" y="331245"/>
                  <a:pt x="5038132" y="123871"/>
                  <a:pt x="5356300" y="65811"/>
                </a:cubicBezTo>
                <a:cubicBezTo>
                  <a:pt x="5674468" y="7751"/>
                  <a:pt x="6456296" y="-31863"/>
                  <a:pt x="6751749" y="34791"/>
                </a:cubicBezTo>
                <a:cubicBezTo>
                  <a:pt x="7047202" y="101445"/>
                  <a:pt x="7060153" y="383799"/>
                  <a:pt x="7129016" y="465735"/>
                </a:cubicBezTo>
                <a:cubicBezTo>
                  <a:pt x="7197879" y="547671"/>
                  <a:pt x="7164925" y="559428"/>
                  <a:pt x="7164925" y="526405"/>
                </a:cubicBezTo>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2" name="Group 151"/>
          <p:cNvGrpSpPr/>
          <p:nvPr/>
        </p:nvGrpSpPr>
        <p:grpSpPr>
          <a:xfrm>
            <a:off x="149276" y="2688807"/>
            <a:ext cx="1349211" cy="747397"/>
            <a:chOff x="149276" y="3204190"/>
            <a:chExt cx="1349211" cy="747397"/>
          </a:xfrm>
        </p:grpSpPr>
        <p:pic>
          <p:nvPicPr>
            <p:cNvPr id="37" name="Picture 36" descr="Endpoint-device-desktops.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9276" y="3204190"/>
              <a:ext cx="1349211" cy="747397"/>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077" y="3340171"/>
              <a:ext cx="333654" cy="333654"/>
            </a:xfrm>
            <a:prstGeom prst="rect">
              <a:avLst/>
            </a:prstGeom>
          </p:spPr>
        </p:pic>
      </p:grpSp>
      <p:grpSp>
        <p:nvGrpSpPr>
          <p:cNvPr id="107" name="Group 106"/>
          <p:cNvGrpSpPr>
            <a:grpSpLocks noChangeAspect="1"/>
          </p:cNvGrpSpPr>
          <p:nvPr/>
        </p:nvGrpSpPr>
        <p:grpSpPr>
          <a:xfrm>
            <a:off x="1803700" y="2820038"/>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22" name="Group 121"/>
          <p:cNvGrpSpPr>
            <a:grpSpLocks noChangeAspect="1"/>
          </p:cNvGrpSpPr>
          <p:nvPr/>
        </p:nvGrpSpPr>
        <p:grpSpPr>
          <a:xfrm>
            <a:off x="6557895" y="2823714"/>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sp>
        <p:nvSpPr>
          <p:cNvPr id="3" name="Rectangle 2">
            <a:extLst>
              <a:ext uri="{FF2B5EF4-FFF2-40B4-BE49-F238E27FC236}">
                <a16:creationId xmlns:a16="http://schemas.microsoft.com/office/drawing/2014/main" xmlns="" id="{C187C68A-DA51-8845-ABC7-708E090D2D71}"/>
              </a:ext>
            </a:extLst>
          </p:cNvPr>
          <p:cNvSpPr/>
          <p:nvPr/>
        </p:nvSpPr>
        <p:spPr>
          <a:xfrm>
            <a:off x="619333" y="5349505"/>
            <a:ext cx="9974621"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2">
                    <a:lumMod val="50000"/>
                  </a:schemeClr>
                </a:solidFill>
                <a:latin typeface="CitrixNewSans" panose="020F0503040200060004" pitchFamily="34" charset="77"/>
              </a:rPr>
              <a:t>Reliable connections for virtual apps/desktops, SaaS apps, Unified Communications apps, file sync, etc. </a:t>
            </a:r>
            <a:endParaRPr lang="en-US" sz="1600" dirty="0">
              <a:solidFill>
                <a:schemeClr val="bg2">
                  <a:lumMod val="50000"/>
                </a:schemeClr>
              </a:solidFill>
            </a:endParaRPr>
          </a:p>
          <a:p>
            <a:pPr marL="285750" indent="-285750">
              <a:buFont typeface="Arial" panose="020B0604020202020204" pitchFamily="34" charset="0"/>
              <a:buChar char="•"/>
            </a:pPr>
            <a:r>
              <a:rPr lang="en-US" sz="1600" dirty="0">
                <a:solidFill>
                  <a:schemeClr val="bg2">
                    <a:lumMod val="50000"/>
                  </a:schemeClr>
                </a:solidFill>
                <a:latin typeface="CitrixNewSans" panose="020F0503040200060004" pitchFamily="34" charset="77"/>
              </a:rPr>
              <a:t>Brownout detection/failover</a:t>
            </a:r>
            <a:endParaRPr lang="en-US" sz="1600" dirty="0">
              <a:solidFill>
                <a:schemeClr val="bg2">
                  <a:lumMod val="50000"/>
                </a:schemeClr>
              </a:solidFill>
            </a:endParaRPr>
          </a:p>
          <a:p>
            <a:pPr marL="285750" indent="-285750">
              <a:buFont typeface="Arial" panose="020B0604020202020204" pitchFamily="34" charset="0"/>
              <a:buChar char="•"/>
            </a:pPr>
            <a:r>
              <a:rPr lang="en-US" sz="1600" dirty="0">
                <a:solidFill>
                  <a:schemeClr val="bg2">
                    <a:lumMod val="50000"/>
                  </a:schemeClr>
                </a:solidFill>
                <a:latin typeface="CitrixNewSans" panose="020F0503040200060004" pitchFamily="34" charset="77"/>
              </a:rPr>
              <a:t>LTE standby failover</a:t>
            </a:r>
          </a:p>
          <a:p>
            <a:pPr marL="285750" indent="-285750">
              <a:buFont typeface="Arial" panose="020B0604020202020204" pitchFamily="34" charset="0"/>
              <a:buChar char="•"/>
            </a:pPr>
            <a:r>
              <a:rPr lang="en-US" sz="1600" dirty="0">
                <a:solidFill>
                  <a:schemeClr val="bg2">
                    <a:lumMod val="50000"/>
                  </a:schemeClr>
                </a:solidFill>
                <a:latin typeface="CitrixNewSans" panose="020F0503040200060004" pitchFamily="34" charset="77"/>
              </a:rPr>
              <a:t>Cross-session tokenized compression (de-dup)</a:t>
            </a:r>
          </a:p>
        </p:txBody>
      </p:sp>
      <p:sp>
        <p:nvSpPr>
          <p:cNvPr id="2" name="TextBox 1">
            <a:extLst>
              <a:ext uri="{FF2B5EF4-FFF2-40B4-BE49-F238E27FC236}">
                <a16:creationId xmlns:a16="http://schemas.microsoft.com/office/drawing/2014/main" xmlns="" id="{FFEA4480-5EA1-2348-9818-29573E68E854}"/>
              </a:ext>
            </a:extLst>
          </p:cNvPr>
          <p:cNvSpPr txBox="1"/>
          <p:nvPr/>
        </p:nvSpPr>
        <p:spPr>
          <a:xfrm>
            <a:off x="9662422" y="1440462"/>
            <a:ext cx="1803370" cy="646331"/>
          </a:xfrm>
          <a:prstGeom prst="rect">
            <a:avLst/>
          </a:prstGeom>
          <a:solidFill>
            <a:schemeClr val="bg2">
              <a:lumMod val="75000"/>
            </a:schemeClr>
          </a:solidFill>
        </p:spPr>
        <p:txBody>
          <a:bodyPr wrap="square" rtlCol="0">
            <a:spAutoFit/>
          </a:bodyPr>
          <a:lstStyle>
            <a:defPPr>
              <a:defRPr lang="en-US"/>
            </a:defPPr>
            <a:lvl1pPr>
              <a:defRPr sz="1200" b="1">
                <a:solidFill>
                  <a:schemeClr val="bg1"/>
                </a:solidFill>
              </a:defRPr>
            </a:lvl1pPr>
          </a:lstStyle>
          <a:p>
            <a:r>
              <a:rPr lang="en-US" dirty="0"/>
              <a:t>Video, high-res monitors, 3D graphics drive up bandwidth requirements</a:t>
            </a:r>
          </a:p>
        </p:txBody>
      </p:sp>
      <p:sp>
        <p:nvSpPr>
          <p:cNvPr id="77" name="TextBox 76">
            <a:extLst>
              <a:ext uri="{FF2B5EF4-FFF2-40B4-BE49-F238E27FC236}">
                <a16:creationId xmlns:a16="http://schemas.microsoft.com/office/drawing/2014/main" xmlns="" id="{D13DB2D6-B36D-D048-8D54-BC7468A277DD}"/>
              </a:ext>
            </a:extLst>
          </p:cNvPr>
          <p:cNvSpPr txBox="1"/>
          <p:nvPr/>
        </p:nvSpPr>
        <p:spPr>
          <a:xfrm>
            <a:off x="10593954" y="3209329"/>
            <a:ext cx="15566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Virtual Apps/Desktops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or VDAs in Azure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0" name="Picture 79">
            <a:extLst>
              <a:ext uri="{FF2B5EF4-FFF2-40B4-BE49-F238E27FC236}">
                <a16:creationId xmlns:a16="http://schemas.microsoft.com/office/drawing/2014/main" xmlns="" id="{80ECE13E-E115-804A-815B-97B8258FD4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1840" y="2846943"/>
            <a:ext cx="1373020" cy="419243"/>
          </a:xfrm>
          <a:prstGeom prst="rect">
            <a:avLst/>
          </a:prstGeom>
        </p:spPr>
      </p:pic>
      <p:cxnSp>
        <p:nvCxnSpPr>
          <p:cNvPr id="81" name="Straight Connector 80">
            <a:extLst>
              <a:ext uri="{FF2B5EF4-FFF2-40B4-BE49-F238E27FC236}">
                <a16:creationId xmlns:a16="http://schemas.microsoft.com/office/drawing/2014/main" xmlns="" id="{A8DA7466-23FF-7C4A-BFB3-0EC125BCF9DF}"/>
              </a:ext>
            </a:extLst>
          </p:cNvPr>
          <p:cNvCxnSpPr>
            <a:cxnSpLocks/>
            <a:endCxn id="80" idx="1"/>
          </p:cNvCxnSpPr>
          <p:nvPr/>
        </p:nvCxnSpPr>
        <p:spPr bwMode="auto">
          <a:xfrm>
            <a:off x="9948766" y="3051054"/>
            <a:ext cx="713074" cy="5511"/>
          </a:xfrm>
          <a:prstGeom prst="line">
            <a:avLst/>
          </a:prstGeom>
          <a:noFill/>
          <a:ln w="28575" cap="flat" cmpd="sng" algn="ctr">
            <a:solidFill>
              <a:srgbClr val="000000"/>
            </a:solidFill>
            <a:prstDash val="sysDot"/>
            <a:round/>
            <a:headEnd type="none" w="med" len="med"/>
            <a:tailEnd type="none" w="med" len="med"/>
          </a:ln>
          <a:effectLst/>
        </p:spPr>
      </p:cxnSp>
      <p:pic>
        <p:nvPicPr>
          <p:cNvPr id="98" name="Picture 11" descr="\\Mv-fs\Projects\Citrix\09-1786 Graphics for Print\Art\Fot PPT\2\HDX_Logo.png">
            <a:extLst>
              <a:ext uri="{FF2B5EF4-FFF2-40B4-BE49-F238E27FC236}">
                <a16:creationId xmlns:a16="http://schemas.microsoft.com/office/drawing/2014/main" xmlns="" id="{65C3D155-D61F-F147-9107-E28B7BD613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8859" y="96216"/>
            <a:ext cx="1786001" cy="10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725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458670" y="593449"/>
            <a:ext cx="8727862" cy="421562"/>
          </a:xfrm>
        </p:spPr>
        <p:txBody>
          <a:bodyPr/>
          <a:lstStyle/>
          <a:p>
            <a:r>
              <a:rPr lang="en-US" dirty="0"/>
              <a:t>Better HDX Delivery with Auto-QoS</a:t>
            </a:r>
          </a:p>
        </p:txBody>
      </p:sp>
      <p:sp>
        <p:nvSpPr>
          <p:cNvPr id="47" name="TextBox 46"/>
          <p:cNvSpPr txBox="1"/>
          <p:nvPr/>
        </p:nvSpPr>
        <p:spPr>
          <a:xfrm>
            <a:off x="262701" y="3658819"/>
            <a:ext cx="1192167" cy="246221"/>
          </a:xfrm>
          <a:prstGeom prst="rect">
            <a:avLst/>
          </a:prstGeom>
          <a:noFill/>
        </p:spPr>
        <p:txBody>
          <a:bodyPr wrap="square" lIns="0" tIns="0" rIns="0" bIns="0" rtlCol="0">
            <a:spAutoFit/>
          </a:bodyPr>
          <a:lstStyle>
            <a:defPPr>
              <a:defRPr lang="en-US"/>
            </a:defPPr>
            <a:lvl1pPr algn="ctr">
              <a:defRPr sz="600" b="1">
                <a:solidFill>
                  <a:srgbClr val="000000"/>
                </a:solidFill>
                <a:latin typeface="Arial" pitchFamily="34" charset="0"/>
                <a:cs typeface="Arial" pitchFamily="34" charset="0"/>
              </a:defRPr>
            </a:lvl1pPr>
          </a:lstStyle>
          <a:p>
            <a:pPr defTabSz="914126">
              <a:defRPr/>
            </a:pPr>
            <a:r>
              <a:rPr lang="en-US" sz="1600" b="0" kern="0" dirty="0">
                <a:latin typeface="Calibri" panose="020F0502020204030204"/>
              </a:rPr>
              <a:t>User</a:t>
            </a:r>
          </a:p>
        </p:txBody>
      </p:sp>
      <p:grpSp>
        <p:nvGrpSpPr>
          <p:cNvPr id="11" name="Group 10"/>
          <p:cNvGrpSpPr/>
          <p:nvPr/>
        </p:nvGrpSpPr>
        <p:grpSpPr>
          <a:xfrm>
            <a:off x="8243576" y="2379554"/>
            <a:ext cx="1704187" cy="1668682"/>
            <a:chOff x="9442453" y="2147179"/>
            <a:chExt cx="1693155" cy="942662"/>
          </a:xfrm>
        </p:grpSpPr>
        <p:sp>
          <p:nvSpPr>
            <p:cNvPr id="62" name="Can 61"/>
            <p:cNvSpPr/>
            <p:nvPr/>
          </p:nvSpPr>
          <p:spPr bwMode="auto">
            <a:xfrm rot="16200000" flipH="1">
              <a:off x="9926605" y="1981191"/>
              <a:ext cx="225573" cy="1193878"/>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600" kern="0" dirty="0">
                  <a:solidFill>
                    <a:schemeClr val="bg1"/>
                  </a:solidFill>
                  <a:latin typeface="Calibri" panose="020F0502020204030204"/>
                  <a:cs typeface="Arial" charset="0"/>
                </a:rPr>
                <a:t>Clipboard</a:t>
              </a:r>
            </a:p>
          </p:txBody>
        </p:sp>
        <p:grpSp>
          <p:nvGrpSpPr>
            <p:cNvPr id="7" name="Group 6"/>
            <p:cNvGrpSpPr/>
            <p:nvPr/>
          </p:nvGrpSpPr>
          <p:grpSpPr>
            <a:xfrm>
              <a:off x="9470589" y="2147179"/>
              <a:ext cx="1665019" cy="942662"/>
              <a:chOff x="10208330" y="706750"/>
              <a:chExt cx="1665019" cy="942662"/>
            </a:xfrm>
          </p:grpSpPr>
          <p:sp>
            <p:nvSpPr>
              <p:cNvPr id="42" name="Can 41"/>
              <p:cNvSpPr/>
              <p:nvPr/>
            </p:nvSpPr>
            <p:spPr bwMode="auto">
              <a:xfrm rot="16200000" flipH="1">
                <a:off x="10664784" y="792238"/>
                <a:ext cx="207901" cy="1120810"/>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600" kern="0" dirty="0">
                    <a:solidFill>
                      <a:schemeClr val="bg1"/>
                    </a:solidFill>
                    <a:latin typeface="Calibri" panose="020F0502020204030204"/>
                    <a:cs typeface="Arial" charset="0"/>
                  </a:rPr>
                  <a:t>File Transfer</a:t>
                </a:r>
              </a:p>
            </p:txBody>
          </p:sp>
          <p:sp>
            <p:nvSpPr>
              <p:cNvPr id="71" name="Can 70"/>
              <p:cNvSpPr/>
              <p:nvPr/>
            </p:nvSpPr>
            <p:spPr bwMode="auto">
              <a:xfrm rot="16200000" flipH="1">
                <a:off x="10699804" y="930204"/>
                <a:ext cx="215470" cy="1043202"/>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600" kern="0" dirty="0">
                    <a:solidFill>
                      <a:schemeClr val="bg1"/>
                    </a:solidFill>
                    <a:latin typeface="Calibri" panose="020F0502020204030204"/>
                    <a:cs typeface="Arial" charset="0"/>
                  </a:rPr>
                  <a:t>Mobile sensors</a:t>
                </a:r>
              </a:p>
            </p:txBody>
          </p:sp>
          <p:sp>
            <p:nvSpPr>
              <p:cNvPr id="76" name="Can 75"/>
              <p:cNvSpPr/>
              <p:nvPr/>
            </p:nvSpPr>
            <p:spPr bwMode="auto">
              <a:xfrm rot="16200000" flipH="1">
                <a:off x="10787908" y="607862"/>
                <a:ext cx="179081" cy="1235760"/>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600" kern="0" dirty="0">
                    <a:solidFill>
                      <a:schemeClr val="bg1"/>
                    </a:solidFill>
                    <a:latin typeface="Calibri" panose="020F0502020204030204"/>
                    <a:cs typeface="Arial" charset="0"/>
                  </a:rPr>
                  <a:t>Clipboard</a:t>
                </a:r>
              </a:p>
            </p:txBody>
          </p:sp>
          <p:sp>
            <p:nvSpPr>
              <p:cNvPr id="52" name="Can 51"/>
              <p:cNvSpPr/>
              <p:nvPr/>
            </p:nvSpPr>
            <p:spPr bwMode="auto">
              <a:xfrm rot="16200000">
                <a:off x="11117603" y="893665"/>
                <a:ext cx="942662" cy="568831"/>
              </a:xfrm>
              <a:prstGeom prst="ca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8203" tIns="69101" rIns="138203" bIns="69101" numCol="1" spcCol="0" rtlCol="0" fromWordArt="0" anchor="ctr" anchorCtr="0" forceAA="0" compatLnSpc="1">
                <a:prstTxWarp prst="textNoShape">
                  <a:avLst/>
                </a:prstTxWarp>
                <a:normAutofit fontScale="92500" lnSpcReduction="20000"/>
              </a:bodyPr>
              <a:lstStyle/>
              <a:p>
                <a:pPr algn="ctr" defTabSz="1461152" fontAlgn="base">
                  <a:spcBef>
                    <a:spcPct val="0"/>
                  </a:spcBef>
                  <a:spcAft>
                    <a:spcPct val="0"/>
                  </a:spcAft>
                  <a:defRPr/>
                </a:pPr>
                <a:r>
                  <a:rPr lang="en-US" sz="1799" kern="0" dirty="0">
                    <a:solidFill>
                      <a:schemeClr val="bg1"/>
                    </a:solidFill>
                    <a:latin typeface="Calibri" panose="020F0502020204030204"/>
                    <a:cs typeface="Arial" charset="0"/>
                  </a:rPr>
                  <a:t>HDX</a:t>
                </a:r>
              </a:p>
            </p:txBody>
          </p:sp>
          <p:sp>
            <p:nvSpPr>
              <p:cNvPr id="68" name="Can 67"/>
              <p:cNvSpPr/>
              <p:nvPr/>
            </p:nvSpPr>
            <p:spPr bwMode="auto">
              <a:xfrm rot="16200000" flipH="1">
                <a:off x="10755235" y="996929"/>
                <a:ext cx="220945" cy="1084020"/>
              </a:xfrm>
              <a:prstGeom prst="can">
                <a:avLst>
                  <a:gd name="adj" fmla="val 287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91416" tIns="0" rIns="91416"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1400" kern="0" dirty="0">
                    <a:solidFill>
                      <a:schemeClr val="bg1"/>
                    </a:solidFill>
                    <a:latin typeface="Calibri" panose="020F0502020204030204"/>
                    <a:cs typeface="Arial" charset="0"/>
                  </a:rPr>
                  <a:t>Background</a:t>
                </a:r>
                <a:endParaRPr lang="en-US" sz="1600" kern="0" dirty="0">
                  <a:solidFill>
                    <a:schemeClr val="bg1"/>
                  </a:solidFill>
                  <a:latin typeface="Calibri" panose="020F0502020204030204"/>
                  <a:cs typeface="Arial" charset="0"/>
                </a:endParaRPr>
              </a:p>
            </p:txBody>
          </p:sp>
          <p:sp>
            <p:nvSpPr>
              <p:cNvPr id="72" name="Can 71"/>
              <p:cNvSpPr/>
              <p:nvPr/>
            </p:nvSpPr>
            <p:spPr bwMode="auto">
              <a:xfrm rot="16200000" flipH="1">
                <a:off x="10664474" y="422368"/>
                <a:ext cx="187113" cy="1045847"/>
              </a:xfrm>
              <a:prstGeom prst="can">
                <a:avLst/>
              </a:prstGeom>
              <a:solidFill>
                <a:srgbClr val="414141">
                  <a:lumMod val="60000"/>
                  <a:lumOff val="40000"/>
                </a:srgbClr>
              </a:solidFill>
              <a:ln w="22225" cap="flat" cmpd="sng" algn="ctr">
                <a:solidFill>
                  <a:srgbClr val="FFFFFF">
                    <a:lumMod val="85000"/>
                    <a:lumOff val="15000"/>
                  </a:srgbClr>
                </a:solidFill>
                <a:prstDash val="solid"/>
                <a:round/>
                <a:headEnd type="none" w="med" len="med"/>
                <a:tailEnd type="none" w="med" len="med"/>
              </a:ln>
              <a:effectLst/>
            </p:spPr>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600" kern="0" dirty="0">
                    <a:solidFill>
                      <a:schemeClr val="bg1"/>
                    </a:solidFill>
                    <a:latin typeface="Calibri" panose="020F0502020204030204"/>
                    <a:cs typeface="Arial" charset="0"/>
                  </a:rPr>
                  <a:t>Smartcard</a:t>
                </a:r>
              </a:p>
            </p:txBody>
          </p:sp>
          <p:sp>
            <p:nvSpPr>
              <p:cNvPr id="65" name="Can 64"/>
              <p:cNvSpPr/>
              <p:nvPr/>
            </p:nvSpPr>
            <p:spPr bwMode="auto">
              <a:xfrm rot="16200000" flipH="1">
                <a:off x="10747482" y="517842"/>
                <a:ext cx="229755" cy="1090725"/>
              </a:xfrm>
              <a:prstGeom prst="ca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1600" kern="0" dirty="0">
                    <a:solidFill>
                      <a:schemeClr val="bg1"/>
                    </a:solidFill>
                    <a:latin typeface="Calibri" panose="020F0502020204030204"/>
                    <a:cs typeface="Arial" charset="0"/>
                  </a:rPr>
                  <a:t>Interactive</a:t>
                </a:r>
                <a:endParaRPr lang="en-US" sz="1799" kern="0" dirty="0">
                  <a:solidFill>
                    <a:schemeClr val="bg1"/>
                  </a:solidFill>
                  <a:latin typeface="Calibri" panose="020F0502020204030204"/>
                  <a:cs typeface="Arial" charset="0"/>
                </a:endParaRPr>
              </a:p>
            </p:txBody>
          </p:sp>
          <p:sp>
            <p:nvSpPr>
              <p:cNvPr id="63" name="Can 62"/>
              <p:cNvSpPr/>
              <p:nvPr/>
            </p:nvSpPr>
            <p:spPr bwMode="auto">
              <a:xfrm rot="16200000" flipH="1">
                <a:off x="10738011" y="287344"/>
                <a:ext cx="239969" cy="1081997"/>
              </a:xfrm>
              <a:prstGeom prst="ca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1600" kern="0" dirty="0">
                    <a:solidFill>
                      <a:schemeClr val="bg1"/>
                    </a:solidFill>
                    <a:latin typeface="Calibri" panose="020F0502020204030204"/>
                    <a:cs typeface="Arial" charset="0"/>
                  </a:rPr>
                  <a:t>Real-time</a:t>
                </a:r>
                <a:endParaRPr lang="en-US" sz="1799" kern="0" dirty="0">
                  <a:solidFill>
                    <a:schemeClr val="bg1"/>
                  </a:solidFill>
                  <a:latin typeface="Calibri" panose="020F0502020204030204"/>
                  <a:cs typeface="Arial" charset="0"/>
                </a:endParaRPr>
              </a:p>
            </p:txBody>
          </p:sp>
          <p:sp>
            <p:nvSpPr>
              <p:cNvPr id="64" name="Can 63"/>
              <p:cNvSpPr/>
              <p:nvPr/>
            </p:nvSpPr>
            <p:spPr bwMode="auto">
              <a:xfrm rot="16200000" flipH="1">
                <a:off x="10743300" y="757612"/>
                <a:ext cx="229391" cy="1081998"/>
              </a:xfrm>
              <a:prstGeom prst="ca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vert" wrap="square" lIns="138203" tIns="69101" rIns="138203" bIns="69101" numCol="1" spcCol="0" rtlCol="0" fromWordArt="0" anchor="ctr" anchorCtr="0" forceAA="0" compatLnSpc="1">
                <a:prstTxWarp prst="textNoShape">
                  <a:avLst/>
                </a:prstTxWarp>
                <a:noAutofit/>
              </a:bodyPr>
              <a:lstStyle/>
              <a:p>
                <a:pPr algn="ctr" defTabSz="1461152" fontAlgn="base">
                  <a:spcBef>
                    <a:spcPct val="0"/>
                  </a:spcBef>
                  <a:spcAft>
                    <a:spcPct val="0"/>
                  </a:spcAft>
                  <a:defRPr/>
                </a:pPr>
                <a:r>
                  <a:rPr lang="en-US" sz="1600" kern="0" dirty="0">
                    <a:solidFill>
                      <a:schemeClr val="bg1"/>
                    </a:solidFill>
                    <a:latin typeface="Calibri" panose="020F0502020204030204"/>
                    <a:cs typeface="Arial" charset="0"/>
                  </a:rPr>
                  <a:t>Bulk</a:t>
                </a:r>
                <a:endParaRPr lang="en-US" sz="1799" kern="0" dirty="0">
                  <a:solidFill>
                    <a:schemeClr val="bg1"/>
                  </a:solidFill>
                  <a:latin typeface="Calibri" panose="020F0502020204030204"/>
                  <a:cs typeface="Arial" charset="0"/>
                </a:endParaRPr>
              </a:p>
            </p:txBody>
          </p:sp>
        </p:grpSp>
      </p:grpSp>
      <p:sp>
        <p:nvSpPr>
          <p:cNvPr id="15" name="TextBox 14"/>
          <p:cNvSpPr txBox="1"/>
          <p:nvPr/>
        </p:nvSpPr>
        <p:spPr>
          <a:xfrm>
            <a:off x="10592783" y="3372129"/>
            <a:ext cx="1556233" cy="830997"/>
          </a:xfrm>
          <a:prstGeom prst="rect">
            <a:avLst/>
          </a:prstGeom>
          <a:noFill/>
        </p:spPr>
        <p:txBody>
          <a:bodyPr wrap="square" rtlCol="0">
            <a:spAutoFit/>
          </a:bodyPr>
          <a:lstStyle/>
          <a:p>
            <a:pPr algn="ctr" defTabSz="914126">
              <a:defRPr/>
            </a:pPr>
            <a:r>
              <a:rPr lang="en-US" sz="1600" dirty="0">
                <a:solidFill>
                  <a:prstClr val="black"/>
                </a:solidFill>
                <a:latin typeface="Calibri" panose="020F0502020204030204"/>
              </a:rPr>
              <a:t>Virtual Apps/Desktops</a:t>
            </a:r>
          </a:p>
          <a:p>
            <a:pPr algn="ctr" defTabSz="914126">
              <a:defRPr/>
            </a:pPr>
            <a:r>
              <a:rPr lang="en-US" sz="1400" dirty="0">
                <a:solidFill>
                  <a:prstClr val="black"/>
                </a:solidFill>
                <a:latin typeface="Calibri" panose="020F0502020204030204"/>
              </a:rPr>
              <a:t>(7.17 or above)</a:t>
            </a:r>
            <a:endParaRPr lang="en-US" sz="1600" dirty="0">
              <a:solidFill>
                <a:prstClr val="black"/>
              </a:solidFill>
              <a:latin typeface="Calibri" panose="020F0502020204030204"/>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0651" y="3009836"/>
            <a:ext cx="1372662" cy="419134"/>
          </a:xfrm>
          <a:prstGeom prst="rect">
            <a:avLst/>
          </a:prstGeom>
        </p:spPr>
      </p:pic>
      <p:cxnSp>
        <p:nvCxnSpPr>
          <p:cNvPr id="101" name="Straight Connector 100"/>
          <p:cNvCxnSpPr>
            <a:cxnSpLocks/>
            <a:stCxn id="52" idx="3"/>
            <a:endCxn id="16" idx="1"/>
          </p:cNvCxnSpPr>
          <p:nvPr/>
        </p:nvCxnSpPr>
        <p:spPr bwMode="auto">
          <a:xfrm>
            <a:off x="9947763" y="3213894"/>
            <a:ext cx="712888" cy="5510"/>
          </a:xfrm>
          <a:prstGeom prst="line">
            <a:avLst/>
          </a:prstGeom>
          <a:noFill/>
          <a:ln w="28575" cap="flat" cmpd="sng" algn="ctr">
            <a:solidFill>
              <a:srgbClr val="000000"/>
            </a:solidFill>
            <a:prstDash val="sysDot"/>
            <a:round/>
            <a:headEnd type="none" w="med" len="med"/>
            <a:tailEnd type="none" w="med" len="med"/>
          </a:ln>
          <a:effectLst/>
        </p:spPr>
      </p:cxnSp>
      <p:sp>
        <p:nvSpPr>
          <p:cNvPr id="22" name="Rectangle 21"/>
          <p:cNvSpPr/>
          <p:nvPr/>
        </p:nvSpPr>
        <p:spPr>
          <a:xfrm>
            <a:off x="5984245" y="2923181"/>
            <a:ext cx="388131" cy="681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err="1">
              <a:solidFill>
                <a:prstClr val="white"/>
              </a:solidFill>
              <a:latin typeface="Calibri" panose="020F0502020204030204"/>
            </a:endParaRPr>
          </a:p>
        </p:txBody>
      </p:sp>
      <p:sp>
        <p:nvSpPr>
          <p:cNvPr id="23" name="Rectangle 22"/>
          <p:cNvSpPr/>
          <p:nvPr/>
        </p:nvSpPr>
        <p:spPr>
          <a:xfrm>
            <a:off x="3649471" y="3047456"/>
            <a:ext cx="237765" cy="428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err="1">
              <a:solidFill>
                <a:prstClr val="white"/>
              </a:solidFill>
              <a:latin typeface="Calibri" panose="020F0502020204030204"/>
            </a:endParaRPr>
          </a:p>
        </p:txBody>
      </p:sp>
      <p:sp>
        <p:nvSpPr>
          <p:cNvPr id="24" name="Oval 23"/>
          <p:cNvSpPr/>
          <p:nvPr/>
        </p:nvSpPr>
        <p:spPr>
          <a:xfrm>
            <a:off x="4564362" y="3243104"/>
            <a:ext cx="811109" cy="784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err="1">
              <a:solidFill>
                <a:prstClr val="white"/>
              </a:solidFill>
              <a:latin typeface="Calibri" panose="020F0502020204030204"/>
            </a:endParaRPr>
          </a:p>
        </p:txBody>
      </p:sp>
      <p:sp>
        <p:nvSpPr>
          <p:cNvPr id="25" name="Oval 24"/>
          <p:cNvSpPr/>
          <p:nvPr/>
        </p:nvSpPr>
        <p:spPr>
          <a:xfrm>
            <a:off x="4424713" y="2650292"/>
            <a:ext cx="1082085" cy="3267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err="1">
              <a:solidFill>
                <a:prstClr val="white"/>
              </a:solidFill>
              <a:latin typeface="Calibri" panose="020F0502020204030204"/>
            </a:endParaRPr>
          </a:p>
        </p:txBody>
      </p:sp>
      <p:cxnSp>
        <p:nvCxnSpPr>
          <p:cNvPr id="111" name="Straight Connector 110"/>
          <p:cNvCxnSpPr>
            <a:cxnSpLocks/>
            <a:stCxn id="37" idx="3"/>
            <a:endCxn id="84" idx="1"/>
          </p:cNvCxnSpPr>
          <p:nvPr/>
        </p:nvCxnSpPr>
        <p:spPr bwMode="auto">
          <a:xfrm flipV="1">
            <a:off x="1499684" y="3205309"/>
            <a:ext cx="405276" cy="20035"/>
          </a:xfrm>
          <a:prstGeom prst="line">
            <a:avLst/>
          </a:prstGeom>
          <a:noFill/>
          <a:ln w="19050" cap="flat" cmpd="sng" algn="ctr">
            <a:solidFill>
              <a:srgbClr val="000000"/>
            </a:solidFill>
            <a:prstDash val="sysDot"/>
            <a:round/>
            <a:headEnd type="none" w="med" len="med"/>
            <a:tailEnd type="none" w="med" len="med"/>
          </a:ln>
          <a:effectLst/>
        </p:spPr>
      </p:cxnSp>
      <p:cxnSp>
        <p:nvCxnSpPr>
          <p:cNvPr id="112" name="Straight Connector 111"/>
          <p:cNvCxnSpPr>
            <a:cxnSpLocks/>
            <a:stCxn id="85" idx="3"/>
          </p:cNvCxnSpPr>
          <p:nvPr/>
        </p:nvCxnSpPr>
        <p:spPr bwMode="auto">
          <a:xfrm flipV="1">
            <a:off x="7935517" y="3200910"/>
            <a:ext cx="289771" cy="4399"/>
          </a:xfrm>
          <a:prstGeom prst="line">
            <a:avLst/>
          </a:prstGeom>
          <a:noFill/>
          <a:ln w="19050" cap="flat" cmpd="sng" algn="ctr">
            <a:solidFill>
              <a:srgbClr val="000000"/>
            </a:solidFill>
            <a:prstDash val="sysDot"/>
            <a:round/>
            <a:headEnd type="none" w="med" len="med"/>
            <a:tailEnd type="none" w="med" len="med"/>
          </a:ln>
          <a:effectLst/>
        </p:spPr>
      </p:cxnSp>
      <p:grpSp>
        <p:nvGrpSpPr>
          <p:cNvPr id="6" name="Group 5"/>
          <p:cNvGrpSpPr/>
          <p:nvPr/>
        </p:nvGrpSpPr>
        <p:grpSpPr>
          <a:xfrm>
            <a:off x="1342556" y="2445599"/>
            <a:ext cx="7100586" cy="1519420"/>
            <a:chOff x="1792354" y="2669092"/>
            <a:chExt cx="7102436" cy="1519816"/>
          </a:xfrm>
        </p:grpSpPr>
        <p:sp>
          <p:nvSpPr>
            <p:cNvPr id="56" name="Can 55"/>
            <p:cNvSpPr/>
            <p:nvPr/>
          </p:nvSpPr>
          <p:spPr bwMode="auto">
            <a:xfrm rot="5400000">
              <a:off x="4633849" y="1894229"/>
              <a:ext cx="1519816" cy="3069541"/>
            </a:xfrm>
            <a:prstGeom prst="can">
              <a:avLst>
                <a:gd name="adj" fmla="val 13743"/>
              </a:avLst>
            </a:prstGeom>
            <a:solidFill>
              <a:schemeClr val="accent1">
                <a:lumMod val="20000"/>
                <a:lumOff val="80000"/>
              </a:schemeClr>
            </a:solidFill>
            <a:ln w="22225" cap="flat" cmpd="sng" algn="ctr">
              <a:noFill/>
              <a:prstDash val="solid"/>
              <a:round/>
              <a:headEnd type="none" w="med" len="med"/>
              <a:tailEnd type="none" w="med" len="med"/>
            </a:ln>
            <a:effectLst/>
          </p:spPr>
          <p:txBody>
            <a:bodyPr rot="0" spcFirstLastPara="0" vert="horz" wrap="square" lIns="138203" tIns="69101" rIns="138203" bIns="69101"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1152" fontAlgn="base">
                <a:spcBef>
                  <a:spcPct val="0"/>
                </a:spcBef>
                <a:spcAft>
                  <a:spcPct val="0"/>
                </a:spcAft>
                <a:defRPr/>
              </a:pPr>
              <a:endParaRPr lang="en-US" sz="1799" dirty="0">
                <a:solidFill>
                  <a:srgbClr val="D0D0CE"/>
                </a:solidFill>
                <a:latin typeface="Arial" charset="0"/>
                <a:cs typeface="Arial" charset="0"/>
              </a:endParaRPr>
            </a:p>
          </p:txBody>
        </p:sp>
        <p:sp>
          <p:nvSpPr>
            <p:cNvPr id="57" name="Rectangle 56"/>
            <p:cNvSpPr/>
            <p:nvPr/>
          </p:nvSpPr>
          <p:spPr bwMode="auto">
            <a:xfrm>
              <a:off x="4150680" y="287180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03" tIns="69101" rIns="138203" bIns="69101"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1152" fontAlgn="base">
                <a:spcBef>
                  <a:spcPct val="0"/>
                </a:spcBef>
                <a:spcAft>
                  <a:spcPct val="0"/>
                </a:spcAft>
                <a:defRPr/>
              </a:pPr>
              <a:r>
                <a:rPr lang="en-US" sz="1200" dirty="0">
                  <a:solidFill>
                    <a:srgbClr val="FFFFFF"/>
                  </a:solidFill>
                  <a:latin typeface="Arial"/>
                  <a:cs typeface="Arial"/>
                </a:rPr>
                <a:t>MPLS EF Queue</a:t>
              </a:r>
            </a:p>
          </p:txBody>
        </p:sp>
        <p:sp>
          <p:nvSpPr>
            <p:cNvPr id="59" name="Rectangle 58"/>
            <p:cNvSpPr/>
            <p:nvPr/>
          </p:nvSpPr>
          <p:spPr bwMode="auto">
            <a:xfrm>
              <a:off x="4150680" y="326795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03" tIns="69101" rIns="138203" bIns="69101"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1152" fontAlgn="base">
                <a:spcBef>
                  <a:spcPct val="0"/>
                </a:spcBef>
                <a:spcAft>
                  <a:spcPct val="0"/>
                </a:spcAft>
                <a:defRPr/>
              </a:pPr>
              <a:r>
                <a:rPr lang="en-US" sz="1200" dirty="0">
                  <a:solidFill>
                    <a:srgbClr val="FFFFFF"/>
                  </a:solidFill>
                  <a:latin typeface="Arial"/>
                  <a:cs typeface="Arial"/>
                </a:rPr>
                <a:t>MPLS Default Queue</a:t>
              </a:r>
            </a:p>
          </p:txBody>
        </p:sp>
        <p:sp>
          <p:nvSpPr>
            <p:cNvPr id="60" name="Rectangle 59"/>
            <p:cNvSpPr/>
            <p:nvPr/>
          </p:nvSpPr>
          <p:spPr bwMode="auto">
            <a:xfrm>
              <a:off x="4150680" y="3674936"/>
              <a:ext cx="2385784" cy="323808"/>
            </a:xfrm>
            <a:prstGeom prst="rect">
              <a:avLst/>
            </a:prstGeom>
            <a:solidFill>
              <a:schemeClr val="bg2"/>
            </a:solidFill>
            <a:ln w="22225" cap="flat" cmpd="sng" algn="ctr">
              <a:noFill/>
              <a:prstDash val="solid"/>
              <a:round/>
              <a:headEnd type="none" w="med" len="med"/>
              <a:tailEnd type="none" w="med" len="med"/>
            </a:ln>
            <a:effectLst/>
          </p:spPr>
          <p:txBody>
            <a:bodyPr rot="0" spcFirstLastPara="0" vert="horz" wrap="square" lIns="138203" tIns="69101" rIns="138203" bIns="6910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61152" fontAlgn="base">
                <a:spcBef>
                  <a:spcPct val="0"/>
                </a:spcBef>
                <a:spcAft>
                  <a:spcPct val="0"/>
                </a:spcAft>
                <a:defRPr/>
              </a:pPr>
              <a:r>
                <a:rPr lang="en-US" sz="1200" dirty="0">
                  <a:solidFill>
                    <a:srgbClr val="FFFFFF"/>
                  </a:solidFill>
                  <a:latin typeface="Arial"/>
                  <a:cs typeface="Arial"/>
                </a:rPr>
                <a:t>Internet</a:t>
              </a:r>
              <a:endParaRPr lang="en-US" sz="1400" dirty="0">
                <a:solidFill>
                  <a:srgbClr val="FFFFFF"/>
                </a:solidFill>
                <a:latin typeface="Arial"/>
                <a:cs typeface="Arial"/>
              </a:endParaRPr>
            </a:p>
          </p:txBody>
        </p:sp>
        <p:cxnSp>
          <p:nvCxnSpPr>
            <p:cNvPr id="66" name="Straight Connector 65"/>
            <p:cNvCxnSpPr>
              <a:cxnSpLocks/>
              <a:stCxn id="56" idx="0"/>
              <a:endCxn id="85" idx="1"/>
            </p:cNvCxnSpPr>
            <p:nvPr/>
          </p:nvCxnSpPr>
          <p:spPr bwMode="auto">
            <a:xfrm flipV="1">
              <a:off x="6719660" y="3428999"/>
              <a:ext cx="320108" cy="1"/>
            </a:xfrm>
            <a:prstGeom prst="line">
              <a:avLst/>
            </a:prstGeom>
            <a:noFill/>
            <a:ln w="19050" cap="flat" cmpd="sng" algn="ctr">
              <a:solidFill>
                <a:srgbClr val="000000"/>
              </a:solidFill>
              <a:prstDash val="sysDot"/>
              <a:round/>
              <a:headEnd type="none" w="med" len="med"/>
              <a:tailEnd type="none" w="med" len="med"/>
            </a:ln>
            <a:effectLst/>
          </p:spPr>
        </p:cxnSp>
        <p:cxnSp>
          <p:nvCxnSpPr>
            <p:cNvPr id="86" name="Straight Connector 85"/>
            <p:cNvCxnSpPr>
              <a:cxnSpLocks/>
              <a:stCxn id="56" idx="3"/>
              <a:endCxn id="84" idx="3"/>
            </p:cNvCxnSpPr>
            <p:nvPr/>
          </p:nvCxnSpPr>
          <p:spPr bwMode="auto">
            <a:xfrm flipH="1" flipV="1">
              <a:off x="3702168" y="3428999"/>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78" name="TextBox 13"/>
            <p:cNvSpPr txBox="1"/>
            <p:nvPr/>
          </p:nvSpPr>
          <p:spPr>
            <a:xfrm>
              <a:off x="1792354" y="3639091"/>
              <a:ext cx="2206113" cy="4002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sz="1000" dirty="0">
                  <a:solidFill>
                    <a:srgbClr val="000000">
                      <a:lumMod val="75000"/>
                    </a:srgbClr>
                  </a:solidFill>
                  <a:latin typeface="Calibri" panose="020F0502020204030204"/>
                </a:rPr>
                <a:t>Citrix SD-WAN 10.1 </a:t>
              </a:r>
              <a:br>
                <a:rPr lang="en-US" sz="1000" dirty="0">
                  <a:solidFill>
                    <a:srgbClr val="000000">
                      <a:lumMod val="75000"/>
                    </a:srgbClr>
                  </a:solidFill>
                  <a:latin typeface="Calibri" panose="020F0502020204030204"/>
                </a:rPr>
              </a:br>
              <a:endParaRPr lang="en-US" sz="1000" dirty="0">
                <a:solidFill>
                  <a:srgbClr val="000000">
                    <a:lumMod val="75000"/>
                  </a:srgbClr>
                </a:solidFill>
                <a:latin typeface="Calibri" panose="020F0502020204030204"/>
              </a:endParaRPr>
            </a:p>
          </p:txBody>
        </p:sp>
        <p:sp>
          <p:nvSpPr>
            <p:cNvPr id="79" name="TextBox 53"/>
            <p:cNvSpPr txBox="1"/>
            <p:nvPr/>
          </p:nvSpPr>
          <p:spPr>
            <a:xfrm>
              <a:off x="6688677" y="3624838"/>
              <a:ext cx="2206113" cy="4002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sz="1000" dirty="0">
                  <a:solidFill>
                    <a:srgbClr val="000000">
                      <a:lumMod val="75000"/>
                    </a:srgbClr>
                  </a:solidFill>
                  <a:latin typeface="Calibri" panose="020F0502020204030204"/>
                </a:rPr>
                <a:t>Citrix SD-WAN 10.1</a:t>
              </a:r>
              <a:br>
                <a:rPr lang="en-US" sz="1000" dirty="0">
                  <a:solidFill>
                    <a:srgbClr val="000000">
                      <a:lumMod val="75000"/>
                    </a:srgbClr>
                  </a:solidFill>
                  <a:latin typeface="Calibri" panose="020F0502020204030204"/>
                </a:rPr>
              </a:br>
              <a:r>
                <a:rPr lang="en-US" sz="1000" dirty="0">
                  <a:solidFill>
                    <a:srgbClr val="000000">
                      <a:lumMod val="75000"/>
                    </a:srgbClr>
                  </a:solidFill>
                  <a:latin typeface="Calibri" panose="020F0502020204030204"/>
                </a:rPr>
                <a:t>head-end</a:t>
              </a:r>
            </a:p>
          </p:txBody>
        </p:sp>
        <p:pic>
          <p:nvPicPr>
            <p:cNvPr id="84" name="Picture 8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4905" y="3224684"/>
              <a:ext cx="1347263" cy="408630"/>
            </a:xfrm>
            <a:prstGeom prst="rect">
              <a:avLst/>
            </a:prstGeom>
          </p:spPr>
        </p:pic>
        <p:pic>
          <p:nvPicPr>
            <p:cNvPr id="85" name="Picture 8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9768" y="3224684"/>
              <a:ext cx="1347263" cy="408630"/>
            </a:xfrm>
            <a:prstGeom prst="rect">
              <a:avLst/>
            </a:prstGeom>
          </p:spPr>
        </p:pic>
      </p:grpSp>
      <p:sp>
        <p:nvSpPr>
          <p:cNvPr id="140" name="Freeform: Shape 139"/>
          <p:cNvSpPr/>
          <p:nvPr/>
        </p:nvSpPr>
        <p:spPr>
          <a:xfrm>
            <a:off x="1305007" y="3160353"/>
            <a:ext cx="7136360" cy="737812"/>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8219" h="738004">
                <a:moveTo>
                  <a:pt x="0" y="254257"/>
                </a:moveTo>
                <a:cubicBezTo>
                  <a:pt x="9832" y="36472"/>
                  <a:pt x="315615" y="115622"/>
                  <a:pt x="625331" y="89075"/>
                </a:cubicBezTo>
                <a:cubicBezTo>
                  <a:pt x="935047" y="62528"/>
                  <a:pt x="1548580" y="23199"/>
                  <a:pt x="1858296" y="94974"/>
                </a:cubicBezTo>
                <a:cubicBezTo>
                  <a:pt x="2168012" y="166749"/>
                  <a:pt x="1995948" y="447952"/>
                  <a:pt x="2483628" y="519728"/>
                </a:cubicBezTo>
                <a:cubicBezTo>
                  <a:pt x="2971308" y="591504"/>
                  <a:pt x="4310461" y="604286"/>
                  <a:pt x="4784376" y="525628"/>
                </a:cubicBezTo>
                <a:cubicBezTo>
                  <a:pt x="5258291" y="446970"/>
                  <a:pt x="5015434" y="119555"/>
                  <a:pt x="5327117" y="47780"/>
                </a:cubicBezTo>
                <a:cubicBezTo>
                  <a:pt x="5638800" y="-23995"/>
                  <a:pt x="6352622" y="-20062"/>
                  <a:pt x="6654472" y="94975"/>
                </a:cubicBezTo>
                <a:cubicBezTo>
                  <a:pt x="6956322" y="210012"/>
                  <a:pt x="7138219" y="738004"/>
                  <a:pt x="7138219" y="738004"/>
                </a:cubicBezTo>
                <a:lnTo>
                  <a:pt x="7138219" y="738004"/>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panose="020F0502020204030204"/>
            </a:endParaRPr>
          </a:p>
        </p:txBody>
      </p:sp>
      <p:sp>
        <p:nvSpPr>
          <p:cNvPr id="153" name="Freeform: Shape 152"/>
          <p:cNvSpPr/>
          <p:nvPr/>
        </p:nvSpPr>
        <p:spPr>
          <a:xfrm>
            <a:off x="1321721" y="3139858"/>
            <a:ext cx="7133563" cy="332206"/>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48232 w 7138219"/>
              <a:gd name="connsiteY3" fmla="*/ 189364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32298 h 716045"/>
              <a:gd name="connsiteX1" fmla="*/ 625331 w 7138219"/>
              <a:gd name="connsiteY1" fmla="*/ 67116 h 716045"/>
              <a:gd name="connsiteX2" fmla="*/ 1858296 w 7138219"/>
              <a:gd name="connsiteY2" fmla="*/ 126109 h 716045"/>
              <a:gd name="connsiteX3" fmla="*/ 2448232 w 7138219"/>
              <a:gd name="connsiteY3" fmla="*/ 167405 h 716045"/>
              <a:gd name="connsiteX4" fmla="*/ 4790276 w 7138219"/>
              <a:gd name="connsiteY4" fmla="*/ 173305 h 716045"/>
              <a:gd name="connsiteX5" fmla="*/ 5327117 w 7138219"/>
              <a:gd name="connsiteY5" fmla="*/ 25821 h 716045"/>
              <a:gd name="connsiteX6" fmla="*/ 6654472 w 7138219"/>
              <a:gd name="connsiteY6" fmla="*/ 73016 h 716045"/>
              <a:gd name="connsiteX7" fmla="*/ 7138219 w 7138219"/>
              <a:gd name="connsiteY7" fmla="*/ 716045 h 716045"/>
              <a:gd name="connsiteX8" fmla="*/ 7138219 w 7138219"/>
              <a:gd name="connsiteY8" fmla="*/ 716045 h 716045"/>
              <a:gd name="connsiteX0" fmla="*/ 0 w 7138219"/>
              <a:gd name="connsiteY0" fmla="*/ 237892 h 721639"/>
              <a:gd name="connsiteX1" fmla="*/ 625331 w 7138219"/>
              <a:gd name="connsiteY1" fmla="*/ 72710 h 721639"/>
              <a:gd name="connsiteX2" fmla="*/ 1858296 w 7138219"/>
              <a:gd name="connsiteY2" fmla="*/ 131703 h 721639"/>
              <a:gd name="connsiteX3" fmla="*/ 2448232 w 7138219"/>
              <a:gd name="connsiteY3" fmla="*/ 172999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38219"/>
              <a:gd name="connsiteY0" fmla="*/ 237892 h 721639"/>
              <a:gd name="connsiteX1" fmla="*/ 625331 w 7138219"/>
              <a:gd name="connsiteY1" fmla="*/ 72710 h 721639"/>
              <a:gd name="connsiteX2" fmla="*/ 1858296 w 7138219"/>
              <a:gd name="connsiteY2" fmla="*/ 131703 h 721639"/>
              <a:gd name="connsiteX3" fmla="*/ 2442333 w 7138219"/>
              <a:gd name="connsiteY3" fmla="*/ 261490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74051"/>
              <a:gd name="connsiteY0" fmla="*/ 237892 h 727349"/>
              <a:gd name="connsiteX1" fmla="*/ 625331 w 7174051"/>
              <a:gd name="connsiteY1" fmla="*/ 72710 h 727349"/>
              <a:gd name="connsiteX2" fmla="*/ 1858296 w 7174051"/>
              <a:gd name="connsiteY2" fmla="*/ 131703 h 727349"/>
              <a:gd name="connsiteX3" fmla="*/ 2442333 w 7174051"/>
              <a:gd name="connsiteY3" fmla="*/ 261490 h 727349"/>
              <a:gd name="connsiteX4" fmla="*/ 4760779 w 7174051"/>
              <a:gd name="connsiteY4" fmla="*/ 267390 h 727349"/>
              <a:gd name="connsiteX5" fmla="*/ 5327117 w 7174051"/>
              <a:gd name="connsiteY5" fmla="*/ 31415 h 727349"/>
              <a:gd name="connsiteX6" fmla="*/ 6654472 w 7174051"/>
              <a:gd name="connsiteY6" fmla="*/ 78610 h 727349"/>
              <a:gd name="connsiteX7" fmla="*/ 7138219 w 7174051"/>
              <a:gd name="connsiteY7" fmla="*/ 721639 h 727349"/>
              <a:gd name="connsiteX8" fmla="*/ 7138219 w 7174051"/>
              <a:gd name="connsiteY8" fmla="*/ 373577 h 727349"/>
              <a:gd name="connsiteX0" fmla="*/ 0 w 7147809"/>
              <a:gd name="connsiteY0" fmla="*/ 218055 h 393930"/>
              <a:gd name="connsiteX1" fmla="*/ 625331 w 7147809"/>
              <a:gd name="connsiteY1" fmla="*/ 52873 h 393930"/>
              <a:gd name="connsiteX2" fmla="*/ 1858296 w 7147809"/>
              <a:gd name="connsiteY2" fmla="*/ 111866 h 393930"/>
              <a:gd name="connsiteX3" fmla="*/ 2442333 w 7147809"/>
              <a:gd name="connsiteY3" fmla="*/ 241653 h 393930"/>
              <a:gd name="connsiteX4" fmla="*/ 4760779 w 7147809"/>
              <a:gd name="connsiteY4" fmla="*/ 247553 h 393930"/>
              <a:gd name="connsiteX5" fmla="*/ 5327117 w 7147809"/>
              <a:gd name="connsiteY5" fmla="*/ 11578 h 393930"/>
              <a:gd name="connsiteX6" fmla="*/ 6654472 w 7147809"/>
              <a:gd name="connsiteY6" fmla="*/ 58773 h 393930"/>
              <a:gd name="connsiteX7" fmla="*/ 7096923 w 7147809"/>
              <a:gd name="connsiteY7" fmla="*/ 253451 h 393930"/>
              <a:gd name="connsiteX8" fmla="*/ 7138219 w 7147809"/>
              <a:gd name="connsiteY8" fmla="*/ 353740 h 393930"/>
              <a:gd name="connsiteX0" fmla="*/ 0 w 7161420"/>
              <a:gd name="connsiteY0" fmla="*/ 218055 h 421065"/>
              <a:gd name="connsiteX1" fmla="*/ 625331 w 7161420"/>
              <a:gd name="connsiteY1" fmla="*/ 52873 h 421065"/>
              <a:gd name="connsiteX2" fmla="*/ 1858296 w 7161420"/>
              <a:gd name="connsiteY2" fmla="*/ 111866 h 421065"/>
              <a:gd name="connsiteX3" fmla="*/ 2442333 w 7161420"/>
              <a:gd name="connsiteY3" fmla="*/ 241653 h 421065"/>
              <a:gd name="connsiteX4" fmla="*/ 4760779 w 7161420"/>
              <a:gd name="connsiteY4" fmla="*/ 247553 h 421065"/>
              <a:gd name="connsiteX5" fmla="*/ 5327117 w 7161420"/>
              <a:gd name="connsiteY5" fmla="*/ 11578 h 421065"/>
              <a:gd name="connsiteX6" fmla="*/ 6654472 w 7161420"/>
              <a:gd name="connsiteY6" fmla="*/ 58773 h 421065"/>
              <a:gd name="connsiteX7" fmla="*/ 7096923 w 7161420"/>
              <a:gd name="connsiteY7" fmla="*/ 253451 h 421065"/>
              <a:gd name="connsiteX8" fmla="*/ 7158767 w 7161420"/>
              <a:gd name="connsiteY8" fmla="*/ 384562 h 421065"/>
              <a:gd name="connsiteX0" fmla="*/ 0 w 7164666"/>
              <a:gd name="connsiteY0" fmla="*/ 218055 h 388592"/>
              <a:gd name="connsiteX1" fmla="*/ 625331 w 7164666"/>
              <a:gd name="connsiteY1" fmla="*/ 52873 h 388592"/>
              <a:gd name="connsiteX2" fmla="*/ 1858296 w 7164666"/>
              <a:gd name="connsiteY2" fmla="*/ 111866 h 388592"/>
              <a:gd name="connsiteX3" fmla="*/ 2442333 w 7164666"/>
              <a:gd name="connsiteY3" fmla="*/ 241653 h 388592"/>
              <a:gd name="connsiteX4" fmla="*/ 4760779 w 7164666"/>
              <a:gd name="connsiteY4" fmla="*/ 247553 h 388592"/>
              <a:gd name="connsiteX5" fmla="*/ 5327117 w 7164666"/>
              <a:gd name="connsiteY5" fmla="*/ 11578 h 388592"/>
              <a:gd name="connsiteX6" fmla="*/ 6654472 w 7164666"/>
              <a:gd name="connsiteY6" fmla="*/ 58773 h 388592"/>
              <a:gd name="connsiteX7" fmla="*/ 7096923 w 7164666"/>
              <a:gd name="connsiteY7" fmla="*/ 253451 h 388592"/>
              <a:gd name="connsiteX8" fmla="*/ 7162899 w 7164666"/>
              <a:gd name="connsiteY8" fmla="*/ 347575 h 388592"/>
              <a:gd name="connsiteX0" fmla="*/ 0 w 7164667"/>
              <a:gd name="connsiteY0" fmla="*/ 218055 h 369330"/>
              <a:gd name="connsiteX1" fmla="*/ 625331 w 7164667"/>
              <a:gd name="connsiteY1" fmla="*/ 52873 h 369330"/>
              <a:gd name="connsiteX2" fmla="*/ 1858296 w 7164667"/>
              <a:gd name="connsiteY2" fmla="*/ 111866 h 369330"/>
              <a:gd name="connsiteX3" fmla="*/ 2442333 w 7164667"/>
              <a:gd name="connsiteY3" fmla="*/ 241653 h 369330"/>
              <a:gd name="connsiteX4" fmla="*/ 4760779 w 7164667"/>
              <a:gd name="connsiteY4" fmla="*/ 247553 h 369330"/>
              <a:gd name="connsiteX5" fmla="*/ 5327117 w 7164667"/>
              <a:gd name="connsiteY5" fmla="*/ 11578 h 369330"/>
              <a:gd name="connsiteX6" fmla="*/ 6654472 w 7164667"/>
              <a:gd name="connsiteY6" fmla="*/ 58773 h 369330"/>
              <a:gd name="connsiteX7" fmla="*/ 7096923 w 7164667"/>
              <a:gd name="connsiteY7" fmla="*/ 253451 h 369330"/>
              <a:gd name="connsiteX8" fmla="*/ 7162900 w 7164667"/>
              <a:gd name="connsiteY8" fmla="*/ 324972 h 369330"/>
              <a:gd name="connsiteX0" fmla="*/ 0 w 7173597"/>
              <a:gd name="connsiteY0" fmla="*/ 218055 h 340751"/>
              <a:gd name="connsiteX1" fmla="*/ 625331 w 7173597"/>
              <a:gd name="connsiteY1" fmla="*/ 52873 h 340751"/>
              <a:gd name="connsiteX2" fmla="*/ 1858296 w 7173597"/>
              <a:gd name="connsiteY2" fmla="*/ 111866 h 340751"/>
              <a:gd name="connsiteX3" fmla="*/ 2442333 w 7173597"/>
              <a:gd name="connsiteY3" fmla="*/ 241653 h 340751"/>
              <a:gd name="connsiteX4" fmla="*/ 4760779 w 7173597"/>
              <a:gd name="connsiteY4" fmla="*/ 247553 h 340751"/>
              <a:gd name="connsiteX5" fmla="*/ 5327117 w 7173597"/>
              <a:gd name="connsiteY5" fmla="*/ 11578 h 340751"/>
              <a:gd name="connsiteX6" fmla="*/ 6654472 w 7173597"/>
              <a:gd name="connsiteY6" fmla="*/ 58773 h 340751"/>
              <a:gd name="connsiteX7" fmla="*/ 7096923 w 7173597"/>
              <a:gd name="connsiteY7" fmla="*/ 253451 h 340751"/>
              <a:gd name="connsiteX8" fmla="*/ 7173230 w 7173597"/>
              <a:gd name="connsiteY8" fmla="*/ 290040 h 340751"/>
              <a:gd name="connsiteX0" fmla="*/ 0 w 7173597"/>
              <a:gd name="connsiteY0" fmla="*/ 218055 h 386821"/>
              <a:gd name="connsiteX1" fmla="*/ 625331 w 7173597"/>
              <a:gd name="connsiteY1" fmla="*/ 52873 h 386821"/>
              <a:gd name="connsiteX2" fmla="*/ 1858296 w 7173597"/>
              <a:gd name="connsiteY2" fmla="*/ 111866 h 386821"/>
              <a:gd name="connsiteX3" fmla="*/ 2442333 w 7173597"/>
              <a:gd name="connsiteY3" fmla="*/ 241653 h 386821"/>
              <a:gd name="connsiteX4" fmla="*/ 4760779 w 7173597"/>
              <a:gd name="connsiteY4" fmla="*/ 247553 h 386821"/>
              <a:gd name="connsiteX5" fmla="*/ 5327117 w 7173597"/>
              <a:gd name="connsiteY5" fmla="*/ 11578 h 386821"/>
              <a:gd name="connsiteX6" fmla="*/ 6654472 w 7173597"/>
              <a:gd name="connsiteY6" fmla="*/ 58773 h 386821"/>
              <a:gd name="connsiteX7" fmla="*/ 7096923 w 7173597"/>
              <a:gd name="connsiteY7" fmla="*/ 253451 h 386821"/>
              <a:gd name="connsiteX8" fmla="*/ 7173230 w 7173597"/>
              <a:gd name="connsiteY8" fmla="*/ 345521 h 386821"/>
              <a:gd name="connsiteX0" fmla="*/ 0 w 7173597"/>
              <a:gd name="connsiteY0" fmla="*/ 176865 h 345631"/>
              <a:gd name="connsiteX1" fmla="*/ 625331 w 7173597"/>
              <a:gd name="connsiteY1" fmla="*/ 11683 h 345631"/>
              <a:gd name="connsiteX2" fmla="*/ 1858296 w 7173597"/>
              <a:gd name="connsiteY2" fmla="*/ 70676 h 345631"/>
              <a:gd name="connsiteX3" fmla="*/ 2442333 w 7173597"/>
              <a:gd name="connsiteY3" fmla="*/ 200463 h 345631"/>
              <a:gd name="connsiteX4" fmla="*/ 4760779 w 7173597"/>
              <a:gd name="connsiteY4" fmla="*/ 206363 h 345631"/>
              <a:gd name="connsiteX5" fmla="*/ 5319053 w 7173597"/>
              <a:gd name="connsiteY5" fmla="*/ 30546 h 345631"/>
              <a:gd name="connsiteX6" fmla="*/ 6654472 w 7173597"/>
              <a:gd name="connsiteY6" fmla="*/ 17583 h 345631"/>
              <a:gd name="connsiteX7" fmla="*/ 7096923 w 7173597"/>
              <a:gd name="connsiteY7" fmla="*/ 212261 h 345631"/>
              <a:gd name="connsiteX8" fmla="*/ 7173230 w 7173597"/>
              <a:gd name="connsiteY8" fmla="*/ 304331 h 345631"/>
              <a:gd name="connsiteX0" fmla="*/ 0 w 7173627"/>
              <a:gd name="connsiteY0" fmla="*/ 165182 h 332293"/>
              <a:gd name="connsiteX1" fmla="*/ 625331 w 7173627"/>
              <a:gd name="connsiteY1" fmla="*/ 0 h 332293"/>
              <a:gd name="connsiteX2" fmla="*/ 1858296 w 7173627"/>
              <a:gd name="connsiteY2" fmla="*/ 58993 h 332293"/>
              <a:gd name="connsiteX3" fmla="*/ 2442333 w 7173627"/>
              <a:gd name="connsiteY3" fmla="*/ 188780 h 332293"/>
              <a:gd name="connsiteX4" fmla="*/ 4760779 w 7173627"/>
              <a:gd name="connsiteY4" fmla="*/ 194680 h 332293"/>
              <a:gd name="connsiteX5" fmla="*/ 5319053 w 7173627"/>
              <a:gd name="connsiteY5" fmla="*/ 18863 h 332293"/>
              <a:gd name="connsiteX6" fmla="*/ 6652456 w 7173627"/>
              <a:gd name="connsiteY6" fmla="*/ 76084 h 332293"/>
              <a:gd name="connsiteX7" fmla="*/ 7096923 w 7173627"/>
              <a:gd name="connsiteY7" fmla="*/ 200578 h 332293"/>
              <a:gd name="connsiteX8" fmla="*/ 7173230 w 7173627"/>
              <a:gd name="connsiteY8" fmla="*/ 292648 h 33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627" h="332293">
                <a:moveTo>
                  <a:pt x="0" y="165182"/>
                </a:moveTo>
                <a:cubicBezTo>
                  <a:pt x="9832" y="-52603"/>
                  <a:pt x="315615" y="17698"/>
                  <a:pt x="625331" y="0"/>
                </a:cubicBezTo>
                <a:cubicBezTo>
                  <a:pt x="1036319" y="19664"/>
                  <a:pt x="1555462" y="27530"/>
                  <a:pt x="1858296" y="58993"/>
                </a:cubicBezTo>
                <a:cubicBezTo>
                  <a:pt x="2161130" y="90456"/>
                  <a:pt x="1958586" y="166166"/>
                  <a:pt x="2442333" y="188780"/>
                </a:cubicBezTo>
                <a:cubicBezTo>
                  <a:pt x="2926080" y="211394"/>
                  <a:pt x="4281326" y="222999"/>
                  <a:pt x="4760779" y="194680"/>
                </a:cubicBezTo>
                <a:cubicBezTo>
                  <a:pt x="5240232" y="166361"/>
                  <a:pt x="5003774" y="38629"/>
                  <a:pt x="5319053" y="18863"/>
                </a:cubicBezTo>
                <a:cubicBezTo>
                  <a:pt x="5634332" y="-903"/>
                  <a:pt x="6356144" y="45798"/>
                  <a:pt x="6652456" y="76084"/>
                </a:cubicBezTo>
                <a:cubicBezTo>
                  <a:pt x="6948768" y="106370"/>
                  <a:pt x="7010127" y="164484"/>
                  <a:pt x="7096923" y="200578"/>
                </a:cubicBezTo>
                <a:cubicBezTo>
                  <a:pt x="7183719" y="236672"/>
                  <a:pt x="7173230" y="408669"/>
                  <a:pt x="7173230" y="292648"/>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panose="020F0502020204030204"/>
            </a:endParaRPr>
          </a:p>
        </p:txBody>
      </p:sp>
      <p:sp>
        <p:nvSpPr>
          <p:cNvPr id="154" name="Freeform: Shape 153"/>
          <p:cNvSpPr/>
          <p:nvPr/>
        </p:nvSpPr>
        <p:spPr>
          <a:xfrm flipV="1">
            <a:off x="1313618" y="2953580"/>
            <a:ext cx="7102636" cy="155077"/>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54257 h 738004"/>
              <a:gd name="connsiteX1" fmla="*/ 625331 w 7138219"/>
              <a:gd name="connsiteY1" fmla="*/ 89075 h 738004"/>
              <a:gd name="connsiteX2" fmla="*/ 1858296 w 7138219"/>
              <a:gd name="connsiteY2" fmla="*/ 148068 h 738004"/>
              <a:gd name="connsiteX3" fmla="*/ 2448232 w 7138219"/>
              <a:gd name="connsiteY3" fmla="*/ 189364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32298 h 716045"/>
              <a:gd name="connsiteX1" fmla="*/ 625331 w 7138219"/>
              <a:gd name="connsiteY1" fmla="*/ 67116 h 716045"/>
              <a:gd name="connsiteX2" fmla="*/ 1858296 w 7138219"/>
              <a:gd name="connsiteY2" fmla="*/ 126109 h 716045"/>
              <a:gd name="connsiteX3" fmla="*/ 2448232 w 7138219"/>
              <a:gd name="connsiteY3" fmla="*/ 167405 h 716045"/>
              <a:gd name="connsiteX4" fmla="*/ 4790276 w 7138219"/>
              <a:gd name="connsiteY4" fmla="*/ 173305 h 716045"/>
              <a:gd name="connsiteX5" fmla="*/ 5327117 w 7138219"/>
              <a:gd name="connsiteY5" fmla="*/ 25821 h 716045"/>
              <a:gd name="connsiteX6" fmla="*/ 6654472 w 7138219"/>
              <a:gd name="connsiteY6" fmla="*/ 73016 h 716045"/>
              <a:gd name="connsiteX7" fmla="*/ 7138219 w 7138219"/>
              <a:gd name="connsiteY7" fmla="*/ 716045 h 716045"/>
              <a:gd name="connsiteX8" fmla="*/ 7138219 w 7138219"/>
              <a:gd name="connsiteY8" fmla="*/ 716045 h 716045"/>
              <a:gd name="connsiteX0" fmla="*/ 0 w 7138219"/>
              <a:gd name="connsiteY0" fmla="*/ 237892 h 721639"/>
              <a:gd name="connsiteX1" fmla="*/ 625331 w 7138219"/>
              <a:gd name="connsiteY1" fmla="*/ 72710 h 721639"/>
              <a:gd name="connsiteX2" fmla="*/ 1858296 w 7138219"/>
              <a:gd name="connsiteY2" fmla="*/ 131703 h 721639"/>
              <a:gd name="connsiteX3" fmla="*/ 2448232 w 7138219"/>
              <a:gd name="connsiteY3" fmla="*/ 172999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38219"/>
              <a:gd name="connsiteY0" fmla="*/ 237892 h 721639"/>
              <a:gd name="connsiteX1" fmla="*/ 625331 w 7138219"/>
              <a:gd name="connsiteY1" fmla="*/ 72710 h 721639"/>
              <a:gd name="connsiteX2" fmla="*/ 1858296 w 7138219"/>
              <a:gd name="connsiteY2" fmla="*/ 131703 h 721639"/>
              <a:gd name="connsiteX3" fmla="*/ 2442333 w 7138219"/>
              <a:gd name="connsiteY3" fmla="*/ 261490 h 721639"/>
              <a:gd name="connsiteX4" fmla="*/ 4760779 w 7138219"/>
              <a:gd name="connsiteY4" fmla="*/ 267390 h 721639"/>
              <a:gd name="connsiteX5" fmla="*/ 5327117 w 7138219"/>
              <a:gd name="connsiteY5" fmla="*/ 31415 h 721639"/>
              <a:gd name="connsiteX6" fmla="*/ 6654472 w 7138219"/>
              <a:gd name="connsiteY6" fmla="*/ 78610 h 721639"/>
              <a:gd name="connsiteX7" fmla="*/ 7138219 w 7138219"/>
              <a:gd name="connsiteY7" fmla="*/ 721639 h 721639"/>
              <a:gd name="connsiteX8" fmla="*/ 7138219 w 7138219"/>
              <a:gd name="connsiteY8" fmla="*/ 721639 h 721639"/>
              <a:gd name="connsiteX0" fmla="*/ 0 w 7174051"/>
              <a:gd name="connsiteY0" fmla="*/ 237892 h 727349"/>
              <a:gd name="connsiteX1" fmla="*/ 625331 w 7174051"/>
              <a:gd name="connsiteY1" fmla="*/ 72710 h 727349"/>
              <a:gd name="connsiteX2" fmla="*/ 1858296 w 7174051"/>
              <a:gd name="connsiteY2" fmla="*/ 131703 h 727349"/>
              <a:gd name="connsiteX3" fmla="*/ 2442333 w 7174051"/>
              <a:gd name="connsiteY3" fmla="*/ 261490 h 727349"/>
              <a:gd name="connsiteX4" fmla="*/ 4760779 w 7174051"/>
              <a:gd name="connsiteY4" fmla="*/ 267390 h 727349"/>
              <a:gd name="connsiteX5" fmla="*/ 5327117 w 7174051"/>
              <a:gd name="connsiteY5" fmla="*/ 31415 h 727349"/>
              <a:gd name="connsiteX6" fmla="*/ 6654472 w 7174051"/>
              <a:gd name="connsiteY6" fmla="*/ 78610 h 727349"/>
              <a:gd name="connsiteX7" fmla="*/ 7138219 w 7174051"/>
              <a:gd name="connsiteY7" fmla="*/ 721639 h 727349"/>
              <a:gd name="connsiteX8" fmla="*/ 7138219 w 7174051"/>
              <a:gd name="connsiteY8" fmla="*/ 373577 h 727349"/>
              <a:gd name="connsiteX0" fmla="*/ 0 w 7147809"/>
              <a:gd name="connsiteY0" fmla="*/ 218055 h 393930"/>
              <a:gd name="connsiteX1" fmla="*/ 625331 w 7147809"/>
              <a:gd name="connsiteY1" fmla="*/ 52873 h 393930"/>
              <a:gd name="connsiteX2" fmla="*/ 1858296 w 7147809"/>
              <a:gd name="connsiteY2" fmla="*/ 111866 h 393930"/>
              <a:gd name="connsiteX3" fmla="*/ 2442333 w 7147809"/>
              <a:gd name="connsiteY3" fmla="*/ 241653 h 393930"/>
              <a:gd name="connsiteX4" fmla="*/ 4760779 w 7147809"/>
              <a:gd name="connsiteY4" fmla="*/ 247553 h 393930"/>
              <a:gd name="connsiteX5" fmla="*/ 5327117 w 7147809"/>
              <a:gd name="connsiteY5" fmla="*/ 11578 h 393930"/>
              <a:gd name="connsiteX6" fmla="*/ 6654472 w 7147809"/>
              <a:gd name="connsiteY6" fmla="*/ 58773 h 393930"/>
              <a:gd name="connsiteX7" fmla="*/ 7096923 w 7147809"/>
              <a:gd name="connsiteY7" fmla="*/ 253451 h 393930"/>
              <a:gd name="connsiteX8" fmla="*/ 7138219 w 7147809"/>
              <a:gd name="connsiteY8" fmla="*/ 353740 h 393930"/>
              <a:gd name="connsiteX0" fmla="*/ 0 w 7161420"/>
              <a:gd name="connsiteY0" fmla="*/ 218055 h 421065"/>
              <a:gd name="connsiteX1" fmla="*/ 625331 w 7161420"/>
              <a:gd name="connsiteY1" fmla="*/ 52873 h 421065"/>
              <a:gd name="connsiteX2" fmla="*/ 1858296 w 7161420"/>
              <a:gd name="connsiteY2" fmla="*/ 111866 h 421065"/>
              <a:gd name="connsiteX3" fmla="*/ 2442333 w 7161420"/>
              <a:gd name="connsiteY3" fmla="*/ 241653 h 421065"/>
              <a:gd name="connsiteX4" fmla="*/ 4760779 w 7161420"/>
              <a:gd name="connsiteY4" fmla="*/ 247553 h 421065"/>
              <a:gd name="connsiteX5" fmla="*/ 5327117 w 7161420"/>
              <a:gd name="connsiteY5" fmla="*/ 11578 h 421065"/>
              <a:gd name="connsiteX6" fmla="*/ 6654472 w 7161420"/>
              <a:gd name="connsiteY6" fmla="*/ 58773 h 421065"/>
              <a:gd name="connsiteX7" fmla="*/ 7096923 w 7161420"/>
              <a:gd name="connsiteY7" fmla="*/ 253451 h 421065"/>
              <a:gd name="connsiteX8" fmla="*/ 7158767 w 7161420"/>
              <a:gd name="connsiteY8" fmla="*/ 384562 h 421065"/>
              <a:gd name="connsiteX0" fmla="*/ 0 w 7164666"/>
              <a:gd name="connsiteY0" fmla="*/ 218055 h 388592"/>
              <a:gd name="connsiteX1" fmla="*/ 625331 w 7164666"/>
              <a:gd name="connsiteY1" fmla="*/ 52873 h 388592"/>
              <a:gd name="connsiteX2" fmla="*/ 1858296 w 7164666"/>
              <a:gd name="connsiteY2" fmla="*/ 111866 h 388592"/>
              <a:gd name="connsiteX3" fmla="*/ 2442333 w 7164666"/>
              <a:gd name="connsiteY3" fmla="*/ 241653 h 388592"/>
              <a:gd name="connsiteX4" fmla="*/ 4760779 w 7164666"/>
              <a:gd name="connsiteY4" fmla="*/ 247553 h 388592"/>
              <a:gd name="connsiteX5" fmla="*/ 5327117 w 7164666"/>
              <a:gd name="connsiteY5" fmla="*/ 11578 h 388592"/>
              <a:gd name="connsiteX6" fmla="*/ 6654472 w 7164666"/>
              <a:gd name="connsiteY6" fmla="*/ 58773 h 388592"/>
              <a:gd name="connsiteX7" fmla="*/ 7096923 w 7164666"/>
              <a:gd name="connsiteY7" fmla="*/ 253451 h 388592"/>
              <a:gd name="connsiteX8" fmla="*/ 7162899 w 7164666"/>
              <a:gd name="connsiteY8" fmla="*/ 347575 h 388592"/>
              <a:gd name="connsiteX0" fmla="*/ 0 w 7164667"/>
              <a:gd name="connsiteY0" fmla="*/ 218055 h 369330"/>
              <a:gd name="connsiteX1" fmla="*/ 625331 w 7164667"/>
              <a:gd name="connsiteY1" fmla="*/ 52873 h 369330"/>
              <a:gd name="connsiteX2" fmla="*/ 1858296 w 7164667"/>
              <a:gd name="connsiteY2" fmla="*/ 111866 h 369330"/>
              <a:gd name="connsiteX3" fmla="*/ 2442333 w 7164667"/>
              <a:gd name="connsiteY3" fmla="*/ 241653 h 369330"/>
              <a:gd name="connsiteX4" fmla="*/ 4760779 w 7164667"/>
              <a:gd name="connsiteY4" fmla="*/ 247553 h 369330"/>
              <a:gd name="connsiteX5" fmla="*/ 5327117 w 7164667"/>
              <a:gd name="connsiteY5" fmla="*/ 11578 h 369330"/>
              <a:gd name="connsiteX6" fmla="*/ 6654472 w 7164667"/>
              <a:gd name="connsiteY6" fmla="*/ 58773 h 369330"/>
              <a:gd name="connsiteX7" fmla="*/ 7096923 w 7164667"/>
              <a:gd name="connsiteY7" fmla="*/ 253451 h 369330"/>
              <a:gd name="connsiteX8" fmla="*/ 7162900 w 7164667"/>
              <a:gd name="connsiteY8" fmla="*/ 324972 h 369330"/>
              <a:gd name="connsiteX0" fmla="*/ 0 w 7173597"/>
              <a:gd name="connsiteY0" fmla="*/ 218055 h 340751"/>
              <a:gd name="connsiteX1" fmla="*/ 625331 w 7173597"/>
              <a:gd name="connsiteY1" fmla="*/ 52873 h 340751"/>
              <a:gd name="connsiteX2" fmla="*/ 1858296 w 7173597"/>
              <a:gd name="connsiteY2" fmla="*/ 111866 h 340751"/>
              <a:gd name="connsiteX3" fmla="*/ 2442333 w 7173597"/>
              <a:gd name="connsiteY3" fmla="*/ 241653 h 340751"/>
              <a:gd name="connsiteX4" fmla="*/ 4760779 w 7173597"/>
              <a:gd name="connsiteY4" fmla="*/ 247553 h 340751"/>
              <a:gd name="connsiteX5" fmla="*/ 5327117 w 7173597"/>
              <a:gd name="connsiteY5" fmla="*/ 11578 h 340751"/>
              <a:gd name="connsiteX6" fmla="*/ 6654472 w 7173597"/>
              <a:gd name="connsiteY6" fmla="*/ 58773 h 340751"/>
              <a:gd name="connsiteX7" fmla="*/ 7096923 w 7173597"/>
              <a:gd name="connsiteY7" fmla="*/ 253451 h 340751"/>
              <a:gd name="connsiteX8" fmla="*/ 7173230 w 7173597"/>
              <a:gd name="connsiteY8" fmla="*/ 290040 h 340751"/>
              <a:gd name="connsiteX0" fmla="*/ 0 w 7173597"/>
              <a:gd name="connsiteY0" fmla="*/ 218055 h 386821"/>
              <a:gd name="connsiteX1" fmla="*/ 625331 w 7173597"/>
              <a:gd name="connsiteY1" fmla="*/ 52873 h 386821"/>
              <a:gd name="connsiteX2" fmla="*/ 1858296 w 7173597"/>
              <a:gd name="connsiteY2" fmla="*/ 111866 h 386821"/>
              <a:gd name="connsiteX3" fmla="*/ 2442333 w 7173597"/>
              <a:gd name="connsiteY3" fmla="*/ 241653 h 386821"/>
              <a:gd name="connsiteX4" fmla="*/ 4760779 w 7173597"/>
              <a:gd name="connsiteY4" fmla="*/ 247553 h 386821"/>
              <a:gd name="connsiteX5" fmla="*/ 5327117 w 7173597"/>
              <a:gd name="connsiteY5" fmla="*/ 11578 h 386821"/>
              <a:gd name="connsiteX6" fmla="*/ 6654472 w 7173597"/>
              <a:gd name="connsiteY6" fmla="*/ 58773 h 386821"/>
              <a:gd name="connsiteX7" fmla="*/ 7096923 w 7173597"/>
              <a:gd name="connsiteY7" fmla="*/ 253451 h 386821"/>
              <a:gd name="connsiteX8" fmla="*/ 7173230 w 7173597"/>
              <a:gd name="connsiteY8" fmla="*/ 345521 h 386821"/>
              <a:gd name="connsiteX0" fmla="*/ 0 w 7173597"/>
              <a:gd name="connsiteY0" fmla="*/ 176865 h 345631"/>
              <a:gd name="connsiteX1" fmla="*/ 625331 w 7173597"/>
              <a:gd name="connsiteY1" fmla="*/ 11683 h 345631"/>
              <a:gd name="connsiteX2" fmla="*/ 1858296 w 7173597"/>
              <a:gd name="connsiteY2" fmla="*/ 70676 h 345631"/>
              <a:gd name="connsiteX3" fmla="*/ 2442333 w 7173597"/>
              <a:gd name="connsiteY3" fmla="*/ 200463 h 345631"/>
              <a:gd name="connsiteX4" fmla="*/ 4760779 w 7173597"/>
              <a:gd name="connsiteY4" fmla="*/ 206363 h 345631"/>
              <a:gd name="connsiteX5" fmla="*/ 5319053 w 7173597"/>
              <a:gd name="connsiteY5" fmla="*/ 30546 h 345631"/>
              <a:gd name="connsiteX6" fmla="*/ 6654472 w 7173597"/>
              <a:gd name="connsiteY6" fmla="*/ 17583 h 345631"/>
              <a:gd name="connsiteX7" fmla="*/ 7096923 w 7173597"/>
              <a:gd name="connsiteY7" fmla="*/ 212261 h 345631"/>
              <a:gd name="connsiteX8" fmla="*/ 7173230 w 7173597"/>
              <a:gd name="connsiteY8" fmla="*/ 304331 h 345631"/>
              <a:gd name="connsiteX0" fmla="*/ 0 w 7173627"/>
              <a:gd name="connsiteY0" fmla="*/ 165182 h 332293"/>
              <a:gd name="connsiteX1" fmla="*/ 625331 w 7173627"/>
              <a:gd name="connsiteY1" fmla="*/ 0 h 332293"/>
              <a:gd name="connsiteX2" fmla="*/ 1858296 w 7173627"/>
              <a:gd name="connsiteY2" fmla="*/ 58993 h 332293"/>
              <a:gd name="connsiteX3" fmla="*/ 2442333 w 7173627"/>
              <a:gd name="connsiteY3" fmla="*/ 188780 h 332293"/>
              <a:gd name="connsiteX4" fmla="*/ 4760779 w 7173627"/>
              <a:gd name="connsiteY4" fmla="*/ 194680 h 332293"/>
              <a:gd name="connsiteX5" fmla="*/ 5319053 w 7173627"/>
              <a:gd name="connsiteY5" fmla="*/ 18863 h 332293"/>
              <a:gd name="connsiteX6" fmla="*/ 6652456 w 7173627"/>
              <a:gd name="connsiteY6" fmla="*/ 76084 h 332293"/>
              <a:gd name="connsiteX7" fmla="*/ 7096923 w 7173627"/>
              <a:gd name="connsiteY7" fmla="*/ 200578 h 332293"/>
              <a:gd name="connsiteX8" fmla="*/ 7173230 w 7173627"/>
              <a:gd name="connsiteY8" fmla="*/ 292648 h 332293"/>
              <a:gd name="connsiteX0" fmla="*/ 0 w 7173627"/>
              <a:gd name="connsiteY0" fmla="*/ 241440 h 408551"/>
              <a:gd name="connsiteX1" fmla="*/ 625331 w 7173627"/>
              <a:gd name="connsiteY1" fmla="*/ 76258 h 408551"/>
              <a:gd name="connsiteX2" fmla="*/ 1858296 w 7173627"/>
              <a:gd name="connsiteY2" fmla="*/ 8792 h 408551"/>
              <a:gd name="connsiteX3" fmla="*/ 2442333 w 7173627"/>
              <a:gd name="connsiteY3" fmla="*/ 265038 h 408551"/>
              <a:gd name="connsiteX4" fmla="*/ 4760779 w 7173627"/>
              <a:gd name="connsiteY4" fmla="*/ 270938 h 408551"/>
              <a:gd name="connsiteX5" fmla="*/ 5319053 w 7173627"/>
              <a:gd name="connsiteY5" fmla="*/ 95121 h 408551"/>
              <a:gd name="connsiteX6" fmla="*/ 6652456 w 7173627"/>
              <a:gd name="connsiteY6" fmla="*/ 152342 h 408551"/>
              <a:gd name="connsiteX7" fmla="*/ 7096923 w 7173627"/>
              <a:gd name="connsiteY7" fmla="*/ 276836 h 408551"/>
              <a:gd name="connsiteX8" fmla="*/ 7173230 w 7173627"/>
              <a:gd name="connsiteY8" fmla="*/ 368906 h 408551"/>
              <a:gd name="connsiteX0" fmla="*/ 0 w 7173627"/>
              <a:gd name="connsiteY0" fmla="*/ 252441 h 419552"/>
              <a:gd name="connsiteX1" fmla="*/ 620441 w 7173627"/>
              <a:gd name="connsiteY1" fmla="*/ 43484 h 419552"/>
              <a:gd name="connsiteX2" fmla="*/ 1858296 w 7173627"/>
              <a:gd name="connsiteY2" fmla="*/ 19793 h 419552"/>
              <a:gd name="connsiteX3" fmla="*/ 2442333 w 7173627"/>
              <a:gd name="connsiteY3" fmla="*/ 276039 h 419552"/>
              <a:gd name="connsiteX4" fmla="*/ 4760779 w 7173627"/>
              <a:gd name="connsiteY4" fmla="*/ 281939 h 419552"/>
              <a:gd name="connsiteX5" fmla="*/ 5319053 w 7173627"/>
              <a:gd name="connsiteY5" fmla="*/ 106122 h 419552"/>
              <a:gd name="connsiteX6" fmla="*/ 6652456 w 7173627"/>
              <a:gd name="connsiteY6" fmla="*/ 163343 h 419552"/>
              <a:gd name="connsiteX7" fmla="*/ 7096923 w 7173627"/>
              <a:gd name="connsiteY7" fmla="*/ 287837 h 419552"/>
              <a:gd name="connsiteX8" fmla="*/ 7173230 w 7173627"/>
              <a:gd name="connsiteY8" fmla="*/ 379907 h 419552"/>
              <a:gd name="connsiteX0" fmla="*/ 0 w 7173627"/>
              <a:gd name="connsiteY0" fmla="*/ 242268 h 409379"/>
              <a:gd name="connsiteX1" fmla="*/ 640001 w 7173627"/>
              <a:gd name="connsiteY1" fmla="*/ 72222 h 409379"/>
              <a:gd name="connsiteX2" fmla="*/ 1858296 w 7173627"/>
              <a:gd name="connsiteY2" fmla="*/ 9620 h 409379"/>
              <a:gd name="connsiteX3" fmla="*/ 2442333 w 7173627"/>
              <a:gd name="connsiteY3" fmla="*/ 265866 h 409379"/>
              <a:gd name="connsiteX4" fmla="*/ 4760779 w 7173627"/>
              <a:gd name="connsiteY4" fmla="*/ 271766 h 409379"/>
              <a:gd name="connsiteX5" fmla="*/ 5319053 w 7173627"/>
              <a:gd name="connsiteY5" fmla="*/ 95949 h 409379"/>
              <a:gd name="connsiteX6" fmla="*/ 6652456 w 7173627"/>
              <a:gd name="connsiteY6" fmla="*/ 153170 h 409379"/>
              <a:gd name="connsiteX7" fmla="*/ 7096923 w 7173627"/>
              <a:gd name="connsiteY7" fmla="*/ 277664 h 409379"/>
              <a:gd name="connsiteX8" fmla="*/ 7173230 w 7173627"/>
              <a:gd name="connsiteY8" fmla="*/ 369734 h 409379"/>
              <a:gd name="connsiteX0" fmla="*/ 0 w 7173627"/>
              <a:gd name="connsiteY0" fmla="*/ 207664 h 408822"/>
              <a:gd name="connsiteX1" fmla="*/ 640001 w 7173627"/>
              <a:gd name="connsiteY1" fmla="*/ 71665 h 408822"/>
              <a:gd name="connsiteX2" fmla="*/ 1858296 w 7173627"/>
              <a:gd name="connsiteY2" fmla="*/ 9063 h 408822"/>
              <a:gd name="connsiteX3" fmla="*/ 2442333 w 7173627"/>
              <a:gd name="connsiteY3" fmla="*/ 265309 h 408822"/>
              <a:gd name="connsiteX4" fmla="*/ 4760779 w 7173627"/>
              <a:gd name="connsiteY4" fmla="*/ 271209 h 408822"/>
              <a:gd name="connsiteX5" fmla="*/ 5319053 w 7173627"/>
              <a:gd name="connsiteY5" fmla="*/ 95392 h 408822"/>
              <a:gd name="connsiteX6" fmla="*/ 6652456 w 7173627"/>
              <a:gd name="connsiteY6" fmla="*/ 152613 h 408822"/>
              <a:gd name="connsiteX7" fmla="*/ 7096923 w 7173627"/>
              <a:gd name="connsiteY7" fmla="*/ 277107 h 408822"/>
              <a:gd name="connsiteX8" fmla="*/ 7173230 w 7173627"/>
              <a:gd name="connsiteY8" fmla="*/ 369177 h 408822"/>
              <a:gd name="connsiteX0" fmla="*/ 0 w 7212745"/>
              <a:gd name="connsiteY0" fmla="*/ 207664 h 408822"/>
              <a:gd name="connsiteX1" fmla="*/ 679119 w 7212745"/>
              <a:gd name="connsiteY1" fmla="*/ 71665 h 408822"/>
              <a:gd name="connsiteX2" fmla="*/ 1897414 w 7212745"/>
              <a:gd name="connsiteY2" fmla="*/ 9063 h 408822"/>
              <a:gd name="connsiteX3" fmla="*/ 2481451 w 7212745"/>
              <a:gd name="connsiteY3" fmla="*/ 265309 h 408822"/>
              <a:gd name="connsiteX4" fmla="*/ 4799897 w 7212745"/>
              <a:gd name="connsiteY4" fmla="*/ 271209 h 408822"/>
              <a:gd name="connsiteX5" fmla="*/ 5358171 w 7212745"/>
              <a:gd name="connsiteY5" fmla="*/ 95392 h 408822"/>
              <a:gd name="connsiteX6" fmla="*/ 6691574 w 7212745"/>
              <a:gd name="connsiteY6" fmla="*/ 152613 h 408822"/>
              <a:gd name="connsiteX7" fmla="*/ 7136041 w 7212745"/>
              <a:gd name="connsiteY7" fmla="*/ 277107 h 408822"/>
              <a:gd name="connsiteX8" fmla="*/ 7212348 w 7212745"/>
              <a:gd name="connsiteY8" fmla="*/ 369177 h 408822"/>
              <a:gd name="connsiteX0" fmla="*/ 0 w 7212745"/>
              <a:gd name="connsiteY0" fmla="*/ 170025 h 371183"/>
              <a:gd name="connsiteX1" fmla="*/ 679119 w 7212745"/>
              <a:gd name="connsiteY1" fmla="*/ 34026 h 371183"/>
              <a:gd name="connsiteX2" fmla="*/ 1897414 w 7212745"/>
              <a:gd name="connsiteY2" fmla="*/ 15199 h 371183"/>
              <a:gd name="connsiteX3" fmla="*/ 2481451 w 7212745"/>
              <a:gd name="connsiteY3" fmla="*/ 227670 h 371183"/>
              <a:gd name="connsiteX4" fmla="*/ 4799897 w 7212745"/>
              <a:gd name="connsiteY4" fmla="*/ 233570 h 371183"/>
              <a:gd name="connsiteX5" fmla="*/ 5358171 w 7212745"/>
              <a:gd name="connsiteY5" fmla="*/ 57753 h 371183"/>
              <a:gd name="connsiteX6" fmla="*/ 6691574 w 7212745"/>
              <a:gd name="connsiteY6" fmla="*/ 114974 h 371183"/>
              <a:gd name="connsiteX7" fmla="*/ 7136041 w 7212745"/>
              <a:gd name="connsiteY7" fmla="*/ 239468 h 371183"/>
              <a:gd name="connsiteX8" fmla="*/ 7212348 w 7212745"/>
              <a:gd name="connsiteY8" fmla="*/ 331538 h 371183"/>
              <a:gd name="connsiteX0" fmla="*/ 0 w 7212745"/>
              <a:gd name="connsiteY0" fmla="*/ 165753 h 366911"/>
              <a:gd name="connsiteX1" fmla="*/ 679119 w 7212745"/>
              <a:gd name="connsiteY1" fmla="*/ 29754 h 366911"/>
              <a:gd name="connsiteX2" fmla="*/ 1897414 w 7212745"/>
              <a:gd name="connsiteY2" fmla="*/ 10927 h 366911"/>
              <a:gd name="connsiteX3" fmla="*/ 2486341 w 7212745"/>
              <a:gd name="connsiteY3" fmla="*/ 19117 h 366911"/>
              <a:gd name="connsiteX4" fmla="*/ 4799897 w 7212745"/>
              <a:gd name="connsiteY4" fmla="*/ 229298 h 366911"/>
              <a:gd name="connsiteX5" fmla="*/ 5358171 w 7212745"/>
              <a:gd name="connsiteY5" fmla="*/ 53481 h 366911"/>
              <a:gd name="connsiteX6" fmla="*/ 6691574 w 7212745"/>
              <a:gd name="connsiteY6" fmla="*/ 110702 h 366911"/>
              <a:gd name="connsiteX7" fmla="*/ 7136041 w 7212745"/>
              <a:gd name="connsiteY7" fmla="*/ 235196 h 366911"/>
              <a:gd name="connsiteX8" fmla="*/ 7212348 w 7212745"/>
              <a:gd name="connsiteY8" fmla="*/ 327266 h 366911"/>
              <a:gd name="connsiteX0" fmla="*/ 0 w 7212745"/>
              <a:gd name="connsiteY0" fmla="*/ 155117 h 356275"/>
              <a:gd name="connsiteX1" fmla="*/ 679119 w 7212745"/>
              <a:gd name="connsiteY1" fmla="*/ 19118 h 356275"/>
              <a:gd name="connsiteX2" fmla="*/ 1897414 w 7212745"/>
              <a:gd name="connsiteY2" fmla="*/ 291 h 356275"/>
              <a:gd name="connsiteX3" fmla="*/ 2486341 w 7212745"/>
              <a:gd name="connsiteY3" fmla="*/ 8481 h 356275"/>
              <a:gd name="connsiteX4" fmla="*/ 4750999 w 7212745"/>
              <a:gd name="connsiteY4" fmla="*/ 19245 h 356275"/>
              <a:gd name="connsiteX5" fmla="*/ 5358171 w 7212745"/>
              <a:gd name="connsiteY5" fmla="*/ 42845 h 356275"/>
              <a:gd name="connsiteX6" fmla="*/ 6691574 w 7212745"/>
              <a:gd name="connsiteY6" fmla="*/ 100066 h 356275"/>
              <a:gd name="connsiteX7" fmla="*/ 7136041 w 7212745"/>
              <a:gd name="connsiteY7" fmla="*/ 224560 h 356275"/>
              <a:gd name="connsiteX8" fmla="*/ 7212348 w 7212745"/>
              <a:gd name="connsiteY8" fmla="*/ 316630 h 356275"/>
              <a:gd name="connsiteX0" fmla="*/ 0 w 7212464"/>
              <a:gd name="connsiteY0" fmla="*/ 155631 h 358992"/>
              <a:gd name="connsiteX1" fmla="*/ 679119 w 7212464"/>
              <a:gd name="connsiteY1" fmla="*/ 19632 h 358992"/>
              <a:gd name="connsiteX2" fmla="*/ 1897414 w 7212464"/>
              <a:gd name="connsiteY2" fmla="*/ 805 h 358992"/>
              <a:gd name="connsiteX3" fmla="*/ 2486341 w 7212464"/>
              <a:gd name="connsiteY3" fmla="*/ 8995 h 358992"/>
              <a:gd name="connsiteX4" fmla="*/ 4750999 w 7212464"/>
              <a:gd name="connsiteY4" fmla="*/ 19759 h 358992"/>
              <a:gd name="connsiteX5" fmla="*/ 5358171 w 7212464"/>
              <a:gd name="connsiteY5" fmla="*/ 43359 h 358992"/>
              <a:gd name="connsiteX6" fmla="*/ 6716024 w 7212464"/>
              <a:gd name="connsiteY6" fmla="*/ 8167 h 358992"/>
              <a:gd name="connsiteX7" fmla="*/ 7136041 w 7212464"/>
              <a:gd name="connsiteY7" fmla="*/ 225074 h 358992"/>
              <a:gd name="connsiteX8" fmla="*/ 7212348 w 7212464"/>
              <a:gd name="connsiteY8" fmla="*/ 317144 h 358992"/>
              <a:gd name="connsiteX0" fmla="*/ 0 w 7212463"/>
              <a:gd name="connsiteY0" fmla="*/ 163578 h 366939"/>
              <a:gd name="connsiteX1" fmla="*/ 679119 w 7212463"/>
              <a:gd name="connsiteY1" fmla="*/ 27579 h 366939"/>
              <a:gd name="connsiteX2" fmla="*/ 1897414 w 7212463"/>
              <a:gd name="connsiteY2" fmla="*/ 8752 h 366939"/>
              <a:gd name="connsiteX3" fmla="*/ 2486341 w 7212463"/>
              <a:gd name="connsiteY3" fmla="*/ 16942 h 366939"/>
              <a:gd name="connsiteX4" fmla="*/ 4750999 w 7212463"/>
              <a:gd name="connsiteY4" fmla="*/ 27706 h 366939"/>
              <a:gd name="connsiteX5" fmla="*/ 5363061 w 7212463"/>
              <a:gd name="connsiteY5" fmla="*/ 17260 h 366939"/>
              <a:gd name="connsiteX6" fmla="*/ 6716024 w 7212463"/>
              <a:gd name="connsiteY6" fmla="*/ 16114 h 366939"/>
              <a:gd name="connsiteX7" fmla="*/ 7136041 w 7212463"/>
              <a:gd name="connsiteY7" fmla="*/ 233021 h 366939"/>
              <a:gd name="connsiteX8" fmla="*/ 7212348 w 7212463"/>
              <a:gd name="connsiteY8" fmla="*/ 325091 h 366939"/>
              <a:gd name="connsiteX0" fmla="*/ 0 w 7212348"/>
              <a:gd name="connsiteY0" fmla="*/ 155117 h 344304"/>
              <a:gd name="connsiteX1" fmla="*/ 679119 w 7212348"/>
              <a:gd name="connsiteY1" fmla="*/ 19118 h 344304"/>
              <a:gd name="connsiteX2" fmla="*/ 1897414 w 7212348"/>
              <a:gd name="connsiteY2" fmla="*/ 291 h 344304"/>
              <a:gd name="connsiteX3" fmla="*/ 2486341 w 7212348"/>
              <a:gd name="connsiteY3" fmla="*/ 8481 h 344304"/>
              <a:gd name="connsiteX4" fmla="*/ 4750999 w 7212348"/>
              <a:gd name="connsiteY4" fmla="*/ 19245 h 344304"/>
              <a:gd name="connsiteX5" fmla="*/ 5363061 w 7212348"/>
              <a:gd name="connsiteY5" fmla="*/ 8799 h 344304"/>
              <a:gd name="connsiteX6" fmla="*/ 6716024 w 7212348"/>
              <a:gd name="connsiteY6" fmla="*/ 7653 h 344304"/>
              <a:gd name="connsiteX7" fmla="*/ 7116482 w 7212348"/>
              <a:gd name="connsiteY7" fmla="*/ 98100 h 344304"/>
              <a:gd name="connsiteX8" fmla="*/ 7212348 w 7212348"/>
              <a:gd name="connsiteY8" fmla="*/ 316630 h 344304"/>
              <a:gd name="connsiteX0" fmla="*/ 0 w 7142526"/>
              <a:gd name="connsiteY0" fmla="*/ 155117 h 155117"/>
              <a:gd name="connsiteX1" fmla="*/ 679119 w 7142526"/>
              <a:gd name="connsiteY1" fmla="*/ 19118 h 155117"/>
              <a:gd name="connsiteX2" fmla="*/ 1897414 w 7142526"/>
              <a:gd name="connsiteY2" fmla="*/ 291 h 155117"/>
              <a:gd name="connsiteX3" fmla="*/ 2486341 w 7142526"/>
              <a:gd name="connsiteY3" fmla="*/ 8481 h 155117"/>
              <a:gd name="connsiteX4" fmla="*/ 4750999 w 7142526"/>
              <a:gd name="connsiteY4" fmla="*/ 19245 h 155117"/>
              <a:gd name="connsiteX5" fmla="*/ 5363061 w 7142526"/>
              <a:gd name="connsiteY5" fmla="*/ 8799 h 155117"/>
              <a:gd name="connsiteX6" fmla="*/ 6716024 w 7142526"/>
              <a:gd name="connsiteY6" fmla="*/ 7653 h 155117"/>
              <a:gd name="connsiteX7" fmla="*/ 7116482 w 7142526"/>
              <a:gd name="connsiteY7" fmla="*/ 98100 h 155117"/>
              <a:gd name="connsiteX8" fmla="*/ 7104771 w 7142526"/>
              <a:gd name="connsiteY8" fmla="*/ 88030 h 1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526" h="155117">
                <a:moveTo>
                  <a:pt x="0" y="155117"/>
                </a:moveTo>
                <a:cubicBezTo>
                  <a:pt x="9832" y="-62668"/>
                  <a:pt x="362883" y="44922"/>
                  <a:pt x="679119" y="19118"/>
                </a:cubicBezTo>
                <a:cubicBezTo>
                  <a:pt x="995355" y="-6686"/>
                  <a:pt x="1596210" y="2064"/>
                  <a:pt x="1897414" y="291"/>
                </a:cubicBezTo>
                <a:cubicBezTo>
                  <a:pt x="2198618" y="-1482"/>
                  <a:pt x="2010744" y="5322"/>
                  <a:pt x="2486341" y="8481"/>
                </a:cubicBezTo>
                <a:lnTo>
                  <a:pt x="4750999" y="19245"/>
                </a:lnTo>
                <a:cubicBezTo>
                  <a:pt x="5230452" y="19298"/>
                  <a:pt x="5035557" y="10731"/>
                  <a:pt x="5363061" y="8799"/>
                </a:cubicBezTo>
                <a:cubicBezTo>
                  <a:pt x="5690565" y="6867"/>
                  <a:pt x="6423787" y="-7230"/>
                  <a:pt x="6716024" y="7653"/>
                </a:cubicBezTo>
                <a:cubicBezTo>
                  <a:pt x="7008261" y="22536"/>
                  <a:pt x="7051691" y="84704"/>
                  <a:pt x="7116482" y="98100"/>
                </a:cubicBezTo>
                <a:cubicBezTo>
                  <a:pt x="7181273" y="111496"/>
                  <a:pt x="7104771" y="204051"/>
                  <a:pt x="7104771" y="8803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panose="020F0502020204030204"/>
            </a:endParaRPr>
          </a:p>
        </p:txBody>
      </p:sp>
      <p:sp>
        <p:nvSpPr>
          <p:cNvPr id="155" name="Freeform: Shape 154"/>
          <p:cNvSpPr/>
          <p:nvPr/>
        </p:nvSpPr>
        <p:spPr>
          <a:xfrm flipV="1">
            <a:off x="1281407" y="2588484"/>
            <a:ext cx="7170938" cy="506902"/>
          </a:xfrm>
          <a:custGeom>
            <a:avLst/>
            <a:gdLst>
              <a:gd name="connsiteX0" fmla="*/ 0 w 6831453"/>
              <a:gd name="connsiteY0" fmla="*/ 608219 h 738004"/>
              <a:gd name="connsiteX1" fmla="*/ 318565 w 6831453"/>
              <a:gd name="connsiteY1" fmla="*/ 89075 h 738004"/>
              <a:gd name="connsiteX2" fmla="*/ 1793404 w 6831453"/>
              <a:gd name="connsiteY2" fmla="*/ 106773 h 738004"/>
              <a:gd name="connsiteX3" fmla="*/ 2176862 w 6831453"/>
              <a:gd name="connsiteY3" fmla="*/ 519728 h 738004"/>
              <a:gd name="connsiteX4" fmla="*/ 4477610 w 6831453"/>
              <a:gd name="connsiteY4" fmla="*/ 525628 h 738004"/>
              <a:gd name="connsiteX5" fmla="*/ 5020351 w 6831453"/>
              <a:gd name="connsiteY5" fmla="*/ 47780 h 738004"/>
              <a:gd name="connsiteX6" fmla="*/ 6347706 w 6831453"/>
              <a:gd name="connsiteY6" fmla="*/ 94975 h 738004"/>
              <a:gd name="connsiteX7" fmla="*/ 6831453 w 6831453"/>
              <a:gd name="connsiteY7" fmla="*/ 738004 h 738004"/>
              <a:gd name="connsiteX8" fmla="*/ 6831453 w 6831453"/>
              <a:gd name="connsiteY8" fmla="*/ 738004 h 738004"/>
              <a:gd name="connsiteX0" fmla="*/ 0 w 6754761"/>
              <a:gd name="connsiteY0" fmla="*/ 171667 h 738004"/>
              <a:gd name="connsiteX1" fmla="*/ 241873 w 6754761"/>
              <a:gd name="connsiteY1" fmla="*/ 89075 h 738004"/>
              <a:gd name="connsiteX2" fmla="*/ 1716712 w 6754761"/>
              <a:gd name="connsiteY2" fmla="*/ 106773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6754761"/>
              <a:gd name="connsiteY0" fmla="*/ 171667 h 738004"/>
              <a:gd name="connsiteX1" fmla="*/ 241873 w 6754761"/>
              <a:gd name="connsiteY1" fmla="*/ 89075 h 738004"/>
              <a:gd name="connsiteX2" fmla="*/ 1474838 w 6754761"/>
              <a:gd name="connsiteY2" fmla="*/ 94974 h 738004"/>
              <a:gd name="connsiteX3" fmla="*/ 2100170 w 6754761"/>
              <a:gd name="connsiteY3" fmla="*/ 519728 h 738004"/>
              <a:gd name="connsiteX4" fmla="*/ 4400918 w 6754761"/>
              <a:gd name="connsiteY4" fmla="*/ 525628 h 738004"/>
              <a:gd name="connsiteX5" fmla="*/ 4943659 w 6754761"/>
              <a:gd name="connsiteY5" fmla="*/ 47780 h 738004"/>
              <a:gd name="connsiteX6" fmla="*/ 6271014 w 6754761"/>
              <a:gd name="connsiteY6" fmla="*/ 94975 h 738004"/>
              <a:gd name="connsiteX7" fmla="*/ 6754761 w 6754761"/>
              <a:gd name="connsiteY7" fmla="*/ 738004 h 738004"/>
              <a:gd name="connsiteX8" fmla="*/ 6754761 w 6754761"/>
              <a:gd name="connsiteY8" fmla="*/ 738004 h 738004"/>
              <a:gd name="connsiteX0" fmla="*/ 0 w 7138219"/>
              <a:gd name="connsiteY0" fmla="*/ 254257 h 738004"/>
              <a:gd name="connsiteX1" fmla="*/ 625331 w 7138219"/>
              <a:gd name="connsiteY1" fmla="*/ 89075 h 738004"/>
              <a:gd name="connsiteX2" fmla="*/ 1858296 w 7138219"/>
              <a:gd name="connsiteY2" fmla="*/ 94974 h 738004"/>
              <a:gd name="connsiteX3" fmla="*/ 2483628 w 7138219"/>
              <a:gd name="connsiteY3" fmla="*/ 519728 h 738004"/>
              <a:gd name="connsiteX4" fmla="*/ 4784376 w 7138219"/>
              <a:gd name="connsiteY4" fmla="*/ 525628 h 738004"/>
              <a:gd name="connsiteX5" fmla="*/ 5327117 w 7138219"/>
              <a:gd name="connsiteY5" fmla="*/ 47780 h 738004"/>
              <a:gd name="connsiteX6" fmla="*/ 6654472 w 7138219"/>
              <a:gd name="connsiteY6" fmla="*/ 94975 h 738004"/>
              <a:gd name="connsiteX7" fmla="*/ 7138219 w 7138219"/>
              <a:gd name="connsiteY7" fmla="*/ 738004 h 738004"/>
              <a:gd name="connsiteX8" fmla="*/ 7138219 w 7138219"/>
              <a:gd name="connsiteY8" fmla="*/ 738004 h 738004"/>
              <a:gd name="connsiteX0" fmla="*/ 0 w 7138219"/>
              <a:gd name="connsiteY0" fmla="*/ 200103 h 683850"/>
              <a:gd name="connsiteX1" fmla="*/ 625331 w 7138219"/>
              <a:gd name="connsiteY1" fmla="*/ 34921 h 683850"/>
              <a:gd name="connsiteX2" fmla="*/ 1858296 w 7138219"/>
              <a:gd name="connsiteY2" fmla="*/ 40820 h 683850"/>
              <a:gd name="connsiteX3" fmla="*/ 2483628 w 7138219"/>
              <a:gd name="connsiteY3" fmla="*/ 465574 h 683850"/>
              <a:gd name="connsiteX4" fmla="*/ 4784376 w 7138219"/>
              <a:gd name="connsiteY4" fmla="*/ 471474 h 683850"/>
              <a:gd name="connsiteX5" fmla="*/ 5297934 w 7138219"/>
              <a:gd name="connsiteY5" fmla="*/ 154133 h 683850"/>
              <a:gd name="connsiteX6" fmla="*/ 6654472 w 7138219"/>
              <a:gd name="connsiteY6" fmla="*/ 40821 h 683850"/>
              <a:gd name="connsiteX7" fmla="*/ 7138219 w 7138219"/>
              <a:gd name="connsiteY7" fmla="*/ 683850 h 683850"/>
              <a:gd name="connsiteX8" fmla="*/ 7138219 w 7138219"/>
              <a:gd name="connsiteY8" fmla="*/ 683850 h 683850"/>
              <a:gd name="connsiteX0" fmla="*/ 0 w 7138219"/>
              <a:gd name="connsiteY0" fmla="*/ 200103 h 683850"/>
              <a:gd name="connsiteX1" fmla="*/ 625331 w 7138219"/>
              <a:gd name="connsiteY1" fmla="*/ 34921 h 683850"/>
              <a:gd name="connsiteX2" fmla="*/ 1858296 w 7138219"/>
              <a:gd name="connsiteY2" fmla="*/ 40820 h 683850"/>
              <a:gd name="connsiteX3" fmla="*/ 2483628 w 7138219"/>
              <a:gd name="connsiteY3" fmla="*/ 465574 h 683850"/>
              <a:gd name="connsiteX4" fmla="*/ 4784376 w 7138219"/>
              <a:gd name="connsiteY4" fmla="*/ 471474 h 683850"/>
              <a:gd name="connsiteX5" fmla="*/ 5297934 w 7138219"/>
              <a:gd name="connsiteY5" fmla="*/ 154133 h 683850"/>
              <a:gd name="connsiteX6" fmla="*/ 6673927 w 7138219"/>
              <a:gd name="connsiteY6" fmla="*/ 201327 h 683850"/>
              <a:gd name="connsiteX7" fmla="*/ 7138219 w 7138219"/>
              <a:gd name="connsiteY7" fmla="*/ 683850 h 683850"/>
              <a:gd name="connsiteX8" fmla="*/ 7138219 w 7138219"/>
              <a:gd name="connsiteY8" fmla="*/ 683850 h 683850"/>
              <a:gd name="connsiteX0" fmla="*/ 0 w 7138219"/>
              <a:gd name="connsiteY0" fmla="*/ 166893 h 650640"/>
              <a:gd name="connsiteX1" fmla="*/ 625331 w 7138219"/>
              <a:gd name="connsiteY1" fmla="*/ 1711 h 650640"/>
              <a:gd name="connsiteX2" fmla="*/ 1863160 w 7138219"/>
              <a:gd name="connsiteY2" fmla="*/ 114614 h 650640"/>
              <a:gd name="connsiteX3" fmla="*/ 2483628 w 7138219"/>
              <a:gd name="connsiteY3" fmla="*/ 432364 h 650640"/>
              <a:gd name="connsiteX4" fmla="*/ 4784376 w 7138219"/>
              <a:gd name="connsiteY4" fmla="*/ 438264 h 650640"/>
              <a:gd name="connsiteX5" fmla="*/ 5297934 w 7138219"/>
              <a:gd name="connsiteY5" fmla="*/ 120923 h 650640"/>
              <a:gd name="connsiteX6" fmla="*/ 6673927 w 7138219"/>
              <a:gd name="connsiteY6" fmla="*/ 168117 h 650640"/>
              <a:gd name="connsiteX7" fmla="*/ 7138219 w 7138219"/>
              <a:gd name="connsiteY7" fmla="*/ 650640 h 650640"/>
              <a:gd name="connsiteX8" fmla="*/ 7138219 w 7138219"/>
              <a:gd name="connsiteY8" fmla="*/ 650640 h 650640"/>
              <a:gd name="connsiteX0" fmla="*/ 0 w 7138219"/>
              <a:gd name="connsiteY0" fmla="*/ 105674 h 589421"/>
              <a:gd name="connsiteX1" fmla="*/ 562101 w 7138219"/>
              <a:gd name="connsiteY1" fmla="*/ 66952 h 589421"/>
              <a:gd name="connsiteX2" fmla="*/ 1863160 w 7138219"/>
              <a:gd name="connsiteY2" fmla="*/ 53395 h 589421"/>
              <a:gd name="connsiteX3" fmla="*/ 2483628 w 7138219"/>
              <a:gd name="connsiteY3" fmla="*/ 371145 h 589421"/>
              <a:gd name="connsiteX4" fmla="*/ 4784376 w 7138219"/>
              <a:gd name="connsiteY4" fmla="*/ 377045 h 589421"/>
              <a:gd name="connsiteX5" fmla="*/ 5297934 w 7138219"/>
              <a:gd name="connsiteY5" fmla="*/ 59704 h 589421"/>
              <a:gd name="connsiteX6" fmla="*/ 6673927 w 7138219"/>
              <a:gd name="connsiteY6" fmla="*/ 106898 h 589421"/>
              <a:gd name="connsiteX7" fmla="*/ 7138219 w 7138219"/>
              <a:gd name="connsiteY7" fmla="*/ 589421 h 589421"/>
              <a:gd name="connsiteX8" fmla="*/ 7138219 w 7138219"/>
              <a:gd name="connsiteY8" fmla="*/ 589421 h 589421"/>
              <a:gd name="connsiteX0" fmla="*/ 0 w 7220904"/>
              <a:gd name="connsiteY0" fmla="*/ 194446 h 561461"/>
              <a:gd name="connsiteX1" fmla="*/ 644786 w 7220904"/>
              <a:gd name="connsiteY1" fmla="*/ 38992 h 561461"/>
              <a:gd name="connsiteX2" fmla="*/ 1945845 w 7220904"/>
              <a:gd name="connsiteY2" fmla="*/ 25435 h 561461"/>
              <a:gd name="connsiteX3" fmla="*/ 2566313 w 7220904"/>
              <a:gd name="connsiteY3" fmla="*/ 343185 h 561461"/>
              <a:gd name="connsiteX4" fmla="*/ 4867061 w 7220904"/>
              <a:gd name="connsiteY4" fmla="*/ 349085 h 561461"/>
              <a:gd name="connsiteX5" fmla="*/ 5380619 w 7220904"/>
              <a:gd name="connsiteY5" fmla="*/ 31744 h 561461"/>
              <a:gd name="connsiteX6" fmla="*/ 6756612 w 7220904"/>
              <a:gd name="connsiteY6" fmla="*/ 78938 h 561461"/>
              <a:gd name="connsiteX7" fmla="*/ 7220904 w 7220904"/>
              <a:gd name="connsiteY7" fmla="*/ 561461 h 561461"/>
              <a:gd name="connsiteX8" fmla="*/ 7220904 w 7220904"/>
              <a:gd name="connsiteY8" fmla="*/ 561461 h 561461"/>
              <a:gd name="connsiteX0" fmla="*/ 0 w 7201449"/>
              <a:gd name="connsiteY0" fmla="*/ 115639 h 565339"/>
              <a:gd name="connsiteX1" fmla="*/ 625331 w 7201449"/>
              <a:gd name="connsiteY1" fmla="*/ 42870 h 565339"/>
              <a:gd name="connsiteX2" fmla="*/ 1926390 w 7201449"/>
              <a:gd name="connsiteY2" fmla="*/ 29313 h 565339"/>
              <a:gd name="connsiteX3" fmla="*/ 2546858 w 7201449"/>
              <a:gd name="connsiteY3" fmla="*/ 347063 h 565339"/>
              <a:gd name="connsiteX4" fmla="*/ 4847606 w 7201449"/>
              <a:gd name="connsiteY4" fmla="*/ 352963 h 565339"/>
              <a:gd name="connsiteX5" fmla="*/ 5361164 w 7201449"/>
              <a:gd name="connsiteY5" fmla="*/ 35622 h 565339"/>
              <a:gd name="connsiteX6" fmla="*/ 6737157 w 7201449"/>
              <a:gd name="connsiteY6" fmla="*/ 82816 h 565339"/>
              <a:gd name="connsiteX7" fmla="*/ 7201449 w 7201449"/>
              <a:gd name="connsiteY7" fmla="*/ 565339 h 565339"/>
              <a:gd name="connsiteX8" fmla="*/ 7201449 w 7201449"/>
              <a:gd name="connsiteY8" fmla="*/ 565339 h 565339"/>
              <a:gd name="connsiteX0" fmla="*/ 0 w 7196585"/>
              <a:gd name="connsiteY0" fmla="*/ 189377 h 561256"/>
              <a:gd name="connsiteX1" fmla="*/ 620467 w 7196585"/>
              <a:gd name="connsiteY1" fmla="*/ 38787 h 561256"/>
              <a:gd name="connsiteX2" fmla="*/ 1921526 w 7196585"/>
              <a:gd name="connsiteY2" fmla="*/ 25230 h 561256"/>
              <a:gd name="connsiteX3" fmla="*/ 2541994 w 7196585"/>
              <a:gd name="connsiteY3" fmla="*/ 342980 h 561256"/>
              <a:gd name="connsiteX4" fmla="*/ 4842742 w 7196585"/>
              <a:gd name="connsiteY4" fmla="*/ 348880 h 561256"/>
              <a:gd name="connsiteX5" fmla="*/ 5356300 w 7196585"/>
              <a:gd name="connsiteY5" fmla="*/ 31539 h 561256"/>
              <a:gd name="connsiteX6" fmla="*/ 6732293 w 7196585"/>
              <a:gd name="connsiteY6" fmla="*/ 78733 h 561256"/>
              <a:gd name="connsiteX7" fmla="*/ 7196585 w 7196585"/>
              <a:gd name="connsiteY7" fmla="*/ 561256 h 561256"/>
              <a:gd name="connsiteX8" fmla="*/ 7196585 w 7196585"/>
              <a:gd name="connsiteY8" fmla="*/ 561256 h 561256"/>
              <a:gd name="connsiteX0" fmla="*/ 0 w 7196585"/>
              <a:gd name="connsiteY0" fmla="*/ 233195 h 605074"/>
              <a:gd name="connsiteX1" fmla="*/ 620467 w 7196585"/>
              <a:gd name="connsiteY1" fmla="*/ 82605 h 605074"/>
              <a:gd name="connsiteX2" fmla="*/ 1921526 w 7196585"/>
              <a:gd name="connsiteY2" fmla="*/ 69048 h 605074"/>
              <a:gd name="connsiteX3" fmla="*/ 2541994 w 7196585"/>
              <a:gd name="connsiteY3" fmla="*/ 386798 h 605074"/>
              <a:gd name="connsiteX4" fmla="*/ 4842742 w 7196585"/>
              <a:gd name="connsiteY4" fmla="*/ 392698 h 605074"/>
              <a:gd name="connsiteX5" fmla="*/ 5356300 w 7196585"/>
              <a:gd name="connsiteY5" fmla="*/ 75357 h 605074"/>
              <a:gd name="connsiteX6" fmla="*/ 6751749 w 7196585"/>
              <a:gd name="connsiteY6" fmla="*/ 44337 h 605074"/>
              <a:gd name="connsiteX7" fmla="*/ 7196585 w 7196585"/>
              <a:gd name="connsiteY7" fmla="*/ 605074 h 605074"/>
              <a:gd name="connsiteX8" fmla="*/ 7196585 w 7196585"/>
              <a:gd name="connsiteY8" fmla="*/ 605074 h 605074"/>
              <a:gd name="connsiteX0" fmla="*/ 0 w 7229535"/>
              <a:gd name="connsiteY0" fmla="*/ 233195 h 627510"/>
              <a:gd name="connsiteX1" fmla="*/ 620467 w 7229535"/>
              <a:gd name="connsiteY1" fmla="*/ 82605 h 627510"/>
              <a:gd name="connsiteX2" fmla="*/ 1921526 w 7229535"/>
              <a:gd name="connsiteY2" fmla="*/ 69048 h 627510"/>
              <a:gd name="connsiteX3" fmla="*/ 2541994 w 7229535"/>
              <a:gd name="connsiteY3" fmla="*/ 386798 h 627510"/>
              <a:gd name="connsiteX4" fmla="*/ 4842742 w 7229535"/>
              <a:gd name="connsiteY4" fmla="*/ 392698 h 627510"/>
              <a:gd name="connsiteX5" fmla="*/ 5356300 w 7229535"/>
              <a:gd name="connsiteY5" fmla="*/ 75357 h 627510"/>
              <a:gd name="connsiteX6" fmla="*/ 6751749 w 7229535"/>
              <a:gd name="connsiteY6" fmla="*/ 44337 h 627510"/>
              <a:gd name="connsiteX7" fmla="*/ 7196585 w 7229535"/>
              <a:gd name="connsiteY7" fmla="*/ 605074 h 627510"/>
              <a:gd name="connsiteX8" fmla="*/ 7196585 w 7229535"/>
              <a:gd name="connsiteY8" fmla="*/ 506005 h 627510"/>
              <a:gd name="connsiteX0" fmla="*/ 0 w 7207408"/>
              <a:gd name="connsiteY0" fmla="*/ 226289 h 545242"/>
              <a:gd name="connsiteX1" fmla="*/ 620467 w 7207408"/>
              <a:gd name="connsiteY1" fmla="*/ 75699 h 545242"/>
              <a:gd name="connsiteX2" fmla="*/ 1921526 w 7207408"/>
              <a:gd name="connsiteY2" fmla="*/ 62142 h 545242"/>
              <a:gd name="connsiteX3" fmla="*/ 2541994 w 7207408"/>
              <a:gd name="connsiteY3" fmla="*/ 379892 h 545242"/>
              <a:gd name="connsiteX4" fmla="*/ 4842742 w 7207408"/>
              <a:gd name="connsiteY4" fmla="*/ 385792 h 545242"/>
              <a:gd name="connsiteX5" fmla="*/ 5356300 w 7207408"/>
              <a:gd name="connsiteY5" fmla="*/ 68451 h 545242"/>
              <a:gd name="connsiteX6" fmla="*/ 6751749 w 7207408"/>
              <a:gd name="connsiteY6" fmla="*/ 37431 h 545242"/>
              <a:gd name="connsiteX7" fmla="*/ 7162538 w 7207408"/>
              <a:gd name="connsiteY7" fmla="*/ 504312 h 545242"/>
              <a:gd name="connsiteX8" fmla="*/ 7196585 w 7207408"/>
              <a:gd name="connsiteY8" fmla="*/ 499099 h 545242"/>
              <a:gd name="connsiteX0" fmla="*/ 0 w 7191333"/>
              <a:gd name="connsiteY0" fmla="*/ 226289 h 599366"/>
              <a:gd name="connsiteX1" fmla="*/ 620467 w 7191333"/>
              <a:gd name="connsiteY1" fmla="*/ 75699 h 599366"/>
              <a:gd name="connsiteX2" fmla="*/ 1921526 w 7191333"/>
              <a:gd name="connsiteY2" fmla="*/ 62142 h 599366"/>
              <a:gd name="connsiteX3" fmla="*/ 2541994 w 7191333"/>
              <a:gd name="connsiteY3" fmla="*/ 379892 h 599366"/>
              <a:gd name="connsiteX4" fmla="*/ 4842742 w 7191333"/>
              <a:gd name="connsiteY4" fmla="*/ 385792 h 599366"/>
              <a:gd name="connsiteX5" fmla="*/ 5356300 w 7191333"/>
              <a:gd name="connsiteY5" fmla="*/ 68451 h 599366"/>
              <a:gd name="connsiteX6" fmla="*/ 6751749 w 7191333"/>
              <a:gd name="connsiteY6" fmla="*/ 37431 h 599366"/>
              <a:gd name="connsiteX7" fmla="*/ 7162538 w 7191333"/>
              <a:gd name="connsiteY7" fmla="*/ 504312 h 599366"/>
              <a:gd name="connsiteX8" fmla="*/ 7157476 w 7191333"/>
              <a:gd name="connsiteY8" fmla="*/ 584947 h 599366"/>
              <a:gd name="connsiteX0" fmla="*/ 0 w 7168754"/>
              <a:gd name="connsiteY0" fmla="*/ 223649 h 591637"/>
              <a:gd name="connsiteX1" fmla="*/ 620467 w 7168754"/>
              <a:gd name="connsiteY1" fmla="*/ 73059 h 591637"/>
              <a:gd name="connsiteX2" fmla="*/ 1921526 w 7168754"/>
              <a:gd name="connsiteY2" fmla="*/ 59502 h 591637"/>
              <a:gd name="connsiteX3" fmla="*/ 2541994 w 7168754"/>
              <a:gd name="connsiteY3" fmla="*/ 377252 h 591637"/>
              <a:gd name="connsiteX4" fmla="*/ 4842742 w 7168754"/>
              <a:gd name="connsiteY4" fmla="*/ 383152 h 591637"/>
              <a:gd name="connsiteX5" fmla="*/ 5356300 w 7168754"/>
              <a:gd name="connsiteY5" fmla="*/ 65811 h 591637"/>
              <a:gd name="connsiteX6" fmla="*/ 6751749 w 7168754"/>
              <a:gd name="connsiteY6" fmla="*/ 34791 h 591637"/>
              <a:gd name="connsiteX7" fmla="*/ 7129016 w 7168754"/>
              <a:gd name="connsiteY7" fmla="*/ 465735 h 591637"/>
              <a:gd name="connsiteX8" fmla="*/ 7157476 w 7168754"/>
              <a:gd name="connsiteY8" fmla="*/ 582307 h 591637"/>
              <a:gd name="connsiteX0" fmla="*/ 0 w 7172806"/>
              <a:gd name="connsiteY0" fmla="*/ 223649 h 543562"/>
              <a:gd name="connsiteX1" fmla="*/ 620467 w 7172806"/>
              <a:gd name="connsiteY1" fmla="*/ 73059 h 543562"/>
              <a:gd name="connsiteX2" fmla="*/ 1921526 w 7172806"/>
              <a:gd name="connsiteY2" fmla="*/ 59502 h 543562"/>
              <a:gd name="connsiteX3" fmla="*/ 2541994 w 7172806"/>
              <a:gd name="connsiteY3" fmla="*/ 377252 h 543562"/>
              <a:gd name="connsiteX4" fmla="*/ 4842742 w 7172806"/>
              <a:gd name="connsiteY4" fmla="*/ 383152 h 543562"/>
              <a:gd name="connsiteX5" fmla="*/ 5356300 w 7172806"/>
              <a:gd name="connsiteY5" fmla="*/ 65811 h 543562"/>
              <a:gd name="connsiteX6" fmla="*/ 6751749 w 7172806"/>
              <a:gd name="connsiteY6" fmla="*/ 34791 h 543562"/>
              <a:gd name="connsiteX7" fmla="*/ 7129016 w 7172806"/>
              <a:gd name="connsiteY7" fmla="*/ 465735 h 543562"/>
              <a:gd name="connsiteX8" fmla="*/ 7164925 w 7172806"/>
              <a:gd name="connsiteY8" fmla="*/ 526405 h 5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2806" h="543562">
                <a:moveTo>
                  <a:pt x="0" y="223649"/>
                </a:moveTo>
                <a:cubicBezTo>
                  <a:pt x="9832" y="5864"/>
                  <a:pt x="300213" y="100417"/>
                  <a:pt x="620467" y="73059"/>
                </a:cubicBezTo>
                <a:cubicBezTo>
                  <a:pt x="940721" y="45701"/>
                  <a:pt x="1601272" y="8803"/>
                  <a:pt x="1921526" y="59502"/>
                </a:cubicBezTo>
                <a:cubicBezTo>
                  <a:pt x="2241781" y="110201"/>
                  <a:pt x="2055125" y="323310"/>
                  <a:pt x="2541994" y="377252"/>
                </a:cubicBezTo>
                <a:cubicBezTo>
                  <a:pt x="3028863" y="431194"/>
                  <a:pt x="4373691" y="435059"/>
                  <a:pt x="4842742" y="383152"/>
                </a:cubicBezTo>
                <a:cubicBezTo>
                  <a:pt x="5311793" y="331245"/>
                  <a:pt x="5038132" y="123871"/>
                  <a:pt x="5356300" y="65811"/>
                </a:cubicBezTo>
                <a:cubicBezTo>
                  <a:pt x="5674468" y="7751"/>
                  <a:pt x="6456296" y="-31863"/>
                  <a:pt x="6751749" y="34791"/>
                </a:cubicBezTo>
                <a:cubicBezTo>
                  <a:pt x="7047202" y="101445"/>
                  <a:pt x="7060153" y="383799"/>
                  <a:pt x="7129016" y="465735"/>
                </a:cubicBezTo>
                <a:cubicBezTo>
                  <a:pt x="7197879" y="547671"/>
                  <a:pt x="7164925" y="559428"/>
                  <a:pt x="7164925" y="526405"/>
                </a:cubicBezTo>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panose="020F0502020204030204"/>
            </a:endParaRPr>
          </a:p>
        </p:txBody>
      </p:sp>
      <p:grpSp>
        <p:nvGrpSpPr>
          <p:cNvPr id="152" name="Group 151"/>
          <p:cNvGrpSpPr/>
          <p:nvPr/>
        </p:nvGrpSpPr>
        <p:grpSpPr>
          <a:xfrm>
            <a:off x="150825" y="2851741"/>
            <a:ext cx="1348860" cy="747202"/>
            <a:chOff x="149276" y="3204190"/>
            <a:chExt cx="1349211" cy="747397"/>
          </a:xfrm>
        </p:grpSpPr>
        <p:pic>
          <p:nvPicPr>
            <p:cNvPr id="37" name="Picture 36" descr="Endpoint-device-desktop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9276" y="3204190"/>
              <a:ext cx="1349211" cy="747397"/>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077" y="3340171"/>
              <a:ext cx="333654" cy="333654"/>
            </a:xfrm>
            <a:prstGeom prst="rect">
              <a:avLst/>
            </a:prstGeom>
          </p:spPr>
        </p:pic>
      </p:grpSp>
      <p:grpSp>
        <p:nvGrpSpPr>
          <p:cNvPr id="107" name="Group 106"/>
          <p:cNvGrpSpPr>
            <a:grpSpLocks noChangeAspect="1"/>
          </p:cNvGrpSpPr>
          <p:nvPr/>
        </p:nvGrpSpPr>
        <p:grpSpPr>
          <a:xfrm>
            <a:off x="1804819" y="2982938"/>
            <a:ext cx="1479145" cy="427667"/>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Light"/>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Light"/>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grpSp>
      </p:grpSp>
      <p:grpSp>
        <p:nvGrpSpPr>
          <p:cNvPr id="122" name="Group 121"/>
          <p:cNvGrpSpPr>
            <a:grpSpLocks noChangeAspect="1"/>
          </p:cNvGrpSpPr>
          <p:nvPr/>
        </p:nvGrpSpPr>
        <p:grpSpPr>
          <a:xfrm>
            <a:off x="6557776" y="2986613"/>
            <a:ext cx="1479145" cy="427667"/>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Light"/>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Light"/>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c="http://schemas.openxmlformats.org/drawingml/2006/chart" xmlns:p14="http://schemas.microsoft.com/office/powerpoint/2010/main" xmlns:mc="http://schemas.openxmlformats.org/markup-compatibility/2006"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126">
                  <a:defRPr/>
                </a:pPr>
                <a:endParaRPr lang="en-US" sz="1799" kern="0" dirty="0" err="1">
                  <a:solidFill>
                    <a:prstClr val="black"/>
                  </a:solidFill>
                  <a:latin typeface="Calibri Light"/>
                </a:endParaRPr>
              </a:p>
            </p:txBody>
          </p:sp>
        </p:grpSp>
      </p:grpSp>
      <p:sp>
        <p:nvSpPr>
          <p:cNvPr id="2" name="TextBox 1">
            <a:extLst>
              <a:ext uri="{FF2B5EF4-FFF2-40B4-BE49-F238E27FC236}">
                <a16:creationId xmlns:a16="http://schemas.microsoft.com/office/drawing/2014/main" xmlns="" id="{7B780082-5CC2-F346-B420-0FA481F4FA55}"/>
              </a:ext>
            </a:extLst>
          </p:cNvPr>
          <p:cNvSpPr txBox="1"/>
          <p:nvPr/>
        </p:nvSpPr>
        <p:spPr>
          <a:xfrm>
            <a:off x="9616296" y="4574880"/>
            <a:ext cx="1465914" cy="523220"/>
          </a:xfrm>
          <a:prstGeom prst="rect">
            <a:avLst/>
          </a:prstGeom>
          <a:noFill/>
        </p:spPr>
        <p:txBody>
          <a:bodyPr wrap="none" rtlCol="0">
            <a:spAutoFit/>
          </a:bodyPr>
          <a:lstStyle/>
          <a:p>
            <a:pPr algn="ctr"/>
            <a:r>
              <a:rPr lang="en-US" sz="1400" dirty="0"/>
              <a:t>Multi-stream ICA </a:t>
            </a:r>
            <a:br>
              <a:rPr lang="en-US" sz="1400" dirty="0"/>
            </a:br>
            <a:r>
              <a:rPr lang="en-US" sz="1400" dirty="0"/>
              <a:t>over single port</a:t>
            </a:r>
          </a:p>
        </p:txBody>
      </p:sp>
      <p:pic>
        <p:nvPicPr>
          <p:cNvPr id="82" name="Picture 11" descr="\\Mv-fs\Projects\Citrix\09-1786 Graphics for Print\Art\Fot PPT\2\HDX_Logo.png">
            <a:extLst>
              <a:ext uri="{FF2B5EF4-FFF2-40B4-BE49-F238E27FC236}">
                <a16:creationId xmlns:a16="http://schemas.microsoft.com/office/drawing/2014/main" xmlns="" id="{E18F36B1-43B0-0A40-986B-4F582BA877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47763" y="548742"/>
            <a:ext cx="1785536" cy="10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stCxn id="2" idx="0"/>
          </p:cNvCxnSpPr>
          <p:nvPr/>
        </p:nvCxnSpPr>
        <p:spPr>
          <a:xfrm flipV="1">
            <a:off x="10349253" y="3538424"/>
            <a:ext cx="0" cy="1036457"/>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58546" y="4346644"/>
            <a:ext cx="2980431" cy="369332"/>
          </a:xfrm>
          <a:prstGeom prst="rect">
            <a:avLst/>
          </a:prstGeom>
          <a:noFill/>
        </p:spPr>
        <p:txBody>
          <a:bodyPr wrap="none" rtlCol="0">
            <a:spAutoFit/>
          </a:bodyPr>
          <a:lstStyle/>
          <a:p>
            <a:pPr algn="ctr"/>
            <a:r>
              <a:rPr lang="en-US" dirty="0"/>
              <a:t>Auto-QoS for each ICA stream</a:t>
            </a:r>
          </a:p>
        </p:txBody>
      </p:sp>
      <p:sp>
        <p:nvSpPr>
          <p:cNvPr id="73" name="Rectangle 72">
            <a:extLst>
              <a:ext uri="{FF2B5EF4-FFF2-40B4-BE49-F238E27FC236}">
                <a16:creationId xmlns:a16="http://schemas.microsoft.com/office/drawing/2014/main" xmlns="" id="{F8FF453C-86B2-C949-84F8-C93E503CCCFC}"/>
              </a:ext>
            </a:extLst>
          </p:cNvPr>
          <p:cNvSpPr/>
          <p:nvPr/>
        </p:nvSpPr>
        <p:spPr>
          <a:xfrm>
            <a:off x="1506886" y="5478822"/>
            <a:ext cx="9106848" cy="1052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dirty="0">
                <a:solidFill>
                  <a:schemeClr val="tx1">
                    <a:lumMod val="50000"/>
                    <a:lumOff val="50000"/>
                  </a:schemeClr>
                </a:solidFill>
              </a:rPr>
              <a:t>Moves file transfers and print jobs to slower links and screen refresh/mouse input to high priority links</a:t>
            </a:r>
          </a:p>
          <a:p>
            <a:pPr marL="171450" indent="-171450">
              <a:buFont typeface="Arial" panose="020B0604020202020204" pitchFamily="34" charset="0"/>
              <a:buChar char="•"/>
            </a:pPr>
            <a:r>
              <a:rPr lang="en-US" sz="1600" dirty="0">
                <a:solidFill>
                  <a:schemeClr val="tx1">
                    <a:lumMod val="50000"/>
                    <a:lumOff val="50000"/>
                  </a:schemeClr>
                </a:solidFill>
              </a:rPr>
              <a:t>Reserves bandwidth for HDX </a:t>
            </a:r>
            <a:endParaRPr lang="en-US" sz="1600" dirty="0">
              <a:solidFill>
                <a:schemeClr val="tx1">
                  <a:lumMod val="50000"/>
                  <a:lumOff val="50000"/>
                </a:schemeClr>
              </a:solidFill>
              <a:effectLst/>
            </a:endParaRPr>
          </a:p>
        </p:txBody>
      </p:sp>
    </p:spTree>
    <p:custDataLst>
      <p:tags r:id="rId1"/>
    </p:custDataLst>
    <p:extLst>
      <p:ext uri="{BB962C8B-B14F-4D97-AF65-F5344CB8AC3E}">
        <p14:creationId xmlns:p14="http://schemas.microsoft.com/office/powerpoint/2010/main" val="35666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457200" y="592710"/>
            <a:ext cx="11109277" cy="394842"/>
          </a:xfrm>
        </p:spPr>
        <p:txBody>
          <a:bodyPr/>
          <a:lstStyle/>
          <a:p>
            <a:r>
              <a:rPr lang="en-US" dirty="0"/>
              <a:t>Fairness at the Session Level for HDX</a:t>
            </a:r>
          </a:p>
        </p:txBody>
      </p:sp>
      <p:grpSp>
        <p:nvGrpSpPr>
          <p:cNvPr id="14" name="Group 13"/>
          <p:cNvGrpSpPr/>
          <p:nvPr/>
        </p:nvGrpSpPr>
        <p:grpSpPr>
          <a:xfrm>
            <a:off x="1029207" y="3903384"/>
            <a:ext cx="8873076" cy="2414130"/>
            <a:chOff x="1029207" y="1264675"/>
            <a:chExt cx="8873076" cy="2414130"/>
          </a:xfrm>
        </p:grpSpPr>
        <p:sp>
          <p:nvSpPr>
            <p:cNvPr id="22" name="Rectangle 21"/>
            <p:cNvSpPr/>
            <p:nvPr/>
          </p:nvSpPr>
          <p:spPr>
            <a:xfrm>
              <a:off x="6430264" y="2573992"/>
              <a:ext cx="388232" cy="68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3" name="Rectangle 22"/>
            <p:cNvSpPr/>
            <p:nvPr/>
          </p:nvSpPr>
          <p:spPr>
            <a:xfrm>
              <a:off x="4094881" y="2698299"/>
              <a:ext cx="237827" cy="42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4" name="Oval 23"/>
            <p:cNvSpPr/>
            <p:nvPr/>
          </p:nvSpPr>
          <p:spPr>
            <a:xfrm>
              <a:off x="5010011" y="2893999"/>
              <a:ext cx="811320" cy="784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25" name="Oval 24"/>
            <p:cNvSpPr/>
            <p:nvPr/>
          </p:nvSpPr>
          <p:spPr>
            <a:xfrm>
              <a:off x="4870325" y="2301032"/>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56" name="Can 55"/>
            <p:cNvSpPr/>
            <p:nvPr/>
          </p:nvSpPr>
          <p:spPr bwMode="auto">
            <a:xfrm rot="5400000">
              <a:off x="4628862" y="1321423"/>
              <a:ext cx="1519816" cy="3069541"/>
            </a:xfrm>
            <a:prstGeom prst="can">
              <a:avLst>
                <a:gd name="adj" fmla="val 13743"/>
              </a:avLst>
            </a:prstGeom>
            <a:solidFill>
              <a:schemeClr val="accent1">
                <a:lumMod val="20000"/>
                <a:lumOff val="8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cxnSp>
          <p:nvCxnSpPr>
            <p:cNvPr id="66" name="Straight Connector 65"/>
            <p:cNvCxnSpPr>
              <a:cxnSpLocks/>
              <a:stCxn id="56" idx="0"/>
              <a:endCxn id="85" idx="1"/>
            </p:cNvCxnSpPr>
            <p:nvPr/>
          </p:nvCxnSpPr>
          <p:spPr bwMode="auto">
            <a:xfrm flipV="1">
              <a:off x="6714673" y="2856193"/>
              <a:ext cx="320108" cy="1"/>
            </a:xfrm>
            <a:prstGeom prst="line">
              <a:avLst/>
            </a:prstGeom>
            <a:noFill/>
            <a:ln w="19050" cap="flat" cmpd="sng" algn="ctr">
              <a:solidFill>
                <a:srgbClr val="000000"/>
              </a:solidFill>
              <a:prstDash val="sysDot"/>
              <a:round/>
              <a:headEnd type="none" w="med" len="med"/>
              <a:tailEnd type="none" w="med" len="med"/>
            </a:ln>
            <a:effectLst/>
          </p:spPr>
        </p:cxnSp>
        <p:cxnSp>
          <p:nvCxnSpPr>
            <p:cNvPr id="86" name="Straight Connector 85"/>
            <p:cNvCxnSpPr>
              <a:cxnSpLocks/>
              <a:stCxn id="56" idx="3"/>
              <a:endCxn id="84" idx="3"/>
            </p:cNvCxnSpPr>
            <p:nvPr/>
          </p:nvCxnSpPr>
          <p:spPr bwMode="auto">
            <a:xfrm flipH="1" flipV="1">
              <a:off x="3697181" y="2856193"/>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78" name="TextBox 13"/>
            <p:cNvSpPr txBox="1"/>
            <p:nvPr/>
          </p:nvSpPr>
          <p:spPr>
            <a:xfrm>
              <a:off x="1787367" y="3066285"/>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Citrix SD-WAN</a:t>
              </a:r>
            </a:p>
          </p:txBody>
        </p:sp>
        <p:sp>
          <p:nvSpPr>
            <p:cNvPr id="79" name="TextBox 53"/>
            <p:cNvSpPr txBox="1"/>
            <p:nvPr/>
          </p:nvSpPr>
          <p:spPr>
            <a:xfrm>
              <a:off x="6683690" y="3052032"/>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Citrix SD-WAN</a:t>
              </a: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918" y="2651878"/>
              <a:ext cx="1347263" cy="40863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781" y="2651878"/>
              <a:ext cx="1347263" cy="408630"/>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999" y="2402009"/>
              <a:ext cx="1042416" cy="877824"/>
            </a:xfrm>
            <a:prstGeom prst="rect">
              <a:avLst/>
            </a:prstGeom>
          </p:spPr>
        </p:pic>
        <p:grpSp>
          <p:nvGrpSpPr>
            <p:cNvPr id="107" name="Group 106"/>
            <p:cNvGrpSpPr>
              <a:grpSpLocks noChangeAspect="1"/>
            </p:cNvGrpSpPr>
            <p:nvPr/>
          </p:nvGrpSpPr>
          <p:grpSpPr>
            <a:xfrm>
              <a:off x="2249749" y="2633765"/>
              <a:ext cx="1479530" cy="427778"/>
              <a:chOff x="3642372" y="5681651"/>
              <a:chExt cx="1769710" cy="511678"/>
            </a:xfrm>
            <a:solidFill>
              <a:schemeClr val="accent1"/>
            </a:solidFill>
          </p:grpSpPr>
          <p:sp>
            <p:nvSpPr>
              <p:cNvPr id="108"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10" name="Group 109"/>
              <p:cNvGrpSpPr/>
              <p:nvPr/>
            </p:nvGrpSpPr>
            <p:grpSpPr>
              <a:xfrm>
                <a:off x="4527227" y="5793201"/>
                <a:ext cx="683728" cy="288579"/>
                <a:chOff x="4527227" y="5785332"/>
                <a:chExt cx="683728" cy="288579"/>
              </a:xfrm>
              <a:grpFill/>
            </p:grpSpPr>
            <p:sp>
              <p:nvSpPr>
                <p:cNvPr id="113" name="Rectangle 112"/>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4" name="Rectangle 113"/>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5" name="Rectangle 114"/>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6" name="Rectangle 115"/>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7" name="Rectangle 116"/>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9" name="Rectangle 118"/>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0" name="Rectangle 119"/>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1" name="Rectangle 120"/>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22" name="Group 121"/>
            <p:cNvGrpSpPr>
              <a:grpSpLocks noChangeAspect="1"/>
            </p:cNvGrpSpPr>
            <p:nvPr/>
          </p:nvGrpSpPr>
          <p:grpSpPr>
            <a:xfrm>
              <a:off x="7035044" y="2637441"/>
              <a:ext cx="1479530" cy="427778"/>
              <a:chOff x="3642372" y="5681651"/>
              <a:chExt cx="1769710" cy="511678"/>
            </a:xfrm>
            <a:solidFill>
              <a:schemeClr val="accent1"/>
            </a:solidFill>
          </p:grpSpPr>
          <p:sp>
            <p:nvSpPr>
              <p:cNvPr id="123"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24"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25" name="Group 124"/>
              <p:cNvGrpSpPr/>
              <p:nvPr/>
            </p:nvGrpSpPr>
            <p:grpSpPr>
              <a:xfrm>
                <a:off x="4527227" y="5793201"/>
                <a:ext cx="683728" cy="288579"/>
                <a:chOff x="4527227" y="5785332"/>
                <a:chExt cx="683728" cy="288579"/>
              </a:xfrm>
              <a:grpFill/>
            </p:grpSpPr>
            <p:sp>
              <p:nvSpPr>
                <p:cNvPr id="127" name="Rectangle 126"/>
                <p:cNvSpPr/>
                <p:nvPr/>
              </p:nvSpPr>
              <p:spPr>
                <a:xfrm>
                  <a:off x="452722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28" name="Rectangle 127"/>
                <p:cNvSpPr/>
                <p:nvPr/>
              </p:nvSpPr>
              <p:spPr>
                <a:xfrm>
                  <a:off x="471798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0" name="Rectangle 129"/>
                <p:cNvSpPr/>
                <p:nvPr/>
              </p:nvSpPr>
              <p:spPr>
                <a:xfrm>
                  <a:off x="490874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2" name="Rectangle 131"/>
                <p:cNvSpPr/>
                <p:nvPr/>
              </p:nvSpPr>
              <p:spPr>
                <a:xfrm>
                  <a:off x="5099507" y="5785332"/>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3" name="Rectangle 132"/>
                <p:cNvSpPr/>
                <p:nvPr/>
              </p:nvSpPr>
              <p:spPr>
                <a:xfrm>
                  <a:off x="452722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4" name="Rectangle 133"/>
                <p:cNvSpPr/>
                <p:nvPr/>
              </p:nvSpPr>
              <p:spPr>
                <a:xfrm>
                  <a:off x="471798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5" name="Rectangle 134"/>
                <p:cNvSpPr/>
                <p:nvPr/>
              </p:nvSpPr>
              <p:spPr>
                <a:xfrm>
                  <a:off x="490874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6" name="Rectangle 135"/>
                <p:cNvSpPr/>
                <p:nvPr/>
              </p:nvSpPr>
              <p:spPr>
                <a:xfrm>
                  <a:off x="5099507" y="5962463"/>
                  <a:ext cx="111448" cy="111448"/>
                </a:xfrm>
                <a:prstGeom prst="rect">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92" y="3038263"/>
              <a:ext cx="874249" cy="510155"/>
            </a:xfrm>
            <a:prstGeom prst="rect">
              <a:avLst/>
            </a:prstGeom>
          </p:spPr>
        </p:pic>
        <p:pic>
          <p:nvPicPr>
            <p:cNvPr id="71" name="Picture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92" y="2470132"/>
              <a:ext cx="874249" cy="510155"/>
            </a:xfrm>
            <a:prstGeom prst="rect">
              <a:avLst/>
            </a:prstGeom>
          </p:spPr>
        </p:pic>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92" y="1895941"/>
              <a:ext cx="874249" cy="510155"/>
            </a:xfrm>
            <a:prstGeom prst="rect">
              <a:avLst/>
            </a:prstGeom>
          </p:spPr>
        </p:pic>
        <p:sp>
          <p:nvSpPr>
            <p:cNvPr id="73" name="TextBox 72"/>
            <p:cNvSpPr txBox="1"/>
            <p:nvPr/>
          </p:nvSpPr>
          <p:spPr>
            <a:xfrm>
              <a:off x="1029207" y="1264675"/>
              <a:ext cx="3116486" cy="369332"/>
            </a:xfrm>
            <a:prstGeom prst="rect">
              <a:avLst/>
            </a:prstGeom>
            <a:noFill/>
          </p:spPr>
          <p:txBody>
            <a:bodyPr wrap="square" rtlCol="0">
              <a:spAutoFit/>
            </a:bodyPr>
            <a:lstStyle/>
            <a:p>
              <a:r>
                <a:rPr lang="en-US" dirty="0"/>
                <a:t>With Citrix SD-WAN</a:t>
              </a:r>
            </a:p>
          </p:txBody>
        </p:sp>
        <p:cxnSp>
          <p:nvCxnSpPr>
            <p:cNvPr id="74" name="Straight Connector 73"/>
            <p:cNvCxnSpPr/>
            <p:nvPr/>
          </p:nvCxnSpPr>
          <p:spPr>
            <a:xfrm>
              <a:off x="1064156" y="1713783"/>
              <a:ext cx="8838127"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bwMode="auto">
            <a:xfrm>
              <a:off x="4141415" y="2205774"/>
              <a:ext cx="2385784" cy="1319385"/>
            </a:xfrm>
            <a:prstGeom prst="rect">
              <a:avLst/>
            </a:prstGeom>
            <a:solidFill>
              <a:schemeClr val="accent1">
                <a:lumMod val="60000"/>
                <a:lumOff val="4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HDX Traffic</a:t>
              </a:r>
            </a:p>
            <a:p>
              <a:pPr marL="0" marR="0" lvl="0" indent="0" algn="ctr" defTabSz="1461590" rtl="0" eaLnBrk="1" fontAlgn="base" latinLnBrk="0" hangingPunct="1">
                <a:lnSpc>
                  <a:spcPct val="100000"/>
                </a:lnSpc>
                <a:spcBef>
                  <a:spcPct val="0"/>
                </a:spcBef>
                <a:spcAft>
                  <a:spcPct val="0"/>
                </a:spcAft>
                <a:buClrTx/>
                <a:buSzTx/>
                <a:buFontTx/>
                <a:buNone/>
                <a:tabLst/>
                <a:defRPr/>
              </a:pPr>
              <a:endParaRPr lang="en-US" sz="1200" dirty="0">
                <a:solidFill>
                  <a:prstClr val="white"/>
                </a:solidFill>
                <a:latin typeface="Arial"/>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lang="en-US" sz="1200" dirty="0">
                <a:solidFill>
                  <a:prstClr val="white"/>
                </a:solidFill>
                <a:latin typeface="Arial"/>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lang="en-US" sz="1200" dirty="0">
                <a:solidFill>
                  <a:prstClr val="white"/>
                </a:solidFill>
                <a:latin typeface="Arial"/>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
          <p:nvSpPr>
            <p:cNvPr id="57" name="Rectangle 56"/>
            <p:cNvSpPr/>
            <p:nvPr/>
          </p:nvSpPr>
          <p:spPr bwMode="auto">
            <a:xfrm>
              <a:off x="4145693" y="2536154"/>
              <a:ext cx="2385784" cy="221826"/>
            </a:xfrm>
            <a:prstGeom prst="rect">
              <a:avLst/>
            </a:prstGeom>
            <a:solidFill>
              <a:schemeClr val="accent2">
                <a:lumMod val="60000"/>
                <a:lumOff val="4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Arial"/>
                </a:rPr>
                <a:t>HDX Session 1</a:t>
              </a:r>
            </a:p>
          </p:txBody>
        </p:sp>
        <p:sp>
          <p:nvSpPr>
            <p:cNvPr id="59" name="Rectangle 58"/>
            <p:cNvSpPr/>
            <p:nvPr/>
          </p:nvSpPr>
          <p:spPr bwMode="auto">
            <a:xfrm>
              <a:off x="4145693" y="2834119"/>
              <a:ext cx="2385784" cy="221826"/>
            </a:xfrm>
            <a:prstGeom prst="rect">
              <a:avLst/>
            </a:prstGeom>
            <a:solidFill>
              <a:schemeClr val="accent2">
                <a:lumMod val="60000"/>
                <a:lumOff val="4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Arial"/>
                </a:rPr>
                <a:t>HDX Session 2</a:t>
              </a:r>
            </a:p>
          </p:txBody>
        </p:sp>
        <p:sp>
          <p:nvSpPr>
            <p:cNvPr id="60" name="Rectangle 59"/>
            <p:cNvSpPr/>
            <p:nvPr/>
          </p:nvSpPr>
          <p:spPr bwMode="auto">
            <a:xfrm>
              <a:off x="4145693" y="3126866"/>
              <a:ext cx="2385784" cy="221826"/>
            </a:xfrm>
            <a:prstGeom prst="rect">
              <a:avLst/>
            </a:prstGeom>
            <a:solidFill>
              <a:schemeClr val="accent2">
                <a:lumMod val="60000"/>
                <a:lumOff val="4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Arial"/>
                </a:rPr>
                <a:t>HDX Session N</a:t>
              </a:r>
            </a:p>
          </p:txBody>
        </p:sp>
      </p:grpSp>
      <p:grpSp>
        <p:nvGrpSpPr>
          <p:cNvPr id="13" name="Group 12"/>
          <p:cNvGrpSpPr/>
          <p:nvPr/>
        </p:nvGrpSpPr>
        <p:grpSpPr>
          <a:xfrm>
            <a:off x="1058778" y="1248812"/>
            <a:ext cx="8873076" cy="2414130"/>
            <a:chOff x="1058778" y="3857484"/>
            <a:chExt cx="8873076" cy="2414130"/>
          </a:xfrm>
        </p:grpSpPr>
        <p:sp>
          <p:nvSpPr>
            <p:cNvPr id="76" name="Rectangle 75"/>
            <p:cNvSpPr/>
            <p:nvPr/>
          </p:nvSpPr>
          <p:spPr>
            <a:xfrm>
              <a:off x="6459835" y="5166801"/>
              <a:ext cx="388232" cy="68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80" name="Rectangle 79"/>
            <p:cNvSpPr/>
            <p:nvPr/>
          </p:nvSpPr>
          <p:spPr>
            <a:xfrm>
              <a:off x="4124452" y="5291108"/>
              <a:ext cx="237827" cy="42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81" name="Oval 80"/>
            <p:cNvSpPr/>
            <p:nvPr/>
          </p:nvSpPr>
          <p:spPr>
            <a:xfrm>
              <a:off x="5039582" y="5486808"/>
              <a:ext cx="811320" cy="784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sp>
          <p:nvSpPr>
            <p:cNvPr id="82" name="Oval 81"/>
            <p:cNvSpPr/>
            <p:nvPr/>
          </p:nvSpPr>
          <p:spPr>
            <a:xfrm>
              <a:off x="4899896" y="4893841"/>
              <a:ext cx="1082367" cy="326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endParaRPr>
            </a:p>
          </p:txBody>
        </p:sp>
        <p:grpSp>
          <p:nvGrpSpPr>
            <p:cNvPr id="83" name="Group 82"/>
            <p:cNvGrpSpPr/>
            <p:nvPr/>
          </p:nvGrpSpPr>
          <p:grpSpPr>
            <a:xfrm>
              <a:off x="1816938" y="4689095"/>
              <a:ext cx="7102436" cy="1519816"/>
              <a:chOff x="1792354" y="2669092"/>
              <a:chExt cx="7102436" cy="1519816"/>
            </a:xfrm>
          </p:grpSpPr>
          <p:sp>
            <p:nvSpPr>
              <p:cNvPr id="87" name="Can 86"/>
              <p:cNvSpPr/>
              <p:nvPr/>
            </p:nvSpPr>
            <p:spPr bwMode="auto">
              <a:xfrm rot="5400000">
                <a:off x="4633849" y="1894229"/>
                <a:ext cx="1519816" cy="3069541"/>
              </a:xfrm>
              <a:prstGeom prst="can">
                <a:avLst>
                  <a:gd name="adj" fmla="val 13743"/>
                </a:avLst>
              </a:prstGeom>
              <a:solidFill>
                <a:schemeClr val="accent1">
                  <a:lumMod val="20000"/>
                  <a:lumOff val="8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8B3AD"/>
                  </a:solidFill>
                  <a:effectLst/>
                  <a:uLnTx/>
                  <a:uFillTx/>
                  <a:latin typeface="Arial" charset="0"/>
                  <a:ea typeface="+mn-ea"/>
                  <a:cs typeface="Arial" charset="0"/>
                </a:endParaRPr>
              </a:p>
            </p:txBody>
          </p:sp>
          <p:cxnSp>
            <p:nvCxnSpPr>
              <p:cNvPr id="91" name="Straight Connector 90"/>
              <p:cNvCxnSpPr>
                <a:cxnSpLocks/>
              </p:cNvCxnSpPr>
              <p:nvPr/>
            </p:nvCxnSpPr>
            <p:spPr bwMode="auto">
              <a:xfrm flipV="1">
                <a:off x="6719660" y="3428999"/>
                <a:ext cx="320108" cy="1"/>
              </a:xfrm>
              <a:prstGeom prst="line">
                <a:avLst/>
              </a:prstGeom>
              <a:noFill/>
              <a:ln w="19050" cap="flat" cmpd="sng" algn="ctr">
                <a:solidFill>
                  <a:srgbClr val="000000"/>
                </a:solidFill>
                <a:prstDash val="sysDot"/>
                <a:round/>
                <a:headEnd type="none" w="med" len="med"/>
                <a:tailEnd type="none" w="med" len="med"/>
              </a:ln>
              <a:effectLst/>
            </p:spPr>
          </p:cxnSp>
          <p:cxnSp>
            <p:nvCxnSpPr>
              <p:cNvPr id="92" name="Straight Connector 91"/>
              <p:cNvCxnSpPr>
                <a:cxnSpLocks/>
              </p:cNvCxnSpPr>
              <p:nvPr/>
            </p:nvCxnSpPr>
            <p:spPr bwMode="auto">
              <a:xfrm flipH="1" flipV="1">
                <a:off x="3702168" y="3428999"/>
                <a:ext cx="156819" cy="1"/>
              </a:xfrm>
              <a:prstGeom prst="line">
                <a:avLst/>
              </a:prstGeom>
              <a:noFill/>
              <a:ln w="19050" cap="flat" cmpd="sng" algn="ctr">
                <a:solidFill>
                  <a:schemeClr val="tx1"/>
                </a:solidFill>
                <a:prstDash val="sysDot"/>
                <a:round/>
                <a:headEnd type="none" w="med" len="med"/>
                <a:tailEnd type="none" w="med" len="med"/>
              </a:ln>
              <a:effectLst/>
            </p:spPr>
          </p:cxnSp>
          <p:sp>
            <p:nvSpPr>
              <p:cNvPr id="93" name="TextBox 13"/>
              <p:cNvSpPr txBox="1"/>
              <p:nvPr/>
            </p:nvSpPr>
            <p:spPr>
              <a:xfrm>
                <a:off x="1792354" y="3639091"/>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Other SD-WAN</a:t>
                </a:r>
              </a:p>
            </p:txBody>
          </p:sp>
          <p:sp>
            <p:nvSpPr>
              <p:cNvPr id="94" name="TextBox 53"/>
              <p:cNvSpPr txBox="1"/>
              <p:nvPr/>
            </p:nvSpPr>
            <p:spPr>
              <a:xfrm>
                <a:off x="6688677" y="3624838"/>
                <a:ext cx="220611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prstClr>
                    </a:solidFill>
                    <a:effectLst/>
                    <a:uLnTx/>
                    <a:uFillTx/>
                    <a:latin typeface="Calibri" panose="020F0502020204030204"/>
                    <a:ea typeface="+mn-ea"/>
                    <a:cs typeface="+mn-cs"/>
                  </a:rPr>
                  <a:t>Other SD-WAN</a:t>
                </a:r>
              </a:p>
            </p:txBody>
          </p:sp>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905" y="3224684"/>
                <a:ext cx="1347263" cy="408630"/>
              </a:xfrm>
              <a:prstGeom prst="rect">
                <a:avLst/>
              </a:prstGeom>
            </p:spPr>
          </p:pic>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68" y="3224684"/>
                <a:ext cx="1347263" cy="408630"/>
              </a:xfrm>
              <a:prstGeom prst="rect">
                <a:avLst/>
              </a:prstGeom>
            </p:spPr>
          </p:pic>
        </p:grpSp>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0570" y="4994818"/>
              <a:ext cx="1042416" cy="877824"/>
            </a:xfrm>
            <a:prstGeom prst="rect">
              <a:avLst/>
            </a:prstGeom>
          </p:spPr>
        </p:pic>
        <p:grpSp>
          <p:nvGrpSpPr>
            <p:cNvPr id="98" name="Group 97"/>
            <p:cNvGrpSpPr>
              <a:grpSpLocks noChangeAspect="1"/>
            </p:cNvGrpSpPr>
            <p:nvPr/>
          </p:nvGrpSpPr>
          <p:grpSpPr>
            <a:xfrm>
              <a:off x="2279320" y="5226574"/>
              <a:ext cx="1479530" cy="427778"/>
              <a:chOff x="3642372" y="5681651"/>
              <a:chExt cx="1769710" cy="511678"/>
            </a:xfrm>
            <a:solidFill>
              <a:schemeClr val="accent1"/>
            </a:solidFill>
          </p:grpSpPr>
          <p:sp>
            <p:nvSpPr>
              <p:cNvPr id="99" name="Rectangle 5"/>
              <p:cNvSpPr>
                <a:spLocks noChangeArrowheads="1"/>
              </p:cNvSpPr>
              <p:nvPr/>
            </p:nvSpPr>
            <p:spPr bwMode="auto">
              <a:xfrm>
                <a:off x="3642372" y="5681651"/>
                <a:ext cx="1769710" cy="511678"/>
              </a:xfrm>
              <a:prstGeom prst="rect">
                <a:avLst/>
              </a:prstGeom>
              <a:solidFill>
                <a:schemeClr val="accent5">
                  <a:lumMod val="60000"/>
                  <a:lumOff val="40000"/>
                </a:schemeClr>
              </a:solid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0"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01" name="Group 100"/>
              <p:cNvGrpSpPr/>
              <p:nvPr/>
            </p:nvGrpSpPr>
            <p:grpSpPr>
              <a:xfrm>
                <a:off x="4527227" y="5793201"/>
                <a:ext cx="683728" cy="288579"/>
                <a:chOff x="4527227" y="5785332"/>
                <a:chExt cx="683728" cy="288579"/>
              </a:xfrm>
              <a:grpFill/>
            </p:grpSpPr>
            <p:sp>
              <p:nvSpPr>
                <p:cNvPr id="102" name="Rectangle 101"/>
                <p:cNvSpPr/>
                <p:nvPr/>
              </p:nvSpPr>
              <p:spPr>
                <a:xfrm>
                  <a:off x="452722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03" name="Rectangle 102"/>
                <p:cNvSpPr/>
                <p:nvPr/>
              </p:nvSpPr>
              <p:spPr>
                <a:xfrm>
                  <a:off x="471798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04" name="Rectangle 103"/>
                <p:cNvSpPr/>
                <p:nvPr/>
              </p:nvSpPr>
              <p:spPr>
                <a:xfrm>
                  <a:off x="490874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05" name="Rectangle 104"/>
                <p:cNvSpPr/>
                <p:nvPr/>
              </p:nvSpPr>
              <p:spPr>
                <a:xfrm>
                  <a:off x="509950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06" name="Rectangle 105"/>
                <p:cNvSpPr/>
                <p:nvPr/>
              </p:nvSpPr>
              <p:spPr>
                <a:xfrm>
                  <a:off x="452722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1" name="Rectangle 110"/>
                <p:cNvSpPr/>
                <p:nvPr/>
              </p:nvSpPr>
              <p:spPr>
                <a:xfrm>
                  <a:off x="471798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2" name="Rectangle 111"/>
                <p:cNvSpPr/>
                <p:nvPr/>
              </p:nvSpPr>
              <p:spPr>
                <a:xfrm>
                  <a:off x="490874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18" name="Rectangle 117"/>
                <p:cNvSpPr/>
                <p:nvPr/>
              </p:nvSpPr>
              <p:spPr>
                <a:xfrm>
                  <a:off x="509950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grpSp>
          <p:nvGrpSpPr>
            <p:cNvPr id="126" name="Group 125"/>
            <p:cNvGrpSpPr>
              <a:grpSpLocks noChangeAspect="1"/>
            </p:cNvGrpSpPr>
            <p:nvPr/>
          </p:nvGrpSpPr>
          <p:grpSpPr>
            <a:xfrm>
              <a:off x="7064615" y="5230250"/>
              <a:ext cx="1479530" cy="427778"/>
              <a:chOff x="3642372" y="5681651"/>
              <a:chExt cx="1769710" cy="511678"/>
            </a:xfrm>
            <a:solidFill>
              <a:schemeClr val="accent1"/>
            </a:solidFill>
          </p:grpSpPr>
          <p:sp>
            <p:nvSpPr>
              <p:cNvPr id="129" name="Rectangle 5"/>
              <p:cNvSpPr>
                <a:spLocks noChangeArrowheads="1"/>
              </p:cNvSpPr>
              <p:nvPr/>
            </p:nvSpPr>
            <p:spPr bwMode="auto">
              <a:xfrm>
                <a:off x="3642372" y="5681651"/>
                <a:ext cx="1769710" cy="511678"/>
              </a:xfrm>
              <a:prstGeom prst="rect">
                <a:avLst/>
              </a:prstGeom>
              <a:solidFill>
                <a:schemeClr val="accent5">
                  <a:lumMod val="60000"/>
                  <a:lumOff val="40000"/>
                </a:schemeClr>
              </a:solidFill>
              <a:ln w="17463" cap="rnd">
                <a:solidFill>
                  <a:schemeClr val="bg1"/>
                </a:solidFill>
                <a:prstDash val="solid"/>
                <a:round/>
                <a:headEnd/>
                <a:tailEnd/>
              </a:ln>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31"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37" name="Group 136"/>
              <p:cNvGrpSpPr/>
              <p:nvPr/>
            </p:nvGrpSpPr>
            <p:grpSpPr>
              <a:xfrm>
                <a:off x="4527227" y="5793201"/>
                <a:ext cx="683728" cy="288579"/>
                <a:chOff x="4527227" y="5785332"/>
                <a:chExt cx="683728" cy="288579"/>
              </a:xfrm>
              <a:grpFill/>
            </p:grpSpPr>
            <p:sp>
              <p:nvSpPr>
                <p:cNvPr id="138" name="Rectangle 137"/>
                <p:cNvSpPr/>
                <p:nvPr/>
              </p:nvSpPr>
              <p:spPr>
                <a:xfrm>
                  <a:off x="452722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39" name="Rectangle 138"/>
                <p:cNvSpPr/>
                <p:nvPr/>
              </p:nvSpPr>
              <p:spPr>
                <a:xfrm>
                  <a:off x="471798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0" name="Rectangle 139"/>
                <p:cNvSpPr/>
                <p:nvPr/>
              </p:nvSpPr>
              <p:spPr>
                <a:xfrm>
                  <a:off x="490874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1" name="Rectangle 140"/>
                <p:cNvSpPr/>
                <p:nvPr/>
              </p:nvSpPr>
              <p:spPr>
                <a:xfrm>
                  <a:off x="5099507" y="5785332"/>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2" name="Rectangle 141"/>
                <p:cNvSpPr/>
                <p:nvPr/>
              </p:nvSpPr>
              <p:spPr>
                <a:xfrm>
                  <a:off x="452722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3" name="Rectangle 142"/>
                <p:cNvSpPr/>
                <p:nvPr/>
              </p:nvSpPr>
              <p:spPr>
                <a:xfrm>
                  <a:off x="471798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4" name="Rectangle 143"/>
                <p:cNvSpPr/>
                <p:nvPr/>
              </p:nvSpPr>
              <p:spPr>
                <a:xfrm>
                  <a:off x="490874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sp>
              <p:nvSpPr>
                <p:cNvPr id="145" name="Rectangle 144"/>
                <p:cNvSpPr/>
                <p:nvPr/>
              </p:nvSpPr>
              <p:spPr>
                <a:xfrm>
                  <a:off x="5099507" y="5962463"/>
                  <a:ext cx="111448" cy="111448"/>
                </a:xfrm>
                <a:prstGeom prst="rect">
                  <a:avLst/>
                </a:prstGeom>
                <a:solidFill>
                  <a:schemeClr val="accent5">
                    <a:lumMod val="60000"/>
                    <a:lumOff val="40000"/>
                  </a:schemeClr>
                </a:solidFill>
                <a:ln w="17463" cap="flat">
                  <a:solidFill>
                    <a:schemeClr val="bg1"/>
                  </a:solidFill>
                  <a:prstDash val="solid"/>
                  <a:miter lim="800000"/>
                  <a:headEnd/>
                  <a:tailEnd/>
                </a:ln>
                <a:extLst>
                  <a:ext uri="{909E8E84-426E-40dd-AFC4-6F175D3DCCD1}">
                    <a14:hiddenFill xmlns="" xmlns:p14="http://schemas.microsoft.com/office/powerpoint/2010/main" xmlns:mc="http://schemas.openxmlformats.org/markup-compatibility/2006"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black"/>
                    </a:solidFill>
                    <a:effectLst/>
                    <a:uLnTx/>
                    <a:uFillTx/>
                    <a:latin typeface="Calibri Light"/>
                    <a:ea typeface="+mn-ea"/>
                    <a:cs typeface="+mn-cs"/>
                  </a:endParaRPr>
                </a:p>
              </p:txBody>
            </p:sp>
          </p:grpSp>
        </p:grpSp>
        <p:pic>
          <p:nvPicPr>
            <p:cNvPr id="146" name="Picture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863" y="5631072"/>
              <a:ext cx="874249" cy="510155"/>
            </a:xfrm>
            <a:prstGeom prst="rect">
              <a:avLst/>
            </a:prstGeom>
          </p:spPr>
        </p:pic>
        <p:pic>
          <p:nvPicPr>
            <p:cNvPr id="147" name="Picture 1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863" y="5062941"/>
              <a:ext cx="874249" cy="510155"/>
            </a:xfrm>
            <a:prstGeom prst="rect">
              <a:avLst/>
            </a:prstGeom>
          </p:spPr>
        </p:pic>
        <p:pic>
          <p:nvPicPr>
            <p:cNvPr id="148" name="Picture 1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863" y="4488750"/>
              <a:ext cx="874249" cy="510155"/>
            </a:xfrm>
            <a:prstGeom prst="rect">
              <a:avLst/>
            </a:prstGeom>
          </p:spPr>
        </p:pic>
        <p:sp>
          <p:nvSpPr>
            <p:cNvPr id="149" name="TextBox 148"/>
            <p:cNvSpPr txBox="1"/>
            <p:nvPr/>
          </p:nvSpPr>
          <p:spPr>
            <a:xfrm>
              <a:off x="1058778" y="3857484"/>
              <a:ext cx="3116486" cy="369332"/>
            </a:xfrm>
            <a:prstGeom prst="rect">
              <a:avLst/>
            </a:prstGeom>
            <a:noFill/>
          </p:spPr>
          <p:txBody>
            <a:bodyPr wrap="square" rtlCol="0">
              <a:spAutoFit/>
            </a:bodyPr>
            <a:lstStyle/>
            <a:p>
              <a:r>
                <a:rPr lang="en-US" dirty="0"/>
                <a:t>Without Citrix SD-WAN</a:t>
              </a:r>
            </a:p>
          </p:txBody>
        </p:sp>
        <p:cxnSp>
          <p:nvCxnSpPr>
            <p:cNvPr id="150" name="Straight Connector 149"/>
            <p:cNvCxnSpPr/>
            <p:nvPr/>
          </p:nvCxnSpPr>
          <p:spPr>
            <a:xfrm>
              <a:off x="1093727" y="4306592"/>
              <a:ext cx="8838127" cy="0"/>
            </a:xfrm>
            <a:prstGeom prst="line">
              <a:avLst/>
            </a:prstGeom>
            <a:ln w="12700" cap="rnd">
              <a:roun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bwMode="auto">
            <a:xfrm>
              <a:off x="4147771" y="4789309"/>
              <a:ext cx="2385784" cy="1319385"/>
            </a:xfrm>
            <a:prstGeom prst="rect">
              <a:avLst/>
            </a:prstGeom>
            <a:solidFill>
              <a:schemeClr val="accent1">
                <a:lumMod val="60000"/>
                <a:lumOff val="40000"/>
              </a:schemeClr>
            </a:solidFill>
            <a:ln w="22225" cap="flat" cmpd="sng" algn="ctr">
              <a:noFill/>
              <a:prstDash val="solid"/>
              <a:round/>
              <a:headEnd type="none" w="med" len="med"/>
              <a:tailEnd type="none" w="med" len="med"/>
            </a:ln>
            <a:effectLst/>
          </p:spPr>
          <p:txBody>
            <a:bodyPr rot="0" spcFirstLastPara="0" vert="horz" wrap="square" lIns="138239" tIns="69119" rIns="138239" bIns="69119"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46159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HDX Traffic</a:t>
              </a:r>
            </a:p>
            <a:p>
              <a:pPr marL="0" marR="0" lvl="0" indent="0" algn="ctr" defTabSz="1461590" rtl="0" eaLnBrk="1" fontAlgn="base" latinLnBrk="0" hangingPunct="1">
                <a:lnSpc>
                  <a:spcPct val="100000"/>
                </a:lnSpc>
                <a:spcBef>
                  <a:spcPct val="0"/>
                </a:spcBef>
                <a:spcAft>
                  <a:spcPct val="0"/>
                </a:spcAft>
                <a:buClrTx/>
                <a:buSzTx/>
                <a:buFontTx/>
                <a:buNone/>
                <a:tabLst/>
                <a:defRPr/>
              </a:pPr>
              <a:endParaRPr lang="en-US" sz="1200" dirty="0">
                <a:solidFill>
                  <a:prstClr val="white"/>
                </a:solidFill>
                <a:latin typeface="Arial"/>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lang="en-US" sz="1200" dirty="0">
                <a:solidFill>
                  <a:prstClr val="white"/>
                </a:solidFill>
                <a:latin typeface="Arial"/>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lang="en-US" sz="1200" dirty="0">
                <a:solidFill>
                  <a:prstClr val="white"/>
                </a:solidFill>
                <a:latin typeface="Arial"/>
                <a:cs typeface="Arial"/>
              </a:endParaRPr>
            </a:p>
            <a:p>
              <a:pPr marL="0" marR="0" lvl="0" indent="0" algn="ctr" defTabSz="146159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grpSp>
          <p:nvGrpSpPr>
            <p:cNvPr id="12" name="Group 11"/>
            <p:cNvGrpSpPr/>
            <p:nvPr/>
          </p:nvGrpSpPr>
          <p:grpSpPr>
            <a:xfrm>
              <a:off x="4147770" y="5080766"/>
              <a:ext cx="2385785" cy="975699"/>
              <a:chOff x="8628119" y="178420"/>
              <a:chExt cx="2337247" cy="975699"/>
            </a:xfrm>
          </p:grpSpPr>
          <p:sp>
            <p:nvSpPr>
              <p:cNvPr id="4" name="Right Triangle 3"/>
              <p:cNvSpPr/>
              <p:nvPr/>
            </p:nvSpPr>
            <p:spPr>
              <a:xfrm>
                <a:off x="8628119" y="841122"/>
                <a:ext cx="969364" cy="311280"/>
              </a:xfrm>
              <a:prstGeom prst="rtTriangle">
                <a:avLst/>
              </a:prstGeom>
              <a:gradFill flip="none" rotWithShape="1">
                <a:gsLst>
                  <a:gs pos="0">
                    <a:schemeClr val="accent2">
                      <a:lumMod val="60000"/>
                      <a:lumOff val="40000"/>
                    </a:schemeClr>
                  </a:gs>
                  <a:gs pos="44000">
                    <a:srgbClr val="FFFF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0" name="Freeform 9"/>
              <p:cNvSpPr/>
              <p:nvPr/>
            </p:nvSpPr>
            <p:spPr>
              <a:xfrm>
                <a:off x="8631044" y="477432"/>
                <a:ext cx="698810" cy="519330"/>
              </a:xfrm>
              <a:custGeom>
                <a:avLst/>
                <a:gdLst>
                  <a:gd name="connsiteX0" fmla="*/ 0 w 698810"/>
                  <a:gd name="connsiteY0" fmla="*/ 282498 h 475785"/>
                  <a:gd name="connsiteX1" fmla="*/ 0 w 698810"/>
                  <a:gd name="connsiteY1" fmla="*/ 0 h 475785"/>
                  <a:gd name="connsiteX2" fmla="*/ 698810 w 698810"/>
                  <a:gd name="connsiteY2" fmla="*/ 401444 h 475785"/>
                  <a:gd name="connsiteX3" fmla="*/ 698810 w 698810"/>
                  <a:gd name="connsiteY3" fmla="*/ 475785 h 475785"/>
                  <a:gd name="connsiteX4" fmla="*/ 0 w 698810"/>
                  <a:gd name="connsiteY4" fmla="*/ 282498 h 475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10" h="475785">
                    <a:moveTo>
                      <a:pt x="0" y="282498"/>
                    </a:moveTo>
                    <a:lnTo>
                      <a:pt x="0" y="0"/>
                    </a:lnTo>
                    <a:lnTo>
                      <a:pt x="698810" y="401444"/>
                    </a:lnTo>
                    <a:lnTo>
                      <a:pt x="698810" y="475785"/>
                    </a:lnTo>
                    <a:lnTo>
                      <a:pt x="0" y="282498"/>
                    </a:lnTo>
                    <a:close/>
                  </a:path>
                </a:pathLst>
              </a:custGeom>
              <a:gradFill flip="none" rotWithShape="1">
                <a:gsLst>
                  <a:gs pos="0">
                    <a:schemeClr val="accent2">
                      <a:lumMod val="60000"/>
                      <a:lumOff val="40000"/>
                    </a:schemeClr>
                  </a:gs>
                  <a:gs pos="58000">
                    <a:srgbClr val="FFFF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1" name="Freeform 10"/>
              <p:cNvSpPr/>
              <p:nvPr/>
            </p:nvSpPr>
            <p:spPr>
              <a:xfrm>
                <a:off x="8631044" y="178420"/>
                <a:ext cx="2334322" cy="683941"/>
              </a:xfrm>
              <a:custGeom>
                <a:avLst/>
                <a:gdLst>
                  <a:gd name="connsiteX0" fmla="*/ 0 w 2334322"/>
                  <a:gd name="connsiteY0" fmla="*/ 267629 h 691375"/>
                  <a:gd name="connsiteX1" fmla="*/ 0 w 2334322"/>
                  <a:gd name="connsiteY1" fmla="*/ 0 h 691375"/>
                  <a:gd name="connsiteX2" fmla="*/ 2334322 w 2334322"/>
                  <a:gd name="connsiteY2" fmla="*/ 22302 h 691375"/>
                  <a:gd name="connsiteX3" fmla="*/ 2334322 w 2334322"/>
                  <a:gd name="connsiteY3" fmla="*/ 275063 h 691375"/>
                  <a:gd name="connsiteX4" fmla="*/ 1635512 w 2334322"/>
                  <a:gd name="connsiteY4" fmla="*/ 683941 h 691375"/>
                  <a:gd name="connsiteX5" fmla="*/ 683941 w 2334322"/>
                  <a:gd name="connsiteY5" fmla="*/ 691375 h 691375"/>
                  <a:gd name="connsiteX6" fmla="*/ 0 w 2334322"/>
                  <a:gd name="connsiteY6" fmla="*/ 267629 h 691375"/>
                  <a:gd name="connsiteX0" fmla="*/ 0 w 2334322"/>
                  <a:gd name="connsiteY0" fmla="*/ 267629 h 691375"/>
                  <a:gd name="connsiteX1" fmla="*/ 0 w 2334322"/>
                  <a:gd name="connsiteY1" fmla="*/ 0 h 691375"/>
                  <a:gd name="connsiteX2" fmla="*/ 2334322 w 2334322"/>
                  <a:gd name="connsiteY2" fmla="*/ 22302 h 691375"/>
                  <a:gd name="connsiteX3" fmla="*/ 2334322 w 2334322"/>
                  <a:gd name="connsiteY3" fmla="*/ 275063 h 691375"/>
                  <a:gd name="connsiteX4" fmla="*/ 1635512 w 2334322"/>
                  <a:gd name="connsiteY4" fmla="*/ 669072 h 691375"/>
                  <a:gd name="connsiteX5" fmla="*/ 683941 w 2334322"/>
                  <a:gd name="connsiteY5" fmla="*/ 691375 h 691375"/>
                  <a:gd name="connsiteX6" fmla="*/ 0 w 2334322"/>
                  <a:gd name="connsiteY6" fmla="*/ 267629 h 691375"/>
                  <a:gd name="connsiteX0" fmla="*/ 0 w 2334322"/>
                  <a:gd name="connsiteY0" fmla="*/ 267629 h 669073"/>
                  <a:gd name="connsiteX1" fmla="*/ 0 w 2334322"/>
                  <a:gd name="connsiteY1" fmla="*/ 0 h 669073"/>
                  <a:gd name="connsiteX2" fmla="*/ 2334322 w 2334322"/>
                  <a:gd name="connsiteY2" fmla="*/ 22302 h 669073"/>
                  <a:gd name="connsiteX3" fmla="*/ 2334322 w 2334322"/>
                  <a:gd name="connsiteY3" fmla="*/ 275063 h 669073"/>
                  <a:gd name="connsiteX4" fmla="*/ 1635512 w 2334322"/>
                  <a:gd name="connsiteY4" fmla="*/ 669072 h 669073"/>
                  <a:gd name="connsiteX5" fmla="*/ 698809 w 2334322"/>
                  <a:gd name="connsiteY5" fmla="*/ 669073 h 669073"/>
                  <a:gd name="connsiteX6" fmla="*/ 0 w 2334322"/>
                  <a:gd name="connsiteY6" fmla="*/ 267629 h 669073"/>
                  <a:gd name="connsiteX0" fmla="*/ 0 w 2334322"/>
                  <a:gd name="connsiteY0" fmla="*/ 267629 h 683941"/>
                  <a:gd name="connsiteX1" fmla="*/ 0 w 2334322"/>
                  <a:gd name="connsiteY1" fmla="*/ 0 h 683941"/>
                  <a:gd name="connsiteX2" fmla="*/ 2334322 w 2334322"/>
                  <a:gd name="connsiteY2" fmla="*/ 22302 h 683941"/>
                  <a:gd name="connsiteX3" fmla="*/ 2334322 w 2334322"/>
                  <a:gd name="connsiteY3" fmla="*/ 275063 h 683941"/>
                  <a:gd name="connsiteX4" fmla="*/ 1635512 w 2334322"/>
                  <a:gd name="connsiteY4" fmla="*/ 669072 h 683941"/>
                  <a:gd name="connsiteX5" fmla="*/ 706243 w 2334322"/>
                  <a:gd name="connsiteY5" fmla="*/ 683941 h 683941"/>
                  <a:gd name="connsiteX6" fmla="*/ 0 w 2334322"/>
                  <a:gd name="connsiteY6" fmla="*/ 267629 h 683941"/>
                  <a:gd name="connsiteX0" fmla="*/ 0 w 2334322"/>
                  <a:gd name="connsiteY0" fmla="*/ 267629 h 683941"/>
                  <a:gd name="connsiteX1" fmla="*/ 0 w 2334322"/>
                  <a:gd name="connsiteY1" fmla="*/ 0 h 683941"/>
                  <a:gd name="connsiteX2" fmla="*/ 2334322 w 2334322"/>
                  <a:gd name="connsiteY2" fmla="*/ 22302 h 683941"/>
                  <a:gd name="connsiteX3" fmla="*/ 2334322 w 2334322"/>
                  <a:gd name="connsiteY3" fmla="*/ 275063 h 683941"/>
                  <a:gd name="connsiteX4" fmla="*/ 1635512 w 2334322"/>
                  <a:gd name="connsiteY4" fmla="*/ 683940 h 683941"/>
                  <a:gd name="connsiteX5" fmla="*/ 706243 w 2334322"/>
                  <a:gd name="connsiteY5" fmla="*/ 683941 h 683941"/>
                  <a:gd name="connsiteX6" fmla="*/ 0 w 2334322"/>
                  <a:gd name="connsiteY6" fmla="*/ 267629 h 683941"/>
                  <a:gd name="connsiteX0" fmla="*/ 0 w 2334322"/>
                  <a:gd name="connsiteY0" fmla="*/ 267629 h 683941"/>
                  <a:gd name="connsiteX1" fmla="*/ 0 w 2334322"/>
                  <a:gd name="connsiteY1" fmla="*/ 0 h 683941"/>
                  <a:gd name="connsiteX2" fmla="*/ 2334322 w 2334322"/>
                  <a:gd name="connsiteY2" fmla="*/ 22302 h 683941"/>
                  <a:gd name="connsiteX3" fmla="*/ 2326888 w 2334322"/>
                  <a:gd name="connsiteY3" fmla="*/ 252760 h 683941"/>
                  <a:gd name="connsiteX4" fmla="*/ 1635512 w 2334322"/>
                  <a:gd name="connsiteY4" fmla="*/ 683940 h 683941"/>
                  <a:gd name="connsiteX5" fmla="*/ 706243 w 2334322"/>
                  <a:gd name="connsiteY5" fmla="*/ 683941 h 683941"/>
                  <a:gd name="connsiteX6" fmla="*/ 0 w 2334322"/>
                  <a:gd name="connsiteY6" fmla="*/ 267629 h 683941"/>
                  <a:gd name="connsiteX0" fmla="*/ 0 w 2334322"/>
                  <a:gd name="connsiteY0" fmla="*/ 230458 h 683941"/>
                  <a:gd name="connsiteX1" fmla="*/ 0 w 2334322"/>
                  <a:gd name="connsiteY1" fmla="*/ 0 h 683941"/>
                  <a:gd name="connsiteX2" fmla="*/ 2334322 w 2334322"/>
                  <a:gd name="connsiteY2" fmla="*/ 22302 h 683941"/>
                  <a:gd name="connsiteX3" fmla="*/ 2326888 w 2334322"/>
                  <a:gd name="connsiteY3" fmla="*/ 252760 h 683941"/>
                  <a:gd name="connsiteX4" fmla="*/ 1635512 w 2334322"/>
                  <a:gd name="connsiteY4" fmla="*/ 683940 h 683941"/>
                  <a:gd name="connsiteX5" fmla="*/ 706243 w 2334322"/>
                  <a:gd name="connsiteY5" fmla="*/ 683941 h 683941"/>
                  <a:gd name="connsiteX6" fmla="*/ 0 w 2334322"/>
                  <a:gd name="connsiteY6" fmla="*/ 230458 h 683941"/>
                  <a:gd name="connsiteX0" fmla="*/ 0 w 2334322"/>
                  <a:gd name="connsiteY0" fmla="*/ 230458 h 683941"/>
                  <a:gd name="connsiteX1" fmla="*/ 0 w 2334322"/>
                  <a:gd name="connsiteY1" fmla="*/ 0 h 683941"/>
                  <a:gd name="connsiteX2" fmla="*/ 2334322 w 2334322"/>
                  <a:gd name="connsiteY2" fmla="*/ 7434 h 683941"/>
                  <a:gd name="connsiteX3" fmla="*/ 2326888 w 2334322"/>
                  <a:gd name="connsiteY3" fmla="*/ 252760 h 683941"/>
                  <a:gd name="connsiteX4" fmla="*/ 1635512 w 2334322"/>
                  <a:gd name="connsiteY4" fmla="*/ 683940 h 683941"/>
                  <a:gd name="connsiteX5" fmla="*/ 706243 w 2334322"/>
                  <a:gd name="connsiteY5" fmla="*/ 683941 h 683941"/>
                  <a:gd name="connsiteX6" fmla="*/ 0 w 2334322"/>
                  <a:gd name="connsiteY6" fmla="*/ 230458 h 683941"/>
                  <a:gd name="connsiteX0" fmla="*/ 0 w 2334322"/>
                  <a:gd name="connsiteY0" fmla="*/ 230458 h 683941"/>
                  <a:gd name="connsiteX1" fmla="*/ 0 w 2334322"/>
                  <a:gd name="connsiteY1" fmla="*/ 0 h 683941"/>
                  <a:gd name="connsiteX2" fmla="*/ 2334322 w 2334322"/>
                  <a:gd name="connsiteY2" fmla="*/ 7434 h 683941"/>
                  <a:gd name="connsiteX3" fmla="*/ 2326888 w 2334322"/>
                  <a:gd name="connsiteY3" fmla="*/ 237892 h 683941"/>
                  <a:gd name="connsiteX4" fmla="*/ 1635512 w 2334322"/>
                  <a:gd name="connsiteY4" fmla="*/ 683940 h 683941"/>
                  <a:gd name="connsiteX5" fmla="*/ 706243 w 2334322"/>
                  <a:gd name="connsiteY5" fmla="*/ 683941 h 683941"/>
                  <a:gd name="connsiteX6" fmla="*/ 0 w 2334322"/>
                  <a:gd name="connsiteY6" fmla="*/ 230458 h 68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4322" h="683941">
                    <a:moveTo>
                      <a:pt x="0" y="230458"/>
                    </a:moveTo>
                    <a:lnTo>
                      <a:pt x="0" y="0"/>
                    </a:lnTo>
                    <a:lnTo>
                      <a:pt x="2334322" y="7434"/>
                    </a:lnTo>
                    <a:lnTo>
                      <a:pt x="2326888" y="237892"/>
                    </a:lnTo>
                    <a:lnTo>
                      <a:pt x="1635512" y="683940"/>
                    </a:lnTo>
                    <a:lnTo>
                      <a:pt x="706243" y="683941"/>
                    </a:lnTo>
                    <a:lnTo>
                      <a:pt x="0" y="2304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HDX Session 1</a:t>
                </a:r>
              </a:p>
            </p:txBody>
          </p:sp>
          <p:sp>
            <p:nvSpPr>
              <p:cNvPr id="160" name="Right Triangle 159"/>
              <p:cNvSpPr/>
              <p:nvPr/>
            </p:nvSpPr>
            <p:spPr>
              <a:xfrm flipH="1">
                <a:off x="9996002" y="842839"/>
                <a:ext cx="969364" cy="311280"/>
              </a:xfrm>
              <a:prstGeom prst="rtTriangle">
                <a:avLst/>
              </a:prstGeom>
              <a:gradFill flip="none" rotWithShape="1">
                <a:gsLst>
                  <a:gs pos="0">
                    <a:schemeClr val="accent2">
                      <a:lumMod val="60000"/>
                      <a:lumOff val="40000"/>
                    </a:schemeClr>
                  </a:gs>
                  <a:gs pos="44000">
                    <a:srgbClr val="FFFF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61" name="Freeform 160"/>
              <p:cNvSpPr/>
              <p:nvPr/>
            </p:nvSpPr>
            <p:spPr>
              <a:xfrm flipH="1">
                <a:off x="10266556" y="468222"/>
                <a:ext cx="698810" cy="528540"/>
              </a:xfrm>
              <a:custGeom>
                <a:avLst/>
                <a:gdLst>
                  <a:gd name="connsiteX0" fmla="*/ 0 w 698810"/>
                  <a:gd name="connsiteY0" fmla="*/ 282498 h 475785"/>
                  <a:gd name="connsiteX1" fmla="*/ 0 w 698810"/>
                  <a:gd name="connsiteY1" fmla="*/ 0 h 475785"/>
                  <a:gd name="connsiteX2" fmla="*/ 698810 w 698810"/>
                  <a:gd name="connsiteY2" fmla="*/ 401444 h 475785"/>
                  <a:gd name="connsiteX3" fmla="*/ 698810 w 698810"/>
                  <a:gd name="connsiteY3" fmla="*/ 475785 h 475785"/>
                  <a:gd name="connsiteX4" fmla="*/ 0 w 698810"/>
                  <a:gd name="connsiteY4" fmla="*/ 282498 h 475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10" h="475785">
                    <a:moveTo>
                      <a:pt x="0" y="282498"/>
                    </a:moveTo>
                    <a:lnTo>
                      <a:pt x="0" y="0"/>
                    </a:lnTo>
                    <a:lnTo>
                      <a:pt x="698810" y="401444"/>
                    </a:lnTo>
                    <a:lnTo>
                      <a:pt x="698810" y="475785"/>
                    </a:lnTo>
                    <a:lnTo>
                      <a:pt x="0" y="282498"/>
                    </a:lnTo>
                    <a:close/>
                  </a:path>
                </a:pathLst>
              </a:custGeom>
              <a:gradFill flip="none" rotWithShape="1">
                <a:gsLst>
                  <a:gs pos="0">
                    <a:schemeClr val="accent2">
                      <a:lumMod val="60000"/>
                      <a:lumOff val="40000"/>
                    </a:schemeClr>
                  </a:gs>
                  <a:gs pos="60000">
                    <a:srgbClr val="FFFF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5" name="Rectangle 4"/>
              <p:cNvSpPr/>
              <p:nvPr/>
            </p:nvSpPr>
            <p:spPr>
              <a:xfrm>
                <a:off x="9323213" y="1059572"/>
                <a:ext cx="951006" cy="928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HDX Session N</a:t>
                </a:r>
              </a:p>
            </p:txBody>
          </p:sp>
          <p:sp>
            <p:nvSpPr>
              <p:cNvPr id="156" name="Rectangle 155"/>
              <p:cNvSpPr/>
              <p:nvPr/>
            </p:nvSpPr>
            <p:spPr>
              <a:xfrm>
                <a:off x="9323213" y="903932"/>
                <a:ext cx="951006" cy="928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HDX Session 2</a:t>
                </a:r>
                <a:endParaRPr lang="en-US" sz="900" dirty="0" err="1"/>
              </a:p>
            </p:txBody>
          </p:sp>
        </p:grpSp>
      </p:grpSp>
      <p:sp>
        <p:nvSpPr>
          <p:cNvPr id="2" name="Rectangle 1">
            <a:extLst>
              <a:ext uri="{FF2B5EF4-FFF2-40B4-BE49-F238E27FC236}">
                <a16:creationId xmlns:a16="http://schemas.microsoft.com/office/drawing/2014/main" xmlns="" id="{CF1C4348-D4F4-7040-90A5-5216DD032C93}"/>
              </a:ext>
            </a:extLst>
          </p:cNvPr>
          <p:cNvSpPr/>
          <p:nvPr/>
        </p:nvSpPr>
        <p:spPr>
          <a:xfrm>
            <a:off x="9931854" y="3183106"/>
            <a:ext cx="2307507" cy="923330"/>
          </a:xfrm>
          <a:prstGeom prst="rect">
            <a:avLst/>
          </a:prstGeom>
        </p:spPr>
        <p:txBody>
          <a:bodyPr wrap="square">
            <a:spAutoFit/>
          </a:bodyPr>
          <a:lstStyle/>
          <a:p>
            <a:r>
              <a:rPr lang="en-US" dirty="0"/>
              <a:t>one user’s massive file transfer won’t impact other users’ sessions</a:t>
            </a:r>
          </a:p>
        </p:txBody>
      </p:sp>
    </p:spTree>
    <p:extLst>
      <p:ext uri="{BB962C8B-B14F-4D97-AF65-F5344CB8AC3E}">
        <p14:creationId xmlns:p14="http://schemas.microsoft.com/office/powerpoint/2010/main" val="5504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41678-6D8B-4026-AA42-D7F127099C47}"/>
              </a:ext>
            </a:extLst>
          </p:cNvPr>
          <p:cNvSpPr>
            <a:spLocks noGrp="1"/>
          </p:cNvSpPr>
          <p:nvPr>
            <p:ph type="title"/>
          </p:nvPr>
        </p:nvSpPr>
        <p:spPr/>
        <p:txBody>
          <a:bodyPr/>
          <a:lstStyle/>
          <a:p>
            <a:r>
              <a:rPr lang="en-US" dirty="0"/>
              <a:t>SD-WAN gives Insight into HDX Session Quality of Experience</a:t>
            </a:r>
          </a:p>
        </p:txBody>
      </p:sp>
      <p:sp>
        <p:nvSpPr>
          <p:cNvPr id="5" name="Text Placeholder 4">
            <a:extLst>
              <a:ext uri="{FF2B5EF4-FFF2-40B4-BE49-F238E27FC236}">
                <a16:creationId xmlns:a16="http://schemas.microsoft.com/office/drawing/2014/main" xmlns="" id="{0D13195B-AAA7-164B-9CA6-CB1C6124D650}"/>
              </a:ext>
            </a:extLst>
          </p:cNvPr>
          <p:cNvSpPr>
            <a:spLocks noGrp="1"/>
          </p:cNvSpPr>
          <p:nvPr>
            <p:ph type="body" idx="10"/>
          </p:nvPr>
        </p:nvSpPr>
        <p:spPr/>
        <p:txBody>
          <a:bodyPr/>
          <a:lstStyle/>
          <a:p>
            <a:r>
              <a:rPr lang="en-US" dirty="0"/>
              <a:t>Based on network conditions</a:t>
            </a:r>
          </a:p>
        </p:txBody>
      </p:sp>
      <p:pic>
        <p:nvPicPr>
          <p:cNvPr id="4" name="Picture 3">
            <a:extLst>
              <a:ext uri="{FF2B5EF4-FFF2-40B4-BE49-F238E27FC236}">
                <a16:creationId xmlns:a16="http://schemas.microsoft.com/office/drawing/2014/main" xmlns="" id="{C584CDAC-225A-49C7-95E8-837016D88F87}"/>
              </a:ext>
            </a:extLst>
          </p:cNvPr>
          <p:cNvPicPr>
            <a:picLocks noChangeAspect="1"/>
          </p:cNvPicPr>
          <p:nvPr/>
        </p:nvPicPr>
        <p:blipFill rotWithShape="1">
          <a:blip r:embed="rId4"/>
          <a:srcRect l="12567" t="27392" r="858"/>
          <a:stretch/>
        </p:blipFill>
        <p:spPr>
          <a:xfrm>
            <a:off x="2621126" y="1749975"/>
            <a:ext cx="9566987" cy="4979437"/>
          </a:xfrm>
          <a:prstGeom prst="rect">
            <a:avLst/>
          </a:prstGeom>
          <a:ln>
            <a:solidFill>
              <a:schemeClr val="bg2">
                <a:lumMod val="75000"/>
              </a:schemeClr>
            </a:solidFill>
          </a:ln>
        </p:spPr>
      </p:pic>
      <p:pic>
        <p:nvPicPr>
          <p:cNvPr id="3" name="Picture 2">
            <a:extLst>
              <a:ext uri="{FF2B5EF4-FFF2-40B4-BE49-F238E27FC236}">
                <a16:creationId xmlns:a16="http://schemas.microsoft.com/office/drawing/2014/main" xmlns="" id="{C3A17FC2-F327-F242-9BF6-BDDF8556B8EE}"/>
              </a:ext>
            </a:extLst>
          </p:cNvPr>
          <p:cNvPicPr>
            <a:picLocks noChangeAspect="1"/>
          </p:cNvPicPr>
          <p:nvPr/>
        </p:nvPicPr>
        <p:blipFill>
          <a:blip r:embed="rId5"/>
          <a:stretch>
            <a:fillRect/>
          </a:stretch>
        </p:blipFill>
        <p:spPr>
          <a:xfrm>
            <a:off x="5875596" y="4372719"/>
            <a:ext cx="3065819" cy="2489720"/>
          </a:xfrm>
          <a:prstGeom prst="rect">
            <a:avLst/>
          </a:prstGeom>
        </p:spPr>
      </p:pic>
      <p:sp>
        <p:nvSpPr>
          <p:cNvPr id="12" name="TextBox 11">
            <a:extLst>
              <a:ext uri="{FF2B5EF4-FFF2-40B4-BE49-F238E27FC236}">
                <a16:creationId xmlns:a16="http://schemas.microsoft.com/office/drawing/2014/main" xmlns="" id="{F8B0EACE-453F-E34F-9162-24096AEEB4CF}"/>
              </a:ext>
            </a:extLst>
          </p:cNvPr>
          <p:cNvSpPr txBox="1"/>
          <p:nvPr/>
        </p:nvSpPr>
        <p:spPr>
          <a:xfrm>
            <a:off x="171451" y="2443163"/>
            <a:ext cx="2243138" cy="646331"/>
          </a:xfrm>
          <a:prstGeom prst="rect">
            <a:avLst/>
          </a:prstGeom>
          <a:noFill/>
        </p:spPr>
        <p:txBody>
          <a:bodyPr wrap="square" rtlCol="0">
            <a:spAutoFit/>
          </a:bodyPr>
          <a:lstStyle/>
          <a:p>
            <a:r>
              <a:rPr lang="en-US" dirty="0" err="1"/>
              <a:t>QoE</a:t>
            </a:r>
            <a:r>
              <a:rPr lang="en-US" dirty="0"/>
              <a:t> score of 98 and happy users!</a:t>
            </a:r>
          </a:p>
        </p:txBody>
      </p:sp>
      <p:sp>
        <p:nvSpPr>
          <p:cNvPr id="13" name="TextBox 12">
            <a:extLst>
              <a:ext uri="{FF2B5EF4-FFF2-40B4-BE49-F238E27FC236}">
                <a16:creationId xmlns:a16="http://schemas.microsoft.com/office/drawing/2014/main" xmlns="" id="{C396C8AF-0FAB-7A43-AA87-3E76B3F05A79}"/>
              </a:ext>
            </a:extLst>
          </p:cNvPr>
          <p:cNvSpPr txBox="1"/>
          <p:nvPr/>
        </p:nvSpPr>
        <p:spPr>
          <a:xfrm>
            <a:off x="171452" y="3412177"/>
            <a:ext cx="2243138" cy="2585323"/>
          </a:xfrm>
          <a:prstGeom prst="rect">
            <a:avLst/>
          </a:prstGeom>
          <a:noFill/>
        </p:spPr>
        <p:txBody>
          <a:bodyPr wrap="square" rtlCol="0">
            <a:spAutoFit/>
          </a:bodyPr>
          <a:lstStyle/>
          <a:p>
            <a:r>
              <a:rPr lang="en-US" dirty="0"/>
              <a:t>Citrix is the </a:t>
            </a:r>
            <a:r>
              <a:rPr lang="en-US" i="1" dirty="0"/>
              <a:t>only</a:t>
            </a:r>
            <a:r>
              <a:rPr lang="en-US" dirty="0"/>
              <a:t> app and desktop virtualization vendor to also provide </a:t>
            </a:r>
            <a:r>
              <a:rPr lang="en-US" b="1" dirty="0"/>
              <a:t>integrated networking solutions </a:t>
            </a:r>
            <a:r>
              <a:rPr lang="en-US" dirty="0"/>
              <a:t>that strengthen the end-to-end digital workspace solution</a:t>
            </a:r>
          </a:p>
        </p:txBody>
      </p:sp>
    </p:spTree>
    <p:custDataLst>
      <p:tags r:id="rId1"/>
    </p:custDataLst>
    <p:extLst>
      <p:ext uri="{BB962C8B-B14F-4D97-AF65-F5344CB8AC3E}">
        <p14:creationId xmlns:p14="http://schemas.microsoft.com/office/powerpoint/2010/main" val="409207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1480"/>
            <a:ext cx="11277599" cy="493493"/>
          </a:xfrm>
        </p:spPr>
        <p:txBody>
          <a:bodyPr/>
          <a:lstStyle/>
          <a:p>
            <a:r>
              <a:rPr lang="en-US" dirty="0"/>
              <a:t>HDX Insight Via Desktop Director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29" y="990170"/>
            <a:ext cx="11119274" cy="914234"/>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5893"/>
          <a:stretch/>
        </p:blipFill>
        <p:spPr>
          <a:xfrm>
            <a:off x="381325" y="1904407"/>
            <a:ext cx="11119278" cy="4698955"/>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6103"/>
          <a:stretch/>
        </p:blipFill>
        <p:spPr>
          <a:xfrm>
            <a:off x="381327" y="2066329"/>
            <a:ext cx="11119277" cy="453703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6593"/>
          <a:stretch/>
        </p:blipFill>
        <p:spPr>
          <a:xfrm>
            <a:off x="381327" y="1904404"/>
            <a:ext cx="11119277" cy="4571808"/>
          </a:xfrm>
          <a:prstGeom prst="rect">
            <a:avLst/>
          </a:prstGeom>
        </p:spPr>
      </p:pic>
      <p:sp>
        <p:nvSpPr>
          <p:cNvPr id="14" name="Oval 13"/>
          <p:cNvSpPr/>
          <p:nvPr/>
        </p:nvSpPr>
        <p:spPr>
          <a:xfrm>
            <a:off x="9266550" y="1555540"/>
            <a:ext cx="980388" cy="49000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2" name="Picture 1">
            <a:extLst>
              <a:ext uri="{FF2B5EF4-FFF2-40B4-BE49-F238E27FC236}">
                <a16:creationId xmlns:a16="http://schemas.microsoft.com/office/drawing/2014/main" xmlns="" id="{6B71F021-109D-0345-B705-5D35B26FEDCA}"/>
              </a:ext>
            </a:extLst>
          </p:cNvPr>
          <p:cNvPicPr>
            <a:picLocks noChangeAspect="1"/>
          </p:cNvPicPr>
          <p:nvPr/>
        </p:nvPicPr>
        <p:blipFill rotWithShape="1">
          <a:blip r:embed="rId7"/>
          <a:srcRect r="770"/>
          <a:stretch/>
        </p:blipFill>
        <p:spPr>
          <a:xfrm>
            <a:off x="3174896" y="3295734"/>
            <a:ext cx="8200860" cy="3180477"/>
          </a:xfrm>
          <a:prstGeom prst="rect">
            <a:avLst/>
          </a:prstGeom>
        </p:spPr>
      </p:pic>
      <p:sp>
        <p:nvSpPr>
          <p:cNvPr id="9" name="Oval 8">
            <a:extLst>
              <a:ext uri="{FF2B5EF4-FFF2-40B4-BE49-F238E27FC236}">
                <a16:creationId xmlns:a16="http://schemas.microsoft.com/office/drawing/2014/main" xmlns="" id="{B397B904-E4E0-2045-937F-A54A41AE687B}"/>
              </a:ext>
            </a:extLst>
          </p:cNvPr>
          <p:cNvSpPr/>
          <p:nvPr/>
        </p:nvSpPr>
        <p:spPr>
          <a:xfrm>
            <a:off x="4960575" y="4008883"/>
            <a:ext cx="1393729" cy="490002"/>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5" name="Rectangular Callout 4">
            <a:extLst>
              <a:ext uri="{FF2B5EF4-FFF2-40B4-BE49-F238E27FC236}">
                <a16:creationId xmlns:a16="http://schemas.microsoft.com/office/drawing/2014/main" xmlns="" id="{8C135BD8-38E1-1147-B0BE-1C5F4C05D903}"/>
              </a:ext>
            </a:extLst>
          </p:cNvPr>
          <p:cNvSpPr/>
          <p:nvPr/>
        </p:nvSpPr>
        <p:spPr>
          <a:xfrm>
            <a:off x="5517397" y="3034916"/>
            <a:ext cx="1983783" cy="516850"/>
          </a:xfrm>
          <a:prstGeom prst="wedgeRectCallout">
            <a:avLst>
              <a:gd name="adj1" fmla="val -35677"/>
              <a:gd name="adj2" fmla="val 1390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WAN latency</a:t>
            </a:r>
          </a:p>
        </p:txBody>
      </p:sp>
    </p:spTree>
    <p:extLst>
      <p:ext uri="{BB962C8B-B14F-4D97-AF65-F5344CB8AC3E}">
        <p14:creationId xmlns:p14="http://schemas.microsoft.com/office/powerpoint/2010/main" val="35657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328928" y="1086817"/>
            <a:ext cx="9845535" cy="2647442"/>
          </a:xfrm>
          <a:custGeom>
            <a:avLst/>
            <a:gdLst>
              <a:gd name="T0" fmla="*/ 849 w 866"/>
              <a:gd name="T1" fmla="*/ 205 h 380"/>
              <a:gd name="T2" fmla="*/ 760 w 866"/>
              <a:gd name="T3" fmla="*/ 132 h 380"/>
              <a:gd name="T4" fmla="*/ 743 w 866"/>
              <a:gd name="T5" fmla="*/ 129 h 380"/>
              <a:gd name="T6" fmla="*/ 736 w 866"/>
              <a:gd name="T7" fmla="*/ 128 h 380"/>
              <a:gd name="T8" fmla="*/ 732 w 866"/>
              <a:gd name="T9" fmla="*/ 122 h 380"/>
              <a:gd name="T10" fmla="*/ 708 w 866"/>
              <a:gd name="T11" fmla="*/ 100 h 380"/>
              <a:gd name="T12" fmla="*/ 650 w 866"/>
              <a:gd name="T13" fmla="*/ 71 h 380"/>
              <a:gd name="T14" fmla="*/ 616 w 866"/>
              <a:gd name="T15" fmla="*/ 67 h 380"/>
              <a:gd name="T16" fmla="*/ 601 w 866"/>
              <a:gd name="T17" fmla="*/ 67 h 380"/>
              <a:gd name="T18" fmla="*/ 596 w 866"/>
              <a:gd name="T19" fmla="*/ 64 h 380"/>
              <a:gd name="T20" fmla="*/ 433 w 866"/>
              <a:gd name="T21" fmla="*/ 0 h 380"/>
              <a:gd name="T22" fmla="*/ 269 w 866"/>
              <a:gd name="T23" fmla="*/ 64 h 380"/>
              <a:gd name="T24" fmla="*/ 265 w 866"/>
              <a:gd name="T25" fmla="*/ 67 h 380"/>
              <a:gd name="T26" fmla="*/ 247 w 866"/>
              <a:gd name="T27" fmla="*/ 67 h 380"/>
              <a:gd name="T28" fmla="*/ 240 w 866"/>
              <a:gd name="T29" fmla="*/ 68 h 380"/>
              <a:gd name="T30" fmla="*/ 224 w 866"/>
              <a:gd name="T31" fmla="*/ 70 h 380"/>
              <a:gd name="T32" fmla="*/ 163 w 866"/>
              <a:gd name="T33" fmla="*/ 96 h 380"/>
              <a:gd name="T34" fmla="*/ 137 w 866"/>
              <a:gd name="T35" fmla="*/ 119 h 380"/>
              <a:gd name="T36" fmla="*/ 126 w 866"/>
              <a:gd name="T37" fmla="*/ 129 h 380"/>
              <a:gd name="T38" fmla="*/ 110 w 866"/>
              <a:gd name="T39" fmla="*/ 131 h 380"/>
              <a:gd name="T40" fmla="*/ 19 w 866"/>
              <a:gd name="T41" fmla="*/ 201 h 380"/>
              <a:gd name="T42" fmla="*/ 28 w 866"/>
              <a:gd name="T43" fmla="*/ 324 h 380"/>
              <a:gd name="T44" fmla="*/ 70 w 866"/>
              <a:gd name="T45" fmla="*/ 363 h 380"/>
              <a:gd name="T46" fmla="*/ 132 w 866"/>
              <a:gd name="T47" fmla="*/ 379 h 380"/>
              <a:gd name="T48" fmla="*/ 280 w 866"/>
              <a:gd name="T49" fmla="*/ 379 h 380"/>
              <a:gd name="T50" fmla="*/ 428 w 866"/>
              <a:gd name="T51" fmla="*/ 379 h 380"/>
              <a:gd name="T52" fmla="*/ 724 w 866"/>
              <a:gd name="T53" fmla="*/ 380 h 380"/>
              <a:gd name="T54" fmla="*/ 791 w 866"/>
              <a:gd name="T55" fmla="*/ 366 h 380"/>
              <a:gd name="T56" fmla="*/ 836 w 866"/>
              <a:gd name="T57" fmla="*/ 327 h 380"/>
              <a:gd name="T58" fmla="*/ 849 w 866"/>
              <a:gd name="T59" fmla="*/ 20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6" h="380">
                <a:moveTo>
                  <a:pt x="849" y="205"/>
                </a:moveTo>
                <a:cubicBezTo>
                  <a:pt x="833" y="168"/>
                  <a:pt x="800" y="139"/>
                  <a:pt x="760" y="132"/>
                </a:cubicBezTo>
                <a:cubicBezTo>
                  <a:pt x="755" y="130"/>
                  <a:pt x="749" y="130"/>
                  <a:pt x="743" y="129"/>
                </a:cubicBezTo>
                <a:cubicBezTo>
                  <a:pt x="741" y="129"/>
                  <a:pt x="738" y="129"/>
                  <a:pt x="736" y="128"/>
                </a:cubicBezTo>
                <a:cubicBezTo>
                  <a:pt x="734" y="126"/>
                  <a:pt x="733" y="124"/>
                  <a:pt x="732" y="122"/>
                </a:cubicBezTo>
                <a:cubicBezTo>
                  <a:pt x="725" y="114"/>
                  <a:pt x="717" y="106"/>
                  <a:pt x="708" y="100"/>
                </a:cubicBezTo>
                <a:cubicBezTo>
                  <a:pt x="691" y="86"/>
                  <a:pt x="671" y="76"/>
                  <a:pt x="650" y="71"/>
                </a:cubicBezTo>
                <a:cubicBezTo>
                  <a:pt x="639" y="69"/>
                  <a:pt x="627" y="67"/>
                  <a:pt x="616" y="67"/>
                </a:cubicBezTo>
                <a:cubicBezTo>
                  <a:pt x="615" y="67"/>
                  <a:pt x="601" y="67"/>
                  <a:pt x="601" y="67"/>
                </a:cubicBezTo>
                <a:cubicBezTo>
                  <a:pt x="599" y="66"/>
                  <a:pt x="598" y="65"/>
                  <a:pt x="596" y="64"/>
                </a:cubicBezTo>
                <a:cubicBezTo>
                  <a:pt x="566" y="26"/>
                  <a:pt x="504" y="0"/>
                  <a:pt x="433" y="0"/>
                </a:cubicBezTo>
                <a:cubicBezTo>
                  <a:pt x="361" y="0"/>
                  <a:pt x="299" y="26"/>
                  <a:pt x="269" y="64"/>
                </a:cubicBezTo>
                <a:cubicBezTo>
                  <a:pt x="268" y="65"/>
                  <a:pt x="267" y="66"/>
                  <a:pt x="265" y="67"/>
                </a:cubicBezTo>
                <a:cubicBezTo>
                  <a:pt x="263" y="67"/>
                  <a:pt x="248" y="67"/>
                  <a:pt x="247" y="67"/>
                </a:cubicBezTo>
                <a:cubicBezTo>
                  <a:pt x="244" y="67"/>
                  <a:pt x="242" y="67"/>
                  <a:pt x="240" y="68"/>
                </a:cubicBezTo>
                <a:cubicBezTo>
                  <a:pt x="235" y="68"/>
                  <a:pt x="230" y="69"/>
                  <a:pt x="224" y="70"/>
                </a:cubicBezTo>
                <a:cubicBezTo>
                  <a:pt x="202" y="74"/>
                  <a:pt x="181" y="83"/>
                  <a:pt x="163" y="96"/>
                </a:cubicBezTo>
                <a:cubicBezTo>
                  <a:pt x="154" y="103"/>
                  <a:pt x="145" y="111"/>
                  <a:pt x="137" y="119"/>
                </a:cubicBezTo>
                <a:cubicBezTo>
                  <a:pt x="134" y="122"/>
                  <a:pt x="131" y="129"/>
                  <a:pt x="126" y="129"/>
                </a:cubicBezTo>
                <a:cubicBezTo>
                  <a:pt x="121" y="129"/>
                  <a:pt x="116" y="130"/>
                  <a:pt x="110" y="131"/>
                </a:cubicBezTo>
                <a:cubicBezTo>
                  <a:pt x="71" y="138"/>
                  <a:pt x="36" y="165"/>
                  <a:pt x="19" y="201"/>
                </a:cubicBezTo>
                <a:cubicBezTo>
                  <a:pt x="0" y="240"/>
                  <a:pt x="4" y="288"/>
                  <a:pt x="28" y="324"/>
                </a:cubicBezTo>
                <a:cubicBezTo>
                  <a:pt x="39" y="340"/>
                  <a:pt x="53" y="353"/>
                  <a:pt x="70" y="363"/>
                </a:cubicBezTo>
                <a:cubicBezTo>
                  <a:pt x="89" y="374"/>
                  <a:pt x="110" y="379"/>
                  <a:pt x="132" y="379"/>
                </a:cubicBezTo>
                <a:cubicBezTo>
                  <a:pt x="181" y="380"/>
                  <a:pt x="231" y="379"/>
                  <a:pt x="280" y="379"/>
                </a:cubicBezTo>
                <a:cubicBezTo>
                  <a:pt x="330" y="379"/>
                  <a:pt x="379" y="379"/>
                  <a:pt x="428" y="379"/>
                </a:cubicBezTo>
                <a:cubicBezTo>
                  <a:pt x="527" y="379"/>
                  <a:pt x="626" y="379"/>
                  <a:pt x="724" y="380"/>
                </a:cubicBezTo>
                <a:cubicBezTo>
                  <a:pt x="748" y="380"/>
                  <a:pt x="770" y="377"/>
                  <a:pt x="791" y="366"/>
                </a:cubicBezTo>
                <a:cubicBezTo>
                  <a:pt x="809" y="357"/>
                  <a:pt x="824" y="343"/>
                  <a:pt x="836" y="327"/>
                </a:cubicBezTo>
                <a:cubicBezTo>
                  <a:pt x="861" y="291"/>
                  <a:pt x="866" y="244"/>
                  <a:pt x="849" y="205"/>
                </a:cubicBezTo>
                <a:close/>
              </a:path>
            </a:pathLst>
          </a:custGeom>
          <a:gradFill flip="none" rotWithShape="1">
            <a:gsLst>
              <a:gs pos="42000">
                <a:schemeClr val="tx2">
                  <a:alpha val="33000"/>
                </a:schemeClr>
              </a:gs>
              <a:gs pos="0">
                <a:schemeClr val="tx2">
                  <a:lumMod val="54000"/>
                  <a:alpha val="17000"/>
                </a:schemeClr>
              </a:gs>
              <a:gs pos="100000">
                <a:srgbClr val="0079BD">
                  <a:lumMod val="50000"/>
                  <a:alpha val="18000"/>
                </a:srgbClr>
              </a:gs>
            </a:gsLst>
            <a:lin ang="16200000" scaled="1"/>
            <a:tileRect/>
          </a:gradFill>
          <a:ln w="28575">
            <a:solidFill>
              <a:schemeClr val="tx2"/>
            </a:solidFill>
            <a:prstDash val="sysDash"/>
          </a:ln>
        </p:spPr>
        <p:txBody>
          <a:bodyPr vert="horz" wrap="square" lIns="91420" tIns="45711" rIns="91420" bIns="45711" numCol="1" anchor="t" anchorCtr="0" compatLnSpc="1">
            <a:prstTxWarp prst="textNoShape">
              <a:avLst/>
            </a:prstTxWarp>
          </a:bodyPr>
          <a:lstStyle/>
          <a:p>
            <a:pPr algn="ctr" defTabSz="1088291" eaLnBrk="0" fontAlgn="base" hangingPunct="0">
              <a:spcBef>
                <a:spcPct val="0"/>
              </a:spcBef>
              <a:spcAft>
                <a:spcPct val="0"/>
              </a:spcAft>
            </a:pPr>
            <a:endParaRPr lang="en-US" sz="2000" dirty="0">
              <a:solidFill>
                <a:srgbClr val="000000">
                  <a:lumMod val="85000"/>
                  <a:lumOff val="15000"/>
                </a:srgbClr>
              </a:solidFill>
              <a:cs typeface="Arial" pitchFamily="34" charset="0"/>
            </a:endParaRPr>
          </a:p>
        </p:txBody>
      </p:sp>
      <p:sp>
        <p:nvSpPr>
          <p:cNvPr id="127" name="Freeform 6"/>
          <p:cNvSpPr>
            <a:spLocks/>
          </p:cNvSpPr>
          <p:nvPr/>
        </p:nvSpPr>
        <p:spPr bwMode="auto">
          <a:xfrm>
            <a:off x="1287530" y="1625895"/>
            <a:ext cx="274320" cy="2194560"/>
          </a:xfrm>
          <a:custGeom>
            <a:avLst/>
            <a:gdLst>
              <a:gd name="T0" fmla="*/ 66 w 66"/>
              <a:gd name="T1" fmla="*/ 0 h 2669"/>
              <a:gd name="T2" fmla="*/ 66 w 66"/>
              <a:gd name="T3" fmla="*/ 1263 h 2669"/>
              <a:gd name="T4" fmla="*/ 0 w 66"/>
              <a:gd name="T5" fmla="*/ 1332 h 2669"/>
              <a:gd name="T6" fmla="*/ 66 w 66"/>
              <a:gd name="T7" fmla="*/ 1405 h 2669"/>
              <a:gd name="T8" fmla="*/ 66 w 66"/>
              <a:gd name="T9" fmla="*/ 2669 h 2669"/>
            </a:gdLst>
            <a:ahLst/>
            <a:cxnLst>
              <a:cxn ang="0">
                <a:pos x="T0" y="T1"/>
              </a:cxn>
              <a:cxn ang="0">
                <a:pos x="T2" y="T3"/>
              </a:cxn>
              <a:cxn ang="0">
                <a:pos x="T4" y="T5"/>
              </a:cxn>
              <a:cxn ang="0">
                <a:pos x="T6" y="T7"/>
              </a:cxn>
              <a:cxn ang="0">
                <a:pos x="T8" y="T9"/>
              </a:cxn>
            </a:cxnLst>
            <a:rect l="0" t="0" r="r" b="b"/>
            <a:pathLst>
              <a:path w="66" h="2669">
                <a:moveTo>
                  <a:pt x="66" y="0"/>
                </a:moveTo>
                <a:lnTo>
                  <a:pt x="66" y="1263"/>
                </a:lnTo>
                <a:lnTo>
                  <a:pt x="0" y="1332"/>
                </a:lnTo>
                <a:lnTo>
                  <a:pt x="66" y="1405"/>
                </a:lnTo>
                <a:lnTo>
                  <a:pt x="66" y="2669"/>
                </a:lnTo>
              </a:path>
            </a:pathLst>
          </a:custGeom>
          <a:ln>
            <a:headEnd/>
            <a:tailEnd/>
          </a:ln>
        </p:spPr>
        <p:style>
          <a:lnRef idx="2">
            <a:schemeClr val="accent1"/>
          </a:lnRef>
          <a:fillRef idx="0">
            <a:schemeClr val="accent1"/>
          </a:fillRef>
          <a:effectRef idx="1">
            <a:schemeClr val="accent1"/>
          </a:effectRef>
          <a:fontRef idx="minor">
            <a:schemeClr val="tx1"/>
          </a:fontRef>
        </p:style>
        <p:txBody>
          <a:bodyPr vert="horz" wrap="square" lIns="91420" tIns="45711" rIns="91420" bIns="45711" numCol="1" anchor="t" anchorCtr="0" compatLnSpc="1">
            <a:prstTxWarp prst="textNoShape">
              <a:avLst/>
            </a:prstTxWarp>
          </a:bodyPr>
          <a:lstStyle/>
          <a:p>
            <a:pPr defTabSz="1088291"/>
            <a:endParaRPr lang="en-US" sz="2100" dirty="0">
              <a:solidFill>
                <a:srgbClr val="000000">
                  <a:lumMod val="85000"/>
                  <a:lumOff val="15000"/>
                </a:srgbClr>
              </a:solidFill>
            </a:endParaRPr>
          </a:p>
        </p:txBody>
      </p:sp>
      <p:sp>
        <p:nvSpPr>
          <p:cNvPr id="146" name="Freeform 6"/>
          <p:cNvSpPr>
            <a:spLocks/>
          </p:cNvSpPr>
          <p:nvPr/>
        </p:nvSpPr>
        <p:spPr bwMode="auto">
          <a:xfrm flipV="1">
            <a:off x="1287530" y="4031908"/>
            <a:ext cx="274320" cy="2194560"/>
          </a:xfrm>
          <a:custGeom>
            <a:avLst/>
            <a:gdLst>
              <a:gd name="T0" fmla="*/ 66 w 66"/>
              <a:gd name="T1" fmla="*/ 0 h 2669"/>
              <a:gd name="T2" fmla="*/ 66 w 66"/>
              <a:gd name="T3" fmla="*/ 1263 h 2669"/>
              <a:gd name="T4" fmla="*/ 0 w 66"/>
              <a:gd name="T5" fmla="*/ 1332 h 2669"/>
              <a:gd name="T6" fmla="*/ 66 w 66"/>
              <a:gd name="T7" fmla="*/ 1405 h 2669"/>
              <a:gd name="T8" fmla="*/ 66 w 66"/>
              <a:gd name="T9" fmla="*/ 2669 h 2669"/>
            </a:gdLst>
            <a:ahLst/>
            <a:cxnLst>
              <a:cxn ang="0">
                <a:pos x="T0" y="T1"/>
              </a:cxn>
              <a:cxn ang="0">
                <a:pos x="T2" y="T3"/>
              </a:cxn>
              <a:cxn ang="0">
                <a:pos x="T4" y="T5"/>
              </a:cxn>
              <a:cxn ang="0">
                <a:pos x="T6" y="T7"/>
              </a:cxn>
              <a:cxn ang="0">
                <a:pos x="T8" y="T9"/>
              </a:cxn>
            </a:cxnLst>
            <a:rect l="0" t="0" r="r" b="b"/>
            <a:pathLst>
              <a:path w="66" h="2669">
                <a:moveTo>
                  <a:pt x="66" y="0"/>
                </a:moveTo>
                <a:lnTo>
                  <a:pt x="66" y="1263"/>
                </a:lnTo>
                <a:lnTo>
                  <a:pt x="0" y="1332"/>
                </a:lnTo>
                <a:lnTo>
                  <a:pt x="66" y="1405"/>
                </a:lnTo>
                <a:lnTo>
                  <a:pt x="66" y="2669"/>
                </a:lnTo>
              </a:path>
            </a:pathLst>
          </a:custGeom>
          <a:ln>
            <a:headEnd/>
            <a:tailEnd/>
          </a:ln>
        </p:spPr>
        <p:style>
          <a:lnRef idx="2">
            <a:schemeClr val="accent1"/>
          </a:lnRef>
          <a:fillRef idx="0">
            <a:schemeClr val="accent1"/>
          </a:fillRef>
          <a:effectRef idx="1">
            <a:schemeClr val="accent1"/>
          </a:effectRef>
          <a:fontRef idx="minor">
            <a:schemeClr val="tx1"/>
          </a:fontRef>
        </p:style>
        <p:txBody>
          <a:bodyPr vert="horz" wrap="square" lIns="91420" tIns="45711" rIns="91420" bIns="45711" numCol="1" anchor="t" anchorCtr="0" compatLnSpc="1">
            <a:prstTxWarp prst="textNoShape">
              <a:avLst/>
            </a:prstTxWarp>
          </a:bodyPr>
          <a:lstStyle/>
          <a:p>
            <a:pPr defTabSz="1088291"/>
            <a:endParaRPr lang="en-US" sz="2100" dirty="0">
              <a:solidFill>
                <a:srgbClr val="000000">
                  <a:lumMod val="85000"/>
                  <a:lumOff val="15000"/>
                </a:srgbClr>
              </a:solidFill>
            </a:endParaRPr>
          </a:p>
        </p:txBody>
      </p:sp>
      <p:sp>
        <p:nvSpPr>
          <p:cNvPr id="53" name="Rounded Rectangle 52"/>
          <p:cNvSpPr/>
          <p:nvPr/>
        </p:nvSpPr>
        <p:spPr bwMode="auto">
          <a:xfrm>
            <a:off x="1657622" y="1694047"/>
            <a:ext cx="9296141" cy="365760"/>
          </a:xfrm>
          <a:prstGeom prst="roundRect">
            <a:avLst>
              <a:gd name="adj" fmla="val 0"/>
            </a:avLst>
          </a:prstGeom>
          <a:solidFill>
            <a:schemeClr val="tx2">
              <a:alpha val="37000"/>
            </a:schemeClr>
          </a:solidFill>
          <a:ln w="22225" cap="flat" cmpd="sng" algn="ctr">
            <a:solidFill>
              <a:schemeClr val="tx2"/>
            </a:solidFill>
            <a:prstDash val="solid"/>
            <a:round/>
            <a:headEnd type="none" w="med" len="med"/>
            <a:tailEnd type="none" w="med" len="med"/>
          </a:ln>
          <a:effectLst/>
        </p:spPr>
        <p:txBody>
          <a:bodyPr rot="0" spcFirstLastPara="0" vertOverflow="overflow" horzOverflow="overflow" vert="horz" wrap="square" lIns="138210" tIns="69105" rIns="138210" bIns="69105" numCol="1" spcCol="0" rtlCol="0" fromWordArt="0" anchor="t" anchorCtr="0" forceAA="0" compatLnSpc="1">
            <a:prstTxWarp prst="textNoShape">
              <a:avLst/>
            </a:prstTxWarp>
            <a:normAutofit/>
          </a:bodyPr>
          <a:lstStyle/>
          <a:p>
            <a:pPr algn="ctr" defTabSz="1461290" fontAlgn="base">
              <a:spcBef>
                <a:spcPct val="0"/>
              </a:spcBef>
              <a:spcAft>
                <a:spcPct val="0"/>
              </a:spcAft>
            </a:pPr>
            <a:r>
              <a:rPr lang="en-US" sz="1400" dirty="0">
                <a:cs typeface="Arial" charset="0"/>
              </a:rPr>
              <a:t>Unified Admin Experience</a:t>
            </a:r>
          </a:p>
        </p:txBody>
      </p:sp>
      <p:sp>
        <p:nvSpPr>
          <p:cNvPr id="42" name="TextBox 41"/>
          <p:cNvSpPr txBox="1"/>
          <p:nvPr/>
        </p:nvSpPr>
        <p:spPr>
          <a:xfrm>
            <a:off x="1795598" y="2112110"/>
            <a:ext cx="2106314" cy="261584"/>
          </a:xfrm>
          <a:prstGeom prst="rect">
            <a:avLst/>
          </a:prstGeom>
          <a:gradFill flip="none" rotWithShape="1">
            <a:gsLst>
              <a:gs pos="0">
                <a:schemeClr val="accent1">
                  <a:shade val="51000"/>
                  <a:satMod val="130000"/>
                  <a:alpha val="47000"/>
                </a:schemeClr>
              </a:gs>
              <a:gs pos="80000">
                <a:schemeClr val="accent1">
                  <a:shade val="93000"/>
                  <a:satMod val="130000"/>
                  <a:alpha val="47000"/>
                </a:schemeClr>
              </a:gs>
              <a:gs pos="100000">
                <a:schemeClr val="accent1">
                  <a:shade val="94000"/>
                  <a:satMod val="135000"/>
                  <a:alpha val="4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wrap="square" lIns="91412" tIns="45707" rIns="91412" bIns="45707" rtlCol="0">
            <a:spAutoFit/>
          </a:bodyPr>
          <a:lstStyle/>
          <a:p>
            <a:pPr algn="ctr" defTabSz="609240">
              <a:defRPr/>
            </a:pPr>
            <a:r>
              <a:rPr lang="en-US" sz="1100" kern="0" dirty="0">
                <a:solidFill>
                  <a:srgbClr val="FFFFFF"/>
                </a:solidFill>
              </a:rPr>
              <a:t>Citrix Virtual Apps and Desktops</a:t>
            </a:r>
          </a:p>
        </p:txBody>
      </p:sp>
      <p:sp>
        <p:nvSpPr>
          <p:cNvPr id="68" name="TextBox 67"/>
          <p:cNvSpPr txBox="1"/>
          <p:nvPr/>
        </p:nvSpPr>
        <p:spPr>
          <a:xfrm>
            <a:off x="4168551" y="2112110"/>
            <a:ext cx="2000872" cy="261584"/>
          </a:xfrm>
          <a:prstGeom prst="rect">
            <a:avLst/>
          </a:prstGeom>
          <a:gradFill flip="none" rotWithShape="1">
            <a:gsLst>
              <a:gs pos="0">
                <a:schemeClr val="accent1">
                  <a:shade val="51000"/>
                  <a:satMod val="130000"/>
                  <a:alpha val="47000"/>
                </a:schemeClr>
              </a:gs>
              <a:gs pos="80000">
                <a:schemeClr val="accent1">
                  <a:shade val="93000"/>
                  <a:satMod val="130000"/>
                  <a:alpha val="47000"/>
                </a:schemeClr>
              </a:gs>
              <a:gs pos="100000">
                <a:schemeClr val="accent1">
                  <a:shade val="94000"/>
                  <a:satMod val="135000"/>
                  <a:alpha val="4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wrap="square" lIns="91412" tIns="45707" rIns="91412" bIns="45707" rtlCol="0">
            <a:spAutoFit/>
          </a:bodyPr>
          <a:lstStyle/>
          <a:p>
            <a:pPr algn="ctr" defTabSz="609240">
              <a:defRPr/>
            </a:pPr>
            <a:r>
              <a:rPr lang="en-US" sz="1100" kern="0" dirty="0">
                <a:solidFill>
                  <a:srgbClr val="FFFFFF"/>
                </a:solidFill>
              </a:rPr>
              <a:t>Citrix Endpoint Management</a:t>
            </a:r>
          </a:p>
        </p:txBody>
      </p:sp>
      <p:sp>
        <p:nvSpPr>
          <p:cNvPr id="69" name="TextBox 68"/>
          <p:cNvSpPr txBox="1"/>
          <p:nvPr/>
        </p:nvSpPr>
        <p:spPr>
          <a:xfrm>
            <a:off x="6451214" y="2112110"/>
            <a:ext cx="2000872" cy="261584"/>
          </a:xfrm>
          <a:prstGeom prst="rect">
            <a:avLst/>
          </a:prstGeom>
          <a:gradFill flip="none" rotWithShape="1">
            <a:gsLst>
              <a:gs pos="0">
                <a:schemeClr val="accent1">
                  <a:shade val="51000"/>
                  <a:satMod val="130000"/>
                  <a:alpha val="47000"/>
                </a:schemeClr>
              </a:gs>
              <a:gs pos="80000">
                <a:schemeClr val="accent1">
                  <a:shade val="93000"/>
                  <a:satMod val="130000"/>
                  <a:alpha val="47000"/>
                </a:schemeClr>
              </a:gs>
              <a:gs pos="100000">
                <a:schemeClr val="accent1">
                  <a:shade val="94000"/>
                  <a:satMod val="135000"/>
                  <a:alpha val="4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wrap="square" lIns="91412" tIns="45707" rIns="91412" bIns="45707" rtlCol="0">
            <a:spAutoFit/>
          </a:bodyPr>
          <a:lstStyle/>
          <a:p>
            <a:pPr algn="ctr" defTabSz="609240">
              <a:defRPr/>
            </a:pPr>
            <a:r>
              <a:rPr lang="en-US" sz="1100" kern="0" dirty="0">
                <a:solidFill>
                  <a:srgbClr val="FFFFFF"/>
                </a:solidFill>
              </a:rPr>
              <a:t>Citrix Content Collaboration</a:t>
            </a:r>
          </a:p>
        </p:txBody>
      </p:sp>
      <p:sp>
        <p:nvSpPr>
          <p:cNvPr id="70" name="TextBox 69"/>
          <p:cNvSpPr txBox="1"/>
          <p:nvPr/>
        </p:nvSpPr>
        <p:spPr>
          <a:xfrm>
            <a:off x="8618957" y="2112108"/>
            <a:ext cx="2188315" cy="430861"/>
          </a:xfrm>
          <a:prstGeom prst="rect">
            <a:avLst/>
          </a:prstGeom>
          <a:gradFill flip="none" rotWithShape="1">
            <a:gsLst>
              <a:gs pos="0">
                <a:schemeClr val="accent1">
                  <a:shade val="51000"/>
                  <a:satMod val="130000"/>
                  <a:alpha val="47000"/>
                </a:schemeClr>
              </a:gs>
              <a:gs pos="80000">
                <a:schemeClr val="accent1">
                  <a:shade val="93000"/>
                  <a:satMod val="130000"/>
                  <a:alpha val="47000"/>
                </a:schemeClr>
              </a:gs>
              <a:gs pos="100000">
                <a:schemeClr val="accent1">
                  <a:shade val="94000"/>
                  <a:satMod val="135000"/>
                  <a:alpha val="4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wrap="square" lIns="91412" tIns="45707" rIns="91412" bIns="45707" rtlCol="0">
            <a:spAutoFit/>
          </a:bodyPr>
          <a:lstStyle/>
          <a:p>
            <a:pPr algn="ctr" defTabSz="609240">
              <a:defRPr/>
            </a:pPr>
            <a:r>
              <a:rPr lang="en-US" sz="1100" kern="0" dirty="0">
                <a:solidFill>
                  <a:srgbClr val="FFFFFF"/>
                </a:solidFill>
              </a:rPr>
              <a:t>Lifecycle Management </a:t>
            </a:r>
            <a:br>
              <a:rPr lang="en-US" sz="1100" kern="0" dirty="0">
                <a:solidFill>
                  <a:srgbClr val="FFFFFF"/>
                </a:solidFill>
              </a:rPr>
            </a:br>
            <a:r>
              <a:rPr lang="en-US" sz="1100" kern="0" dirty="0">
                <a:solidFill>
                  <a:srgbClr val="FFFFFF"/>
                </a:solidFill>
              </a:rPr>
              <a:t>Service</a:t>
            </a:r>
          </a:p>
        </p:txBody>
      </p:sp>
      <p:grpSp>
        <p:nvGrpSpPr>
          <p:cNvPr id="13" name="Group 12"/>
          <p:cNvGrpSpPr/>
          <p:nvPr/>
        </p:nvGrpSpPr>
        <p:grpSpPr>
          <a:xfrm>
            <a:off x="1840701" y="4270676"/>
            <a:ext cx="2016108" cy="1458504"/>
            <a:chOff x="1962497" y="5026012"/>
            <a:chExt cx="2016108" cy="1458504"/>
          </a:xfrm>
        </p:grpSpPr>
        <p:sp>
          <p:nvSpPr>
            <p:cNvPr id="99" name="Rounded Rectangle 98"/>
            <p:cNvSpPr/>
            <p:nvPr/>
          </p:nvSpPr>
          <p:spPr bwMode="auto">
            <a:xfrm>
              <a:off x="1962497" y="5026012"/>
              <a:ext cx="2016108" cy="274320"/>
            </a:xfrm>
            <a:prstGeom prst="roundRect">
              <a:avLst>
                <a:gd name="adj" fmla="val 0"/>
              </a:avLst>
            </a:prstGeom>
            <a:solidFill>
              <a:schemeClr val="tx2">
                <a:alpha val="33000"/>
              </a:schemeClr>
            </a:solidFill>
            <a:ln w="22225" cap="flat" cmpd="sng" algn="ctr">
              <a:solidFill>
                <a:schemeClr val="tx2"/>
              </a:solidFill>
              <a:prstDash val="solid"/>
              <a:round/>
              <a:headEnd type="none" w="med" len="med"/>
              <a:tailEnd type="none" w="med" len="med"/>
            </a:ln>
            <a:effectLst/>
          </p:spPr>
          <p:txBody>
            <a:bodyPr rot="0" spcFirstLastPara="0" vertOverflow="overflow" horzOverflow="overflow" vert="horz" wrap="square" lIns="138210" tIns="69105" rIns="138210" bIns="69105" numCol="1" spcCol="0" rtlCol="0" fromWordArt="0" anchor="ctr" anchorCtr="0" forceAA="0" compatLnSpc="1">
              <a:prstTxWarp prst="textNoShape">
                <a:avLst/>
              </a:prstTxWarp>
              <a:noAutofit/>
            </a:bodyPr>
            <a:lstStyle/>
            <a:p>
              <a:pPr algn="ctr" defTabSz="1461290" fontAlgn="base">
                <a:spcBef>
                  <a:spcPct val="0"/>
                </a:spcBef>
                <a:spcAft>
                  <a:spcPct val="0"/>
                </a:spcAft>
              </a:pPr>
              <a:r>
                <a:rPr lang="en-US" sz="1400" dirty="0">
                  <a:solidFill>
                    <a:srgbClr val="313131"/>
                  </a:solidFill>
                  <a:cs typeface="Arial" charset="0"/>
                </a:rPr>
                <a:t>Cloud Connector</a:t>
              </a:r>
            </a:p>
          </p:txBody>
        </p:sp>
        <p:grpSp>
          <p:nvGrpSpPr>
            <p:cNvPr id="3" name="Group 2"/>
            <p:cNvGrpSpPr/>
            <p:nvPr/>
          </p:nvGrpSpPr>
          <p:grpSpPr>
            <a:xfrm>
              <a:off x="2481366" y="5422243"/>
              <a:ext cx="978370" cy="1062273"/>
              <a:chOff x="2481366" y="5422243"/>
              <a:chExt cx="978370" cy="1062273"/>
            </a:xfrm>
          </p:grpSpPr>
          <p:sp>
            <p:nvSpPr>
              <p:cNvPr id="147" name="TextBox 146"/>
              <p:cNvSpPr txBox="1"/>
              <p:nvPr/>
            </p:nvSpPr>
            <p:spPr>
              <a:xfrm>
                <a:off x="2481366" y="6222908"/>
                <a:ext cx="978370" cy="261608"/>
              </a:xfrm>
              <a:prstGeom prst="rect">
                <a:avLst/>
              </a:prstGeom>
              <a:noFill/>
            </p:spPr>
            <p:txBody>
              <a:bodyPr wrap="square" lIns="91420" tIns="45711" rIns="91420" bIns="45711" rtlCol="0">
                <a:spAutoFit/>
              </a:bodyPr>
              <a:lstStyle/>
              <a:p>
                <a:pPr defTabSz="1088291">
                  <a:spcBef>
                    <a:spcPts val="1800"/>
                  </a:spcBef>
                  <a:buClr>
                    <a:srgbClr val="000000">
                      <a:lumMod val="50000"/>
                    </a:srgbClr>
                  </a:buClr>
                </a:pPr>
                <a:r>
                  <a:rPr lang="en-US" sz="1100" dirty="0">
                    <a:solidFill>
                      <a:srgbClr val="313131"/>
                    </a:solidFill>
                  </a:rPr>
                  <a:t>Data Center</a:t>
                </a:r>
              </a:p>
            </p:txBody>
          </p:sp>
          <p:sp>
            <p:nvSpPr>
              <p:cNvPr id="148" name="Freeform 45"/>
              <p:cNvSpPr>
                <a:spLocks noEditPoints="1"/>
              </p:cNvSpPr>
              <p:nvPr/>
            </p:nvSpPr>
            <p:spPr bwMode="auto">
              <a:xfrm>
                <a:off x="2496741" y="5422243"/>
                <a:ext cx="947621" cy="817684"/>
              </a:xfrm>
              <a:custGeom>
                <a:avLst/>
                <a:gdLst>
                  <a:gd name="T0" fmla="*/ 475 w 737"/>
                  <a:gd name="T1" fmla="*/ 124 h 759"/>
                  <a:gd name="T2" fmla="*/ 447 w 737"/>
                  <a:gd name="T3" fmla="*/ 49 h 759"/>
                  <a:gd name="T4" fmla="*/ 404 w 737"/>
                  <a:gd name="T5" fmla="*/ 15 h 759"/>
                  <a:gd name="T6" fmla="*/ 148 w 737"/>
                  <a:gd name="T7" fmla="*/ 15 h 759"/>
                  <a:gd name="T8" fmla="*/ 106 w 737"/>
                  <a:gd name="T9" fmla="*/ 49 h 759"/>
                  <a:gd name="T10" fmla="*/ 0 w 737"/>
                  <a:gd name="T11" fmla="*/ 430 h 759"/>
                  <a:gd name="T12" fmla="*/ 205 w 737"/>
                  <a:gd name="T13" fmla="*/ 759 h 759"/>
                  <a:gd name="T14" fmla="*/ 326 w 737"/>
                  <a:gd name="T15" fmla="*/ 759 h 759"/>
                  <a:gd name="T16" fmla="*/ 737 w 737"/>
                  <a:gd name="T17" fmla="*/ 244 h 759"/>
                  <a:gd name="T18" fmla="*/ 106 w 737"/>
                  <a:gd name="T19" fmla="*/ 601 h 759"/>
                  <a:gd name="T20" fmla="*/ 106 w 737"/>
                  <a:gd name="T21" fmla="*/ 549 h 759"/>
                  <a:gd name="T22" fmla="*/ 106 w 737"/>
                  <a:gd name="T23" fmla="*/ 507 h 759"/>
                  <a:gd name="T24" fmla="*/ 106 w 737"/>
                  <a:gd name="T25" fmla="*/ 457 h 759"/>
                  <a:gd name="T26" fmla="*/ 205 w 737"/>
                  <a:gd name="T27" fmla="*/ 601 h 759"/>
                  <a:gd name="T28" fmla="*/ 205 w 737"/>
                  <a:gd name="T29" fmla="*/ 549 h 759"/>
                  <a:gd name="T30" fmla="*/ 205 w 737"/>
                  <a:gd name="T31" fmla="*/ 507 h 759"/>
                  <a:gd name="T32" fmla="*/ 205 w 737"/>
                  <a:gd name="T33" fmla="*/ 457 h 759"/>
                  <a:gd name="T34" fmla="*/ 205 w 737"/>
                  <a:gd name="T35" fmla="*/ 412 h 759"/>
                  <a:gd name="T36" fmla="*/ 205 w 737"/>
                  <a:gd name="T37" fmla="*/ 363 h 759"/>
                  <a:gd name="T38" fmla="*/ 205 w 737"/>
                  <a:gd name="T39" fmla="*/ 320 h 759"/>
                  <a:gd name="T40" fmla="*/ 205 w 737"/>
                  <a:gd name="T41" fmla="*/ 268 h 759"/>
                  <a:gd name="T42" fmla="*/ 205 w 737"/>
                  <a:gd name="T43" fmla="*/ 225 h 759"/>
                  <a:gd name="T44" fmla="*/ 205 w 737"/>
                  <a:gd name="T45" fmla="*/ 176 h 759"/>
                  <a:gd name="T46" fmla="*/ 205 w 737"/>
                  <a:gd name="T47" fmla="*/ 133 h 759"/>
                  <a:gd name="T48" fmla="*/ 205 w 737"/>
                  <a:gd name="T49" fmla="*/ 81 h 759"/>
                  <a:gd name="T50" fmla="*/ 305 w 737"/>
                  <a:gd name="T51" fmla="*/ 601 h 759"/>
                  <a:gd name="T52" fmla="*/ 305 w 737"/>
                  <a:gd name="T53" fmla="*/ 549 h 759"/>
                  <a:gd name="T54" fmla="*/ 305 w 737"/>
                  <a:gd name="T55" fmla="*/ 507 h 759"/>
                  <a:gd name="T56" fmla="*/ 305 w 737"/>
                  <a:gd name="T57" fmla="*/ 457 h 759"/>
                  <a:gd name="T58" fmla="*/ 305 w 737"/>
                  <a:gd name="T59" fmla="*/ 412 h 759"/>
                  <a:gd name="T60" fmla="*/ 305 w 737"/>
                  <a:gd name="T61" fmla="*/ 363 h 759"/>
                  <a:gd name="T62" fmla="*/ 305 w 737"/>
                  <a:gd name="T63" fmla="*/ 320 h 759"/>
                  <a:gd name="T64" fmla="*/ 305 w 737"/>
                  <a:gd name="T65" fmla="*/ 268 h 759"/>
                  <a:gd name="T66" fmla="*/ 305 w 737"/>
                  <a:gd name="T67" fmla="*/ 225 h 759"/>
                  <a:gd name="T68" fmla="*/ 305 w 737"/>
                  <a:gd name="T69" fmla="*/ 176 h 759"/>
                  <a:gd name="T70" fmla="*/ 305 w 737"/>
                  <a:gd name="T71" fmla="*/ 133 h 759"/>
                  <a:gd name="T72" fmla="*/ 305 w 737"/>
                  <a:gd name="T73" fmla="*/ 81 h 759"/>
                  <a:gd name="T74" fmla="*/ 404 w 737"/>
                  <a:gd name="T75" fmla="*/ 601 h 759"/>
                  <a:gd name="T76" fmla="*/ 404 w 737"/>
                  <a:gd name="T77" fmla="*/ 549 h 759"/>
                  <a:gd name="T78" fmla="*/ 404 w 737"/>
                  <a:gd name="T79" fmla="*/ 507 h 759"/>
                  <a:gd name="T80" fmla="*/ 404 w 737"/>
                  <a:gd name="T81" fmla="*/ 457 h 759"/>
                  <a:gd name="T82" fmla="*/ 404 w 737"/>
                  <a:gd name="T83" fmla="*/ 412 h 759"/>
                  <a:gd name="T84" fmla="*/ 404 w 737"/>
                  <a:gd name="T85" fmla="*/ 363 h 759"/>
                  <a:gd name="T86" fmla="*/ 404 w 737"/>
                  <a:gd name="T87" fmla="*/ 320 h 759"/>
                  <a:gd name="T88" fmla="*/ 404 w 737"/>
                  <a:gd name="T89" fmla="*/ 268 h 759"/>
                  <a:gd name="T90" fmla="*/ 404 w 737"/>
                  <a:gd name="T91" fmla="*/ 225 h 759"/>
                  <a:gd name="T92" fmla="*/ 404 w 737"/>
                  <a:gd name="T93" fmla="*/ 176 h 759"/>
                  <a:gd name="T94" fmla="*/ 404 w 737"/>
                  <a:gd name="T95" fmla="*/ 133 h 759"/>
                  <a:gd name="T96" fmla="*/ 404 w 737"/>
                  <a:gd name="T97" fmla="*/ 81 h 759"/>
                  <a:gd name="T98" fmla="*/ 702 w 737"/>
                  <a:gd name="T99" fmla="*/ 601 h 759"/>
                  <a:gd name="T100" fmla="*/ 702 w 737"/>
                  <a:gd name="T101" fmla="*/ 569 h 759"/>
                  <a:gd name="T102" fmla="*/ 702 w 737"/>
                  <a:gd name="T103" fmla="*/ 525 h 759"/>
                  <a:gd name="T104" fmla="*/ 702 w 737"/>
                  <a:gd name="T105" fmla="*/ 494 h 759"/>
                  <a:gd name="T106" fmla="*/ 702 w 737"/>
                  <a:gd name="T107" fmla="*/ 451 h 759"/>
                  <a:gd name="T108" fmla="*/ 702 w 737"/>
                  <a:gd name="T109" fmla="*/ 419 h 759"/>
                  <a:gd name="T110" fmla="*/ 702 w 737"/>
                  <a:gd name="T111" fmla="*/ 375 h 759"/>
                  <a:gd name="T112" fmla="*/ 702 w 737"/>
                  <a:gd name="T113" fmla="*/ 344 h 759"/>
                  <a:gd name="T114" fmla="*/ 702 w 737"/>
                  <a:gd name="T115" fmla="*/ 300 h 759"/>
                  <a:gd name="T116" fmla="*/ 702 w 737"/>
                  <a:gd name="T117" fmla="*/ 268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7" h="759">
                    <a:moveTo>
                      <a:pt x="727" y="229"/>
                    </a:moveTo>
                    <a:lnTo>
                      <a:pt x="727" y="229"/>
                    </a:lnTo>
                    <a:lnTo>
                      <a:pt x="475" y="124"/>
                    </a:lnTo>
                    <a:lnTo>
                      <a:pt x="475" y="716"/>
                    </a:lnTo>
                    <a:lnTo>
                      <a:pt x="447" y="716"/>
                    </a:lnTo>
                    <a:lnTo>
                      <a:pt x="447" y="49"/>
                    </a:lnTo>
                    <a:cubicBezTo>
                      <a:pt x="447" y="39"/>
                      <a:pt x="439" y="32"/>
                      <a:pt x="430" y="32"/>
                    </a:cubicBezTo>
                    <a:lnTo>
                      <a:pt x="404" y="32"/>
                    </a:lnTo>
                    <a:lnTo>
                      <a:pt x="404" y="15"/>
                    </a:lnTo>
                    <a:cubicBezTo>
                      <a:pt x="404" y="6"/>
                      <a:pt x="396" y="0"/>
                      <a:pt x="387" y="0"/>
                    </a:cubicBezTo>
                    <a:lnTo>
                      <a:pt x="165" y="0"/>
                    </a:lnTo>
                    <a:cubicBezTo>
                      <a:pt x="156" y="0"/>
                      <a:pt x="148" y="6"/>
                      <a:pt x="148" y="15"/>
                    </a:cubicBezTo>
                    <a:lnTo>
                      <a:pt x="148" y="32"/>
                    </a:lnTo>
                    <a:lnTo>
                      <a:pt x="123" y="32"/>
                    </a:lnTo>
                    <a:cubicBezTo>
                      <a:pt x="114" y="32"/>
                      <a:pt x="106" y="39"/>
                      <a:pt x="106" y="49"/>
                    </a:cubicBezTo>
                    <a:lnTo>
                      <a:pt x="106" y="412"/>
                    </a:lnTo>
                    <a:lnTo>
                      <a:pt x="17" y="412"/>
                    </a:lnTo>
                    <a:cubicBezTo>
                      <a:pt x="8" y="412"/>
                      <a:pt x="0" y="421"/>
                      <a:pt x="0" y="430"/>
                    </a:cubicBezTo>
                    <a:lnTo>
                      <a:pt x="0" y="741"/>
                    </a:lnTo>
                    <a:cubicBezTo>
                      <a:pt x="0" y="752"/>
                      <a:pt x="8" y="759"/>
                      <a:pt x="17" y="759"/>
                    </a:cubicBezTo>
                    <a:lnTo>
                      <a:pt x="205" y="759"/>
                    </a:lnTo>
                    <a:lnTo>
                      <a:pt x="205" y="651"/>
                    </a:lnTo>
                    <a:lnTo>
                      <a:pt x="326" y="651"/>
                    </a:lnTo>
                    <a:lnTo>
                      <a:pt x="326" y="759"/>
                    </a:lnTo>
                    <a:lnTo>
                      <a:pt x="720" y="759"/>
                    </a:lnTo>
                    <a:cubicBezTo>
                      <a:pt x="729" y="759"/>
                      <a:pt x="737" y="752"/>
                      <a:pt x="737" y="741"/>
                    </a:cubicBezTo>
                    <a:lnTo>
                      <a:pt x="737" y="244"/>
                    </a:lnTo>
                    <a:cubicBezTo>
                      <a:pt x="737" y="237"/>
                      <a:pt x="733" y="231"/>
                      <a:pt x="727" y="229"/>
                    </a:cubicBezTo>
                    <a:close/>
                    <a:moveTo>
                      <a:pt x="106" y="601"/>
                    </a:moveTo>
                    <a:lnTo>
                      <a:pt x="106" y="601"/>
                    </a:lnTo>
                    <a:lnTo>
                      <a:pt x="49" y="601"/>
                    </a:lnTo>
                    <a:lnTo>
                      <a:pt x="49" y="549"/>
                    </a:lnTo>
                    <a:lnTo>
                      <a:pt x="106" y="549"/>
                    </a:lnTo>
                    <a:lnTo>
                      <a:pt x="106" y="601"/>
                    </a:lnTo>
                    <a:close/>
                    <a:moveTo>
                      <a:pt x="106" y="507"/>
                    </a:moveTo>
                    <a:lnTo>
                      <a:pt x="106" y="507"/>
                    </a:lnTo>
                    <a:lnTo>
                      <a:pt x="49" y="507"/>
                    </a:lnTo>
                    <a:lnTo>
                      <a:pt x="49" y="457"/>
                    </a:lnTo>
                    <a:lnTo>
                      <a:pt x="106" y="457"/>
                    </a:lnTo>
                    <a:lnTo>
                      <a:pt x="106" y="507"/>
                    </a:lnTo>
                    <a:close/>
                    <a:moveTo>
                      <a:pt x="205" y="601"/>
                    </a:moveTo>
                    <a:lnTo>
                      <a:pt x="205" y="601"/>
                    </a:lnTo>
                    <a:lnTo>
                      <a:pt x="148" y="601"/>
                    </a:lnTo>
                    <a:lnTo>
                      <a:pt x="148" y="549"/>
                    </a:lnTo>
                    <a:lnTo>
                      <a:pt x="205" y="549"/>
                    </a:lnTo>
                    <a:lnTo>
                      <a:pt x="205" y="601"/>
                    </a:lnTo>
                    <a:close/>
                    <a:moveTo>
                      <a:pt x="205" y="507"/>
                    </a:moveTo>
                    <a:lnTo>
                      <a:pt x="205" y="507"/>
                    </a:lnTo>
                    <a:lnTo>
                      <a:pt x="148" y="507"/>
                    </a:lnTo>
                    <a:lnTo>
                      <a:pt x="148" y="457"/>
                    </a:lnTo>
                    <a:lnTo>
                      <a:pt x="205" y="457"/>
                    </a:lnTo>
                    <a:lnTo>
                      <a:pt x="205" y="507"/>
                    </a:lnTo>
                    <a:close/>
                    <a:moveTo>
                      <a:pt x="205" y="412"/>
                    </a:moveTo>
                    <a:lnTo>
                      <a:pt x="205" y="412"/>
                    </a:lnTo>
                    <a:lnTo>
                      <a:pt x="148" y="412"/>
                    </a:lnTo>
                    <a:lnTo>
                      <a:pt x="148" y="363"/>
                    </a:lnTo>
                    <a:lnTo>
                      <a:pt x="205" y="363"/>
                    </a:lnTo>
                    <a:lnTo>
                      <a:pt x="205" y="412"/>
                    </a:lnTo>
                    <a:close/>
                    <a:moveTo>
                      <a:pt x="205" y="320"/>
                    </a:moveTo>
                    <a:lnTo>
                      <a:pt x="205" y="320"/>
                    </a:lnTo>
                    <a:lnTo>
                      <a:pt x="148" y="320"/>
                    </a:lnTo>
                    <a:lnTo>
                      <a:pt x="148" y="268"/>
                    </a:lnTo>
                    <a:lnTo>
                      <a:pt x="205" y="268"/>
                    </a:lnTo>
                    <a:lnTo>
                      <a:pt x="205" y="320"/>
                    </a:lnTo>
                    <a:close/>
                    <a:moveTo>
                      <a:pt x="205" y="225"/>
                    </a:moveTo>
                    <a:lnTo>
                      <a:pt x="205" y="225"/>
                    </a:lnTo>
                    <a:lnTo>
                      <a:pt x="148" y="225"/>
                    </a:lnTo>
                    <a:lnTo>
                      <a:pt x="148" y="176"/>
                    </a:lnTo>
                    <a:lnTo>
                      <a:pt x="205" y="176"/>
                    </a:lnTo>
                    <a:lnTo>
                      <a:pt x="205" y="225"/>
                    </a:lnTo>
                    <a:close/>
                    <a:moveTo>
                      <a:pt x="205" y="133"/>
                    </a:moveTo>
                    <a:lnTo>
                      <a:pt x="205" y="133"/>
                    </a:lnTo>
                    <a:lnTo>
                      <a:pt x="148" y="133"/>
                    </a:lnTo>
                    <a:lnTo>
                      <a:pt x="148" y="81"/>
                    </a:lnTo>
                    <a:lnTo>
                      <a:pt x="205" y="81"/>
                    </a:lnTo>
                    <a:lnTo>
                      <a:pt x="205" y="133"/>
                    </a:lnTo>
                    <a:close/>
                    <a:moveTo>
                      <a:pt x="305" y="601"/>
                    </a:moveTo>
                    <a:lnTo>
                      <a:pt x="305" y="601"/>
                    </a:lnTo>
                    <a:lnTo>
                      <a:pt x="248" y="601"/>
                    </a:lnTo>
                    <a:lnTo>
                      <a:pt x="248" y="549"/>
                    </a:lnTo>
                    <a:lnTo>
                      <a:pt x="305" y="549"/>
                    </a:lnTo>
                    <a:lnTo>
                      <a:pt x="305" y="601"/>
                    </a:lnTo>
                    <a:close/>
                    <a:moveTo>
                      <a:pt x="305" y="507"/>
                    </a:moveTo>
                    <a:lnTo>
                      <a:pt x="305" y="507"/>
                    </a:lnTo>
                    <a:lnTo>
                      <a:pt x="248" y="507"/>
                    </a:lnTo>
                    <a:lnTo>
                      <a:pt x="248" y="457"/>
                    </a:lnTo>
                    <a:lnTo>
                      <a:pt x="305" y="457"/>
                    </a:lnTo>
                    <a:lnTo>
                      <a:pt x="305" y="507"/>
                    </a:lnTo>
                    <a:close/>
                    <a:moveTo>
                      <a:pt x="305" y="412"/>
                    </a:moveTo>
                    <a:lnTo>
                      <a:pt x="305" y="412"/>
                    </a:lnTo>
                    <a:lnTo>
                      <a:pt x="248" y="412"/>
                    </a:lnTo>
                    <a:lnTo>
                      <a:pt x="248" y="363"/>
                    </a:lnTo>
                    <a:lnTo>
                      <a:pt x="305" y="363"/>
                    </a:lnTo>
                    <a:lnTo>
                      <a:pt x="305" y="412"/>
                    </a:lnTo>
                    <a:close/>
                    <a:moveTo>
                      <a:pt x="305" y="320"/>
                    </a:moveTo>
                    <a:lnTo>
                      <a:pt x="305" y="320"/>
                    </a:lnTo>
                    <a:lnTo>
                      <a:pt x="248" y="320"/>
                    </a:lnTo>
                    <a:lnTo>
                      <a:pt x="248" y="268"/>
                    </a:lnTo>
                    <a:lnTo>
                      <a:pt x="305" y="268"/>
                    </a:lnTo>
                    <a:lnTo>
                      <a:pt x="305" y="320"/>
                    </a:lnTo>
                    <a:close/>
                    <a:moveTo>
                      <a:pt x="305" y="225"/>
                    </a:moveTo>
                    <a:lnTo>
                      <a:pt x="305" y="225"/>
                    </a:lnTo>
                    <a:lnTo>
                      <a:pt x="248" y="225"/>
                    </a:lnTo>
                    <a:lnTo>
                      <a:pt x="248" y="176"/>
                    </a:lnTo>
                    <a:lnTo>
                      <a:pt x="305" y="176"/>
                    </a:lnTo>
                    <a:lnTo>
                      <a:pt x="305" y="225"/>
                    </a:lnTo>
                    <a:close/>
                    <a:moveTo>
                      <a:pt x="305" y="133"/>
                    </a:moveTo>
                    <a:lnTo>
                      <a:pt x="305" y="133"/>
                    </a:lnTo>
                    <a:lnTo>
                      <a:pt x="248" y="133"/>
                    </a:lnTo>
                    <a:lnTo>
                      <a:pt x="248" y="81"/>
                    </a:lnTo>
                    <a:lnTo>
                      <a:pt x="305" y="81"/>
                    </a:lnTo>
                    <a:lnTo>
                      <a:pt x="305" y="133"/>
                    </a:lnTo>
                    <a:close/>
                    <a:moveTo>
                      <a:pt x="404" y="601"/>
                    </a:moveTo>
                    <a:lnTo>
                      <a:pt x="404" y="601"/>
                    </a:lnTo>
                    <a:lnTo>
                      <a:pt x="347" y="601"/>
                    </a:lnTo>
                    <a:lnTo>
                      <a:pt x="347" y="549"/>
                    </a:lnTo>
                    <a:lnTo>
                      <a:pt x="404" y="549"/>
                    </a:lnTo>
                    <a:lnTo>
                      <a:pt x="404" y="601"/>
                    </a:lnTo>
                    <a:close/>
                    <a:moveTo>
                      <a:pt x="404" y="507"/>
                    </a:moveTo>
                    <a:lnTo>
                      <a:pt x="404" y="507"/>
                    </a:lnTo>
                    <a:lnTo>
                      <a:pt x="347" y="507"/>
                    </a:lnTo>
                    <a:lnTo>
                      <a:pt x="347" y="457"/>
                    </a:lnTo>
                    <a:lnTo>
                      <a:pt x="404" y="457"/>
                    </a:lnTo>
                    <a:lnTo>
                      <a:pt x="404" y="507"/>
                    </a:lnTo>
                    <a:close/>
                    <a:moveTo>
                      <a:pt x="404" y="412"/>
                    </a:moveTo>
                    <a:lnTo>
                      <a:pt x="404" y="412"/>
                    </a:lnTo>
                    <a:lnTo>
                      <a:pt x="347" y="412"/>
                    </a:lnTo>
                    <a:lnTo>
                      <a:pt x="347" y="363"/>
                    </a:lnTo>
                    <a:lnTo>
                      <a:pt x="404" y="363"/>
                    </a:lnTo>
                    <a:lnTo>
                      <a:pt x="404" y="412"/>
                    </a:lnTo>
                    <a:close/>
                    <a:moveTo>
                      <a:pt x="404" y="320"/>
                    </a:moveTo>
                    <a:lnTo>
                      <a:pt x="404" y="320"/>
                    </a:lnTo>
                    <a:lnTo>
                      <a:pt x="347" y="320"/>
                    </a:lnTo>
                    <a:lnTo>
                      <a:pt x="347" y="268"/>
                    </a:lnTo>
                    <a:lnTo>
                      <a:pt x="404" y="268"/>
                    </a:lnTo>
                    <a:lnTo>
                      <a:pt x="404" y="320"/>
                    </a:lnTo>
                    <a:close/>
                    <a:moveTo>
                      <a:pt x="404" y="225"/>
                    </a:moveTo>
                    <a:lnTo>
                      <a:pt x="404" y="225"/>
                    </a:lnTo>
                    <a:lnTo>
                      <a:pt x="347" y="225"/>
                    </a:lnTo>
                    <a:lnTo>
                      <a:pt x="347" y="176"/>
                    </a:lnTo>
                    <a:lnTo>
                      <a:pt x="404" y="176"/>
                    </a:lnTo>
                    <a:lnTo>
                      <a:pt x="404" y="225"/>
                    </a:lnTo>
                    <a:close/>
                    <a:moveTo>
                      <a:pt x="404" y="133"/>
                    </a:moveTo>
                    <a:lnTo>
                      <a:pt x="404" y="133"/>
                    </a:lnTo>
                    <a:lnTo>
                      <a:pt x="347" y="133"/>
                    </a:lnTo>
                    <a:lnTo>
                      <a:pt x="347" y="81"/>
                    </a:lnTo>
                    <a:lnTo>
                      <a:pt x="404" y="81"/>
                    </a:lnTo>
                    <a:lnTo>
                      <a:pt x="404" y="133"/>
                    </a:lnTo>
                    <a:close/>
                    <a:moveTo>
                      <a:pt x="702" y="601"/>
                    </a:moveTo>
                    <a:lnTo>
                      <a:pt x="702" y="601"/>
                    </a:lnTo>
                    <a:lnTo>
                      <a:pt x="507" y="601"/>
                    </a:lnTo>
                    <a:lnTo>
                      <a:pt x="507" y="569"/>
                    </a:lnTo>
                    <a:lnTo>
                      <a:pt x="702" y="569"/>
                    </a:lnTo>
                    <a:lnTo>
                      <a:pt x="702" y="601"/>
                    </a:lnTo>
                    <a:close/>
                    <a:moveTo>
                      <a:pt x="702" y="525"/>
                    </a:moveTo>
                    <a:lnTo>
                      <a:pt x="702" y="525"/>
                    </a:lnTo>
                    <a:lnTo>
                      <a:pt x="507" y="525"/>
                    </a:lnTo>
                    <a:lnTo>
                      <a:pt x="507" y="494"/>
                    </a:lnTo>
                    <a:lnTo>
                      <a:pt x="702" y="494"/>
                    </a:lnTo>
                    <a:lnTo>
                      <a:pt x="702" y="525"/>
                    </a:lnTo>
                    <a:close/>
                    <a:moveTo>
                      <a:pt x="702" y="451"/>
                    </a:moveTo>
                    <a:lnTo>
                      <a:pt x="702" y="451"/>
                    </a:lnTo>
                    <a:lnTo>
                      <a:pt x="507" y="451"/>
                    </a:lnTo>
                    <a:lnTo>
                      <a:pt x="507" y="419"/>
                    </a:lnTo>
                    <a:lnTo>
                      <a:pt x="702" y="419"/>
                    </a:lnTo>
                    <a:lnTo>
                      <a:pt x="702" y="451"/>
                    </a:lnTo>
                    <a:close/>
                    <a:moveTo>
                      <a:pt x="702" y="375"/>
                    </a:moveTo>
                    <a:lnTo>
                      <a:pt x="702" y="375"/>
                    </a:lnTo>
                    <a:lnTo>
                      <a:pt x="507" y="375"/>
                    </a:lnTo>
                    <a:lnTo>
                      <a:pt x="507" y="344"/>
                    </a:lnTo>
                    <a:lnTo>
                      <a:pt x="702" y="344"/>
                    </a:lnTo>
                    <a:lnTo>
                      <a:pt x="702" y="375"/>
                    </a:lnTo>
                    <a:close/>
                    <a:moveTo>
                      <a:pt x="702" y="300"/>
                    </a:moveTo>
                    <a:lnTo>
                      <a:pt x="702" y="300"/>
                    </a:lnTo>
                    <a:lnTo>
                      <a:pt x="507" y="300"/>
                    </a:lnTo>
                    <a:lnTo>
                      <a:pt x="507" y="268"/>
                    </a:lnTo>
                    <a:lnTo>
                      <a:pt x="702" y="268"/>
                    </a:lnTo>
                    <a:lnTo>
                      <a:pt x="702" y="300"/>
                    </a:lnTo>
                    <a:close/>
                  </a:path>
                </a:pathLst>
              </a:custGeom>
              <a:solidFill>
                <a:srgbClr val="7F7F7F"/>
              </a:solidFill>
              <a:ln w="0">
                <a:noFill/>
                <a:prstDash val="solid"/>
                <a:round/>
                <a:headEnd/>
                <a:tailEnd/>
              </a:ln>
            </p:spPr>
            <p:txBody>
              <a:bodyPr vert="horz" wrap="square" lIns="91420" tIns="45711" rIns="91420" bIns="45711" numCol="1" anchor="t" anchorCtr="0" compatLnSpc="1">
                <a:prstTxWarp prst="textNoShape">
                  <a:avLst/>
                </a:prstTxWarp>
              </a:bodyPr>
              <a:lstStyle/>
              <a:p>
                <a:pPr defTabSz="1088291"/>
                <a:endParaRPr lang="en-US" sz="2100" dirty="0">
                  <a:solidFill>
                    <a:srgbClr val="313131"/>
                  </a:solidFill>
                </a:endParaRPr>
              </a:p>
            </p:txBody>
          </p:sp>
        </p:grpSp>
      </p:grpSp>
      <p:sp>
        <p:nvSpPr>
          <p:cNvPr id="120" name="Rounded Rectangle 119"/>
          <p:cNvSpPr/>
          <p:nvPr/>
        </p:nvSpPr>
        <p:spPr bwMode="auto">
          <a:xfrm>
            <a:off x="1657622" y="3325077"/>
            <a:ext cx="9297635" cy="365760"/>
          </a:xfrm>
          <a:prstGeom prst="roundRect">
            <a:avLst>
              <a:gd name="adj" fmla="val 0"/>
            </a:avLst>
          </a:prstGeom>
          <a:solidFill>
            <a:schemeClr val="tx2">
              <a:alpha val="35000"/>
            </a:schemeClr>
          </a:solidFill>
          <a:ln w="22225" cap="flat" cmpd="sng" algn="ctr">
            <a:solidFill>
              <a:schemeClr val="tx2"/>
            </a:solidFill>
            <a:prstDash val="solid"/>
            <a:round/>
            <a:headEnd type="none" w="med" len="med"/>
            <a:tailEnd type="none" w="med" len="med"/>
          </a:ln>
          <a:effectLst/>
        </p:spPr>
        <p:txBody>
          <a:bodyPr rot="0" spcFirstLastPara="0" vert="horz" wrap="non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r>
              <a:rPr lang="en-US" sz="1400" dirty="0">
                <a:solidFill>
                  <a:srgbClr val="313131"/>
                </a:solidFill>
                <a:cs typeface="Arial" charset="0"/>
              </a:rPr>
              <a:t>Citrix Cloud Platform</a:t>
            </a:r>
          </a:p>
        </p:txBody>
      </p:sp>
      <p:sp>
        <p:nvSpPr>
          <p:cNvPr id="138" name="TextBox 137"/>
          <p:cNvSpPr txBox="1"/>
          <p:nvPr/>
        </p:nvSpPr>
        <p:spPr>
          <a:xfrm>
            <a:off x="169390" y="4544996"/>
            <a:ext cx="1188720" cy="1015663"/>
          </a:xfrm>
          <a:prstGeom prst="rect">
            <a:avLst/>
          </a:prstGeom>
          <a:noFill/>
        </p:spPr>
        <p:txBody>
          <a:bodyPr wrap="square" rtlCol="0">
            <a:spAutoFit/>
          </a:bodyPr>
          <a:lstStyle/>
          <a:p>
            <a:pPr algn="ctr" defTabSz="1088291"/>
            <a:r>
              <a:rPr lang="en-US" sz="1600" b="1" dirty="0">
                <a:solidFill>
                  <a:srgbClr val="00A1E0"/>
                </a:solidFill>
              </a:rPr>
              <a:t>Customer / Partner </a:t>
            </a:r>
            <a:r>
              <a:rPr lang="en-US" sz="1400" dirty="0">
                <a:solidFill>
                  <a:srgbClr val="000000">
                    <a:lumMod val="65000"/>
                    <a:lumOff val="35000"/>
                  </a:srgbClr>
                </a:solidFill>
              </a:rPr>
              <a:t>architects &amp; operates</a:t>
            </a:r>
          </a:p>
        </p:txBody>
      </p:sp>
      <p:sp>
        <p:nvSpPr>
          <p:cNvPr id="139" name="TextBox 138"/>
          <p:cNvSpPr txBox="1"/>
          <p:nvPr/>
        </p:nvSpPr>
        <p:spPr>
          <a:xfrm>
            <a:off x="197816" y="2311871"/>
            <a:ext cx="1188720" cy="769441"/>
          </a:xfrm>
          <a:prstGeom prst="rect">
            <a:avLst/>
          </a:prstGeom>
          <a:noFill/>
        </p:spPr>
        <p:txBody>
          <a:bodyPr wrap="square" rtlCol="0">
            <a:spAutoFit/>
          </a:bodyPr>
          <a:lstStyle/>
          <a:p>
            <a:pPr algn="ctr" defTabSz="1088291"/>
            <a:r>
              <a:rPr lang="en-US" sz="1600" b="1" dirty="0">
                <a:solidFill>
                  <a:srgbClr val="00A1E0"/>
                </a:solidFill>
              </a:rPr>
              <a:t>Citrix</a:t>
            </a:r>
            <a:r>
              <a:rPr lang="en-US" sz="1600" dirty="0">
                <a:solidFill>
                  <a:srgbClr val="00A1E0"/>
                </a:solidFill>
              </a:rPr>
              <a:t> </a:t>
            </a:r>
            <a:r>
              <a:rPr lang="en-US" sz="1400" dirty="0">
                <a:solidFill>
                  <a:srgbClr val="000000">
                    <a:lumMod val="65000"/>
                    <a:lumOff val="35000"/>
                  </a:srgbClr>
                </a:solidFill>
              </a:rPr>
              <a:t>architects &amp; operates</a:t>
            </a:r>
          </a:p>
        </p:txBody>
      </p:sp>
      <p:grpSp>
        <p:nvGrpSpPr>
          <p:cNvPr id="10" name="Group 9"/>
          <p:cNvGrpSpPr/>
          <p:nvPr/>
        </p:nvGrpSpPr>
        <p:grpSpPr>
          <a:xfrm>
            <a:off x="8705058" y="4270673"/>
            <a:ext cx="2016108" cy="1458488"/>
            <a:chOff x="8736464" y="5026012"/>
            <a:chExt cx="2016108" cy="1458488"/>
          </a:xfrm>
        </p:grpSpPr>
        <p:grpSp>
          <p:nvGrpSpPr>
            <p:cNvPr id="9" name="Group 8"/>
            <p:cNvGrpSpPr/>
            <p:nvPr/>
          </p:nvGrpSpPr>
          <p:grpSpPr>
            <a:xfrm>
              <a:off x="9139991" y="5555885"/>
              <a:ext cx="1209054" cy="928615"/>
              <a:chOff x="9139991" y="5555885"/>
              <a:chExt cx="1209054" cy="928615"/>
            </a:xfrm>
          </p:grpSpPr>
          <p:sp>
            <p:nvSpPr>
              <p:cNvPr id="151" name="TextBox 150"/>
              <p:cNvSpPr txBox="1"/>
              <p:nvPr/>
            </p:nvSpPr>
            <p:spPr>
              <a:xfrm>
                <a:off x="9139991" y="6222908"/>
                <a:ext cx="1110375" cy="261592"/>
              </a:xfrm>
              <a:prstGeom prst="rect">
                <a:avLst/>
              </a:prstGeom>
              <a:noFill/>
            </p:spPr>
            <p:txBody>
              <a:bodyPr wrap="square" lIns="91420" tIns="45711" rIns="91420" bIns="45711" rtlCol="0">
                <a:spAutoFit/>
              </a:bodyPr>
              <a:lstStyle/>
              <a:p>
                <a:pPr algn="ctr" defTabSz="1088291">
                  <a:spcBef>
                    <a:spcPts val="1800"/>
                  </a:spcBef>
                  <a:buClr>
                    <a:srgbClr val="000000">
                      <a:lumMod val="50000"/>
                    </a:srgbClr>
                  </a:buClr>
                </a:pPr>
                <a:r>
                  <a:rPr lang="en-US" sz="1100" dirty="0">
                    <a:solidFill>
                      <a:srgbClr val="313131"/>
                    </a:solidFill>
                  </a:rPr>
                  <a:t>Private Cloud</a:t>
                </a:r>
              </a:p>
            </p:txBody>
          </p:sp>
          <p:sp>
            <p:nvSpPr>
              <p:cNvPr id="101" name="Freeform 68"/>
              <p:cNvSpPr>
                <a:spLocks/>
              </p:cNvSpPr>
              <p:nvPr/>
            </p:nvSpPr>
            <p:spPr bwMode="auto">
              <a:xfrm>
                <a:off x="9139991" y="5555885"/>
                <a:ext cx="1209054" cy="662607"/>
              </a:xfrm>
              <a:custGeom>
                <a:avLst/>
                <a:gdLst>
                  <a:gd name="T0" fmla="*/ 589 w 835"/>
                  <a:gd name="T1" fmla="*/ 0 h 485"/>
                  <a:gd name="T2" fmla="*/ 589 w 835"/>
                  <a:gd name="T3" fmla="*/ 0 h 485"/>
                  <a:gd name="T4" fmla="*/ 398 w 835"/>
                  <a:gd name="T5" fmla="*/ 90 h 485"/>
                  <a:gd name="T6" fmla="*/ 322 w 835"/>
                  <a:gd name="T7" fmla="*/ 66 h 485"/>
                  <a:gd name="T8" fmla="*/ 211 w 835"/>
                  <a:gd name="T9" fmla="*/ 130 h 485"/>
                  <a:gd name="T10" fmla="*/ 180 w 835"/>
                  <a:gd name="T11" fmla="*/ 128 h 485"/>
                  <a:gd name="T12" fmla="*/ 0 w 835"/>
                  <a:gd name="T13" fmla="*/ 307 h 485"/>
                  <a:gd name="T14" fmla="*/ 160 w 835"/>
                  <a:gd name="T15" fmla="*/ 483 h 485"/>
                  <a:gd name="T16" fmla="*/ 160 w 835"/>
                  <a:gd name="T17" fmla="*/ 485 h 485"/>
                  <a:gd name="T18" fmla="*/ 626 w 835"/>
                  <a:gd name="T19" fmla="*/ 485 h 485"/>
                  <a:gd name="T20" fmla="*/ 626 w 835"/>
                  <a:gd name="T21" fmla="*/ 481 h 485"/>
                  <a:gd name="T22" fmla="*/ 835 w 835"/>
                  <a:gd name="T23" fmla="*/ 242 h 485"/>
                  <a:gd name="T24" fmla="*/ 589 w 835"/>
                  <a:gd name="T25"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485">
                    <a:moveTo>
                      <a:pt x="589" y="0"/>
                    </a:moveTo>
                    <a:lnTo>
                      <a:pt x="589" y="0"/>
                    </a:lnTo>
                    <a:cubicBezTo>
                      <a:pt x="512" y="0"/>
                      <a:pt x="443" y="34"/>
                      <a:pt x="398" y="90"/>
                    </a:cubicBezTo>
                    <a:cubicBezTo>
                      <a:pt x="377" y="75"/>
                      <a:pt x="351" y="66"/>
                      <a:pt x="322" y="66"/>
                    </a:cubicBezTo>
                    <a:cubicBezTo>
                      <a:pt x="275" y="66"/>
                      <a:pt x="233" y="92"/>
                      <a:pt x="211" y="130"/>
                    </a:cubicBezTo>
                    <a:cubicBezTo>
                      <a:pt x="201" y="129"/>
                      <a:pt x="191" y="128"/>
                      <a:pt x="180" y="128"/>
                    </a:cubicBezTo>
                    <a:cubicBezTo>
                      <a:pt x="80" y="128"/>
                      <a:pt x="0" y="207"/>
                      <a:pt x="0" y="307"/>
                    </a:cubicBezTo>
                    <a:cubicBezTo>
                      <a:pt x="0" y="397"/>
                      <a:pt x="69" y="473"/>
                      <a:pt x="160" y="483"/>
                    </a:cubicBezTo>
                    <a:lnTo>
                      <a:pt x="160" y="485"/>
                    </a:lnTo>
                    <a:lnTo>
                      <a:pt x="626" y="485"/>
                    </a:lnTo>
                    <a:lnTo>
                      <a:pt x="626" y="481"/>
                    </a:lnTo>
                    <a:cubicBezTo>
                      <a:pt x="744" y="464"/>
                      <a:pt x="835" y="363"/>
                      <a:pt x="835" y="242"/>
                    </a:cubicBezTo>
                    <a:cubicBezTo>
                      <a:pt x="835" y="108"/>
                      <a:pt x="725" y="0"/>
                      <a:pt x="589" y="0"/>
                    </a:cubicBezTo>
                    <a:close/>
                  </a:path>
                </a:pathLst>
              </a:custGeom>
              <a:solidFill>
                <a:srgbClr val="7F7F7F"/>
              </a:solidFill>
              <a:ln w="0">
                <a:noFill/>
                <a:prstDash val="solid"/>
                <a:round/>
                <a:headEnd/>
                <a:tailEnd/>
              </a:ln>
            </p:spPr>
            <p:txBody>
              <a:bodyPr vert="horz" wrap="square" lIns="91420" tIns="45711" rIns="91420" bIns="45711" numCol="1" anchor="t" anchorCtr="0" compatLnSpc="1">
                <a:prstTxWarp prst="textNoShape">
                  <a:avLst/>
                </a:prstTxWarp>
              </a:bodyPr>
              <a:lstStyle/>
              <a:p>
                <a:pPr algn="ctr" defTabSz="1088291"/>
                <a:endParaRPr lang="en-US" sz="2100" dirty="0">
                  <a:solidFill>
                    <a:srgbClr val="313131"/>
                  </a:solidFill>
                </a:endParaRPr>
              </a:p>
            </p:txBody>
          </p:sp>
        </p:grpSp>
        <p:sp>
          <p:nvSpPr>
            <p:cNvPr id="142" name="Rounded Rectangle 141"/>
            <p:cNvSpPr/>
            <p:nvPr/>
          </p:nvSpPr>
          <p:spPr bwMode="auto">
            <a:xfrm>
              <a:off x="8736464" y="5026012"/>
              <a:ext cx="2016108" cy="274320"/>
            </a:xfrm>
            <a:prstGeom prst="roundRect">
              <a:avLst>
                <a:gd name="adj" fmla="val 0"/>
              </a:avLst>
            </a:prstGeom>
            <a:solidFill>
              <a:schemeClr val="tx2">
                <a:alpha val="33000"/>
              </a:schemeClr>
            </a:solidFill>
            <a:ln w="22225" cap="flat" cmpd="sng" algn="ctr">
              <a:solidFill>
                <a:schemeClr val="tx2"/>
              </a:solidFill>
              <a:prstDash val="solid"/>
              <a:round/>
              <a:headEnd type="none" w="med" len="med"/>
              <a:tailEnd type="none" w="med" len="med"/>
            </a:ln>
            <a:effectLst/>
          </p:spPr>
          <p:txBody>
            <a:bodyPr rot="0" spcFirstLastPara="0" vertOverflow="overflow" horzOverflow="overflow" vert="horz" wrap="square" lIns="138210" tIns="69105" rIns="138210" bIns="69105" numCol="1" spcCol="0" rtlCol="0" fromWordArt="0" anchor="ctr" anchorCtr="0" forceAA="0" compatLnSpc="1">
              <a:prstTxWarp prst="textNoShape">
                <a:avLst/>
              </a:prstTxWarp>
              <a:noAutofit/>
            </a:bodyPr>
            <a:lstStyle/>
            <a:p>
              <a:pPr algn="ctr" defTabSz="1461290" fontAlgn="base">
                <a:spcBef>
                  <a:spcPct val="0"/>
                </a:spcBef>
                <a:spcAft>
                  <a:spcPct val="0"/>
                </a:spcAft>
              </a:pPr>
              <a:r>
                <a:rPr lang="en-US" sz="1400" dirty="0">
                  <a:solidFill>
                    <a:srgbClr val="313131"/>
                  </a:solidFill>
                  <a:cs typeface="Arial" charset="0"/>
                </a:rPr>
                <a:t>Cloud Connector</a:t>
              </a:r>
            </a:p>
          </p:txBody>
        </p:sp>
      </p:grpSp>
      <p:grpSp>
        <p:nvGrpSpPr>
          <p:cNvPr id="2" name="Group 1"/>
          <p:cNvGrpSpPr/>
          <p:nvPr/>
        </p:nvGrpSpPr>
        <p:grpSpPr>
          <a:xfrm>
            <a:off x="5273049" y="4241110"/>
            <a:ext cx="2016108" cy="1856359"/>
            <a:chOff x="6443596" y="4270676"/>
            <a:chExt cx="2016108" cy="1856359"/>
          </a:xfrm>
        </p:grpSpPr>
        <p:grpSp>
          <p:nvGrpSpPr>
            <p:cNvPr id="11" name="Group 10"/>
            <p:cNvGrpSpPr/>
            <p:nvPr/>
          </p:nvGrpSpPr>
          <p:grpSpPr>
            <a:xfrm>
              <a:off x="6443596" y="4270676"/>
              <a:ext cx="2016108" cy="1458504"/>
              <a:chOff x="6527392" y="5026012"/>
              <a:chExt cx="2016108" cy="1458504"/>
            </a:xfrm>
          </p:grpSpPr>
          <p:grpSp>
            <p:nvGrpSpPr>
              <p:cNvPr id="5" name="Group 4"/>
              <p:cNvGrpSpPr/>
              <p:nvPr/>
            </p:nvGrpSpPr>
            <p:grpSpPr>
              <a:xfrm>
                <a:off x="6930919" y="5558401"/>
                <a:ext cx="1209054" cy="926115"/>
                <a:chOff x="6930919" y="5558401"/>
                <a:chExt cx="1209054" cy="926115"/>
              </a:xfrm>
            </p:grpSpPr>
            <p:sp>
              <p:nvSpPr>
                <p:cNvPr id="149" name="TextBox 148"/>
                <p:cNvSpPr txBox="1"/>
                <p:nvPr/>
              </p:nvSpPr>
              <p:spPr>
                <a:xfrm>
                  <a:off x="7029599" y="6222908"/>
                  <a:ext cx="1011695" cy="261608"/>
                </a:xfrm>
                <a:prstGeom prst="rect">
                  <a:avLst/>
                </a:prstGeom>
                <a:noFill/>
              </p:spPr>
              <p:txBody>
                <a:bodyPr wrap="square" lIns="91420" tIns="45711" rIns="91420" bIns="45711" rtlCol="0">
                  <a:spAutoFit/>
                </a:bodyPr>
                <a:lstStyle/>
                <a:p>
                  <a:pPr algn="ctr" defTabSz="1088291">
                    <a:spcBef>
                      <a:spcPts val="1800"/>
                    </a:spcBef>
                    <a:buClr>
                      <a:srgbClr val="000000">
                        <a:lumMod val="50000"/>
                      </a:srgbClr>
                    </a:buClr>
                  </a:pPr>
                  <a:r>
                    <a:rPr lang="en-US" sz="1100" dirty="0">
                      <a:solidFill>
                        <a:srgbClr val="313131"/>
                      </a:solidFill>
                    </a:rPr>
                    <a:t>Public Cloud</a:t>
                  </a:r>
                </a:p>
              </p:txBody>
            </p:sp>
            <p:sp>
              <p:nvSpPr>
                <p:cNvPr id="150" name="Freeform 68"/>
                <p:cNvSpPr>
                  <a:spLocks/>
                </p:cNvSpPr>
                <p:nvPr/>
              </p:nvSpPr>
              <p:spPr bwMode="auto">
                <a:xfrm>
                  <a:off x="6930919" y="5558401"/>
                  <a:ext cx="1209054" cy="662607"/>
                </a:xfrm>
                <a:custGeom>
                  <a:avLst/>
                  <a:gdLst>
                    <a:gd name="T0" fmla="*/ 589 w 835"/>
                    <a:gd name="T1" fmla="*/ 0 h 485"/>
                    <a:gd name="T2" fmla="*/ 589 w 835"/>
                    <a:gd name="T3" fmla="*/ 0 h 485"/>
                    <a:gd name="T4" fmla="*/ 398 w 835"/>
                    <a:gd name="T5" fmla="*/ 90 h 485"/>
                    <a:gd name="T6" fmla="*/ 322 w 835"/>
                    <a:gd name="T7" fmla="*/ 66 h 485"/>
                    <a:gd name="T8" fmla="*/ 211 w 835"/>
                    <a:gd name="T9" fmla="*/ 130 h 485"/>
                    <a:gd name="T10" fmla="*/ 180 w 835"/>
                    <a:gd name="T11" fmla="*/ 128 h 485"/>
                    <a:gd name="T12" fmla="*/ 0 w 835"/>
                    <a:gd name="T13" fmla="*/ 307 h 485"/>
                    <a:gd name="T14" fmla="*/ 160 w 835"/>
                    <a:gd name="T15" fmla="*/ 483 h 485"/>
                    <a:gd name="T16" fmla="*/ 160 w 835"/>
                    <a:gd name="T17" fmla="*/ 485 h 485"/>
                    <a:gd name="T18" fmla="*/ 626 w 835"/>
                    <a:gd name="T19" fmla="*/ 485 h 485"/>
                    <a:gd name="T20" fmla="*/ 626 w 835"/>
                    <a:gd name="T21" fmla="*/ 481 h 485"/>
                    <a:gd name="T22" fmla="*/ 835 w 835"/>
                    <a:gd name="T23" fmla="*/ 242 h 485"/>
                    <a:gd name="T24" fmla="*/ 589 w 835"/>
                    <a:gd name="T25"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485">
                      <a:moveTo>
                        <a:pt x="589" y="0"/>
                      </a:moveTo>
                      <a:lnTo>
                        <a:pt x="589" y="0"/>
                      </a:lnTo>
                      <a:cubicBezTo>
                        <a:pt x="512" y="0"/>
                        <a:pt x="443" y="34"/>
                        <a:pt x="398" y="90"/>
                      </a:cubicBezTo>
                      <a:cubicBezTo>
                        <a:pt x="377" y="75"/>
                        <a:pt x="351" y="66"/>
                        <a:pt x="322" y="66"/>
                      </a:cubicBezTo>
                      <a:cubicBezTo>
                        <a:pt x="275" y="66"/>
                        <a:pt x="233" y="92"/>
                        <a:pt x="211" y="130"/>
                      </a:cubicBezTo>
                      <a:cubicBezTo>
                        <a:pt x="201" y="129"/>
                        <a:pt x="191" y="128"/>
                        <a:pt x="180" y="128"/>
                      </a:cubicBezTo>
                      <a:cubicBezTo>
                        <a:pt x="80" y="128"/>
                        <a:pt x="0" y="207"/>
                        <a:pt x="0" y="307"/>
                      </a:cubicBezTo>
                      <a:cubicBezTo>
                        <a:pt x="0" y="397"/>
                        <a:pt x="69" y="473"/>
                        <a:pt x="160" y="483"/>
                      </a:cubicBezTo>
                      <a:lnTo>
                        <a:pt x="160" y="485"/>
                      </a:lnTo>
                      <a:lnTo>
                        <a:pt x="626" y="485"/>
                      </a:lnTo>
                      <a:lnTo>
                        <a:pt x="626" y="481"/>
                      </a:lnTo>
                      <a:cubicBezTo>
                        <a:pt x="744" y="464"/>
                        <a:pt x="835" y="363"/>
                        <a:pt x="835" y="242"/>
                      </a:cubicBezTo>
                      <a:cubicBezTo>
                        <a:pt x="835" y="108"/>
                        <a:pt x="725" y="0"/>
                        <a:pt x="589" y="0"/>
                      </a:cubicBezTo>
                      <a:close/>
                    </a:path>
                  </a:pathLst>
                </a:custGeom>
                <a:solidFill>
                  <a:srgbClr val="7F7F7F"/>
                </a:solidFill>
                <a:ln w="0">
                  <a:noFill/>
                  <a:prstDash val="solid"/>
                  <a:round/>
                  <a:headEnd/>
                  <a:tailEnd/>
                </a:ln>
              </p:spPr>
              <p:txBody>
                <a:bodyPr vert="horz" wrap="square" lIns="91420" tIns="45711" rIns="91420" bIns="45711" numCol="1" anchor="t" anchorCtr="0" compatLnSpc="1">
                  <a:prstTxWarp prst="textNoShape">
                    <a:avLst/>
                  </a:prstTxWarp>
                </a:bodyPr>
                <a:lstStyle/>
                <a:p>
                  <a:pPr defTabSz="1088291"/>
                  <a:endParaRPr lang="en-US" sz="2100" dirty="0">
                    <a:solidFill>
                      <a:srgbClr val="313131"/>
                    </a:solidFill>
                  </a:endParaRPr>
                </a:p>
              </p:txBody>
            </p:sp>
          </p:grpSp>
          <p:sp>
            <p:nvSpPr>
              <p:cNvPr id="141" name="Rounded Rectangle 140"/>
              <p:cNvSpPr/>
              <p:nvPr/>
            </p:nvSpPr>
            <p:spPr bwMode="auto">
              <a:xfrm>
                <a:off x="6527392" y="5026012"/>
                <a:ext cx="2016108" cy="274320"/>
              </a:xfrm>
              <a:prstGeom prst="roundRect">
                <a:avLst>
                  <a:gd name="adj" fmla="val 0"/>
                </a:avLst>
              </a:prstGeom>
              <a:solidFill>
                <a:schemeClr val="tx2">
                  <a:alpha val="33000"/>
                </a:schemeClr>
              </a:solidFill>
              <a:ln w="22225" cap="flat" cmpd="sng" algn="ctr">
                <a:solidFill>
                  <a:schemeClr val="tx2"/>
                </a:solidFill>
                <a:prstDash val="solid"/>
                <a:round/>
                <a:headEnd type="none" w="med" len="med"/>
                <a:tailEnd type="none" w="med" len="med"/>
              </a:ln>
              <a:effectLst/>
            </p:spPr>
            <p:txBody>
              <a:bodyPr rot="0" spcFirstLastPara="0" vertOverflow="overflow" horzOverflow="overflow" vert="horz" wrap="square" lIns="138210" tIns="69105" rIns="138210" bIns="69105" numCol="1" spcCol="0" rtlCol="0" fromWordArt="0" anchor="ctr" anchorCtr="0" forceAA="0" compatLnSpc="1">
                <a:prstTxWarp prst="textNoShape">
                  <a:avLst/>
                </a:prstTxWarp>
                <a:noAutofit/>
              </a:bodyPr>
              <a:lstStyle/>
              <a:p>
                <a:pPr algn="ctr" defTabSz="1461290" fontAlgn="base">
                  <a:spcBef>
                    <a:spcPct val="0"/>
                  </a:spcBef>
                  <a:spcAft>
                    <a:spcPct val="0"/>
                  </a:spcAft>
                </a:pPr>
                <a:r>
                  <a:rPr lang="en-US" sz="1400" dirty="0">
                    <a:solidFill>
                      <a:srgbClr val="313131"/>
                    </a:solidFill>
                    <a:cs typeface="Arial" charset="0"/>
                  </a:rPr>
                  <a:t>Cloud Connector</a:t>
                </a:r>
              </a:p>
            </p:txBody>
          </p:sp>
        </p:grpSp>
        <p:grpSp>
          <p:nvGrpSpPr>
            <p:cNvPr id="14" name="Group 13"/>
            <p:cNvGrpSpPr/>
            <p:nvPr/>
          </p:nvGrpSpPr>
          <p:grpSpPr>
            <a:xfrm>
              <a:off x="6772633" y="5806341"/>
              <a:ext cx="1358037" cy="320694"/>
              <a:chOff x="3470229" y="6123009"/>
              <a:chExt cx="1358037" cy="320694"/>
            </a:xfrm>
          </p:grpSpPr>
          <p:pic>
            <p:nvPicPr>
              <p:cNvPr id="91" name="Picture 2" descr="http://upload.wikimedia.org/wikipedia/commons/thumb/5/5f/Windows_logo_-_2012.svg/2000px-Windows_logo_-_2012.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0229" y="6138784"/>
                <a:ext cx="289144" cy="289144"/>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4" descr="https://lh3.ggpht.com/O0aW5qsyCkR2i7Bu-jUU1b5BWA_NygJ6ui4MgaAvL7gfqvVWqkOBscDaq4pn-vkwByUx=w3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08993" y="6123009"/>
                <a:ext cx="320693" cy="32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21" name="Picture 6" descr="http://icons.iconarchive.com/icons/hamzasaleem/stock-style-3/512/App-store-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66600" y="6123009"/>
                <a:ext cx="320693" cy="32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22" name="Picture 8" descr="https://cdn4.iconfinder.com/data/icons/security-pack/512/10-51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25667" y="6132057"/>
                <a:ext cx="302599" cy="302599"/>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123" name="Group 122"/>
          <p:cNvGrpSpPr/>
          <p:nvPr/>
        </p:nvGrpSpPr>
        <p:grpSpPr>
          <a:xfrm>
            <a:off x="2169738" y="5806341"/>
            <a:ext cx="1358037" cy="320694"/>
            <a:chOff x="3470229" y="6123009"/>
            <a:chExt cx="1358037" cy="320694"/>
          </a:xfrm>
        </p:grpSpPr>
        <p:pic>
          <p:nvPicPr>
            <p:cNvPr id="124" name="Picture 2" descr="http://upload.wikimedia.org/wikipedia/commons/thumb/5/5f/Windows_logo_-_2012.svg/2000px-Windows_logo_-_2012.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0229" y="6138784"/>
              <a:ext cx="289144" cy="289144"/>
            </a:xfrm>
            <a:prstGeom prst="rect">
              <a:avLst/>
            </a:prstGeom>
            <a:noFill/>
            <a:extLst>
              <a:ext uri="{909E8E84-426E-40dd-AFC4-6F175D3DCCD1}">
                <a14:hiddenFill xmlns="" xmlns:a14="http://schemas.microsoft.com/office/drawing/2010/main">
                  <a:solidFill>
                    <a:srgbClr val="FFFFFF"/>
                  </a:solidFill>
                </a14:hiddenFill>
              </a:ext>
            </a:extLst>
          </p:spPr>
        </p:pic>
        <p:pic>
          <p:nvPicPr>
            <p:cNvPr id="125" name="Picture 4" descr="https://lh3.ggpht.com/O0aW5qsyCkR2i7Bu-jUU1b5BWA_NygJ6ui4MgaAvL7gfqvVWqkOBscDaq4pn-vkwByUx=w3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08993" y="6123009"/>
              <a:ext cx="320693" cy="32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26" name="Picture 6" descr="http://icons.iconarchive.com/icons/hamzasaleem/stock-style-3/512/App-store-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66600" y="6123009"/>
              <a:ext cx="320693" cy="32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28" name="Picture 8" descr="https://cdn4.iconfinder.com/data/icons/security-pack/512/10-51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25667" y="6132057"/>
              <a:ext cx="302599" cy="30259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54" name="Group 153"/>
          <p:cNvGrpSpPr/>
          <p:nvPr/>
        </p:nvGrpSpPr>
        <p:grpSpPr>
          <a:xfrm>
            <a:off x="9034096" y="5806341"/>
            <a:ext cx="1358037" cy="320694"/>
            <a:chOff x="3470229" y="6123009"/>
            <a:chExt cx="1358037" cy="320694"/>
          </a:xfrm>
        </p:grpSpPr>
        <p:pic>
          <p:nvPicPr>
            <p:cNvPr id="155" name="Picture 2" descr="http://upload.wikimedia.org/wikipedia/commons/thumb/5/5f/Windows_logo_-_2012.svg/2000px-Windows_logo_-_2012.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0229" y="6138784"/>
              <a:ext cx="289144" cy="289144"/>
            </a:xfrm>
            <a:prstGeom prst="rect">
              <a:avLst/>
            </a:prstGeom>
            <a:noFill/>
            <a:extLst>
              <a:ext uri="{909E8E84-426E-40dd-AFC4-6F175D3DCCD1}">
                <a14:hiddenFill xmlns="" xmlns:a14="http://schemas.microsoft.com/office/drawing/2010/main">
                  <a:solidFill>
                    <a:srgbClr val="FFFFFF"/>
                  </a:solidFill>
                </a14:hiddenFill>
              </a:ext>
            </a:extLst>
          </p:spPr>
        </p:pic>
        <p:pic>
          <p:nvPicPr>
            <p:cNvPr id="156" name="Picture 4" descr="https://lh3.ggpht.com/O0aW5qsyCkR2i7Bu-jUU1b5BWA_NygJ6ui4MgaAvL7gfqvVWqkOBscDaq4pn-vkwByUx=w3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08993" y="6123009"/>
              <a:ext cx="320693" cy="32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57" name="Picture 6" descr="http://icons.iconarchive.com/icons/hamzasaleem/stock-style-3/512/App-store-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66600" y="6123009"/>
              <a:ext cx="320693" cy="320694"/>
            </a:xfrm>
            <a:prstGeom prst="rect">
              <a:avLst/>
            </a:prstGeom>
            <a:noFill/>
            <a:extLst>
              <a:ext uri="{909E8E84-426E-40dd-AFC4-6F175D3DCCD1}">
                <a14:hiddenFill xmlns="" xmlns:a14="http://schemas.microsoft.com/office/drawing/2010/main">
                  <a:solidFill>
                    <a:srgbClr val="FFFFFF"/>
                  </a:solidFill>
                </a14:hiddenFill>
              </a:ext>
            </a:extLst>
          </p:spPr>
        </p:pic>
        <p:pic>
          <p:nvPicPr>
            <p:cNvPr id="158" name="Picture 8" descr="https://cdn4.iconfinder.com/data/icons/security-pack/512/10-51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25667" y="6132057"/>
              <a:ext cx="302599" cy="30259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2" name="Rectangle 53"/>
          <p:cNvSpPr>
            <a:spLocks noChangeArrowheads="1"/>
          </p:cNvSpPr>
          <p:nvPr/>
        </p:nvSpPr>
        <p:spPr bwMode="auto">
          <a:xfrm>
            <a:off x="2168982" y="3096706"/>
            <a:ext cx="134732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914209" fontAlgn="base">
              <a:spcBef>
                <a:spcPct val="0"/>
              </a:spcBef>
              <a:spcAft>
                <a:spcPct val="0"/>
              </a:spcAft>
            </a:pPr>
            <a:r>
              <a:rPr lang="en-US" sz="1200" dirty="0">
                <a:solidFill>
                  <a:srgbClr val="313131"/>
                </a:solidFill>
              </a:rPr>
              <a:t>Apps and Desktops</a:t>
            </a:r>
          </a:p>
        </p:txBody>
      </p:sp>
      <p:sp>
        <p:nvSpPr>
          <p:cNvPr id="94" name="Rectangle 53"/>
          <p:cNvSpPr>
            <a:spLocks noChangeArrowheads="1"/>
          </p:cNvSpPr>
          <p:nvPr/>
        </p:nvSpPr>
        <p:spPr bwMode="auto">
          <a:xfrm>
            <a:off x="6775948" y="3096707"/>
            <a:ext cx="1351407" cy="184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914209" fontAlgn="base">
              <a:spcBef>
                <a:spcPct val="0"/>
              </a:spcBef>
              <a:spcAft>
                <a:spcPct val="0"/>
              </a:spcAft>
            </a:pPr>
            <a:r>
              <a:rPr lang="en-US" sz="1200" dirty="0">
                <a:solidFill>
                  <a:srgbClr val="313131"/>
                </a:solidFill>
              </a:rPr>
              <a:t>File Sync &amp; Sharing</a:t>
            </a:r>
          </a:p>
        </p:txBody>
      </p:sp>
      <p:sp>
        <p:nvSpPr>
          <p:cNvPr id="136" name="Rectangle 53"/>
          <p:cNvSpPr>
            <a:spLocks noChangeArrowheads="1"/>
          </p:cNvSpPr>
          <p:nvPr/>
        </p:nvSpPr>
        <p:spPr bwMode="auto">
          <a:xfrm>
            <a:off x="4244236" y="3097421"/>
            <a:ext cx="184741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914209" fontAlgn="base">
              <a:spcBef>
                <a:spcPct val="0"/>
              </a:spcBef>
              <a:spcAft>
                <a:spcPct val="0"/>
              </a:spcAft>
            </a:pPr>
            <a:r>
              <a:rPr lang="en-US" sz="1200" dirty="0">
                <a:solidFill>
                  <a:srgbClr val="313131"/>
                </a:solidFill>
              </a:rPr>
              <a:t>Mobile App &amp; Device Mgmt</a:t>
            </a:r>
          </a:p>
        </p:txBody>
      </p:sp>
      <p:sp>
        <p:nvSpPr>
          <p:cNvPr id="102" name="Rectangle 53"/>
          <p:cNvSpPr>
            <a:spLocks noChangeArrowheads="1"/>
          </p:cNvSpPr>
          <p:nvPr/>
        </p:nvSpPr>
        <p:spPr bwMode="auto">
          <a:xfrm>
            <a:off x="8977456" y="3105186"/>
            <a:ext cx="167376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anchor="t" anchorCtr="0" compatLnSpc="1">
            <a:prstTxWarp prst="textNoShape">
              <a:avLst/>
            </a:prstTxWarp>
            <a:spAutoFit/>
          </a:bodyPr>
          <a:lstStyle/>
          <a:p>
            <a:pPr algn="ctr" defTabSz="914209" fontAlgn="base">
              <a:spcBef>
                <a:spcPct val="0"/>
              </a:spcBef>
              <a:spcAft>
                <a:spcPct val="0"/>
              </a:spcAft>
            </a:pPr>
            <a:r>
              <a:rPr lang="en-US" sz="1200" dirty="0">
                <a:solidFill>
                  <a:srgbClr val="313131"/>
                </a:solidFill>
              </a:rPr>
              <a:t>Design, Deploy, Manage</a:t>
            </a:r>
          </a:p>
        </p:txBody>
      </p:sp>
      <p:pic>
        <p:nvPicPr>
          <p:cNvPr id="159" name="Picture 158" descr="AppAndDesktops_Dar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6347" y="2541491"/>
            <a:ext cx="704380" cy="596014"/>
          </a:xfrm>
          <a:prstGeom prst="rect">
            <a:avLst/>
          </a:prstGeom>
        </p:spPr>
      </p:pic>
      <p:pic>
        <p:nvPicPr>
          <p:cNvPr id="160" name="Picture 159" descr="MobilityManagement_Dar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7888" y="2557022"/>
            <a:ext cx="707992" cy="592401"/>
          </a:xfrm>
          <a:prstGeom prst="rect">
            <a:avLst/>
          </a:prstGeom>
        </p:spPr>
      </p:pic>
      <p:pic>
        <p:nvPicPr>
          <p:cNvPr id="161" name="Picture 160" descr="SecureDocuments_Dar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4041" y="2529176"/>
            <a:ext cx="661304" cy="556710"/>
          </a:xfrm>
          <a:prstGeom prst="rect">
            <a:avLst/>
          </a:prstGeom>
        </p:spPr>
      </p:pic>
      <p:pic>
        <p:nvPicPr>
          <p:cNvPr id="162" name="Picture 161" descr="LifeCycleManagement_Dar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44296" y="2541948"/>
            <a:ext cx="707992" cy="596014"/>
          </a:xfrm>
          <a:prstGeom prst="rect">
            <a:avLst/>
          </a:prstGeom>
        </p:spPr>
      </p:pic>
      <p:cxnSp>
        <p:nvCxnSpPr>
          <p:cNvPr id="19" name="Elbow Connector 18"/>
          <p:cNvCxnSpPr>
            <a:stCxn id="120" idx="2"/>
            <a:endCxn id="99" idx="0"/>
          </p:cNvCxnSpPr>
          <p:nvPr/>
        </p:nvCxnSpPr>
        <p:spPr bwMode="auto">
          <a:xfrm rot="5400000">
            <a:off x="4287679" y="2251914"/>
            <a:ext cx="579839" cy="3457685"/>
          </a:xfrm>
          <a:prstGeom prst="bentConnector3">
            <a:avLst/>
          </a:prstGeom>
          <a:noFill/>
          <a:ln w="19050" cap="flat" cmpd="sng" algn="ctr">
            <a:solidFill>
              <a:schemeClr val="accent1">
                <a:lumMod val="60000"/>
                <a:lumOff val="40000"/>
              </a:schemeClr>
            </a:solidFill>
            <a:prstDash val="solid"/>
            <a:round/>
            <a:headEnd type="none" w="med" len="med"/>
            <a:tailEnd type="none" w="med" len="med"/>
          </a:ln>
          <a:effectLst/>
        </p:spPr>
      </p:cxnSp>
      <p:cxnSp>
        <p:nvCxnSpPr>
          <p:cNvPr id="166" name="Elbow Connector 165"/>
          <p:cNvCxnSpPr>
            <a:stCxn id="120" idx="2"/>
            <a:endCxn id="142" idx="0"/>
          </p:cNvCxnSpPr>
          <p:nvPr/>
        </p:nvCxnSpPr>
        <p:spPr bwMode="auto">
          <a:xfrm rot="16200000" flipH="1">
            <a:off x="7719858" y="2277419"/>
            <a:ext cx="579836" cy="3406672"/>
          </a:xfrm>
          <a:prstGeom prst="bentConnector3">
            <a:avLst>
              <a:gd name="adj1" fmla="val 50000"/>
            </a:avLst>
          </a:prstGeom>
          <a:ln w="1905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flipH="1" flipV="1">
            <a:off x="6313881" y="3996780"/>
            <a:ext cx="1" cy="244330"/>
          </a:xfrm>
          <a:prstGeom prst="line">
            <a:avLst/>
          </a:prstGeom>
          <a:ln w="19050">
            <a:solidFill>
              <a:schemeClr val="accent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6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xmlns="" id="{8AF30923-3E71-A94F-AE9F-C53837C8465E}"/>
              </a:ext>
            </a:extLst>
          </p:cNvPr>
          <p:cNvGrpSpPr/>
          <p:nvPr/>
        </p:nvGrpSpPr>
        <p:grpSpPr>
          <a:xfrm>
            <a:off x="3677767" y="5585350"/>
            <a:ext cx="1390351" cy="435213"/>
            <a:chOff x="77788" y="1938338"/>
            <a:chExt cx="1744662" cy="574675"/>
          </a:xfrm>
        </p:grpSpPr>
        <p:sp>
          <p:nvSpPr>
            <p:cNvPr id="85" name="Freeform 22">
              <a:extLst>
                <a:ext uri="{FF2B5EF4-FFF2-40B4-BE49-F238E27FC236}">
                  <a16:creationId xmlns:a16="http://schemas.microsoft.com/office/drawing/2014/main" xmlns="" id="{328663EC-1FD2-564F-875D-B647696A64AB}"/>
                </a:ext>
              </a:extLst>
            </p:cNvPr>
            <p:cNvSpPr>
              <a:spLocks noChangeArrowheads="1"/>
            </p:cNvSpPr>
            <p:nvPr/>
          </p:nvSpPr>
          <p:spPr bwMode="auto">
            <a:xfrm>
              <a:off x="77788" y="1938338"/>
              <a:ext cx="1744662" cy="574675"/>
            </a:xfrm>
            <a:custGeom>
              <a:avLst/>
              <a:gdLst>
                <a:gd name="T0" fmla="*/ 4656 w 4845"/>
                <a:gd name="T1" fmla="*/ 1594 h 1595"/>
                <a:gd name="T2" fmla="*/ 4656 w 4845"/>
                <a:gd name="T3" fmla="*/ 1594 h 1595"/>
                <a:gd name="T4" fmla="*/ 188 w 4845"/>
                <a:gd name="T5" fmla="*/ 1594 h 1595"/>
                <a:gd name="T6" fmla="*/ 0 w 4845"/>
                <a:gd name="T7" fmla="*/ 1407 h 1595"/>
                <a:gd name="T8" fmla="*/ 0 w 4845"/>
                <a:gd name="T9" fmla="*/ 188 h 1595"/>
                <a:gd name="T10" fmla="*/ 188 w 4845"/>
                <a:gd name="T11" fmla="*/ 0 h 1595"/>
                <a:gd name="T12" fmla="*/ 4656 w 4845"/>
                <a:gd name="T13" fmla="*/ 0 h 1595"/>
                <a:gd name="T14" fmla="*/ 4844 w 4845"/>
                <a:gd name="T15" fmla="*/ 188 h 1595"/>
                <a:gd name="T16" fmla="*/ 4844 w 4845"/>
                <a:gd name="T17" fmla="*/ 1407 h 1595"/>
                <a:gd name="T18" fmla="*/ 4656 w 4845"/>
                <a:gd name="T19" fmla="*/ 1594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5" h="1595">
                  <a:moveTo>
                    <a:pt x="4656" y="1594"/>
                  </a:moveTo>
                  <a:lnTo>
                    <a:pt x="4656" y="1594"/>
                  </a:lnTo>
                  <a:cubicBezTo>
                    <a:pt x="188" y="1594"/>
                    <a:pt x="188" y="1594"/>
                    <a:pt x="188" y="1594"/>
                  </a:cubicBezTo>
                  <a:cubicBezTo>
                    <a:pt x="94" y="1594"/>
                    <a:pt x="0" y="1500"/>
                    <a:pt x="0" y="1407"/>
                  </a:cubicBezTo>
                  <a:cubicBezTo>
                    <a:pt x="0" y="188"/>
                    <a:pt x="0" y="188"/>
                    <a:pt x="0" y="188"/>
                  </a:cubicBezTo>
                  <a:cubicBezTo>
                    <a:pt x="0" y="94"/>
                    <a:pt x="94" y="0"/>
                    <a:pt x="188" y="0"/>
                  </a:cubicBezTo>
                  <a:cubicBezTo>
                    <a:pt x="4656" y="0"/>
                    <a:pt x="4656" y="0"/>
                    <a:pt x="4656" y="0"/>
                  </a:cubicBezTo>
                  <a:cubicBezTo>
                    <a:pt x="4781" y="0"/>
                    <a:pt x="4844" y="94"/>
                    <a:pt x="4844" y="188"/>
                  </a:cubicBezTo>
                  <a:cubicBezTo>
                    <a:pt x="4844" y="1407"/>
                    <a:pt x="4844" y="1407"/>
                    <a:pt x="4844" y="1407"/>
                  </a:cubicBezTo>
                  <a:cubicBezTo>
                    <a:pt x="4844" y="1500"/>
                    <a:pt x="4781" y="1594"/>
                    <a:pt x="4656" y="1594"/>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86" name="Freeform 23">
              <a:extLst>
                <a:ext uri="{FF2B5EF4-FFF2-40B4-BE49-F238E27FC236}">
                  <a16:creationId xmlns:a16="http://schemas.microsoft.com/office/drawing/2014/main" xmlns="" id="{35B8018E-179B-034D-9739-581A3BB97EC2}"/>
                </a:ext>
              </a:extLst>
            </p:cNvPr>
            <p:cNvSpPr>
              <a:spLocks noChangeArrowheads="1"/>
            </p:cNvSpPr>
            <p:nvPr/>
          </p:nvSpPr>
          <p:spPr bwMode="auto">
            <a:xfrm>
              <a:off x="212725" y="2163763"/>
              <a:ext cx="415925" cy="101600"/>
            </a:xfrm>
            <a:custGeom>
              <a:avLst/>
              <a:gdLst>
                <a:gd name="T0" fmla="*/ 1094 w 1157"/>
                <a:gd name="T1" fmla="*/ 282 h 283"/>
                <a:gd name="T2" fmla="*/ 1094 w 1157"/>
                <a:gd name="T3" fmla="*/ 282 h 283"/>
                <a:gd name="T4" fmla="*/ 63 w 1157"/>
                <a:gd name="T5" fmla="*/ 282 h 283"/>
                <a:gd name="T6" fmla="*/ 0 w 1157"/>
                <a:gd name="T7" fmla="*/ 219 h 283"/>
                <a:gd name="T8" fmla="*/ 0 w 1157"/>
                <a:gd name="T9" fmla="*/ 63 h 283"/>
                <a:gd name="T10" fmla="*/ 63 w 1157"/>
                <a:gd name="T11" fmla="*/ 0 h 283"/>
                <a:gd name="T12" fmla="*/ 1094 w 1157"/>
                <a:gd name="T13" fmla="*/ 0 h 283"/>
                <a:gd name="T14" fmla="*/ 1156 w 1157"/>
                <a:gd name="T15" fmla="*/ 63 h 283"/>
                <a:gd name="T16" fmla="*/ 1156 w 1157"/>
                <a:gd name="T17" fmla="*/ 219 h 283"/>
                <a:gd name="T18" fmla="*/ 1094 w 1157"/>
                <a:gd name="T19" fmla="*/ 2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7" h="283">
                  <a:moveTo>
                    <a:pt x="1094" y="282"/>
                  </a:moveTo>
                  <a:lnTo>
                    <a:pt x="1094" y="282"/>
                  </a:lnTo>
                  <a:cubicBezTo>
                    <a:pt x="63" y="282"/>
                    <a:pt x="63" y="282"/>
                    <a:pt x="63" y="282"/>
                  </a:cubicBezTo>
                  <a:cubicBezTo>
                    <a:pt x="31" y="282"/>
                    <a:pt x="0" y="250"/>
                    <a:pt x="0" y="219"/>
                  </a:cubicBezTo>
                  <a:cubicBezTo>
                    <a:pt x="0" y="63"/>
                    <a:pt x="0" y="63"/>
                    <a:pt x="0" y="63"/>
                  </a:cubicBezTo>
                  <a:cubicBezTo>
                    <a:pt x="0" y="32"/>
                    <a:pt x="31" y="0"/>
                    <a:pt x="63" y="0"/>
                  </a:cubicBezTo>
                  <a:cubicBezTo>
                    <a:pt x="1094" y="0"/>
                    <a:pt x="1094" y="0"/>
                    <a:pt x="1094" y="0"/>
                  </a:cubicBezTo>
                  <a:cubicBezTo>
                    <a:pt x="1125" y="0"/>
                    <a:pt x="1156" y="32"/>
                    <a:pt x="1156" y="63"/>
                  </a:cubicBezTo>
                  <a:cubicBezTo>
                    <a:pt x="1156" y="219"/>
                    <a:pt x="1156" y="219"/>
                    <a:pt x="1156" y="219"/>
                  </a:cubicBezTo>
                  <a:cubicBezTo>
                    <a:pt x="1156" y="250"/>
                    <a:pt x="1125" y="282"/>
                    <a:pt x="1094" y="282"/>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89" name="Freeform 24">
              <a:extLst>
                <a:ext uri="{FF2B5EF4-FFF2-40B4-BE49-F238E27FC236}">
                  <a16:creationId xmlns:a16="http://schemas.microsoft.com/office/drawing/2014/main" xmlns="" id="{81C7A5D1-427B-5746-9C4F-8B03E7406B12}"/>
                </a:ext>
              </a:extLst>
            </p:cNvPr>
            <p:cNvSpPr>
              <a:spLocks noChangeArrowheads="1"/>
            </p:cNvSpPr>
            <p:nvPr/>
          </p:nvSpPr>
          <p:spPr bwMode="auto">
            <a:xfrm>
              <a:off x="719138" y="2422525"/>
              <a:ext cx="393700" cy="90488"/>
            </a:xfrm>
            <a:custGeom>
              <a:avLst/>
              <a:gdLst>
                <a:gd name="T0" fmla="*/ 0 w 1095"/>
                <a:gd name="T1" fmla="*/ 250 h 251"/>
                <a:gd name="T2" fmla="*/ 0 w 1095"/>
                <a:gd name="T3" fmla="*/ 250 h 251"/>
                <a:gd name="T4" fmla="*/ 188 w 1095"/>
                <a:gd name="T5" fmla="*/ 31 h 251"/>
                <a:gd name="T6" fmla="*/ 250 w 1095"/>
                <a:gd name="T7" fmla="*/ 0 h 251"/>
                <a:gd name="T8" fmla="*/ 1032 w 1095"/>
                <a:gd name="T9" fmla="*/ 0 h 251"/>
                <a:gd name="T10" fmla="*/ 1094 w 1095"/>
                <a:gd name="T11" fmla="*/ 94 h 251"/>
                <a:gd name="T12" fmla="*/ 1094 w 1095"/>
                <a:gd name="T13" fmla="*/ 219 h 251"/>
              </a:gdLst>
              <a:ahLst/>
              <a:cxnLst>
                <a:cxn ang="0">
                  <a:pos x="T0" y="T1"/>
                </a:cxn>
                <a:cxn ang="0">
                  <a:pos x="T2" y="T3"/>
                </a:cxn>
                <a:cxn ang="0">
                  <a:pos x="T4" y="T5"/>
                </a:cxn>
                <a:cxn ang="0">
                  <a:pos x="T6" y="T7"/>
                </a:cxn>
                <a:cxn ang="0">
                  <a:pos x="T8" y="T9"/>
                </a:cxn>
                <a:cxn ang="0">
                  <a:pos x="T10" y="T11"/>
                </a:cxn>
                <a:cxn ang="0">
                  <a:pos x="T12" y="T13"/>
                </a:cxn>
              </a:cxnLst>
              <a:rect l="0" t="0" r="r" b="b"/>
              <a:pathLst>
                <a:path w="1095" h="251">
                  <a:moveTo>
                    <a:pt x="0" y="250"/>
                  </a:moveTo>
                  <a:lnTo>
                    <a:pt x="0" y="250"/>
                  </a:lnTo>
                  <a:cubicBezTo>
                    <a:pt x="188" y="31"/>
                    <a:pt x="188" y="31"/>
                    <a:pt x="188" y="31"/>
                  </a:cubicBezTo>
                  <a:cubicBezTo>
                    <a:pt x="188" y="0"/>
                    <a:pt x="219" y="0"/>
                    <a:pt x="250" y="0"/>
                  </a:cubicBezTo>
                  <a:cubicBezTo>
                    <a:pt x="1032" y="0"/>
                    <a:pt x="1032" y="0"/>
                    <a:pt x="1032" y="0"/>
                  </a:cubicBezTo>
                  <a:cubicBezTo>
                    <a:pt x="1063" y="0"/>
                    <a:pt x="1094" y="31"/>
                    <a:pt x="1094" y="94"/>
                  </a:cubicBezTo>
                  <a:cubicBezTo>
                    <a:pt x="1094" y="219"/>
                    <a:pt x="1094" y="219"/>
                    <a:pt x="1094" y="21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endParaRPr>
            </a:p>
          </p:txBody>
        </p:sp>
        <p:sp>
          <p:nvSpPr>
            <p:cNvPr id="90" name="Oval 89">
              <a:extLst>
                <a:ext uri="{FF2B5EF4-FFF2-40B4-BE49-F238E27FC236}">
                  <a16:creationId xmlns:a16="http://schemas.microsoft.com/office/drawing/2014/main" xmlns="" id="{B9481387-434D-2949-BA48-C184F54AF0FB}"/>
                </a:ext>
              </a:extLst>
            </p:cNvPr>
            <p:cNvSpPr/>
            <p:nvPr/>
          </p:nvSpPr>
          <p:spPr bwMode="auto">
            <a:xfrm>
              <a:off x="1250949"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3" name="Oval 92">
              <a:extLst>
                <a:ext uri="{FF2B5EF4-FFF2-40B4-BE49-F238E27FC236}">
                  <a16:creationId xmlns:a16="http://schemas.microsoft.com/office/drawing/2014/main" xmlns="" id="{A9475DBA-79A8-3D42-9254-0C47CEF5E84D}"/>
                </a:ext>
              </a:extLst>
            </p:cNvPr>
            <p:cNvSpPr/>
            <p:nvPr/>
          </p:nvSpPr>
          <p:spPr bwMode="auto">
            <a:xfrm>
              <a:off x="1363132"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4" name="Oval 93">
              <a:extLst>
                <a:ext uri="{FF2B5EF4-FFF2-40B4-BE49-F238E27FC236}">
                  <a16:creationId xmlns:a16="http://schemas.microsoft.com/office/drawing/2014/main" xmlns="" id="{33B4BCF9-DEBF-F64B-BC51-DC8FAAA2C2FA}"/>
                </a:ext>
              </a:extLst>
            </p:cNvPr>
            <p:cNvSpPr/>
            <p:nvPr/>
          </p:nvSpPr>
          <p:spPr bwMode="auto">
            <a:xfrm>
              <a:off x="1475315"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5" name="Oval 94">
              <a:extLst>
                <a:ext uri="{FF2B5EF4-FFF2-40B4-BE49-F238E27FC236}">
                  <a16:creationId xmlns:a16="http://schemas.microsoft.com/office/drawing/2014/main" xmlns="" id="{1CEE3DEC-1866-D843-9EBD-0DE2CF56338F}"/>
                </a:ext>
              </a:extLst>
            </p:cNvPr>
            <p:cNvSpPr/>
            <p:nvPr/>
          </p:nvSpPr>
          <p:spPr bwMode="auto">
            <a:xfrm>
              <a:off x="1587499"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6" name="Oval 95">
              <a:extLst>
                <a:ext uri="{FF2B5EF4-FFF2-40B4-BE49-F238E27FC236}">
                  <a16:creationId xmlns:a16="http://schemas.microsoft.com/office/drawing/2014/main" xmlns="" id="{1D929323-DB3F-504B-9325-89A84CB8C6C3}"/>
                </a:ext>
              </a:extLst>
            </p:cNvPr>
            <p:cNvSpPr/>
            <p:nvPr/>
          </p:nvSpPr>
          <p:spPr bwMode="auto">
            <a:xfrm>
              <a:off x="1250949"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7" name="Oval 96">
              <a:extLst>
                <a:ext uri="{FF2B5EF4-FFF2-40B4-BE49-F238E27FC236}">
                  <a16:creationId xmlns:a16="http://schemas.microsoft.com/office/drawing/2014/main" xmlns="" id="{17213B8B-0630-7143-9150-C8C00D16DACF}"/>
                </a:ext>
              </a:extLst>
            </p:cNvPr>
            <p:cNvSpPr/>
            <p:nvPr/>
          </p:nvSpPr>
          <p:spPr bwMode="auto">
            <a:xfrm>
              <a:off x="1363132"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8" name="Oval 97">
              <a:extLst>
                <a:ext uri="{FF2B5EF4-FFF2-40B4-BE49-F238E27FC236}">
                  <a16:creationId xmlns:a16="http://schemas.microsoft.com/office/drawing/2014/main" xmlns="" id="{2EF46A3F-A767-8942-8C80-E9C8F426E50C}"/>
                </a:ext>
              </a:extLst>
            </p:cNvPr>
            <p:cNvSpPr/>
            <p:nvPr/>
          </p:nvSpPr>
          <p:spPr bwMode="auto">
            <a:xfrm>
              <a:off x="1475315"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sp>
          <p:nvSpPr>
            <p:cNvPr id="99" name="Oval 98">
              <a:extLst>
                <a:ext uri="{FF2B5EF4-FFF2-40B4-BE49-F238E27FC236}">
                  <a16:creationId xmlns:a16="http://schemas.microsoft.com/office/drawing/2014/main" xmlns="" id="{A286C2F4-5639-4F4B-A64D-83FABAD3E0DA}"/>
                </a:ext>
              </a:extLst>
            </p:cNvPr>
            <p:cNvSpPr/>
            <p:nvPr/>
          </p:nvSpPr>
          <p:spPr bwMode="auto">
            <a:xfrm>
              <a:off x="1587499"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solidFill>
                  <a:schemeClr val="bg1"/>
                </a:solidFill>
                <a:effectLst/>
                <a:latin typeface="Arial" charset="0"/>
                <a:ea typeface="SimSun" charset="0"/>
                <a:cs typeface="SimSun" charset="0"/>
              </a:endParaRPr>
            </a:p>
          </p:txBody>
        </p:sp>
      </p:grpSp>
      <p:sp>
        <p:nvSpPr>
          <p:cNvPr id="188" name="Rectangle 187">
            <a:extLst>
              <a:ext uri="{FF2B5EF4-FFF2-40B4-BE49-F238E27FC236}">
                <a16:creationId xmlns:a16="http://schemas.microsoft.com/office/drawing/2014/main" xmlns="" id="{4E8C1722-EDF8-9B4A-A650-0DF27437CFAD}"/>
              </a:ext>
            </a:extLst>
          </p:cNvPr>
          <p:cNvSpPr/>
          <p:nvPr/>
        </p:nvSpPr>
        <p:spPr>
          <a:xfrm>
            <a:off x="6904898" y="1093665"/>
            <a:ext cx="4988946" cy="3805895"/>
          </a:xfrm>
          <a:prstGeom prst="rect">
            <a:avLst/>
          </a:prstGeom>
          <a:noFill/>
          <a:ln w="92075" cap="flat" cmpd="sng" algn="ctr">
            <a:noFill/>
            <a:prstDash val="solid"/>
            <a:miter lim="800000"/>
          </a:ln>
          <a:effectLst>
            <a:softEdge rad="635000"/>
          </a:effectLst>
          <a:scene3d>
            <a:camera prst="orthographicFront">
              <a:rot lat="0" lon="0" rev="0"/>
            </a:camera>
            <a:lightRig rig="contrasting" dir="t">
              <a:rot lat="0" lon="0" rev="7800000"/>
            </a:lightRig>
          </a:scene3d>
          <a:sp3d>
            <a:bevelT w="139700" h="139700"/>
          </a:sp3d>
        </p:spPr>
        <p:txBody>
          <a:bodyPr rot="0" spcFirstLastPara="0" vertOverflow="overflow" horzOverflow="overflow" vert="horz" wrap="square" lIns="54128" tIns="27064" rIns="54128" bIns="27064" numCol="1" spcCol="0" rtlCol="0" fromWordArt="0" anchor="ctr" anchorCtr="0" forceAA="0" compatLnSpc="1">
            <a:prstTxWarp prst="textNoShape">
              <a:avLst/>
            </a:prstTxWarp>
            <a:noAutofit/>
          </a:bodyPr>
          <a:lstStyle/>
          <a:p>
            <a:r>
              <a:rPr lang="en-US" sz="3600" b="1" dirty="0">
                <a:solidFill>
                  <a:schemeClr val="accent2"/>
                </a:solidFill>
              </a:rPr>
              <a:t>Fast and simple</a:t>
            </a:r>
          </a:p>
          <a:p>
            <a:pPr marL="800100" lvl="1" indent="-342900">
              <a:buFont typeface="Arial" panose="020B0604020202020204" pitchFamily="34" charset="0"/>
              <a:buChar char="•"/>
            </a:pPr>
            <a:r>
              <a:rPr lang="en-US" sz="2400" dirty="0"/>
              <a:t>Bring Your Own Network</a:t>
            </a:r>
          </a:p>
          <a:p>
            <a:pPr marL="800100" lvl="1" indent="-342900">
              <a:buFont typeface="Arial" panose="020B0604020202020204" pitchFamily="34" charset="0"/>
              <a:buChar char="•"/>
            </a:pPr>
            <a:r>
              <a:rPr lang="en-US" sz="2400" dirty="0"/>
              <a:t>Automated (API integration)</a:t>
            </a:r>
          </a:p>
          <a:p>
            <a:pPr marL="800100" lvl="1" indent="-342900">
              <a:buFont typeface="Arial" panose="020B0604020202020204" pitchFamily="34" charset="0"/>
              <a:buChar char="•"/>
            </a:pPr>
            <a:r>
              <a:rPr lang="en-US" sz="2400" dirty="0"/>
              <a:t>Large-scale connectivity (cloning)</a:t>
            </a:r>
          </a:p>
          <a:p>
            <a:pPr marL="800100" lvl="1" indent="-342900">
              <a:buFont typeface="Arial" panose="020B0604020202020204" pitchFamily="34" charset="0"/>
              <a:buChar char="•"/>
            </a:pPr>
            <a:r>
              <a:rPr lang="en-US" sz="2400" dirty="0"/>
              <a:t>Policy management and analytics</a:t>
            </a:r>
          </a:p>
        </p:txBody>
      </p:sp>
      <p:sp>
        <p:nvSpPr>
          <p:cNvPr id="41" name="TextBox 13">
            <a:extLst>
              <a:ext uri="{FF2B5EF4-FFF2-40B4-BE49-F238E27FC236}">
                <a16:creationId xmlns:a16="http://schemas.microsoft.com/office/drawing/2014/main" xmlns="" id="{1CFA3420-9493-3744-A89F-C000031DA407}"/>
              </a:ext>
            </a:extLst>
          </p:cNvPr>
          <p:cNvSpPr txBox="1"/>
          <p:nvPr/>
        </p:nvSpPr>
        <p:spPr>
          <a:xfrm>
            <a:off x="2288902" y="6160477"/>
            <a:ext cx="120613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Branch</a:t>
            </a:r>
          </a:p>
        </p:txBody>
      </p:sp>
      <p:sp>
        <p:nvSpPr>
          <p:cNvPr id="78" name="TextBox 77">
            <a:extLst>
              <a:ext uri="{FF2B5EF4-FFF2-40B4-BE49-F238E27FC236}">
                <a16:creationId xmlns:a16="http://schemas.microsoft.com/office/drawing/2014/main" xmlns="" id="{711B02EF-A45A-FB4D-8F92-B06BE3E284CC}"/>
              </a:ext>
            </a:extLst>
          </p:cNvPr>
          <p:cNvSpPr txBox="1"/>
          <p:nvPr/>
        </p:nvSpPr>
        <p:spPr>
          <a:xfrm>
            <a:off x="2636231" y="5883229"/>
            <a:ext cx="184731" cy="369332"/>
          </a:xfrm>
          <a:prstGeom prst="rect">
            <a:avLst/>
          </a:prstGeom>
          <a:noFill/>
        </p:spPr>
        <p:txBody>
          <a:bodyPr wrap="none" rtlCol="0">
            <a:spAutoFit/>
          </a:bodyPr>
          <a:lstStyle/>
          <a:p>
            <a:endParaRPr lang="en-US" dirty="0">
              <a:solidFill>
                <a:schemeClr val="bg1"/>
              </a:solidFill>
            </a:endParaRPr>
          </a:p>
        </p:txBody>
      </p:sp>
      <p:grpSp>
        <p:nvGrpSpPr>
          <p:cNvPr id="87" name="Group 86">
            <a:extLst>
              <a:ext uri="{FF2B5EF4-FFF2-40B4-BE49-F238E27FC236}">
                <a16:creationId xmlns:a16="http://schemas.microsoft.com/office/drawing/2014/main" xmlns="" id="{F8F68EC3-AAC7-5B49-9CD9-C4C5A024372F}"/>
              </a:ext>
            </a:extLst>
          </p:cNvPr>
          <p:cNvGrpSpPr/>
          <p:nvPr/>
        </p:nvGrpSpPr>
        <p:grpSpPr>
          <a:xfrm>
            <a:off x="1748195" y="5719957"/>
            <a:ext cx="536849" cy="378720"/>
            <a:chOff x="714494" y="5408692"/>
            <a:chExt cx="1075049" cy="758393"/>
          </a:xfrm>
          <a:noFill/>
        </p:grpSpPr>
        <p:grpSp>
          <p:nvGrpSpPr>
            <p:cNvPr id="67" name="Group 66">
              <a:extLst>
                <a:ext uri="{FF2B5EF4-FFF2-40B4-BE49-F238E27FC236}">
                  <a16:creationId xmlns:a16="http://schemas.microsoft.com/office/drawing/2014/main" xmlns="" id="{9153CADF-2199-D849-9B2A-6F6FF583E680}"/>
                </a:ext>
              </a:extLst>
            </p:cNvPr>
            <p:cNvGrpSpPr/>
            <p:nvPr/>
          </p:nvGrpSpPr>
          <p:grpSpPr>
            <a:xfrm>
              <a:off x="1368812" y="5540884"/>
              <a:ext cx="420731" cy="499897"/>
              <a:chOff x="5008559" y="5092678"/>
              <a:chExt cx="685803" cy="823909"/>
            </a:xfrm>
            <a:grpFill/>
          </p:grpSpPr>
          <p:sp>
            <p:nvSpPr>
              <p:cNvPr id="70" name="Freeform 5">
                <a:extLst>
                  <a:ext uri="{FF2B5EF4-FFF2-40B4-BE49-F238E27FC236}">
                    <a16:creationId xmlns:a16="http://schemas.microsoft.com/office/drawing/2014/main" xmlns="" id="{D98C00A6-9940-3A46-AA5E-2D87454E45CA}"/>
                  </a:ext>
                </a:extLst>
              </p:cNvPr>
              <p:cNvSpPr>
                <a:spLocks noChangeArrowheads="1"/>
              </p:cNvSpPr>
              <p:nvPr/>
            </p:nvSpPr>
            <p:spPr bwMode="auto">
              <a:xfrm>
                <a:off x="5081586" y="5092678"/>
                <a:ext cx="401637" cy="390523"/>
              </a:xfrm>
              <a:custGeom>
                <a:avLst/>
                <a:gdLst>
                  <a:gd name="T0" fmla="*/ 1113 w 1114"/>
                  <a:gd name="T1" fmla="*/ 528 h 1086"/>
                  <a:gd name="T2" fmla="*/ 1113 w 1114"/>
                  <a:gd name="T3" fmla="*/ 528 h 1086"/>
                  <a:gd name="T4" fmla="*/ 556 w 1114"/>
                  <a:gd name="T5" fmla="*/ 0 h 1086"/>
                  <a:gd name="T6" fmla="*/ 0 w 1114"/>
                  <a:gd name="T7" fmla="*/ 528 h 1086"/>
                  <a:gd name="T8" fmla="*/ 556 w 1114"/>
                  <a:gd name="T9" fmla="*/ 1085 h 1086"/>
                  <a:gd name="T10" fmla="*/ 1113 w 1114"/>
                  <a:gd name="T11" fmla="*/ 528 h 1086"/>
                </a:gdLst>
                <a:ahLst/>
                <a:cxnLst>
                  <a:cxn ang="0">
                    <a:pos x="T0" y="T1"/>
                  </a:cxn>
                  <a:cxn ang="0">
                    <a:pos x="T2" y="T3"/>
                  </a:cxn>
                  <a:cxn ang="0">
                    <a:pos x="T4" y="T5"/>
                  </a:cxn>
                  <a:cxn ang="0">
                    <a:pos x="T6" y="T7"/>
                  </a:cxn>
                  <a:cxn ang="0">
                    <a:pos x="T8" y="T9"/>
                  </a:cxn>
                  <a:cxn ang="0">
                    <a:pos x="T10" y="T11"/>
                  </a:cxn>
                </a:cxnLst>
                <a:rect l="0" t="0" r="r" b="b"/>
                <a:pathLst>
                  <a:path w="1114" h="1086">
                    <a:moveTo>
                      <a:pt x="1113" y="528"/>
                    </a:moveTo>
                    <a:lnTo>
                      <a:pt x="1113" y="528"/>
                    </a:lnTo>
                    <a:cubicBezTo>
                      <a:pt x="1113" y="235"/>
                      <a:pt x="849" y="0"/>
                      <a:pt x="556" y="0"/>
                    </a:cubicBezTo>
                    <a:cubicBezTo>
                      <a:pt x="263" y="0"/>
                      <a:pt x="0" y="235"/>
                      <a:pt x="0" y="528"/>
                    </a:cubicBezTo>
                    <a:cubicBezTo>
                      <a:pt x="0" y="850"/>
                      <a:pt x="263" y="1085"/>
                      <a:pt x="556" y="1085"/>
                    </a:cubicBezTo>
                    <a:cubicBezTo>
                      <a:pt x="849" y="1085"/>
                      <a:pt x="1113" y="850"/>
                      <a:pt x="1113" y="528"/>
                    </a:cubicBezTo>
                  </a:path>
                </a:pathLst>
              </a:custGeom>
              <a:grp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1" name="Freeform 6">
                <a:extLst>
                  <a:ext uri="{FF2B5EF4-FFF2-40B4-BE49-F238E27FC236}">
                    <a16:creationId xmlns:a16="http://schemas.microsoft.com/office/drawing/2014/main" xmlns="" id="{EDE865DF-9909-A741-9AA8-ED50527CD368}"/>
                  </a:ext>
                </a:extLst>
              </p:cNvPr>
              <p:cNvSpPr>
                <a:spLocks noChangeArrowheads="1"/>
              </p:cNvSpPr>
              <p:nvPr/>
            </p:nvSpPr>
            <p:spPr bwMode="auto">
              <a:xfrm>
                <a:off x="5008562" y="5494314"/>
                <a:ext cx="685800" cy="422273"/>
              </a:xfrm>
              <a:custGeom>
                <a:avLst/>
                <a:gdLst>
                  <a:gd name="T0" fmla="*/ 0 w 1903"/>
                  <a:gd name="T1" fmla="*/ 205 h 1172"/>
                  <a:gd name="T2" fmla="*/ 0 w 1903"/>
                  <a:gd name="T3" fmla="*/ 205 h 1172"/>
                  <a:gd name="T4" fmla="*/ 760 w 1903"/>
                  <a:gd name="T5" fmla="*/ 0 h 1172"/>
                  <a:gd name="T6" fmla="*/ 1844 w 1903"/>
                  <a:gd name="T7" fmla="*/ 585 h 1172"/>
                  <a:gd name="T8" fmla="*/ 1697 w 1903"/>
                  <a:gd name="T9" fmla="*/ 937 h 1172"/>
                  <a:gd name="T10" fmla="*/ 760 w 1903"/>
                  <a:gd name="T11" fmla="*/ 1171 h 1172"/>
                  <a:gd name="T12" fmla="*/ 321 w 1903"/>
                  <a:gd name="T13" fmla="*/ 1112 h 1172"/>
                </a:gdLst>
                <a:ahLst/>
                <a:cxnLst>
                  <a:cxn ang="0">
                    <a:pos x="T0" y="T1"/>
                  </a:cxn>
                  <a:cxn ang="0">
                    <a:pos x="T2" y="T3"/>
                  </a:cxn>
                  <a:cxn ang="0">
                    <a:pos x="T4" y="T5"/>
                  </a:cxn>
                  <a:cxn ang="0">
                    <a:pos x="T6" y="T7"/>
                  </a:cxn>
                  <a:cxn ang="0">
                    <a:pos x="T8" y="T9"/>
                  </a:cxn>
                  <a:cxn ang="0">
                    <a:pos x="T10" y="T11"/>
                  </a:cxn>
                  <a:cxn ang="0">
                    <a:pos x="T12" y="T13"/>
                  </a:cxn>
                </a:cxnLst>
                <a:rect l="0" t="0" r="r" b="b"/>
                <a:pathLst>
                  <a:path w="1903" h="1172">
                    <a:moveTo>
                      <a:pt x="0" y="205"/>
                    </a:moveTo>
                    <a:lnTo>
                      <a:pt x="0" y="205"/>
                    </a:lnTo>
                    <a:cubicBezTo>
                      <a:pt x="204" y="88"/>
                      <a:pt x="467" y="0"/>
                      <a:pt x="760" y="0"/>
                    </a:cubicBezTo>
                    <a:cubicBezTo>
                      <a:pt x="1258" y="0"/>
                      <a:pt x="1697" y="234"/>
                      <a:pt x="1844" y="585"/>
                    </a:cubicBezTo>
                    <a:cubicBezTo>
                      <a:pt x="1902" y="703"/>
                      <a:pt x="1844" y="849"/>
                      <a:pt x="1697" y="937"/>
                    </a:cubicBezTo>
                    <a:cubicBezTo>
                      <a:pt x="1434" y="1083"/>
                      <a:pt x="1111" y="1171"/>
                      <a:pt x="760" y="1171"/>
                    </a:cubicBezTo>
                    <a:cubicBezTo>
                      <a:pt x="614" y="1171"/>
                      <a:pt x="438" y="1142"/>
                      <a:pt x="321" y="1112"/>
                    </a:cubicBezTo>
                  </a:path>
                </a:pathLst>
              </a:custGeom>
              <a:grp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dirty="0"/>
              </a:p>
            </p:txBody>
          </p:sp>
          <p:sp>
            <p:nvSpPr>
              <p:cNvPr id="74" name="Freeform 9">
                <a:extLst>
                  <a:ext uri="{FF2B5EF4-FFF2-40B4-BE49-F238E27FC236}">
                    <a16:creationId xmlns:a16="http://schemas.microsoft.com/office/drawing/2014/main" xmlns="" id="{9B52B5EC-5118-AA45-ACAD-3E03494BC29F}"/>
                  </a:ext>
                </a:extLst>
              </p:cNvPr>
              <p:cNvSpPr>
                <a:spLocks noChangeArrowheads="1"/>
              </p:cNvSpPr>
              <p:nvPr/>
            </p:nvSpPr>
            <p:spPr bwMode="auto">
              <a:xfrm>
                <a:off x="5008559" y="5567336"/>
                <a:ext cx="190500" cy="327024"/>
              </a:xfrm>
              <a:custGeom>
                <a:avLst/>
                <a:gdLst>
                  <a:gd name="T0" fmla="*/ 0 w 527"/>
                  <a:gd name="T1" fmla="*/ 0 h 908"/>
                  <a:gd name="T2" fmla="*/ 0 w 527"/>
                  <a:gd name="T3" fmla="*/ 0 h 908"/>
                  <a:gd name="T4" fmla="*/ 467 w 527"/>
                  <a:gd name="T5" fmla="*/ 498 h 908"/>
                  <a:gd name="T6" fmla="*/ 321 w 527"/>
                  <a:gd name="T7" fmla="*/ 907 h 908"/>
                </a:gdLst>
                <a:ahLst/>
                <a:cxnLst>
                  <a:cxn ang="0">
                    <a:pos x="T0" y="T1"/>
                  </a:cxn>
                  <a:cxn ang="0">
                    <a:pos x="T2" y="T3"/>
                  </a:cxn>
                  <a:cxn ang="0">
                    <a:pos x="T4" y="T5"/>
                  </a:cxn>
                  <a:cxn ang="0">
                    <a:pos x="T6" y="T7"/>
                  </a:cxn>
                </a:cxnLst>
                <a:rect l="0" t="0" r="r" b="b"/>
                <a:pathLst>
                  <a:path w="527" h="908">
                    <a:moveTo>
                      <a:pt x="0" y="0"/>
                    </a:moveTo>
                    <a:lnTo>
                      <a:pt x="0" y="0"/>
                    </a:lnTo>
                    <a:cubicBezTo>
                      <a:pt x="204" y="146"/>
                      <a:pt x="379" y="292"/>
                      <a:pt x="467" y="498"/>
                    </a:cubicBezTo>
                    <a:cubicBezTo>
                      <a:pt x="526" y="644"/>
                      <a:pt x="467" y="820"/>
                      <a:pt x="321" y="907"/>
                    </a:cubicBezTo>
                  </a:path>
                </a:pathLst>
              </a:custGeom>
              <a:grp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dirty="0"/>
              </a:p>
            </p:txBody>
          </p:sp>
        </p:grpSp>
        <p:grpSp>
          <p:nvGrpSpPr>
            <p:cNvPr id="81" name="Group 80">
              <a:extLst>
                <a:ext uri="{FF2B5EF4-FFF2-40B4-BE49-F238E27FC236}">
                  <a16:creationId xmlns:a16="http://schemas.microsoft.com/office/drawing/2014/main" xmlns="" id="{0DAA65E6-8D58-7043-AB53-A1C859D525D6}"/>
                </a:ext>
              </a:extLst>
            </p:cNvPr>
            <p:cNvGrpSpPr/>
            <p:nvPr/>
          </p:nvGrpSpPr>
          <p:grpSpPr>
            <a:xfrm>
              <a:off x="714494" y="5408692"/>
              <a:ext cx="765998" cy="758393"/>
              <a:chOff x="11113" y="4840288"/>
              <a:chExt cx="1328737" cy="1328737"/>
            </a:xfrm>
            <a:grpFill/>
          </p:grpSpPr>
          <p:sp>
            <p:nvSpPr>
              <p:cNvPr id="82" name="Freeform 1">
                <a:extLst>
                  <a:ext uri="{FF2B5EF4-FFF2-40B4-BE49-F238E27FC236}">
                    <a16:creationId xmlns:a16="http://schemas.microsoft.com/office/drawing/2014/main" xmlns="" id="{8038E5E2-1BCE-4A4D-8ADA-32CE5D2CD7D6}"/>
                  </a:ext>
                </a:extLst>
              </p:cNvPr>
              <p:cNvSpPr>
                <a:spLocks noChangeArrowheads="1"/>
              </p:cNvSpPr>
              <p:nvPr/>
            </p:nvSpPr>
            <p:spPr bwMode="auto">
              <a:xfrm>
                <a:off x="347663" y="4840288"/>
                <a:ext cx="642937" cy="642937"/>
              </a:xfrm>
              <a:custGeom>
                <a:avLst/>
                <a:gdLst>
                  <a:gd name="T0" fmla="*/ 1787 w 1788"/>
                  <a:gd name="T1" fmla="*/ 879 h 1788"/>
                  <a:gd name="T2" fmla="*/ 1787 w 1788"/>
                  <a:gd name="T3" fmla="*/ 879 h 1788"/>
                  <a:gd name="T4" fmla="*/ 879 w 1788"/>
                  <a:gd name="T5" fmla="*/ 1787 h 1788"/>
                  <a:gd name="T6" fmla="*/ 0 w 1788"/>
                  <a:gd name="T7" fmla="*/ 879 h 1788"/>
                  <a:gd name="T8" fmla="*/ 879 w 1788"/>
                  <a:gd name="T9" fmla="*/ 0 h 1788"/>
                  <a:gd name="T10" fmla="*/ 1787 w 1788"/>
                  <a:gd name="T11" fmla="*/ 879 h 1788"/>
                </a:gdLst>
                <a:ahLst/>
                <a:cxnLst>
                  <a:cxn ang="0">
                    <a:pos x="T0" y="T1"/>
                  </a:cxn>
                  <a:cxn ang="0">
                    <a:pos x="T2" y="T3"/>
                  </a:cxn>
                  <a:cxn ang="0">
                    <a:pos x="T4" y="T5"/>
                  </a:cxn>
                  <a:cxn ang="0">
                    <a:pos x="T6" y="T7"/>
                  </a:cxn>
                  <a:cxn ang="0">
                    <a:pos x="T8" y="T9"/>
                  </a:cxn>
                  <a:cxn ang="0">
                    <a:pos x="T10" y="T11"/>
                  </a:cxn>
                </a:cxnLst>
                <a:rect l="0" t="0" r="r" b="b"/>
                <a:pathLst>
                  <a:path w="1788" h="1788">
                    <a:moveTo>
                      <a:pt x="1787" y="879"/>
                    </a:moveTo>
                    <a:lnTo>
                      <a:pt x="1787" y="879"/>
                    </a:lnTo>
                    <a:cubicBezTo>
                      <a:pt x="1787" y="1376"/>
                      <a:pt x="1377" y="1787"/>
                      <a:pt x="879" y="1787"/>
                    </a:cubicBezTo>
                    <a:cubicBezTo>
                      <a:pt x="411" y="1787"/>
                      <a:pt x="0" y="1376"/>
                      <a:pt x="0" y="879"/>
                    </a:cubicBezTo>
                    <a:cubicBezTo>
                      <a:pt x="0" y="410"/>
                      <a:pt x="411" y="0"/>
                      <a:pt x="879" y="0"/>
                    </a:cubicBezTo>
                    <a:cubicBezTo>
                      <a:pt x="1377" y="0"/>
                      <a:pt x="1787" y="410"/>
                      <a:pt x="1787" y="879"/>
                    </a:cubicBezTo>
                  </a:path>
                </a:pathLst>
              </a:custGeom>
              <a:grp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3" name="Freeform 2">
                <a:extLst>
                  <a:ext uri="{FF2B5EF4-FFF2-40B4-BE49-F238E27FC236}">
                    <a16:creationId xmlns:a16="http://schemas.microsoft.com/office/drawing/2014/main" xmlns="" id="{E5D19835-E730-B140-AE37-CC71B428456C}"/>
                  </a:ext>
                </a:extLst>
              </p:cNvPr>
              <p:cNvSpPr>
                <a:spLocks noChangeArrowheads="1"/>
              </p:cNvSpPr>
              <p:nvPr/>
            </p:nvSpPr>
            <p:spPr bwMode="auto">
              <a:xfrm>
                <a:off x="11113" y="5483225"/>
                <a:ext cx="1328737" cy="685800"/>
              </a:xfrm>
              <a:custGeom>
                <a:avLst/>
                <a:gdLst>
                  <a:gd name="T0" fmla="*/ 3603 w 3692"/>
                  <a:gd name="T1" fmla="*/ 937 h 1904"/>
                  <a:gd name="T2" fmla="*/ 3603 w 3692"/>
                  <a:gd name="T3" fmla="*/ 937 h 1904"/>
                  <a:gd name="T4" fmla="*/ 3339 w 3692"/>
                  <a:gd name="T5" fmla="*/ 1523 h 1904"/>
                  <a:gd name="T6" fmla="*/ 1845 w 3692"/>
                  <a:gd name="T7" fmla="*/ 1903 h 1904"/>
                  <a:gd name="T8" fmla="*/ 351 w 3692"/>
                  <a:gd name="T9" fmla="*/ 1523 h 1904"/>
                  <a:gd name="T10" fmla="*/ 88 w 3692"/>
                  <a:gd name="T11" fmla="*/ 937 h 1904"/>
                  <a:gd name="T12" fmla="*/ 1845 w 3692"/>
                  <a:gd name="T13" fmla="*/ 0 h 1904"/>
                  <a:gd name="T14" fmla="*/ 3603 w 3692"/>
                  <a:gd name="T15" fmla="*/ 937 h 19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2" h="1904">
                    <a:moveTo>
                      <a:pt x="3603" y="937"/>
                    </a:moveTo>
                    <a:lnTo>
                      <a:pt x="3603" y="937"/>
                    </a:lnTo>
                    <a:cubicBezTo>
                      <a:pt x="3691" y="1171"/>
                      <a:pt x="3574" y="1375"/>
                      <a:pt x="3339" y="1523"/>
                    </a:cubicBezTo>
                    <a:cubicBezTo>
                      <a:pt x="2929" y="1757"/>
                      <a:pt x="2402" y="1903"/>
                      <a:pt x="1845" y="1903"/>
                    </a:cubicBezTo>
                    <a:cubicBezTo>
                      <a:pt x="1289" y="1903"/>
                      <a:pt x="762" y="1757"/>
                      <a:pt x="351" y="1523"/>
                    </a:cubicBezTo>
                    <a:cubicBezTo>
                      <a:pt x="117" y="1375"/>
                      <a:pt x="0" y="1171"/>
                      <a:pt x="88" y="937"/>
                    </a:cubicBezTo>
                    <a:cubicBezTo>
                      <a:pt x="322" y="409"/>
                      <a:pt x="1025" y="0"/>
                      <a:pt x="1845" y="0"/>
                    </a:cubicBezTo>
                    <a:cubicBezTo>
                      <a:pt x="2665" y="0"/>
                      <a:pt x="3368" y="409"/>
                      <a:pt x="3603" y="937"/>
                    </a:cubicBezTo>
                  </a:path>
                </a:pathLst>
              </a:custGeom>
              <a:grp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sp>
        <p:nvSpPr>
          <p:cNvPr id="150" name="Freeform 225">
            <a:extLst>
              <a:ext uri="{FF2B5EF4-FFF2-40B4-BE49-F238E27FC236}">
                <a16:creationId xmlns:a16="http://schemas.microsoft.com/office/drawing/2014/main" xmlns="" id="{72B63B99-74D1-EB4A-8A31-24A298769078}"/>
              </a:ext>
            </a:extLst>
          </p:cNvPr>
          <p:cNvSpPr>
            <a:spLocks/>
          </p:cNvSpPr>
          <p:nvPr/>
        </p:nvSpPr>
        <p:spPr bwMode="auto">
          <a:xfrm>
            <a:off x="1577075" y="914661"/>
            <a:ext cx="5279192" cy="2854968"/>
          </a:xfrm>
          <a:custGeom>
            <a:avLst/>
            <a:gdLst>
              <a:gd name="T0" fmla="*/ 359 w 424"/>
              <a:gd name="T1" fmla="*/ 234 h 234"/>
              <a:gd name="T2" fmla="*/ 49 w 424"/>
              <a:gd name="T3" fmla="*/ 234 h 234"/>
              <a:gd name="T4" fmla="*/ 0 w 424"/>
              <a:gd name="T5" fmla="*/ 184 h 234"/>
              <a:gd name="T6" fmla="*/ 44 w 424"/>
              <a:gd name="T7" fmla="*/ 136 h 234"/>
              <a:gd name="T8" fmla="*/ 125 w 424"/>
              <a:gd name="T9" fmla="*/ 69 h 234"/>
              <a:gd name="T10" fmla="*/ 131 w 424"/>
              <a:gd name="T11" fmla="*/ 69 h 234"/>
              <a:gd name="T12" fmla="*/ 237 w 424"/>
              <a:gd name="T13" fmla="*/ 0 h 234"/>
              <a:gd name="T14" fmla="*/ 353 w 424"/>
              <a:gd name="T15" fmla="*/ 103 h 234"/>
              <a:gd name="T16" fmla="*/ 359 w 424"/>
              <a:gd name="T17" fmla="*/ 102 h 234"/>
              <a:gd name="T18" fmla="*/ 424 w 424"/>
              <a:gd name="T19" fmla="*/ 168 h 234"/>
              <a:gd name="T20" fmla="*/ 359 w 424"/>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234">
                <a:moveTo>
                  <a:pt x="359" y="234"/>
                </a:moveTo>
                <a:cubicBezTo>
                  <a:pt x="49" y="234"/>
                  <a:pt x="49" y="234"/>
                  <a:pt x="49" y="234"/>
                </a:cubicBezTo>
                <a:cubicBezTo>
                  <a:pt x="22" y="234"/>
                  <a:pt x="0" y="213"/>
                  <a:pt x="0" y="184"/>
                </a:cubicBezTo>
                <a:cubicBezTo>
                  <a:pt x="0" y="160"/>
                  <a:pt x="19" y="138"/>
                  <a:pt x="44" y="136"/>
                </a:cubicBezTo>
                <a:cubicBezTo>
                  <a:pt x="51" y="97"/>
                  <a:pt x="85" y="69"/>
                  <a:pt x="125" y="69"/>
                </a:cubicBezTo>
                <a:cubicBezTo>
                  <a:pt x="127" y="69"/>
                  <a:pt x="129" y="69"/>
                  <a:pt x="131" y="69"/>
                </a:cubicBezTo>
                <a:cubicBezTo>
                  <a:pt x="151" y="28"/>
                  <a:pt x="192" y="0"/>
                  <a:pt x="237" y="0"/>
                </a:cubicBezTo>
                <a:cubicBezTo>
                  <a:pt x="296" y="0"/>
                  <a:pt x="346" y="45"/>
                  <a:pt x="353" y="103"/>
                </a:cubicBezTo>
                <a:cubicBezTo>
                  <a:pt x="355" y="102"/>
                  <a:pt x="358" y="102"/>
                  <a:pt x="359" y="102"/>
                </a:cubicBezTo>
                <a:cubicBezTo>
                  <a:pt x="395" y="102"/>
                  <a:pt x="424" y="132"/>
                  <a:pt x="424" y="168"/>
                </a:cubicBezTo>
                <a:cubicBezTo>
                  <a:pt x="424" y="205"/>
                  <a:pt x="395" y="234"/>
                  <a:pt x="359" y="234"/>
                </a:cubicBezTo>
                <a:close/>
              </a:path>
            </a:pathLst>
          </a:custGeom>
          <a:noFill/>
          <a:ln w="381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sz="900" dirty="0">
              <a:solidFill>
                <a:prstClr val="black"/>
              </a:solidFill>
            </a:endParaRPr>
          </a:p>
        </p:txBody>
      </p:sp>
      <p:sp>
        <p:nvSpPr>
          <p:cNvPr id="151" name="Flowchart: Delay 126">
            <a:extLst>
              <a:ext uri="{FF2B5EF4-FFF2-40B4-BE49-F238E27FC236}">
                <a16:creationId xmlns:a16="http://schemas.microsoft.com/office/drawing/2014/main" xmlns="" id="{B70CE9F5-3625-C443-95D1-6C8F0A2EE226}"/>
              </a:ext>
            </a:extLst>
          </p:cNvPr>
          <p:cNvSpPr/>
          <p:nvPr/>
        </p:nvSpPr>
        <p:spPr>
          <a:xfrm rot="16200000">
            <a:off x="4147567" y="1476738"/>
            <a:ext cx="648898" cy="223513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a:latin typeface="Calibri" panose="020F0502020204030204" pitchFamily="34" charset="0"/>
                <a:cs typeface="Calibri" panose="020F0502020204030204" pitchFamily="34" charset="0"/>
              </a:rPr>
              <a:t>Azure vWAN controller</a:t>
            </a:r>
          </a:p>
        </p:txBody>
      </p:sp>
      <p:grpSp>
        <p:nvGrpSpPr>
          <p:cNvPr id="182" name="Group 181">
            <a:extLst>
              <a:ext uri="{FF2B5EF4-FFF2-40B4-BE49-F238E27FC236}">
                <a16:creationId xmlns:a16="http://schemas.microsoft.com/office/drawing/2014/main" xmlns="" id="{514A9E98-B04F-3F43-B704-23ABC400D5C0}"/>
              </a:ext>
            </a:extLst>
          </p:cNvPr>
          <p:cNvGrpSpPr/>
          <p:nvPr/>
        </p:nvGrpSpPr>
        <p:grpSpPr>
          <a:xfrm>
            <a:off x="3219539" y="1604957"/>
            <a:ext cx="648263" cy="648097"/>
            <a:chOff x="5970669" y="1220084"/>
            <a:chExt cx="560196" cy="554877"/>
          </a:xfrm>
        </p:grpSpPr>
        <p:grpSp>
          <p:nvGrpSpPr>
            <p:cNvPr id="183" name="Group 182">
              <a:extLst>
                <a:ext uri="{FF2B5EF4-FFF2-40B4-BE49-F238E27FC236}">
                  <a16:creationId xmlns:a16="http://schemas.microsoft.com/office/drawing/2014/main" xmlns="" id="{23175167-A40F-4046-90E3-C3FF07B1BE8B}"/>
                </a:ext>
              </a:extLst>
            </p:cNvPr>
            <p:cNvGrpSpPr/>
            <p:nvPr/>
          </p:nvGrpSpPr>
          <p:grpSpPr>
            <a:xfrm>
              <a:off x="5970669" y="1220084"/>
              <a:ext cx="560196" cy="554877"/>
              <a:chOff x="5970669" y="1220084"/>
              <a:chExt cx="560196" cy="554877"/>
            </a:xfrm>
          </p:grpSpPr>
          <p:sp>
            <p:nvSpPr>
              <p:cNvPr id="185" name="Oval 184">
                <a:extLst>
                  <a:ext uri="{FF2B5EF4-FFF2-40B4-BE49-F238E27FC236}">
                    <a16:creationId xmlns:a16="http://schemas.microsoft.com/office/drawing/2014/main" xmlns="" id="{D6C524FF-BF8C-1C49-A90A-EF97BDB8BE99}"/>
                  </a:ext>
                </a:extLst>
              </p:cNvPr>
              <p:cNvSpPr/>
              <p:nvPr/>
            </p:nvSpPr>
            <p:spPr>
              <a:xfrm>
                <a:off x="5970669" y="1220084"/>
                <a:ext cx="560196" cy="554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Connector 149">
                <a:extLst>
                  <a:ext uri="{FF2B5EF4-FFF2-40B4-BE49-F238E27FC236}">
                    <a16:creationId xmlns:a16="http://schemas.microsoft.com/office/drawing/2014/main" xmlns="" id="{F343A204-02C4-1746-BCB0-95EBCAB5304F}"/>
                  </a:ext>
                </a:extLst>
              </p:cNvPr>
              <p:cNvSpPr/>
              <p:nvPr/>
            </p:nvSpPr>
            <p:spPr>
              <a:xfrm>
                <a:off x="6096000" y="1447158"/>
                <a:ext cx="213756" cy="221092"/>
              </a:xfrm>
              <a:prstGeom prst="flowChartConnector">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w</a:t>
                </a:r>
              </a:p>
            </p:txBody>
          </p:sp>
        </p:grpSp>
        <p:sp>
          <p:nvSpPr>
            <p:cNvPr id="184" name="Flowchart: Multidocument 147">
              <a:extLst>
                <a:ext uri="{FF2B5EF4-FFF2-40B4-BE49-F238E27FC236}">
                  <a16:creationId xmlns:a16="http://schemas.microsoft.com/office/drawing/2014/main" xmlns="" id="{93677EE1-5368-A749-BDE6-A8926F4AE10C}"/>
                </a:ext>
              </a:extLst>
            </p:cNvPr>
            <p:cNvSpPr/>
            <p:nvPr/>
          </p:nvSpPr>
          <p:spPr>
            <a:xfrm>
              <a:off x="6207224" y="1340447"/>
              <a:ext cx="219425" cy="163309"/>
            </a:xfrm>
            <a:prstGeom prst="flowChartMultidocumen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A</a:t>
              </a:r>
            </a:p>
          </p:txBody>
        </p:sp>
      </p:grpSp>
      <p:grpSp>
        <p:nvGrpSpPr>
          <p:cNvPr id="187" name="Group 186">
            <a:extLst>
              <a:ext uri="{FF2B5EF4-FFF2-40B4-BE49-F238E27FC236}">
                <a16:creationId xmlns:a16="http://schemas.microsoft.com/office/drawing/2014/main" xmlns="" id="{156DF148-D4D4-5140-80AB-6DC9FCF53D34}"/>
              </a:ext>
            </a:extLst>
          </p:cNvPr>
          <p:cNvGrpSpPr/>
          <p:nvPr/>
        </p:nvGrpSpPr>
        <p:grpSpPr>
          <a:xfrm>
            <a:off x="4071637" y="1177662"/>
            <a:ext cx="648263" cy="648097"/>
            <a:chOff x="5970669" y="1220084"/>
            <a:chExt cx="560196" cy="554877"/>
          </a:xfrm>
        </p:grpSpPr>
        <p:grpSp>
          <p:nvGrpSpPr>
            <p:cNvPr id="189" name="Group 188">
              <a:extLst>
                <a:ext uri="{FF2B5EF4-FFF2-40B4-BE49-F238E27FC236}">
                  <a16:creationId xmlns:a16="http://schemas.microsoft.com/office/drawing/2014/main" xmlns="" id="{2CE75A79-412C-8246-B5D5-27826C7B715C}"/>
                </a:ext>
              </a:extLst>
            </p:cNvPr>
            <p:cNvGrpSpPr/>
            <p:nvPr/>
          </p:nvGrpSpPr>
          <p:grpSpPr>
            <a:xfrm>
              <a:off x="5970669" y="1220084"/>
              <a:ext cx="560196" cy="554877"/>
              <a:chOff x="5970669" y="1220084"/>
              <a:chExt cx="560196" cy="554877"/>
            </a:xfrm>
          </p:grpSpPr>
          <p:sp>
            <p:nvSpPr>
              <p:cNvPr id="191" name="Oval 190">
                <a:extLst>
                  <a:ext uri="{FF2B5EF4-FFF2-40B4-BE49-F238E27FC236}">
                    <a16:creationId xmlns:a16="http://schemas.microsoft.com/office/drawing/2014/main" xmlns="" id="{5D30E921-A5D5-1E4D-8CE1-7A318072E0F0}"/>
                  </a:ext>
                </a:extLst>
              </p:cNvPr>
              <p:cNvSpPr/>
              <p:nvPr/>
            </p:nvSpPr>
            <p:spPr>
              <a:xfrm>
                <a:off x="5970669" y="1220084"/>
                <a:ext cx="560196" cy="554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Connector 141">
                <a:extLst>
                  <a:ext uri="{FF2B5EF4-FFF2-40B4-BE49-F238E27FC236}">
                    <a16:creationId xmlns:a16="http://schemas.microsoft.com/office/drawing/2014/main" xmlns="" id="{7B944B41-118A-4149-9B97-28EA2BF46554}"/>
                  </a:ext>
                </a:extLst>
              </p:cNvPr>
              <p:cNvSpPr/>
              <p:nvPr/>
            </p:nvSpPr>
            <p:spPr>
              <a:xfrm>
                <a:off x="6096000" y="1447158"/>
                <a:ext cx="213756" cy="221092"/>
              </a:xfrm>
              <a:prstGeom prst="flowChartConnector">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w</a:t>
                </a:r>
              </a:p>
            </p:txBody>
          </p:sp>
        </p:grpSp>
        <p:sp>
          <p:nvSpPr>
            <p:cNvPr id="190" name="Flowchart: Multidocument 139">
              <a:extLst>
                <a:ext uri="{FF2B5EF4-FFF2-40B4-BE49-F238E27FC236}">
                  <a16:creationId xmlns:a16="http://schemas.microsoft.com/office/drawing/2014/main" xmlns="" id="{2E2F03F4-2949-0F4D-9503-0D775CC517C1}"/>
                </a:ext>
              </a:extLst>
            </p:cNvPr>
            <p:cNvSpPr/>
            <p:nvPr/>
          </p:nvSpPr>
          <p:spPr>
            <a:xfrm>
              <a:off x="6207224" y="1340447"/>
              <a:ext cx="219425" cy="163309"/>
            </a:xfrm>
            <a:prstGeom prst="flowChartMultidocumen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A</a:t>
              </a:r>
            </a:p>
          </p:txBody>
        </p:sp>
      </p:grpSp>
      <p:cxnSp>
        <p:nvCxnSpPr>
          <p:cNvPr id="193" name="Straight Arrow Connector 192">
            <a:extLst>
              <a:ext uri="{FF2B5EF4-FFF2-40B4-BE49-F238E27FC236}">
                <a16:creationId xmlns:a16="http://schemas.microsoft.com/office/drawing/2014/main" xmlns="" id="{3C352FB7-D0E3-4E46-8403-5D31041CEE99}"/>
              </a:ext>
            </a:extLst>
          </p:cNvPr>
          <p:cNvCxnSpPr>
            <a:cxnSpLocks/>
            <a:stCxn id="151" idx="3"/>
            <a:endCxn id="185" idx="5"/>
          </p:cNvCxnSpPr>
          <p:nvPr/>
        </p:nvCxnSpPr>
        <p:spPr>
          <a:xfrm flipH="1" flipV="1">
            <a:off x="3772866" y="2158142"/>
            <a:ext cx="699150" cy="111712"/>
          </a:xfrm>
          <a:prstGeom prst="straightConnector1">
            <a:avLst/>
          </a:prstGeom>
          <a:ln w="25400" cap="rnd">
            <a:solidFill>
              <a:schemeClr val="accent1">
                <a:lumMod val="40000"/>
                <a:lumOff val="6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xmlns="" id="{3D795864-B7E2-EA48-B1F9-C2E84B845203}"/>
              </a:ext>
            </a:extLst>
          </p:cNvPr>
          <p:cNvCxnSpPr>
            <a:cxnSpLocks/>
            <a:stCxn id="151" idx="3"/>
            <a:endCxn id="191" idx="4"/>
          </p:cNvCxnSpPr>
          <p:nvPr/>
        </p:nvCxnSpPr>
        <p:spPr>
          <a:xfrm flipH="1" flipV="1">
            <a:off x="4395769" y="1825759"/>
            <a:ext cx="76247" cy="444095"/>
          </a:xfrm>
          <a:prstGeom prst="straightConnector1">
            <a:avLst/>
          </a:prstGeom>
          <a:ln w="254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xmlns="" id="{F2DC46DF-B367-D24E-BCB3-A6F7A2CF41BA}"/>
              </a:ext>
            </a:extLst>
          </p:cNvPr>
          <p:cNvCxnSpPr>
            <a:cxnSpLocks/>
            <a:stCxn id="151" idx="3"/>
            <a:endCxn id="191" idx="4"/>
          </p:cNvCxnSpPr>
          <p:nvPr/>
        </p:nvCxnSpPr>
        <p:spPr>
          <a:xfrm flipH="1" flipV="1">
            <a:off x="4395769" y="1825759"/>
            <a:ext cx="76247" cy="444095"/>
          </a:xfrm>
          <a:prstGeom prst="straightConnector1">
            <a:avLst/>
          </a:prstGeom>
          <a:ln w="25400" cap="rnd">
            <a:solidFill>
              <a:schemeClr val="accent1">
                <a:lumMod val="40000"/>
                <a:lumOff val="6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xmlns="" id="{74C6402A-7CBE-8743-998F-F3151A3B1090}"/>
              </a:ext>
            </a:extLst>
          </p:cNvPr>
          <p:cNvCxnSpPr>
            <a:cxnSpLocks/>
            <a:stCxn id="151" idx="3"/>
          </p:cNvCxnSpPr>
          <p:nvPr/>
        </p:nvCxnSpPr>
        <p:spPr>
          <a:xfrm flipV="1">
            <a:off x="4472016" y="1948282"/>
            <a:ext cx="476799" cy="321572"/>
          </a:xfrm>
          <a:prstGeom prst="straightConnector1">
            <a:avLst/>
          </a:prstGeom>
          <a:ln w="25400" cap="rnd">
            <a:solidFill>
              <a:schemeClr val="accent1">
                <a:lumMod val="40000"/>
                <a:lumOff val="60000"/>
              </a:schemeClr>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xmlns="" id="{6FE9CA38-1BCF-F34E-9473-D81EC445B990}"/>
              </a:ext>
            </a:extLst>
          </p:cNvPr>
          <p:cNvGrpSpPr/>
          <p:nvPr/>
        </p:nvGrpSpPr>
        <p:grpSpPr>
          <a:xfrm>
            <a:off x="4935266" y="1592741"/>
            <a:ext cx="560196" cy="554877"/>
            <a:chOff x="5970669" y="1220084"/>
            <a:chExt cx="560196" cy="554877"/>
          </a:xfrm>
        </p:grpSpPr>
        <p:grpSp>
          <p:nvGrpSpPr>
            <p:cNvPr id="198" name="Group 197">
              <a:extLst>
                <a:ext uri="{FF2B5EF4-FFF2-40B4-BE49-F238E27FC236}">
                  <a16:creationId xmlns:a16="http://schemas.microsoft.com/office/drawing/2014/main" xmlns="" id="{6CE370FF-40D4-AC42-829E-D3FC21495C0A}"/>
                </a:ext>
              </a:extLst>
            </p:cNvPr>
            <p:cNvGrpSpPr/>
            <p:nvPr/>
          </p:nvGrpSpPr>
          <p:grpSpPr>
            <a:xfrm>
              <a:off x="5970669" y="1220084"/>
              <a:ext cx="560196" cy="554877"/>
              <a:chOff x="5970669" y="1220084"/>
              <a:chExt cx="560196" cy="554877"/>
            </a:xfrm>
          </p:grpSpPr>
          <p:sp>
            <p:nvSpPr>
              <p:cNvPr id="200" name="Oval 199">
                <a:extLst>
                  <a:ext uri="{FF2B5EF4-FFF2-40B4-BE49-F238E27FC236}">
                    <a16:creationId xmlns:a16="http://schemas.microsoft.com/office/drawing/2014/main" xmlns="" id="{A3031B4E-FECC-D347-964E-5254F1C42384}"/>
                  </a:ext>
                </a:extLst>
              </p:cNvPr>
              <p:cNvSpPr/>
              <p:nvPr/>
            </p:nvSpPr>
            <p:spPr>
              <a:xfrm>
                <a:off x="5970669" y="1220084"/>
                <a:ext cx="560196" cy="554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Connector 88">
                <a:extLst>
                  <a:ext uri="{FF2B5EF4-FFF2-40B4-BE49-F238E27FC236}">
                    <a16:creationId xmlns:a16="http://schemas.microsoft.com/office/drawing/2014/main" xmlns="" id="{A442E645-25C5-A340-BFFC-5F92D838139A}"/>
                  </a:ext>
                </a:extLst>
              </p:cNvPr>
              <p:cNvSpPr/>
              <p:nvPr/>
            </p:nvSpPr>
            <p:spPr>
              <a:xfrm>
                <a:off x="6096000" y="1447158"/>
                <a:ext cx="213756" cy="221092"/>
              </a:xfrm>
              <a:prstGeom prst="flowChartConnector">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w</a:t>
                </a:r>
              </a:p>
            </p:txBody>
          </p:sp>
        </p:grpSp>
        <p:sp>
          <p:nvSpPr>
            <p:cNvPr id="199" name="Flowchart: Multidocument 86">
              <a:extLst>
                <a:ext uri="{FF2B5EF4-FFF2-40B4-BE49-F238E27FC236}">
                  <a16:creationId xmlns:a16="http://schemas.microsoft.com/office/drawing/2014/main" xmlns="" id="{5CA7A610-AA3A-F84C-897B-7FE787B37170}"/>
                </a:ext>
              </a:extLst>
            </p:cNvPr>
            <p:cNvSpPr/>
            <p:nvPr/>
          </p:nvSpPr>
          <p:spPr>
            <a:xfrm>
              <a:off x="6207224" y="1340447"/>
              <a:ext cx="219425" cy="163309"/>
            </a:xfrm>
            <a:prstGeom prst="flowChartMultidocumen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A</a:t>
              </a:r>
            </a:p>
          </p:txBody>
        </p:sp>
      </p:grpSp>
      <p:pic>
        <p:nvPicPr>
          <p:cNvPr id="202" name="Picture 201">
            <a:extLst>
              <a:ext uri="{FF2B5EF4-FFF2-40B4-BE49-F238E27FC236}">
                <a16:creationId xmlns:a16="http://schemas.microsoft.com/office/drawing/2014/main" xmlns="" id="{5F6E9973-875C-AA42-B2B7-3C52F2542D17}"/>
              </a:ext>
            </a:extLst>
          </p:cNvPr>
          <p:cNvPicPr>
            <a:picLocks noChangeAspect="1"/>
          </p:cNvPicPr>
          <p:nvPr/>
        </p:nvPicPr>
        <p:blipFill>
          <a:blip r:embed="rId3"/>
          <a:stretch>
            <a:fillRect/>
          </a:stretch>
        </p:blipFill>
        <p:spPr>
          <a:xfrm>
            <a:off x="5641482" y="2552684"/>
            <a:ext cx="1128562" cy="590614"/>
          </a:xfrm>
          <a:prstGeom prst="rect">
            <a:avLst/>
          </a:prstGeom>
        </p:spPr>
      </p:pic>
      <p:grpSp>
        <p:nvGrpSpPr>
          <p:cNvPr id="203" name="Group 202">
            <a:extLst>
              <a:ext uri="{FF2B5EF4-FFF2-40B4-BE49-F238E27FC236}">
                <a16:creationId xmlns:a16="http://schemas.microsoft.com/office/drawing/2014/main" xmlns="" id="{D7AEA772-16AB-6D42-8F78-27BF4B95C238}"/>
              </a:ext>
            </a:extLst>
          </p:cNvPr>
          <p:cNvGrpSpPr/>
          <p:nvPr/>
        </p:nvGrpSpPr>
        <p:grpSpPr>
          <a:xfrm>
            <a:off x="1699959" y="2858374"/>
            <a:ext cx="796130" cy="723091"/>
            <a:chOff x="5544461" y="3209365"/>
            <a:chExt cx="1172265" cy="1179211"/>
          </a:xfrm>
        </p:grpSpPr>
        <p:grpSp>
          <p:nvGrpSpPr>
            <p:cNvPr id="204" name="Group 203">
              <a:extLst>
                <a:ext uri="{FF2B5EF4-FFF2-40B4-BE49-F238E27FC236}">
                  <a16:creationId xmlns:a16="http://schemas.microsoft.com/office/drawing/2014/main" xmlns="" id="{1FF6B1C1-070E-734C-A707-60985DE503DD}"/>
                </a:ext>
              </a:extLst>
            </p:cNvPr>
            <p:cNvGrpSpPr/>
            <p:nvPr/>
          </p:nvGrpSpPr>
          <p:grpSpPr>
            <a:xfrm>
              <a:off x="5544461" y="3209365"/>
              <a:ext cx="1172265" cy="1179211"/>
              <a:chOff x="3724275" y="2686050"/>
              <a:chExt cx="4776788" cy="4776788"/>
            </a:xfrm>
          </p:grpSpPr>
          <p:sp>
            <p:nvSpPr>
              <p:cNvPr id="206" name="Freeform 5">
                <a:extLst>
                  <a:ext uri="{FF2B5EF4-FFF2-40B4-BE49-F238E27FC236}">
                    <a16:creationId xmlns:a16="http://schemas.microsoft.com/office/drawing/2014/main" xmlns="" id="{1897E697-3AB7-2D47-A460-53B0B979F226}"/>
                  </a:ext>
                </a:extLst>
              </p:cNvPr>
              <p:cNvSpPr>
                <a:spLocks noChangeArrowheads="1"/>
              </p:cNvSpPr>
              <p:nvPr/>
            </p:nvSpPr>
            <p:spPr bwMode="auto">
              <a:xfrm>
                <a:off x="3724275" y="2686050"/>
                <a:ext cx="4776788" cy="4776788"/>
              </a:xfrm>
              <a:custGeom>
                <a:avLst/>
                <a:gdLst>
                  <a:gd name="T0" fmla="*/ 12915 w 13267"/>
                  <a:gd name="T1" fmla="*/ 5560 h 13267"/>
                  <a:gd name="T2" fmla="*/ 11647 w 13267"/>
                  <a:gd name="T3" fmla="*/ 5210 h 13267"/>
                  <a:gd name="T4" fmla="*/ 11178 w 13267"/>
                  <a:gd name="T5" fmla="*/ 3571 h 13267"/>
                  <a:gd name="T6" fmla="*/ 11725 w 13267"/>
                  <a:gd name="T7" fmla="*/ 2361 h 13267"/>
                  <a:gd name="T8" fmla="*/ 10320 w 13267"/>
                  <a:gd name="T9" fmla="*/ 1444 h 13267"/>
                  <a:gd name="T10" fmla="*/ 9189 w 13267"/>
                  <a:gd name="T11" fmla="*/ 2069 h 13267"/>
                  <a:gd name="T12" fmla="*/ 7667 w 13267"/>
                  <a:gd name="T13" fmla="*/ 1230 h 13267"/>
                  <a:gd name="T14" fmla="*/ 7218 w 13267"/>
                  <a:gd name="T15" fmla="*/ 0 h 13267"/>
                  <a:gd name="T16" fmla="*/ 5560 w 13267"/>
                  <a:gd name="T17" fmla="*/ 352 h 13267"/>
                  <a:gd name="T18" fmla="*/ 5210 w 13267"/>
                  <a:gd name="T19" fmla="*/ 1561 h 13267"/>
                  <a:gd name="T20" fmla="*/ 3512 w 13267"/>
                  <a:gd name="T21" fmla="*/ 2049 h 13267"/>
                  <a:gd name="T22" fmla="*/ 2361 w 13267"/>
                  <a:gd name="T23" fmla="*/ 1542 h 13267"/>
                  <a:gd name="T24" fmla="*/ 1444 w 13267"/>
                  <a:gd name="T25" fmla="*/ 2947 h 13267"/>
                  <a:gd name="T26" fmla="*/ 2010 w 13267"/>
                  <a:gd name="T27" fmla="*/ 4020 h 13267"/>
                  <a:gd name="T28" fmla="*/ 1152 w 13267"/>
                  <a:gd name="T29" fmla="*/ 5600 h 13267"/>
                  <a:gd name="T30" fmla="*/ 0 w 13267"/>
                  <a:gd name="T31" fmla="*/ 6048 h 13267"/>
                  <a:gd name="T32" fmla="*/ 352 w 13267"/>
                  <a:gd name="T33" fmla="*/ 7706 h 13267"/>
                  <a:gd name="T34" fmla="*/ 1522 w 13267"/>
                  <a:gd name="T35" fmla="*/ 8057 h 13267"/>
                  <a:gd name="T36" fmla="*/ 2049 w 13267"/>
                  <a:gd name="T37" fmla="*/ 9774 h 13267"/>
                  <a:gd name="T38" fmla="*/ 1542 w 13267"/>
                  <a:gd name="T39" fmla="*/ 10905 h 13267"/>
                  <a:gd name="T40" fmla="*/ 2947 w 13267"/>
                  <a:gd name="T41" fmla="*/ 11823 h 13267"/>
                  <a:gd name="T42" fmla="*/ 4039 w 13267"/>
                  <a:gd name="T43" fmla="*/ 11237 h 13267"/>
                  <a:gd name="T44" fmla="*/ 5600 w 13267"/>
                  <a:gd name="T45" fmla="*/ 12057 h 13267"/>
                  <a:gd name="T46" fmla="*/ 6049 w 13267"/>
                  <a:gd name="T47" fmla="*/ 13266 h 13267"/>
                  <a:gd name="T48" fmla="*/ 7706 w 13267"/>
                  <a:gd name="T49" fmla="*/ 12915 h 13267"/>
                  <a:gd name="T50" fmla="*/ 8057 w 13267"/>
                  <a:gd name="T51" fmla="*/ 11686 h 13267"/>
                  <a:gd name="T52" fmla="*/ 9716 w 13267"/>
                  <a:gd name="T53" fmla="*/ 11178 h 13267"/>
                  <a:gd name="T54" fmla="*/ 10905 w 13267"/>
                  <a:gd name="T55" fmla="*/ 11725 h 13267"/>
                  <a:gd name="T56" fmla="*/ 11823 w 13267"/>
                  <a:gd name="T57" fmla="*/ 10320 h 13267"/>
                  <a:gd name="T58" fmla="*/ 11178 w 13267"/>
                  <a:gd name="T59" fmla="*/ 9169 h 13267"/>
                  <a:gd name="T60" fmla="*/ 11998 w 13267"/>
                  <a:gd name="T61" fmla="*/ 7667 h 13267"/>
                  <a:gd name="T62" fmla="*/ 13266 w 13267"/>
                  <a:gd name="T63" fmla="*/ 7218 h 13267"/>
                  <a:gd name="T64" fmla="*/ 12915 w 13267"/>
                  <a:gd name="T65" fmla="*/ 5560 h 1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67" h="13267">
                    <a:moveTo>
                      <a:pt x="12915" y="5560"/>
                    </a:moveTo>
                    <a:lnTo>
                      <a:pt x="12915" y="5560"/>
                    </a:lnTo>
                    <a:cubicBezTo>
                      <a:pt x="11979" y="5482"/>
                      <a:pt x="11979" y="5482"/>
                      <a:pt x="11979" y="5482"/>
                    </a:cubicBezTo>
                    <a:cubicBezTo>
                      <a:pt x="11803" y="5482"/>
                      <a:pt x="11686" y="5366"/>
                      <a:pt x="11647" y="5210"/>
                    </a:cubicBezTo>
                    <a:cubicBezTo>
                      <a:pt x="11510" y="4780"/>
                      <a:pt x="11354" y="4371"/>
                      <a:pt x="11120" y="4000"/>
                    </a:cubicBezTo>
                    <a:cubicBezTo>
                      <a:pt x="11042" y="3864"/>
                      <a:pt x="11062" y="3688"/>
                      <a:pt x="11178" y="3571"/>
                    </a:cubicBezTo>
                    <a:cubicBezTo>
                      <a:pt x="11745" y="2868"/>
                      <a:pt x="11745" y="2868"/>
                      <a:pt x="11745" y="2868"/>
                    </a:cubicBezTo>
                    <a:cubicBezTo>
                      <a:pt x="11881" y="2732"/>
                      <a:pt x="11861" y="2498"/>
                      <a:pt x="11725" y="2361"/>
                    </a:cubicBezTo>
                    <a:cubicBezTo>
                      <a:pt x="10827" y="1464"/>
                      <a:pt x="10827" y="1464"/>
                      <a:pt x="10827" y="1464"/>
                    </a:cubicBezTo>
                    <a:cubicBezTo>
                      <a:pt x="10691" y="1327"/>
                      <a:pt x="10476" y="1308"/>
                      <a:pt x="10320" y="1444"/>
                    </a:cubicBezTo>
                    <a:cubicBezTo>
                      <a:pt x="9618" y="2029"/>
                      <a:pt x="9618" y="2029"/>
                      <a:pt x="9618" y="2029"/>
                    </a:cubicBezTo>
                    <a:cubicBezTo>
                      <a:pt x="9501" y="2147"/>
                      <a:pt x="9325" y="2147"/>
                      <a:pt x="9189" y="2069"/>
                    </a:cubicBezTo>
                    <a:cubicBezTo>
                      <a:pt x="8798" y="1854"/>
                      <a:pt x="8389" y="1679"/>
                      <a:pt x="7959" y="1561"/>
                    </a:cubicBezTo>
                    <a:cubicBezTo>
                      <a:pt x="7803" y="1522"/>
                      <a:pt x="7687" y="1386"/>
                      <a:pt x="7667" y="1230"/>
                    </a:cubicBezTo>
                    <a:cubicBezTo>
                      <a:pt x="7589" y="352"/>
                      <a:pt x="7589" y="352"/>
                      <a:pt x="7589" y="352"/>
                    </a:cubicBezTo>
                    <a:cubicBezTo>
                      <a:pt x="7569" y="156"/>
                      <a:pt x="7413" y="0"/>
                      <a:pt x="7218" y="0"/>
                    </a:cubicBezTo>
                    <a:cubicBezTo>
                      <a:pt x="5951" y="0"/>
                      <a:pt x="5951" y="0"/>
                      <a:pt x="5951" y="0"/>
                    </a:cubicBezTo>
                    <a:cubicBezTo>
                      <a:pt x="5756" y="0"/>
                      <a:pt x="5580" y="156"/>
                      <a:pt x="5560" y="352"/>
                    </a:cubicBezTo>
                    <a:cubicBezTo>
                      <a:pt x="5502" y="1230"/>
                      <a:pt x="5502" y="1230"/>
                      <a:pt x="5502" y="1230"/>
                    </a:cubicBezTo>
                    <a:cubicBezTo>
                      <a:pt x="5482" y="1386"/>
                      <a:pt x="5366" y="1522"/>
                      <a:pt x="5210" y="1561"/>
                    </a:cubicBezTo>
                    <a:cubicBezTo>
                      <a:pt x="4761" y="1679"/>
                      <a:pt x="4332" y="1854"/>
                      <a:pt x="3941" y="2088"/>
                    </a:cubicBezTo>
                    <a:cubicBezTo>
                      <a:pt x="3805" y="2166"/>
                      <a:pt x="3630" y="2166"/>
                      <a:pt x="3512" y="2049"/>
                    </a:cubicBezTo>
                    <a:cubicBezTo>
                      <a:pt x="2868" y="1522"/>
                      <a:pt x="2868" y="1522"/>
                      <a:pt x="2868" y="1522"/>
                    </a:cubicBezTo>
                    <a:cubicBezTo>
                      <a:pt x="2732" y="1386"/>
                      <a:pt x="2498" y="1405"/>
                      <a:pt x="2361" y="1542"/>
                    </a:cubicBezTo>
                    <a:cubicBezTo>
                      <a:pt x="1464" y="2439"/>
                      <a:pt x="1464" y="2439"/>
                      <a:pt x="1464" y="2439"/>
                    </a:cubicBezTo>
                    <a:cubicBezTo>
                      <a:pt x="1327" y="2576"/>
                      <a:pt x="1308" y="2790"/>
                      <a:pt x="1444" y="2947"/>
                    </a:cubicBezTo>
                    <a:cubicBezTo>
                      <a:pt x="1991" y="3590"/>
                      <a:pt x="1991" y="3590"/>
                      <a:pt x="1991" y="3590"/>
                    </a:cubicBezTo>
                    <a:cubicBezTo>
                      <a:pt x="2088" y="3708"/>
                      <a:pt x="2088" y="3883"/>
                      <a:pt x="2010" y="4020"/>
                    </a:cubicBezTo>
                    <a:cubicBezTo>
                      <a:pt x="1795" y="4429"/>
                      <a:pt x="1620" y="4858"/>
                      <a:pt x="1483" y="5326"/>
                    </a:cubicBezTo>
                    <a:cubicBezTo>
                      <a:pt x="1444" y="5482"/>
                      <a:pt x="1327" y="5600"/>
                      <a:pt x="1152" y="5600"/>
                    </a:cubicBezTo>
                    <a:cubicBezTo>
                      <a:pt x="352" y="5678"/>
                      <a:pt x="352" y="5678"/>
                      <a:pt x="352" y="5678"/>
                    </a:cubicBezTo>
                    <a:cubicBezTo>
                      <a:pt x="156" y="5697"/>
                      <a:pt x="0" y="5853"/>
                      <a:pt x="0" y="6048"/>
                    </a:cubicBezTo>
                    <a:cubicBezTo>
                      <a:pt x="0" y="7316"/>
                      <a:pt x="0" y="7316"/>
                      <a:pt x="0" y="7316"/>
                    </a:cubicBezTo>
                    <a:cubicBezTo>
                      <a:pt x="0" y="7510"/>
                      <a:pt x="156" y="7687"/>
                      <a:pt x="352" y="7706"/>
                    </a:cubicBezTo>
                    <a:cubicBezTo>
                      <a:pt x="1190" y="7765"/>
                      <a:pt x="1190" y="7765"/>
                      <a:pt x="1190" y="7765"/>
                    </a:cubicBezTo>
                    <a:cubicBezTo>
                      <a:pt x="1346" y="7784"/>
                      <a:pt x="1483" y="7901"/>
                      <a:pt x="1522" y="8057"/>
                    </a:cubicBezTo>
                    <a:cubicBezTo>
                      <a:pt x="1639" y="8506"/>
                      <a:pt x="1835" y="8935"/>
                      <a:pt x="2069" y="9325"/>
                    </a:cubicBezTo>
                    <a:cubicBezTo>
                      <a:pt x="2147" y="9461"/>
                      <a:pt x="2147" y="9637"/>
                      <a:pt x="2049" y="9774"/>
                    </a:cubicBezTo>
                    <a:cubicBezTo>
                      <a:pt x="1561" y="10320"/>
                      <a:pt x="1561" y="10320"/>
                      <a:pt x="1561" y="10320"/>
                    </a:cubicBezTo>
                    <a:cubicBezTo>
                      <a:pt x="1386" y="10535"/>
                      <a:pt x="1405" y="10769"/>
                      <a:pt x="1542" y="10905"/>
                    </a:cubicBezTo>
                    <a:cubicBezTo>
                      <a:pt x="2439" y="11803"/>
                      <a:pt x="2439" y="11803"/>
                      <a:pt x="2439" y="11803"/>
                    </a:cubicBezTo>
                    <a:cubicBezTo>
                      <a:pt x="2576" y="11939"/>
                      <a:pt x="2790" y="11959"/>
                      <a:pt x="2947" y="11823"/>
                    </a:cubicBezTo>
                    <a:cubicBezTo>
                      <a:pt x="3610" y="11276"/>
                      <a:pt x="3610" y="11276"/>
                      <a:pt x="3610" y="11276"/>
                    </a:cubicBezTo>
                    <a:cubicBezTo>
                      <a:pt x="3727" y="11159"/>
                      <a:pt x="3902" y="11159"/>
                      <a:pt x="4039" y="11237"/>
                    </a:cubicBezTo>
                    <a:cubicBezTo>
                      <a:pt x="4429" y="11452"/>
                      <a:pt x="4858" y="11627"/>
                      <a:pt x="5307" y="11725"/>
                    </a:cubicBezTo>
                    <a:cubicBezTo>
                      <a:pt x="5463" y="11764"/>
                      <a:pt x="5580" y="11901"/>
                      <a:pt x="5600" y="12057"/>
                    </a:cubicBezTo>
                    <a:cubicBezTo>
                      <a:pt x="5678" y="12915"/>
                      <a:pt x="5678" y="12915"/>
                      <a:pt x="5678" y="12915"/>
                    </a:cubicBezTo>
                    <a:cubicBezTo>
                      <a:pt x="5697" y="13110"/>
                      <a:pt x="5853" y="13266"/>
                      <a:pt x="6049" y="13266"/>
                    </a:cubicBezTo>
                    <a:cubicBezTo>
                      <a:pt x="7316" y="13266"/>
                      <a:pt x="7316" y="13266"/>
                      <a:pt x="7316" y="13266"/>
                    </a:cubicBezTo>
                    <a:cubicBezTo>
                      <a:pt x="7510" y="13266"/>
                      <a:pt x="7687" y="13110"/>
                      <a:pt x="7706" y="12915"/>
                    </a:cubicBezTo>
                    <a:cubicBezTo>
                      <a:pt x="7784" y="11998"/>
                      <a:pt x="7784" y="11998"/>
                      <a:pt x="7784" y="11998"/>
                    </a:cubicBezTo>
                    <a:cubicBezTo>
                      <a:pt x="7784" y="11842"/>
                      <a:pt x="7901" y="11725"/>
                      <a:pt x="8057" y="11686"/>
                    </a:cubicBezTo>
                    <a:cubicBezTo>
                      <a:pt x="8486" y="11549"/>
                      <a:pt x="8896" y="11374"/>
                      <a:pt x="9286" y="11140"/>
                    </a:cubicBezTo>
                    <a:cubicBezTo>
                      <a:pt x="9423" y="11062"/>
                      <a:pt x="9598" y="11081"/>
                      <a:pt x="9716" y="11178"/>
                    </a:cubicBezTo>
                    <a:cubicBezTo>
                      <a:pt x="10398" y="11745"/>
                      <a:pt x="10398" y="11745"/>
                      <a:pt x="10398" y="11745"/>
                    </a:cubicBezTo>
                    <a:cubicBezTo>
                      <a:pt x="10535" y="11881"/>
                      <a:pt x="10769" y="11861"/>
                      <a:pt x="10905" y="11725"/>
                    </a:cubicBezTo>
                    <a:cubicBezTo>
                      <a:pt x="11803" y="10827"/>
                      <a:pt x="11803" y="10827"/>
                      <a:pt x="11803" y="10827"/>
                    </a:cubicBezTo>
                    <a:cubicBezTo>
                      <a:pt x="11939" y="10691"/>
                      <a:pt x="11959" y="10476"/>
                      <a:pt x="11823" y="10320"/>
                    </a:cubicBezTo>
                    <a:cubicBezTo>
                      <a:pt x="11218" y="9598"/>
                      <a:pt x="11218" y="9598"/>
                      <a:pt x="11218" y="9598"/>
                    </a:cubicBezTo>
                    <a:cubicBezTo>
                      <a:pt x="11120" y="9481"/>
                      <a:pt x="11100" y="9305"/>
                      <a:pt x="11178" y="9169"/>
                    </a:cubicBezTo>
                    <a:cubicBezTo>
                      <a:pt x="11393" y="8798"/>
                      <a:pt x="11549" y="8389"/>
                      <a:pt x="11667" y="7959"/>
                    </a:cubicBezTo>
                    <a:cubicBezTo>
                      <a:pt x="11705" y="7803"/>
                      <a:pt x="11842" y="7687"/>
                      <a:pt x="11998" y="7667"/>
                    </a:cubicBezTo>
                    <a:cubicBezTo>
                      <a:pt x="12915" y="7589"/>
                      <a:pt x="12915" y="7589"/>
                      <a:pt x="12915" y="7589"/>
                    </a:cubicBezTo>
                    <a:cubicBezTo>
                      <a:pt x="13110" y="7569"/>
                      <a:pt x="13266" y="7413"/>
                      <a:pt x="13266" y="7218"/>
                    </a:cubicBezTo>
                    <a:cubicBezTo>
                      <a:pt x="13266" y="5951"/>
                      <a:pt x="13266" y="5951"/>
                      <a:pt x="13266" y="5951"/>
                    </a:cubicBezTo>
                    <a:cubicBezTo>
                      <a:pt x="13266" y="5756"/>
                      <a:pt x="13110" y="5580"/>
                      <a:pt x="12915" y="5560"/>
                    </a:cubicBezTo>
                  </a:path>
                </a:pathLst>
              </a:custGeom>
              <a:noFill/>
              <a:ln w="38100" cap="flat">
                <a:solidFill>
                  <a:srgbClr val="2266B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7" name="Freeform 6">
                <a:extLst>
                  <a:ext uri="{FF2B5EF4-FFF2-40B4-BE49-F238E27FC236}">
                    <a16:creationId xmlns:a16="http://schemas.microsoft.com/office/drawing/2014/main" xmlns="" id="{A417D927-9254-6044-A53E-D6984684AEDE}"/>
                  </a:ext>
                </a:extLst>
              </p:cNvPr>
              <p:cNvSpPr>
                <a:spLocks noChangeArrowheads="1"/>
              </p:cNvSpPr>
              <p:nvPr/>
            </p:nvSpPr>
            <p:spPr bwMode="auto">
              <a:xfrm>
                <a:off x="4841875" y="3803650"/>
                <a:ext cx="2541588" cy="2541588"/>
              </a:xfrm>
              <a:custGeom>
                <a:avLst/>
                <a:gdLst>
                  <a:gd name="T0" fmla="*/ 3511 w 7062"/>
                  <a:gd name="T1" fmla="*/ 7061 h 7062"/>
                  <a:gd name="T2" fmla="*/ 3511 w 7062"/>
                  <a:gd name="T3" fmla="*/ 7061 h 7062"/>
                  <a:gd name="T4" fmla="*/ 0 w 7062"/>
                  <a:gd name="T5" fmla="*/ 3511 h 7062"/>
                  <a:gd name="T6" fmla="*/ 3549 w 7062"/>
                  <a:gd name="T7" fmla="*/ 0 h 7062"/>
                  <a:gd name="T8" fmla="*/ 7061 w 7062"/>
                  <a:gd name="T9" fmla="*/ 3549 h 7062"/>
                  <a:gd name="T10" fmla="*/ 3511 w 7062"/>
                  <a:gd name="T11" fmla="*/ 7061 h 7062"/>
                </a:gdLst>
                <a:ahLst/>
                <a:cxnLst>
                  <a:cxn ang="0">
                    <a:pos x="T0" y="T1"/>
                  </a:cxn>
                  <a:cxn ang="0">
                    <a:pos x="T2" y="T3"/>
                  </a:cxn>
                  <a:cxn ang="0">
                    <a:pos x="T4" y="T5"/>
                  </a:cxn>
                  <a:cxn ang="0">
                    <a:pos x="T6" y="T7"/>
                  </a:cxn>
                  <a:cxn ang="0">
                    <a:pos x="T8" y="T9"/>
                  </a:cxn>
                  <a:cxn ang="0">
                    <a:pos x="T10" y="T11"/>
                  </a:cxn>
                </a:cxnLst>
                <a:rect l="0" t="0" r="r" b="b"/>
                <a:pathLst>
                  <a:path w="7062" h="7062">
                    <a:moveTo>
                      <a:pt x="3511" y="7061"/>
                    </a:moveTo>
                    <a:lnTo>
                      <a:pt x="3511" y="7061"/>
                    </a:lnTo>
                    <a:cubicBezTo>
                      <a:pt x="1560" y="7061"/>
                      <a:pt x="0" y="5461"/>
                      <a:pt x="0" y="3511"/>
                    </a:cubicBezTo>
                    <a:cubicBezTo>
                      <a:pt x="0" y="1560"/>
                      <a:pt x="1599" y="0"/>
                      <a:pt x="3549" y="0"/>
                    </a:cubicBezTo>
                    <a:cubicBezTo>
                      <a:pt x="5500" y="0"/>
                      <a:pt x="7061" y="1599"/>
                      <a:pt x="7061" y="3549"/>
                    </a:cubicBezTo>
                    <a:cubicBezTo>
                      <a:pt x="7061" y="5500"/>
                      <a:pt x="5461" y="7061"/>
                      <a:pt x="3511" y="7061"/>
                    </a:cubicBezTo>
                  </a:path>
                </a:pathLst>
              </a:custGeom>
              <a:noFill/>
              <a:ln w="38100" cap="flat">
                <a:solidFill>
                  <a:srgbClr val="2266BF"/>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05" name="TextBox 204">
              <a:extLst>
                <a:ext uri="{FF2B5EF4-FFF2-40B4-BE49-F238E27FC236}">
                  <a16:creationId xmlns:a16="http://schemas.microsoft.com/office/drawing/2014/main" xmlns="" id="{37385D69-8D57-5649-8094-438D1E1023A8}"/>
                </a:ext>
              </a:extLst>
            </p:cNvPr>
            <p:cNvSpPr txBox="1"/>
            <p:nvPr/>
          </p:nvSpPr>
          <p:spPr>
            <a:xfrm>
              <a:off x="5784661" y="3532174"/>
              <a:ext cx="677891" cy="552111"/>
            </a:xfrm>
            <a:prstGeom prst="rect">
              <a:avLst/>
            </a:prstGeom>
            <a:noFill/>
            <a:ln w="38100">
              <a:noFill/>
            </a:ln>
          </p:spPr>
          <p:txBody>
            <a:bodyPr wrap="none" rtlCol="0">
              <a:spAutoFit/>
            </a:bodyPr>
            <a:lstStyle/>
            <a:p>
              <a:r>
                <a:rPr lang="en-US" sz="1600" dirty="0">
                  <a:solidFill>
                    <a:srgbClr val="0070C0"/>
                  </a:solidFill>
                </a:rPr>
                <a:t>API</a:t>
              </a:r>
            </a:p>
          </p:txBody>
        </p:sp>
      </p:grpSp>
      <p:sp>
        <p:nvSpPr>
          <p:cNvPr id="209" name="Rectangle 208">
            <a:extLst>
              <a:ext uri="{FF2B5EF4-FFF2-40B4-BE49-F238E27FC236}">
                <a16:creationId xmlns:a16="http://schemas.microsoft.com/office/drawing/2014/main" xmlns="" id="{C8B90625-C2D3-3C4D-AE70-D314D07CBBC0}"/>
              </a:ext>
            </a:extLst>
          </p:cNvPr>
          <p:cNvSpPr/>
          <p:nvPr/>
        </p:nvSpPr>
        <p:spPr>
          <a:xfrm>
            <a:off x="3638418" y="2942856"/>
            <a:ext cx="1590948" cy="307777"/>
          </a:xfrm>
          <a:prstGeom prst="rect">
            <a:avLst/>
          </a:prstGeom>
        </p:spPr>
        <p:txBody>
          <a:bodyPr wrap="none">
            <a:spAutoFit/>
          </a:bodyPr>
          <a:lstStyle/>
          <a:p>
            <a:r>
              <a:rPr lang="en-US" sz="1400" b="1" dirty="0">
                <a:solidFill>
                  <a:srgbClr val="00B0F0"/>
                </a:solidFill>
                <a:latin typeface="Calibri" panose="020F0502020204030204" pitchFamily="34" charset="0"/>
                <a:cs typeface="Calibri" panose="020F0502020204030204" pitchFamily="34" charset="0"/>
              </a:rPr>
              <a:t>Citrix SD-WAN VPX</a:t>
            </a:r>
            <a:endParaRPr lang="en-US" sz="1400" b="1" dirty="0"/>
          </a:p>
        </p:txBody>
      </p:sp>
      <p:sp>
        <p:nvSpPr>
          <p:cNvPr id="210" name="Title 20">
            <a:extLst>
              <a:ext uri="{FF2B5EF4-FFF2-40B4-BE49-F238E27FC236}">
                <a16:creationId xmlns:a16="http://schemas.microsoft.com/office/drawing/2014/main" xmlns="" id="{5E1E17F9-640D-2946-B92F-1B276870D2B8}"/>
              </a:ext>
            </a:extLst>
          </p:cNvPr>
          <p:cNvSpPr txBox="1">
            <a:spLocks/>
          </p:cNvSpPr>
          <p:nvPr/>
        </p:nvSpPr>
        <p:spPr>
          <a:xfrm>
            <a:off x="457200" y="407354"/>
            <a:ext cx="11277599" cy="842025"/>
          </a:xfrm>
          <a:prstGeom prst="rect">
            <a:avLst/>
          </a:prstGeom>
        </p:spPr>
        <p:txBody>
          <a:bodyPr/>
          <a:lstStyle>
            <a:lvl1pPr algn="l" defTabSz="914400" rtl="0" eaLnBrk="1" latinLnBrk="0" hangingPunct="1">
              <a:lnSpc>
                <a:spcPct val="76000"/>
              </a:lnSpc>
              <a:spcBef>
                <a:spcPct val="0"/>
              </a:spcBef>
              <a:buNone/>
              <a:defRPr sz="3600" b="1" kern="1200" spc="30" baseline="0">
                <a:solidFill>
                  <a:schemeClr val="accent1"/>
                </a:solidFill>
                <a:latin typeface="+mj-lt"/>
                <a:ea typeface="+mj-ea"/>
                <a:cs typeface="+mj-cs"/>
              </a:defRPr>
            </a:lvl1pPr>
          </a:lstStyle>
          <a:p>
            <a:r>
              <a:rPr lang="en-US" dirty="0"/>
              <a:t>Citrix SD-WAN and Azure Virtual WAN (preview)</a:t>
            </a:r>
          </a:p>
        </p:txBody>
      </p:sp>
      <p:grpSp>
        <p:nvGrpSpPr>
          <p:cNvPr id="211" name="Group 210">
            <a:extLst>
              <a:ext uri="{FF2B5EF4-FFF2-40B4-BE49-F238E27FC236}">
                <a16:creationId xmlns:a16="http://schemas.microsoft.com/office/drawing/2014/main" xmlns="" id="{0F5E0F09-C0A3-CD49-8533-CE00163BA307}"/>
              </a:ext>
            </a:extLst>
          </p:cNvPr>
          <p:cNvGrpSpPr/>
          <p:nvPr/>
        </p:nvGrpSpPr>
        <p:grpSpPr>
          <a:xfrm>
            <a:off x="3672421" y="3192643"/>
            <a:ext cx="1446694" cy="476526"/>
            <a:chOff x="77788" y="1938338"/>
            <a:chExt cx="1744662" cy="574675"/>
          </a:xfrm>
        </p:grpSpPr>
        <p:sp>
          <p:nvSpPr>
            <p:cNvPr id="212" name="Freeform 22">
              <a:extLst>
                <a:ext uri="{FF2B5EF4-FFF2-40B4-BE49-F238E27FC236}">
                  <a16:creationId xmlns:a16="http://schemas.microsoft.com/office/drawing/2014/main" xmlns="" id="{5D6B558F-FC86-504B-857C-9AA5C1697F4D}"/>
                </a:ext>
              </a:extLst>
            </p:cNvPr>
            <p:cNvSpPr>
              <a:spLocks noChangeArrowheads="1"/>
            </p:cNvSpPr>
            <p:nvPr/>
          </p:nvSpPr>
          <p:spPr bwMode="auto">
            <a:xfrm>
              <a:off x="77788" y="1938338"/>
              <a:ext cx="1744662" cy="574675"/>
            </a:xfrm>
            <a:custGeom>
              <a:avLst/>
              <a:gdLst>
                <a:gd name="T0" fmla="*/ 4656 w 4845"/>
                <a:gd name="T1" fmla="*/ 1594 h 1595"/>
                <a:gd name="T2" fmla="*/ 4656 w 4845"/>
                <a:gd name="T3" fmla="*/ 1594 h 1595"/>
                <a:gd name="T4" fmla="*/ 188 w 4845"/>
                <a:gd name="T5" fmla="*/ 1594 h 1595"/>
                <a:gd name="T6" fmla="*/ 0 w 4845"/>
                <a:gd name="T7" fmla="*/ 1407 h 1595"/>
                <a:gd name="T8" fmla="*/ 0 w 4845"/>
                <a:gd name="T9" fmla="*/ 188 h 1595"/>
                <a:gd name="T10" fmla="*/ 188 w 4845"/>
                <a:gd name="T11" fmla="*/ 0 h 1595"/>
                <a:gd name="T12" fmla="*/ 4656 w 4845"/>
                <a:gd name="T13" fmla="*/ 0 h 1595"/>
                <a:gd name="T14" fmla="*/ 4844 w 4845"/>
                <a:gd name="T15" fmla="*/ 188 h 1595"/>
                <a:gd name="T16" fmla="*/ 4844 w 4845"/>
                <a:gd name="T17" fmla="*/ 1407 h 1595"/>
                <a:gd name="T18" fmla="*/ 4656 w 4845"/>
                <a:gd name="T19" fmla="*/ 1594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5" h="1595">
                  <a:moveTo>
                    <a:pt x="4656" y="1594"/>
                  </a:moveTo>
                  <a:lnTo>
                    <a:pt x="4656" y="1594"/>
                  </a:lnTo>
                  <a:cubicBezTo>
                    <a:pt x="188" y="1594"/>
                    <a:pt x="188" y="1594"/>
                    <a:pt x="188" y="1594"/>
                  </a:cubicBezTo>
                  <a:cubicBezTo>
                    <a:pt x="94" y="1594"/>
                    <a:pt x="0" y="1500"/>
                    <a:pt x="0" y="1407"/>
                  </a:cubicBezTo>
                  <a:cubicBezTo>
                    <a:pt x="0" y="188"/>
                    <a:pt x="0" y="188"/>
                    <a:pt x="0" y="188"/>
                  </a:cubicBezTo>
                  <a:cubicBezTo>
                    <a:pt x="0" y="94"/>
                    <a:pt x="94" y="0"/>
                    <a:pt x="188" y="0"/>
                  </a:cubicBezTo>
                  <a:cubicBezTo>
                    <a:pt x="4656" y="0"/>
                    <a:pt x="4656" y="0"/>
                    <a:pt x="4656" y="0"/>
                  </a:cubicBezTo>
                  <a:cubicBezTo>
                    <a:pt x="4781" y="0"/>
                    <a:pt x="4844" y="94"/>
                    <a:pt x="4844" y="188"/>
                  </a:cubicBezTo>
                  <a:cubicBezTo>
                    <a:pt x="4844" y="1407"/>
                    <a:pt x="4844" y="1407"/>
                    <a:pt x="4844" y="1407"/>
                  </a:cubicBezTo>
                  <a:cubicBezTo>
                    <a:pt x="4844" y="1500"/>
                    <a:pt x="4781" y="1594"/>
                    <a:pt x="4656" y="1594"/>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3" name="Freeform 23">
              <a:extLst>
                <a:ext uri="{FF2B5EF4-FFF2-40B4-BE49-F238E27FC236}">
                  <a16:creationId xmlns:a16="http://schemas.microsoft.com/office/drawing/2014/main" xmlns="" id="{A293B7A8-26F8-3F47-BEDD-1CF0C270CDB4}"/>
                </a:ext>
              </a:extLst>
            </p:cNvPr>
            <p:cNvSpPr>
              <a:spLocks noChangeArrowheads="1"/>
            </p:cNvSpPr>
            <p:nvPr/>
          </p:nvSpPr>
          <p:spPr bwMode="auto">
            <a:xfrm>
              <a:off x="212725" y="2163763"/>
              <a:ext cx="415925" cy="101600"/>
            </a:xfrm>
            <a:custGeom>
              <a:avLst/>
              <a:gdLst>
                <a:gd name="T0" fmla="*/ 1094 w 1157"/>
                <a:gd name="T1" fmla="*/ 282 h 283"/>
                <a:gd name="T2" fmla="*/ 1094 w 1157"/>
                <a:gd name="T3" fmla="*/ 282 h 283"/>
                <a:gd name="T4" fmla="*/ 63 w 1157"/>
                <a:gd name="T5" fmla="*/ 282 h 283"/>
                <a:gd name="T6" fmla="*/ 0 w 1157"/>
                <a:gd name="T7" fmla="*/ 219 h 283"/>
                <a:gd name="T8" fmla="*/ 0 w 1157"/>
                <a:gd name="T9" fmla="*/ 63 h 283"/>
                <a:gd name="T10" fmla="*/ 63 w 1157"/>
                <a:gd name="T11" fmla="*/ 0 h 283"/>
                <a:gd name="T12" fmla="*/ 1094 w 1157"/>
                <a:gd name="T13" fmla="*/ 0 h 283"/>
                <a:gd name="T14" fmla="*/ 1156 w 1157"/>
                <a:gd name="T15" fmla="*/ 63 h 283"/>
                <a:gd name="T16" fmla="*/ 1156 w 1157"/>
                <a:gd name="T17" fmla="*/ 219 h 283"/>
                <a:gd name="T18" fmla="*/ 1094 w 1157"/>
                <a:gd name="T19" fmla="*/ 2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7" h="283">
                  <a:moveTo>
                    <a:pt x="1094" y="282"/>
                  </a:moveTo>
                  <a:lnTo>
                    <a:pt x="1094" y="282"/>
                  </a:lnTo>
                  <a:cubicBezTo>
                    <a:pt x="63" y="282"/>
                    <a:pt x="63" y="282"/>
                    <a:pt x="63" y="282"/>
                  </a:cubicBezTo>
                  <a:cubicBezTo>
                    <a:pt x="31" y="282"/>
                    <a:pt x="0" y="250"/>
                    <a:pt x="0" y="219"/>
                  </a:cubicBezTo>
                  <a:cubicBezTo>
                    <a:pt x="0" y="63"/>
                    <a:pt x="0" y="63"/>
                    <a:pt x="0" y="63"/>
                  </a:cubicBezTo>
                  <a:cubicBezTo>
                    <a:pt x="0" y="32"/>
                    <a:pt x="31" y="0"/>
                    <a:pt x="63" y="0"/>
                  </a:cubicBezTo>
                  <a:cubicBezTo>
                    <a:pt x="1094" y="0"/>
                    <a:pt x="1094" y="0"/>
                    <a:pt x="1094" y="0"/>
                  </a:cubicBezTo>
                  <a:cubicBezTo>
                    <a:pt x="1125" y="0"/>
                    <a:pt x="1156" y="32"/>
                    <a:pt x="1156" y="63"/>
                  </a:cubicBezTo>
                  <a:cubicBezTo>
                    <a:pt x="1156" y="219"/>
                    <a:pt x="1156" y="219"/>
                    <a:pt x="1156" y="219"/>
                  </a:cubicBezTo>
                  <a:cubicBezTo>
                    <a:pt x="1156" y="250"/>
                    <a:pt x="1125" y="282"/>
                    <a:pt x="1094" y="282"/>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4" name="Freeform 24">
              <a:extLst>
                <a:ext uri="{FF2B5EF4-FFF2-40B4-BE49-F238E27FC236}">
                  <a16:creationId xmlns:a16="http://schemas.microsoft.com/office/drawing/2014/main" xmlns="" id="{91238C2C-EA48-B640-BF84-3FDEFDA136EC}"/>
                </a:ext>
              </a:extLst>
            </p:cNvPr>
            <p:cNvSpPr>
              <a:spLocks noChangeArrowheads="1"/>
            </p:cNvSpPr>
            <p:nvPr/>
          </p:nvSpPr>
          <p:spPr bwMode="auto">
            <a:xfrm>
              <a:off x="719138" y="2422525"/>
              <a:ext cx="393700" cy="90488"/>
            </a:xfrm>
            <a:custGeom>
              <a:avLst/>
              <a:gdLst>
                <a:gd name="T0" fmla="*/ 0 w 1095"/>
                <a:gd name="T1" fmla="*/ 250 h 251"/>
                <a:gd name="T2" fmla="*/ 0 w 1095"/>
                <a:gd name="T3" fmla="*/ 250 h 251"/>
                <a:gd name="T4" fmla="*/ 188 w 1095"/>
                <a:gd name="T5" fmla="*/ 31 h 251"/>
                <a:gd name="T6" fmla="*/ 250 w 1095"/>
                <a:gd name="T7" fmla="*/ 0 h 251"/>
                <a:gd name="T8" fmla="*/ 1032 w 1095"/>
                <a:gd name="T9" fmla="*/ 0 h 251"/>
                <a:gd name="T10" fmla="*/ 1094 w 1095"/>
                <a:gd name="T11" fmla="*/ 94 h 251"/>
                <a:gd name="T12" fmla="*/ 1094 w 1095"/>
                <a:gd name="T13" fmla="*/ 219 h 251"/>
              </a:gdLst>
              <a:ahLst/>
              <a:cxnLst>
                <a:cxn ang="0">
                  <a:pos x="T0" y="T1"/>
                </a:cxn>
                <a:cxn ang="0">
                  <a:pos x="T2" y="T3"/>
                </a:cxn>
                <a:cxn ang="0">
                  <a:pos x="T4" y="T5"/>
                </a:cxn>
                <a:cxn ang="0">
                  <a:pos x="T6" y="T7"/>
                </a:cxn>
                <a:cxn ang="0">
                  <a:pos x="T8" y="T9"/>
                </a:cxn>
                <a:cxn ang="0">
                  <a:pos x="T10" y="T11"/>
                </a:cxn>
                <a:cxn ang="0">
                  <a:pos x="T12" y="T13"/>
                </a:cxn>
              </a:cxnLst>
              <a:rect l="0" t="0" r="r" b="b"/>
              <a:pathLst>
                <a:path w="1095" h="251">
                  <a:moveTo>
                    <a:pt x="0" y="250"/>
                  </a:moveTo>
                  <a:lnTo>
                    <a:pt x="0" y="250"/>
                  </a:lnTo>
                  <a:cubicBezTo>
                    <a:pt x="188" y="31"/>
                    <a:pt x="188" y="31"/>
                    <a:pt x="188" y="31"/>
                  </a:cubicBezTo>
                  <a:cubicBezTo>
                    <a:pt x="188" y="0"/>
                    <a:pt x="219" y="0"/>
                    <a:pt x="250" y="0"/>
                  </a:cubicBezTo>
                  <a:cubicBezTo>
                    <a:pt x="1032" y="0"/>
                    <a:pt x="1032" y="0"/>
                    <a:pt x="1032" y="0"/>
                  </a:cubicBezTo>
                  <a:cubicBezTo>
                    <a:pt x="1063" y="0"/>
                    <a:pt x="1094" y="31"/>
                    <a:pt x="1094" y="94"/>
                  </a:cubicBezTo>
                  <a:cubicBezTo>
                    <a:pt x="1094" y="219"/>
                    <a:pt x="1094" y="219"/>
                    <a:pt x="1094" y="21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p>
          </p:txBody>
        </p:sp>
        <p:sp>
          <p:nvSpPr>
            <p:cNvPr id="215" name="Oval 214">
              <a:extLst>
                <a:ext uri="{FF2B5EF4-FFF2-40B4-BE49-F238E27FC236}">
                  <a16:creationId xmlns:a16="http://schemas.microsoft.com/office/drawing/2014/main" xmlns="" id="{15C62D7D-D280-5141-A963-0A4A3733AA78}"/>
                </a:ext>
              </a:extLst>
            </p:cNvPr>
            <p:cNvSpPr/>
            <p:nvPr/>
          </p:nvSpPr>
          <p:spPr bwMode="auto">
            <a:xfrm>
              <a:off x="1250949"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16" name="Oval 215">
              <a:extLst>
                <a:ext uri="{FF2B5EF4-FFF2-40B4-BE49-F238E27FC236}">
                  <a16:creationId xmlns:a16="http://schemas.microsoft.com/office/drawing/2014/main" xmlns="" id="{AAECE5B5-B4FC-EB4C-8D2A-EE6B14003E1D}"/>
                </a:ext>
              </a:extLst>
            </p:cNvPr>
            <p:cNvSpPr/>
            <p:nvPr/>
          </p:nvSpPr>
          <p:spPr bwMode="auto">
            <a:xfrm>
              <a:off x="1363132"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17" name="Oval 216">
              <a:extLst>
                <a:ext uri="{FF2B5EF4-FFF2-40B4-BE49-F238E27FC236}">
                  <a16:creationId xmlns:a16="http://schemas.microsoft.com/office/drawing/2014/main" xmlns="" id="{205CD0CB-8F24-7744-A1E3-FB19DC33D818}"/>
                </a:ext>
              </a:extLst>
            </p:cNvPr>
            <p:cNvSpPr/>
            <p:nvPr/>
          </p:nvSpPr>
          <p:spPr bwMode="auto">
            <a:xfrm>
              <a:off x="1475315"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18" name="Oval 217">
              <a:extLst>
                <a:ext uri="{FF2B5EF4-FFF2-40B4-BE49-F238E27FC236}">
                  <a16:creationId xmlns:a16="http://schemas.microsoft.com/office/drawing/2014/main" xmlns="" id="{AB3DF779-68C3-F348-9772-E488E142B4DB}"/>
                </a:ext>
              </a:extLst>
            </p:cNvPr>
            <p:cNvSpPr/>
            <p:nvPr/>
          </p:nvSpPr>
          <p:spPr bwMode="auto">
            <a:xfrm>
              <a:off x="1587499" y="211931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19" name="Oval 218">
              <a:extLst>
                <a:ext uri="{FF2B5EF4-FFF2-40B4-BE49-F238E27FC236}">
                  <a16:creationId xmlns:a16="http://schemas.microsoft.com/office/drawing/2014/main" xmlns="" id="{F78A62E8-0793-EA4D-8CAA-4960B654D86C}"/>
                </a:ext>
              </a:extLst>
            </p:cNvPr>
            <p:cNvSpPr/>
            <p:nvPr/>
          </p:nvSpPr>
          <p:spPr bwMode="auto">
            <a:xfrm>
              <a:off x="1250949"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20" name="Oval 219">
              <a:extLst>
                <a:ext uri="{FF2B5EF4-FFF2-40B4-BE49-F238E27FC236}">
                  <a16:creationId xmlns:a16="http://schemas.microsoft.com/office/drawing/2014/main" xmlns="" id="{D4BBF2AB-BC85-1744-8394-351AFE797F4E}"/>
                </a:ext>
              </a:extLst>
            </p:cNvPr>
            <p:cNvSpPr/>
            <p:nvPr/>
          </p:nvSpPr>
          <p:spPr bwMode="auto">
            <a:xfrm>
              <a:off x="1363132"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21" name="Oval 220">
              <a:extLst>
                <a:ext uri="{FF2B5EF4-FFF2-40B4-BE49-F238E27FC236}">
                  <a16:creationId xmlns:a16="http://schemas.microsoft.com/office/drawing/2014/main" xmlns="" id="{6F0C0E64-9908-C44B-B452-4FAD8FE453AC}"/>
                </a:ext>
              </a:extLst>
            </p:cNvPr>
            <p:cNvSpPr/>
            <p:nvPr/>
          </p:nvSpPr>
          <p:spPr bwMode="auto">
            <a:xfrm>
              <a:off x="1475315"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sp>
          <p:nvSpPr>
            <p:cNvPr id="222" name="Oval 221">
              <a:extLst>
                <a:ext uri="{FF2B5EF4-FFF2-40B4-BE49-F238E27FC236}">
                  <a16:creationId xmlns:a16="http://schemas.microsoft.com/office/drawing/2014/main" xmlns="" id="{3B9FB623-5EFF-0243-B42B-44BD35E91EFF}"/>
                </a:ext>
              </a:extLst>
            </p:cNvPr>
            <p:cNvSpPr/>
            <p:nvPr/>
          </p:nvSpPr>
          <p:spPr bwMode="auto">
            <a:xfrm>
              <a:off x="1587499" y="2227262"/>
              <a:ext cx="66676" cy="6667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dirty="0">
                <a:ln>
                  <a:noFill/>
                </a:ln>
                <a:effectLst/>
                <a:latin typeface="Arial" charset="0"/>
                <a:ea typeface="SimSun" charset="0"/>
                <a:cs typeface="SimSun" charset="0"/>
              </a:endParaRPr>
            </a:p>
          </p:txBody>
        </p:sp>
      </p:grpSp>
      <p:cxnSp>
        <p:nvCxnSpPr>
          <p:cNvPr id="223" name="Straight Arrow Connector 222">
            <a:extLst>
              <a:ext uri="{FF2B5EF4-FFF2-40B4-BE49-F238E27FC236}">
                <a16:creationId xmlns:a16="http://schemas.microsoft.com/office/drawing/2014/main" xmlns="" id="{6DB19CFD-25C6-B14B-8F98-3EDEA6F095D5}"/>
              </a:ext>
            </a:extLst>
          </p:cNvPr>
          <p:cNvCxnSpPr>
            <a:cxnSpLocks/>
            <a:stCxn id="224" idx="0"/>
            <a:endCxn id="31" idx="4"/>
          </p:cNvCxnSpPr>
          <p:nvPr/>
        </p:nvCxnSpPr>
        <p:spPr>
          <a:xfrm flipV="1">
            <a:off x="3978133" y="3901050"/>
            <a:ext cx="0" cy="1484515"/>
          </a:xfrm>
          <a:prstGeom prst="straightConnector1">
            <a:avLst/>
          </a:prstGeom>
          <a:ln w="44450" cap="rnd">
            <a:solidFill>
              <a:schemeClr val="tx1">
                <a:lumMod val="50000"/>
                <a:lumOff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31" name="Flowchart: Connector 118">
            <a:extLst>
              <a:ext uri="{FF2B5EF4-FFF2-40B4-BE49-F238E27FC236}">
                <a16:creationId xmlns:a16="http://schemas.microsoft.com/office/drawing/2014/main" xmlns="" id="{200296A5-A939-B84B-9CE0-B8C6326D1312}"/>
              </a:ext>
            </a:extLst>
          </p:cNvPr>
          <p:cNvSpPr/>
          <p:nvPr/>
        </p:nvSpPr>
        <p:spPr>
          <a:xfrm>
            <a:off x="3838648" y="3614848"/>
            <a:ext cx="278970" cy="286202"/>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4" name="Flowchart: Connector 118">
            <a:extLst>
              <a:ext uri="{FF2B5EF4-FFF2-40B4-BE49-F238E27FC236}">
                <a16:creationId xmlns:a16="http://schemas.microsoft.com/office/drawing/2014/main" xmlns="" id="{97C21BAD-1B63-BB45-9123-80461D39905D}"/>
              </a:ext>
            </a:extLst>
          </p:cNvPr>
          <p:cNvSpPr/>
          <p:nvPr/>
        </p:nvSpPr>
        <p:spPr>
          <a:xfrm>
            <a:off x="3838648" y="5385565"/>
            <a:ext cx="278970" cy="286202"/>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5" name="Rectangle 224">
            <a:extLst>
              <a:ext uri="{FF2B5EF4-FFF2-40B4-BE49-F238E27FC236}">
                <a16:creationId xmlns:a16="http://schemas.microsoft.com/office/drawing/2014/main" xmlns="" id="{BAC55948-AC7E-4746-A0F2-1F047A03AF43}"/>
              </a:ext>
            </a:extLst>
          </p:cNvPr>
          <p:cNvSpPr/>
          <p:nvPr/>
        </p:nvSpPr>
        <p:spPr>
          <a:xfrm>
            <a:off x="3521654" y="6019999"/>
            <a:ext cx="1691623" cy="338554"/>
          </a:xfrm>
          <a:prstGeom prst="rect">
            <a:avLst/>
          </a:prstGeom>
        </p:spPr>
        <p:txBody>
          <a:bodyPr wrap="square">
            <a:spAutoFit/>
          </a:bodyPr>
          <a:lstStyle/>
          <a:p>
            <a:pPr algn="ctr"/>
            <a:r>
              <a:rPr lang="en-US" sz="1600" dirty="0">
                <a:latin typeface="Calibri" panose="020F0502020204030204" pitchFamily="34" charset="0"/>
                <a:cs typeface="Calibri" panose="020F0502020204030204" pitchFamily="34" charset="0"/>
              </a:rPr>
              <a:t>Citrix SD-WAN</a:t>
            </a:r>
            <a:endParaRPr lang="en-US" sz="1600" b="1" dirty="0"/>
          </a:p>
        </p:txBody>
      </p:sp>
      <p:sp>
        <p:nvSpPr>
          <p:cNvPr id="2" name="TextBox 1">
            <a:extLst>
              <a:ext uri="{FF2B5EF4-FFF2-40B4-BE49-F238E27FC236}">
                <a16:creationId xmlns:a16="http://schemas.microsoft.com/office/drawing/2014/main" xmlns="" id="{374DED86-108C-C54D-A387-9118DD16B05D}"/>
              </a:ext>
            </a:extLst>
          </p:cNvPr>
          <p:cNvSpPr txBox="1"/>
          <p:nvPr/>
        </p:nvSpPr>
        <p:spPr>
          <a:xfrm>
            <a:off x="199919" y="984654"/>
            <a:ext cx="2452393" cy="969496"/>
          </a:xfrm>
          <a:prstGeom prst="rect">
            <a:avLst/>
          </a:prstGeom>
          <a:noFill/>
        </p:spPr>
        <p:txBody>
          <a:bodyPr wrap="square" rtlCol="0">
            <a:spAutoFit/>
          </a:bodyPr>
          <a:lstStyle/>
          <a:p>
            <a:r>
              <a:rPr lang="en-US" sz="1900" dirty="0">
                <a:latin typeface="Calibri" panose="020F0502020204030204" pitchFamily="34" charset="0"/>
                <a:cs typeface="Calibri" panose="020F0502020204030204" pitchFamily="34" charset="0"/>
              </a:rPr>
              <a:t>MSFT global network:</a:t>
            </a:r>
          </a:p>
          <a:p>
            <a:pPr marL="228600" indent="-228600">
              <a:buFont typeface="Arial" panose="020B0604020202020204" pitchFamily="34" charset="0"/>
              <a:buChar char="•"/>
            </a:pPr>
            <a:r>
              <a:rPr lang="en-US" sz="1900" dirty="0">
                <a:latin typeface="Calibri" panose="020F0502020204030204" pitchFamily="34" charset="0"/>
                <a:cs typeface="Calibri" panose="020F0502020204030204" pitchFamily="34" charset="0"/>
              </a:rPr>
              <a:t>130 edge sites </a:t>
            </a:r>
          </a:p>
          <a:p>
            <a:pPr marL="228600" indent="-228600">
              <a:buFont typeface="Arial" panose="020B0604020202020204" pitchFamily="34" charset="0"/>
              <a:buChar char="•"/>
            </a:pPr>
            <a:r>
              <a:rPr lang="en-US" sz="1900" dirty="0">
                <a:latin typeface="Calibri" panose="020F0502020204030204" pitchFamily="34" charset="0"/>
                <a:cs typeface="Calibri" panose="020F0502020204030204" pitchFamily="34" charset="0"/>
              </a:rPr>
              <a:t>54 Azure regions </a:t>
            </a:r>
          </a:p>
        </p:txBody>
      </p:sp>
      <p:sp>
        <p:nvSpPr>
          <p:cNvPr id="10" name="Freeform 225">
            <a:extLst>
              <a:ext uri="{FF2B5EF4-FFF2-40B4-BE49-F238E27FC236}">
                <a16:creationId xmlns:a16="http://schemas.microsoft.com/office/drawing/2014/main" xmlns="" id="{52C88D84-756D-8F4F-AF4D-6D56752F1B93}"/>
              </a:ext>
            </a:extLst>
          </p:cNvPr>
          <p:cNvSpPr>
            <a:spLocks/>
          </p:cNvSpPr>
          <p:nvPr/>
        </p:nvSpPr>
        <p:spPr bwMode="auto">
          <a:xfrm>
            <a:off x="1872483" y="4233987"/>
            <a:ext cx="2195423" cy="970768"/>
          </a:xfrm>
          <a:custGeom>
            <a:avLst/>
            <a:gdLst>
              <a:gd name="T0" fmla="*/ 359 w 424"/>
              <a:gd name="T1" fmla="*/ 234 h 234"/>
              <a:gd name="T2" fmla="*/ 49 w 424"/>
              <a:gd name="T3" fmla="*/ 234 h 234"/>
              <a:gd name="T4" fmla="*/ 0 w 424"/>
              <a:gd name="T5" fmla="*/ 184 h 234"/>
              <a:gd name="T6" fmla="*/ 44 w 424"/>
              <a:gd name="T7" fmla="*/ 136 h 234"/>
              <a:gd name="T8" fmla="*/ 125 w 424"/>
              <a:gd name="T9" fmla="*/ 69 h 234"/>
              <a:gd name="T10" fmla="*/ 131 w 424"/>
              <a:gd name="T11" fmla="*/ 69 h 234"/>
              <a:gd name="T12" fmla="*/ 237 w 424"/>
              <a:gd name="T13" fmla="*/ 0 h 234"/>
              <a:gd name="T14" fmla="*/ 353 w 424"/>
              <a:gd name="T15" fmla="*/ 103 h 234"/>
              <a:gd name="T16" fmla="*/ 359 w 424"/>
              <a:gd name="T17" fmla="*/ 102 h 234"/>
              <a:gd name="T18" fmla="*/ 424 w 424"/>
              <a:gd name="T19" fmla="*/ 168 h 234"/>
              <a:gd name="T20" fmla="*/ 359 w 424"/>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234">
                <a:moveTo>
                  <a:pt x="359" y="234"/>
                </a:moveTo>
                <a:cubicBezTo>
                  <a:pt x="49" y="234"/>
                  <a:pt x="49" y="234"/>
                  <a:pt x="49" y="234"/>
                </a:cubicBezTo>
                <a:cubicBezTo>
                  <a:pt x="22" y="234"/>
                  <a:pt x="0" y="213"/>
                  <a:pt x="0" y="184"/>
                </a:cubicBezTo>
                <a:cubicBezTo>
                  <a:pt x="0" y="160"/>
                  <a:pt x="19" y="138"/>
                  <a:pt x="44" y="136"/>
                </a:cubicBezTo>
                <a:cubicBezTo>
                  <a:pt x="51" y="97"/>
                  <a:pt x="85" y="69"/>
                  <a:pt x="125" y="69"/>
                </a:cubicBezTo>
                <a:cubicBezTo>
                  <a:pt x="127" y="69"/>
                  <a:pt x="129" y="69"/>
                  <a:pt x="131" y="69"/>
                </a:cubicBezTo>
                <a:cubicBezTo>
                  <a:pt x="151" y="28"/>
                  <a:pt x="192" y="0"/>
                  <a:pt x="237" y="0"/>
                </a:cubicBezTo>
                <a:cubicBezTo>
                  <a:pt x="296" y="0"/>
                  <a:pt x="346" y="45"/>
                  <a:pt x="353" y="103"/>
                </a:cubicBezTo>
                <a:cubicBezTo>
                  <a:pt x="355" y="102"/>
                  <a:pt x="358" y="102"/>
                  <a:pt x="359" y="102"/>
                </a:cubicBezTo>
                <a:cubicBezTo>
                  <a:pt x="395" y="102"/>
                  <a:pt x="424" y="132"/>
                  <a:pt x="424" y="168"/>
                </a:cubicBezTo>
                <a:cubicBezTo>
                  <a:pt x="424" y="205"/>
                  <a:pt x="395" y="234"/>
                  <a:pt x="359" y="234"/>
                </a:cubicBezTo>
                <a:close/>
              </a:path>
            </a:pathLst>
          </a:custGeom>
          <a:solidFill>
            <a:schemeClr val="bg1"/>
          </a:solidFill>
          <a:ln w="222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900" dirty="0">
              <a:solidFill>
                <a:schemeClr val="bg1"/>
              </a:solidFill>
            </a:endParaRPr>
          </a:p>
        </p:txBody>
      </p:sp>
      <p:sp>
        <p:nvSpPr>
          <p:cNvPr id="11" name="TextBox 10">
            <a:extLst>
              <a:ext uri="{FF2B5EF4-FFF2-40B4-BE49-F238E27FC236}">
                <a16:creationId xmlns:a16="http://schemas.microsoft.com/office/drawing/2014/main" xmlns="" id="{134E64A6-7930-914E-90DC-F48898C4F326}"/>
              </a:ext>
            </a:extLst>
          </p:cNvPr>
          <p:cNvSpPr txBox="1"/>
          <p:nvPr/>
        </p:nvSpPr>
        <p:spPr>
          <a:xfrm>
            <a:off x="2314959" y="4362910"/>
            <a:ext cx="150406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MPLS, </a:t>
            </a:r>
          </a:p>
          <a:p>
            <a:pPr algn="ctr"/>
            <a:r>
              <a:rPr lang="en-US" sz="2000" b="1" dirty="0">
                <a:latin typeface="Calibri" panose="020F0502020204030204" pitchFamily="34" charset="0"/>
                <a:cs typeface="Calibri" panose="020F0502020204030204" pitchFamily="34" charset="0"/>
              </a:rPr>
              <a:t>Internet, LTE</a:t>
            </a:r>
          </a:p>
        </p:txBody>
      </p:sp>
      <p:grpSp>
        <p:nvGrpSpPr>
          <p:cNvPr id="152" name="Group 151">
            <a:extLst>
              <a:ext uri="{FF2B5EF4-FFF2-40B4-BE49-F238E27FC236}">
                <a16:creationId xmlns:a16="http://schemas.microsoft.com/office/drawing/2014/main" xmlns="" id="{6B8E7F22-306E-D24E-ABBB-04009BB5F1E1}"/>
              </a:ext>
            </a:extLst>
          </p:cNvPr>
          <p:cNvGrpSpPr/>
          <p:nvPr/>
        </p:nvGrpSpPr>
        <p:grpSpPr>
          <a:xfrm>
            <a:off x="2403893" y="5315789"/>
            <a:ext cx="1078628" cy="881640"/>
            <a:chOff x="3879850" y="1646238"/>
            <a:chExt cx="1971675" cy="1508125"/>
          </a:xfrm>
        </p:grpSpPr>
        <p:sp>
          <p:nvSpPr>
            <p:cNvPr id="153" name="Freeform 45">
              <a:extLst>
                <a:ext uri="{FF2B5EF4-FFF2-40B4-BE49-F238E27FC236}">
                  <a16:creationId xmlns:a16="http://schemas.microsoft.com/office/drawing/2014/main" xmlns="" id="{81C59125-48B7-0C4E-90F1-59C0EBE5791A}"/>
                </a:ext>
              </a:extLst>
            </p:cNvPr>
            <p:cNvSpPr>
              <a:spLocks noChangeArrowheads="1"/>
            </p:cNvSpPr>
            <p:nvPr/>
          </p:nvSpPr>
          <p:spPr bwMode="auto">
            <a:xfrm>
              <a:off x="3879850" y="1793875"/>
              <a:ext cx="1169988" cy="1349375"/>
            </a:xfrm>
            <a:custGeom>
              <a:avLst/>
              <a:gdLst>
                <a:gd name="T0" fmla="*/ 3251 w 3252"/>
                <a:gd name="T1" fmla="*/ 3749 h 3750"/>
                <a:gd name="T2" fmla="*/ 3251 w 3252"/>
                <a:gd name="T3" fmla="*/ 3749 h 3750"/>
                <a:gd name="T4" fmla="*/ 0 w 3252"/>
                <a:gd name="T5" fmla="*/ 3749 h 3750"/>
                <a:gd name="T6" fmla="*/ 0 w 3252"/>
                <a:gd name="T7" fmla="*/ 235 h 3750"/>
                <a:gd name="T8" fmla="*/ 205 w 3252"/>
                <a:gd name="T9" fmla="*/ 0 h 3750"/>
                <a:gd name="T10" fmla="*/ 3017 w 3252"/>
                <a:gd name="T11" fmla="*/ 0 h 3750"/>
                <a:gd name="T12" fmla="*/ 3251 w 3252"/>
                <a:gd name="T13" fmla="*/ 235 h 3750"/>
                <a:gd name="T14" fmla="*/ 3251 w 3252"/>
                <a:gd name="T15" fmla="*/ 3749 h 3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52" h="3750">
                  <a:moveTo>
                    <a:pt x="3251" y="3749"/>
                  </a:moveTo>
                  <a:lnTo>
                    <a:pt x="3251" y="3749"/>
                  </a:lnTo>
                  <a:cubicBezTo>
                    <a:pt x="0" y="3749"/>
                    <a:pt x="0" y="3749"/>
                    <a:pt x="0" y="3749"/>
                  </a:cubicBezTo>
                  <a:cubicBezTo>
                    <a:pt x="0" y="235"/>
                    <a:pt x="0" y="235"/>
                    <a:pt x="0" y="235"/>
                  </a:cubicBezTo>
                  <a:cubicBezTo>
                    <a:pt x="0" y="117"/>
                    <a:pt x="88" y="0"/>
                    <a:pt x="205" y="0"/>
                  </a:cubicBezTo>
                  <a:cubicBezTo>
                    <a:pt x="3017" y="0"/>
                    <a:pt x="3017" y="0"/>
                    <a:pt x="3017" y="0"/>
                  </a:cubicBezTo>
                  <a:cubicBezTo>
                    <a:pt x="3163" y="0"/>
                    <a:pt x="3251" y="117"/>
                    <a:pt x="3251" y="235"/>
                  </a:cubicBezTo>
                  <a:lnTo>
                    <a:pt x="3251" y="3749"/>
                  </a:ln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54" name="Freeform 46">
              <a:extLst>
                <a:ext uri="{FF2B5EF4-FFF2-40B4-BE49-F238E27FC236}">
                  <a16:creationId xmlns:a16="http://schemas.microsoft.com/office/drawing/2014/main" xmlns="" id="{A1A4D391-4FC5-EC4A-A31C-7BF0713F05D0}"/>
                </a:ext>
              </a:extLst>
            </p:cNvPr>
            <p:cNvSpPr>
              <a:spLocks noChangeArrowheads="1"/>
            </p:cNvSpPr>
            <p:nvPr/>
          </p:nvSpPr>
          <p:spPr bwMode="auto">
            <a:xfrm>
              <a:off x="4343400" y="2879725"/>
              <a:ext cx="242888" cy="274638"/>
            </a:xfrm>
            <a:custGeom>
              <a:avLst/>
              <a:gdLst>
                <a:gd name="T0" fmla="*/ 674 w 675"/>
                <a:gd name="T1" fmla="*/ 761 h 762"/>
                <a:gd name="T2" fmla="*/ 674 w 675"/>
                <a:gd name="T3" fmla="*/ 761 h 762"/>
                <a:gd name="T4" fmla="*/ 674 w 675"/>
                <a:gd name="T5" fmla="*/ 88 h 762"/>
                <a:gd name="T6" fmla="*/ 586 w 675"/>
                <a:gd name="T7" fmla="*/ 0 h 762"/>
                <a:gd name="T8" fmla="*/ 60 w 675"/>
                <a:gd name="T9" fmla="*/ 0 h 762"/>
                <a:gd name="T10" fmla="*/ 0 w 675"/>
                <a:gd name="T11" fmla="*/ 88 h 762"/>
                <a:gd name="T12" fmla="*/ 0 w 675"/>
                <a:gd name="T13" fmla="*/ 761 h 762"/>
              </a:gdLst>
              <a:ahLst/>
              <a:cxnLst>
                <a:cxn ang="0">
                  <a:pos x="T0" y="T1"/>
                </a:cxn>
                <a:cxn ang="0">
                  <a:pos x="T2" y="T3"/>
                </a:cxn>
                <a:cxn ang="0">
                  <a:pos x="T4" y="T5"/>
                </a:cxn>
                <a:cxn ang="0">
                  <a:pos x="T6" y="T7"/>
                </a:cxn>
                <a:cxn ang="0">
                  <a:pos x="T8" y="T9"/>
                </a:cxn>
                <a:cxn ang="0">
                  <a:pos x="T10" y="T11"/>
                </a:cxn>
                <a:cxn ang="0">
                  <a:pos x="T12" y="T13"/>
                </a:cxn>
              </a:cxnLst>
              <a:rect l="0" t="0" r="r" b="b"/>
              <a:pathLst>
                <a:path w="675" h="762">
                  <a:moveTo>
                    <a:pt x="674" y="761"/>
                  </a:moveTo>
                  <a:lnTo>
                    <a:pt x="674" y="761"/>
                  </a:lnTo>
                  <a:cubicBezTo>
                    <a:pt x="674" y="88"/>
                    <a:pt x="674" y="88"/>
                    <a:pt x="674" y="88"/>
                  </a:cubicBezTo>
                  <a:cubicBezTo>
                    <a:pt x="674" y="29"/>
                    <a:pt x="644" y="0"/>
                    <a:pt x="586" y="0"/>
                  </a:cubicBezTo>
                  <a:cubicBezTo>
                    <a:pt x="60" y="0"/>
                    <a:pt x="60" y="0"/>
                    <a:pt x="60" y="0"/>
                  </a:cubicBezTo>
                  <a:cubicBezTo>
                    <a:pt x="30" y="0"/>
                    <a:pt x="0" y="29"/>
                    <a:pt x="0" y="88"/>
                  </a:cubicBezTo>
                  <a:cubicBezTo>
                    <a:pt x="0" y="761"/>
                    <a:pt x="0" y="761"/>
                    <a:pt x="0" y="761"/>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endParaRPr>
            </a:p>
          </p:txBody>
        </p:sp>
        <p:sp>
          <p:nvSpPr>
            <p:cNvPr id="155" name="Freeform 47">
              <a:extLst>
                <a:ext uri="{FF2B5EF4-FFF2-40B4-BE49-F238E27FC236}">
                  <a16:creationId xmlns:a16="http://schemas.microsoft.com/office/drawing/2014/main" xmlns="" id="{524050C9-D0FE-9245-8EE2-3637E97CC35D}"/>
                </a:ext>
              </a:extLst>
            </p:cNvPr>
            <p:cNvSpPr>
              <a:spLocks noChangeArrowheads="1"/>
            </p:cNvSpPr>
            <p:nvPr/>
          </p:nvSpPr>
          <p:spPr bwMode="auto">
            <a:xfrm>
              <a:off x="4048125" y="1971675"/>
              <a:ext cx="158750" cy="158750"/>
            </a:xfrm>
            <a:custGeom>
              <a:avLst/>
              <a:gdLst>
                <a:gd name="T0" fmla="*/ 381 w 441"/>
                <a:gd name="T1" fmla="*/ 439 h 440"/>
                <a:gd name="T2" fmla="*/ 381 w 441"/>
                <a:gd name="T3" fmla="*/ 439 h 440"/>
                <a:gd name="T4" fmla="*/ 89 w 441"/>
                <a:gd name="T5" fmla="*/ 439 h 440"/>
                <a:gd name="T6" fmla="*/ 0 w 441"/>
                <a:gd name="T7" fmla="*/ 351 h 440"/>
                <a:gd name="T8" fmla="*/ 0 w 441"/>
                <a:gd name="T9" fmla="*/ 88 h 440"/>
                <a:gd name="T10" fmla="*/ 89 w 441"/>
                <a:gd name="T11" fmla="*/ 0 h 440"/>
                <a:gd name="T12" fmla="*/ 381 w 441"/>
                <a:gd name="T13" fmla="*/ 0 h 440"/>
                <a:gd name="T14" fmla="*/ 440 w 441"/>
                <a:gd name="T15" fmla="*/ 88 h 440"/>
                <a:gd name="T16" fmla="*/ 440 w 441"/>
                <a:gd name="T17" fmla="*/ 351 h 440"/>
                <a:gd name="T18" fmla="*/ 381 w 441"/>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40">
                  <a:moveTo>
                    <a:pt x="381" y="439"/>
                  </a:moveTo>
                  <a:lnTo>
                    <a:pt x="381" y="439"/>
                  </a:lnTo>
                  <a:cubicBezTo>
                    <a:pt x="89" y="439"/>
                    <a:pt x="89" y="439"/>
                    <a:pt x="89" y="439"/>
                  </a:cubicBezTo>
                  <a:cubicBezTo>
                    <a:pt x="59" y="439"/>
                    <a:pt x="0" y="410"/>
                    <a:pt x="0" y="351"/>
                  </a:cubicBezTo>
                  <a:cubicBezTo>
                    <a:pt x="0" y="88"/>
                    <a:pt x="0" y="88"/>
                    <a:pt x="0" y="88"/>
                  </a:cubicBezTo>
                  <a:cubicBezTo>
                    <a:pt x="0" y="30"/>
                    <a:pt x="59" y="0"/>
                    <a:pt x="89" y="0"/>
                  </a:cubicBezTo>
                  <a:cubicBezTo>
                    <a:pt x="381" y="0"/>
                    <a:pt x="381" y="0"/>
                    <a:pt x="381" y="0"/>
                  </a:cubicBezTo>
                  <a:cubicBezTo>
                    <a:pt x="411" y="0"/>
                    <a:pt x="440" y="30"/>
                    <a:pt x="440" y="88"/>
                  </a:cubicBezTo>
                  <a:cubicBezTo>
                    <a:pt x="440" y="351"/>
                    <a:pt x="440" y="351"/>
                    <a:pt x="440" y="351"/>
                  </a:cubicBezTo>
                  <a:cubicBezTo>
                    <a:pt x="440" y="410"/>
                    <a:pt x="411" y="439"/>
                    <a:pt x="38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56" name="Freeform 48">
              <a:extLst>
                <a:ext uri="{FF2B5EF4-FFF2-40B4-BE49-F238E27FC236}">
                  <a16:creationId xmlns:a16="http://schemas.microsoft.com/office/drawing/2014/main" xmlns="" id="{49543FE4-3A74-8D40-BC2D-A1B7B6336DFD}"/>
                </a:ext>
              </a:extLst>
            </p:cNvPr>
            <p:cNvSpPr>
              <a:spLocks noChangeArrowheads="1"/>
            </p:cNvSpPr>
            <p:nvPr/>
          </p:nvSpPr>
          <p:spPr bwMode="auto">
            <a:xfrm>
              <a:off x="4386263" y="1971675"/>
              <a:ext cx="158750" cy="158750"/>
            </a:xfrm>
            <a:custGeom>
              <a:avLst/>
              <a:gdLst>
                <a:gd name="T0" fmla="*/ 351 w 440"/>
                <a:gd name="T1" fmla="*/ 439 h 440"/>
                <a:gd name="T2" fmla="*/ 351 w 440"/>
                <a:gd name="T3" fmla="*/ 439 h 440"/>
                <a:gd name="T4" fmla="*/ 88 w 440"/>
                <a:gd name="T5" fmla="*/ 439 h 440"/>
                <a:gd name="T6" fmla="*/ 0 w 440"/>
                <a:gd name="T7" fmla="*/ 351 h 440"/>
                <a:gd name="T8" fmla="*/ 0 w 440"/>
                <a:gd name="T9" fmla="*/ 88 h 440"/>
                <a:gd name="T10" fmla="*/ 88 w 440"/>
                <a:gd name="T11" fmla="*/ 0 h 440"/>
                <a:gd name="T12" fmla="*/ 351 w 440"/>
                <a:gd name="T13" fmla="*/ 0 h 440"/>
                <a:gd name="T14" fmla="*/ 439 w 440"/>
                <a:gd name="T15" fmla="*/ 88 h 440"/>
                <a:gd name="T16" fmla="*/ 439 w 440"/>
                <a:gd name="T17" fmla="*/ 351 h 440"/>
                <a:gd name="T18" fmla="*/ 351 w 440"/>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351" y="439"/>
                  </a:moveTo>
                  <a:lnTo>
                    <a:pt x="351" y="439"/>
                  </a:lnTo>
                  <a:cubicBezTo>
                    <a:pt x="88" y="439"/>
                    <a:pt x="88" y="439"/>
                    <a:pt x="88" y="439"/>
                  </a:cubicBezTo>
                  <a:cubicBezTo>
                    <a:pt x="29" y="439"/>
                    <a:pt x="0" y="410"/>
                    <a:pt x="0" y="351"/>
                  </a:cubicBezTo>
                  <a:cubicBezTo>
                    <a:pt x="0" y="88"/>
                    <a:pt x="0" y="88"/>
                    <a:pt x="0" y="88"/>
                  </a:cubicBezTo>
                  <a:cubicBezTo>
                    <a:pt x="0" y="30"/>
                    <a:pt x="29" y="0"/>
                    <a:pt x="88" y="0"/>
                  </a:cubicBezTo>
                  <a:cubicBezTo>
                    <a:pt x="351" y="0"/>
                    <a:pt x="351" y="0"/>
                    <a:pt x="351" y="0"/>
                  </a:cubicBezTo>
                  <a:cubicBezTo>
                    <a:pt x="410" y="0"/>
                    <a:pt x="439" y="30"/>
                    <a:pt x="439" y="88"/>
                  </a:cubicBezTo>
                  <a:cubicBezTo>
                    <a:pt x="439" y="351"/>
                    <a:pt x="439" y="351"/>
                    <a:pt x="439" y="351"/>
                  </a:cubicBezTo>
                  <a:cubicBezTo>
                    <a:pt x="439" y="410"/>
                    <a:pt x="410" y="439"/>
                    <a:pt x="35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57" name="Freeform 49">
              <a:extLst>
                <a:ext uri="{FF2B5EF4-FFF2-40B4-BE49-F238E27FC236}">
                  <a16:creationId xmlns:a16="http://schemas.microsoft.com/office/drawing/2014/main" xmlns="" id="{1CFEE4D0-FBE0-8046-B9C1-272339657686}"/>
                </a:ext>
              </a:extLst>
            </p:cNvPr>
            <p:cNvSpPr>
              <a:spLocks noChangeArrowheads="1"/>
            </p:cNvSpPr>
            <p:nvPr/>
          </p:nvSpPr>
          <p:spPr bwMode="auto">
            <a:xfrm>
              <a:off x="4692650" y="1971675"/>
              <a:ext cx="158750" cy="158750"/>
            </a:xfrm>
            <a:custGeom>
              <a:avLst/>
              <a:gdLst>
                <a:gd name="T0" fmla="*/ 381 w 440"/>
                <a:gd name="T1" fmla="*/ 439 h 440"/>
                <a:gd name="T2" fmla="*/ 381 w 440"/>
                <a:gd name="T3" fmla="*/ 439 h 440"/>
                <a:gd name="T4" fmla="*/ 88 w 440"/>
                <a:gd name="T5" fmla="*/ 439 h 440"/>
                <a:gd name="T6" fmla="*/ 0 w 440"/>
                <a:gd name="T7" fmla="*/ 351 h 440"/>
                <a:gd name="T8" fmla="*/ 0 w 440"/>
                <a:gd name="T9" fmla="*/ 88 h 440"/>
                <a:gd name="T10" fmla="*/ 88 w 440"/>
                <a:gd name="T11" fmla="*/ 0 h 440"/>
                <a:gd name="T12" fmla="*/ 381 w 440"/>
                <a:gd name="T13" fmla="*/ 0 h 440"/>
                <a:gd name="T14" fmla="*/ 439 w 440"/>
                <a:gd name="T15" fmla="*/ 88 h 440"/>
                <a:gd name="T16" fmla="*/ 439 w 440"/>
                <a:gd name="T17" fmla="*/ 351 h 440"/>
                <a:gd name="T18" fmla="*/ 381 w 440"/>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381" y="439"/>
                  </a:moveTo>
                  <a:lnTo>
                    <a:pt x="381" y="439"/>
                  </a:lnTo>
                  <a:cubicBezTo>
                    <a:pt x="88" y="439"/>
                    <a:pt x="88" y="439"/>
                    <a:pt x="88" y="439"/>
                  </a:cubicBezTo>
                  <a:cubicBezTo>
                    <a:pt x="59" y="439"/>
                    <a:pt x="0" y="410"/>
                    <a:pt x="0" y="351"/>
                  </a:cubicBezTo>
                  <a:cubicBezTo>
                    <a:pt x="0" y="88"/>
                    <a:pt x="0" y="88"/>
                    <a:pt x="0" y="88"/>
                  </a:cubicBezTo>
                  <a:cubicBezTo>
                    <a:pt x="0" y="30"/>
                    <a:pt x="59" y="0"/>
                    <a:pt x="88" y="0"/>
                  </a:cubicBezTo>
                  <a:cubicBezTo>
                    <a:pt x="381" y="0"/>
                    <a:pt x="381" y="0"/>
                    <a:pt x="381" y="0"/>
                  </a:cubicBezTo>
                  <a:cubicBezTo>
                    <a:pt x="410" y="0"/>
                    <a:pt x="439" y="30"/>
                    <a:pt x="439" y="88"/>
                  </a:cubicBezTo>
                  <a:cubicBezTo>
                    <a:pt x="439" y="351"/>
                    <a:pt x="439" y="351"/>
                    <a:pt x="439" y="351"/>
                  </a:cubicBezTo>
                  <a:cubicBezTo>
                    <a:pt x="439" y="410"/>
                    <a:pt x="410" y="439"/>
                    <a:pt x="38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58" name="Freeform 50">
              <a:extLst>
                <a:ext uri="{FF2B5EF4-FFF2-40B4-BE49-F238E27FC236}">
                  <a16:creationId xmlns:a16="http://schemas.microsoft.com/office/drawing/2014/main" xmlns="" id="{AF961697-95A4-E24E-8F92-AF5EFAA07E4F}"/>
                </a:ext>
              </a:extLst>
            </p:cNvPr>
            <p:cNvSpPr>
              <a:spLocks noChangeArrowheads="1"/>
            </p:cNvSpPr>
            <p:nvPr/>
          </p:nvSpPr>
          <p:spPr bwMode="auto">
            <a:xfrm>
              <a:off x="4048125" y="2257425"/>
              <a:ext cx="158750" cy="158750"/>
            </a:xfrm>
            <a:custGeom>
              <a:avLst/>
              <a:gdLst>
                <a:gd name="T0" fmla="*/ 381 w 441"/>
                <a:gd name="T1" fmla="*/ 439 h 440"/>
                <a:gd name="T2" fmla="*/ 381 w 441"/>
                <a:gd name="T3" fmla="*/ 439 h 440"/>
                <a:gd name="T4" fmla="*/ 89 w 441"/>
                <a:gd name="T5" fmla="*/ 439 h 440"/>
                <a:gd name="T6" fmla="*/ 0 w 441"/>
                <a:gd name="T7" fmla="*/ 380 h 440"/>
                <a:gd name="T8" fmla="*/ 0 w 441"/>
                <a:gd name="T9" fmla="*/ 88 h 440"/>
                <a:gd name="T10" fmla="*/ 89 w 441"/>
                <a:gd name="T11" fmla="*/ 0 h 440"/>
                <a:gd name="T12" fmla="*/ 381 w 441"/>
                <a:gd name="T13" fmla="*/ 0 h 440"/>
                <a:gd name="T14" fmla="*/ 440 w 441"/>
                <a:gd name="T15" fmla="*/ 88 h 440"/>
                <a:gd name="T16" fmla="*/ 440 w 441"/>
                <a:gd name="T17" fmla="*/ 380 h 440"/>
                <a:gd name="T18" fmla="*/ 381 w 441"/>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40">
                  <a:moveTo>
                    <a:pt x="381" y="439"/>
                  </a:moveTo>
                  <a:lnTo>
                    <a:pt x="381" y="439"/>
                  </a:lnTo>
                  <a:cubicBezTo>
                    <a:pt x="89" y="439"/>
                    <a:pt x="89" y="439"/>
                    <a:pt x="89" y="439"/>
                  </a:cubicBezTo>
                  <a:cubicBezTo>
                    <a:pt x="59" y="439"/>
                    <a:pt x="0" y="410"/>
                    <a:pt x="0" y="380"/>
                  </a:cubicBezTo>
                  <a:cubicBezTo>
                    <a:pt x="0" y="88"/>
                    <a:pt x="0" y="88"/>
                    <a:pt x="0" y="88"/>
                  </a:cubicBezTo>
                  <a:cubicBezTo>
                    <a:pt x="0" y="29"/>
                    <a:pt x="59" y="0"/>
                    <a:pt x="89" y="0"/>
                  </a:cubicBezTo>
                  <a:cubicBezTo>
                    <a:pt x="381" y="0"/>
                    <a:pt x="381" y="0"/>
                    <a:pt x="381" y="0"/>
                  </a:cubicBezTo>
                  <a:cubicBezTo>
                    <a:pt x="411" y="0"/>
                    <a:pt x="440" y="29"/>
                    <a:pt x="440" y="88"/>
                  </a:cubicBezTo>
                  <a:cubicBezTo>
                    <a:pt x="440" y="380"/>
                    <a:pt x="440" y="380"/>
                    <a:pt x="440" y="380"/>
                  </a:cubicBezTo>
                  <a:cubicBezTo>
                    <a:pt x="440" y="410"/>
                    <a:pt x="411" y="439"/>
                    <a:pt x="38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59" name="Freeform 51">
              <a:extLst>
                <a:ext uri="{FF2B5EF4-FFF2-40B4-BE49-F238E27FC236}">
                  <a16:creationId xmlns:a16="http://schemas.microsoft.com/office/drawing/2014/main" xmlns="" id="{63CB6816-132C-AC4A-9BFE-6CB03C0C3BEA}"/>
                </a:ext>
              </a:extLst>
            </p:cNvPr>
            <p:cNvSpPr>
              <a:spLocks noChangeArrowheads="1"/>
            </p:cNvSpPr>
            <p:nvPr/>
          </p:nvSpPr>
          <p:spPr bwMode="auto">
            <a:xfrm>
              <a:off x="4386263" y="2257425"/>
              <a:ext cx="158750" cy="158750"/>
            </a:xfrm>
            <a:custGeom>
              <a:avLst/>
              <a:gdLst>
                <a:gd name="T0" fmla="*/ 351 w 440"/>
                <a:gd name="T1" fmla="*/ 439 h 440"/>
                <a:gd name="T2" fmla="*/ 351 w 440"/>
                <a:gd name="T3" fmla="*/ 439 h 440"/>
                <a:gd name="T4" fmla="*/ 88 w 440"/>
                <a:gd name="T5" fmla="*/ 439 h 440"/>
                <a:gd name="T6" fmla="*/ 0 w 440"/>
                <a:gd name="T7" fmla="*/ 380 h 440"/>
                <a:gd name="T8" fmla="*/ 0 w 440"/>
                <a:gd name="T9" fmla="*/ 88 h 440"/>
                <a:gd name="T10" fmla="*/ 88 w 440"/>
                <a:gd name="T11" fmla="*/ 0 h 440"/>
                <a:gd name="T12" fmla="*/ 351 w 440"/>
                <a:gd name="T13" fmla="*/ 0 h 440"/>
                <a:gd name="T14" fmla="*/ 439 w 440"/>
                <a:gd name="T15" fmla="*/ 88 h 440"/>
                <a:gd name="T16" fmla="*/ 439 w 440"/>
                <a:gd name="T17" fmla="*/ 380 h 440"/>
                <a:gd name="T18" fmla="*/ 351 w 440"/>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351" y="439"/>
                  </a:moveTo>
                  <a:lnTo>
                    <a:pt x="351" y="439"/>
                  </a:lnTo>
                  <a:cubicBezTo>
                    <a:pt x="88" y="439"/>
                    <a:pt x="88" y="439"/>
                    <a:pt x="88" y="439"/>
                  </a:cubicBezTo>
                  <a:cubicBezTo>
                    <a:pt x="29" y="439"/>
                    <a:pt x="0" y="410"/>
                    <a:pt x="0" y="380"/>
                  </a:cubicBezTo>
                  <a:cubicBezTo>
                    <a:pt x="0" y="88"/>
                    <a:pt x="0" y="88"/>
                    <a:pt x="0" y="88"/>
                  </a:cubicBezTo>
                  <a:cubicBezTo>
                    <a:pt x="0" y="29"/>
                    <a:pt x="29" y="0"/>
                    <a:pt x="88" y="0"/>
                  </a:cubicBezTo>
                  <a:cubicBezTo>
                    <a:pt x="351" y="0"/>
                    <a:pt x="351" y="0"/>
                    <a:pt x="351" y="0"/>
                  </a:cubicBezTo>
                  <a:cubicBezTo>
                    <a:pt x="410" y="0"/>
                    <a:pt x="439" y="29"/>
                    <a:pt x="439" y="88"/>
                  </a:cubicBezTo>
                  <a:cubicBezTo>
                    <a:pt x="439" y="380"/>
                    <a:pt x="439" y="380"/>
                    <a:pt x="439" y="380"/>
                  </a:cubicBezTo>
                  <a:cubicBezTo>
                    <a:pt x="439" y="410"/>
                    <a:pt x="410" y="439"/>
                    <a:pt x="35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0" name="Freeform 52">
              <a:extLst>
                <a:ext uri="{FF2B5EF4-FFF2-40B4-BE49-F238E27FC236}">
                  <a16:creationId xmlns:a16="http://schemas.microsoft.com/office/drawing/2014/main" xmlns="" id="{1D21254D-CDFD-DE4C-9754-57E6C9B08FED}"/>
                </a:ext>
              </a:extLst>
            </p:cNvPr>
            <p:cNvSpPr>
              <a:spLocks noChangeArrowheads="1"/>
            </p:cNvSpPr>
            <p:nvPr/>
          </p:nvSpPr>
          <p:spPr bwMode="auto">
            <a:xfrm>
              <a:off x="4692650" y="2257425"/>
              <a:ext cx="158750" cy="158750"/>
            </a:xfrm>
            <a:custGeom>
              <a:avLst/>
              <a:gdLst>
                <a:gd name="T0" fmla="*/ 381 w 440"/>
                <a:gd name="T1" fmla="*/ 439 h 440"/>
                <a:gd name="T2" fmla="*/ 381 w 440"/>
                <a:gd name="T3" fmla="*/ 439 h 440"/>
                <a:gd name="T4" fmla="*/ 88 w 440"/>
                <a:gd name="T5" fmla="*/ 439 h 440"/>
                <a:gd name="T6" fmla="*/ 0 w 440"/>
                <a:gd name="T7" fmla="*/ 380 h 440"/>
                <a:gd name="T8" fmla="*/ 0 w 440"/>
                <a:gd name="T9" fmla="*/ 88 h 440"/>
                <a:gd name="T10" fmla="*/ 88 w 440"/>
                <a:gd name="T11" fmla="*/ 0 h 440"/>
                <a:gd name="T12" fmla="*/ 381 w 440"/>
                <a:gd name="T13" fmla="*/ 0 h 440"/>
                <a:gd name="T14" fmla="*/ 439 w 440"/>
                <a:gd name="T15" fmla="*/ 88 h 440"/>
                <a:gd name="T16" fmla="*/ 439 w 440"/>
                <a:gd name="T17" fmla="*/ 380 h 440"/>
                <a:gd name="T18" fmla="*/ 381 w 440"/>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381" y="439"/>
                  </a:moveTo>
                  <a:lnTo>
                    <a:pt x="381" y="439"/>
                  </a:lnTo>
                  <a:cubicBezTo>
                    <a:pt x="88" y="439"/>
                    <a:pt x="88" y="439"/>
                    <a:pt x="88" y="439"/>
                  </a:cubicBezTo>
                  <a:cubicBezTo>
                    <a:pt x="59" y="439"/>
                    <a:pt x="0" y="410"/>
                    <a:pt x="0" y="380"/>
                  </a:cubicBezTo>
                  <a:cubicBezTo>
                    <a:pt x="0" y="88"/>
                    <a:pt x="0" y="88"/>
                    <a:pt x="0" y="88"/>
                  </a:cubicBezTo>
                  <a:cubicBezTo>
                    <a:pt x="0" y="29"/>
                    <a:pt x="59" y="0"/>
                    <a:pt x="88" y="0"/>
                  </a:cubicBezTo>
                  <a:cubicBezTo>
                    <a:pt x="381" y="0"/>
                    <a:pt x="381" y="0"/>
                    <a:pt x="381" y="0"/>
                  </a:cubicBezTo>
                  <a:cubicBezTo>
                    <a:pt x="410" y="0"/>
                    <a:pt x="439" y="29"/>
                    <a:pt x="439" y="88"/>
                  </a:cubicBezTo>
                  <a:cubicBezTo>
                    <a:pt x="439" y="380"/>
                    <a:pt x="439" y="380"/>
                    <a:pt x="439" y="380"/>
                  </a:cubicBezTo>
                  <a:cubicBezTo>
                    <a:pt x="439" y="410"/>
                    <a:pt x="410" y="439"/>
                    <a:pt x="38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1" name="Freeform 53">
              <a:extLst>
                <a:ext uri="{FF2B5EF4-FFF2-40B4-BE49-F238E27FC236}">
                  <a16:creationId xmlns:a16="http://schemas.microsoft.com/office/drawing/2014/main" xmlns="" id="{82F8A44F-08E7-0E49-A572-C13E29E081CB}"/>
                </a:ext>
              </a:extLst>
            </p:cNvPr>
            <p:cNvSpPr>
              <a:spLocks noChangeArrowheads="1"/>
            </p:cNvSpPr>
            <p:nvPr/>
          </p:nvSpPr>
          <p:spPr bwMode="auto">
            <a:xfrm>
              <a:off x="4048125" y="2552700"/>
              <a:ext cx="158750" cy="147638"/>
            </a:xfrm>
            <a:custGeom>
              <a:avLst/>
              <a:gdLst>
                <a:gd name="T0" fmla="*/ 381 w 441"/>
                <a:gd name="T1" fmla="*/ 410 h 411"/>
                <a:gd name="T2" fmla="*/ 381 w 441"/>
                <a:gd name="T3" fmla="*/ 410 h 411"/>
                <a:gd name="T4" fmla="*/ 89 w 441"/>
                <a:gd name="T5" fmla="*/ 410 h 411"/>
                <a:gd name="T6" fmla="*/ 0 w 441"/>
                <a:gd name="T7" fmla="*/ 351 h 411"/>
                <a:gd name="T8" fmla="*/ 0 w 441"/>
                <a:gd name="T9" fmla="*/ 59 h 411"/>
                <a:gd name="T10" fmla="*/ 89 w 441"/>
                <a:gd name="T11" fmla="*/ 0 h 411"/>
                <a:gd name="T12" fmla="*/ 381 w 441"/>
                <a:gd name="T13" fmla="*/ 0 h 411"/>
                <a:gd name="T14" fmla="*/ 440 w 441"/>
                <a:gd name="T15" fmla="*/ 59 h 411"/>
                <a:gd name="T16" fmla="*/ 440 w 441"/>
                <a:gd name="T17" fmla="*/ 351 h 411"/>
                <a:gd name="T18" fmla="*/ 381 w 441"/>
                <a:gd name="T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11">
                  <a:moveTo>
                    <a:pt x="381" y="410"/>
                  </a:moveTo>
                  <a:lnTo>
                    <a:pt x="381" y="410"/>
                  </a:lnTo>
                  <a:cubicBezTo>
                    <a:pt x="89" y="410"/>
                    <a:pt x="89" y="410"/>
                    <a:pt x="89" y="410"/>
                  </a:cubicBezTo>
                  <a:cubicBezTo>
                    <a:pt x="59" y="410"/>
                    <a:pt x="0" y="380"/>
                    <a:pt x="0" y="351"/>
                  </a:cubicBezTo>
                  <a:cubicBezTo>
                    <a:pt x="0" y="59"/>
                    <a:pt x="0" y="59"/>
                    <a:pt x="0" y="59"/>
                  </a:cubicBezTo>
                  <a:cubicBezTo>
                    <a:pt x="0" y="29"/>
                    <a:pt x="59" y="0"/>
                    <a:pt x="89" y="0"/>
                  </a:cubicBezTo>
                  <a:cubicBezTo>
                    <a:pt x="381" y="0"/>
                    <a:pt x="381" y="0"/>
                    <a:pt x="381" y="0"/>
                  </a:cubicBezTo>
                  <a:cubicBezTo>
                    <a:pt x="411" y="0"/>
                    <a:pt x="440" y="29"/>
                    <a:pt x="440" y="59"/>
                  </a:cubicBezTo>
                  <a:cubicBezTo>
                    <a:pt x="440" y="351"/>
                    <a:pt x="440" y="351"/>
                    <a:pt x="440" y="351"/>
                  </a:cubicBezTo>
                  <a:cubicBezTo>
                    <a:pt x="440" y="380"/>
                    <a:pt x="411" y="410"/>
                    <a:pt x="381" y="41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2" name="Freeform 54">
              <a:extLst>
                <a:ext uri="{FF2B5EF4-FFF2-40B4-BE49-F238E27FC236}">
                  <a16:creationId xmlns:a16="http://schemas.microsoft.com/office/drawing/2014/main" xmlns="" id="{2FD2042B-071B-D248-AFB9-4BBBF34F2004}"/>
                </a:ext>
              </a:extLst>
            </p:cNvPr>
            <p:cNvSpPr>
              <a:spLocks noChangeArrowheads="1"/>
            </p:cNvSpPr>
            <p:nvPr/>
          </p:nvSpPr>
          <p:spPr bwMode="auto">
            <a:xfrm>
              <a:off x="4386263" y="2552700"/>
              <a:ext cx="158750" cy="147638"/>
            </a:xfrm>
            <a:custGeom>
              <a:avLst/>
              <a:gdLst>
                <a:gd name="T0" fmla="*/ 351 w 440"/>
                <a:gd name="T1" fmla="*/ 410 h 411"/>
                <a:gd name="T2" fmla="*/ 351 w 440"/>
                <a:gd name="T3" fmla="*/ 410 h 411"/>
                <a:gd name="T4" fmla="*/ 88 w 440"/>
                <a:gd name="T5" fmla="*/ 410 h 411"/>
                <a:gd name="T6" fmla="*/ 0 w 440"/>
                <a:gd name="T7" fmla="*/ 351 h 411"/>
                <a:gd name="T8" fmla="*/ 0 w 440"/>
                <a:gd name="T9" fmla="*/ 59 h 411"/>
                <a:gd name="T10" fmla="*/ 88 w 440"/>
                <a:gd name="T11" fmla="*/ 0 h 411"/>
                <a:gd name="T12" fmla="*/ 351 w 440"/>
                <a:gd name="T13" fmla="*/ 0 h 411"/>
                <a:gd name="T14" fmla="*/ 439 w 440"/>
                <a:gd name="T15" fmla="*/ 59 h 411"/>
                <a:gd name="T16" fmla="*/ 439 w 440"/>
                <a:gd name="T17" fmla="*/ 351 h 411"/>
                <a:gd name="T18" fmla="*/ 351 w 440"/>
                <a:gd name="T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11">
                  <a:moveTo>
                    <a:pt x="351" y="410"/>
                  </a:moveTo>
                  <a:lnTo>
                    <a:pt x="351" y="410"/>
                  </a:lnTo>
                  <a:cubicBezTo>
                    <a:pt x="88" y="410"/>
                    <a:pt x="88" y="410"/>
                    <a:pt x="88" y="410"/>
                  </a:cubicBezTo>
                  <a:cubicBezTo>
                    <a:pt x="29" y="410"/>
                    <a:pt x="0" y="380"/>
                    <a:pt x="0" y="351"/>
                  </a:cubicBezTo>
                  <a:cubicBezTo>
                    <a:pt x="0" y="59"/>
                    <a:pt x="0" y="59"/>
                    <a:pt x="0" y="59"/>
                  </a:cubicBezTo>
                  <a:cubicBezTo>
                    <a:pt x="0" y="29"/>
                    <a:pt x="29" y="0"/>
                    <a:pt x="88" y="0"/>
                  </a:cubicBezTo>
                  <a:cubicBezTo>
                    <a:pt x="351" y="0"/>
                    <a:pt x="351" y="0"/>
                    <a:pt x="351" y="0"/>
                  </a:cubicBezTo>
                  <a:cubicBezTo>
                    <a:pt x="410" y="0"/>
                    <a:pt x="439" y="29"/>
                    <a:pt x="439" y="59"/>
                  </a:cubicBezTo>
                  <a:cubicBezTo>
                    <a:pt x="439" y="351"/>
                    <a:pt x="439" y="351"/>
                    <a:pt x="439" y="351"/>
                  </a:cubicBezTo>
                  <a:cubicBezTo>
                    <a:pt x="439" y="380"/>
                    <a:pt x="410" y="410"/>
                    <a:pt x="351" y="41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3" name="Freeform 55">
              <a:extLst>
                <a:ext uri="{FF2B5EF4-FFF2-40B4-BE49-F238E27FC236}">
                  <a16:creationId xmlns:a16="http://schemas.microsoft.com/office/drawing/2014/main" xmlns="" id="{66968A85-4816-E54A-9B23-0367DC1E7141}"/>
                </a:ext>
              </a:extLst>
            </p:cNvPr>
            <p:cNvSpPr>
              <a:spLocks noChangeArrowheads="1"/>
            </p:cNvSpPr>
            <p:nvPr/>
          </p:nvSpPr>
          <p:spPr bwMode="auto">
            <a:xfrm>
              <a:off x="4692650" y="2552700"/>
              <a:ext cx="158750" cy="147638"/>
            </a:xfrm>
            <a:custGeom>
              <a:avLst/>
              <a:gdLst>
                <a:gd name="T0" fmla="*/ 381 w 440"/>
                <a:gd name="T1" fmla="*/ 410 h 411"/>
                <a:gd name="T2" fmla="*/ 381 w 440"/>
                <a:gd name="T3" fmla="*/ 410 h 411"/>
                <a:gd name="T4" fmla="*/ 88 w 440"/>
                <a:gd name="T5" fmla="*/ 410 h 411"/>
                <a:gd name="T6" fmla="*/ 0 w 440"/>
                <a:gd name="T7" fmla="*/ 351 h 411"/>
                <a:gd name="T8" fmla="*/ 0 w 440"/>
                <a:gd name="T9" fmla="*/ 59 h 411"/>
                <a:gd name="T10" fmla="*/ 88 w 440"/>
                <a:gd name="T11" fmla="*/ 0 h 411"/>
                <a:gd name="T12" fmla="*/ 381 w 440"/>
                <a:gd name="T13" fmla="*/ 0 h 411"/>
                <a:gd name="T14" fmla="*/ 439 w 440"/>
                <a:gd name="T15" fmla="*/ 59 h 411"/>
                <a:gd name="T16" fmla="*/ 439 w 440"/>
                <a:gd name="T17" fmla="*/ 351 h 411"/>
                <a:gd name="T18" fmla="*/ 381 w 440"/>
                <a:gd name="T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11">
                  <a:moveTo>
                    <a:pt x="381" y="410"/>
                  </a:moveTo>
                  <a:lnTo>
                    <a:pt x="381" y="410"/>
                  </a:lnTo>
                  <a:cubicBezTo>
                    <a:pt x="88" y="410"/>
                    <a:pt x="88" y="410"/>
                    <a:pt x="88" y="410"/>
                  </a:cubicBezTo>
                  <a:cubicBezTo>
                    <a:pt x="59" y="410"/>
                    <a:pt x="0" y="380"/>
                    <a:pt x="0" y="351"/>
                  </a:cubicBezTo>
                  <a:cubicBezTo>
                    <a:pt x="0" y="59"/>
                    <a:pt x="0" y="59"/>
                    <a:pt x="0" y="59"/>
                  </a:cubicBezTo>
                  <a:cubicBezTo>
                    <a:pt x="0" y="29"/>
                    <a:pt x="59" y="0"/>
                    <a:pt x="88" y="0"/>
                  </a:cubicBezTo>
                  <a:cubicBezTo>
                    <a:pt x="381" y="0"/>
                    <a:pt x="381" y="0"/>
                    <a:pt x="381" y="0"/>
                  </a:cubicBezTo>
                  <a:cubicBezTo>
                    <a:pt x="410" y="0"/>
                    <a:pt x="439" y="29"/>
                    <a:pt x="439" y="59"/>
                  </a:cubicBezTo>
                  <a:cubicBezTo>
                    <a:pt x="439" y="351"/>
                    <a:pt x="439" y="351"/>
                    <a:pt x="439" y="351"/>
                  </a:cubicBezTo>
                  <a:cubicBezTo>
                    <a:pt x="439" y="380"/>
                    <a:pt x="410" y="410"/>
                    <a:pt x="381" y="41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4" name="Freeform 56">
              <a:extLst>
                <a:ext uri="{FF2B5EF4-FFF2-40B4-BE49-F238E27FC236}">
                  <a16:creationId xmlns:a16="http://schemas.microsoft.com/office/drawing/2014/main" xmlns="" id="{1DF3C6E6-A92F-2843-A252-B0B2FABC9806}"/>
                </a:ext>
              </a:extLst>
            </p:cNvPr>
            <p:cNvSpPr>
              <a:spLocks noChangeArrowheads="1"/>
            </p:cNvSpPr>
            <p:nvPr/>
          </p:nvSpPr>
          <p:spPr bwMode="auto">
            <a:xfrm>
              <a:off x="5208588" y="2552700"/>
              <a:ext cx="147637" cy="147638"/>
            </a:xfrm>
            <a:custGeom>
              <a:avLst/>
              <a:gdLst>
                <a:gd name="T0" fmla="*/ 351 w 410"/>
                <a:gd name="T1" fmla="*/ 410 h 411"/>
                <a:gd name="T2" fmla="*/ 351 w 410"/>
                <a:gd name="T3" fmla="*/ 410 h 411"/>
                <a:gd name="T4" fmla="*/ 58 w 410"/>
                <a:gd name="T5" fmla="*/ 410 h 411"/>
                <a:gd name="T6" fmla="*/ 0 w 410"/>
                <a:gd name="T7" fmla="*/ 351 h 411"/>
                <a:gd name="T8" fmla="*/ 0 w 410"/>
                <a:gd name="T9" fmla="*/ 59 h 411"/>
                <a:gd name="T10" fmla="*/ 58 w 410"/>
                <a:gd name="T11" fmla="*/ 0 h 411"/>
                <a:gd name="T12" fmla="*/ 351 w 410"/>
                <a:gd name="T13" fmla="*/ 0 h 411"/>
                <a:gd name="T14" fmla="*/ 409 w 410"/>
                <a:gd name="T15" fmla="*/ 59 h 411"/>
                <a:gd name="T16" fmla="*/ 409 w 410"/>
                <a:gd name="T17" fmla="*/ 351 h 411"/>
                <a:gd name="T18" fmla="*/ 351 w 410"/>
                <a:gd name="T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11">
                  <a:moveTo>
                    <a:pt x="351" y="410"/>
                  </a:moveTo>
                  <a:lnTo>
                    <a:pt x="351" y="410"/>
                  </a:lnTo>
                  <a:cubicBezTo>
                    <a:pt x="58" y="410"/>
                    <a:pt x="58" y="410"/>
                    <a:pt x="58" y="410"/>
                  </a:cubicBezTo>
                  <a:cubicBezTo>
                    <a:pt x="29" y="410"/>
                    <a:pt x="0" y="380"/>
                    <a:pt x="0" y="351"/>
                  </a:cubicBezTo>
                  <a:cubicBezTo>
                    <a:pt x="0" y="59"/>
                    <a:pt x="0" y="59"/>
                    <a:pt x="0" y="59"/>
                  </a:cubicBezTo>
                  <a:cubicBezTo>
                    <a:pt x="0" y="29"/>
                    <a:pt x="29" y="0"/>
                    <a:pt x="58" y="0"/>
                  </a:cubicBezTo>
                  <a:cubicBezTo>
                    <a:pt x="351" y="0"/>
                    <a:pt x="351" y="0"/>
                    <a:pt x="351" y="0"/>
                  </a:cubicBezTo>
                  <a:cubicBezTo>
                    <a:pt x="380" y="0"/>
                    <a:pt x="409" y="29"/>
                    <a:pt x="409" y="59"/>
                  </a:cubicBezTo>
                  <a:cubicBezTo>
                    <a:pt x="409" y="351"/>
                    <a:pt x="409" y="351"/>
                    <a:pt x="409" y="351"/>
                  </a:cubicBezTo>
                  <a:cubicBezTo>
                    <a:pt x="409" y="380"/>
                    <a:pt x="380" y="410"/>
                    <a:pt x="351" y="41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5" name="Freeform 57">
              <a:extLst>
                <a:ext uri="{FF2B5EF4-FFF2-40B4-BE49-F238E27FC236}">
                  <a16:creationId xmlns:a16="http://schemas.microsoft.com/office/drawing/2014/main" xmlns="" id="{D4A639C2-FC8C-3C48-8151-3CC1E096B34D}"/>
                </a:ext>
              </a:extLst>
            </p:cNvPr>
            <p:cNvSpPr>
              <a:spLocks noChangeArrowheads="1"/>
            </p:cNvSpPr>
            <p:nvPr/>
          </p:nvSpPr>
          <p:spPr bwMode="auto">
            <a:xfrm>
              <a:off x="5535613" y="2552700"/>
              <a:ext cx="158750" cy="147638"/>
            </a:xfrm>
            <a:custGeom>
              <a:avLst/>
              <a:gdLst>
                <a:gd name="T0" fmla="*/ 351 w 440"/>
                <a:gd name="T1" fmla="*/ 410 h 411"/>
                <a:gd name="T2" fmla="*/ 351 w 440"/>
                <a:gd name="T3" fmla="*/ 410 h 411"/>
                <a:gd name="T4" fmla="*/ 88 w 440"/>
                <a:gd name="T5" fmla="*/ 410 h 411"/>
                <a:gd name="T6" fmla="*/ 0 w 440"/>
                <a:gd name="T7" fmla="*/ 351 h 411"/>
                <a:gd name="T8" fmla="*/ 0 w 440"/>
                <a:gd name="T9" fmla="*/ 59 h 411"/>
                <a:gd name="T10" fmla="*/ 88 w 440"/>
                <a:gd name="T11" fmla="*/ 0 h 411"/>
                <a:gd name="T12" fmla="*/ 351 w 440"/>
                <a:gd name="T13" fmla="*/ 0 h 411"/>
                <a:gd name="T14" fmla="*/ 439 w 440"/>
                <a:gd name="T15" fmla="*/ 59 h 411"/>
                <a:gd name="T16" fmla="*/ 439 w 440"/>
                <a:gd name="T17" fmla="*/ 351 h 411"/>
                <a:gd name="T18" fmla="*/ 351 w 440"/>
                <a:gd name="T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11">
                  <a:moveTo>
                    <a:pt x="351" y="410"/>
                  </a:moveTo>
                  <a:lnTo>
                    <a:pt x="351" y="410"/>
                  </a:lnTo>
                  <a:cubicBezTo>
                    <a:pt x="88" y="410"/>
                    <a:pt x="88" y="410"/>
                    <a:pt x="88" y="410"/>
                  </a:cubicBezTo>
                  <a:cubicBezTo>
                    <a:pt x="30" y="410"/>
                    <a:pt x="0" y="380"/>
                    <a:pt x="0" y="351"/>
                  </a:cubicBezTo>
                  <a:cubicBezTo>
                    <a:pt x="0" y="59"/>
                    <a:pt x="0" y="59"/>
                    <a:pt x="0" y="59"/>
                  </a:cubicBezTo>
                  <a:cubicBezTo>
                    <a:pt x="0" y="29"/>
                    <a:pt x="30" y="0"/>
                    <a:pt x="88" y="0"/>
                  </a:cubicBezTo>
                  <a:cubicBezTo>
                    <a:pt x="351" y="0"/>
                    <a:pt x="351" y="0"/>
                    <a:pt x="351" y="0"/>
                  </a:cubicBezTo>
                  <a:cubicBezTo>
                    <a:pt x="410" y="0"/>
                    <a:pt x="439" y="29"/>
                    <a:pt x="439" y="59"/>
                  </a:cubicBezTo>
                  <a:cubicBezTo>
                    <a:pt x="439" y="351"/>
                    <a:pt x="439" y="351"/>
                    <a:pt x="439" y="351"/>
                  </a:cubicBezTo>
                  <a:cubicBezTo>
                    <a:pt x="439" y="380"/>
                    <a:pt x="410" y="410"/>
                    <a:pt x="351" y="41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6" name="Freeform 58">
              <a:extLst>
                <a:ext uri="{FF2B5EF4-FFF2-40B4-BE49-F238E27FC236}">
                  <a16:creationId xmlns:a16="http://schemas.microsoft.com/office/drawing/2014/main" xmlns="" id="{9C5EBE21-416B-4C49-B800-60BF0CDEB4C9}"/>
                </a:ext>
              </a:extLst>
            </p:cNvPr>
            <p:cNvSpPr>
              <a:spLocks noChangeArrowheads="1"/>
            </p:cNvSpPr>
            <p:nvPr/>
          </p:nvSpPr>
          <p:spPr bwMode="auto">
            <a:xfrm>
              <a:off x="5208588" y="2857500"/>
              <a:ext cx="147637" cy="158750"/>
            </a:xfrm>
            <a:custGeom>
              <a:avLst/>
              <a:gdLst>
                <a:gd name="T0" fmla="*/ 351 w 410"/>
                <a:gd name="T1" fmla="*/ 439 h 440"/>
                <a:gd name="T2" fmla="*/ 351 w 410"/>
                <a:gd name="T3" fmla="*/ 439 h 440"/>
                <a:gd name="T4" fmla="*/ 58 w 410"/>
                <a:gd name="T5" fmla="*/ 439 h 440"/>
                <a:gd name="T6" fmla="*/ 0 w 410"/>
                <a:gd name="T7" fmla="*/ 351 h 440"/>
                <a:gd name="T8" fmla="*/ 0 w 410"/>
                <a:gd name="T9" fmla="*/ 88 h 440"/>
                <a:gd name="T10" fmla="*/ 58 w 410"/>
                <a:gd name="T11" fmla="*/ 0 h 440"/>
                <a:gd name="T12" fmla="*/ 351 w 410"/>
                <a:gd name="T13" fmla="*/ 0 h 440"/>
                <a:gd name="T14" fmla="*/ 409 w 410"/>
                <a:gd name="T15" fmla="*/ 88 h 440"/>
                <a:gd name="T16" fmla="*/ 409 w 410"/>
                <a:gd name="T17" fmla="*/ 351 h 440"/>
                <a:gd name="T18" fmla="*/ 351 w 410"/>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440">
                  <a:moveTo>
                    <a:pt x="351" y="439"/>
                  </a:moveTo>
                  <a:lnTo>
                    <a:pt x="351" y="439"/>
                  </a:lnTo>
                  <a:cubicBezTo>
                    <a:pt x="58" y="439"/>
                    <a:pt x="58" y="439"/>
                    <a:pt x="58" y="439"/>
                  </a:cubicBezTo>
                  <a:cubicBezTo>
                    <a:pt x="29" y="439"/>
                    <a:pt x="0" y="410"/>
                    <a:pt x="0" y="351"/>
                  </a:cubicBezTo>
                  <a:cubicBezTo>
                    <a:pt x="0" y="88"/>
                    <a:pt x="0" y="88"/>
                    <a:pt x="0" y="88"/>
                  </a:cubicBezTo>
                  <a:cubicBezTo>
                    <a:pt x="0" y="30"/>
                    <a:pt x="29" y="0"/>
                    <a:pt x="58" y="0"/>
                  </a:cubicBezTo>
                  <a:cubicBezTo>
                    <a:pt x="351" y="0"/>
                    <a:pt x="351" y="0"/>
                    <a:pt x="351" y="0"/>
                  </a:cubicBezTo>
                  <a:cubicBezTo>
                    <a:pt x="380" y="0"/>
                    <a:pt x="409" y="30"/>
                    <a:pt x="409" y="88"/>
                  </a:cubicBezTo>
                  <a:cubicBezTo>
                    <a:pt x="409" y="351"/>
                    <a:pt x="409" y="351"/>
                    <a:pt x="409" y="351"/>
                  </a:cubicBezTo>
                  <a:cubicBezTo>
                    <a:pt x="409" y="410"/>
                    <a:pt x="380" y="439"/>
                    <a:pt x="35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7" name="Freeform 59">
              <a:extLst>
                <a:ext uri="{FF2B5EF4-FFF2-40B4-BE49-F238E27FC236}">
                  <a16:creationId xmlns:a16="http://schemas.microsoft.com/office/drawing/2014/main" xmlns="" id="{27D2BF26-3941-CB4A-A2BE-5C9936750341}"/>
                </a:ext>
              </a:extLst>
            </p:cNvPr>
            <p:cNvSpPr>
              <a:spLocks noChangeArrowheads="1"/>
            </p:cNvSpPr>
            <p:nvPr/>
          </p:nvSpPr>
          <p:spPr bwMode="auto">
            <a:xfrm>
              <a:off x="5535613" y="2857500"/>
              <a:ext cx="158750" cy="158750"/>
            </a:xfrm>
            <a:custGeom>
              <a:avLst/>
              <a:gdLst>
                <a:gd name="T0" fmla="*/ 351 w 440"/>
                <a:gd name="T1" fmla="*/ 439 h 440"/>
                <a:gd name="T2" fmla="*/ 351 w 440"/>
                <a:gd name="T3" fmla="*/ 439 h 440"/>
                <a:gd name="T4" fmla="*/ 88 w 440"/>
                <a:gd name="T5" fmla="*/ 439 h 440"/>
                <a:gd name="T6" fmla="*/ 0 w 440"/>
                <a:gd name="T7" fmla="*/ 351 h 440"/>
                <a:gd name="T8" fmla="*/ 0 w 440"/>
                <a:gd name="T9" fmla="*/ 88 h 440"/>
                <a:gd name="T10" fmla="*/ 88 w 440"/>
                <a:gd name="T11" fmla="*/ 0 h 440"/>
                <a:gd name="T12" fmla="*/ 351 w 440"/>
                <a:gd name="T13" fmla="*/ 0 h 440"/>
                <a:gd name="T14" fmla="*/ 439 w 440"/>
                <a:gd name="T15" fmla="*/ 88 h 440"/>
                <a:gd name="T16" fmla="*/ 439 w 440"/>
                <a:gd name="T17" fmla="*/ 351 h 440"/>
                <a:gd name="T18" fmla="*/ 351 w 440"/>
                <a:gd name="T19"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351" y="439"/>
                  </a:moveTo>
                  <a:lnTo>
                    <a:pt x="351" y="439"/>
                  </a:lnTo>
                  <a:cubicBezTo>
                    <a:pt x="88" y="439"/>
                    <a:pt x="88" y="439"/>
                    <a:pt x="88" y="439"/>
                  </a:cubicBezTo>
                  <a:cubicBezTo>
                    <a:pt x="30" y="439"/>
                    <a:pt x="0" y="410"/>
                    <a:pt x="0" y="351"/>
                  </a:cubicBezTo>
                  <a:cubicBezTo>
                    <a:pt x="0" y="88"/>
                    <a:pt x="0" y="88"/>
                    <a:pt x="0" y="88"/>
                  </a:cubicBezTo>
                  <a:cubicBezTo>
                    <a:pt x="0" y="30"/>
                    <a:pt x="30" y="0"/>
                    <a:pt x="88" y="0"/>
                  </a:cubicBezTo>
                  <a:cubicBezTo>
                    <a:pt x="351" y="0"/>
                    <a:pt x="351" y="0"/>
                    <a:pt x="351" y="0"/>
                  </a:cubicBezTo>
                  <a:cubicBezTo>
                    <a:pt x="410" y="0"/>
                    <a:pt x="439" y="30"/>
                    <a:pt x="439" y="88"/>
                  </a:cubicBezTo>
                  <a:cubicBezTo>
                    <a:pt x="439" y="351"/>
                    <a:pt x="439" y="351"/>
                    <a:pt x="439" y="351"/>
                  </a:cubicBezTo>
                  <a:cubicBezTo>
                    <a:pt x="439" y="410"/>
                    <a:pt x="410" y="439"/>
                    <a:pt x="351" y="439"/>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endParaRPr>
            </a:p>
          </p:txBody>
        </p:sp>
        <p:sp>
          <p:nvSpPr>
            <p:cNvPr id="168" name="Freeform 60">
              <a:extLst>
                <a:ext uri="{FF2B5EF4-FFF2-40B4-BE49-F238E27FC236}">
                  <a16:creationId xmlns:a16="http://schemas.microsoft.com/office/drawing/2014/main" xmlns="" id="{2B73E57F-A4DD-EB46-8AB3-51EAA9A6D997}"/>
                </a:ext>
              </a:extLst>
            </p:cNvPr>
            <p:cNvSpPr>
              <a:spLocks noChangeArrowheads="1"/>
            </p:cNvSpPr>
            <p:nvPr/>
          </p:nvSpPr>
          <p:spPr bwMode="auto">
            <a:xfrm>
              <a:off x="5040313" y="2393950"/>
              <a:ext cx="811212" cy="749300"/>
            </a:xfrm>
            <a:custGeom>
              <a:avLst/>
              <a:gdLst>
                <a:gd name="T0" fmla="*/ 0 w 2255"/>
                <a:gd name="T1" fmla="*/ 0 h 2081"/>
                <a:gd name="T2" fmla="*/ 0 w 2255"/>
                <a:gd name="T3" fmla="*/ 0 h 2081"/>
                <a:gd name="T4" fmla="*/ 2020 w 2255"/>
                <a:gd name="T5" fmla="*/ 0 h 2081"/>
                <a:gd name="T6" fmla="*/ 2254 w 2255"/>
                <a:gd name="T7" fmla="*/ 235 h 2081"/>
                <a:gd name="T8" fmla="*/ 2254 w 2255"/>
                <a:gd name="T9" fmla="*/ 2080 h 2081"/>
                <a:gd name="T10" fmla="*/ 0 w 2255"/>
                <a:gd name="T11" fmla="*/ 2080 h 2081"/>
              </a:gdLst>
              <a:ahLst/>
              <a:cxnLst>
                <a:cxn ang="0">
                  <a:pos x="T0" y="T1"/>
                </a:cxn>
                <a:cxn ang="0">
                  <a:pos x="T2" y="T3"/>
                </a:cxn>
                <a:cxn ang="0">
                  <a:pos x="T4" y="T5"/>
                </a:cxn>
                <a:cxn ang="0">
                  <a:pos x="T6" y="T7"/>
                </a:cxn>
                <a:cxn ang="0">
                  <a:pos x="T8" y="T9"/>
                </a:cxn>
                <a:cxn ang="0">
                  <a:pos x="T10" y="T11"/>
                </a:cxn>
              </a:cxnLst>
              <a:rect l="0" t="0" r="r" b="b"/>
              <a:pathLst>
                <a:path w="2255" h="2081">
                  <a:moveTo>
                    <a:pt x="0" y="0"/>
                  </a:moveTo>
                  <a:lnTo>
                    <a:pt x="0" y="0"/>
                  </a:lnTo>
                  <a:cubicBezTo>
                    <a:pt x="2020" y="0"/>
                    <a:pt x="2020" y="0"/>
                    <a:pt x="2020" y="0"/>
                  </a:cubicBezTo>
                  <a:cubicBezTo>
                    <a:pt x="2137" y="0"/>
                    <a:pt x="2254" y="88"/>
                    <a:pt x="2254" y="235"/>
                  </a:cubicBezTo>
                  <a:cubicBezTo>
                    <a:pt x="2254" y="2080"/>
                    <a:pt x="2254" y="2080"/>
                    <a:pt x="2254" y="2080"/>
                  </a:cubicBezTo>
                  <a:cubicBezTo>
                    <a:pt x="0" y="2080"/>
                    <a:pt x="0" y="2080"/>
                    <a:pt x="0" y="208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endParaRPr>
            </a:p>
          </p:txBody>
        </p:sp>
        <p:sp>
          <p:nvSpPr>
            <p:cNvPr id="169" name="Freeform 61">
              <a:extLst>
                <a:ext uri="{FF2B5EF4-FFF2-40B4-BE49-F238E27FC236}">
                  <a16:creationId xmlns:a16="http://schemas.microsoft.com/office/drawing/2014/main" xmlns="" id="{7B923848-D489-1B4A-B526-F43916068B96}"/>
                </a:ext>
              </a:extLst>
            </p:cNvPr>
            <p:cNvSpPr>
              <a:spLocks noChangeArrowheads="1"/>
            </p:cNvSpPr>
            <p:nvPr/>
          </p:nvSpPr>
          <p:spPr bwMode="auto">
            <a:xfrm>
              <a:off x="4079875" y="1646238"/>
              <a:ext cx="769938" cy="136525"/>
            </a:xfrm>
            <a:custGeom>
              <a:avLst/>
              <a:gdLst>
                <a:gd name="T0" fmla="*/ 2137 w 2138"/>
                <a:gd name="T1" fmla="*/ 380 h 381"/>
                <a:gd name="T2" fmla="*/ 2137 w 2138"/>
                <a:gd name="T3" fmla="*/ 380 h 381"/>
                <a:gd name="T4" fmla="*/ 2137 w 2138"/>
                <a:gd name="T5" fmla="*/ 175 h 381"/>
                <a:gd name="T6" fmla="*/ 1961 w 2138"/>
                <a:gd name="T7" fmla="*/ 0 h 381"/>
                <a:gd name="T8" fmla="*/ 175 w 2138"/>
                <a:gd name="T9" fmla="*/ 0 h 381"/>
                <a:gd name="T10" fmla="*/ 0 w 2138"/>
                <a:gd name="T11" fmla="*/ 175 h 381"/>
                <a:gd name="T12" fmla="*/ 0 w 2138"/>
                <a:gd name="T13" fmla="*/ 380 h 381"/>
              </a:gdLst>
              <a:ahLst/>
              <a:cxnLst>
                <a:cxn ang="0">
                  <a:pos x="T0" y="T1"/>
                </a:cxn>
                <a:cxn ang="0">
                  <a:pos x="T2" y="T3"/>
                </a:cxn>
                <a:cxn ang="0">
                  <a:pos x="T4" y="T5"/>
                </a:cxn>
                <a:cxn ang="0">
                  <a:pos x="T6" y="T7"/>
                </a:cxn>
                <a:cxn ang="0">
                  <a:pos x="T8" y="T9"/>
                </a:cxn>
                <a:cxn ang="0">
                  <a:pos x="T10" y="T11"/>
                </a:cxn>
                <a:cxn ang="0">
                  <a:pos x="T12" y="T13"/>
                </a:cxn>
              </a:cxnLst>
              <a:rect l="0" t="0" r="r" b="b"/>
              <a:pathLst>
                <a:path w="2138" h="381">
                  <a:moveTo>
                    <a:pt x="2137" y="380"/>
                  </a:moveTo>
                  <a:lnTo>
                    <a:pt x="2137" y="380"/>
                  </a:lnTo>
                  <a:cubicBezTo>
                    <a:pt x="2137" y="175"/>
                    <a:pt x="2137" y="175"/>
                    <a:pt x="2137" y="175"/>
                  </a:cubicBezTo>
                  <a:cubicBezTo>
                    <a:pt x="2137" y="58"/>
                    <a:pt x="2049" y="0"/>
                    <a:pt x="1961" y="0"/>
                  </a:cubicBezTo>
                  <a:cubicBezTo>
                    <a:pt x="175" y="0"/>
                    <a:pt x="175" y="0"/>
                    <a:pt x="175" y="0"/>
                  </a:cubicBezTo>
                  <a:cubicBezTo>
                    <a:pt x="58" y="0"/>
                    <a:pt x="0" y="58"/>
                    <a:pt x="0" y="175"/>
                  </a:cubicBezTo>
                  <a:cubicBezTo>
                    <a:pt x="0" y="380"/>
                    <a:pt x="0" y="380"/>
                    <a:pt x="0" y="380"/>
                  </a:cubicBezTo>
                </a:path>
              </a:pathLst>
            </a:custGeom>
            <a:noFill/>
            <a:ln w="12700" cap="flat">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endParaRPr>
            </a:p>
          </p:txBody>
        </p:sp>
      </p:grpSp>
      <p:sp>
        <p:nvSpPr>
          <p:cNvPr id="100" name="Rectangle 99">
            <a:extLst>
              <a:ext uri="{FF2B5EF4-FFF2-40B4-BE49-F238E27FC236}">
                <a16:creationId xmlns:a16="http://schemas.microsoft.com/office/drawing/2014/main" xmlns="" id="{A4E8C829-5B31-4142-BDAE-20EADF6EDE09}"/>
              </a:ext>
            </a:extLst>
          </p:cNvPr>
          <p:cNvSpPr/>
          <p:nvPr/>
        </p:nvSpPr>
        <p:spPr>
          <a:xfrm>
            <a:off x="6953751" y="4138988"/>
            <a:ext cx="4988946" cy="2433414"/>
          </a:xfrm>
          <a:prstGeom prst="rect">
            <a:avLst/>
          </a:prstGeom>
          <a:noFill/>
          <a:ln w="92075" cap="flat" cmpd="sng" algn="ctr">
            <a:noFill/>
            <a:prstDash val="solid"/>
            <a:miter lim="800000"/>
          </a:ln>
          <a:effectLst>
            <a:softEdge rad="635000"/>
          </a:effectLst>
          <a:scene3d>
            <a:camera prst="orthographicFront">
              <a:rot lat="0" lon="0" rev="0"/>
            </a:camera>
            <a:lightRig rig="contrasting" dir="t">
              <a:rot lat="0" lon="0" rev="7800000"/>
            </a:lightRig>
          </a:scene3d>
          <a:sp3d>
            <a:bevelT w="139700" h="139700"/>
          </a:sp3d>
        </p:spPr>
        <p:txBody>
          <a:bodyPr rot="0" spcFirstLastPara="0" vertOverflow="overflow" horzOverflow="overflow" vert="horz" wrap="square" lIns="54128" tIns="27064" rIns="54128" bIns="27064" numCol="1" spcCol="0" rtlCol="0" fromWordArt="0" anchor="ctr" anchorCtr="0" forceAA="0" compatLnSpc="1">
            <a:prstTxWarp prst="textNoShape">
              <a:avLst/>
            </a:prstTxWarp>
            <a:noAutofit/>
          </a:bodyPr>
          <a:lstStyle/>
          <a:p>
            <a:r>
              <a:rPr lang="en-US" sz="3600" b="1" dirty="0">
                <a:solidFill>
                  <a:schemeClr val="accent2"/>
                </a:solidFill>
              </a:rPr>
              <a:t>Always-on Connectivity</a:t>
            </a:r>
          </a:p>
          <a:p>
            <a:pPr marL="800100" lvl="1" indent="-342900">
              <a:buFont typeface="Arial" panose="020B0604020202020204" pitchFamily="34" charset="0"/>
              <a:buChar char="•"/>
            </a:pPr>
            <a:r>
              <a:rPr lang="en-US" sz="2400" dirty="0"/>
              <a:t>Link ”brownout” detection</a:t>
            </a:r>
          </a:p>
          <a:p>
            <a:pPr marL="800100" lvl="1" indent="-342900">
              <a:buFont typeface="Arial" panose="020B0604020202020204" pitchFamily="34" charset="0"/>
              <a:buChar char="•"/>
            </a:pPr>
            <a:r>
              <a:rPr lang="en-US" sz="2400" dirty="0"/>
              <a:t>Advanced QoS/</a:t>
            </a:r>
            <a:r>
              <a:rPr lang="en-US" sz="2400" dirty="0" err="1"/>
              <a:t>QoE</a:t>
            </a:r>
            <a:endParaRPr lang="en-US" sz="2400" dirty="0"/>
          </a:p>
          <a:p>
            <a:pPr marL="800100" lvl="1" indent="-342900">
              <a:buFont typeface="Arial" panose="020B0604020202020204" pitchFamily="34" charset="0"/>
              <a:buChar char="•"/>
            </a:pPr>
            <a:r>
              <a:rPr lang="en-US" sz="2400" dirty="0"/>
              <a:t>Audio Packet Duplication</a:t>
            </a:r>
          </a:p>
          <a:p>
            <a:pPr marL="800100" lvl="1" indent="-342900">
              <a:buFont typeface="Arial" panose="020B0604020202020204" pitchFamily="34" charset="0"/>
              <a:buChar char="•"/>
            </a:pPr>
            <a:r>
              <a:rPr lang="en-US" sz="2400" dirty="0"/>
              <a:t>Link bonding </a:t>
            </a:r>
          </a:p>
        </p:txBody>
      </p:sp>
    </p:spTree>
    <p:extLst>
      <p:ext uri="{BB962C8B-B14F-4D97-AF65-F5344CB8AC3E}">
        <p14:creationId xmlns:p14="http://schemas.microsoft.com/office/powerpoint/2010/main" val="2554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5"/>
          <p:cNvPicPr>
            <a:picLocks noChangeAspect="1" noChangeArrowheads="1"/>
          </p:cNvPicPr>
          <p:nvPr/>
        </p:nvPicPr>
        <p:blipFill>
          <a:blip r:embed="rId3">
            <a:duotone>
              <a:schemeClr val="accent1">
                <a:shade val="45000"/>
                <a:satMod val="135000"/>
              </a:schemeClr>
              <a:srgbClr val="FFFFFF"/>
            </a:duotone>
          </a:blip>
          <a:srcRect/>
          <a:stretch>
            <a:fillRect/>
          </a:stretch>
        </p:blipFill>
        <p:spPr bwMode="auto">
          <a:xfrm>
            <a:off x="9339340" y="1441083"/>
            <a:ext cx="2591814" cy="4892774"/>
          </a:xfrm>
          <a:prstGeom prst="rect">
            <a:avLst/>
          </a:prstGeom>
          <a:noFill/>
          <a:ln w="9525">
            <a:noFill/>
            <a:miter lim="800000"/>
          </a:ln>
        </p:spPr>
      </p:pic>
      <p:pic>
        <p:nvPicPr>
          <p:cNvPr id="32" name="Picture 31"/>
          <p:cNvPicPr>
            <a:picLocks noChangeAspect="1"/>
          </p:cNvPicPr>
          <p:nvPr/>
        </p:nvPicPr>
        <p:blipFill>
          <a:blip r:embed="rId4" cstate="print">
            <a:lum bright="70000" contrast="-70000"/>
          </a:blip>
          <a:stretch>
            <a:fillRect/>
          </a:stretch>
        </p:blipFill>
        <p:spPr>
          <a:xfrm>
            <a:off x="6188644" y="3725366"/>
            <a:ext cx="1276350" cy="920956"/>
          </a:xfrm>
          <a:prstGeom prst="rect">
            <a:avLst/>
          </a:prstGeom>
          <a:scene3d>
            <a:camera prst="isometricOffAxis2Left"/>
            <a:lightRig rig="threePt" dir="t"/>
          </a:scene3d>
        </p:spPr>
      </p:pic>
      <p:sp>
        <p:nvSpPr>
          <p:cNvPr id="43" name="TextBox 42"/>
          <p:cNvSpPr txBox="1">
            <a:spLocks/>
          </p:cNvSpPr>
          <p:nvPr/>
        </p:nvSpPr>
        <p:spPr>
          <a:xfrm>
            <a:off x="8053183" y="3387867"/>
            <a:ext cx="1036732" cy="301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Internet</a:t>
            </a:r>
          </a:p>
        </p:txBody>
      </p:sp>
      <p:pic>
        <p:nvPicPr>
          <p:cNvPr id="44" name="Picture 43"/>
          <p:cNvPicPr>
            <a:picLocks noChangeAspect="1"/>
          </p:cNvPicPr>
          <p:nvPr/>
        </p:nvPicPr>
        <p:blipFill>
          <a:blip r:embed="rId5"/>
          <a:stretch>
            <a:fillRect/>
          </a:stretch>
        </p:blipFill>
        <p:spPr>
          <a:xfrm>
            <a:off x="7786308" y="1985113"/>
            <a:ext cx="628251" cy="782218"/>
          </a:xfrm>
          <a:prstGeom prst="rect">
            <a:avLst/>
          </a:prstGeom>
        </p:spPr>
      </p:pic>
      <p:sp>
        <p:nvSpPr>
          <p:cNvPr id="46" name="Oval 112"/>
          <p:cNvSpPr>
            <a:spLocks/>
          </p:cNvSpPr>
          <p:nvPr/>
        </p:nvSpPr>
        <p:spPr bwMode="auto">
          <a:xfrm>
            <a:off x="5926484" y="1678856"/>
            <a:ext cx="1141888" cy="730015"/>
          </a:xfrm>
          <a:custGeom>
            <a:avLst/>
            <a:gdLst/>
            <a:ahLst/>
            <a:cxnLst/>
            <a:rect l="l" t="t" r="r" b="b"/>
            <a:pathLst>
              <a:path w="2527522" h="1548376">
                <a:moveTo>
                  <a:pt x="1270975" y="0"/>
                </a:moveTo>
                <a:cubicBezTo>
                  <a:pt x="1537818" y="0"/>
                  <a:pt x="1763581" y="175882"/>
                  <a:pt x="1835893" y="418901"/>
                </a:cubicBezTo>
                <a:cubicBezTo>
                  <a:pt x="1865007" y="406754"/>
                  <a:pt x="1896971" y="400275"/>
                  <a:pt x="1930447" y="400275"/>
                </a:cubicBezTo>
                <a:cubicBezTo>
                  <a:pt x="2070675" y="400275"/>
                  <a:pt x="2184352" y="513952"/>
                  <a:pt x="2184352" y="654180"/>
                </a:cubicBezTo>
                <a:lnTo>
                  <a:pt x="2181275" y="684709"/>
                </a:lnTo>
                <a:cubicBezTo>
                  <a:pt x="2379074" y="726124"/>
                  <a:pt x="2527522" y="901594"/>
                  <a:pt x="2527522" y="1111735"/>
                </a:cubicBezTo>
                <a:cubicBezTo>
                  <a:pt x="2527522" y="1352885"/>
                  <a:pt x="2332031" y="1548376"/>
                  <a:pt x="2090881" y="1548376"/>
                </a:cubicBezTo>
                <a:lnTo>
                  <a:pt x="2055684" y="1544828"/>
                </a:lnTo>
                <a:lnTo>
                  <a:pt x="2055684" y="1546675"/>
                </a:lnTo>
                <a:lnTo>
                  <a:pt x="537308" y="1546675"/>
                </a:lnTo>
                <a:cubicBezTo>
                  <a:pt x="530949" y="1548258"/>
                  <a:pt x="524511" y="1548376"/>
                  <a:pt x="518045" y="1548376"/>
                </a:cubicBezTo>
                <a:lnTo>
                  <a:pt x="501171" y="1546675"/>
                </a:lnTo>
                <a:lnTo>
                  <a:pt x="465218" y="1546675"/>
                </a:lnTo>
                <a:lnTo>
                  <a:pt x="465218" y="1543051"/>
                </a:lnTo>
                <a:cubicBezTo>
                  <a:pt x="203784" y="1519100"/>
                  <a:pt x="0" y="1298513"/>
                  <a:pt x="0" y="1030331"/>
                </a:cubicBezTo>
                <a:cubicBezTo>
                  <a:pt x="0" y="744223"/>
                  <a:pt x="231937" y="512286"/>
                  <a:pt x="518045" y="512286"/>
                </a:cubicBezTo>
                <a:cubicBezTo>
                  <a:pt x="575652" y="512286"/>
                  <a:pt x="631063" y="521689"/>
                  <a:pt x="682066" y="541317"/>
                </a:cubicBezTo>
                <a:cubicBezTo>
                  <a:pt x="705982" y="237781"/>
                  <a:pt x="960711" y="0"/>
                  <a:pt x="1270975" y="0"/>
                </a:cubicBezTo>
                <a:close/>
              </a:path>
            </a:pathLst>
          </a:custGeom>
          <a:noFill/>
          <a:ln w="19050" cap="flat" cmpd="sng" algn="ctr">
            <a:solidFill>
              <a:schemeClr val="accent1"/>
            </a:solidFill>
            <a:prstDash val="solid"/>
            <a:round/>
            <a:headEnd type="none" w="med" len="med"/>
            <a:tailEnd type="none" w="med" len="med"/>
          </a:ln>
          <a:effectLst/>
        </p:spPr>
        <p:txBody>
          <a:bodyPr vert="horz" wrap="none" lIns="138233" tIns="69116" rIns="138233" bIns="69116" numCol="1" rtlCol="0" anchor="ctr" anchorCtr="0" compatLnSpc="1">
            <a:prstTxWarp prst="textNoShape">
              <a:avLst/>
            </a:prstTxWarp>
          </a:bodyPr>
          <a:lstStyle/>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8" name="Oval 112"/>
          <p:cNvSpPr>
            <a:spLocks/>
          </p:cNvSpPr>
          <p:nvPr/>
        </p:nvSpPr>
        <p:spPr bwMode="auto">
          <a:xfrm>
            <a:off x="5373759" y="2850954"/>
            <a:ext cx="1807740" cy="954709"/>
          </a:xfrm>
          <a:custGeom>
            <a:avLst/>
            <a:gdLst/>
            <a:ahLst/>
            <a:cxnLst/>
            <a:rect l="l" t="t" r="r" b="b"/>
            <a:pathLst>
              <a:path w="2527522" h="1548376">
                <a:moveTo>
                  <a:pt x="1270975" y="0"/>
                </a:moveTo>
                <a:cubicBezTo>
                  <a:pt x="1537818" y="0"/>
                  <a:pt x="1763581" y="175882"/>
                  <a:pt x="1835893" y="418901"/>
                </a:cubicBezTo>
                <a:cubicBezTo>
                  <a:pt x="1865007" y="406754"/>
                  <a:pt x="1896971" y="400275"/>
                  <a:pt x="1930447" y="400275"/>
                </a:cubicBezTo>
                <a:cubicBezTo>
                  <a:pt x="2070675" y="400275"/>
                  <a:pt x="2184352" y="513952"/>
                  <a:pt x="2184352" y="654180"/>
                </a:cubicBezTo>
                <a:lnTo>
                  <a:pt x="2181275" y="684709"/>
                </a:lnTo>
                <a:cubicBezTo>
                  <a:pt x="2379074" y="726124"/>
                  <a:pt x="2527522" y="901594"/>
                  <a:pt x="2527522" y="1111735"/>
                </a:cubicBezTo>
                <a:cubicBezTo>
                  <a:pt x="2527522" y="1352885"/>
                  <a:pt x="2332031" y="1548376"/>
                  <a:pt x="2090881" y="1548376"/>
                </a:cubicBezTo>
                <a:lnTo>
                  <a:pt x="2055684" y="1544828"/>
                </a:lnTo>
                <a:lnTo>
                  <a:pt x="2055684" y="1546675"/>
                </a:lnTo>
                <a:lnTo>
                  <a:pt x="537308" y="1546675"/>
                </a:lnTo>
                <a:cubicBezTo>
                  <a:pt x="530949" y="1548258"/>
                  <a:pt x="524511" y="1548376"/>
                  <a:pt x="518045" y="1548376"/>
                </a:cubicBezTo>
                <a:lnTo>
                  <a:pt x="501171" y="1546675"/>
                </a:lnTo>
                <a:lnTo>
                  <a:pt x="465218" y="1546675"/>
                </a:lnTo>
                <a:lnTo>
                  <a:pt x="465218" y="1543051"/>
                </a:lnTo>
                <a:cubicBezTo>
                  <a:pt x="203784" y="1519100"/>
                  <a:pt x="0" y="1298513"/>
                  <a:pt x="0" y="1030331"/>
                </a:cubicBezTo>
                <a:cubicBezTo>
                  <a:pt x="0" y="744223"/>
                  <a:pt x="231937" y="512286"/>
                  <a:pt x="518045" y="512286"/>
                </a:cubicBezTo>
                <a:cubicBezTo>
                  <a:pt x="575652" y="512286"/>
                  <a:pt x="631063" y="521689"/>
                  <a:pt x="682066" y="541317"/>
                </a:cubicBezTo>
                <a:cubicBezTo>
                  <a:pt x="705982" y="237781"/>
                  <a:pt x="960711" y="0"/>
                  <a:pt x="1270975" y="0"/>
                </a:cubicBezTo>
                <a:close/>
              </a:path>
            </a:pathLst>
          </a:custGeom>
          <a:noFill/>
          <a:ln w="19050" cap="flat" cmpd="sng" algn="ctr">
            <a:solidFill>
              <a:schemeClr val="accent1"/>
            </a:solidFill>
            <a:prstDash val="solid"/>
            <a:round/>
            <a:headEnd type="none" w="med" len="med"/>
            <a:tailEnd type="none" w="med" len="med"/>
          </a:ln>
          <a:effectLst/>
        </p:spPr>
        <p:txBody>
          <a:bodyPr vert="horz" wrap="none" lIns="138233" tIns="69116" rIns="138233" bIns="69116" numCol="1" rtlCol="0" anchor="ctr" anchorCtr="0" compatLnSpc="1">
            <a:prstTxWarp prst="textNoShape">
              <a:avLst/>
            </a:prstTxWarp>
          </a:bodyPr>
          <a:lstStyle/>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2" name="Oval 112"/>
          <p:cNvSpPr>
            <a:spLocks/>
          </p:cNvSpPr>
          <p:nvPr/>
        </p:nvSpPr>
        <p:spPr bwMode="auto">
          <a:xfrm>
            <a:off x="7485293" y="2041654"/>
            <a:ext cx="1115213" cy="635325"/>
          </a:xfrm>
          <a:custGeom>
            <a:avLst/>
            <a:gdLst/>
            <a:ahLst/>
            <a:cxnLst/>
            <a:rect l="l" t="t" r="r" b="b"/>
            <a:pathLst>
              <a:path w="2527522" h="1548376">
                <a:moveTo>
                  <a:pt x="1270975" y="0"/>
                </a:moveTo>
                <a:cubicBezTo>
                  <a:pt x="1537818" y="0"/>
                  <a:pt x="1763581" y="175882"/>
                  <a:pt x="1835893" y="418901"/>
                </a:cubicBezTo>
                <a:cubicBezTo>
                  <a:pt x="1865007" y="406754"/>
                  <a:pt x="1896971" y="400275"/>
                  <a:pt x="1930447" y="400275"/>
                </a:cubicBezTo>
                <a:cubicBezTo>
                  <a:pt x="2070675" y="400275"/>
                  <a:pt x="2184352" y="513952"/>
                  <a:pt x="2184352" y="654180"/>
                </a:cubicBezTo>
                <a:lnTo>
                  <a:pt x="2181275" y="684709"/>
                </a:lnTo>
                <a:cubicBezTo>
                  <a:pt x="2379074" y="726124"/>
                  <a:pt x="2527522" y="901594"/>
                  <a:pt x="2527522" y="1111735"/>
                </a:cubicBezTo>
                <a:cubicBezTo>
                  <a:pt x="2527522" y="1352885"/>
                  <a:pt x="2332031" y="1548376"/>
                  <a:pt x="2090881" y="1548376"/>
                </a:cubicBezTo>
                <a:lnTo>
                  <a:pt x="2055684" y="1544828"/>
                </a:lnTo>
                <a:lnTo>
                  <a:pt x="2055684" y="1546675"/>
                </a:lnTo>
                <a:lnTo>
                  <a:pt x="537308" y="1546675"/>
                </a:lnTo>
                <a:cubicBezTo>
                  <a:pt x="530949" y="1548258"/>
                  <a:pt x="524511" y="1548376"/>
                  <a:pt x="518045" y="1548376"/>
                </a:cubicBezTo>
                <a:lnTo>
                  <a:pt x="501171" y="1546675"/>
                </a:lnTo>
                <a:lnTo>
                  <a:pt x="465218" y="1546675"/>
                </a:lnTo>
                <a:lnTo>
                  <a:pt x="465218" y="1543051"/>
                </a:lnTo>
                <a:cubicBezTo>
                  <a:pt x="203784" y="1519100"/>
                  <a:pt x="0" y="1298513"/>
                  <a:pt x="0" y="1030331"/>
                </a:cubicBezTo>
                <a:cubicBezTo>
                  <a:pt x="0" y="744223"/>
                  <a:pt x="231937" y="512286"/>
                  <a:pt x="518045" y="512286"/>
                </a:cubicBezTo>
                <a:cubicBezTo>
                  <a:pt x="575652" y="512286"/>
                  <a:pt x="631063" y="521689"/>
                  <a:pt x="682066" y="541317"/>
                </a:cubicBezTo>
                <a:cubicBezTo>
                  <a:pt x="705982" y="237781"/>
                  <a:pt x="960711" y="0"/>
                  <a:pt x="1270975" y="0"/>
                </a:cubicBezTo>
                <a:close/>
              </a:path>
            </a:pathLst>
          </a:custGeom>
          <a:noFill/>
          <a:ln w="19050" cap="flat" cmpd="sng" algn="ctr">
            <a:solidFill>
              <a:schemeClr val="accent3">
                <a:lumMod val="75000"/>
              </a:schemeClr>
            </a:solidFill>
            <a:prstDash val="solid"/>
            <a:round/>
            <a:headEnd type="none" w="med" len="med"/>
            <a:tailEnd type="none" w="med" len="med"/>
          </a:ln>
          <a:effectLst/>
        </p:spPr>
        <p:txBody>
          <a:bodyPr vert="horz" wrap="none" lIns="138233" tIns="69116" rIns="138233" bIns="69116" numCol="1" rtlCol="0" anchor="ctr" anchorCtr="0" compatLnSpc="1">
            <a:prstTxWarp prst="textNoShape">
              <a:avLst/>
            </a:prstTxWarp>
          </a:bodyPr>
          <a:lstStyle/>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3" name="Oval 112"/>
          <p:cNvSpPr>
            <a:spLocks/>
          </p:cNvSpPr>
          <p:nvPr/>
        </p:nvSpPr>
        <p:spPr bwMode="auto">
          <a:xfrm>
            <a:off x="4109626" y="1998798"/>
            <a:ext cx="1141888" cy="730015"/>
          </a:xfrm>
          <a:custGeom>
            <a:avLst/>
            <a:gdLst/>
            <a:ahLst/>
            <a:cxnLst/>
            <a:rect l="l" t="t" r="r" b="b"/>
            <a:pathLst>
              <a:path w="2527522" h="1548376">
                <a:moveTo>
                  <a:pt x="1270975" y="0"/>
                </a:moveTo>
                <a:cubicBezTo>
                  <a:pt x="1537818" y="0"/>
                  <a:pt x="1763581" y="175882"/>
                  <a:pt x="1835893" y="418901"/>
                </a:cubicBezTo>
                <a:cubicBezTo>
                  <a:pt x="1865007" y="406754"/>
                  <a:pt x="1896971" y="400275"/>
                  <a:pt x="1930447" y="400275"/>
                </a:cubicBezTo>
                <a:cubicBezTo>
                  <a:pt x="2070675" y="400275"/>
                  <a:pt x="2184352" y="513952"/>
                  <a:pt x="2184352" y="654180"/>
                </a:cubicBezTo>
                <a:lnTo>
                  <a:pt x="2181275" y="684709"/>
                </a:lnTo>
                <a:cubicBezTo>
                  <a:pt x="2379074" y="726124"/>
                  <a:pt x="2527522" y="901594"/>
                  <a:pt x="2527522" y="1111735"/>
                </a:cubicBezTo>
                <a:cubicBezTo>
                  <a:pt x="2527522" y="1352885"/>
                  <a:pt x="2332031" y="1548376"/>
                  <a:pt x="2090881" y="1548376"/>
                </a:cubicBezTo>
                <a:lnTo>
                  <a:pt x="2055684" y="1544828"/>
                </a:lnTo>
                <a:lnTo>
                  <a:pt x="2055684" y="1546675"/>
                </a:lnTo>
                <a:lnTo>
                  <a:pt x="537308" y="1546675"/>
                </a:lnTo>
                <a:cubicBezTo>
                  <a:pt x="530949" y="1548258"/>
                  <a:pt x="524511" y="1548376"/>
                  <a:pt x="518045" y="1548376"/>
                </a:cubicBezTo>
                <a:lnTo>
                  <a:pt x="501171" y="1546675"/>
                </a:lnTo>
                <a:lnTo>
                  <a:pt x="465218" y="1546675"/>
                </a:lnTo>
                <a:lnTo>
                  <a:pt x="465218" y="1543051"/>
                </a:lnTo>
                <a:cubicBezTo>
                  <a:pt x="203784" y="1519100"/>
                  <a:pt x="0" y="1298513"/>
                  <a:pt x="0" y="1030331"/>
                </a:cubicBezTo>
                <a:cubicBezTo>
                  <a:pt x="0" y="744223"/>
                  <a:pt x="231937" y="512286"/>
                  <a:pt x="518045" y="512286"/>
                </a:cubicBezTo>
                <a:cubicBezTo>
                  <a:pt x="575652" y="512286"/>
                  <a:pt x="631063" y="521689"/>
                  <a:pt x="682066" y="541317"/>
                </a:cubicBezTo>
                <a:cubicBezTo>
                  <a:pt x="705982" y="237781"/>
                  <a:pt x="960711" y="0"/>
                  <a:pt x="1270975" y="0"/>
                </a:cubicBezTo>
                <a:close/>
              </a:path>
            </a:pathLst>
          </a:custGeom>
          <a:noFill/>
          <a:ln w="19050" cap="flat" cmpd="sng" algn="ctr">
            <a:solidFill>
              <a:schemeClr val="accent1"/>
            </a:solidFill>
            <a:prstDash val="solid"/>
            <a:round/>
            <a:headEnd type="none" w="med" len="med"/>
            <a:tailEnd type="none" w="med" len="med"/>
          </a:ln>
          <a:effectLst/>
        </p:spPr>
        <p:txBody>
          <a:bodyPr vert="horz" wrap="none" lIns="138233" tIns="69116" rIns="138233" bIns="69116" numCol="1" rtlCol="0" anchor="ctr" anchorCtr="0" compatLnSpc="1">
            <a:prstTxWarp prst="textNoShape">
              <a:avLst/>
            </a:prstTxWarp>
          </a:bodyPr>
          <a:lstStyle/>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nvGrpSpPr>
          <p:cNvPr id="9" name="Group 20"/>
          <p:cNvGrpSpPr>
            <a:grpSpLocks noChangeAspect="1"/>
          </p:cNvGrpSpPr>
          <p:nvPr/>
        </p:nvGrpSpPr>
        <p:grpSpPr>
          <a:xfrm>
            <a:off x="7912407" y="5214357"/>
            <a:ext cx="1066297" cy="349271"/>
            <a:chOff x="3642372" y="5681651"/>
            <a:chExt cx="1769710" cy="511678"/>
          </a:xfrm>
          <a:solidFill>
            <a:schemeClr val="accent1"/>
          </a:solidFill>
        </p:grpSpPr>
        <p:sp>
          <p:nvSpPr>
            <p:cNvPr id="134"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35"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nvGrpSpPr>
            <p:cNvPr id="10" name="Group 23"/>
            <p:cNvGrpSpPr/>
            <p:nvPr/>
          </p:nvGrpSpPr>
          <p:grpSpPr>
            <a:xfrm>
              <a:off x="4527227" y="5793201"/>
              <a:ext cx="683728" cy="288579"/>
              <a:chOff x="4527227" y="5785332"/>
              <a:chExt cx="683728" cy="288579"/>
            </a:xfrm>
            <a:grpFill/>
          </p:grpSpPr>
          <p:sp>
            <p:nvSpPr>
              <p:cNvPr id="137" name="Rectangle 136"/>
              <p:cNvSpPr>
                <a:spLocks/>
              </p:cNvSpPr>
              <p:nvPr/>
            </p:nvSpPr>
            <p:spPr>
              <a:xfrm>
                <a:off x="452722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38" name="Rectangle 25"/>
              <p:cNvSpPr>
                <a:spLocks/>
              </p:cNvSpPr>
              <p:nvPr/>
            </p:nvSpPr>
            <p:spPr>
              <a:xfrm>
                <a:off x="471798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39" name="Rectangle 138"/>
              <p:cNvSpPr>
                <a:spLocks/>
              </p:cNvSpPr>
              <p:nvPr/>
            </p:nvSpPr>
            <p:spPr>
              <a:xfrm>
                <a:off x="490874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0" name="Rectangle 27"/>
              <p:cNvSpPr>
                <a:spLocks/>
              </p:cNvSpPr>
              <p:nvPr/>
            </p:nvSpPr>
            <p:spPr>
              <a:xfrm>
                <a:off x="509950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1" name="Rectangle 28"/>
              <p:cNvSpPr>
                <a:spLocks/>
              </p:cNvSpPr>
              <p:nvPr/>
            </p:nvSpPr>
            <p:spPr>
              <a:xfrm>
                <a:off x="452722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2" name="Rectangle 29"/>
              <p:cNvSpPr>
                <a:spLocks/>
              </p:cNvSpPr>
              <p:nvPr/>
            </p:nvSpPr>
            <p:spPr>
              <a:xfrm>
                <a:off x="471798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3" name="Rectangle 142"/>
              <p:cNvSpPr>
                <a:spLocks/>
              </p:cNvSpPr>
              <p:nvPr/>
            </p:nvSpPr>
            <p:spPr>
              <a:xfrm>
                <a:off x="490874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4" name="Rectangle 143"/>
              <p:cNvSpPr>
                <a:spLocks/>
              </p:cNvSpPr>
              <p:nvPr/>
            </p:nvSpPr>
            <p:spPr>
              <a:xfrm>
                <a:off x="509950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grpSp>
      <p:sp>
        <p:nvSpPr>
          <p:cNvPr id="57" name="Oval 112"/>
          <p:cNvSpPr>
            <a:spLocks/>
          </p:cNvSpPr>
          <p:nvPr/>
        </p:nvSpPr>
        <p:spPr bwMode="auto">
          <a:xfrm>
            <a:off x="7896812" y="3120796"/>
            <a:ext cx="1115213" cy="635325"/>
          </a:xfrm>
          <a:custGeom>
            <a:avLst/>
            <a:gdLst/>
            <a:ahLst/>
            <a:cxnLst/>
            <a:rect l="l" t="t" r="r" b="b"/>
            <a:pathLst>
              <a:path w="2527522" h="1548376">
                <a:moveTo>
                  <a:pt x="1270975" y="0"/>
                </a:moveTo>
                <a:cubicBezTo>
                  <a:pt x="1537818" y="0"/>
                  <a:pt x="1763581" y="175882"/>
                  <a:pt x="1835893" y="418901"/>
                </a:cubicBezTo>
                <a:cubicBezTo>
                  <a:pt x="1865007" y="406754"/>
                  <a:pt x="1896971" y="400275"/>
                  <a:pt x="1930447" y="400275"/>
                </a:cubicBezTo>
                <a:cubicBezTo>
                  <a:pt x="2070675" y="400275"/>
                  <a:pt x="2184352" y="513952"/>
                  <a:pt x="2184352" y="654180"/>
                </a:cubicBezTo>
                <a:lnTo>
                  <a:pt x="2181275" y="684709"/>
                </a:lnTo>
                <a:cubicBezTo>
                  <a:pt x="2379074" y="726124"/>
                  <a:pt x="2527522" y="901594"/>
                  <a:pt x="2527522" y="1111735"/>
                </a:cubicBezTo>
                <a:cubicBezTo>
                  <a:pt x="2527522" y="1352885"/>
                  <a:pt x="2332031" y="1548376"/>
                  <a:pt x="2090881" y="1548376"/>
                </a:cubicBezTo>
                <a:lnTo>
                  <a:pt x="2055684" y="1544828"/>
                </a:lnTo>
                <a:lnTo>
                  <a:pt x="2055684" y="1546675"/>
                </a:lnTo>
                <a:lnTo>
                  <a:pt x="537308" y="1546675"/>
                </a:lnTo>
                <a:cubicBezTo>
                  <a:pt x="530949" y="1548258"/>
                  <a:pt x="524511" y="1548376"/>
                  <a:pt x="518045" y="1548376"/>
                </a:cubicBezTo>
                <a:lnTo>
                  <a:pt x="501171" y="1546675"/>
                </a:lnTo>
                <a:lnTo>
                  <a:pt x="465218" y="1546675"/>
                </a:lnTo>
                <a:lnTo>
                  <a:pt x="465218" y="1543051"/>
                </a:lnTo>
                <a:cubicBezTo>
                  <a:pt x="203784" y="1519100"/>
                  <a:pt x="0" y="1298513"/>
                  <a:pt x="0" y="1030331"/>
                </a:cubicBezTo>
                <a:cubicBezTo>
                  <a:pt x="0" y="744223"/>
                  <a:pt x="231937" y="512286"/>
                  <a:pt x="518045" y="512286"/>
                </a:cubicBezTo>
                <a:cubicBezTo>
                  <a:pt x="575652" y="512286"/>
                  <a:pt x="631063" y="521689"/>
                  <a:pt x="682066" y="541317"/>
                </a:cubicBezTo>
                <a:cubicBezTo>
                  <a:pt x="705982" y="237781"/>
                  <a:pt x="960711" y="0"/>
                  <a:pt x="1270975" y="0"/>
                </a:cubicBezTo>
                <a:close/>
              </a:path>
            </a:pathLst>
          </a:custGeom>
          <a:noFill/>
          <a:ln w="19050" cap="flat" cmpd="sng" algn="ctr">
            <a:solidFill>
              <a:schemeClr val="accent2">
                <a:lumMod val="50000"/>
              </a:schemeClr>
            </a:solidFill>
            <a:prstDash val="solid"/>
            <a:round/>
            <a:headEnd type="none" w="med" len="med"/>
            <a:tailEnd type="none" w="med" len="med"/>
          </a:ln>
          <a:effectLst/>
        </p:spPr>
        <p:txBody>
          <a:bodyPr vert="horz" wrap="none" lIns="138233" tIns="69116" rIns="138233" bIns="69116" numCol="1" rtlCol="0" anchor="ctr" anchorCtr="0" compatLnSpc="1">
            <a:prstTxWarp prst="textNoShape">
              <a:avLst/>
            </a:prstTxWarp>
          </a:bodyPr>
          <a:lstStyle/>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1461530" rtl="0" eaLnBrk="1" fontAlgn="base" latinLnBrk="0" hangingPunct="1">
              <a:lnSpc>
                <a:spcPct val="100000"/>
              </a:lnSpc>
              <a:spcBef>
                <a:spcPct val="0"/>
              </a:spcBef>
              <a:spcAft>
                <a:spcPct val="0"/>
              </a:spcAft>
              <a:buClrTx/>
              <a:buSzTx/>
              <a:buFontTx/>
              <a:buNone/>
              <a:tabLst/>
              <a:defRPr>
                <a:uFillTx/>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 name="TextBox 58"/>
          <p:cNvSpPr txBox="1">
            <a:spLocks/>
          </p:cNvSpPr>
          <p:nvPr/>
        </p:nvSpPr>
        <p:spPr>
          <a:xfrm>
            <a:off x="4231705" y="2353189"/>
            <a:ext cx="103673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vNet</a:t>
            </a:r>
            <a:endParaRPr kumimoji="0" lang="en-IN"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3" name="TextBox 62"/>
          <p:cNvSpPr txBox="1">
            <a:spLocks/>
          </p:cNvSpPr>
          <p:nvPr/>
        </p:nvSpPr>
        <p:spPr>
          <a:xfrm>
            <a:off x="6065487" y="1998066"/>
            <a:ext cx="103673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vNet</a:t>
            </a:r>
            <a:endParaRPr kumimoji="0" lang="en-IN"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64" name="Straight Arrow Connector 63"/>
          <p:cNvCxnSpPr/>
          <p:nvPr/>
        </p:nvCxnSpPr>
        <p:spPr>
          <a:xfrm flipH="1" flipV="1">
            <a:off x="4794740" y="2851614"/>
            <a:ext cx="707660" cy="586749"/>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304872" y="2540725"/>
            <a:ext cx="1" cy="438201"/>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836686" y="2728812"/>
            <a:ext cx="628579" cy="577022"/>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891305" y="3616628"/>
            <a:ext cx="862233" cy="9613"/>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331173" y="4128892"/>
            <a:ext cx="2768" cy="1156820"/>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8" idx="0"/>
          </p:cNvCxnSpPr>
          <p:nvPr/>
        </p:nvCxnSpPr>
        <p:spPr>
          <a:xfrm flipV="1">
            <a:off x="4702510" y="4038133"/>
            <a:ext cx="1144415" cy="1274786"/>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34" idx="0"/>
          </p:cNvCxnSpPr>
          <p:nvPr/>
        </p:nvCxnSpPr>
        <p:spPr>
          <a:xfrm flipH="1" flipV="1">
            <a:off x="7029400" y="3910637"/>
            <a:ext cx="1416156" cy="1303720"/>
          </a:xfrm>
          <a:prstGeom prst="straightConnector1">
            <a:avLst/>
          </a:prstGeom>
          <a:ln w="12700" cap="rnd">
            <a:round/>
            <a:tailEnd type="triangle"/>
          </a:ln>
        </p:spPr>
        <p:style>
          <a:lnRef idx="1">
            <a:schemeClr val="accent1"/>
          </a:lnRef>
          <a:fillRef idx="0">
            <a:schemeClr val="accent1"/>
          </a:fillRef>
          <a:effectRef idx="0">
            <a:schemeClr val="accent1"/>
          </a:effectRef>
          <a:fontRef idx="minor">
            <a:schemeClr val="tx1"/>
          </a:fontRef>
        </p:style>
      </p:cxnSp>
      <p:grpSp>
        <p:nvGrpSpPr>
          <p:cNvPr id="13" name="Group 8"/>
          <p:cNvGrpSpPr>
            <a:grpSpLocks noChangeAspect="1"/>
          </p:cNvGrpSpPr>
          <p:nvPr/>
        </p:nvGrpSpPr>
        <p:grpSpPr>
          <a:xfrm>
            <a:off x="4135786" y="5236775"/>
            <a:ext cx="1066297" cy="349271"/>
            <a:chOff x="3642372" y="5681651"/>
            <a:chExt cx="1769710" cy="511678"/>
          </a:xfrm>
          <a:solidFill>
            <a:schemeClr val="accent1"/>
          </a:solidFill>
        </p:grpSpPr>
        <p:sp>
          <p:nvSpPr>
            <p:cNvPr id="145"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6"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nvGrpSpPr>
            <p:cNvPr id="14" name="Group 11"/>
            <p:cNvGrpSpPr/>
            <p:nvPr/>
          </p:nvGrpSpPr>
          <p:grpSpPr>
            <a:xfrm>
              <a:off x="4527227" y="5793201"/>
              <a:ext cx="683728" cy="288579"/>
              <a:chOff x="4527227" y="5785332"/>
              <a:chExt cx="683728" cy="288579"/>
            </a:xfrm>
            <a:grpFill/>
          </p:grpSpPr>
          <p:sp>
            <p:nvSpPr>
              <p:cNvPr id="148" name="Rectangle 12"/>
              <p:cNvSpPr>
                <a:spLocks/>
              </p:cNvSpPr>
              <p:nvPr/>
            </p:nvSpPr>
            <p:spPr>
              <a:xfrm>
                <a:off x="452722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49" name="Rectangle 13"/>
              <p:cNvSpPr>
                <a:spLocks/>
              </p:cNvSpPr>
              <p:nvPr/>
            </p:nvSpPr>
            <p:spPr>
              <a:xfrm>
                <a:off x="471798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50" name="Rectangle 14"/>
              <p:cNvSpPr>
                <a:spLocks/>
              </p:cNvSpPr>
              <p:nvPr/>
            </p:nvSpPr>
            <p:spPr>
              <a:xfrm>
                <a:off x="490874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51" name="Rectangle 15"/>
              <p:cNvSpPr>
                <a:spLocks/>
              </p:cNvSpPr>
              <p:nvPr/>
            </p:nvSpPr>
            <p:spPr>
              <a:xfrm>
                <a:off x="509950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52" name="Rectangle 16"/>
              <p:cNvSpPr>
                <a:spLocks/>
              </p:cNvSpPr>
              <p:nvPr/>
            </p:nvSpPr>
            <p:spPr>
              <a:xfrm>
                <a:off x="452722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53" name="Rectangle 17"/>
              <p:cNvSpPr>
                <a:spLocks/>
              </p:cNvSpPr>
              <p:nvPr/>
            </p:nvSpPr>
            <p:spPr>
              <a:xfrm>
                <a:off x="471798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54" name="Rectangle 18"/>
              <p:cNvSpPr>
                <a:spLocks/>
              </p:cNvSpPr>
              <p:nvPr/>
            </p:nvSpPr>
            <p:spPr>
              <a:xfrm>
                <a:off x="490874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55" name="Rectangle 19"/>
              <p:cNvSpPr>
                <a:spLocks/>
              </p:cNvSpPr>
              <p:nvPr/>
            </p:nvSpPr>
            <p:spPr>
              <a:xfrm>
                <a:off x="509950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grpSp>
      <p:grpSp>
        <p:nvGrpSpPr>
          <p:cNvPr id="19" name="Group 92"/>
          <p:cNvGrpSpPr>
            <a:grpSpLocks noChangeAspect="1"/>
          </p:cNvGrpSpPr>
          <p:nvPr/>
        </p:nvGrpSpPr>
        <p:grpSpPr>
          <a:xfrm>
            <a:off x="6288738" y="3836864"/>
            <a:ext cx="1066297" cy="349271"/>
            <a:chOff x="3642372" y="5681651"/>
            <a:chExt cx="1769710" cy="511678"/>
          </a:xfrm>
          <a:solidFill>
            <a:schemeClr val="accent1"/>
          </a:solidFill>
        </p:grpSpPr>
        <p:sp>
          <p:nvSpPr>
            <p:cNvPr id="90"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1"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nvGrpSpPr>
            <p:cNvPr id="20" name="Group 11"/>
            <p:cNvGrpSpPr/>
            <p:nvPr/>
          </p:nvGrpSpPr>
          <p:grpSpPr>
            <a:xfrm>
              <a:off x="4527227" y="5793201"/>
              <a:ext cx="683728" cy="288579"/>
              <a:chOff x="4527227" y="5785332"/>
              <a:chExt cx="683728" cy="288579"/>
            </a:xfrm>
            <a:grpFill/>
          </p:grpSpPr>
          <p:sp>
            <p:nvSpPr>
              <p:cNvPr id="93" name="Rectangle 92"/>
              <p:cNvSpPr>
                <a:spLocks/>
              </p:cNvSpPr>
              <p:nvPr/>
            </p:nvSpPr>
            <p:spPr>
              <a:xfrm>
                <a:off x="452722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4" name="Rectangle 93"/>
              <p:cNvSpPr>
                <a:spLocks/>
              </p:cNvSpPr>
              <p:nvPr/>
            </p:nvSpPr>
            <p:spPr>
              <a:xfrm>
                <a:off x="471798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5" name="Rectangle 94"/>
              <p:cNvSpPr>
                <a:spLocks/>
              </p:cNvSpPr>
              <p:nvPr/>
            </p:nvSpPr>
            <p:spPr>
              <a:xfrm>
                <a:off x="490874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6" name="Rectangle 95"/>
              <p:cNvSpPr>
                <a:spLocks/>
              </p:cNvSpPr>
              <p:nvPr/>
            </p:nvSpPr>
            <p:spPr>
              <a:xfrm>
                <a:off x="509950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7" name="Rectangle 96"/>
              <p:cNvSpPr>
                <a:spLocks/>
              </p:cNvSpPr>
              <p:nvPr/>
            </p:nvSpPr>
            <p:spPr>
              <a:xfrm>
                <a:off x="452722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8" name="Rectangle 97"/>
              <p:cNvSpPr>
                <a:spLocks/>
              </p:cNvSpPr>
              <p:nvPr/>
            </p:nvSpPr>
            <p:spPr>
              <a:xfrm>
                <a:off x="471798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99" name="Rectangle 98"/>
              <p:cNvSpPr>
                <a:spLocks/>
              </p:cNvSpPr>
              <p:nvPr/>
            </p:nvSpPr>
            <p:spPr>
              <a:xfrm>
                <a:off x="490874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00" name="Rectangle 99"/>
              <p:cNvSpPr>
                <a:spLocks/>
              </p:cNvSpPr>
              <p:nvPr/>
            </p:nvSpPr>
            <p:spPr>
              <a:xfrm>
                <a:off x="509950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grpSp>
      <p:sp>
        <p:nvSpPr>
          <p:cNvPr id="173" name="TextBox 53"/>
          <p:cNvSpPr txBox="1">
            <a:spLocks/>
          </p:cNvSpPr>
          <p:nvPr/>
        </p:nvSpPr>
        <p:spPr>
          <a:xfrm>
            <a:off x="374276" y="5490946"/>
            <a:ext cx="1589946" cy="261610"/>
          </a:xfrm>
          <a:prstGeom prst="rect">
            <a:avLst/>
          </a:prstGeom>
          <a:noFill/>
        </p:spPr>
        <p:txBody>
          <a:bodyPr wrap="square" rtlCol="0">
            <a:spAutoFit/>
          </a:bodyPr>
          <a:ls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uFillTx/>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Citrix SD-WAN</a:t>
            </a:r>
          </a:p>
        </p:txBody>
      </p:sp>
      <p:sp>
        <p:nvSpPr>
          <p:cNvPr id="158" name="TextBox 157"/>
          <p:cNvSpPr txBox="1">
            <a:spLocks/>
          </p:cNvSpPr>
          <p:nvPr/>
        </p:nvSpPr>
        <p:spPr>
          <a:xfrm>
            <a:off x="394619" y="1317099"/>
            <a:ext cx="3462887" cy="5032147"/>
          </a:xfrm>
          <a:prstGeom prst="rect">
            <a:avLst/>
          </a:prstGeom>
          <a:solidFill>
            <a:schemeClr val="accent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normalizeH="0" baseline="0" noProof="0" dirty="0">
              <a:solidFill>
                <a:srgbClr val="FFFFFF"/>
              </a:solidFill>
              <a:uLnTx/>
              <a:uFillTx/>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normalizeH="0" baseline="0" noProof="0" dirty="0">
                <a:solidFill>
                  <a:srgbClr val="FFFFFF"/>
                </a:solidFill>
                <a:uLnTx/>
                <a:uFillTx/>
                <a:ea typeface="+mn-ea"/>
                <a:cs typeface="Times New Roman" pitchFamily="18" charset="0"/>
              </a:rPr>
              <a:t>MS operates one of the world’s largest private network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i="0" u="none" strike="noStrike" kern="1200" normalizeH="0" baseline="0" noProof="0" dirty="0">
              <a:solidFill>
                <a:srgbClr val="FFFFFF"/>
              </a:solidFill>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i="0" u="none" strike="noStrike" kern="1200" normalizeH="0" baseline="0" noProof="0" dirty="0">
                <a:solidFill>
                  <a:srgbClr val="FFFFFF"/>
                </a:solidFill>
                <a:uLnTx/>
                <a:uFillTx/>
                <a:latin typeface="Arial" pitchFamily="34" charset="0"/>
                <a:ea typeface="+mn-ea"/>
                <a:cs typeface="Arial" pitchFamily="34" charset="0"/>
              </a:rPr>
              <a:t> Fastest growing cloud provider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i="0" u="none" strike="noStrike" kern="1200" normalizeH="0" baseline="0" noProof="0" dirty="0">
                <a:solidFill>
                  <a:srgbClr val="FFFFFF"/>
                </a:solidFill>
                <a:uLnTx/>
                <a:uFillTx/>
                <a:latin typeface="Arial" pitchFamily="34" charset="0"/>
                <a:ea typeface="+mn-ea"/>
                <a:cs typeface="Arial" pitchFamily="34" charset="0"/>
              </a:rPr>
              <a:t> 2</a:t>
            </a:r>
            <a:r>
              <a:rPr kumimoji="0" lang="en-US" sz="1900" i="0" u="none" strike="noStrike" kern="1200" normalizeH="0" baseline="30000" noProof="0" dirty="0">
                <a:solidFill>
                  <a:srgbClr val="FFFFFF"/>
                </a:solidFill>
                <a:uLnTx/>
                <a:uFillTx/>
                <a:latin typeface="Arial" pitchFamily="34" charset="0"/>
                <a:ea typeface="+mn-ea"/>
                <a:cs typeface="Arial" pitchFamily="34" charset="0"/>
              </a:rPr>
              <a:t>nd</a:t>
            </a:r>
            <a:r>
              <a:rPr kumimoji="0" lang="en-US" sz="1900" i="0" u="none" strike="noStrike" kern="1200" normalizeH="0" baseline="0" noProof="0" dirty="0">
                <a:solidFill>
                  <a:srgbClr val="FFFFFF"/>
                </a:solidFill>
                <a:uLnTx/>
                <a:uFillTx/>
                <a:latin typeface="Arial" pitchFamily="34" charset="0"/>
                <a:ea typeface="+mn-ea"/>
                <a:cs typeface="Arial" pitchFamily="34" charset="0"/>
              </a:rPr>
              <a:t> in market share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i="0" u="none" strike="noStrike" kern="1200" normalizeH="0" baseline="0" noProof="0" dirty="0">
                <a:solidFill>
                  <a:srgbClr val="FFFFFF"/>
                </a:solidFill>
                <a:uLnTx/>
                <a:uFillTx/>
                <a:latin typeface="Arial" pitchFamily="34" charset="0"/>
                <a:ea typeface="+mn-ea"/>
                <a:cs typeface="Arial" pitchFamily="34" charset="0"/>
              </a:rPr>
              <a:t> Hundreds of datacenters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900" i="0" u="none" strike="noStrike" kern="1200" normalizeH="0" baseline="0" noProof="0" dirty="0">
              <a:solidFill>
                <a:srgbClr val="FFFFFF"/>
              </a:solidFill>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i="0" u="none" strike="noStrike" kern="1200" normalizeH="0" baseline="0" noProof="0" dirty="0">
                <a:solidFill>
                  <a:srgbClr val="FFFFFF"/>
                </a:solidFill>
                <a:uLnTx/>
                <a:uFillTx/>
                <a:latin typeface="Arial" pitchFamily="34" charset="0"/>
                <a:ea typeface="+mn-ea"/>
                <a:cs typeface="Arial" pitchFamily="34" charset="0"/>
              </a:rPr>
              <a:t> Serving </a:t>
            </a:r>
            <a:r>
              <a:rPr lang="en-US" sz="1900" dirty="0">
                <a:solidFill>
                  <a:srgbClr val="FFFFFF"/>
                </a:solidFill>
                <a:latin typeface="Arial" pitchFamily="34" charset="0"/>
                <a:cs typeface="Arial" pitchFamily="34" charset="0"/>
              </a:rPr>
              <a:t>54</a:t>
            </a:r>
            <a:r>
              <a:rPr kumimoji="0" lang="en-US" sz="1900" i="0" u="none" strike="noStrike" kern="1200" normalizeH="0" baseline="0" noProof="0" dirty="0">
                <a:solidFill>
                  <a:srgbClr val="FFFFFF"/>
                </a:solidFill>
                <a:uLnTx/>
                <a:uFillTx/>
                <a:latin typeface="Arial" pitchFamily="34" charset="0"/>
                <a:ea typeface="+mn-ea"/>
                <a:cs typeface="Arial" pitchFamily="34" charset="0"/>
              </a:rPr>
              <a:t> regions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i="0" u="none" strike="noStrike" kern="1200" normalizeH="0" baseline="0" noProof="0" dirty="0">
                <a:solidFill>
                  <a:srgbClr val="FFFFFF"/>
                </a:solidFill>
                <a:uLnTx/>
                <a:uFillTx/>
                <a:latin typeface="Arial" pitchFamily="34" charset="0"/>
                <a:ea typeface="+mn-ea"/>
                <a:cs typeface="Arial" pitchFamily="34" charset="0"/>
              </a:rPr>
              <a:t> 1+ </a:t>
            </a:r>
            <a:r>
              <a:rPr kumimoji="0" lang="en-US" sz="1900" i="0" u="none" strike="noStrike" kern="1200" normalizeH="0" baseline="0" noProof="0" dirty="0" err="1">
                <a:solidFill>
                  <a:srgbClr val="FFFFFF"/>
                </a:solidFill>
                <a:uLnTx/>
                <a:uFillTx/>
                <a:latin typeface="Arial" pitchFamily="34" charset="0"/>
                <a:ea typeface="+mn-ea"/>
                <a:cs typeface="Arial" pitchFamily="34" charset="0"/>
              </a:rPr>
              <a:t>Bilil</a:t>
            </a:r>
            <a:r>
              <a:rPr kumimoji="0" lang="en-US" sz="1900" i="0" u="none" strike="noStrike" kern="1200" normalizeH="0" baseline="0" noProof="0" dirty="0">
                <a:solidFill>
                  <a:srgbClr val="FFFFFF"/>
                </a:solidFill>
                <a:uLnTx/>
                <a:uFillTx/>
                <a:latin typeface="Arial" pitchFamily="34" charset="0"/>
                <a:ea typeface="+mn-ea"/>
                <a:cs typeface="Arial" pitchFamily="34" charset="0"/>
              </a:rPr>
              <a:t> Active Directory subs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900" i="0" u="none" strike="noStrike" kern="1200" normalizeH="0" baseline="0" noProof="0" dirty="0">
              <a:solidFill>
                <a:srgbClr val="FFFFFF"/>
              </a:solidFill>
              <a:uLnTx/>
              <a:uFillTx/>
              <a:latin typeface="Arial"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900" i="0" u="none" strike="noStrike" kern="1200" normalizeH="0" baseline="0" noProof="0" dirty="0" err="1">
                <a:solidFill>
                  <a:srgbClr val="FFFFFF"/>
                </a:solidFill>
                <a:uLnTx/>
                <a:uFillTx/>
                <a:latin typeface="Arial" pitchFamily="34" charset="0"/>
                <a:ea typeface="+mn-ea"/>
                <a:cs typeface="Arial" pitchFamily="34" charset="0"/>
              </a:rPr>
              <a:t>vWAN</a:t>
            </a:r>
            <a:r>
              <a:rPr kumimoji="0" lang="en-US" sz="1900" i="0" u="none" strike="noStrike" kern="1200" normalizeH="0" baseline="0" noProof="0" dirty="0">
                <a:solidFill>
                  <a:srgbClr val="FFFFFF"/>
                </a:solidFill>
                <a:uLnTx/>
                <a:uFillTx/>
                <a:latin typeface="Arial" pitchFamily="34" charset="0"/>
                <a:ea typeface="+mn-ea"/>
                <a:cs typeface="Arial" pitchFamily="34" charset="0"/>
              </a:rPr>
              <a:t> addresses the last mile connectivity challenge</a:t>
            </a:r>
          </a:p>
        </p:txBody>
      </p:sp>
      <p:pic>
        <p:nvPicPr>
          <p:cNvPr id="1026" name="Picture 2"/>
          <p:cNvPicPr>
            <a:picLocks noChangeAspect="1" noChangeArrowheads="1"/>
          </p:cNvPicPr>
          <p:nvPr/>
        </p:nvPicPr>
        <p:blipFill>
          <a:blip r:embed="rId6"/>
          <a:srcRect/>
          <a:stretch>
            <a:fillRect/>
          </a:stretch>
        </p:blipFill>
        <p:spPr bwMode="auto">
          <a:xfrm>
            <a:off x="5975524" y="5608787"/>
            <a:ext cx="1054883" cy="580185"/>
          </a:xfrm>
          <a:prstGeom prst="rect">
            <a:avLst/>
          </a:prstGeom>
          <a:noFill/>
          <a:ln w="9525">
            <a:noFill/>
            <a:miter lim="800000"/>
          </a:ln>
        </p:spPr>
      </p:pic>
      <p:grpSp>
        <p:nvGrpSpPr>
          <p:cNvPr id="160" name="Group 20"/>
          <p:cNvGrpSpPr>
            <a:grpSpLocks noChangeAspect="1"/>
          </p:cNvGrpSpPr>
          <p:nvPr/>
        </p:nvGrpSpPr>
        <p:grpSpPr>
          <a:xfrm>
            <a:off x="6005511" y="5238088"/>
            <a:ext cx="1066297" cy="349271"/>
            <a:chOff x="3642372" y="5681651"/>
            <a:chExt cx="1769710" cy="511678"/>
          </a:xfrm>
          <a:solidFill>
            <a:schemeClr val="accent1"/>
          </a:solidFill>
        </p:grpSpPr>
        <p:sp>
          <p:nvSpPr>
            <p:cNvPr id="161"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62"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nvGrpSpPr>
            <p:cNvPr id="163" name="Group 23"/>
            <p:cNvGrpSpPr/>
            <p:nvPr/>
          </p:nvGrpSpPr>
          <p:grpSpPr>
            <a:xfrm>
              <a:off x="4527227" y="5793201"/>
              <a:ext cx="683728" cy="288579"/>
              <a:chOff x="4527227" y="5785332"/>
              <a:chExt cx="683728" cy="288579"/>
            </a:xfrm>
            <a:grpFill/>
          </p:grpSpPr>
          <p:sp>
            <p:nvSpPr>
              <p:cNvPr id="164" name="Rectangle 163"/>
              <p:cNvSpPr>
                <a:spLocks/>
              </p:cNvSpPr>
              <p:nvPr/>
            </p:nvSpPr>
            <p:spPr>
              <a:xfrm>
                <a:off x="452722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65" name="Rectangle 25"/>
              <p:cNvSpPr>
                <a:spLocks/>
              </p:cNvSpPr>
              <p:nvPr/>
            </p:nvSpPr>
            <p:spPr>
              <a:xfrm>
                <a:off x="471798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66" name="Rectangle 165"/>
              <p:cNvSpPr>
                <a:spLocks/>
              </p:cNvSpPr>
              <p:nvPr/>
            </p:nvSpPr>
            <p:spPr>
              <a:xfrm>
                <a:off x="490874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67" name="Rectangle 27"/>
              <p:cNvSpPr>
                <a:spLocks/>
              </p:cNvSpPr>
              <p:nvPr/>
            </p:nvSpPr>
            <p:spPr>
              <a:xfrm>
                <a:off x="509950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68" name="Rectangle 28"/>
              <p:cNvSpPr>
                <a:spLocks/>
              </p:cNvSpPr>
              <p:nvPr/>
            </p:nvSpPr>
            <p:spPr>
              <a:xfrm>
                <a:off x="452722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69" name="Rectangle 29"/>
              <p:cNvSpPr>
                <a:spLocks/>
              </p:cNvSpPr>
              <p:nvPr/>
            </p:nvSpPr>
            <p:spPr>
              <a:xfrm>
                <a:off x="471798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70" name="Rectangle 169"/>
              <p:cNvSpPr>
                <a:spLocks/>
              </p:cNvSpPr>
              <p:nvPr/>
            </p:nvSpPr>
            <p:spPr>
              <a:xfrm>
                <a:off x="490874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74" name="Rectangle 173"/>
              <p:cNvSpPr>
                <a:spLocks/>
              </p:cNvSpPr>
              <p:nvPr/>
            </p:nvSpPr>
            <p:spPr>
              <a:xfrm>
                <a:off x="509950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grpSp>
      <p:grpSp>
        <p:nvGrpSpPr>
          <p:cNvPr id="15" name="Group 59"/>
          <p:cNvGrpSpPr>
            <a:grpSpLocks noChangeAspect="1"/>
          </p:cNvGrpSpPr>
          <p:nvPr/>
        </p:nvGrpSpPr>
        <p:grpSpPr>
          <a:xfrm>
            <a:off x="5449129" y="3782313"/>
            <a:ext cx="1066297" cy="349271"/>
            <a:chOff x="3642372" y="5681651"/>
            <a:chExt cx="1769710" cy="511678"/>
          </a:xfrm>
          <a:solidFill>
            <a:schemeClr val="accent1"/>
          </a:solidFill>
        </p:grpSpPr>
        <p:sp>
          <p:nvSpPr>
            <p:cNvPr id="112" name="Rectangle 5"/>
            <p:cNvSpPr>
              <a:spLocks noChangeArrowheads="1"/>
            </p:cNvSpPr>
            <p:nvPr/>
          </p:nvSpPr>
          <p:spPr bwMode="auto">
            <a:xfrm>
              <a:off x="3642372" y="5681651"/>
              <a:ext cx="1769710" cy="511678"/>
            </a:xfrm>
            <a:prstGeom prst="rect">
              <a:avLst/>
            </a:prstGeom>
            <a:grpFill/>
            <a:ln w="17463" cap="rnd">
              <a:solidFill>
                <a:schemeClr val="bg1"/>
              </a:solid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13" name="Line 8"/>
            <p:cNvSpPr>
              <a:spLocks noChangeShapeType="1"/>
            </p:cNvSpPr>
            <p:nvPr/>
          </p:nvSpPr>
          <p:spPr bwMode="auto">
            <a:xfrm>
              <a:off x="3796260" y="5939414"/>
              <a:ext cx="384720" cy="0"/>
            </a:xfrm>
            <a:prstGeom prst="line">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nvGrpSpPr>
            <p:cNvPr id="16" name="Group 11"/>
            <p:cNvGrpSpPr/>
            <p:nvPr/>
          </p:nvGrpSpPr>
          <p:grpSpPr>
            <a:xfrm>
              <a:off x="4527227" y="5793201"/>
              <a:ext cx="683728" cy="288579"/>
              <a:chOff x="4527227" y="5785332"/>
              <a:chExt cx="683728" cy="288579"/>
            </a:xfrm>
            <a:grpFill/>
          </p:grpSpPr>
          <p:sp>
            <p:nvSpPr>
              <p:cNvPr id="115" name="Rectangle 66"/>
              <p:cNvSpPr>
                <a:spLocks/>
              </p:cNvSpPr>
              <p:nvPr/>
            </p:nvSpPr>
            <p:spPr>
              <a:xfrm>
                <a:off x="452722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16" name="Rectangle 115"/>
              <p:cNvSpPr>
                <a:spLocks/>
              </p:cNvSpPr>
              <p:nvPr/>
            </p:nvSpPr>
            <p:spPr>
              <a:xfrm>
                <a:off x="471798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17" name="Rectangle 116"/>
              <p:cNvSpPr>
                <a:spLocks/>
              </p:cNvSpPr>
              <p:nvPr/>
            </p:nvSpPr>
            <p:spPr>
              <a:xfrm>
                <a:off x="490874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18" name="Rectangle 117"/>
              <p:cNvSpPr>
                <a:spLocks/>
              </p:cNvSpPr>
              <p:nvPr/>
            </p:nvSpPr>
            <p:spPr>
              <a:xfrm>
                <a:off x="5099507" y="5785332"/>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19" name="Rectangle 118"/>
              <p:cNvSpPr>
                <a:spLocks/>
              </p:cNvSpPr>
              <p:nvPr/>
            </p:nvSpPr>
            <p:spPr>
              <a:xfrm>
                <a:off x="452722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20" name="Rectangle 119"/>
              <p:cNvSpPr>
                <a:spLocks/>
              </p:cNvSpPr>
              <p:nvPr/>
            </p:nvSpPr>
            <p:spPr>
              <a:xfrm>
                <a:off x="471798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21" name="Rectangle 120"/>
              <p:cNvSpPr>
                <a:spLocks/>
              </p:cNvSpPr>
              <p:nvPr/>
            </p:nvSpPr>
            <p:spPr>
              <a:xfrm>
                <a:off x="490874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sp>
            <p:nvSpPr>
              <p:cNvPr id="122" name="Rectangle 121"/>
              <p:cNvSpPr>
                <a:spLocks/>
              </p:cNvSpPr>
              <p:nvPr/>
            </p:nvSpPr>
            <p:spPr>
              <a:xfrm>
                <a:off x="5099507" y="5962463"/>
                <a:ext cx="111448" cy="111448"/>
              </a:xfrm>
              <a:prstGeom prst="rect">
                <a:avLst/>
              </a:prstGeom>
              <a:grpFill/>
              <a:ln w="17463" cap="flat">
                <a:solidFill>
                  <a:schemeClr val="bg1"/>
                </a:solid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uFillTx/>
                  </a:defRPr>
                </a:pPr>
                <a:endParaRPr kumimoji="0" lang="en-US" sz="1800" b="0" i="0" u="none" strike="noStrike" kern="0" cap="none" spc="0" normalizeH="0" baseline="0" noProof="0" dirty="0">
                  <a:ln>
                    <a:noFill/>
                  </a:ln>
                  <a:solidFill>
                    <a:srgbClr val="000000"/>
                  </a:solidFill>
                  <a:effectLst/>
                  <a:uLnTx/>
                  <a:uFillTx/>
                  <a:latin typeface="Calibri Light"/>
                  <a:ea typeface="+mn-ea"/>
                  <a:cs typeface="Arial" pitchFamily="34" charset="0"/>
                </a:endParaRPr>
              </a:p>
            </p:txBody>
          </p:sp>
        </p:grpSp>
      </p:grpSp>
      <p:sp>
        <p:nvSpPr>
          <p:cNvPr id="89" name="TextBox 88"/>
          <p:cNvSpPr txBox="1">
            <a:spLocks/>
          </p:cNvSpPr>
          <p:nvPr/>
        </p:nvSpPr>
        <p:spPr>
          <a:xfrm>
            <a:off x="4275905" y="4349797"/>
            <a:ext cx="103673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vWAN</a:t>
            </a:r>
            <a:endParaRPr kumimoji="0" lang="en-IN"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2" name="TextBox 91"/>
          <p:cNvSpPr txBox="1">
            <a:spLocks/>
          </p:cNvSpPr>
          <p:nvPr/>
        </p:nvSpPr>
        <p:spPr>
          <a:xfrm>
            <a:off x="5862645" y="4349797"/>
            <a:ext cx="103673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vWAN</a:t>
            </a:r>
            <a:endParaRPr kumimoji="0" lang="en-IN"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1" name="TextBox 100"/>
          <p:cNvSpPr txBox="1">
            <a:spLocks/>
          </p:cNvSpPr>
          <p:nvPr/>
        </p:nvSpPr>
        <p:spPr>
          <a:xfrm>
            <a:off x="7641743" y="4314499"/>
            <a:ext cx="103673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vWAN</a:t>
            </a:r>
            <a:endParaRPr kumimoji="0" lang="en-IN"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02" name="Picture 2">
            <a:extLst>
              <a:ext uri="{FF2B5EF4-FFF2-40B4-BE49-F238E27FC236}">
                <a16:creationId xmlns:a16="http://schemas.microsoft.com/office/drawing/2014/main" xmlns="" id="{7FF1D9A3-5DBD-E449-9613-B43F18E6BECA}"/>
              </a:ext>
            </a:extLst>
          </p:cNvPr>
          <p:cNvPicPr>
            <a:picLocks noChangeAspect="1" noChangeArrowheads="1"/>
          </p:cNvPicPr>
          <p:nvPr/>
        </p:nvPicPr>
        <p:blipFill>
          <a:blip r:embed="rId6"/>
          <a:srcRect/>
          <a:stretch>
            <a:fillRect/>
          </a:stretch>
        </p:blipFill>
        <p:spPr bwMode="auto">
          <a:xfrm>
            <a:off x="7877357" y="5618219"/>
            <a:ext cx="1054883" cy="580185"/>
          </a:xfrm>
          <a:prstGeom prst="rect">
            <a:avLst/>
          </a:prstGeom>
          <a:noFill/>
          <a:ln w="9525">
            <a:noFill/>
            <a:miter lim="800000"/>
          </a:ln>
        </p:spPr>
      </p:pic>
      <p:pic>
        <p:nvPicPr>
          <p:cNvPr id="103" name="Picture 2">
            <a:extLst>
              <a:ext uri="{FF2B5EF4-FFF2-40B4-BE49-F238E27FC236}">
                <a16:creationId xmlns:a16="http://schemas.microsoft.com/office/drawing/2014/main" xmlns="" id="{D762C61A-9BBA-144F-85CA-3AFE77D65A25}"/>
              </a:ext>
            </a:extLst>
          </p:cNvPr>
          <p:cNvPicPr>
            <a:picLocks noChangeAspect="1" noChangeArrowheads="1"/>
          </p:cNvPicPr>
          <p:nvPr/>
        </p:nvPicPr>
        <p:blipFill>
          <a:blip r:embed="rId6"/>
          <a:srcRect/>
          <a:stretch>
            <a:fillRect/>
          </a:stretch>
        </p:blipFill>
        <p:spPr bwMode="auto">
          <a:xfrm>
            <a:off x="4175068" y="5624583"/>
            <a:ext cx="1054883" cy="580185"/>
          </a:xfrm>
          <a:prstGeom prst="rect">
            <a:avLst/>
          </a:prstGeom>
          <a:noFill/>
          <a:ln w="9525">
            <a:noFill/>
            <a:miter lim="800000"/>
          </a:ln>
        </p:spPr>
      </p:pic>
      <p:pic>
        <p:nvPicPr>
          <p:cNvPr id="104" name="Picture 103">
            <a:extLst>
              <a:ext uri="{FF2B5EF4-FFF2-40B4-BE49-F238E27FC236}">
                <a16:creationId xmlns:a16="http://schemas.microsoft.com/office/drawing/2014/main" xmlns="" id="{40C177AC-76CF-EB43-8989-19F93BC9870F}"/>
              </a:ext>
            </a:extLst>
          </p:cNvPr>
          <p:cNvPicPr>
            <a:picLocks noChangeAspect="1"/>
          </p:cNvPicPr>
          <p:nvPr/>
        </p:nvPicPr>
        <p:blipFill>
          <a:blip r:embed="rId7"/>
          <a:stretch>
            <a:fillRect/>
          </a:stretch>
        </p:blipFill>
        <p:spPr>
          <a:xfrm>
            <a:off x="5546244" y="3277099"/>
            <a:ext cx="1472409" cy="423438"/>
          </a:xfrm>
          <a:prstGeom prst="rect">
            <a:avLst/>
          </a:prstGeom>
        </p:spPr>
      </p:pic>
      <p:sp>
        <p:nvSpPr>
          <p:cNvPr id="4" name="Rectangle 3">
            <a:extLst>
              <a:ext uri="{FF2B5EF4-FFF2-40B4-BE49-F238E27FC236}">
                <a16:creationId xmlns:a16="http://schemas.microsoft.com/office/drawing/2014/main" xmlns="" id="{E2CE9D1A-2DD0-3649-87C9-7476B0DD0AE6}"/>
              </a:ext>
            </a:extLst>
          </p:cNvPr>
          <p:cNvSpPr/>
          <p:nvPr/>
        </p:nvSpPr>
        <p:spPr>
          <a:xfrm>
            <a:off x="9508419" y="1455202"/>
            <a:ext cx="2225593" cy="830997"/>
          </a:xfrm>
          <a:prstGeom prst="rect">
            <a:avLst/>
          </a:prstGeom>
          <a:solidFill>
            <a:srgbClr val="6BB6E3"/>
          </a:solidFill>
          <a:ln>
            <a:noFill/>
          </a:ln>
        </p:spPr>
        <p:txBody>
          <a:bodyPr wrap="square" lIns="91440" tIns="45720" rIns="91440" bIns="45720">
            <a:spAutoFit/>
          </a:bodyPr>
          <a:lstStyle/>
          <a:p>
            <a:pPr algn="ctr"/>
            <a:r>
              <a:rPr lang="en-US" sz="2400" b="1" cap="none" spc="0" dirty="0">
                <a:ln w="0"/>
                <a:solidFill>
                  <a:schemeClr val="bg1"/>
                </a:solidFill>
                <a:effectLst>
                  <a:outerShdw blurRad="38100" dist="25400" dir="5400000" algn="ctr" rotWithShape="0">
                    <a:srgbClr val="6E747A">
                      <a:alpha val="43000"/>
                    </a:srgbClr>
                  </a:outerShdw>
                </a:effectLst>
              </a:rPr>
              <a:t>Azure </a:t>
            </a:r>
          </a:p>
          <a:p>
            <a:pPr algn="ctr"/>
            <a:r>
              <a:rPr lang="en-US" sz="2400" b="1" cap="none" spc="0" dirty="0">
                <a:ln w="0"/>
                <a:solidFill>
                  <a:schemeClr val="bg1"/>
                </a:solidFill>
                <a:effectLst>
                  <a:outerShdw blurRad="38100" dist="25400" dir="5400000" algn="ctr" rotWithShape="0">
                    <a:srgbClr val="6E747A">
                      <a:alpha val="43000"/>
                    </a:srgbClr>
                  </a:outerShdw>
                </a:effectLst>
              </a:rPr>
              <a:t>Virtual WAN</a:t>
            </a:r>
          </a:p>
        </p:txBody>
      </p:sp>
      <p:sp>
        <p:nvSpPr>
          <p:cNvPr id="105" name="Title 20">
            <a:extLst>
              <a:ext uri="{FF2B5EF4-FFF2-40B4-BE49-F238E27FC236}">
                <a16:creationId xmlns:a16="http://schemas.microsoft.com/office/drawing/2014/main" xmlns="" id="{71782B96-4772-40F1-88B9-0BB9FD88E878}"/>
              </a:ext>
            </a:extLst>
          </p:cNvPr>
          <p:cNvSpPr txBox="1">
            <a:spLocks/>
          </p:cNvSpPr>
          <p:nvPr/>
        </p:nvSpPr>
        <p:spPr>
          <a:xfrm>
            <a:off x="609600" y="559754"/>
            <a:ext cx="11277599" cy="842025"/>
          </a:xfrm>
          <a:prstGeom prst="rect">
            <a:avLst/>
          </a:prstGeom>
        </p:spPr>
        <p:txBody>
          <a:bodyPr/>
          <a:lstStyle>
            <a:lvl1pPr algn="l" defTabSz="914400" rtl="0" eaLnBrk="1" latinLnBrk="0" hangingPunct="1">
              <a:lnSpc>
                <a:spcPct val="76000"/>
              </a:lnSpc>
              <a:spcBef>
                <a:spcPct val="0"/>
              </a:spcBef>
              <a:buNone/>
              <a:defRPr sz="3600" b="1" kern="1200" spc="30" baseline="0">
                <a:solidFill>
                  <a:schemeClr val="accent1"/>
                </a:solidFill>
                <a:latin typeface="+mj-lt"/>
                <a:ea typeface="+mj-ea"/>
                <a:cs typeface="+mj-cs"/>
              </a:defRPr>
            </a:lvl1pPr>
          </a:lstStyle>
          <a:p>
            <a:r>
              <a:rPr lang="en-US" dirty="0"/>
              <a:t>Citrix SD-WAN and Azure Virtual WAN (preview)</a:t>
            </a:r>
          </a:p>
        </p:txBody>
      </p:sp>
    </p:spTree>
    <p:extLst>
      <p:ext uri="{BB962C8B-B14F-4D97-AF65-F5344CB8AC3E}">
        <p14:creationId xmlns:p14="http://schemas.microsoft.com/office/powerpoint/2010/main" val="336957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53" y="228600"/>
            <a:ext cx="11277599" cy="842025"/>
          </a:xfrm>
        </p:spPr>
        <p:txBody>
          <a:bodyPr/>
          <a:lstStyle/>
          <a:p>
            <a:r>
              <a:rPr lang="en-US" dirty="0"/>
              <a:t>Citrix SD-WAN versus Traditional WANs </a:t>
            </a:r>
            <a:br>
              <a:rPr lang="en-US" dirty="0"/>
            </a:br>
            <a:r>
              <a:rPr lang="en-US" dirty="0"/>
              <a:t>(Fractional Leased Line and MPLS)</a:t>
            </a:r>
          </a:p>
        </p:txBody>
      </p:sp>
      <p:sp>
        <p:nvSpPr>
          <p:cNvPr id="4" name="Text Placeholder 10"/>
          <p:cNvSpPr txBox="1">
            <a:spLocks/>
          </p:cNvSpPr>
          <p:nvPr/>
        </p:nvSpPr>
        <p:spPr>
          <a:xfrm>
            <a:off x="790957" y="3066060"/>
            <a:ext cx="5992256" cy="430865"/>
          </a:xfrm>
          <a:prstGeom prst="rect">
            <a:avLst/>
          </a:prstGeom>
        </p:spPr>
        <p:txBody>
          <a:bodyPr vert="horz" lIns="121899" tIns="60949" rIns="121899" bIns="60949" rtlCol="0" anchor="t" anchorCtr="0">
            <a:noAutofit/>
          </a:bodyPr>
          <a:lstStyle>
            <a:lvl1pPr marL="0" indent="0" algn="ctr" defTabSz="914240" rtl="0" eaLnBrk="1" latinLnBrk="0" hangingPunct="1">
              <a:lnSpc>
                <a:spcPct val="100000"/>
              </a:lnSpc>
              <a:spcBef>
                <a:spcPts val="0"/>
              </a:spcBef>
              <a:buClr>
                <a:schemeClr val="accent6"/>
              </a:buClr>
              <a:buFont typeface="Wingdings" panose="05000000000000000000" pitchFamily="2" charset="2"/>
              <a:buNone/>
              <a:defRPr lang="en-US" sz="2200" b="1" kern="1200" spc="-70" baseline="0">
                <a:solidFill>
                  <a:schemeClr val="tx1"/>
                </a:solidFill>
                <a:latin typeface="+mn-lt"/>
                <a:ea typeface="+mn-ea"/>
                <a:cs typeface="+mn-cs"/>
              </a:defRPr>
            </a:lvl1pPr>
            <a:lvl2pPr marL="457200" indent="0" algn="l" defTabSz="914240" rtl="0" eaLnBrk="1" latinLnBrk="0" hangingPunct="1">
              <a:lnSpc>
                <a:spcPct val="100000"/>
              </a:lnSpc>
              <a:spcBef>
                <a:spcPts val="400"/>
              </a:spcBef>
              <a:buClr>
                <a:schemeClr val="accent6"/>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240" rtl="0" eaLnBrk="1" latinLnBrk="0" hangingPunct="1">
              <a:lnSpc>
                <a:spcPct val="100000"/>
              </a:lnSpc>
              <a:spcBef>
                <a:spcPts val="400"/>
              </a:spcBef>
              <a:buClr>
                <a:schemeClr val="accent6"/>
              </a:buClr>
              <a:buFont typeface="Wingdings" panose="05000000000000000000" pitchFamily="2" charset="2"/>
              <a:buNone/>
              <a:defRPr lang="en-US" sz="1800" b="1" kern="1200">
                <a:solidFill>
                  <a:schemeClr val="tx1"/>
                </a:solidFill>
                <a:latin typeface="+mn-lt"/>
                <a:ea typeface="+mn-ea"/>
                <a:cs typeface="+mn-cs"/>
              </a:defRPr>
            </a:lvl3pPr>
            <a:lvl4pPr marL="1371600" indent="0" algn="l" defTabSz="914240" rtl="0" eaLnBrk="1" latinLnBrk="0" hangingPunct="1">
              <a:lnSpc>
                <a:spcPct val="100000"/>
              </a:lnSpc>
              <a:spcBef>
                <a:spcPts val="400"/>
              </a:spcBef>
              <a:buClr>
                <a:schemeClr val="accent6"/>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240" rtl="0" eaLnBrk="1" latinLnBrk="0" hangingPunct="1">
              <a:lnSpc>
                <a:spcPct val="100000"/>
              </a:lnSpc>
              <a:spcBef>
                <a:spcPts val="400"/>
              </a:spcBef>
              <a:buClr>
                <a:schemeClr val="accent6"/>
              </a:buClr>
              <a:buFont typeface="Wingdings" panose="05000000000000000000" pitchFamily="2" charset="2"/>
              <a:buNone/>
              <a:defRPr lang="en-US" sz="1600" b="1" kern="1200">
                <a:solidFill>
                  <a:schemeClr val="tx1"/>
                </a:solidFill>
                <a:latin typeface="+mn-lt"/>
                <a:ea typeface="+mn-ea"/>
                <a:cs typeface="+mn-cs"/>
              </a:defRPr>
            </a:lvl5pPr>
            <a:lvl6pPr marL="22860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l"/>
            <a:r>
              <a:rPr lang="it-IT" sz="2000" spc="0" dirty="0"/>
              <a:t>With Citrix SD-WAN </a:t>
            </a:r>
          </a:p>
        </p:txBody>
      </p:sp>
      <p:sp>
        <p:nvSpPr>
          <p:cNvPr id="7" name="Text Placeholder 10"/>
          <p:cNvSpPr txBox="1">
            <a:spLocks/>
          </p:cNvSpPr>
          <p:nvPr/>
        </p:nvSpPr>
        <p:spPr>
          <a:xfrm>
            <a:off x="7326162" y="3041766"/>
            <a:ext cx="4096858" cy="430865"/>
          </a:xfrm>
          <a:prstGeom prst="rect">
            <a:avLst/>
          </a:prstGeom>
        </p:spPr>
        <p:txBody>
          <a:bodyPr vert="horz" lIns="121899" tIns="60949" rIns="121899" bIns="60949" rtlCol="0" anchor="t" anchorCtr="0">
            <a:noAutofit/>
          </a:bodyPr>
          <a:lstStyle>
            <a:lvl1pPr marL="0" indent="0" algn="ctr" defTabSz="914240" rtl="0" eaLnBrk="1" latinLnBrk="0" hangingPunct="1">
              <a:lnSpc>
                <a:spcPct val="100000"/>
              </a:lnSpc>
              <a:spcBef>
                <a:spcPts val="0"/>
              </a:spcBef>
              <a:buClr>
                <a:schemeClr val="accent6"/>
              </a:buClr>
              <a:buFont typeface="Wingdings" panose="05000000000000000000" pitchFamily="2" charset="2"/>
              <a:buNone/>
              <a:defRPr lang="en-US" sz="2200" b="1" kern="1200" spc="-70" baseline="0">
                <a:solidFill>
                  <a:schemeClr val="tx1"/>
                </a:solidFill>
                <a:latin typeface="+mn-lt"/>
                <a:ea typeface="+mn-ea"/>
                <a:cs typeface="+mn-cs"/>
              </a:defRPr>
            </a:lvl1pPr>
            <a:lvl2pPr marL="457200" indent="0" algn="l" defTabSz="914240" rtl="0" eaLnBrk="1" latinLnBrk="0" hangingPunct="1">
              <a:lnSpc>
                <a:spcPct val="100000"/>
              </a:lnSpc>
              <a:spcBef>
                <a:spcPts val="400"/>
              </a:spcBef>
              <a:buClr>
                <a:schemeClr val="accent6"/>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240" rtl="0" eaLnBrk="1" latinLnBrk="0" hangingPunct="1">
              <a:lnSpc>
                <a:spcPct val="100000"/>
              </a:lnSpc>
              <a:spcBef>
                <a:spcPts val="400"/>
              </a:spcBef>
              <a:buClr>
                <a:schemeClr val="accent6"/>
              </a:buClr>
              <a:buFont typeface="Wingdings" panose="05000000000000000000" pitchFamily="2" charset="2"/>
              <a:buNone/>
              <a:defRPr lang="en-US" sz="1800" b="1" kern="1200">
                <a:solidFill>
                  <a:schemeClr val="tx1"/>
                </a:solidFill>
                <a:latin typeface="+mn-lt"/>
                <a:ea typeface="+mn-ea"/>
                <a:cs typeface="+mn-cs"/>
              </a:defRPr>
            </a:lvl3pPr>
            <a:lvl4pPr marL="1371600" indent="0" algn="l" defTabSz="914240" rtl="0" eaLnBrk="1" latinLnBrk="0" hangingPunct="1">
              <a:lnSpc>
                <a:spcPct val="100000"/>
              </a:lnSpc>
              <a:spcBef>
                <a:spcPts val="400"/>
              </a:spcBef>
              <a:buClr>
                <a:schemeClr val="accent6"/>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240" rtl="0" eaLnBrk="1" latinLnBrk="0" hangingPunct="1">
              <a:lnSpc>
                <a:spcPct val="100000"/>
              </a:lnSpc>
              <a:spcBef>
                <a:spcPts val="400"/>
              </a:spcBef>
              <a:buClr>
                <a:schemeClr val="accent6"/>
              </a:buClr>
              <a:buFont typeface="Wingdings" panose="05000000000000000000" pitchFamily="2" charset="2"/>
              <a:buNone/>
              <a:defRPr lang="en-US" sz="1600" b="1" kern="1200">
                <a:solidFill>
                  <a:schemeClr val="tx1"/>
                </a:solidFill>
                <a:latin typeface="+mn-lt"/>
                <a:ea typeface="+mn-ea"/>
                <a:cs typeface="+mn-cs"/>
              </a:defRPr>
            </a:lvl5pPr>
            <a:lvl6pPr marL="22860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24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l"/>
            <a:r>
              <a:rPr lang="it-IT" sz="2000" spc="0" dirty="0"/>
              <a:t>Traditional Branch Office WAN</a:t>
            </a:r>
          </a:p>
        </p:txBody>
      </p:sp>
      <p:sp>
        <p:nvSpPr>
          <p:cNvPr id="28" name="Rectangle 27"/>
          <p:cNvSpPr/>
          <p:nvPr/>
        </p:nvSpPr>
        <p:spPr>
          <a:xfrm>
            <a:off x="7485578" y="3481475"/>
            <a:ext cx="3096545" cy="2308324"/>
          </a:xfrm>
          <a:prstGeom prst="rect">
            <a:avLst/>
          </a:prstGeom>
        </p:spPr>
        <p:txBody>
          <a:bodyPr wrap="square">
            <a:spAutoFit/>
          </a:bodyPr>
          <a:lstStyle/>
          <a:p>
            <a:pPr marL="285750" indent="-285750">
              <a:buClr>
                <a:schemeClr val="accent6"/>
              </a:buClr>
              <a:buFont typeface="Wingdings" charset="2"/>
              <a:buChar char="§"/>
            </a:pPr>
            <a:r>
              <a:rPr lang="en-US" dirty="0"/>
              <a:t>Provider managed</a:t>
            </a:r>
          </a:p>
          <a:p>
            <a:pPr marL="285750" indent="-285750">
              <a:buClr>
                <a:schemeClr val="accent6"/>
              </a:buClr>
              <a:buFont typeface="Wingdings" charset="2"/>
              <a:buChar char="§"/>
            </a:pPr>
            <a:r>
              <a:rPr lang="en-US" dirty="0"/>
              <a:t>Location dependent</a:t>
            </a:r>
          </a:p>
          <a:p>
            <a:pPr marL="285750" indent="-285750">
              <a:buClr>
                <a:schemeClr val="accent6"/>
              </a:buClr>
              <a:buFont typeface="Wingdings" charset="2"/>
              <a:buChar char="§"/>
            </a:pPr>
            <a:r>
              <a:rPr lang="en-US" dirty="0"/>
              <a:t>Limited security features</a:t>
            </a:r>
          </a:p>
          <a:p>
            <a:pPr marL="285750" indent="-285750">
              <a:buClr>
                <a:schemeClr val="accent6"/>
              </a:buClr>
              <a:buFont typeface="Wingdings" charset="2"/>
              <a:buChar char="§"/>
            </a:pPr>
            <a:r>
              <a:rPr lang="en-US" dirty="0"/>
              <a:t>No WAN optimization</a:t>
            </a:r>
          </a:p>
          <a:p>
            <a:pPr marL="285750" indent="-285750">
              <a:buClr>
                <a:schemeClr val="accent6"/>
              </a:buClr>
              <a:buFont typeface="Wingdings" charset="2"/>
              <a:buChar char="§"/>
            </a:pPr>
            <a:r>
              <a:rPr lang="en-US" dirty="0"/>
              <a:t>Circuit-defined path</a:t>
            </a:r>
          </a:p>
          <a:p>
            <a:pPr marL="285750" indent="-285750">
              <a:buClr>
                <a:schemeClr val="accent6"/>
              </a:buClr>
              <a:buFont typeface="Wingdings" charset="2"/>
              <a:buChar char="§"/>
            </a:pPr>
            <a:r>
              <a:rPr lang="en-US" dirty="0"/>
              <a:t>Site-to-</a:t>
            </a:r>
            <a:r>
              <a:rPr lang="en-US" dirty="0" err="1"/>
              <a:t>PoP</a:t>
            </a:r>
            <a:r>
              <a:rPr lang="en-US" dirty="0"/>
              <a:t> SLAs</a:t>
            </a:r>
          </a:p>
          <a:p>
            <a:pPr marL="285750" indent="-285750">
              <a:buClr>
                <a:schemeClr val="accent6"/>
              </a:buClr>
              <a:buFont typeface="Wingdings" charset="2"/>
              <a:buChar char="§"/>
            </a:pPr>
            <a:r>
              <a:rPr lang="en-US" dirty="0"/>
              <a:t>Requires onsite reconfigure</a:t>
            </a:r>
          </a:p>
          <a:p>
            <a:pPr marL="285750" indent="-285750">
              <a:buClr>
                <a:schemeClr val="accent6"/>
              </a:buClr>
              <a:buFont typeface="Wingdings" charset="2"/>
              <a:buChar char="§"/>
            </a:pPr>
            <a:endParaRPr lang="en-US" dirty="0"/>
          </a:p>
        </p:txBody>
      </p:sp>
      <p:sp>
        <p:nvSpPr>
          <p:cNvPr id="54" name="Rectangle 53"/>
          <p:cNvSpPr/>
          <p:nvPr/>
        </p:nvSpPr>
        <p:spPr>
          <a:xfrm>
            <a:off x="846993" y="3493717"/>
            <a:ext cx="5613727" cy="2585323"/>
          </a:xfrm>
          <a:prstGeom prst="rect">
            <a:avLst/>
          </a:prstGeom>
        </p:spPr>
        <p:txBody>
          <a:bodyPr wrap="square">
            <a:spAutoFit/>
          </a:bodyPr>
          <a:lstStyle/>
          <a:p>
            <a:pPr marL="285750" indent="-285750">
              <a:buClr>
                <a:schemeClr val="accent6"/>
              </a:buClr>
              <a:buFont typeface="Wingdings" charset="2"/>
              <a:buChar char="§"/>
            </a:pPr>
            <a:r>
              <a:rPr lang="en-US" dirty="0"/>
              <a:t>Cloud Managed</a:t>
            </a:r>
          </a:p>
          <a:p>
            <a:pPr marL="285750" indent="-285750">
              <a:buClr>
                <a:schemeClr val="accent6"/>
              </a:buClr>
              <a:buFont typeface="Wingdings" charset="2"/>
              <a:buChar char="§"/>
            </a:pPr>
            <a:r>
              <a:rPr lang="en-US" dirty="0"/>
              <a:t>Zero touch provisioning</a:t>
            </a:r>
          </a:p>
          <a:p>
            <a:pPr marL="285750" indent="-285750">
              <a:buClr>
                <a:schemeClr val="accent6"/>
              </a:buClr>
              <a:buFont typeface="Wingdings" charset="2"/>
              <a:buChar char="§"/>
            </a:pPr>
            <a:r>
              <a:rPr lang="en-US" dirty="0"/>
              <a:t>Stateful packet mirroring for high-availability</a:t>
            </a:r>
          </a:p>
          <a:p>
            <a:pPr marL="285750" indent="-285750">
              <a:buClr>
                <a:schemeClr val="accent6"/>
              </a:buClr>
              <a:buFont typeface="Wingdings" charset="2"/>
              <a:buChar char="§"/>
            </a:pPr>
            <a:r>
              <a:rPr lang="en-US" dirty="0"/>
              <a:t>WAN optimization and ADC integration</a:t>
            </a:r>
          </a:p>
          <a:p>
            <a:pPr marL="285750" indent="-285750">
              <a:buClr>
                <a:schemeClr val="accent6"/>
              </a:buClr>
              <a:buFont typeface="Wingdings" charset="2"/>
              <a:buChar char="§"/>
            </a:pPr>
            <a:r>
              <a:rPr lang="en-US" dirty="0"/>
              <a:t>Intelligent cloud path steering</a:t>
            </a:r>
          </a:p>
          <a:p>
            <a:pPr marL="285750" indent="-285750">
              <a:buClr>
                <a:schemeClr val="accent6"/>
              </a:buClr>
              <a:buFont typeface="Wingdings" charset="2"/>
              <a:buChar char="§"/>
            </a:pPr>
            <a:r>
              <a:rPr lang="en-US" dirty="0"/>
              <a:t>Accelerated-SLA based on application-defined path</a:t>
            </a:r>
          </a:p>
          <a:p>
            <a:pPr marL="285750" indent="-285750">
              <a:buClr>
                <a:schemeClr val="accent6"/>
              </a:buClr>
              <a:buFont typeface="Wingdings" charset="2"/>
              <a:buChar char="§"/>
            </a:pPr>
            <a:r>
              <a:rPr lang="en-US" dirty="0"/>
              <a:t>3</a:t>
            </a:r>
            <a:r>
              <a:rPr lang="en-US" baseline="30000" dirty="0"/>
              <a:t>rd</a:t>
            </a:r>
            <a:r>
              <a:rPr lang="en-US" dirty="0"/>
              <a:t> party VNF hosting (Citrix SD-WAN 1100 in Q1 ‘19)</a:t>
            </a:r>
          </a:p>
          <a:p>
            <a:pPr marL="285750" indent="-285750">
              <a:buClr>
                <a:schemeClr val="accent6"/>
              </a:buClr>
              <a:buFont typeface="Wingdings" charset="2"/>
              <a:buChar char="§"/>
            </a:pPr>
            <a:r>
              <a:rPr lang="en-US" dirty="0"/>
              <a:t>Dynamic security service insertion</a:t>
            </a:r>
          </a:p>
          <a:p>
            <a:pPr marL="285750" indent="-285750">
              <a:buClr>
                <a:schemeClr val="accent6"/>
              </a:buClr>
              <a:buFont typeface="Wingdings" charset="2"/>
              <a:buChar char="§"/>
            </a:pPr>
            <a:endParaRPr lang="en-US" dirty="0"/>
          </a:p>
        </p:txBody>
      </p:sp>
      <p:sp>
        <p:nvSpPr>
          <p:cNvPr id="96" name="Rectangle 95"/>
          <p:cNvSpPr/>
          <p:nvPr/>
        </p:nvSpPr>
        <p:spPr>
          <a:xfrm>
            <a:off x="932976" y="2374028"/>
            <a:ext cx="1134823" cy="462703"/>
          </a:xfrm>
          <a:prstGeom prst="rect">
            <a:avLst/>
          </a:prstGeom>
        </p:spPr>
        <p:txBody>
          <a:bodyPr wrap="square">
            <a:spAutoFit/>
          </a:bodyPr>
          <a:lstStyle/>
          <a:p>
            <a:pPr algn="ctr"/>
            <a:r>
              <a:rPr lang="en-US" sz="1384" dirty="0">
                <a:solidFill>
                  <a:prstClr val="black"/>
                </a:solidFill>
              </a:rPr>
              <a:t>Reliable Connectivity</a:t>
            </a:r>
          </a:p>
        </p:txBody>
      </p:sp>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170" y="1294514"/>
            <a:ext cx="822748" cy="895143"/>
          </a:xfrm>
          <a:prstGeom prst="rect">
            <a:avLst/>
          </a:prstGeom>
        </p:spPr>
      </p:pic>
      <p:sp>
        <p:nvSpPr>
          <p:cNvPr id="94" name="Rectangle 93"/>
          <p:cNvSpPr/>
          <p:nvPr/>
        </p:nvSpPr>
        <p:spPr>
          <a:xfrm>
            <a:off x="2751595" y="2374028"/>
            <a:ext cx="1134823" cy="462703"/>
          </a:xfrm>
          <a:prstGeom prst="rect">
            <a:avLst/>
          </a:prstGeom>
        </p:spPr>
        <p:txBody>
          <a:bodyPr wrap="square">
            <a:spAutoFit/>
          </a:bodyPr>
          <a:lstStyle/>
          <a:p>
            <a:pPr algn="ctr"/>
            <a:r>
              <a:rPr lang="en-US" sz="1384" dirty="0">
                <a:solidFill>
                  <a:prstClr val="black"/>
                </a:solidFill>
              </a:rPr>
              <a:t>Better User Experience</a:t>
            </a:r>
          </a:p>
        </p:txBody>
      </p:sp>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747" y="1291729"/>
            <a:ext cx="645474" cy="921539"/>
          </a:xfrm>
          <a:prstGeom prst="rect">
            <a:avLst/>
          </a:prstGeom>
        </p:spPr>
      </p:pic>
      <p:sp>
        <p:nvSpPr>
          <p:cNvPr id="92" name="Rectangle 91"/>
          <p:cNvSpPr/>
          <p:nvPr/>
        </p:nvSpPr>
        <p:spPr>
          <a:xfrm>
            <a:off x="6428526" y="2374028"/>
            <a:ext cx="1561373" cy="518347"/>
          </a:xfrm>
          <a:prstGeom prst="rect">
            <a:avLst/>
          </a:prstGeom>
        </p:spPr>
        <p:txBody>
          <a:bodyPr wrap="square">
            <a:spAutoFit/>
          </a:bodyPr>
          <a:lstStyle/>
          <a:p>
            <a:pPr algn="ctr"/>
            <a:r>
              <a:rPr lang="en-US" sz="1384" dirty="0">
                <a:solidFill>
                  <a:prstClr val="black"/>
                </a:solidFill>
              </a:rPr>
              <a:t>Full-Stack SD-WAN As-a-Service</a:t>
            </a:r>
          </a:p>
        </p:txBody>
      </p:sp>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372" y="1294514"/>
            <a:ext cx="917681" cy="933233"/>
          </a:xfrm>
          <a:prstGeom prst="rect">
            <a:avLst/>
          </a:prstGeom>
        </p:spPr>
      </p:pic>
      <p:sp>
        <p:nvSpPr>
          <p:cNvPr id="83" name="Block Arc 82"/>
          <p:cNvSpPr/>
          <p:nvPr/>
        </p:nvSpPr>
        <p:spPr>
          <a:xfrm>
            <a:off x="8713493" y="1223439"/>
            <a:ext cx="588566" cy="668883"/>
          </a:xfrm>
          <a:prstGeom prst="blockArc">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ln>
                <a:solidFill>
                  <a:srgbClr val="00B0F0"/>
                </a:solidFill>
              </a:ln>
              <a:solidFill>
                <a:schemeClr val="tx1"/>
              </a:solidFill>
            </a:endParaRPr>
          </a:p>
        </p:txBody>
      </p:sp>
      <p:sp>
        <p:nvSpPr>
          <p:cNvPr id="84" name="Rounded Rectangle 83"/>
          <p:cNvSpPr/>
          <p:nvPr/>
        </p:nvSpPr>
        <p:spPr>
          <a:xfrm>
            <a:off x="8537233" y="1583746"/>
            <a:ext cx="926171" cy="70405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p>
        </p:txBody>
      </p:sp>
      <p:sp>
        <p:nvSpPr>
          <p:cNvPr id="85" name="Rectangle 84"/>
          <p:cNvSpPr/>
          <p:nvPr/>
        </p:nvSpPr>
        <p:spPr>
          <a:xfrm>
            <a:off x="8378547" y="2374028"/>
            <a:ext cx="1249449" cy="518347"/>
          </a:xfrm>
          <a:prstGeom prst="rect">
            <a:avLst/>
          </a:prstGeom>
        </p:spPr>
        <p:txBody>
          <a:bodyPr wrap="square">
            <a:spAutoFit/>
          </a:bodyPr>
          <a:lstStyle/>
          <a:p>
            <a:pPr algn="ctr"/>
            <a:r>
              <a:rPr lang="en-US" sz="1384" dirty="0">
                <a:solidFill>
                  <a:prstClr val="black"/>
                </a:solidFill>
              </a:rPr>
              <a:t>Integrated Security</a:t>
            </a:r>
          </a:p>
        </p:txBody>
      </p:sp>
      <p:sp>
        <p:nvSpPr>
          <p:cNvPr id="90" name="Rectangle 89"/>
          <p:cNvSpPr/>
          <p:nvPr/>
        </p:nvSpPr>
        <p:spPr>
          <a:xfrm>
            <a:off x="10336061" y="2374028"/>
            <a:ext cx="1134823" cy="272562"/>
          </a:xfrm>
          <a:prstGeom prst="rect">
            <a:avLst/>
          </a:prstGeom>
        </p:spPr>
        <p:txBody>
          <a:bodyPr wrap="square">
            <a:spAutoFit/>
          </a:bodyPr>
          <a:lstStyle/>
          <a:p>
            <a:pPr algn="ctr"/>
            <a:r>
              <a:rPr lang="en-US" sz="1384" dirty="0">
                <a:solidFill>
                  <a:prstClr val="black"/>
                </a:solidFill>
              </a:rPr>
              <a:t>Cost Effective</a:t>
            </a:r>
          </a:p>
        </p:txBody>
      </p:sp>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9092" y="1328462"/>
            <a:ext cx="1006860" cy="851609"/>
          </a:xfrm>
          <a:prstGeom prst="rect">
            <a:avLst/>
          </a:prstGeom>
        </p:spPr>
      </p:pic>
      <p:sp>
        <p:nvSpPr>
          <p:cNvPr id="88" name="Rectangle 87"/>
          <p:cNvSpPr/>
          <p:nvPr/>
        </p:nvSpPr>
        <p:spPr>
          <a:xfrm>
            <a:off x="4505062" y="2374028"/>
            <a:ext cx="1561373" cy="518348"/>
          </a:xfrm>
          <a:prstGeom prst="rect">
            <a:avLst/>
          </a:prstGeom>
        </p:spPr>
        <p:txBody>
          <a:bodyPr wrap="square">
            <a:spAutoFit/>
          </a:bodyPr>
          <a:lstStyle/>
          <a:p>
            <a:pPr algn="ctr"/>
            <a:r>
              <a:rPr lang="en-US" sz="1384" dirty="0">
                <a:solidFill>
                  <a:prstClr val="black"/>
                </a:solidFill>
              </a:rPr>
              <a:t>High Functional Integration</a:t>
            </a:r>
          </a:p>
        </p:txBody>
      </p:sp>
      <p:pic>
        <p:nvPicPr>
          <p:cNvPr id="89" name="Picture 88"/>
          <p:cNvPicPr>
            <a:picLocks noChangeAspect="1"/>
          </p:cNvPicPr>
          <p:nvPr/>
        </p:nvPicPr>
        <p:blipFill>
          <a:blip r:embed="rId7"/>
          <a:stretch>
            <a:fillRect/>
          </a:stretch>
        </p:blipFill>
        <p:spPr>
          <a:xfrm>
            <a:off x="4858833" y="1448569"/>
            <a:ext cx="796860" cy="753663"/>
          </a:xfrm>
          <a:prstGeom prst="rect">
            <a:avLst/>
          </a:prstGeom>
        </p:spPr>
      </p:pic>
      <p:grpSp>
        <p:nvGrpSpPr>
          <p:cNvPr id="98" name="Group 71"/>
          <p:cNvGrpSpPr/>
          <p:nvPr/>
        </p:nvGrpSpPr>
        <p:grpSpPr>
          <a:xfrm>
            <a:off x="2029015" y="5821499"/>
            <a:ext cx="1337848" cy="668099"/>
            <a:chOff x="3041050" y="2308220"/>
            <a:chExt cx="1064868" cy="630219"/>
          </a:xfrm>
        </p:grpSpPr>
        <p:pic>
          <p:nvPicPr>
            <p:cNvPr id="99" name="Picture 7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91716" y="2308220"/>
              <a:ext cx="3635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Box 99"/>
            <p:cNvSpPr txBox="1"/>
            <p:nvPr/>
          </p:nvSpPr>
          <p:spPr>
            <a:xfrm>
              <a:off x="3041050" y="2661779"/>
              <a:ext cx="1064868" cy="276660"/>
            </a:xfrm>
            <a:prstGeom prst="rect">
              <a:avLst/>
            </a:prstGeom>
            <a:noFill/>
          </p:spPr>
          <p:txBody>
            <a:bodyPr wrap="square" lIns="121584" tIns="60792" rIns="121584" bIns="60792" rtlCol="0">
              <a:spAutoFit/>
            </a:bodyPr>
            <a:lstStyle/>
            <a:p>
              <a:pPr algn="ctr" defTabSz="912074"/>
              <a:r>
                <a:rPr lang="en-US" sz="1000" dirty="0"/>
                <a:t>Segmentation</a:t>
              </a:r>
            </a:p>
          </p:txBody>
        </p:sp>
      </p:grpSp>
      <p:grpSp>
        <p:nvGrpSpPr>
          <p:cNvPr id="101" name="Group 73"/>
          <p:cNvGrpSpPr/>
          <p:nvPr/>
        </p:nvGrpSpPr>
        <p:grpSpPr>
          <a:xfrm>
            <a:off x="3695042" y="5853684"/>
            <a:ext cx="894102" cy="631978"/>
            <a:chOff x="4686849" y="2342293"/>
            <a:chExt cx="711666" cy="596146"/>
          </a:xfrm>
        </p:grpSpPr>
        <p:sp>
          <p:nvSpPr>
            <p:cNvPr id="102" name="TextBox 101"/>
            <p:cNvSpPr txBox="1"/>
            <p:nvPr/>
          </p:nvSpPr>
          <p:spPr>
            <a:xfrm>
              <a:off x="4686849" y="2661779"/>
              <a:ext cx="711666" cy="276660"/>
            </a:xfrm>
            <a:prstGeom prst="rect">
              <a:avLst/>
            </a:prstGeom>
            <a:noFill/>
          </p:spPr>
          <p:txBody>
            <a:bodyPr wrap="square" lIns="121584" tIns="60792" rIns="121584" bIns="60792" rtlCol="0">
              <a:spAutoFit/>
            </a:bodyPr>
            <a:lstStyle/>
            <a:p>
              <a:pPr algn="ctr" defTabSz="912074"/>
              <a:r>
                <a:rPr lang="en-US" sz="1000" dirty="0"/>
                <a:t>Firewall </a:t>
              </a:r>
            </a:p>
          </p:txBody>
        </p:sp>
        <p:pic>
          <p:nvPicPr>
            <p:cNvPr id="103" name="Picture 1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3531" y="2342293"/>
              <a:ext cx="377725" cy="30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72"/>
          <p:cNvGrpSpPr/>
          <p:nvPr/>
        </p:nvGrpSpPr>
        <p:grpSpPr>
          <a:xfrm>
            <a:off x="2932216" y="5898344"/>
            <a:ext cx="994982" cy="587319"/>
            <a:chOff x="3924222" y="2384420"/>
            <a:chExt cx="791962" cy="554019"/>
          </a:xfrm>
        </p:grpSpPr>
        <p:pic>
          <p:nvPicPr>
            <p:cNvPr id="105" name="Picture 10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98492" y="2384420"/>
              <a:ext cx="4318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105"/>
            <p:cNvSpPr txBox="1"/>
            <p:nvPr/>
          </p:nvSpPr>
          <p:spPr>
            <a:xfrm>
              <a:off x="3924222" y="2661779"/>
              <a:ext cx="791962" cy="276660"/>
            </a:xfrm>
            <a:prstGeom prst="rect">
              <a:avLst/>
            </a:prstGeom>
            <a:noFill/>
          </p:spPr>
          <p:txBody>
            <a:bodyPr wrap="square" lIns="121584" tIns="60792" rIns="121584" bIns="60792" rtlCol="0">
              <a:spAutoFit/>
            </a:bodyPr>
            <a:lstStyle/>
            <a:p>
              <a:pPr algn="ctr" defTabSz="912074"/>
              <a:r>
                <a:rPr lang="en-US" sz="1000" dirty="0"/>
                <a:t>DCI VPN</a:t>
              </a:r>
            </a:p>
          </p:txBody>
        </p:sp>
      </p:grpSp>
      <p:pic>
        <p:nvPicPr>
          <p:cNvPr id="109" name="Picture 276"/>
          <p:cNvPicPr>
            <a:picLocks noChangeAspect="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565622" y="5817137"/>
            <a:ext cx="440226" cy="44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1082449" y="6181085"/>
            <a:ext cx="1337848" cy="430548"/>
          </a:xfrm>
          <a:prstGeom prst="rect">
            <a:avLst/>
          </a:prstGeom>
          <a:noFill/>
        </p:spPr>
        <p:txBody>
          <a:bodyPr wrap="square" lIns="121584" tIns="60792" rIns="121584" bIns="60792" rtlCol="0">
            <a:spAutoFit/>
          </a:bodyPr>
          <a:lstStyle/>
          <a:p>
            <a:pPr algn="ctr" defTabSz="912074"/>
            <a:r>
              <a:rPr lang="en-US" sz="1000" dirty="0"/>
              <a:t>High Priority </a:t>
            </a:r>
          </a:p>
          <a:p>
            <a:pPr algn="ctr" defTabSz="912074"/>
            <a:r>
              <a:rPr lang="en-US" sz="1000" dirty="0"/>
              <a:t>and Availability</a:t>
            </a:r>
          </a:p>
        </p:txBody>
      </p:sp>
      <p:sp>
        <p:nvSpPr>
          <p:cNvPr id="121" name="TextBox 120">
            <a:extLst>
              <a:ext uri="{FF2B5EF4-FFF2-40B4-BE49-F238E27FC236}">
                <a16:creationId xmlns:a16="http://schemas.microsoft.com/office/drawing/2014/main" xmlns="" id="{26F4A721-09E7-F849-9F31-F99FD3CF7B6A}"/>
              </a:ext>
            </a:extLst>
          </p:cNvPr>
          <p:cNvSpPr txBox="1"/>
          <p:nvPr/>
        </p:nvSpPr>
        <p:spPr>
          <a:xfrm>
            <a:off x="4327641" y="6213155"/>
            <a:ext cx="1230887" cy="400110"/>
          </a:xfrm>
          <a:prstGeom prst="rect">
            <a:avLst/>
          </a:prstGeom>
          <a:noFill/>
        </p:spPr>
        <p:txBody>
          <a:bodyPr wrap="square" rtlCol="0">
            <a:spAutoFit/>
          </a:bodyPr>
          <a:lstStyle/>
          <a:p>
            <a:pPr algn="ctr"/>
            <a:r>
              <a:rPr lang="en-US" sz="1000" dirty="0"/>
              <a:t>Enhanced SaaS</a:t>
            </a:r>
          </a:p>
          <a:p>
            <a:pPr algn="ctr"/>
            <a:r>
              <a:rPr lang="en-US" sz="1000" dirty="0"/>
              <a:t>Security</a:t>
            </a:r>
          </a:p>
        </p:txBody>
      </p:sp>
      <p:pic>
        <p:nvPicPr>
          <p:cNvPr id="122" name="Picture 121">
            <a:extLst>
              <a:ext uri="{FF2B5EF4-FFF2-40B4-BE49-F238E27FC236}">
                <a16:creationId xmlns:a16="http://schemas.microsoft.com/office/drawing/2014/main" xmlns="" id="{0B0550F0-40F5-C349-B380-CCEAAF12D1D1}"/>
              </a:ext>
            </a:extLst>
          </p:cNvPr>
          <p:cNvPicPr>
            <a:picLocks noChangeAspect="1"/>
          </p:cNvPicPr>
          <p:nvPr/>
        </p:nvPicPr>
        <p:blipFill>
          <a:blip r:embed="rId12"/>
          <a:stretch>
            <a:fillRect/>
          </a:stretch>
        </p:blipFill>
        <p:spPr>
          <a:xfrm>
            <a:off x="4549466" y="5714139"/>
            <a:ext cx="532200" cy="485056"/>
          </a:xfrm>
          <a:prstGeom prst="rect">
            <a:avLst/>
          </a:prstGeom>
          <a:solidFill>
            <a:schemeClr val="bg1">
              <a:alpha val="9000"/>
            </a:schemeClr>
          </a:solidFill>
        </p:spPr>
      </p:pic>
    </p:spTree>
    <p:extLst>
      <p:ext uri="{BB962C8B-B14F-4D97-AF65-F5344CB8AC3E}">
        <p14:creationId xmlns:p14="http://schemas.microsoft.com/office/powerpoint/2010/main" val="384866287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7173"/>
            <a:ext cx="4329113" cy="4033627"/>
          </a:xfrm>
        </p:spPr>
        <p:txBody>
          <a:bodyPr/>
          <a:lstStyle/>
          <a:p>
            <a:r>
              <a:rPr lang="en-US" dirty="0"/>
              <a:t>Create multiple resource locations to manage many datacenters and clouds</a:t>
            </a:r>
          </a:p>
          <a:p>
            <a:r>
              <a:rPr lang="en-US" dirty="0"/>
              <a:t>Easily view health of connectors in each resource location; view any related alerts and messages</a:t>
            </a:r>
          </a:p>
          <a:p>
            <a:r>
              <a:rPr lang="en-US" dirty="0"/>
              <a:t>Add/Remove resource locations</a:t>
            </a:r>
          </a:p>
          <a:p>
            <a:r>
              <a:rPr lang="en-US" dirty="0"/>
              <a:t>Quickly download and deploy new connectors</a:t>
            </a:r>
          </a:p>
        </p:txBody>
      </p:sp>
      <p:sp>
        <p:nvSpPr>
          <p:cNvPr id="3" name="Title 2"/>
          <p:cNvSpPr>
            <a:spLocks noGrp="1"/>
          </p:cNvSpPr>
          <p:nvPr>
            <p:ph type="title"/>
          </p:nvPr>
        </p:nvSpPr>
        <p:spPr/>
        <p:txBody>
          <a:bodyPr/>
          <a:lstStyle/>
          <a:p>
            <a:r>
              <a:rPr lang="en-US" b="0" dirty="0"/>
              <a:t>Resource Locations</a:t>
            </a:r>
          </a:p>
        </p:txBody>
      </p:sp>
      <p:sp>
        <p:nvSpPr>
          <p:cNvPr id="4" name="Text Placeholder 3"/>
          <p:cNvSpPr>
            <a:spLocks noGrp="1"/>
          </p:cNvSpPr>
          <p:nvPr>
            <p:ph type="body" idx="10"/>
          </p:nvPr>
        </p:nvSpPr>
        <p:spPr/>
        <p:txBody>
          <a:bodyPr/>
          <a:lstStyle/>
          <a:p>
            <a:endParaRPr lang="en-US"/>
          </a:p>
        </p:txBody>
      </p:sp>
      <p:pic>
        <p:nvPicPr>
          <p:cNvPr id="5" name="Picture 4"/>
          <p:cNvPicPr>
            <a:picLocks noChangeAspect="1"/>
          </p:cNvPicPr>
          <p:nvPr/>
        </p:nvPicPr>
        <p:blipFill>
          <a:blip r:embed="rId2"/>
          <a:stretch>
            <a:fillRect/>
          </a:stretch>
        </p:blipFill>
        <p:spPr>
          <a:xfrm>
            <a:off x="5801135" y="592709"/>
            <a:ext cx="5933663" cy="5336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461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7173"/>
            <a:ext cx="4143375" cy="4033627"/>
          </a:xfrm>
        </p:spPr>
        <p:txBody>
          <a:bodyPr/>
          <a:lstStyle/>
          <a:p>
            <a:r>
              <a:rPr lang="en-US" dirty="0"/>
              <a:t>Manage one or more domains within each resource location</a:t>
            </a:r>
          </a:p>
          <a:p>
            <a:r>
              <a:rPr lang="en-US" dirty="0"/>
              <a:t>Cloud Connector discovers domains automatically during deployment</a:t>
            </a:r>
          </a:p>
          <a:p>
            <a:r>
              <a:rPr lang="en-US" dirty="0"/>
              <a:t>Manage across AD forests, user and resource domains</a:t>
            </a:r>
          </a:p>
        </p:txBody>
      </p:sp>
      <p:sp>
        <p:nvSpPr>
          <p:cNvPr id="3" name="Title 2"/>
          <p:cNvSpPr>
            <a:spLocks noGrp="1"/>
          </p:cNvSpPr>
          <p:nvPr>
            <p:ph type="title"/>
          </p:nvPr>
        </p:nvSpPr>
        <p:spPr/>
        <p:txBody>
          <a:bodyPr/>
          <a:lstStyle/>
          <a:p>
            <a:r>
              <a:rPr lang="en-US" b="0" dirty="0"/>
              <a:t>Domains (incl. Azure AD)</a:t>
            </a:r>
          </a:p>
        </p:txBody>
      </p:sp>
      <p:sp>
        <p:nvSpPr>
          <p:cNvPr id="4" name="Text Placeholder 3"/>
          <p:cNvSpPr>
            <a:spLocks noGrp="1"/>
          </p:cNvSpPr>
          <p:nvPr>
            <p:ph type="body" idx="10"/>
          </p:nvPr>
        </p:nvSpPr>
        <p:spPr/>
        <p:txBody>
          <a:bodyPr/>
          <a:lstStyle/>
          <a:p>
            <a:endParaRPr lang="en-US"/>
          </a:p>
        </p:txBody>
      </p:sp>
      <p:pic>
        <p:nvPicPr>
          <p:cNvPr id="6" name="Picture 5"/>
          <p:cNvPicPr>
            <a:picLocks noChangeAspect="1"/>
          </p:cNvPicPr>
          <p:nvPr/>
        </p:nvPicPr>
        <p:blipFill>
          <a:blip r:embed="rId2"/>
          <a:stretch>
            <a:fillRect/>
          </a:stretch>
        </p:blipFill>
        <p:spPr>
          <a:xfrm>
            <a:off x="4637645" y="2367172"/>
            <a:ext cx="7121436" cy="3062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79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k object 18">
            <a:extLst>
              <a:ext uri="{FF2B5EF4-FFF2-40B4-BE49-F238E27FC236}">
                <a16:creationId xmlns:a16="http://schemas.microsoft.com/office/drawing/2014/main" xmlns="" id="{0FA43D03-B700-534B-8BB7-8CBCE3B04735}"/>
              </a:ext>
            </a:extLst>
          </p:cNvPr>
          <p:cNvSpPr/>
          <p:nvPr/>
        </p:nvSpPr>
        <p:spPr>
          <a:xfrm>
            <a:off x="-16778" y="-1"/>
            <a:ext cx="7542097" cy="6860707"/>
          </a:xfrm>
          <a:custGeom>
            <a:avLst/>
            <a:gdLst/>
            <a:ahLst/>
            <a:cxnLst/>
            <a:rect l="l" t="t" r="r" b="b"/>
            <a:pathLst>
              <a:path w="5630545" h="5148580">
                <a:moveTo>
                  <a:pt x="4824193" y="0"/>
                </a:moveTo>
                <a:lnTo>
                  <a:pt x="0" y="0"/>
                </a:lnTo>
                <a:lnTo>
                  <a:pt x="0" y="5147995"/>
                </a:lnTo>
                <a:lnTo>
                  <a:pt x="4758684" y="5147995"/>
                </a:lnTo>
                <a:lnTo>
                  <a:pt x="4776496" y="5124162"/>
                </a:lnTo>
                <a:lnTo>
                  <a:pt x="4803138" y="5087737"/>
                </a:lnTo>
                <a:lnTo>
                  <a:pt x="4829413" y="5051028"/>
                </a:lnTo>
                <a:lnTo>
                  <a:pt x="4855316" y="5014038"/>
                </a:lnTo>
                <a:lnTo>
                  <a:pt x="4880846" y="4976769"/>
                </a:lnTo>
                <a:lnTo>
                  <a:pt x="4905999" y="4939225"/>
                </a:lnTo>
                <a:lnTo>
                  <a:pt x="4930773" y="4901407"/>
                </a:lnTo>
                <a:lnTo>
                  <a:pt x="4955166" y="4863319"/>
                </a:lnTo>
                <a:lnTo>
                  <a:pt x="4979174" y="4824964"/>
                </a:lnTo>
                <a:lnTo>
                  <a:pt x="5002794" y="4786343"/>
                </a:lnTo>
                <a:lnTo>
                  <a:pt x="5026025" y="4747461"/>
                </a:lnTo>
                <a:lnTo>
                  <a:pt x="5048863" y="4708319"/>
                </a:lnTo>
                <a:lnTo>
                  <a:pt x="5071305" y="4668920"/>
                </a:lnTo>
                <a:lnTo>
                  <a:pt x="5093350" y="4629267"/>
                </a:lnTo>
                <a:lnTo>
                  <a:pt x="5114993" y="4589363"/>
                </a:lnTo>
                <a:lnTo>
                  <a:pt x="5136233" y="4549211"/>
                </a:lnTo>
                <a:lnTo>
                  <a:pt x="5157067" y="4508812"/>
                </a:lnTo>
                <a:lnTo>
                  <a:pt x="5177491" y="4468170"/>
                </a:lnTo>
                <a:lnTo>
                  <a:pt x="5197504" y="4427288"/>
                </a:lnTo>
                <a:lnTo>
                  <a:pt x="5217102" y="4386169"/>
                </a:lnTo>
                <a:lnTo>
                  <a:pt x="5236284" y="4344814"/>
                </a:lnTo>
                <a:lnTo>
                  <a:pt x="5255045" y="4303227"/>
                </a:lnTo>
                <a:lnTo>
                  <a:pt x="5273383" y="4261410"/>
                </a:lnTo>
                <a:lnTo>
                  <a:pt x="5291297" y="4219367"/>
                </a:lnTo>
                <a:lnTo>
                  <a:pt x="5308782" y="4177100"/>
                </a:lnTo>
                <a:lnTo>
                  <a:pt x="5325836" y="4134611"/>
                </a:lnTo>
                <a:lnTo>
                  <a:pt x="5342457" y="4091903"/>
                </a:lnTo>
                <a:lnTo>
                  <a:pt x="5358642" y="4048980"/>
                </a:lnTo>
                <a:lnTo>
                  <a:pt x="5374388" y="4005843"/>
                </a:lnTo>
                <a:lnTo>
                  <a:pt x="5389692" y="3962496"/>
                </a:lnTo>
                <a:lnTo>
                  <a:pt x="5404552" y="3918941"/>
                </a:lnTo>
                <a:lnTo>
                  <a:pt x="5418965" y="3875181"/>
                </a:lnTo>
                <a:lnTo>
                  <a:pt x="5432927" y="3831219"/>
                </a:lnTo>
                <a:lnTo>
                  <a:pt x="5446438" y="3787057"/>
                </a:lnTo>
                <a:lnTo>
                  <a:pt x="5459493" y="3742698"/>
                </a:lnTo>
                <a:lnTo>
                  <a:pt x="5472090" y="3698145"/>
                </a:lnTo>
                <a:lnTo>
                  <a:pt x="5484226" y="3653400"/>
                </a:lnTo>
                <a:lnTo>
                  <a:pt x="5495899" y="3608467"/>
                </a:lnTo>
                <a:lnTo>
                  <a:pt x="5507106" y="3563347"/>
                </a:lnTo>
                <a:lnTo>
                  <a:pt x="5517844" y="3518045"/>
                </a:lnTo>
                <a:lnTo>
                  <a:pt x="5528110" y="3472561"/>
                </a:lnTo>
                <a:lnTo>
                  <a:pt x="5537903" y="3426900"/>
                </a:lnTo>
                <a:lnTo>
                  <a:pt x="5547218" y="3381064"/>
                </a:lnTo>
                <a:lnTo>
                  <a:pt x="5556053" y="3335055"/>
                </a:lnTo>
                <a:lnTo>
                  <a:pt x="5564406" y="3288877"/>
                </a:lnTo>
                <a:lnTo>
                  <a:pt x="5572274" y="3242531"/>
                </a:lnTo>
                <a:lnTo>
                  <a:pt x="5579654" y="3196022"/>
                </a:lnTo>
                <a:lnTo>
                  <a:pt x="5586543" y="3149350"/>
                </a:lnTo>
                <a:lnTo>
                  <a:pt x="5592939" y="3102520"/>
                </a:lnTo>
                <a:lnTo>
                  <a:pt x="5598839" y="3055534"/>
                </a:lnTo>
                <a:lnTo>
                  <a:pt x="5604240" y="3008395"/>
                </a:lnTo>
                <a:lnTo>
                  <a:pt x="5609140" y="2961104"/>
                </a:lnTo>
                <a:lnTo>
                  <a:pt x="5613535" y="2913666"/>
                </a:lnTo>
                <a:lnTo>
                  <a:pt x="5617423" y="2866083"/>
                </a:lnTo>
                <a:lnTo>
                  <a:pt x="5620802" y="2818357"/>
                </a:lnTo>
                <a:lnTo>
                  <a:pt x="5623669" y="2770491"/>
                </a:lnTo>
                <a:lnTo>
                  <a:pt x="5626020" y="2722488"/>
                </a:lnTo>
                <a:lnTo>
                  <a:pt x="5627854" y="2674351"/>
                </a:lnTo>
                <a:lnTo>
                  <a:pt x="5629167" y="2626082"/>
                </a:lnTo>
                <a:lnTo>
                  <a:pt x="5629957" y="2577684"/>
                </a:lnTo>
                <a:lnTo>
                  <a:pt x="5630221" y="2529160"/>
                </a:lnTo>
                <a:lnTo>
                  <a:pt x="5629957" y="2480636"/>
                </a:lnTo>
                <a:lnTo>
                  <a:pt x="5629167" y="2432238"/>
                </a:lnTo>
                <a:lnTo>
                  <a:pt x="5627854" y="2383969"/>
                </a:lnTo>
                <a:lnTo>
                  <a:pt x="5626020" y="2335832"/>
                </a:lnTo>
                <a:lnTo>
                  <a:pt x="5623669" y="2287829"/>
                </a:lnTo>
                <a:lnTo>
                  <a:pt x="5620802" y="2239963"/>
                </a:lnTo>
                <a:lnTo>
                  <a:pt x="5617423" y="2192237"/>
                </a:lnTo>
                <a:lnTo>
                  <a:pt x="5613535" y="2144654"/>
                </a:lnTo>
                <a:lnTo>
                  <a:pt x="5609140" y="2097216"/>
                </a:lnTo>
                <a:lnTo>
                  <a:pt x="5604240" y="2049926"/>
                </a:lnTo>
                <a:lnTo>
                  <a:pt x="5598839" y="2002786"/>
                </a:lnTo>
                <a:lnTo>
                  <a:pt x="5592939" y="1955800"/>
                </a:lnTo>
                <a:lnTo>
                  <a:pt x="5586543" y="1908970"/>
                </a:lnTo>
                <a:lnTo>
                  <a:pt x="5579654" y="1862298"/>
                </a:lnTo>
                <a:lnTo>
                  <a:pt x="5572274" y="1815789"/>
                </a:lnTo>
                <a:lnTo>
                  <a:pt x="5564406" y="1769443"/>
                </a:lnTo>
                <a:lnTo>
                  <a:pt x="5556053" y="1723265"/>
                </a:lnTo>
                <a:lnTo>
                  <a:pt x="5547218" y="1677256"/>
                </a:lnTo>
                <a:lnTo>
                  <a:pt x="5537903" y="1631420"/>
                </a:lnTo>
                <a:lnTo>
                  <a:pt x="5528110" y="1585759"/>
                </a:lnTo>
                <a:lnTo>
                  <a:pt x="5517844" y="1540275"/>
                </a:lnTo>
                <a:lnTo>
                  <a:pt x="5507106" y="1494973"/>
                </a:lnTo>
                <a:lnTo>
                  <a:pt x="5495899" y="1449853"/>
                </a:lnTo>
                <a:lnTo>
                  <a:pt x="5484226" y="1404920"/>
                </a:lnTo>
                <a:lnTo>
                  <a:pt x="5472090" y="1360176"/>
                </a:lnTo>
                <a:lnTo>
                  <a:pt x="5459493" y="1315622"/>
                </a:lnTo>
                <a:lnTo>
                  <a:pt x="5446438" y="1271264"/>
                </a:lnTo>
                <a:lnTo>
                  <a:pt x="5432927" y="1227102"/>
                </a:lnTo>
                <a:lnTo>
                  <a:pt x="5418965" y="1183139"/>
                </a:lnTo>
                <a:lnTo>
                  <a:pt x="5404552" y="1139379"/>
                </a:lnTo>
                <a:lnTo>
                  <a:pt x="5389692" y="1095824"/>
                </a:lnTo>
                <a:lnTo>
                  <a:pt x="5374388" y="1052477"/>
                </a:lnTo>
                <a:lnTo>
                  <a:pt x="5358642" y="1009340"/>
                </a:lnTo>
                <a:lnTo>
                  <a:pt x="5342457" y="966417"/>
                </a:lnTo>
                <a:lnTo>
                  <a:pt x="5325836" y="923709"/>
                </a:lnTo>
                <a:lnTo>
                  <a:pt x="5308782" y="881221"/>
                </a:lnTo>
                <a:lnTo>
                  <a:pt x="5291297" y="838953"/>
                </a:lnTo>
                <a:lnTo>
                  <a:pt x="5273383" y="796910"/>
                </a:lnTo>
                <a:lnTo>
                  <a:pt x="5255045" y="755093"/>
                </a:lnTo>
                <a:lnTo>
                  <a:pt x="5236284" y="713506"/>
                </a:lnTo>
                <a:lnTo>
                  <a:pt x="5217102" y="672151"/>
                </a:lnTo>
                <a:lnTo>
                  <a:pt x="5197504" y="631032"/>
                </a:lnTo>
                <a:lnTo>
                  <a:pt x="5177491" y="590150"/>
                </a:lnTo>
                <a:lnTo>
                  <a:pt x="5157067" y="549508"/>
                </a:lnTo>
                <a:lnTo>
                  <a:pt x="5136233" y="509110"/>
                </a:lnTo>
                <a:lnTo>
                  <a:pt x="5114993" y="468957"/>
                </a:lnTo>
                <a:lnTo>
                  <a:pt x="5093350" y="429053"/>
                </a:lnTo>
                <a:lnTo>
                  <a:pt x="5071305" y="389400"/>
                </a:lnTo>
                <a:lnTo>
                  <a:pt x="5048863" y="350001"/>
                </a:lnTo>
                <a:lnTo>
                  <a:pt x="5026025" y="310859"/>
                </a:lnTo>
                <a:lnTo>
                  <a:pt x="5002794" y="271977"/>
                </a:lnTo>
                <a:lnTo>
                  <a:pt x="4979174" y="233356"/>
                </a:lnTo>
                <a:lnTo>
                  <a:pt x="4955166" y="195001"/>
                </a:lnTo>
                <a:lnTo>
                  <a:pt x="4930773" y="156913"/>
                </a:lnTo>
                <a:lnTo>
                  <a:pt x="4905999" y="119096"/>
                </a:lnTo>
                <a:lnTo>
                  <a:pt x="4880846" y="81551"/>
                </a:lnTo>
                <a:lnTo>
                  <a:pt x="4855316" y="44282"/>
                </a:lnTo>
                <a:lnTo>
                  <a:pt x="4829413" y="7292"/>
                </a:lnTo>
                <a:lnTo>
                  <a:pt x="4824193" y="0"/>
                </a:lnTo>
                <a:close/>
              </a:path>
            </a:pathLst>
          </a:custGeom>
          <a:solidFill>
            <a:srgbClr val="2BA9E1"/>
          </a:solidFill>
        </p:spPr>
        <p:txBody>
          <a:bodyPr wrap="square" lIns="0" tIns="0" rIns="0" bIns="0" rtlCol="0"/>
          <a:lstStyle/>
          <a:p>
            <a:endParaRPr/>
          </a:p>
        </p:txBody>
      </p:sp>
      <p:sp>
        <p:nvSpPr>
          <p:cNvPr id="32" name="object 2">
            <a:extLst>
              <a:ext uri="{FF2B5EF4-FFF2-40B4-BE49-F238E27FC236}">
                <a16:creationId xmlns:a16="http://schemas.microsoft.com/office/drawing/2014/main" xmlns="" id="{E3E7BF1F-D5C4-9846-A4BB-1291A2B3468D}"/>
              </a:ext>
            </a:extLst>
          </p:cNvPr>
          <p:cNvSpPr txBox="1"/>
          <p:nvPr/>
        </p:nvSpPr>
        <p:spPr>
          <a:xfrm>
            <a:off x="643181" y="2399614"/>
            <a:ext cx="6882138" cy="2650098"/>
          </a:xfrm>
          <a:prstGeom prst="rect">
            <a:avLst/>
          </a:prstGeom>
        </p:spPr>
        <p:txBody>
          <a:bodyPr vert="horz" wrap="square" lIns="0" tIns="160668"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13" marR="6765">
              <a:lnSpc>
                <a:spcPts val="5606"/>
              </a:lnSpc>
              <a:spcBef>
                <a:spcPts val="1265"/>
              </a:spcBef>
            </a:pPr>
            <a:r>
              <a:rPr lang="en-US" sz="5000" dirty="0">
                <a:solidFill>
                  <a:schemeClr val="bg1"/>
                </a:solidFill>
              </a:rPr>
              <a:t>Citrix Virtual </a:t>
            </a:r>
          </a:p>
          <a:p>
            <a:pPr marL="16913" marR="6765">
              <a:lnSpc>
                <a:spcPts val="5606"/>
              </a:lnSpc>
              <a:spcBef>
                <a:spcPts val="1265"/>
              </a:spcBef>
            </a:pPr>
            <a:r>
              <a:rPr lang="en-US" sz="5000" dirty="0">
                <a:solidFill>
                  <a:schemeClr val="bg1"/>
                </a:solidFill>
              </a:rPr>
              <a:t>Apps and Desktops</a:t>
            </a:r>
          </a:p>
          <a:p>
            <a:pPr marL="16913" marR="6765">
              <a:lnSpc>
                <a:spcPts val="5606"/>
              </a:lnSpc>
              <a:spcBef>
                <a:spcPts val="1265"/>
              </a:spcBef>
            </a:pPr>
            <a:r>
              <a:rPr lang="en-US" sz="5000" dirty="0">
                <a:solidFill>
                  <a:schemeClr val="bg1"/>
                </a:solidFill>
                <a:latin typeface="CitrixNewSans-Light"/>
                <a:cs typeface="CitrixNewSans-Light"/>
              </a:rPr>
              <a:t>Service</a:t>
            </a:r>
            <a:endParaRPr sz="5000" dirty="0">
              <a:solidFill>
                <a:schemeClr val="bg1"/>
              </a:solidFill>
              <a:latin typeface="CitrixNewSans-Light"/>
              <a:cs typeface="CitrixNewSans-Light"/>
            </a:endParaRPr>
          </a:p>
        </p:txBody>
      </p:sp>
      <p:sp>
        <p:nvSpPr>
          <p:cNvPr id="43" name="object 14">
            <a:extLst>
              <a:ext uri="{FF2B5EF4-FFF2-40B4-BE49-F238E27FC236}">
                <a16:creationId xmlns:a16="http://schemas.microsoft.com/office/drawing/2014/main" xmlns="" id="{34D7E5ED-E3FB-0F4B-8590-2AB9A027D0CF}"/>
              </a:ext>
            </a:extLst>
          </p:cNvPr>
          <p:cNvSpPr/>
          <p:nvPr/>
        </p:nvSpPr>
        <p:spPr>
          <a:xfrm>
            <a:off x="8499102" y="2751664"/>
            <a:ext cx="1095081" cy="1095081"/>
          </a:xfrm>
          <a:custGeom>
            <a:avLst/>
            <a:gdLst/>
            <a:ahLst/>
            <a:cxnLst/>
            <a:rect l="l" t="t" r="r" b="b"/>
            <a:pathLst>
              <a:path w="822325" h="822325">
                <a:moveTo>
                  <a:pt x="411048" y="0"/>
                </a:moveTo>
                <a:lnTo>
                  <a:pt x="363111" y="2765"/>
                </a:lnTo>
                <a:lnTo>
                  <a:pt x="316799" y="10855"/>
                </a:lnTo>
                <a:lnTo>
                  <a:pt x="272419" y="23962"/>
                </a:lnTo>
                <a:lnTo>
                  <a:pt x="230280" y="41777"/>
                </a:lnTo>
                <a:lnTo>
                  <a:pt x="190691" y="63992"/>
                </a:lnTo>
                <a:lnTo>
                  <a:pt x="153959" y="90299"/>
                </a:lnTo>
                <a:lnTo>
                  <a:pt x="120394" y="120389"/>
                </a:lnTo>
                <a:lnTo>
                  <a:pt x="90303" y="153954"/>
                </a:lnTo>
                <a:lnTo>
                  <a:pt x="63996" y="190685"/>
                </a:lnTo>
                <a:lnTo>
                  <a:pt x="41779" y="230275"/>
                </a:lnTo>
                <a:lnTo>
                  <a:pt x="23963" y="272414"/>
                </a:lnTo>
                <a:lnTo>
                  <a:pt x="10856" y="316795"/>
                </a:lnTo>
                <a:lnTo>
                  <a:pt x="2765" y="363109"/>
                </a:lnTo>
                <a:lnTo>
                  <a:pt x="0" y="411048"/>
                </a:lnTo>
                <a:lnTo>
                  <a:pt x="2765" y="458984"/>
                </a:lnTo>
                <a:lnTo>
                  <a:pt x="10856" y="505296"/>
                </a:lnTo>
                <a:lnTo>
                  <a:pt x="23963" y="549676"/>
                </a:lnTo>
                <a:lnTo>
                  <a:pt x="41779" y="591815"/>
                </a:lnTo>
                <a:lnTo>
                  <a:pt x="63996" y="631404"/>
                </a:lnTo>
                <a:lnTo>
                  <a:pt x="90303" y="668136"/>
                </a:lnTo>
                <a:lnTo>
                  <a:pt x="120394" y="701701"/>
                </a:lnTo>
                <a:lnTo>
                  <a:pt x="153959" y="731792"/>
                </a:lnTo>
                <a:lnTo>
                  <a:pt x="190691" y="758100"/>
                </a:lnTo>
                <a:lnTo>
                  <a:pt x="230280" y="780316"/>
                </a:lnTo>
                <a:lnTo>
                  <a:pt x="272419" y="798132"/>
                </a:lnTo>
                <a:lnTo>
                  <a:pt x="316799" y="811240"/>
                </a:lnTo>
                <a:lnTo>
                  <a:pt x="363111" y="819330"/>
                </a:lnTo>
                <a:lnTo>
                  <a:pt x="411048" y="822096"/>
                </a:lnTo>
                <a:lnTo>
                  <a:pt x="458984" y="819330"/>
                </a:lnTo>
                <a:lnTo>
                  <a:pt x="505296" y="811240"/>
                </a:lnTo>
                <a:lnTo>
                  <a:pt x="549676" y="798132"/>
                </a:lnTo>
                <a:lnTo>
                  <a:pt x="591815" y="780316"/>
                </a:lnTo>
                <a:lnTo>
                  <a:pt x="631404" y="758100"/>
                </a:lnTo>
                <a:lnTo>
                  <a:pt x="668136" y="731792"/>
                </a:lnTo>
                <a:lnTo>
                  <a:pt x="701701" y="701701"/>
                </a:lnTo>
                <a:lnTo>
                  <a:pt x="731792" y="668136"/>
                </a:lnTo>
                <a:lnTo>
                  <a:pt x="758100" y="631404"/>
                </a:lnTo>
                <a:lnTo>
                  <a:pt x="780316" y="591815"/>
                </a:lnTo>
                <a:lnTo>
                  <a:pt x="798132" y="549676"/>
                </a:lnTo>
                <a:lnTo>
                  <a:pt x="811240" y="505296"/>
                </a:lnTo>
                <a:lnTo>
                  <a:pt x="819330" y="458984"/>
                </a:lnTo>
                <a:lnTo>
                  <a:pt x="822096" y="411048"/>
                </a:lnTo>
                <a:lnTo>
                  <a:pt x="819330" y="363109"/>
                </a:lnTo>
                <a:lnTo>
                  <a:pt x="811240" y="316795"/>
                </a:lnTo>
                <a:lnTo>
                  <a:pt x="798132" y="272414"/>
                </a:lnTo>
                <a:lnTo>
                  <a:pt x="780316" y="230275"/>
                </a:lnTo>
                <a:lnTo>
                  <a:pt x="758100" y="190685"/>
                </a:lnTo>
                <a:lnTo>
                  <a:pt x="731792" y="153954"/>
                </a:lnTo>
                <a:lnTo>
                  <a:pt x="701701" y="120389"/>
                </a:lnTo>
                <a:lnTo>
                  <a:pt x="668136" y="90299"/>
                </a:lnTo>
                <a:lnTo>
                  <a:pt x="631404" y="63992"/>
                </a:lnTo>
                <a:lnTo>
                  <a:pt x="591815" y="41777"/>
                </a:lnTo>
                <a:lnTo>
                  <a:pt x="549676" y="23962"/>
                </a:lnTo>
                <a:lnTo>
                  <a:pt x="505296" y="10855"/>
                </a:lnTo>
                <a:lnTo>
                  <a:pt x="458984" y="2765"/>
                </a:lnTo>
                <a:lnTo>
                  <a:pt x="411048" y="0"/>
                </a:lnTo>
                <a:close/>
              </a:path>
            </a:pathLst>
          </a:custGeom>
          <a:solidFill>
            <a:srgbClr val="2BA9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397"/>
          </a:p>
        </p:txBody>
      </p:sp>
      <p:pic>
        <p:nvPicPr>
          <p:cNvPr id="3" name="Picture 2">
            <a:extLst>
              <a:ext uri="{FF2B5EF4-FFF2-40B4-BE49-F238E27FC236}">
                <a16:creationId xmlns:a16="http://schemas.microsoft.com/office/drawing/2014/main" xmlns="" id="{96576026-620B-3A43-9E87-E8AD19007A0E}"/>
              </a:ext>
            </a:extLst>
          </p:cNvPr>
          <p:cNvPicPr>
            <a:picLocks noChangeAspect="1"/>
          </p:cNvPicPr>
          <p:nvPr/>
        </p:nvPicPr>
        <p:blipFill>
          <a:blip r:embed="rId2"/>
          <a:stretch>
            <a:fillRect/>
          </a:stretch>
        </p:blipFill>
        <p:spPr>
          <a:xfrm>
            <a:off x="8688939" y="3075640"/>
            <a:ext cx="715405" cy="447128"/>
          </a:xfrm>
          <a:prstGeom prst="rect">
            <a:avLst/>
          </a:prstGeom>
        </p:spPr>
      </p:pic>
    </p:spTree>
    <p:extLst>
      <p:ext uri="{BB962C8B-B14F-4D97-AF65-F5344CB8AC3E}">
        <p14:creationId xmlns:p14="http://schemas.microsoft.com/office/powerpoint/2010/main" val="130119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341172" y="1417342"/>
            <a:ext cx="5486340" cy="4846267"/>
          </a:xfrm>
          <a:prstGeom prst="roundRect">
            <a:avLst/>
          </a:prstGeom>
        </p:spPr>
        <p:style>
          <a:lnRef idx="2">
            <a:schemeClr val="dk1"/>
          </a:lnRef>
          <a:fillRef idx="1">
            <a:schemeClr val="lt1"/>
          </a:fillRef>
          <a:effectRef idx="0">
            <a:schemeClr val="dk1"/>
          </a:effectRef>
          <a:fontRef idx="minor">
            <a:schemeClr val="dk1"/>
          </a:fontRef>
        </p:style>
        <p:txBody>
          <a:bodyPr lIns="91438" tIns="45719" rIns="91438" bIns="45719" rtlCol="0" anchor="t"/>
          <a:lstStyle/>
          <a:p>
            <a:pPr algn="ctr" defTabSz="914377"/>
            <a:endParaRPr lang="en-US" sz="1900" b="1" dirty="0">
              <a:solidFill>
                <a:srgbClr val="000000"/>
              </a:solidFill>
            </a:endParaRPr>
          </a:p>
        </p:txBody>
      </p:sp>
      <p:sp>
        <p:nvSpPr>
          <p:cNvPr id="24" name="Can 23"/>
          <p:cNvSpPr/>
          <p:nvPr/>
        </p:nvSpPr>
        <p:spPr bwMode="auto">
          <a:xfrm>
            <a:off x="5478869" y="2926217"/>
            <a:ext cx="731322" cy="73132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fontScale="40000" lnSpcReduction="20000"/>
          </a:bodyPr>
          <a:lstStyle/>
          <a:p>
            <a:pPr algn="ctr" defTabSz="1948105" fontAlgn="base">
              <a:spcBef>
                <a:spcPct val="0"/>
              </a:spcBef>
              <a:spcAft>
                <a:spcPct val="0"/>
              </a:spcAft>
            </a:pPr>
            <a:r>
              <a:rPr lang="en-US" sz="1500" dirty="0" err="1">
                <a:solidFill>
                  <a:srgbClr val="FFFFFF"/>
                </a:solidFill>
                <a:cs typeface="Arial" charset="0"/>
              </a:rPr>
              <a:t>S</a:t>
            </a:r>
            <a:r>
              <a:rPr lang="en-US" sz="1600" dirty="0" err="1">
                <a:solidFill>
                  <a:schemeClr val="bg1"/>
                </a:solidFill>
                <a:ea typeface="Arial"/>
                <a:cs typeface="Arial"/>
              </a:rPr>
              <a:t>Daan</a:t>
            </a:r>
            <a:r>
              <a:rPr lang="en-US" sz="1600" dirty="0">
                <a:solidFill>
                  <a:schemeClr val="bg1"/>
                </a:solidFill>
                <a:ea typeface="Arial"/>
                <a:cs typeface="Arial"/>
              </a:rPr>
              <a:t> Akkerman, </a:t>
            </a:r>
          </a:p>
          <a:p>
            <a:pPr algn="ctr" defTabSz="1948105" fontAlgn="base">
              <a:spcBef>
                <a:spcPct val="0"/>
              </a:spcBef>
              <a:spcAft>
                <a:spcPct val="0"/>
              </a:spcAft>
            </a:pPr>
            <a:r>
              <a:rPr lang="en-US" sz="1500" dirty="0">
                <a:solidFill>
                  <a:srgbClr val="FFFFFF"/>
                </a:solidFill>
                <a:cs typeface="Arial" charset="0"/>
              </a:rPr>
              <a:t>QL</a:t>
            </a:r>
          </a:p>
        </p:txBody>
      </p:sp>
      <p:sp>
        <p:nvSpPr>
          <p:cNvPr id="120" name="Rectangle 119"/>
          <p:cNvSpPr/>
          <p:nvPr/>
        </p:nvSpPr>
        <p:spPr bwMode="auto">
          <a:xfrm>
            <a:off x="3252194" y="2971925"/>
            <a:ext cx="1645474"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a:bodyPr>
          <a:lstStyle/>
          <a:p>
            <a:pPr algn="ctr" defTabSz="1948105" fontAlgn="base">
              <a:spcBef>
                <a:spcPct val="0"/>
              </a:spcBef>
              <a:spcAft>
                <a:spcPct val="0"/>
              </a:spcAft>
            </a:pPr>
            <a:endParaRPr lang="en-US" sz="1899" dirty="0">
              <a:solidFill>
                <a:srgbClr val="FFFFFF"/>
              </a:solidFill>
              <a:cs typeface="Arial" charset="0"/>
            </a:endParaRPr>
          </a:p>
        </p:txBody>
      </p:sp>
      <p:sp>
        <p:nvSpPr>
          <p:cNvPr id="121" name="Rectangle 120"/>
          <p:cNvSpPr/>
          <p:nvPr/>
        </p:nvSpPr>
        <p:spPr bwMode="auto">
          <a:xfrm>
            <a:off x="1698136" y="2789093"/>
            <a:ext cx="1096982" cy="73132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4" tIns="92132" rIns="91414"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StoreFront/</a:t>
            </a:r>
            <a:br>
              <a:rPr lang="en-US" sz="1400" dirty="0">
                <a:solidFill>
                  <a:srgbClr val="FFFFFF"/>
                </a:solidFill>
                <a:cs typeface="Arial" charset="0"/>
              </a:rPr>
            </a:br>
            <a:r>
              <a:rPr lang="en-US" sz="1400" dirty="0">
                <a:solidFill>
                  <a:srgbClr val="FFFFFF"/>
                </a:solidFill>
                <a:cs typeface="Arial" charset="0"/>
              </a:rPr>
              <a:t>Receiver for Web</a:t>
            </a:r>
          </a:p>
        </p:txBody>
      </p:sp>
      <p:cxnSp>
        <p:nvCxnSpPr>
          <p:cNvPr id="135" name="Straight Arrow Connector 24"/>
          <p:cNvCxnSpPr>
            <a:stCxn id="121" idx="3"/>
          </p:cNvCxnSpPr>
          <p:nvPr/>
        </p:nvCxnSpPr>
        <p:spPr bwMode="auto">
          <a:xfrm>
            <a:off x="2795119" y="3154754"/>
            <a:ext cx="365661" cy="0"/>
          </a:xfrm>
          <a:prstGeom prst="straightConnector1">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42" name="Straight Arrow Connector 24"/>
          <p:cNvCxnSpPr/>
          <p:nvPr/>
        </p:nvCxnSpPr>
        <p:spPr bwMode="auto">
          <a:xfrm>
            <a:off x="4806254" y="3154754"/>
            <a:ext cx="639906" cy="0"/>
          </a:xfrm>
          <a:prstGeom prst="straightConnector1">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54" name="Rectangle 153"/>
          <p:cNvSpPr/>
          <p:nvPr/>
        </p:nvSpPr>
        <p:spPr bwMode="auto">
          <a:xfrm>
            <a:off x="3160778" y="2880509"/>
            <a:ext cx="548492" cy="548492"/>
          </a:xfrm>
          <a:prstGeom prst="rect">
            <a:avLst/>
          </a:prstGeom>
          <a:solidFill>
            <a:schemeClr val="tx2"/>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endParaRPr lang="en-US" sz="1500" dirty="0">
              <a:solidFill>
                <a:srgbClr val="FFFFFF"/>
              </a:solidFill>
              <a:cs typeface="Arial" charset="0"/>
            </a:endParaRPr>
          </a:p>
        </p:txBody>
      </p:sp>
      <p:sp>
        <p:nvSpPr>
          <p:cNvPr id="158" name="Rectangle 157"/>
          <p:cNvSpPr/>
          <p:nvPr/>
        </p:nvSpPr>
        <p:spPr bwMode="auto">
          <a:xfrm>
            <a:off x="4257760" y="2880509"/>
            <a:ext cx="548492" cy="548492"/>
          </a:xfrm>
          <a:prstGeom prst="rect">
            <a:avLst/>
          </a:prstGeom>
          <a:solidFill>
            <a:schemeClr val="tx2"/>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endParaRPr lang="en-US" sz="1500" dirty="0">
              <a:solidFill>
                <a:srgbClr val="FFFFFF"/>
              </a:solidFill>
              <a:cs typeface="Arial" charset="0"/>
            </a:endParaRPr>
          </a:p>
        </p:txBody>
      </p:sp>
      <p:sp>
        <p:nvSpPr>
          <p:cNvPr id="119" name="Rectangle 118"/>
          <p:cNvSpPr/>
          <p:nvPr/>
        </p:nvSpPr>
        <p:spPr bwMode="auto">
          <a:xfrm>
            <a:off x="3160779" y="2880509"/>
            <a:ext cx="1645474"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Delivery Controllers</a:t>
            </a:r>
          </a:p>
        </p:txBody>
      </p:sp>
      <p:sp>
        <p:nvSpPr>
          <p:cNvPr id="35" name="Rectangle 34"/>
          <p:cNvSpPr/>
          <p:nvPr/>
        </p:nvSpPr>
        <p:spPr bwMode="auto">
          <a:xfrm>
            <a:off x="2795119" y="4891644"/>
            <a:ext cx="2559625" cy="1188398"/>
          </a:xfrm>
          <a:prstGeom prst="rect">
            <a:avLst/>
          </a:prstGeom>
          <a:solidFill>
            <a:schemeClr val="bg1">
              <a:lumMod val="85000"/>
            </a:schemeClr>
          </a:solidFill>
          <a:ln w="12700">
            <a:solidFill>
              <a:schemeClr val="tx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4266" tIns="92132" rIns="184266" bIns="92132" numCol="1" spcCol="0" rtlCol="0" fromWordArt="0" anchor="b" anchorCtr="0" forceAA="0" compatLnSpc="1">
            <a:prstTxWarp prst="textNoShape">
              <a:avLst/>
            </a:prstTxWarp>
            <a:noAutofit/>
          </a:bodyPr>
          <a:lstStyle/>
          <a:p>
            <a:pPr algn="ctr" defTabSz="1948105" fontAlgn="base">
              <a:spcBef>
                <a:spcPct val="0"/>
              </a:spcBef>
              <a:spcAft>
                <a:spcPct val="0"/>
              </a:spcAft>
            </a:pPr>
            <a:r>
              <a:rPr lang="en-US" sz="1200" dirty="0">
                <a:solidFill>
                  <a:srgbClr val="000000"/>
                </a:solidFill>
                <a:cs typeface="Arial" charset="0"/>
              </a:rPr>
              <a:t>Hypervisors</a:t>
            </a:r>
          </a:p>
        </p:txBody>
      </p:sp>
      <p:sp>
        <p:nvSpPr>
          <p:cNvPr id="36" name="Can 35"/>
          <p:cNvSpPr/>
          <p:nvPr/>
        </p:nvSpPr>
        <p:spPr bwMode="auto">
          <a:xfrm>
            <a:off x="5628988" y="4983058"/>
            <a:ext cx="731322" cy="73132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92132" rIns="0"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Active Directory</a:t>
            </a:r>
          </a:p>
        </p:txBody>
      </p:sp>
      <p:sp>
        <p:nvSpPr>
          <p:cNvPr id="37" name="Rectangle 36"/>
          <p:cNvSpPr/>
          <p:nvPr/>
        </p:nvSpPr>
        <p:spPr bwMode="auto">
          <a:xfrm>
            <a:off x="1606720" y="4983059"/>
            <a:ext cx="912301"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4" tIns="92132" rIns="91414"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err="1">
                <a:solidFill>
                  <a:srgbClr val="FFFFFF"/>
                </a:solidFill>
                <a:cs typeface="Arial" charset="0"/>
              </a:rPr>
              <a:t>NetScaler</a:t>
            </a:r>
            <a:r>
              <a:rPr lang="en-US" sz="1200" dirty="0">
                <a:solidFill>
                  <a:srgbClr val="FFFFFF"/>
                </a:solidFill>
                <a:cs typeface="Arial" charset="0"/>
              </a:rPr>
              <a:t> Gateway</a:t>
            </a:r>
          </a:p>
        </p:txBody>
      </p:sp>
      <p:sp>
        <p:nvSpPr>
          <p:cNvPr id="38" name="Rectangle 37"/>
          <p:cNvSpPr/>
          <p:nvPr/>
        </p:nvSpPr>
        <p:spPr bwMode="auto">
          <a:xfrm>
            <a:off x="3069367" y="5165889"/>
            <a:ext cx="914153"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39" name="Rectangle 38"/>
          <p:cNvSpPr/>
          <p:nvPr/>
        </p:nvSpPr>
        <p:spPr bwMode="auto">
          <a:xfrm>
            <a:off x="2977947" y="5074475"/>
            <a:ext cx="914154"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0" name="Rectangle 39"/>
          <p:cNvSpPr/>
          <p:nvPr/>
        </p:nvSpPr>
        <p:spPr bwMode="auto">
          <a:xfrm>
            <a:off x="2886535" y="4983059"/>
            <a:ext cx="914153"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1" name="Rectangle 40"/>
          <p:cNvSpPr/>
          <p:nvPr/>
        </p:nvSpPr>
        <p:spPr bwMode="auto">
          <a:xfrm>
            <a:off x="4349178" y="5165889"/>
            <a:ext cx="914151"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2" name="Rectangle 41"/>
          <p:cNvSpPr/>
          <p:nvPr/>
        </p:nvSpPr>
        <p:spPr bwMode="auto">
          <a:xfrm>
            <a:off x="4257762" y="5074474"/>
            <a:ext cx="921472"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3" name="Rectangle 42"/>
          <p:cNvSpPr/>
          <p:nvPr/>
        </p:nvSpPr>
        <p:spPr bwMode="auto">
          <a:xfrm>
            <a:off x="4166349" y="4983059"/>
            <a:ext cx="914153"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92132" rIns="9141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Desktop VDAs</a:t>
            </a:r>
          </a:p>
        </p:txBody>
      </p:sp>
      <p:cxnSp>
        <p:nvCxnSpPr>
          <p:cNvPr id="44" name="Straight Arrow Connector 24"/>
          <p:cNvCxnSpPr>
            <a:endCxn id="43" idx="0"/>
          </p:cNvCxnSpPr>
          <p:nvPr/>
        </p:nvCxnSpPr>
        <p:spPr bwMode="auto">
          <a:xfrm rot="16200000" flipH="1">
            <a:off x="3572149" y="3931783"/>
            <a:ext cx="1554058" cy="548493"/>
          </a:xfrm>
          <a:prstGeom prst="bentConnector3">
            <a:avLst>
              <a:gd name="adj1" fmla="val 82177"/>
            </a:avLst>
          </a:prstGeom>
          <a:solidFill>
            <a:schemeClr val="tx2"/>
          </a:solidFill>
          <a:ln w="25400" cmpd="sng">
            <a:solidFill>
              <a:schemeClr val="tx2">
                <a:lumMod val="75000"/>
              </a:schemeClr>
            </a:solidFill>
            <a:headEnd type="arrow" w="med" len="med"/>
            <a:tailEnd type="arrow"/>
          </a:ln>
        </p:spPr>
        <p:style>
          <a:lnRef idx="1">
            <a:schemeClr val="dk1"/>
          </a:lnRef>
          <a:fillRef idx="0">
            <a:schemeClr val="dk1"/>
          </a:fillRef>
          <a:effectRef idx="0">
            <a:schemeClr val="dk1"/>
          </a:effectRef>
          <a:fontRef idx="minor">
            <a:schemeClr val="tx1"/>
          </a:fontRef>
        </p:style>
      </p:cxnSp>
      <p:cxnSp>
        <p:nvCxnSpPr>
          <p:cNvPr id="45" name="Straight Arrow Connector 24"/>
          <p:cNvCxnSpPr>
            <a:endCxn id="40" idx="0"/>
          </p:cNvCxnSpPr>
          <p:nvPr/>
        </p:nvCxnSpPr>
        <p:spPr bwMode="auto">
          <a:xfrm rot="5400000">
            <a:off x="2840828" y="3931785"/>
            <a:ext cx="1554058" cy="548489"/>
          </a:xfrm>
          <a:prstGeom prst="bentConnector3">
            <a:avLst>
              <a:gd name="adj1" fmla="val 82429"/>
            </a:avLst>
          </a:prstGeom>
          <a:solidFill>
            <a:schemeClr val="tx2"/>
          </a:solidFill>
          <a:ln w="25400" cmpd="sng">
            <a:solidFill>
              <a:schemeClr val="tx2">
                <a:lumMod val="75000"/>
              </a:schemeClr>
            </a:solidFill>
            <a:headEnd type="arrow" w="med" len="med"/>
            <a:tailEnd type="arrow"/>
          </a:ln>
        </p:spPr>
        <p:style>
          <a:lnRef idx="1">
            <a:schemeClr val="dk1"/>
          </a:lnRef>
          <a:fillRef idx="0">
            <a:schemeClr val="dk1"/>
          </a:fillRef>
          <a:effectRef idx="0">
            <a:schemeClr val="dk1"/>
          </a:effectRef>
          <a:fontRef idx="minor">
            <a:schemeClr val="tx1"/>
          </a:fontRef>
        </p:style>
      </p:cxnSp>
      <p:cxnSp>
        <p:nvCxnSpPr>
          <p:cNvPr id="46" name="Straight Arrow Connector 24"/>
          <p:cNvCxnSpPr>
            <a:endCxn id="36" idx="1"/>
          </p:cNvCxnSpPr>
          <p:nvPr/>
        </p:nvCxnSpPr>
        <p:spPr bwMode="auto">
          <a:xfrm rot="16200000" flipH="1">
            <a:off x="4486301" y="3474708"/>
            <a:ext cx="1554058" cy="1462643"/>
          </a:xfrm>
          <a:prstGeom prst="bentConnector3">
            <a:avLst>
              <a:gd name="adj1" fmla="val 70302"/>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47" name="Straight Arrow Connector 24"/>
          <p:cNvCxnSpPr>
            <a:stCxn id="37" idx="0"/>
          </p:cNvCxnSpPr>
          <p:nvPr/>
        </p:nvCxnSpPr>
        <p:spPr bwMode="auto">
          <a:xfrm rot="5400000" flipH="1" flipV="1">
            <a:off x="1971920" y="3519956"/>
            <a:ext cx="1554058" cy="1372154"/>
          </a:xfrm>
          <a:prstGeom prst="bentConnector3">
            <a:avLst>
              <a:gd name="adj1" fmla="val 29698"/>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48" name="Straight Arrow Connector 24"/>
          <p:cNvCxnSpPr/>
          <p:nvPr/>
        </p:nvCxnSpPr>
        <p:spPr bwMode="auto">
          <a:xfrm rot="16200000" flipH="1">
            <a:off x="3983517" y="3794664"/>
            <a:ext cx="1462642" cy="731321"/>
          </a:xfrm>
          <a:prstGeom prst="bentConnector3">
            <a:avLst>
              <a:gd name="adj1" fmla="val 80974"/>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8" name="Rectangle 7"/>
          <p:cNvSpPr/>
          <p:nvPr/>
        </p:nvSpPr>
        <p:spPr bwMode="auto">
          <a:xfrm>
            <a:off x="8015721" y="1966358"/>
            <a:ext cx="3382362" cy="822736"/>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138203" tIns="69101" rIns="138203" bIns="69101" numCol="1" spcCol="0" rtlCol="0" fromWordArt="0" anchor="ctr" anchorCtr="0" forceAA="0" compatLnSpc="1">
            <a:prstTxWarp prst="textNoShape">
              <a:avLst/>
            </a:prstTxWarp>
            <a:noAutofit/>
          </a:bodyPr>
          <a:lstStyle/>
          <a:p>
            <a:pPr defTabSz="1461152" fontAlgn="base">
              <a:spcBef>
                <a:spcPct val="0"/>
              </a:spcBef>
              <a:spcAft>
                <a:spcPct val="0"/>
              </a:spcAft>
            </a:pPr>
            <a:endParaRPr lang="en-US" sz="1999" dirty="0">
              <a:solidFill>
                <a:srgbClr val="000000"/>
              </a:solidFill>
              <a:cs typeface="Arial" charset="0"/>
            </a:endParaRPr>
          </a:p>
        </p:txBody>
      </p:sp>
      <p:sp>
        <p:nvSpPr>
          <p:cNvPr id="49" name="Rectangle 48"/>
          <p:cNvSpPr/>
          <p:nvPr/>
        </p:nvSpPr>
        <p:spPr bwMode="auto">
          <a:xfrm>
            <a:off x="4806257" y="1783528"/>
            <a:ext cx="914153" cy="4570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92132" rIns="9141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License Server</a:t>
            </a:r>
          </a:p>
        </p:txBody>
      </p:sp>
      <p:sp>
        <p:nvSpPr>
          <p:cNvPr id="50" name="Rectangle 49"/>
          <p:cNvSpPr/>
          <p:nvPr/>
        </p:nvSpPr>
        <p:spPr bwMode="auto">
          <a:xfrm>
            <a:off x="2703707" y="1783528"/>
            <a:ext cx="914153" cy="4570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a:bodyPr>
          <a:lstStyle/>
          <a:p>
            <a:pPr algn="ctr" defTabSz="1948105" fontAlgn="base">
              <a:spcBef>
                <a:spcPct val="0"/>
              </a:spcBef>
              <a:spcAft>
                <a:spcPct val="0"/>
              </a:spcAft>
            </a:pPr>
            <a:r>
              <a:rPr lang="en-US" sz="1400" dirty="0">
                <a:solidFill>
                  <a:srgbClr val="FFFFFF"/>
                </a:solidFill>
                <a:cs typeface="Arial" charset="0"/>
              </a:rPr>
              <a:t>Studio</a:t>
            </a:r>
          </a:p>
        </p:txBody>
      </p:sp>
      <p:sp>
        <p:nvSpPr>
          <p:cNvPr id="51" name="Rectangle 50"/>
          <p:cNvSpPr/>
          <p:nvPr/>
        </p:nvSpPr>
        <p:spPr bwMode="auto">
          <a:xfrm>
            <a:off x="3800689" y="1783528"/>
            <a:ext cx="914153" cy="4570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4" tIns="92132" rIns="91414"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Director</a:t>
            </a:r>
          </a:p>
        </p:txBody>
      </p:sp>
      <p:cxnSp>
        <p:nvCxnSpPr>
          <p:cNvPr id="56" name="Straight Arrow Connector 24"/>
          <p:cNvCxnSpPr>
            <a:stCxn id="50" idx="2"/>
          </p:cNvCxnSpPr>
          <p:nvPr/>
        </p:nvCxnSpPr>
        <p:spPr bwMode="auto">
          <a:xfrm rot="16200000" flipH="1">
            <a:off x="3069368" y="2332021"/>
            <a:ext cx="639908" cy="457078"/>
          </a:xfrm>
          <a:prstGeom prst="bentConnector3">
            <a:avLst>
              <a:gd name="adj1" fmla="val 26801"/>
            </a:avLst>
          </a:prstGeom>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57" name="Straight Arrow Connector 24"/>
          <p:cNvCxnSpPr>
            <a:stCxn id="51" idx="2"/>
          </p:cNvCxnSpPr>
          <p:nvPr/>
        </p:nvCxnSpPr>
        <p:spPr bwMode="auto">
          <a:xfrm rot="5400000">
            <a:off x="3709274" y="2332023"/>
            <a:ext cx="639908" cy="457076"/>
          </a:xfrm>
          <a:prstGeom prst="bentConnector3">
            <a:avLst>
              <a:gd name="adj1" fmla="val 27089"/>
            </a:avLst>
          </a:prstGeom>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Straight Arrow Connector 24"/>
          <p:cNvCxnSpPr>
            <a:endCxn id="49" idx="2"/>
          </p:cNvCxnSpPr>
          <p:nvPr/>
        </p:nvCxnSpPr>
        <p:spPr bwMode="auto">
          <a:xfrm rot="5400000" flipH="1" flipV="1">
            <a:off x="4349183" y="1966367"/>
            <a:ext cx="639906" cy="1188397"/>
          </a:xfrm>
          <a:prstGeom prst="bentConnector3">
            <a:avLst>
              <a:gd name="adj1" fmla="val 50000"/>
            </a:avLst>
          </a:prstGeom>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68" name="Title 1"/>
          <p:cNvSpPr>
            <a:spLocks noGrp="1"/>
          </p:cNvSpPr>
          <p:nvPr>
            <p:ph type="title"/>
          </p:nvPr>
        </p:nvSpPr>
        <p:spPr>
          <a:xfrm>
            <a:off x="449649" y="-136192"/>
            <a:ext cx="11309783" cy="985583"/>
          </a:xfrm>
        </p:spPr>
        <p:txBody>
          <a:bodyPr/>
          <a:lstStyle/>
          <a:p>
            <a:r>
              <a:rPr lang="en-US" sz="3600" b="0" dirty="0"/>
              <a:t>Traditional Deployment</a:t>
            </a:r>
            <a:endParaRPr lang="en-US" sz="3599" b="0" dirty="0">
              <a:solidFill>
                <a:srgbClr val="404040"/>
              </a:solidFill>
            </a:endParaRPr>
          </a:p>
        </p:txBody>
      </p:sp>
      <p:sp>
        <p:nvSpPr>
          <p:cNvPr id="69" name="Text Placeholder 2"/>
          <p:cNvSpPr txBox="1">
            <a:spLocks/>
          </p:cNvSpPr>
          <p:nvPr/>
        </p:nvSpPr>
        <p:spPr>
          <a:xfrm>
            <a:off x="449649" y="817877"/>
            <a:ext cx="11309783" cy="606319"/>
          </a:xfrm>
          <a:prstGeom prst="rect">
            <a:avLst/>
          </a:prstGeom>
        </p:spPr>
        <p:txBody>
          <a:bodyPr/>
          <a:lstStyle>
            <a:lvl1pPr marL="227013" indent="-227013" algn="l" defTabSz="1088291" rtl="0" eaLnBrk="1" latinLnBrk="0" hangingPunct="1">
              <a:lnSpc>
                <a:spcPct val="100000"/>
              </a:lnSpc>
              <a:spcBef>
                <a:spcPts val="1800"/>
              </a:spcBef>
              <a:spcAft>
                <a:spcPts val="0"/>
              </a:spcAft>
              <a:buClrTx/>
              <a:buFont typeface="Arial"/>
              <a:buChar char="•"/>
              <a:tabLst/>
              <a:defRPr lang="en-US" sz="2400" kern="1200" baseline="0" dirty="0" smtClean="0">
                <a:solidFill>
                  <a:schemeClr val="bg2"/>
                </a:solidFill>
                <a:latin typeface="+mn-lt"/>
                <a:ea typeface="+mn-ea"/>
                <a:cs typeface="+mn-cs"/>
              </a:defRPr>
            </a:lvl1pPr>
            <a:lvl2pPr marL="458788" indent="-228600" algn="l" defTabSz="1088291" rtl="0" eaLnBrk="1" latinLnBrk="0" hangingPunct="1">
              <a:lnSpc>
                <a:spcPct val="100000"/>
              </a:lnSpc>
              <a:spcBef>
                <a:spcPts val="300"/>
              </a:spcBef>
              <a:buClrTx/>
              <a:buSzPct val="100000"/>
              <a:buFont typeface="Lucida Grande"/>
              <a:buChar char="–"/>
              <a:tabLst/>
              <a:defRPr lang="en-US" sz="2000" kern="1200" baseline="0" dirty="0" smtClean="0">
                <a:solidFill>
                  <a:schemeClr val="bg2"/>
                </a:solidFill>
                <a:latin typeface="+mn-lt"/>
                <a:ea typeface="+mn-ea"/>
                <a:cs typeface="+mn-cs"/>
              </a:defRPr>
            </a:lvl2pPr>
            <a:lvl3pPr marL="688975" indent="-230188" algn="l" defTabSz="1088291" rtl="0" eaLnBrk="1" latinLnBrk="0" hangingPunct="1">
              <a:lnSpc>
                <a:spcPct val="100000"/>
              </a:lnSpc>
              <a:spcBef>
                <a:spcPts val="300"/>
              </a:spcBef>
              <a:buClrTx/>
              <a:buFont typeface="Lucida Grande"/>
              <a:buChar char="–"/>
              <a:tabLst/>
              <a:defRPr lang="en-US" sz="1800" kern="1200" dirty="0" smtClean="0">
                <a:solidFill>
                  <a:schemeClr val="bg2"/>
                </a:solidFill>
                <a:latin typeface="+mn-lt"/>
                <a:ea typeface="+mn-ea"/>
                <a:cs typeface="+mn-cs"/>
              </a:defRPr>
            </a:lvl3pPr>
            <a:lvl4pPr marL="919163" indent="-230188" algn="l" defTabSz="1088291" rtl="0" eaLnBrk="1" latinLnBrk="0" hangingPunct="1">
              <a:lnSpc>
                <a:spcPct val="100000"/>
              </a:lnSpc>
              <a:spcBef>
                <a:spcPts val="300"/>
              </a:spcBef>
              <a:buClrTx/>
              <a:buFont typeface="Lucida Grande"/>
              <a:buChar char="–"/>
              <a:tabLst/>
              <a:defRPr lang="en-US" sz="1600" kern="1200" baseline="0" dirty="0" smtClean="0">
                <a:solidFill>
                  <a:schemeClr val="bg2"/>
                </a:solidFill>
                <a:latin typeface="+mn-lt"/>
                <a:ea typeface="+mn-ea"/>
                <a:cs typeface="+mn-cs"/>
              </a:defRPr>
            </a:lvl4pPr>
            <a:lvl5pPr marL="1147763" indent="-228600" algn="l" defTabSz="1088291" rtl="0" eaLnBrk="1" latinLnBrk="0" hangingPunct="1">
              <a:lnSpc>
                <a:spcPct val="100000"/>
              </a:lnSpc>
              <a:spcBef>
                <a:spcPts val="300"/>
              </a:spcBef>
              <a:buClrTx/>
              <a:buFont typeface="Lucida Grande"/>
              <a:buChar char="–"/>
              <a:tabLst/>
              <a:defRPr lang="en-US" sz="1600" kern="1200" baseline="0" dirty="0">
                <a:solidFill>
                  <a:schemeClr val="bg2"/>
                </a:solidFill>
                <a:latin typeface="+mn-lt"/>
                <a:ea typeface="+mn-ea"/>
                <a:cs typeface="+mn-cs"/>
              </a:defRPr>
            </a:lvl5pPr>
            <a:lvl6pPr marL="911225" indent="-231775" algn="l" defTabSz="1088291" rtl="0" eaLnBrk="1" latinLnBrk="0" hangingPunct="1">
              <a:spcBef>
                <a:spcPct val="20000"/>
              </a:spcBef>
              <a:buClr>
                <a:schemeClr val="bg1"/>
              </a:buClr>
              <a:buFont typeface="Arial"/>
              <a:buChar char="•"/>
              <a:defRPr sz="1400" kern="1200" baseline="0">
                <a:solidFill>
                  <a:schemeClr val="bg1"/>
                </a:solidFill>
                <a:latin typeface="+mn-lt"/>
                <a:ea typeface="+mn-ea"/>
                <a:cs typeface="+mn-cs"/>
              </a:defRPr>
            </a:lvl6pPr>
            <a:lvl7pPr marL="1141413" indent="-230188" algn="l" defTabSz="1088291" rtl="0" eaLnBrk="1" latinLnBrk="0" hangingPunct="1">
              <a:spcBef>
                <a:spcPct val="20000"/>
              </a:spcBef>
              <a:buClr>
                <a:schemeClr val="bg1"/>
              </a:buClr>
              <a:buFont typeface="Arial"/>
              <a:buChar char="•"/>
              <a:defRPr sz="1200" kern="1200" baseline="0">
                <a:solidFill>
                  <a:srgbClr val="000000"/>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Arial"/>
              <a:buNone/>
            </a:pPr>
            <a:endParaRPr sz="2399" b="1">
              <a:solidFill>
                <a:srgbClr val="7F7F7F"/>
              </a:solidFill>
            </a:endParaRPr>
          </a:p>
        </p:txBody>
      </p:sp>
      <p:sp>
        <p:nvSpPr>
          <p:cNvPr id="67" name="Right Brace 66"/>
          <p:cNvSpPr/>
          <p:nvPr/>
        </p:nvSpPr>
        <p:spPr bwMode="auto">
          <a:xfrm>
            <a:off x="7924779" y="1547720"/>
            <a:ext cx="914392" cy="4297633"/>
          </a:xfrm>
          <a:prstGeom prst="rightBrace">
            <a:avLst>
              <a:gd name="adj1" fmla="val 8333"/>
              <a:gd name="adj2" fmla="val 4879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defTabSz="914377"/>
            <a:endParaRPr lang="en-US" sz="1900">
              <a:solidFill>
                <a:srgbClr val="000000"/>
              </a:solidFill>
            </a:endParaRPr>
          </a:p>
        </p:txBody>
      </p:sp>
      <p:sp>
        <p:nvSpPr>
          <p:cNvPr id="74" name="Rectangle 73"/>
          <p:cNvSpPr/>
          <p:nvPr/>
        </p:nvSpPr>
        <p:spPr bwMode="auto">
          <a:xfrm>
            <a:off x="8867481" y="3063244"/>
            <a:ext cx="2554073" cy="1291343"/>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38203" tIns="69101" rIns="138203" bIns="69101" numCol="1" spcCol="0" rtlCol="0" fromWordArt="0" anchor="ctr" anchorCtr="0" forceAA="0" compatLnSpc="1">
            <a:prstTxWarp prst="textNoShape">
              <a:avLst/>
            </a:prstTxWarp>
            <a:noAutofit/>
          </a:bodyPr>
          <a:lstStyle/>
          <a:p>
            <a:pPr algn="ctr" defTabSz="1461152" fontAlgn="base">
              <a:spcBef>
                <a:spcPct val="0"/>
              </a:spcBef>
              <a:spcAft>
                <a:spcPct val="0"/>
              </a:spcAft>
            </a:pPr>
            <a:r>
              <a:rPr lang="en-US" sz="1799" dirty="0">
                <a:solidFill>
                  <a:srgbClr val="000000"/>
                </a:solidFill>
                <a:cs typeface="Arial" charset="0"/>
              </a:rPr>
              <a:t>Customer/Partner managed</a:t>
            </a:r>
          </a:p>
        </p:txBody>
      </p:sp>
      <p:sp>
        <p:nvSpPr>
          <p:cNvPr id="75" name="Freeform 45"/>
          <p:cNvSpPr>
            <a:spLocks noEditPoints="1"/>
          </p:cNvSpPr>
          <p:nvPr/>
        </p:nvSpPr>
        <p:spPr bwMode="auto">
          <a:xfrm>
            <a:off x="7211817" y="3154683"/>
            <a:ext cx="712276" cy="667210"/>
          </a:xfrm>
          <a:custGeom>
            <a:avLst/>
            <a:gdLst>
              <a:gd name="T0" fmla="*/ 475 w 737"/>
              <a:gd name="T1" fmla="*/ 124 h 759"/>
              <a:gd name="T2" fmla="*/ 447 w 737"/>
              <a:gd name="T3" fmla="*/ 49 h 759"/>
              <a:gd name="T4" fmla="*/ 404 w 737"/>
              <a:gd name="T5" fmla="*/ 15 h 759"/>
              <a:gd name="T6" fmla="*/ 148 w 737"/>
              <a:gd name="T7" fmla="*/ 15 h 759"/>
              <a:gd name="T8" fmla="*/ 106 w 737"/>
              <a:gd name="T9" fmla="*/ 49 h 759"/>
              <a:gd name="T10" fmla="*/ 0 w 737"/>
              <a:gd name="T11" fmla="*/ 430 h 759"/>
              <a:gd name="T12" fmla="*/ 205 w 737"/>
              <a:gd name="T13" fmla="*/ 759 h 759"/>
              <a:gd name="T14" fmla="*/ 326 w 737"/>
              <a:gd name="T15" fmla="*/ 759 h 759"/>
              <a:gd name="T16" fmla="*/ 737 w 737"/>
              <a:gd name="T17" fmla="*/ 244 h 759"/>
              <a:gd name="T18" fmla="*/ 106 w 737"/>
              <a:gd name="T19" fmla="*/ 601 h 759"/>
              <a:gd name="T20" fmla="*/ 106 w 737"/>
              <a:gd name="T21" fmla="*/ 549 h 759"/>
              <a:gd name="T22" fmla="*/ 106 w 737"/>
              <a:gd name="T23" fmla="*/ 507 h 759"/>
              <a:gd name="T24" fmla="*/ 106 w 737"/>
              <a:gd name="T25" fmla="*/ 457 h 759"/>
              <a:gd name="T26" fmla="*/ 205 w 737"/>
              <a:gd name="T27" fmla="*/ 601 h 759"/>
              <a:gd name="T28" fmla="*/ 205 w 737"/>
              <a:gd name="T29" fmla="*/ 549 h 759"/>
              <a:gd name="T30" fmla="*/ 205 w 737"/>
              <a:gd name="T31" fmla="*/ 507 h 759"/>
              <a:gd name="T32" fmla="*/ 205 w 737"/>
              <a:gd name="T33" fmla="*/ 457 h 759"/>
              <a:gd name="T34" fmla="*/ 205 w 737"/>
              <a:gd name="T35" fmla="*/ 412 h 759"/>
              <a:gd name="T36" fmla="*/ 205 w 737"/>
              <a:gd name="T37" fmla="*/ 363 h 759"/>
              <a:gd name="T38" fmla="*/ 205 w 737"/>
              <a:gd name="T39" fmla="*/ 320 h 759"/>
              <a:gd name="T40" fmla="*/ 205 w 737"/>
              <a:gd name="T41" fmla="*/ 268 h 759"/>
              <a:gd name="T42" fmla="*/ 205 w 737"/>
              <a:gd name="T43" fmla="*/ 225 h 759"/>
              <a:gd name="T44" fmla="*/ 205 w 737"/>
              <a:gd name="T45" fmla="*/ 176 h 759"/>
              <a:gd name="T46" fmla="*/ 205 w 737"/>
              <a:gd name="T47" fmla="*/ 133 h 759"/>
              <a:gd name="T48" fmla="*/ 205 w 737"/>
              <a:gd name="T49" fmla="*/ 81 h 759"/>
              <a:gd name="T50" fmla="*/ 305 w 737"/>
              <a:gd name="T51" fmla="*/ 601 h 759"/>
              <a:gd name="T52" fmla="*/ 305 w 737"/>
              <a:gd name="T53" fmla="*/ 549 h 759"/>
              <a:gd name="T54" fmla="*/ 305 w 737"/>
              <a:gd name="T55" fmla="*/ 507 h 759"/>
              <a:gd name="T56" fmla="*/ 305 w 737"/>
              <a:gd name="T57" fmla="*/ 457 h 759"/>
              <a:gd name="T58" fmla="*/ 305 w 737"/>
              <a:gd name="T59" fmla="*/ 412 h 759"/>
              <a:gd name="T60" fmla="*/ 305 w 737"/>
              <a:gd name="T61" fmla="*/ 363 h 759"/>
              <a:gd name="T62" fmla="*/ 305 w 737"/>
              <a:gd name="T63" fmla="*/ 320 h 759"/>
              <a:gd name="T64" fmla="*/ 305 w 737"/>
              <a:gd name="T65" fmla="*/ 268 h 759"/>
              <a:gd name="T66" fmla="*/ 305 w 737"/>
              <a:gd name="T67" fmla="*/ 225 h 759"/>
              <a:gd name="T68" fmla="*/ 305 w 737"/>
              <a:gd name="T69" fmla="*/ 176 h 759"/>
              <a:gd name="T70" fmla="*/ 305 w 737"/>
              <a:gd name="T71" fmla="*/ 133 h 759"/>
              <a:gd name="T72" fmla="*/ 305 w 737"/>
              <a:gd name="T73" fmla="*/ 81 h 759"/>
              <a:gd name="T74" fmla="*/ 404 w 737"/>
              <a:gd name="T75" fmla="*/ 601 h 759"/>
              <a:gd name="T76" fmla="*/ 404 w 737"/>
              <a:gd name="T77" fmla="*/ 549 h 759"/>
              <a:gd name="T78" fmla="*/ 404 w 737"/>
              <a:gd name="T79" fmla="*/ 507 h 759"/>
              <a:gd name="T80" fmla="*/ 404 w 737"/>
              <a:gd name="T81" fmla="*/ 457 h 759"/>
              <a:gd name="T82" fmla="*/ 404 w 737"/>
              <a:gd name="T83" fmla="*/ 412 h 759"/>
              <a:gd name="T84" fmla="*/ 404 w 737"/>
              <a:gd name="T85" fmla="*/ 363 h 759"/>
              <a:gd name="T86" fmla="*/ 404 w 737"/>
              <a:gd name="T87" fmla="*/ 320 h 759"/>
              <a:gd name="T88" fmla="*/ 404 w 737"/>
              <a:gd name="T89" fmla="*/ 268 h 759"/>
              <a:gd name="T90" fmla="*/ 404 w 737"/>
              <a:gd name="T91" fmla="*/ 225 h 759"/>
              <a:gd name="T92" fmla="*/ 404 w 737"/>
              <a:gd name="T93" fmla="*/ 176 h 759"/>
              <a:gd name="T94" fmla="*/ 404 w 737"/>
              <a:gd name="T95" fmla="*/ 133 h 759"/>
              <a:gd name="T96" fmla="*/ 404 w 737"/>
              <a:gd name="T97" fmla="*/ 81 h 759"/>
              <a:gd name="T98" fmla="*/ 702 w 737"/>
              <a:gd name="T99" fmla="*/ 601 h 759"/>
              <a:gd name="T100" fmla="*/ 702 w 737"/>
              <a:gd name="T101" fmla="*/ 569 h 759"/>
              <a:gd name="T102" fmla="*/ 702 w 737"/>
              <a:gd name="T103" fmla="*/ 525 h 759"/>
              <a:gd name="T104" fmla="*/ 702 w 737"/>
              <a:gd name="T105" fmla="*/ 494 h 759"/>
              <a:gd name="T106" fmla="*/ 702 w 737"/>
              <a:gd name="T107" fmla="*/ 451 h 759"/>
              <a:gd name="T108" fmla="*/ 702 w 737"/>
              <a:gd name="T109" fmla="*/ 419 h 759"/>
              <a:gd name="T110" fmla="*/ 702 w 737"/>
              <a:gd name="T111" fmla="*/ 375 h 759"/>
              <a:gd name="T112" fmla="*/ 702 w 737"/>
              <a:gd name="T113" fmla="*/ 344 h 759"/>
              <a:gd name="T114" fmla="*/ 702 w 737"/>
              <a:gd name="T115" fmla="*/ 300 h 759"/>
              <a:gd name="T116" fmla="*/ 702 w 737"/>
              <a:gd name="T117" fmla="*/ 268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7" h="759">
                <a:moveTo>
                  <a:pt x="727" y="229"/>
                </a:moveTo>
                <a:lnTo>
                  <a:pt x="727" y="229"/>
                </a:lnTo>
                <a:lnTo>
                  <a:pt x="475" y="124"/>
                </a:lnTo>
                <a:lnTo>
                  <a:pt x="475" y="716"/>
                </a:lnTo>
                <a:lnTo>
                  <a:pt x="447" y="716"/>
                </a:lnTo>
                <a:lnTo>
                  <a:pt x="447" y="49"/>
                </a:lnTo>
                <a:cubicBezTo>
                  <a:pt x="447" y="39"/>
                  <a:pt x="439" y="32"/>
                  <a:pt x="430" y="32"/>
                </a:cubicBezTo>
                <a:lnTo>
                  <a:pt x="404" y="32"/>
                </a:lnTo>
                <a:lnTo>
                  <a:pt x="404" y="15"/>
                </a:lnTo>
                <a:cubicBezTo>
                  <a:pt x="404" y="6"/>
                  <a:pt x="396" y="0"/>
                  <a:pt x="387" y="0"/>
                </a:cubicBezTo>
                <a:lnTo>
                  <a:pt x="165" y="0"/>
                </a:lnTo>
                <a:cubicBezTo>
                  <a:pt x="156" y="0"/>
                  <a:pt x="148" y="6"/>
                  <a:pt x="148" y="15"/>
                </a:cubicBezTo>
                <a:lnTo>
                  <a:pt x="148" y="32"/>
                </a:lnTo>
                <a:lnTo>
                  <a:pt x="123" y="32"/>
                </a:lnTo>
                <a:cubicBezTo>
                  <a:pt x="114" y="32"/>
                  <a:pt x="106" y="39"/>
                  <a:pt x="106" y="49"/>
                </a:cubicBezTo>
                <a:lnTo>
                  <a:pt x="106" y="412"/>
                </a:lnTo>
                <a:lnTo>
                  <a:pt x="17" y="412"/>
                </a:lnTo>
                <a:cubicBezTo>
                  <a:pt x="8" y="412"/>
                  <a:pt x="0" y="421"/>
                  <a:pt x="0" y="430"/>
                </a:cubicBezTo>
                <a:lnTo>
                  <a:pt x="0" y="741"/>
                </a:lnTo>
                <a:cubicBezTo>
                  <a:pt x="0" y="752"/>
                  <a:pt x="8" y="759"/>
                  <a:pt x="17" y="759"/>
                </a:cubicBezTo>
                <a:lnTo>
                  <a:pt x="205" y="759"/>
                </a:lnTo>
                <a:lnTo>
                  <a:pt x="205" y="651"/>
                </a:lnTo>
                <a:lnTo>
                  <a:pt x="326" y="651"/>
                </a:lnTo>
                <a:lnTo>
                  <a:pt x="326" y="759"/>
                </a:lnTo>
                <a:lnTo>
                  <a:pt x="720" y="759"/>
                </a:lnTo>
                <a:cubicBezTo>
                  <a:pt x="729" y="759"/>
                  <a:pt x="737" y="752"/>
                  <a:pt x="737" y="741"/>
                </a:cubicBezTo>
                <a:lnTo>
                  <a:pt x="737" y="244"/>
                </a:lnTo>
                <a:cubicBezTo>
                  <a:pt x="737" y="237"/>
                  <a:pt x="733" y="231"/>
                  <a:pt x="727" y="229"/>
                </a:cubicBezTo>
                <a:close/>
                <a:moveTo>
                  <a:pt x="106" y="601"/>
                </a:moveTo>
                <a:lnTo>
                  <a:pt x="106" y="601"/>
                </a:lnTo>
                <a:lnTo>
                  <a:pt x="49" y="601"/>
                </a:lnTo>
                <a:lnTo>
                  <a:pt x="49" y="549"/>
                </a:lnTo>
                <a:lnTo>
                  <a:pt x="106" y="549"/>
                </a:lnTo>
                <a:lnTo>
                  <a:pt x="106" y="601"/>
                </a:lnTo>
                <a:close/>
                <a:moveTo>
                  <a:pt x="106" y="507"/>
                </a:moveTo>
                <a:lnTo>
                  <a:pt x="106" y="507"/>
                </a:lnTo>
                <a:lnTo>
                  <a:pt x="49" y="507"/>
                </a:lnTo>
                <a:lnTo>
                  <a:pt x="49" y="457"/>
                </a:lnTo>
                <a:lnTo>
                  <a:pt x="106" y="457"/>
                </a:lnTo>
                <a:lnTo>
                  <a:pt x="106" y="507"/>
                </a:lnTo>
                <a:close/>
                <a:moveTo>
                  <a:pt x="205" y="601"/>
                </a:moveTo>
                <a:lnTo>
                  <a:pt x="205" y="601"/>
                </a:lnTo>
                <a:lnTo>
                  <a:pt x="148" y="601"/>
                </a:lnTo>
                <a:lnTo>
                  <a:pt x="148" y="549"/>
                </a:lnTo>
                <a:lnTo>
                  <a:pt x="205" y="549"/>
                </a:lnTo>
                <a:lnTo>
                  <a:pt x="205" y="601"/>
                </a:lnTo>
                <a:close/>
                <a:moveTo>
                  <a:pt x="205" y="507"/>
                </a:moveTo>
                <a:lnTo>
                  <a:pt x="205" y="507"/>
                </a:lnTo>
                <a:lnTo>
                  <a:pt x="148" y="507"/>
                </a:lnTo>
                <a:lnTo>
                  <a:pt x="148" y="457"/>
                </a:lnTo>
                <a:lnTo>
                  <a:pt x="205" y="457"/>
                </a:lnTo>
                <a:lnTo>
                  <a:pt x="205" y="507"/>
                </a:lnTo>
                <a:close/>
                <a:moveTo>
                  <a:pt x="205" y="412"/>
                </a:moveTo>
                <a:lnTo>
                  <a:pt x="205" y="412"/>
                </a:lnTo>
                <a:lnTo>
                  <a:pt x="148" y="412"/>
                </a:lnTo>
                <a:lnTo>
                  <a:pt x="148" y="363"/>
                </a:lnTo>
                <a:lnTo>
                  <a:pt x="205" y="363"/>
                </a:lnTo>
                <a:lnTo>
                  <a:pt x="205" y="412"/>
                </a:lnTo>
                <a:close/>
                <a:moveTo>
                  <a:pt x="205" y="320"/>
                </a:moveTo>
                <a:lnTo>
                  <a:pt x="205" y="320"/>
                </a:lnTo>
                <a:lnTo>
                  <a:pt x="148" y="320"/>
                </a:lnTo>
                <a:lnTo>
                  <a:pt x="148" y="268"/>
                </a:lnTo>
                <a:lnTo>
                  <a:pt x="205" y="268"/>
                </a:lnTo>
                <a:lnTo>
                  <a:pt x="205" y="320"/>
                </a:lnTo>
                <a:close/>
                <a:moveTo>
                  <a:pt x="205" y="225"/>
                </a:moveTo>
                <a:lnTo>
                  <a:pt x="205" y="225"/>
                </a:lnTo>
                <a:lnTo>
                  <a:pt x="148" y="225"/>
                </a:lnTo>
                <a:lnTo>
                  <a:pt x="148" y="176"/>
                </a:lnTo>
                <a:lnTo>
                  <a:pt x="205" y="176"/>
                </a:lnTo>
                <a:lnTo>
                  <a:pt x="205" y="225"/>
                </a:lnTo>
                <a:close/>
                <a:moveTo>
                  <a:pt x="205" y="133"/>
                </a:moveTo>
                <a:lnTo>
                  <a:pt x="205" y="133"/>
                </a:lnTo>
                <a:lnTo>
                  <a:pt x="148" y="133"/>
                </a:lnTo>
                <a:lnTo>
                  <a:pt x="148" y="81"/>
                </a:lnTo>
                <a:lnTo>
                  <a:pt x="205" y="81"/>
                </a:lnTo>
                <a:lnTo>
                  <a:pt x="205" y="133"/>
                </a:lnTo>
                <a:close/>
                <a:moveTo>
                  <a:pt x="305" y="601"/>
                </a:moveTo>
                <a:lnTo>
                  <a:pt x="305" y="601"/>
                </a:lnTo>
                <a:lnTo>
                  <a:pt x="248" y="601"/>
                </a:lnTo>
                <a:lnTo>
                  <a:pt x="248" y="549"/>
                </a:lnTo>
                <a:lnTo>
                  <a:pt x="305" y="549"/>
                </a:lnTo>
                <a:lnTo>
                  <a:pt x="305" y="601"/>
                </a:lnTo>
                <a:close/>
                <a:moveTo>
                  <a:pt x="305" y="507"/>
                </a:moveTo>
                <a:lnTo>
                  <a:pt x="305" y="507"/>
                </a:lnTo>
                <a:lnTo>
                  <a:pt x="248" y="507"/>
                </a:lnTo>
                <a:lnTo>
                  <a:pt x="248" y="457"/>
                </a:lnTo>
                <a:lnTo>
                  <a:pt x="305" y="457"/>
                </a:lnTo>
                <a:lnTo>
                  <a:pt x="305" y="507"/>
                </a:lnTo>
                <a:close/>
                <a:moveTo>
                  <a:pt x="305" y="412"/>
                </a:moveTo>
                <a:lnTo>
                  <a:pt x="305" y="412"/>
                </a:lnTo>
                <a:lnTo>
                  <a:pt x="248" y="412"/>
                </a:lnTo>
                <a:lnTo>
                  <a:pt x="248" y="363"/>
                </a:lnTo>
                <a:lnTo>
                  <a:pt x="305" y="363"/>
                </a:lnTo>
                <a:lnTo>
                  <a:pt x="305" y="412"/>
                </a:lnTo>
                <a:close/>
                <a:moveTo>
                  <a:pt x="305" y="320"/>
                </a:moveTo>
                <a:lnTo>
                  <a:pt x="305" y="320"/>
                </a:lnTo>
                <a:lnTo>
                  <a:pt x="248" y="320"/>
                </a:lnTo>
                <a:lnTo>
                  <a:pt x="248" y="268"/>
                </a:lnTo>
                <a:lnTo>
                  <a:pt x="305" y="268"/>
                </a:lnTo>
                <a:lnTo>
                  <a:pt x="305" y="320"/>
                </a:lnTo>
                <a:close/>
                <a:moveTo>
                  <a:pt x="305" y="225"/>
                </a:moveTo>
                <a:lnTo>
                  <a:pt x="305" y="225"/>
                </a:lnTo>
                <a:lnTo>
                  <a:pt x="248" y="225"/>
                </a:lnTo>
                <a:lnTo>
                  <a:pt x="248" y="176"/>
                </a:lnTo>
                <a:lnTo>
                  <a:pt x="305" y="176"/>
                </a:lnTo>
                <a:lnTo>
                  <a:pt x="305" y="225"/>
                </a:lnTo>
                <a:close/>
                <a:moveTo>
                  <a:pt x="305" y="133"/>
                </a:moveTo>
                <a:lnTo>
                  <a:pt x="305" y="133"/>
                </a:lnTo>
                <a:lnTo>
                  <a:pt x="248" y="133"/>
                </a:lnTo>
                <a:lnTo>
                  <a:pt x="248" y="81"/>
                </a:lnTo>
                <a:lnTo>
                  <a:pt x="305" y="81"/>
                </a:lnTo>
                <a:lnTo>
                  <a:pt x="305" y="133"/>
                </a:lnTo>
                <a:close/>
                <a:moveTo>
                  <a:pt x="404" y="601"/>
                </a:moveTo>
                <a:lnTo>
                  <a:pt x="404" y="601"/>
                </a:lnTo>
                <a:lnTo>
                  <a:pt x="347" y="601"/>
                </a:lnTo>
                <a:lnTo>
                  <a:pt x="347" y="549"/>
                </a:lnTo>
                <a:lnTo>
                  <a:pt x="404" y="549"/>
                </a:lnTo>
                <a:lnTo>
                  <a:pt x="404" y="601"/>
                </a:lnTo>
                <a:close/>
                <a:moveTo>
                  <a:pt x="404" y="507"/>
                </a:moveTo>
                <a:lnTo>
                  <a:pt x="404" y="507"/>
                </a:lnTo>
                <a:lnTo>
                  <a:pt x="347" y="507"/>
                </a:lnTo>
                <a:lnTo>
                  <a:pt x="347" y="457"/>
                </a:lnTo>
                <a:lnTo>
                  <a:pt x="404" y="457"/>
                </a:lnTo>
                <a:lnTo>
                  <a:pt x="404" y="507"/>
                </a:lnTo>
                <a:close/>
                <a:moveTo>
                  <a:pt x="404" y="412"/>
                </a:moveTo>
                <a:lnTo>
                  <a:pt x="404" y="412"/>
                </a:lnTo>
                <a:lnTo>
                  <a:pt x="347" y="412"/>
                </a:lnTo>
                <a:lnTo>
                  <a:pt x="347" y="363"/>
                </a:lnTo>
                <a:lnTo>
                  <a:pt x="404" y="363"/>
                </a:lnTo>
                <a:lnTo>
                  <a:pt x="404" y="412"/>
                </a:lnTo>
                <a:close/>
                <a:moveTo>
                  <a:pt x="404" y="320"/>
                </a:moveTo>
                <a:lnTo>
                  <a:pt x="404" y="320"/>
                </a:lnTo>
                <a:lnTo>
                  <a:pt x="347" y="320"/>
                </a:lnTo>
                <a:lnTo>
                  <a:pt x="347" y="268"/>
                </a:lnTo>
                <a:lnTo>
                  <a:pt x="404" y="268"/>
                </a:lnTo>
                <a:lnTo>
                  <a:pt x="404" y="320"/>
                </a:lnTo>
                <a:close/>
                <a:moveTo>
                  <a:pt x="404" y="225"/>
                </a:moveTo>
                <a:lnTo>
                  <a:pt x="404" y="225"/>
                </a:lnTo>
                <a:lnTo>
                  <a:pt x="347" y="225"/>
                </a:lnTo>
                <a:lnTo>
                  <a:pt x="347" y="176"/>
                </a:lnTo>
                <a:lnTo>
                  <a:pt x="404" y="176"/>
                </a:lnTo>
                <a:lnTo>
                  <a:pt x="404" y="225"/>
                </a:lnTo>
                <a:close/>
                <a:moveTo>
                  <a:pt x="404" y="133"/>
                </a:moveTo>
                <a:lnTo>
                  <a:pt x="404" y="133"/>
                </a:lnTo>
                <a:lnTo>
                  <a:pt x="347" y="133"/>
                </a:lnTo>
                <a:lnTo>
                  <a:pt x="347" y="81"/>
                </a:lnTo>
                <a:lnTo>
                  <a:pt x="404" y="81"/>
                </a:lnTo>
                <a:lnTo>
                  <a:pt x="404" y="133"/>
                </a:lnTo>
                <a:close/>
                <a:moveTo>
                  <a:pt x="702" y="601"/>
                </a:moveTo>
                <a:lnTo>
                  <a:pt x="702" y="601"/>
                </a:lnTo>
                <a:lnTo>
                  <a:pt x="507" y="601"/>
                </a:lnTo>
                <a:lnTo>
                  <a:pt x="507" y="569"/>
                </a:lnTo>
                <a:lnTo>
                  <a:pt x="702" y="569"/>
                </a:lnTo>
                <a:lnTo>
                  <a:pt x="702" y="601"/>
                </a:lnTo>
                <a:close/>
                <a:moveTo>
                  <a:pt x="702" y="525"/>
                </a:moveTo>
                <a:lnTo>
                  <a:pt x="702" y="525"/>
                </a:lnTo>
                <a:lnTo>
                  <a:pt x="507" y="525"/>
                </a:lnTo>
                <a:lnTo>
                  <a:pt x="507" y="494"/>
                </a:lnTo>
                <a:lnTo>
                  <a:pt x="702" y="494"/>
                </a:lnTo>
                <a:lnTo>
                  <a:pt x="702" y="525"/>
                </a:lnTo>
                <a:close/>
                <a:moveTo>
                  <a:pt x="702" y="451"/>
                </a:moveTo>
                <a:lnTo>
                  <a:pt x="702" y="451"/>
                </a:lnTo>
                <a:lnTo>
                  <a:pt x="507" y="451"/>
                </a:lnTo>
                <a:lnTo>
                  <a:pt x="507" y="419"/>
                </a:lnTo>
                <a:lnTo>
                  <a:pt x="702" y="419"/>
                </a:lnTo>
                <a:lnTo>
                  <a:pt x="702" y="451"/>
                </a:lnTo>
                <a:close/>
                <a:moveTo>
                  <a:pt x="702" y="375"/>
                </a:moveTo>
                <a:lnTo>
                  <a:pt x="702" y="375"/>
                </a:lnTo>
                <a:lnTo>
                  <a:pt x="507" y="375"/>
                </a:lnTo>
                <a:lnTo>
                  <a:pt x="507" y="344"/>
                </a:lnTo>
                <a:lnTo>
                  <a:pt x="702" y="344"/>
                </a:lnTo>
                <a:lnTo>
                  <a:pt x="702" y="375"/>
                </a:lnTo>
                <a:close/>
                <a:moveTo>
                  <a:pt x="702" y="300"/>
                </a:moveTo>
                <a:lnTo>
                  <a:pt x="702" y="300"/>
                </a:lnTo>
                <a:lnTo>
                  <a:pt x="507" y="300"/>
                </a:lnTo>
                <a:lnTo>
                  <a:pt x="507" y="268"/>
                </a:lnTo>
                <a:lnTo>
                  <a:pt x="702" y="268"/>
                </a:lnTo>
                <a:lnTo>
                  <a:pt x="702" y="300"/>
                </a:lnTo>
                <a:close/>
              </a:path>
            </a:pathLst>
          </a:custGeom>
          <a:solidFill>
            <a:srgbClr val="7F7F7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03"/>
            <a:endParaRPr lang="en-US" sz="1899" dirty="0">
              <a:solidFill>
                <a:srgbClr val="414141"/>
              </a:solidFill>
            </a:endParaRPr>
          </a:p>
        </p:txBody>
      </p:sp>
      <p:sp>
        <p:nvSpPr>
          <p:cNvPr id="76" name="Freeform 68"/>
          <p:cNvSpPr>
            <a:spLocks/>
          </p:cNvSpPr>
          <p:nvPr/>
        </p:nvSpPr>
        <p:spPr bwMode="auto">
          <a:xfrm>
            <a:off x="7211820" y="3886004"/>
            <a:ext cx="712277" cy="457077"/>
          </a:xfrm>
          <a:custGeom>
            <a:avLst/>
            <a:gdLst>
              <a:gd name="T0" fmla="*/ 589 w 835"/>
              <a:gd name="T1" fmla="*/ 0 h 485"/>
              <a:gd name="T2" fmla="*/ 589 w 835"/>
              <a:gd name="T3" fmla="*/ 0 h 485"/>
              <a:gd name="T4" fmla="*/ 398 w 835"/>
              <a:gd name="T5" fmla="*/ 90 h 485"/>
              <a:gd name="T6" fmla="*/ 322 w 835"/>
              <a:gd name="T7" fmla="*/ 66 h 485"/>
              <a:gd name="T8" fmla="*/ 211 w 835"/>
              <a:gd name="T9" fmla="*/ 130 h 485"/>
              <a:gd name="T10" fmla="*/ 180 w 835"/>
              <a:gd name="T11" fmla="*/ 128 h 485"/>
              <a:gd name="T12" fmla="*/ 0 w 835"/>
              <a:gd name="T13" fmla="*/ 307 h 485"/>
              <a:gd name="T14" fmla="*/ 160 w 835"/>
              <a:gd name="T15" fmla="*/ 483 h 485"/>
              <a:gd name="T16" fmla="*/ 160 w 835"/>
              <a:gd name="T17" fmla="*/ 485 h 485"/>
              <a:gd name="T18" fmla="*/ 626 w 835"/>
              <a:gd name="T19" fmla="*/ 485 h 485"/>
              <a:gd name="T20" fmla="*/ 626 w 835"/>
              <a:gd name="T21" fmla="*/ 481 h 485"/>
              <a:gd name="T22" fmla="*/ 835 w 835"/>
              <a:gd name="T23" fmla="*/ 242 h 485"/>
              <a:gd name="T24" fmla="*/ 589 w 835"/>
              <a:gd name="T25"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485">
                <a:moveTo>
                  <a:pt x="589" y="0"/>
                </a:moveTo>
                <a:lnTo>
                  <a:pt x="589" y="0"/>
                </a:lnTo>
                <a:cubicBezTo>
                  <a:pt x="512" y="0"/>
                  <a:pt x="443" y="34"/>
                  <a:pt x="398" y="90"/>
                </a:cubicBezTo>
                <a:cubicBezTo>
                  <a:pt x="377" y="75"/>
                  <a:pt x="351" y="66"/>
                  <a:pt x="322" y="66"/>
                </a:cubicBezTo>
                <a:cubicBezTo>
                  <a:pt x="275" y="66"/>
                  <a:pt x="233" y="92"/>
                  <a:pt x="211" y="130"/>
                </a:cubicBezTo>
                <a:cubicBezTo>
                  <a:pt x="201" y="129"/>
                  <a:pt x="191" y="128"/>
                  <a:pt x="180" y="128"/>
                </a:cubicBezTo>
                <a:cubicBezTo>
                  <a:pt x="80" y="128"/>
                  <a:pt x="0" y="207"/>
                  <a:pt x="0" y="307"/>
                </a:cubicBezTo>
                <a:cubicBezTo>
                  <a:pt x="0" y="397"/>
                  <a:pt x="69" y="473"/>
                  <a:pt x="160" y="483"/>
                </a:cubicBezTo>
                <a:lnTo>
                  <a:pt x="160" y="485"/>
                </a:lnTo>
                <a:lnTo>
                  <a:pt x="626" y="485"/>
                </a:lnTo>
                <a:lnTo>
                  <a:pt x="626" y="481"/>
                </a:lnTo>
                <a:cubicBezTo>
                  <a:pt x="744" y="464"/>
                  <a:pt x="835" y="363"/>
                  <a:pt x="835" y="242"/>
                </a:cubicBezTo>
                <a:cubicBezTo>
                  <a:pt x="835" y="108"/>
                  <a:pt x="725" y="0"/>
                  <a:pt x="589" y="0"/>
                </a:cubicBezTo>
                <a:close/>
              </a:path>
            </a:pathLst>
          </a:custGeom>
          <a:solidFill>
            <a:srgbClr val="7F7F7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03"/>
            <a:endParaRPr lang="en-US" sz="1899" dirty="0">
              <a:solidFill>
                <a:srgbClr val="414141"/>
              </a:solidFill>
            </a:endParaRPr>
          </a:p>
        </p:txBody>
      </p:sp>
      <p:sp>
        <p:nvSpPr>
          <p:cNvPr id="52" name="Can 23">
            <a:extLst>
              <a:ext uri="{FF2B5EF4-FFF2-40B4-BE49-F238E27FC236}">
                <a16:creationId xmlns:a16="http://schemas.microsoft.com/office/drawing/2014/main" xmlns="" id="{4DAA6909-865F-403B-8CF5-6D5A8B51A3CB}"/>
              </a:ext>
            </a:extLst>
          </p:cNvPr>
          <p:cNvSpPr/>
          <p:nvPr/>
        </p:nvSpPr>
        <p:spPr bwMode="auto">
          <a:xfrm>
            <a:off x="5631269" y="3078617"/>
            <a:ext cx="731322" cy="73132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a:bodyPr>
          <a:lstStyle/>
          <a:p>
            <a:pPr algn="ctr" defTabSz="1948105" fontAlgn="base">
              <a:spcBef>
                <a:spcPct val="0"/>
              </a:spcBef>
              <a:spcAft>
                <a:spcPct val="0"/>
              </a:spcAft>
            </a:pPr>
            <a:r>
              <a:rPr lang="en-US" sz="1500" dirty="0">
                <a:solidFill>
                  <a:srgbClr val="FFFFFF"/>
                </a:solidFill>
                <a:cs typeface="Arial" charset="0"/>
              </a:rPr>
              <a:t>SQL</a:t>
            </a:r>
          </a:p>
        </p:txBody>
      </p:sp>
    </p:spTree>
    <p:extLst>
      <p:ext uri="{BB962C8B-B14F-4D97-AF65-F5344CB8AC3E}">
        <p14:creationId xmlns:p14="http://schemas.microsoft.com/office/powerpoint/2010/main" val="220149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5"/>
          <p:cNvSpPr>
            <a:spLocks/>
          </p:cNvSpPr>
          <p:nvPr/>
        </p:nvSpPr>
        <p:spPr bwMode="auto">
          <a:xfrm>
            <a:off x="958733" y="1306466"/>
            <a:ext cx="6309291" cy="2343171"/>
          </a:xfrm>
          <a:custGeom>
            <a:avLst/>
            <a:gdLst>
              <a:gd name="T0" fmla="*/ 849 w 866"/>
              <a:gd name="T1" fmla="*/ 205 h 380"/>
              <a:gd name="T2" fmla="*/ 760 w 866"/>
              <a:gd name="T3" fmla="*/ 132 h 380"/>
              <a:gd name="T4" fmla="*/ 743 w 866"/>
              <a:gd name="T5" fmla="*/ 129 h 380"/>
              <a:gd name="T6" fmla="*/ 736 w 866"/>
              <a:gd name="T7" fmla="*/ 128 h 380"/>
              <a:gd name="T8" fmla="*/ 732 w 866"/>
              <a:gd name="T9" fmla="*/ 122 h 380"/>
              <a:gd name="T10" fmla="*/ 708 w 866"/>
              <a:gd name="T11" fmla="*/ 100 h 380"/>
              <a:gd name="T12" fmla="*/ 650 w 866"/>
              <a:gd name="T13" fmla="*/ 71 h 380"/>
              <a:gd name="T14" fmla="*/ 616 w 866"/>
              <a:gd name="T15" fmla="*/ 67 h 380"/>
              <a:gd name="T16" fmla="*/ 601 w 866"/>
              <a:gd name="T17" fmla="*/ 67 h 380"/>
              <a:gd name="T18" fmla="*/ 596 w 866"/>
              <a:gd name="T19" fmla="*/ 64 h 380"/>
              <a:gd name="T20" fmla="*/ 433 w 866"/>
              <a:gd name="T21" fmla="*/ 0 h 380"/>
              <a:gd name="T22" fmla="*/ 269 w 866"/>
              <a:gd name="T23" fmla="*/ 64 h 380"/>
              <a:gd name="T24" fmla="*/ 265 w 866"/>
              <a:gd name="T25" fmla="*/ 67 h 380"/>
              <a:gd name="T26" fmla="*/ 247 w 866"/>
              <a:gd name="T27" fmla="*/ 67 h 380"/>
              <a:gd name="T28" fmla="*/ 240 w 866"/>
              <a:gd name="T29" fmla="*/ 68 h 380"/>
              <a:gd name="T30" fmla="*/ 224 w 866"/>
              <a:gd name="T31" fmla="*/ 70 h 380"/>
              <a:gd name="T32" fmla="*/ 163 w 866"/>
              <a:gd name="T33" fmla="*/ 96 h 380"/>
              <a:gd name="T34" fmla="*/ 137 w 866"/>
              <a:gd name="T35" fmla="*/ 119 h 380"/>
              <a:gd name="T36" fmla="*/ 126 w 866"/>
              <a:gd name="T37" fmla="*/ 129 h 380"/>
              <a:gd name="T38" fmla="*/ 110 w 866"/>
              <a:gd name="T39" fmla="*/ 131 h 380"/>
              <a:gd name="T40" fmla="*/ 19 w 866"/>
              <a:gd name="T41" fmla="*/ 201 h 380"/>
              <a:gd name="T42" fmla="*/ 28 w 866"/>
              <a:gd name="T43" fmla="*/ 324 h 380"/>
              <a:gd name="T44" fmla="*/ 70 w 866"/>
              <a:gd name="T45" fmla="*/ 363 h 380"/>
              <a:gd name="T46" fmla="*/ 132 w 866"/>
              <a:gd name="T47" fmla="*/ 379 h 380"/>
              <a:gd name="T48" fmla="*/ 280 w 866"/>
              <a:gd name="T49" fmla="*/ 379 h 380"/>
              <a:gd name="T50" fmla="*/ 428 w 866"/>
              <a:gd name="T51" fmla="*/ 379 h 380"/>
              <a:gd name="T52" fmla="*/ 724 w 866"/>
              <a:gd name="T53" fmla="*/ 380 h 380"/>
              <a:gd name="T54" fmla="*/ 791 w 866"/>
              <a:gd name="T55" fmla="*/ 366 h 380"/>
              <a:gd name="T56" fmla="*/ 836 w 866"/>
              <a:gd name="T57" fmla="*/ 327 h 380"/>
              <a:gd name="T58" fmla="*/ 849 w 866"/>
              <a:gd name="T59" fmla="*/ 20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6" h="380">
                <a:moveTo>
                  <a:pt x="849" y="205"/>
                </a:moveTo>
                <a:cubicBezTo>
                  <a:pt x="833" y="168"/>
                  <a:pt x="800" y="139"/>
                  <a:pt x="760" y="132"/>
                </a:cubicBezTo>
                <a:cubicBezTo>
                  <a:pt x="755" y="130"/>
                  <a:pt x="749" y="130"/>
                  <a:pt x="743" y="129"/>
                </a:cubicBezTo>
                <a:cubicBezTo>
                  <a:pt x="741" y="129"/>
                  <a:pt x="738" y="129"/>
                  <a:pt x="736" y="128"/>
                </a:cubicBezTo>
                <a:cubicBezTo>
                  <a:pt x="734" y="126"/>
                  <a:pt x="733" y="124"/>
                  <a:pt x="732" y="122"/>
                </a:cubicBezTo>
                <a:cubicBezTo>
                  <a:pt x="725" y="114"/>
                  <a:pt x="717" y="106"/>
                  <a:pt x="708" y="100"/>
                </a:cubicBezTo>
                <a:cubicBezTo>
                  <a:pt x="691" y="86"/>
                  <a:pt x="671" y="76"/>
                  <a:pt x="650" y="71"/>
                </a:cubicBezTo>
                <a:cubicBezTo>
                  <a:pt x="639" y="69"/>
                  <a:pt x="627" y="67"/>
                  <a:pt x="616" y="67"/>
                </a:cubicBezTo>
                <a:cubicBezTo>
                  <a:pt x="615" y="67"/>
                  <a:pt x="601" y="67"/>
                  <a:pt x="601" y="67"/>
                </a:cubicBezTo>
                <a:cubicBezTo>
                  <a:pt x="599" y="66"/>
                  <a:pt x="598" y="65"/>
                  <a:pt x="596" y="64"/>
                </a:cubicBezTo>
                <a:cubicBezTo>
                  <a:pt x="566" y="26"/>
                  <a:pt x="504" y="0"/>
                  <a:pt x="433" y="0"/>
                </a:cubicBezTo>
                <a:cubicBezTo>
                  <a:pt x="361" y="0"/>
                  <a:pt x="299" y="26"/>
                  <a:pt x="269" y="64"/>
                </a:cubicBezTo>
                <a:cubicBezTo>
                  <a:pt x="268" y="65"/>
                  <a:pt x="267" y="66"/>
                  <a:pt x="265" y="67"/>
                </a:cubicBezTo>
                <a:cubicBezTo>
                  <a:pt x="263" y="67"/>
                  <a:pt x="248" y="67"/>
                  <a:pt x="247" y="67"/>
                </a:cubicBezTo>
                <a:cubicBezTo>
                  <a:pt x="244" y="67"/>
                  <a:pt x="242" y="67"/>
                  <a:pt x="240" y="68"/>
                </a:cubicBezTo>
                <a:cubicBezTo>
                  <a:pt x="235" y="68"/>
                  <a:pt x="230" y="69"/>
                  <a:pt x="224" y="70"/>
                </a:cubicBezTo>
                <a:cubicBezTo>
                  <a:pt x="202" y="74"/>
                  <a:pt x="181" y="83"/>
                  <a:pt x="163" y="96"/>
                </a:cubicBezTo>
                <a:cubicBezTo>
                  <a:pt x="154" y="103"/>
                  <a:pt x="145" y="111"/>
                  <a:pt x="137" y="119"/>
                </a:cubicBezTo>
                <a:cubicBezTo>
                  <a:pt x="134" y="122"/>
                  <a:pt x="131" y="129"/>
                  <a:pt x="126" y="129"/>
                </a:cubicBezTo>
                <a:cubicBezTo>
                  <a:pt x="121" y="129"/>
                  <a:pt x="116" y="130"/>
                  <a:pt x="110" y="131"/>
                </a:cubicBezTo>
                <a:cubicBezTo>
                  <a:pt x="71" y="138"/>
                  <a:pt x="36" y="165"/>
                  <a:pt x="19" y="201"/>
                </a:cubicBezTo>
                <a:cubicBezTo>
                  <a:pt x="0" y="240"/>
                  <a:pt x="4" y="288"/>
                  <a:pt x="28" y="324"/>
                </a:cubicBezTo>
                <a:cubicBezTo>
                  <a:pt x="39" y="340"/>
                  <a:pt x="53" y="353"/>
                  <a:pt x="70" y="363"/>
                </a:cubicBezTo>
                <a:cubicBezTo>
                  <a:pt x="89" y="374"/>
                  <a:pt x="110" y="379"/>
                  <a:pt x="132" y="379"/>
                </a:cubicBezTo>
                <a:cubicBezTo>
                  <a:pt x="181" y="380"/>
                  <a:pt x="231" y="379"/>
                  <a:pt x="280" y="379"/>
                </a:cubicBezTo>
                <a:cubicBezTo>
                  <a:pt x="330" y="379"/>
                  <a:pt x="379" y="379"/>
                  <a:pt x="428" y="379"/>
                </a:cubicBezTo>
                <a:cubicBezTo>
                  <a:pt x="527" y="379"/>
                  <a:pt x="626" y="379"/>
                  <a:pt x="724" y="380"/>
                </a:cubicBezTo>
                <a:cubicBezTo>
                  <a:pt x="748" y="380"/>
                  <a:pt x="770" y="377"/>
                  <a:pt x="791" y="366"/>
                </a:cubicBezTo>
                <a:cubicBezTo>
                  <a:pt x="809" y="357"/>
                  <a:pt x="824" y="343"/>
                  <a:pt x="836" y="327"/>
                </a:cubicBezTo>
                <a:cubicBezTo>
                  <a:pt x="861" y="291"/>
                  <a:pt x="866" y="244"/>
                  <a:pt x="849" y="205"/>
                </a:cubicBezTo>
                <a:close/>
              </a:path>
            </a:pathLst>
          </a:custGeom>
          <a:gradFill rotWithShape="1">
            <a:gsLst>
              <a:gs pos="0">
                <a:srgbClr val="FFFFFF">
                  <a:lumMod val="85000"/>
                </a:srgbClr>
              </a:gs>
              <a:gs pos="35000">
                <a:srgbClr val="FFFFFF">
                  <a:lumMod val="95000"/>
                </a:srgbClr>
              </a:gs>
              <a:gs pos="100000">
                <a:srgbClr val="FFFFFF"/>
              </a:gs>
            </a:gsLst>
            <a:lin ang="16200000" scaled="1"/>
          </a:gradFill>
          <a:ln w="57150" cap="flat" cmpd="sng" algn="ctr">
            <a:solidFill>
              <a:srgbClr val="00A1E0"/>
            </a:solidFill>
            <a:prstDash val="solid"/>
          </a:ln>
          <a:effectLst>
            <a:outerShdw blurRad="40000" dist="20000" dir="5400000" rotWithShape="0">
              <a:srgbClr val="000000">
                <a:alpha val="38000"/>
              </a:srgbClr>
            </a:outerShdw>
          </a:effectLst>
        </p:spPr>
        <p:txBody>
          <a:bodyPr vert="horz" wrap="square" lIns="91438" tIns="45719" rIns="91438" bIns="45719" numCol="1" anchor="t" anchorCtr="0" compatLnSpc="1">
            <a:prstTxWarp prst="textNoShape">
              <a:avLst/>
            </a:prstTxWarp>
          </a:bodyPr>
          <a:lstStyle/>
          <a:p>
            <a:pPr algn="ctr" eaLnBrk="0" fontAlgn="base" hangingPunct="0">
              <a:spcBef>
                <a:spcPct val="0"/>
              </a:spcBef>
              <a:spcAft>
                <a:spcPct val="0"/>
              </a:spcAft>
              <a:defRPr/>
            </a:pPr>
            <a:endParaRPr lang="en-US" sz="3600" b="1" kern="0" dirty="0">
              <a:solidFill>
                <a:srgbClr val="000000"/>
              </a:solidFill>
              <a:cs typeface="Segoe UI" panose="020B0502040204020203" pitchFamily="34" charset="0"/>
            </a:endParaRPr>
          </a:p>
        </p:txBody>
      </p:sp>
      <p:grpSp>
        <p:nvGrpSpPr>
          <p:cNvPr id="7" name="Group 6"/>
          <p:cNvGrpSpPr/>
          <p:nvPr/>
        </p:nvGrpSpPr>
        <p:grpSpPr>
          <a:xfrm>
            <a:off x="7924304" y="1261033"/>
            <a:ext cx="3497248" cy="2344265"/>
            <a:chOff x="7924780" y="1260467"/>
            <a:chExt cx="3498159" cy="2344876"/>
          </a:xfrm>
        </p:grpSpPr>
        <p:sp>
          <p:nvSpPr>
            <p:cNvPr id="60" name="Rectangle 59"/>
            <p:cNvSpPr/>
            <p:nvPr/>
          </p:nvSpPr>
          <p:spPr bwMode="auto">
            <a:xfrm>
              <a:off x="8868201" y="1732118"/>
              <a:ext cx="2554738" cy="1291679"/>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38203" tIns="69101" rIns="138203" bIns="69101" numCol="1" spcCol="0" rtlCol="0" fromWordArt="0" anchor="ctr" anchorCtr="0" forceAA="0" compatLnSpc="1">
              <a:prstTxWarp prst="textNoShape">
                <a:avLst/>
              </a:prstTxWarp>
              <a:noAutofit/>
            </a:bodyPr>
            <a:lstStyle/>
            <a:p>
              <a:pPr algn="ctr" defTabSz="1461152" fontAlgn="base">
                <a:spcBef>
                  <a:spcPct val="0"/>
                </a:spcBef>
                <a:spcAft>
                  <a:spcPct val="0"/>
                </a:spcAft>
              </a:pPr>
              <a:r>
                <a:rPr lang="en-US" sz="1799" dirty="0">
                  <a:solidFill>
                    <a:srgbClr val="000000"/>
                  </a:solidFill>
                  <a:cs typeface="Arial" charset="0"/>
                </a:rPr>
                <a:t>Citrix Cloud </a:t>
              </a:r>
              <a:r>
                <a:rPr lang="en-US" sz="1600" i="1" dirty="0">
                  <a:solidFill>
                    <a:srgbClr val="000000"/>
                  </a:solidFill>
                  <a:cs typeface="Arial" charset="0"/>
                </a:rPr>
                <a:t> (operated by Citrix)</a:t>
              </a:r>
              <a:endParaRPr lang="en-US" sz="1799" i="1" dirty="0">
                <a:solidFill>
                  <a:srgbClr val="000000"/>
                </a:solidFill>
                <a:cs typeface="Arial" charset="0"/>
              </a:endParaRPr>
            </a:p>
          </p:txBody>
        </p:sp>
        <p:sp>
          <p:nvSpPr>
            <p:cNvPr id="61" name="Right Brace 60"/>
            <p:cNvSpPr/>
            <p:nvPr/>
          </p:nvSpPr>
          <p:spPr bwMode="auto">
            <a:xfrm>
              <a:off x="7924780" y="1260467"/>
              <a:ext cx="914390" cy="2344876"/>
            </a:xfrm>
            <a:prstGeom prst="rightBrace">
              <a:avLst>
                <a:gd name="adj1" fmla="val 8333"/>
                <a:gd name="adj2" fmla="val 48799"/>
              </a:avLst>
            </a:prstGeom>
            <a:noFill/>
            <a:ln w="19050" cap="flat" cmpd="sng" algn="ctr">
              <a:solidFill>
                <a:schemeClr val="bg2"/>
              </a:solidFill>
              <a:prstDash val="solid"/>
              <a:round/>
              <a:headEnd type="none" w="med" len="med"/>
              <a:tailEnd type="none" w="med" len="med"/>
            </a:ln>
            <a:effectLst/>
          </p:spPr>
          <p:txBody>
            <a:bodyPr rtlCol="0" anchor="ctr"/>
            <a:lstStyle/>
            <a:p>
              <a:pPr algn="ctr" defTabSz="914103"/>
              <a:endParaRPr lang="en-US" sz="1899">
                <a:solidFill>
                  <a:srgbClr val="000000"/>
                </a:solidFill>
              </a:endParaRPr>
            </a:p>
          </p:txBody>
        </p:sp>
      </p:grpSp>
      <p:sp>
        <p:nvSpPr>
          <p:cNvPr id="5" name="Rounded Rectangle 4"/>
          <p:cNvSpPr/>
          <p:nvPr/>
        </p:nvSpPr>
        <p:spPr>
          <a:xfrm>
            <a:off x="1241061" y="3967776"/>
            <a:ext cx="5484911" cy="2468210"/>
          </a:xfrm>
          <a:prstGeom prst="roundRect">
            <a:avLst/>
          </a:prstGeom>
          <a:solidFill>
            <a:srgbClr val="FFFFFF"/>
          </a:solidFill>
          <a:ln>
            <a:solidFill>
              <a:schemeClr val="tx1"/>
            </a:solidFill>
          </a:ln>
        </p:spPr>
        <p:style>
          <a:lnRef idx="2">
            <a:schemeClr val="accent1"/>
          </a:lnRef>
          <a:fillRef idx="1">
            <a:schemeClr val="lt1"/>
          </a:fillRef>
          <a:effectRef idx="0">
            <a:schemeClr val="accent1"/>
          </a:effectRef>
          <a:fontRef idx="minor">
            <a:schemeClr val="dk1"/>
          </a:fontRef>
        </p:style>
        <p:txBody>
          <a:bodyPr lIns="91414" tIns="45707" rIns="91414" bIns="45707" rtlCol="0" anchor="t"/>
          <a:lstStyle/>
          <a:p>
            <a:pPr algn="ctr" defTabSz="914103"/>
            <a:endParaRPr lang="en-US" sz="1899" b="1" dirty="0">
              <a:solidFill>
                <a:srgbClr val="000000"/>
              </a:solidFill>
            </a:endParaRPr>
          </a:p>
        </p:txBody>
      </p:sp>
      <p:sp>
        <p:nvSpPr>
          <p:cNvPr id="24" name="Can 23"/>
          <p:cNvSpPr/>
          <p:nvPr/>
        </p:nvSpPr>
        <p:spPr bwMode="auto">
          <a:xfrm>
            <a:off x="5446157" y="2789093"/>
            <a:ext cx="731322" cy="73132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a:bodyPr>
          <a:lstStyle/>
          <a:p>
            <a:pPr algn="ctr" defTabSz="1948105" fontAlgn="base">
              <a:spcBef>
                <a:spcPct val="0"/>
              </a:spcBef>
              <a:spcAft>
                <a:spcPct val="0"/>
              </a:spcAft>
            </a:pPr>
            <a:r>
              <a:rPr lang="en-US" sz="1500" dirty="0">
                <a:solidFill>
                  <a:srgbClr val="FFFFFF"/>
                </a:solidFill>
                <a:cs typeface="Arial" charset="0"/>
              </a:rPr>
              <a:t>SQL</a:t>
            </a:r>
          </a:p>
        </p:txBody>
      </p:sp>
      <p:sp>
        <p:nvSpPr>
          <p:cNvPr id="120" name="Rectangle 119"/>
          <p:cNvSpPr/>
          <p:nvPr/>
        </p:nvSpPr>
        <p:spPr bwMode="auto">
          <a:xfrm>
            <a:off x="3252194" y="2971925"/>
            <a:ext cx="1645474"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a:bodyPr>
          <a:lstStyle/>
          <a:p>
            <a:pPr algn="ctr" defTabSz="1948105" fontAlgn="base">
              <a:spcBef>
                <a:spcPct val="0"/>
              </a:spcBef>
              <a:spcAft>
                <a:spcPct val="0"/>
              </a:spcAft>
            </a:pPr>
            <a:endParaRPr lang="en-US" sz="1899" dirty="0">
              <a:solidFill>
                <a:srgbClr val="FFFFFF"/>
              </a:solidFill>
              <a:cs typeface="Arial" charset="0"/>
            </a:endParaRPr>
          </a:p>
        </p:txBody>
      </p:sp>
      <p:sp>
        <p:nvSpPr>
          <p:cNvPr id="121" name="Rectangle 120"/>
          <p:cNvSpPr/>
          <p:nvPr/>
        </p:nvSpPr>
        <p:spPr bwMode="auto">
          <a:xfrm>
            <a:off x="1698136" y="2789093"/>
            <a:ext cx="1096982" cy="73132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4" tIns="92132" rIns="91414"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StoreFront/</a:t>
            </a:r>
            <a:br>
              <a:rPr lang="en-US" sz="1400" dirty="0">
                <a:solidFill>
                  <a:srgbClr val="FFFFFF"/>
                </a:solidFill>
                <a:cs typeface="Arial" charset="0"/>
              </a:rPr>
            </a:br>
            <a:r>
              <a:rPr lang="en-US" sz="1400" dirty="0">
                <a:solidFill>
                  <a:srgbClr val="FFFFFF"/>
                </a:solidFill>
                <a:cs typeface="Arial" charset="0"/>
              </a:rPr>
              <a:t>Receiver for Web</a:t>
            </a:r>
          </a:p>
        </p:txBody>
      </p:sp>
      <p:cxnSp>
        <p:nvCxnSpPr>
          <p:cNvPr id="135" name="Straight Arrow Connector 24"/>
          <p:cNvCxnSpPr>
            <a:stCxn id="121" idx="3"/>
          </p:cNvCxnSpPr>
          <p:nvPr/>
        </p:nvCxnSpPr>
        <p:spPr bwMode="auto">
          <a:xfrm>
            <a:off x="2795119" y="3154754"/>
            <a:ext cx="365661" cy="0"/>
          </a:xfrm>
          <a:prstGeom prst="straightConnector1">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42" name="Straight Arrow Connector 24"/>
          <p:cNvCxnSpPr/>
          <p:nvPr/>
        </p:nvCxnSpPr>
        <p:spPr bwMode="auto">
          <a:xfrm>
            <a:off x="4806254" y="3154754"/>
            <a:ext cx="639906" cy="0"/>
          </a:xfrm>
          <a:prstGeom prst="straightConnector1">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54" name="Rectangle 153"/>
          <p:cNvSpPr/>
          <p:nvPr/>
        </p:nvSpPr>
        <p:spPr bwMode="auto">
          <a:xfrm>
            <a:off x="3160778" y="2880509"/>
            <a:ext cx="548492" cy="548492"/>
          </a:xfrm>
          <a:prstGeom prst="rect">
            <a:avLst/>
          </a:prstGeom>
          <a:solidFill>
            <a:schemeClr val="tx2"/>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endParaRPr lang="en-US" sz="1500" dirty="0">
              <a:solidFill>
                <a:srgbClr val="FFFFFF"/>
              </a:solidFill>
              <a:cs typeface="Arial" charset="0"/>
            </a:endParaRPr>
          </a:p>
        </p:txBody>
      </p:sp>
      <p:sp>
        <p:nvSpPr>
          <p:cNvPr id="158" name="Rectangle 157"/>
          <p:cNvSpPr/>
          <p:nvPr/>
        </p:nvSpPr>
        <p:spPr bwMode="auto">
          <a:xfrm>
            <a:off x="4257760" y="2880509"/>
            <a:ext cx="548492" cy="548492"/>
          </a:xfrm>
          <a:prstGeom prst="rect">
            <a:avLst/>
          </a:prstGeom>
          <a:solidFill>
            <a:schemeClr val="tx2"/>
          </a:solidFill>
          <a:ln>
            <a:solidFill>
              <a:schemeClr val="tx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endParaRPr lang="en-US" sz="1500" dirty="0">
              <a:solidFill>
                <a:srgbClr val="FFFFFF"/>
              </a:solidFill>
              <a:cs typeface="Arial" charset="0"/>
            </a:endParaRPr>
          </a:p>
        </p:txBody>
      </p:sp>
      <p:sp>
        <p:nvSpPr>
          <p:cNvPr id="119" name="Rectangle 118"/>
          <p:cNvSpPr/>
          <p:nvPr/>
        </p:nvSpPr>
        <p:spPr bwMode="auto">
          <a:xfrm>
            <a:off x="3160779" y="2880509"/>
            <a:ext cx="1645474"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Delivery Controllers</a:t>
            </a:r>
          </a:p>
        </p:txBody>
      </p:sp>
      <p:sp>
        <p:nvSpPr>
          <p:cNvPr id="35" name="Rectangle 34"/>
          <p:cNvSpPr/>
          <p:nvPr/>
        </p:nvSpPr>
        <p:spPr bwMode="auto">
          <a:xfrm>
            <a:off x="2795119" y="4891644"/>
            <a:ext cx="2559625" cy="1188398"/>
          </a:xfrm>
          <a:prstGeom prst="rect">
            <a:avLst/>
          </a:prstGeom>
          <a:solidFill>
            <a:schemeClr val="bg1">
              <a:lumMod val="85000"/>
            </a:schemeClr>
          </a:solidFill>
          <a:ln w="12700">
            <a:solidFill>
              <a:schemeClr val="tx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4266" tIns="92132" rIns="184266" bIns="92132" numCol="1" spcCol="0" rtlCol="0" fromWordArt="0" anchor="b" anchorCtr="0" forceAA="0" compatLnSpc="1">
            <a:prstTxWarp prst="textNoShape">
              <a:avLst/>
            </a:prstTxWarp>
            <a:noAutofit/>
          </a:bodyPr>
          <a:lstStyle/>
          <a:p>
            <a:pPr algn="ctr" defTabSz="1948105" fontAlgn="base">
              <a:spcBef>
                <a:spcPct val="0"/>
              </a:spcBef>
              <a:spcAft>
                <a:spcPct val="0"/>
              </a:spcAft>
            </a:pPr>
            <a:r>
              <a:rPr lang="en-US" sz="1200" dirty="0">
                <a:solidFill>
                  <a:srgbClr val="000000"/>
                </a:solidFill>
                <a:cs typeface="Arial" charset="0"/>
              </a:rPr>
              <a:t>Hypervisors</a:t>
            </a:r>
          </a:p>
        </p:txBody>
      </p:sp>
      <p:sp>
        <p:nvSpPr>
          <p:cNvPr id="36" name="Can 35"/>
          <p:cNvSpPr/>
          <p:nvPr/>
        </p:nvSpPr>
        <p:spPr bwMode="auto">
          <a:xfrm>
            <a:off x="5628988" y="4983058"/>
            <a:ext cx="731322" cy="731322"/>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92132" rIns="0"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Active Directory</a:t>
            </a:r>
          </a:p>
        </p:txBody>
      </p:sp>
      <p:sp>
        <p:nvSpPr>
          <p:cNvPr id="37" name="Rectangle 36"/>
          <p:cNvSpPr/>
          <p:nvPr/>
        </p:nvSpPr>
        <p:spPr bwMode="auto">
          <a:xfrm>
            <a:off x="1606720" y="4983059"/>
            <a:ext cx="912301"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4" tIns="92132" rIns="91414"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err="1">
                <a:solidFill>
                  <a:srgbClr val="FFFFFF"/>
                </a:solidFill>
                <a:cs typeface="Arial" charset="0"/>
              </a:rPr>
              <a:t>NetScaler</a:t>
            </a:r>
            <a:r>
              <a:rPr lang="en-US" sz="1200" dirty="0">
                <a:solidFill>
                  <a:srgbClr val="FFFFFF"/>
                </a:solidFill>
                <a:cs typeface="Arial" charset="0"/>
              </a:rPr>
              <a:t> Gateway</a:t>
            </a:r>
          </a:p>
        </p:txBody>
      </p:sp>
      <p:sp>
        <p:nvSpPr>
          <p:cNvPr id="38" name="Rectangle 37"/>
          <p:cNvSpPr/>
          <p:nvPr/>
        </p:nvSpPr>
        <p:spPr bwMode="auto">
          <a:xfrm>
            <a:off x="3069367" y="5165889"/>
            <a:ext cx="914153"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39" name="Rectangle 38"/>
          <p:cNvSpPr/>
          <p:nvPr/>
        </p:nvSpPr>
        <p:spPr bwMode="auto">
          <a:xfrm>
            <a:off x="2977947" y="5074475"/>
            <a:ext cx="914154"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0" name="Rectangle 39"/>
          <p:cNvSpPr/>
          <p:nvPr/>
        </p:nvSpPr>
        <p:spPr bwMode="auto">
          <a:xfrm>
            <a:off x="2886535" y="4983059"/>
            <a:ext cx="914153"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1" name="Rectangle 40"/>
          <p:cNvSpPr/>
          <p:nvPr/>
        </p:nvSpPr>
        <p:spPr bwMode="auto">
          <a:xfrm>
            <a:off x="4349178" y="5165889"/>
            <a:ext cx="914151"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2" name="Rectangle 41"/>
          <p:cNvSpPr/>
          <p:nvPr/>
        </p:nvSpPr>
        <p:spPr bwMode="auto">
          <a:xfrm>
            <a:off x="4257762" y="5074474"/>
            <a:ext cx="921472"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Server VDAs</a:t>
            </a:r>
          </a:p>
        </p:txBody>
      </p:sp>
      <p:sp>
        <p:nvSpPr>
          <p:cNvPr id="43" name="Rectangle 42"/>
          <p:cNvSpPr/>
          <p:nvPr/>
        </p:nvSpPr>
        <p:spPr bwMode="auto">
          <a:xfrm>
            <a:off x="4166349" y="4983059"/>
            <a:ext cx="914153" cy="54849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92132" rIns="9141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200" dirty="0">
                <a:solidFill>
                  <a:srgbClr val="FFFFFF"/>
                </a:solidFill>
                <a:cs typeface="Arial" charset="0"/>
              </a:rPr>
              <a:t>Desktop VDAs</a:t>
            </a:r>
          </a:p>
        </p:txBody>
      </p:sp>
      <p:cxnSp>
        <p:nvCxnSpPr>
          <p:cNvPr id="44" name="Straight Arrow Connector 24"/>
          <p:cNvCxnSpPr>
            <a:endCxn id="43" idx="0"/>
          </p:cNvCxnSpPr>
          <p:nvPr/>
        </p:nvCxnSpPr>
        <p:spPr bwMode="auto">
          <a:xfrm rot="16200000" flipH="1">
            <a:off x="3572149" y="3931783"/>
            <a:ext cx="1554058" cy="548493"/>
          </a:xfrm>
          <a:prstGeom prst="bentConnector3">
            <a:avLst>
              <a:gd name="adj1" fmla="val 82177"/>
            </a:avLst>
          </a:prstGeom>
          <a:solidFill>
            <a:schemeClr val="tx2"/>
          </a:solidFill>
          <a:ln w="25400" cmpd="sng">
            <a:solidFill>
              <a:schemeClr val="tx2">
                <a:lumMod val="75000"/>
              </a:schemeClr>
            </a:solidFill>
            <a:headEnd type="arrow" w="med" len="med"/>
            <a:tailEnd type="arrow"/>
          </a:ln>
        </p:spPr>
        <p:style>
          <a:lnRef idx="1">
            <a:schemeClr val="dk1"/>
          </a:lnRef>
          <a:fillRef idx="0">
            <a:schemeClr val="dk1"/>
          </a:fillRef>
          <a:effectRef idx="0">
            <a:schemeClr val="dk1"/>
          </a:effectRef>
          <a:fontRef idx="minor">
            <a:schemeClr val="tx1"/>
          </a:fontRef>
        </p:style>
      </p:cxnSp>
      <p:cxnSp>
        <p:nvCxnSpPr>
          <p:cNvPr id="45" name="Straight Arrow Connector 24"/>
          <p:cNvCxnSpPr>
            <a:endCxn id="40" idx="0"/>
          </p:cNvCxnSpPr>
          <p:nvPr/>
        </p:nvCxnSpPr>
        <p:spPr bwMode="auto">
          <a:xfrm rot="5400000">
            <a:off x="2840828" y="3931785"/>
            <a:ext cx="1554058" cy="548489"/>
          </a:xfrm>
          <a:prstGeom prst="bentConnector3">
            <a:avLst>
              <a:gd name="adj1" fmla="val 82429"/>
            </a:avLst>
          </a:prstGeom>
          <a:solidFill>
            <a:schemeClr val="tx2"/>
          </a:solidFill>
          <a:ln w="25400" cmpd="sng">
            <a:solidFill>
              <a:schemeClr val="tx2">
                <a:lumMod val="75000"/>
              </a:schemeClr>
            </a:solidFill>
            <a:headEnd type="arrow" w="med" len="med"/>
            <a:tailEnd type="arrow"/>
          </a:ln>
        </p:spPr>
        <p:style>
          <a:lnRef idx="1">
            <a:schemeClr val="dk1"/>
          </a:lnRef>
          <a:fillRef idx="0">
            <a:schemeClr val="dk1"/>
          </a:fillRef>
          <a:effectRef idx="0">
            <a:schemeClr val="dk1"/>
          </a:effectRef>
          <a:fontRef idx="minor">
            <a:schemeClr val="tx1"/>
          </a:fontRef>
        </p:style>
      </p:cxnSp>
      <p:cxnSp>
        <p:nvCxnSpPr>
          <p:cNvPr id="46" name="Straight Arrow Connector 24"/>
          <p:cNvCxnSpPr>
            <a:endCxn id="36" idx="1"/>
          </p:cNvCxnSpPr>
          <p:nvPr/>
        </p:nvCxnSpPr>
        <p:spPr bwMode="auto">
          <a:xfrm rot="16200000" flipH="1">
            <a:off x="4486301" y="3474708"/>
            <a:ext cx="1554058" cy="1462643"/>
          </a:xfrm>
          <a:prstGeom prst="bentConnector3">
            <a:avLst>
              <a:gd name="adj1" fmla="val 70302"/>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47" name="Straight Arrow Connector 24"/>
          <p:cNvCxnSpPr>
            <a:stCxn id="37" idx="0"/>
          </p:cNvCxnSpPr>
          <p:nvPr/>
        </p:nvCxnSpPr>
        <p:spPr bwMode="auto">
          <a:xfrm rot="5400000" flipH="1" flipV="1">
            <a:off x="1971920" y="3519956"/>
            <a:ext cx="1554058" cy="1372154"/>
          </a:xfrm>
          <a:prstGeom prst="bentConnector3">
            <a:avLst>
              <a:gd name="adj1" fmla="val 29698"/>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48" name="Straight Arrow Connector 24"/>
          <p:cNvCxnSpPr/>
          <p:nvPr/>
        </p:nvCxnSpPr>
        <p:spPr bwMode="auto">
          <a:xfrm rot="16200000" flipH="1">
            <a:off x="3983517" y="3794664"/>
            <a:ext cx="1462642" cy="731321"/>
          </a:xfrm>
          <a:prstGeom prst="bentConnector3">
            <a:avLst>
              <a:gd name="adj1" fmla="val 80974"/>
            </a:avLst>
          </a:prstGeom>
          <a:solidFill>
            <a:schemeClr val="tx2"/>
          </a:solidFill>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52" name="Freeform 45"/>
          <p:cNvSpPr>
            <a:spLocks noEditPoints="1"/>
          </p:cNvSpPr>
          <p:nvPr/>
        </p:nvSpPr>
        <p:spPr bwMode="auto">
          <a:xfrm>
            <a:off x="7211817" y="4434569"/>
            <a:ext cx="712276" cy="667210"/>
          </a:xfrm>
          <a:custGeom>
            <a:avLst/>
            <a:gdLst>
              <a:gd name="T0" fmla="*/ 475 w 737"/>
              <a:gd name="T1" fmla="*/ 124 h 759"/>
              <a:gd name="T2" fmla="*/ 447 w 737"/>
              <a:gd name="T3" fmla="*/ 49 h 759"/>
              <a:gd name="T4" fmla="*/ 404 w 737"/>
              <a:gd name="T5" fmla="*/ 15 h 759"/>
              <a:gd name="T6" fmla="*/ 148 w 737"/>
              <a:gd name="T7" fmla="*/ 15 h 759"/>
              <a:gd name="T8" fmla="*/ 106 w 737"/>
              <a:gd name="T9" fmla="*/ 49 h 759"/>
              <a:gd name="T10" fmla="*/ 0 w 737"/>
              <a:gd name="T11" fmla="*/ 430 h 759"/>
              <a:gd name="T12" fmla="*/ 205 w 737"/>
              <a:gd name="T13" fmla="*/ 759 h 759"/>
              <a:gd name="T14" fmla="*/ 326 w 737"/>
              <a:gd name="T15" fmla="*/ 759 h 759"/>
              <a:gd name="T16" fmla="*/ 737 w 737"/>
              <a:gd name="T17" fmla="*/ 244 h 759"/>
              <a:gd name="T18" fmla="*/ 106 w 737"/>
              <a:gd name="T19" fmla="*/ 601 h 759"/>
              <a:gd name="T20" fmla="*/ 106 w 737"/>
              <a:gd name="T21" fmla="*/ 549 h 759"/>
              <a:gd name="T22" fmla="*/ 106 w 737"/>
              <a:gd name="T23" fmla="*/ 507 h 759"/>
              <a:gd name="T24" fmla="*/ 106 w 737"/>
              <a:gd name="T25" fmla="*/ 457 h 759"/>
              <a:gd name="T26" fmla="*/ 205 w 737"/>
              <a:gd name="T27" fmla="*/ 601 h 759"/>
              <a:gd name="T28" fmla="*/ 205 w 737"/>
              <a:gd name="T29" fmla="*/ 549 h 759"/>
              <a:gd name="T30" fmla="*/ 205 w 737"/>
              <a:gd name="T31" fmla="*/ 507 h 759"/>
              <a:gd name="T32" fmla="*/ 205 w 737"/>
              <a:gd name="T33" fmla="*/ 457 h 759"/>
              <a:gd name="T34" fmla="*/ 205 w 737"/>
              <a:gd name="T35" fmla="*/ 412 h 759"/>
              <a:gd name="T36" fmla="*/ 205 w 737"/>
              <a:gd name="T37" fmla="*/ 363 h 759"/>
              <a:gd name="T38" fmla="*/ 205 w 737"/>
              <a:gd name="T39" fmla="*/ 320 h 759"/>
              <a:gd name="T40" fmla="*/ 205 w 737"/>
              <a:gd name="T41" fmla="*/ 268 h 759"/>
              <a:gd name="T42" fmla="*/ 205 w 737"/>
              <a:gd name="T43" fmla="*/ 225 h 759"/>
              <a:gd name="T44" fmla="*/ 205 w 737"/>
              <a:gd name="T45" fmla="*/ 176 h 759"/>
              <a:gd name="T46" fmla="*/ 205 w 737"/>
              <a:gd name="T47" fmla="*/ 133 h 759"/>
              <a:gd name="T48" fmla="*/ 205 w 737"/>
              <a:gd name="T49" fmla="*/ 81 h 759"/>
              <a:gd name="T50" fmla="*/ 305 w 737"/>
              <a:gd name="T51" fmla="*/ 601 h 759"/>
              <a:gd name="T52" fmla="*/ 305 w 737"/>
              <a:gd name="T53" fmla="*/ 549 h 759"/>
              <a:gd name="T54" fmla="*/ 305 w 737"/>
              <a:gd name="T55" fmla="*/ 507 h 759"/>
              <a:gd name="T56" fmla="*/ 305 w 737"/>
              <a:gd name="T57" fmla="*/ 457 h 759"/>
              <a:gd name="T58" fmla="*/ 305 w 737"/>
              <a:gd name="T59" fmla="*/ 412 h 759"/>
              <a:gd name="T60" fmla="*/ 305 w 737"/>
              <a:gd name="T61" fmla="*/ 363 h 759"/>
              <a:gd name="T62" fmla="*/ 305 w 737"/>
              <a:gd name="T63" fmla="*/ 320 h 759"/>
              <a:gd name="T64" fmla="*/ 305 w 737"/>
              <a:gd name="T65" fmla="*/ 268 h 759"/>
              <a:gd name="T66" fmla="*/ 305 w 737"/>
              <a:gd name="T67" fmla="*/ 225 h 759"/>
              <a:gd name="T68" fmla="*/ 305 w 737"/>
              <a:gd name="T69" fmla="*/ 176 h 759"/>
              <a:gd name="T70" fmla="*/ 305 w 737"/>
              <a:gd name="T71" fmla="*/ 133 h 759"/>
              <a:gd name="T72" fmla="*/ 305 w 737"/>
              <a:gd name="T73" fmla="*/ 81 h 759"/>
              <a:gd name="T74" fmla="*/ 404 w 737"/>
              <a:gd name="T75" fmla="*/ 601 h 759"/>
              <a:gd name="T76" fmla="*/ 404 w 737"/>
              <a:gd name="T77" fmla="*/ 549 h 759"/>
              <a:gd name="T78" fmla="*/ 404 w 737"/>
              <a:gd name="T79" fmla="*/ 507 h 759"/>
              <a:gd name="T80" fmla="*/ 404 w 737"/>
              <a:gd name="T81" fmla="*/ 457 h 759"/>
              <a:gd name="T82" fmla="*/ 404 w 737"/>
              <a:gd name="T83" fmla="*/ 412 h 759"/>
              <a:gd name="T84" fmla="*/ 404 w 737"/>
              <a:gd name="T85" fmla="*/ 363 h 759"/>
              <a:gd name="T86" fmla="*/ 404 w 737"/>
              <a:gd name="T87" fmla="*/ 320 h 759"/>
              <a:gd name="T88" fmla="*/ 404 w 737"/>
              <a:gd name="T89" fmla="*/ 268 h 759"/>
              <a:gd name="T90" fmla="*/ 404 w 737"/>
              <a:gd name="T91" fmla="*/ 225 h 759"/>
              <a:gd name="T92" fmla="*/ 404 w 737"/>
              <a:gd name="T93" fmla="*/ 176 h 759"/>
              <a:gd name="T94" fmla="*/ 404 w 737"/>
              <a:gd name="T95" fmla="*/ 133 h 759"/>
              <a:gd name="T96" fmla="*/ 404 w 737"/>
              <a:gd name="T97" fmla="*/ 81 h 759"/>
              <a:gd name="T98" fmla="*/ 702 w 737"/>
              <a:gd name="T99" fmla="*/ 601 h 759"/>
              <a:gd name="T100" fmla="*/ 702 w 737"/>
              <a:gd name="T101" fmla="*/ 569 h 759"/>
              <a:gd name="T102" fmla="*/ 702 w 737"/>
              <a:gd name="T103" fmla="*/ 525 h 759"/>
              <a:gd name="T104" fmla="*/ 702 w 737"/>
              <a:gd name="T105" fmla="*/ 494 h 759"/>
              <a:gd name="T106" fmla="*/ 702 w 737"/>
              <a:gd name="T107" fmla="*/ 451 h 759"/>
              <a:gd name="T108" fmla="*/ 702 w 737"/>
              <a:gd name="T109" fmla="*/ 419 h 759"/>
              <a:gd name="T110" fmla="*/ 702 w 737"/>
              <a:gd name="T111" fmla="*/ 375 h 759"/>
              <a:gd name="T112" fmla="*/ 702 w 737"/>
              <a:gd name="T113" fmla="*/ 344 h 759"/>
              <a:gd name="T114" fmla="*/ 702 w 737"/>
              <a:gd name="T115" fmla="*/ 300 h 759"/>
              <a:gd name="T116" fmla="*/ 702 w 737"/>
              <a:gd name="T117" fmla="*/ 268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7" h="759">
                <a:moveTo>
                  <a:pt x="727" y="229"/>
                </a:moveTo>
                <a:lnTo>
                  <a:pt x="727" y="229"/>
                </a:lnTo>
                <a:lnTo>
                  <a:pt x="475" y="124"/>
                </a:lnTo>
                <a:lnTo>
                  <a:pt x="475" y="716"/>
                </a:lnTo>
                <a:lnTo>
                  <a:pt x="447" y="716"/>
                </a:lnTo>
                <a:lnTo>
                  <a:pt x="447" y="49"/>
                </a:lnTo>
                <a:cubicBezTo>
                  <a:pt x="447" y="39"/>
                  <a:pt x="439" y="32"/>
                  <a:pt x="430" y="32"/>
                </a:cubicBezTo>
                <a:lnTo>
                  <a:pt x="404" y="32"/>
                </a:lnTo>
                <a:lnTo>
                  <a:pt x="404" y="15"/>
                </a:lnTo>
                <a:cubicBezTo>
                  <a:pt x="404" y="6"/>
                  <a:pt x="396" y="0"/>
                  <a:pt x="387" y="0"/>
                </a:cubicBezTo>
                <a:lnTo>
                  <a:pt x="165" y="0"/>
                </a:lnTo>
                <a:cubicBezTo>
                  <a:pt x="156" y="0"/>
                  <a:pt x="148" y="6"/>
                  <a:pt x="148" y="15"/>
                </a:cubicBezTo>
                <a:lnTo>
                  <a:pt x="148" y="32"/>
                </a:lnTo>
                <a:lnTo>
                  <a:pt x="123" y="32"/>
                </a:lnTo>
                <a:cubicBezTo>
                  <a:pt x="114" y="32"/>
                  <a:pt x="106" y="39"/>
                  <a:pt x="106" y="49"/>
                </a:cubicBezTo>
                <a:lnTo>
                  <a:pt x="106" y="412"/>
                </a:lnTo>
                <a:lnTo>
                  <a:pt x="17" y="412"/>
                </a:lnTo>
                <a:cubicBezTo>
                  <a:pt x="8" y="412"/>
                  <a:pt x="0" y="421"/>
                  <a:pt x="0" y="430"/>
                </a:cubicBezTo>
                <a:lnTo>
                  <a:pt x="0" y="741"/>
                </a:lnTo>
                <a:cubicBezTo>
                  <a:pt x="0" y="752"/>
                  <a:pt x="8" y="759"/>
                  <a:pt x="17" y="759"/>
                </a:cubicBezTo>
                <a:lnTo>
                  <a:pt x="205" y="759"/>
                </a:lnTo>
                <a:lnTo>
                  <a:pt x="205" y="651"/>
                </a:lnTo>
                <a:lnTo>
                  <a:pt x="326" y="651"/>
                </a:lnTo>
                <a:lnTo>
                  <a:pt x="326" y="759"/>
                </a:lnTo>
                <a:lnTo>
                  <a:pt x="720" y="759"/>
                </a:lnTo>
                <a:cubicBezTo>
                  <a:pt x="729" y="759"/>
                  <a:pt x="737" y="752"/>
                  <a:pt x="737" y="741"/>
                </a:cubicBezTo>
                <a:lnTo>
                  <a:pt x="737" y="244"/>
                </a:lnTo>
                <a:cubicBezTo>
                  <a:pt x="737" y="237"/>
                  <a:pt x="733" y="231"/>
                  <a:pt x="727" y="229"/>
                </a:cubicBezTo>
                <a:close/>
                <a:moveTo>
                  <a:pt x="106" y="601"/>
                </a:moveTo>
                <a:lnTo>
                  <a:pt x="106" y="601"/>
                </a:lnTo>
                <a:lnTo>
                  <a:pt x="49" y="601"/>
                </a:lnTo>
                <a:lnTo>
                  <a:pt x="49" y="549"/>
                </a:lnTo>
                <a:lnTo>
                  <a:pt x="106" y="549"/>
                </a:lnTo>
                <a:lnTo>
                  <a:pt x="106" y="601"/>
                </a:lnTo>
                <a:close/>
                <a:moveTo>
                  <a:pt x="106" y="507"/>
                </a:moveTo>
                <a:lnTo>
                  <a:pt x="106" y="507"/>
                </a:lnTo>
                <a:lnTo>
                  <a:pt x="49" y="507"/>
                </a:lnTo>
                <a:lnTo>
                  <a:pt x="49" y="457"/>
                </a:lnTo>
                <a:lnTo>
                  <a:pt x="106" y="457"/>
                </a:lnTo>
                <a:lnTo>
                  <a:pt x="106" y="507"/>
                </a:lnTo>
                <a:close/>
                <a:moveTo>
                  <a:pt x="205" y="601"/>
                </a:moveTo>
                <a:lnTo>
                  <a:pt x="205" y="601"/>
                </a:lnTo>
                <a:lnTo>
                  <a:pt x="148" y="601"/>
                </a:lnTo>
                <a:lnTo>
                  <a:pt x="148" y="549"/>
                </a:lnTo>
                <a:lnTo>
                  <a:pt x="205" y="549"/>
                </a:lnTo>
                <a:lnTo>
                  <a:pt x="205" y="601"/>
                </a:lnTo>
                <a:close/>
                <a:moveTo>
                  <a:pt x="205" y="507"/>
                </a:moveTo>
                <a:lnTo>
                  <a:pt x="205" y="507"/>
                </a:lnTo>
                <a:lnTo>
                  <a:pt x="148" y="507"/>
                </a:lnTo>
                <a:lnTo>
                  <a:pt x="148" y="457"/>
                </a:lnTo>
                <a:lnTo>
                  <a:pt x="205" y="457"/>
                </a:lnTo>
                <a:lnTo>
                  <a:pt x="205" y="507"/>
                </a:lnTo>
                <a:close/>
                <a:moveTo>
                  <a:pt x="205" y="412"/>
                </a:moveTo>
                <a:lnTo>
                  <a:pt x="205" y="412"/>
                </a:lnTo>
                <a:lnTo>
                  <a:pt x="148" y="412"/>
                </a:lnTo>
                <a:lnTo>
                  <a:pt x="148" y="363"/>
                </a:lnTo>
                <a:lnTo>
                  <a:pt x="205" y="363"/>
                </a:lnTo>
                <a:lnTo>
                  <a:pt x="205" y="412"/>
                </a:lnTo>
                <a:close/>
                <a:moveTo>
                  <a:pt x="205" y="320"/>
                </a:moveTo>
                <a:lnTo>
                  <a:pt x="205" y="320"/>
                </a:lnTo>
                <a:lnTo>
                  <a:pt x="148" y="320"/>
                </a:lnTo>
                <a:lnTo>
                  <a:pt x="148" y="268"/>
                </a:lnTo>
                <a:lnTo>
                  <a:pt x="205" y="268"/>
                </a:lnTo>
                <a:lnTo>
                  <a:pt x="205" y="320"/>
                </a:lnTo>
                <a:close/>
                <a:moveTo>
                  <a:pt x="205" y="225"/>
                </a:moveTo>
                <a:lnTo>
                  <a:pt x="205" y="225"/>
                </a:lnTo>
                <a:lnTo>
                  <a:pt x="148" y="225"/>
                </a:lnTo>
                <a:lnTo>
                  <a:pt x="148" y="176"/>
                </a:lnTo>
                <a:lnTo>
                  <a:pt x="205" y="176"/>
                </a:lnTo>
                <a:lnTo>
                  <a:pt x="205" y="225"/>
                </a:lnTo>
                <a:close/>
                <a:moveTo>
                  <a:pt x="205" y="133"/>
                </a:moveTo>
                <a:lnTo>
                  <a:pt x="205" y="133"/>
                </a:lnTo>
                <a:lnTo>
                  <a:pt x="148" y="133"/>
                </a:lnTo>
                <a:lnTo>
                  <a:pt x="148" y="81"/>
                </a:lnTo>
                <a:lnTo>
                  <a:pt x="205" y="81"/>
                </a:lnTo>
                <a:lnTo>
                  <a:pt x="205" y="133"/>
                </a:lnTo>
                <a:close/>
                <a:moveTo>
                  <a:pt x="305" y="601"/>
                </a:moveTo>
                <a:lnTo>
                  <a:pt x="305" y="601"/>
                </a:lnTo>
                <a:lnTo>
                  <a:pt x="248" y="601"/>
                </a:lnTo>
                <a:lnTo>
                  <a:pt x="248" y="549"/>
                </a:lnTo>
                <a:lnTo>
                  <a:pt x="305" y="549"/>
                </a:lnTo>
                <a:lnTo>
                  <a:pt x="305" y="601"/>
                </a:lnTo>
                <a:close/>
                <a:moveTo>
                  <a:pt x="305" y="507"/>
                </a:moveTo>
                <a:lnTo>
                  <a:pt x="305" y="507"/>
                </a:lnTo>
                <a:lnTo>
                  <a:pt x="248" y="507"/>
                </a:lnTo>
                <a:lnTo>
                  <a:pt x="248" y="457"/>
                </a:lnTo>
                <a:lnTo>
                  <a:pt x="305" y="457"/>
                </a:lnTo>
                <a:lnTo>
                  <a:pt x="305" y="507"/>
                </a:lnTo>
                <a:close/>
                <a:moveTo>
                  <a:pt x="305" y="412"/>
                </a:moveTo>
                <a:lnTo>
                  <a:pt x="305" y="412"/>
                </a:lnTo>
                <a:lnTo>
                  <a:pt x="248" y="412"/>
                </a:lnTo>
                <a:lnTo>
                  <a:pt x="248" y="363"/>
                </a:lnTo>
                <a:lnTo>
                  <a:pt x="305" y="363"/>
                </a:lnTo>
                <a:lnTo>
                  <a:pt x="305" y="412"/>
                </a:lnTo>
                <a:close/>
                <a:moveTo>
                  <a:pt x="305" y="320"/>
                </a:moveTo>
                <a:lnTo>
                  <a:pt x="305" y="320"/>
                </a:lnTo>
                <a:lnTo>
                  <a:pt x="248" y="320"/>
                </a:lnTo>
                <a:lnTo>
                  <a:pt x="248" y="268"/>
                </a:lnTo>
                <a:lnTo>
                  <a:pt x="305" y="268"/>
                </a:lnTo>
                <a:lnTo>
                  <a:pt x="305" y="320"/>
                </a:lnTo>
                <a:close/>
                <a:moveTo>
                  <a:pt x="305" y="225"/>
                </a:moveTo>
                <a:lnTo>
                  <a:pt x="305" y="225"/>
                </a:lnTo>
                <a:lnTo>
                  <a:pt x="248" y="225"/>
                </a:lnTo>
                <a:lnTo>
                  <a:pt x="248" y="176"/>
                </a:lnTo>
                <a:lnTo>
                  <a:pt x="305" y="176"/>
                </a:lnTo>
                <a:lnTo>
                  <a:pt x="305" y="225"/>
                </a:lnTo>
                <a:close/>
                <a:moveTo>
                  <a:pt x="305" y="133"/>
                </a:moveTo>
                <a:lnTo>
                  <a:pt x="305" y="133"/>
                </a:lnTo>
                <a:lnTo>
                  <a:pt x="248" y="133"/>
                </a:lnTo>
                <a:lnTo>
                  <a:pt x="248" y="81"/>
                </a:lnTo>
                <a:lnTo>
                  <a:pt x="305" y="81"/>
                </a:lnTo>
                <a:lnTo>
                  <a:pt x="305" y="133"/>
                </a:lnTo>
                <a:close/>
                <a:moveTo>
                  <a:pt x="404" y="601"/>
                </a:moveTo>
                <a:lnTo>
                  <a:pt x="404" y="601"/>
                </a:lnTo>
                <a:lnTo>
                  <a:pt x="347" y="601"/>
                </a:lnTo>
                <a:lnTo>
                  <a:pt x="347" y="549"/>
                </a:lnTo>
                <a:lnTo>
                  <a:pt x="404" y="549"/>
                </a:lnTo>
                <a:lnTo>
                  <a:pt x="404" y="601"/>
                </a:lnTo>
                <a:close/>
                <a:moveTo>
                  <a:pt x="404" y="507"/>
                </a:moveTo>
                <a:lnTo>
                  <a:pt x="404" y="507"/>
                </a:lnTo>
                <a:lnTo>
                  <a:pt x="347" y="507"/>
                </a:lnTo>
                <a:lnTo>
                  <a:pt x="347" y="457"/>
                </a:lnTo>
                <a:lnTo>
                  <a:pt x="404" y="457"/>
                </a:lnTo>
                <a:lnTo>
                  <a:pt x="404" y="507"/>
                </a:lnTo>
                <a:close/>
                <a:moveTo>
                  <a:pt x="404" y="412"/>
                </a:moveTo>
                <a:lnTo>
                  <a:pt x="404" y="412"/>
                </a:lnTo>
                <a:lnTo>
                  <a:pt x="347" y="412"/>
                </a:lnTo>
                <a:lnTo>
                  <a:pt x="347" y="363"/>
                </a:lnTo>
                <a:lnTo>
                  <a:pt x="404" y="363"/>
                </a:lnTo>
                <a:lnTo>
                  <a:pt x="404" y="412"/>
                </a:lnTo>
                <a:close/>
                <a:moveTo>
                  <a:pt x="404" y="320"/>
                </a:moveTo>
                <a:lnTo>
                  <a:pt x="404" y="320"/>
                </a:lnTo>
                <a:lnTo>
                  <a:pt x="347" y="320"/>
                </a:lnTo>
                <a:lnTo>
                  <a:pt x="347" y="268"/>
                </a:lnTo>
                <a:lnTo>
                  <a:pt x="404" y="268"/>
                </a:lnTo>
                <a:lnTo>
                  <a:pt x="404" y="320"/>
                </a:lnTo>
                <a:close/>
                <a:moveTo>
                  <a:pt x="404" y="225"/>
                </a:moveTo>
                <a:lnTo>
                  <a:pt x="404" y="225"/>
                </a:lnTo>
                <a:lnTo>
                  <a:pt x="347" y="225"/>
                </a:lnTo>
                <a:lnTo>
                  <a:pt x="347" y="176"/>
                </a:lnTo>
                <a:lnTo>
                  <a:pt x="404" y="176"/>
                </a:lnTo>
                <a:lnTo>
                  <a:pt x="404" y="225"/>
                </a:lnTo>
                <a:close/>
                <a:moveTo>
                  <a:pt x="404" y="133"/>
                </a:moveTo>
                <a:lnTo>
                  <a:pt x="404" y="133"/>
                </a:lnTo>
                <a:lnTo>
                  <a:pt x="347" y="133"/>
                </a:lnTo>
                <a:lnTo>
                  <a:pt x="347" y="81"/>
                </a:lnTo>
                <a:lnTo>
                  <a:pt x="404" y="81"/>
                </a:lnTo>
                <a:lnTo>
                  <a:pt x="404" y="133"/>
                </a:lnTo>
                <a:close/>
                <a:moveTo>
                  <a:pt x="702" y="601"/>
                </a:moveTo>
                <a:lnTo>
                  <a:pt x="702" y="601"/>
                </a:lnTo>
                <a:lnTo>
                  <a:pt x="507" y="601"/>
                </a:lnTo>
                <a:lnTo>
                  <a:pt x="507" y="569"/>
                </a:lnTo>
                <a:lnTo>
                  <a:pt x="702" y="569"/>
                </a:lnTo>
                <a:lnTo>
                  <a:pt x="702" y="601"/>
                </a:lnTo>
                <a:close/>
                <a:moveTo>
                  <a:pt x="702" y="525"/>
                </a:moveTo>
                <a:lnTo>
                  <a:pt x="702" y="525"/>
                </a:lnTo>
                <a:lnTo>
                  <a:pt x="507" y="525"/>
                </a:lnTo>
                <a:lnTo>
                  <a:pt x="507" y="494"/>
                </a:lnTo>
                <a:lnTo>
                  <a:pt x="702" y="494"/>
                </a:lnTo>
                <a:lnTo>
                  <a:pt x="702" y="525"/>
                </a:lnTo>
                <a:close/>
                <a:moveTo>
                  <a:pt x="702" y="451"/>
                </a:moveTo>
                <a:lnTo>
                  <a:pt x="702" y="451"/>
                </a:lnTo>
                <a:lnTo>
                  <a:pt x="507" y="451"/>
                </a:lnTo>
                <a:lnTo>
                  <a:pt x="507" y="419"/>
                </a:lnTo>
                <a:lnTo>
                  <a:pt x="702" y="419"/>
                </a:lnTo>
                <a:lnTo>
                  <a:pt x="702" y="451"/>
                </a:lnTo>
                <a:close/>
                <a:moveTo>
                  <a:pt x="702" y="375"/>
                </a:moveTo>
                <a:lnTo>
                  <a:pt x="702" y="375"/>
                </a:lnTo>
                <a:lnTo>
                  <a:pt x="507" y="375"/>
                </a:lnTo>
                <a:lnTo>
                  <a:pt x="507" y="344"/>
                </a:lnTo>
                <a:lnTo>
                  <a:pt x="702" y="344"/>
                </a:lnTo>
                <a:lnTo>
                  <a:pt x="702" y="375"/>
                </a:lnTo>
                <a:close/>
                <a:moveTo>
                  <a:pt x="702" y="300"/>
                </a:moveTo>
                <a:lnTo>
                  <a:pt x="702" y="300"/>
                </a:lnTo>
                <a:lnTo>
                  <a:pt x="507" y="300"/>
                </a:lnTo>
                <a:lnTo>
                  <a:pt x="507" y="268"/>
                </a:lnTo>
                <a:lnTo>
                  <a:pt x="702" y="268"/>
                </a:lnTo>
                <a:lnTo>
                  <a:pt x="702" y="300"/>
                </a:lnTo>
                <a:close/>
              </a:path>
            </a:pathLst>
          </a:custGeom>
          <a:solidFill>
            <a:srgbClr val="7F7F7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03"/>
            <a:endParaRPr lang="en-US" sz="1899" dirty="0">
              <a:solidFill>
                <a:srgbClr val="414141"/>
              </a:solidFill>
            </a:endParaRPr>
          </a:p>
        </p:txBody>
      </p:sp>
      <p:sp>
        <p:nvSpPr>
          <p:cNvPr id="53" name="Freeform 68"/>
          <p:cNvSpPr>
            <a:spLocks/>
          </p:cNvSpPr>
          <p:nvPr/>
        </p:nvSpPr>
        <p:spPr bwMode="auto">
          <a:xfrm>
            <a:off x="7211820" y="5165890"/>
            <a:ext cx="712277" cy="457077"/>
          </a:xfrm>
          <a:custGeom>
            <a:avLst/>
            <a:gdLst>
              <a:gd name="T0" fmla="*/ 589 w 835"/>
              <a:gd name="T1" fmla="*/ 0 h 485"/>
              <a:gd name="T2" fmla="*/ 589 w 835"/>
              <a:gd name="T3" fmla="*/ 0 h 485"/>
              <a:gd name="T4" fmla="*/ 398 w 835"/>
              <a:gd name="T5" fmla="*/ 90 h 485"/>
              <a:gd name="T6" fmla="*/ 322 w 835"/>
              <a:gd name="T7" fmla="*/ 66 h 485"/>
              <a:gd name="T8" fmla="*/ 211 w 835"/>
              <a:gd name="T9" fmla="*/ 130 h 485"/>
              <a:gd name="T10" fmla="*/ 180 w 835"/>
              <a:gd name="T11" fmla="*/ 128 h 485"/>
              <a:gd name="T12" fmla="*/ 0 w 835"/>
              <a:gd name="T13" fmla="*/ 307 h 485"/>
              <a:gd name="T14" fmla="*/ 160 w 835"/>
              <a:gd name="T15" fmla="*/ 483 h 485"/>
              <a:gd name="T16" fmla="*/ 160 w 835"/>
              <a:gd name="T17" fmla="*/ 485 h 485"/>
              <a:gd name="T18" fmla="*/ 626 w 835"/>
              <a:gd name="T19" fmla="*/ 485 h 485"/>
              <a:gd name="T20" fmla="*/ 626 w 835"/>
              <a:gd name="T21" fmla="*/ 481 h 485"/>
              <a:gd name="T22" fmla="*/ 835 w 835"/>
              <a:gd name="T23" fmla="*/ 242 h 485"/>
              <a:gd name="T24" fmla="*/ 589 w 835"/>
              <a:gd name="T25"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5" h="485">
                <a:moveTo>
                  <a:pt x="589" y="0"/>
                </a:moveTo>
                <a:lnTo>
                  <a:pt x="589" y="0"/>
                </a:lnTo>
                <a:cubicBezTo>
                  <a:pt x="512" y="0"/>
                  <a:pt x="443" y="34"/>
                  <a:pt x="398" y="90"/>
                </a:cubicBezTo>
                <a:cubicBezTo>
                  <a:pt x="377" y="75"/>
                  <a:pt x="351" y="66"/>
                  <a:pt x="322" y="66"/>
                </a:cubicBezTo>
                <a:cubicBezTo>
                  <a:pt x="275" y="66"/>
                  <a:pt x="233" y="92"/>
                  <a:pt x="211" y="130"/>
                </a:cubicBezTo>
                <a:cubicBezTo>
                  <a:pt x="201" y="129"/>
                  <a:pt x="191" y="128"/>
                  <a:pt x="180" y="128"/>
                </a:cubicBezTo>
                <a:cubicBezTo>
                  <a:pt x="80" y="128"/>
                  <a:pt x="0" y="207"/>
                  <a:pt x="0" y="307"/>
                </a:cubicBezTo>
                <a:cubicBezTo>
                  <a:pt x="0" y="397"/>
                  <a:pt x="69" y="473"/>
                  <a:pt x="160" y="483"/>
                </a:cubicBezTo>
                <a:lnTo>
                  <a:pt x="160" y="485"/>
                </a:lnTo>
                <a:lnTo>
                  <a:pt x="626" y="485"/>
                </a:lnTo>
                <a:lnTo>
                  <a:pt x="626" y="481"/>
                </a:lnTo>
                <a:cubicBezTo>
                  <a:pt x="744" y="464"/>
                  <a:pt x="835" y="363"/>
                  <a:pt x="835" y="242"/>
                </a:cubicBezTo>
                <a:cubicBezTo>
                  <a:pt x="835" y="108"/>
                  <a:pt x="725" y="0"/>
                  <a:pt x="589" y="0"/>
                </a:cubicBezTo>
                <a:close/>
              </a:path>
            </a:pathLst>
          </a:custGeom>
          <a:solidFill>
            <a:srgbClr val="7F7F7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03"/>
            <a:endParaRPr lang="en-US" sz="1899" dirty="0">
              <a:solidFill>
                <a:srgbClr val="414141"/>
              </a:solidFill>
            </a:endParaRPr>
          </a:p>
        </p:txBody>
      </p:sp>
      <p:sp>
        <p:nvSpPr>
          <p:cNvPr id="54" name="Right Brace 53"/>
          <p:cNvSpPr/>
          <p:nvPr/>
        </p:nvSpPr>
        <p:spPr bwMode="auto">
          <a:xfrm>
            <a:off x="7924304" y="3755500"/>
            <a:ext cx="914152" cy="2455131"/>
          </a:xfrm>
          <a:prstGeom prst="rightBrace">
            <a:avLst>
              <a:gd name="adj1" fmla="val 8333"/>
              <a:gd name="adj2" fmla="val 48799"/>
            </a:avLst>
          </a:prstGeom>
          <a:noFill/>
          <a:ln w="19050" cap="flat" cmpd="sng" algn="ctr">
            <a:solidFill>
              <a:schemeClr val="bg2"/>
            </a:solidFill>
            <a:prstDash val="solid"/>
            <a:round/>
            <a:headEnd type="none" w="med" len="med"/>
            <a:tailEnd type="none" w="med" len="med"/>
          </a:ln>
          <a:effectLst/>
        </p:spPr>
        <p:txBody>
          <a:bodyPr rtlCol="0" anchor="ctr"/>
          <a:lstStyle/>
          <a:p>
            <a:pPr algn="ctr" defTabSz="914103"/>
            <a:endParaRPr lang="en-US" sz="1899">
              <a:solidFill>
                <a:srgbClr val="000000"/>
              </a:solidFill>
            </a:endParaRPr>
          </a:p>
        </p:txBody>
      </p:sp>
      <p:sp>
        <p:nvSpPr>
          <p:cNvPr id="8" name="Rectangle 7"/>
          <p:cNvSpPr/>
          <p:nvPr/>
        </p:nvSpPr>
        <p:spPr bwMode="auto">
          <a:xfrm>
            <a:off x="8015721" y="1966358"/>
            <a:ext cx="3382362" cy="822736"/>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138203" tIns="69101" rIns="138203" bIns="69101" numCol="1" spcCol="0" rtlCol="0" fromWordArt="0" anchor="ctr" anchorCtr="0" forceAA="0" compatLnSpc="1">
            <a:prstTxWarp prst="textNoShape">
              <a:avLst/>
            </a:prstTxWarp>
            <a:noAutofit/>
          </a:bodyPr>
          <a:lstStyle/>
          <a:p>
            <a:pPr defTabSz="1461152" fontAlgn="base">
              <a:spcBef>
                <a:spcPct val="0"/>
              </a:spcBef>
              <a:spcAft>
                <a:spcPct val="0"/>
              </a:spcAft>
            </a:pPr>
            <a:endParaRPr lang="en-US" sz="1999" dirty="0">
              <a:solidFill>
                <a:srgbClr val="000000"/>
              </a:solidFill>
              <a:cs typeface="Arial" charset="0"/>
            </a:endParaRPr>
          </a:p>
        </p:txBody>
      </p:sp>
      <p:sp>
        <p:nvSpPr>
          <p:cNvPr id="49" name="Rectangle 48"/>
          <p:cNvSpPr/>
          <p:nvPr/>
        </p:nvSpPr>
        <p:spPr bwMode="auto">
          <a:xfrm>
            <a:off x="4806257" y="1783528"/>
            <a:ext cx="914153" cy="4570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92132" rIns="91416"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License Server</a:t>
            </a:r>
          </a:p>
        </p:txBody>
      </p:sp>
      <p:sp>
        <p:nvSpPr>
          <p:cNvPr id="50" name="Rectangle 49"/>
          <p:cNvSpPr/>
          <p:nvPr/>
        </p:nvSpPr>
        <p:spPr bwMode="auto">
          <a:xfrm>
            <a:off x="2703707" y="1783528"/>
            <a:ext cx="914153" cy="4570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4266" tIns="92132" rIns="184266" bIns="92132" numCol="1" spcCol="0" rtlCol="0" fromWordArt="0" anchor="ctr" anchorCtr="0" forceAA="0" compatLnSpc="1">
            <a:prstTxWarp prst="textNoShape">
              <a:avLst/>
            </a:prstTxWarp>
            <a:normAutofit/>
          </a:bodyPr>
          <a:lstStyle/>
          <a:p>
            <a:pPr algn="ctr" defTabSz="1948105" fontAlgn="base">
              <a:spcBef>
                <a:spcPct val="0"/>
              </a:spcBef>
              <a:spcAft>
                <a:spcPct val="0"/>
              </a:spcAft>
            </a:pPr>
            <a:r>
              <a:rPr lang="en-US" sz="1400" dirty="0">
                <a:solidFill>
                  <a:srgbClr val="FFFFFF"/>
                </a:solidFill>
                <a:cs typeface="Arial" charset="0"/>
              </a:rPr>
              <a:t>Studio</a:t>
            </a:r>
          </a:p>
        </p:txBody>
      </p:sp>
      <p:sp>
        <p:nvSpPr>
          <p:cNvPr id="51" name="Rectangle 50"/>
          <p:cNvSpPr/>
          <p:nvPr/>
        </p:nvSpPr>
        <p:spPr bwMode="auto">
          <a:xfrm>
            <a:off x="3800689" y="1783528"/>
            <a:ext cx="914153" cy="45707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4" tIns="92132" rIns="91414" bIns="92132" numCol="1" spcCol="0" rtlCol="0" fromWordArt="0" anchor="ctr" anchorCtr="0" forceAA="0" compatLnSpc="1">
            <a:prstTxWarp prst="textNoShape">
              <a:avLst/>
            </a:prstTxWarp>
            <a:noAutofit/>
          </a:bodyPr>
          <a:lstStyle/>
          <a:p>
            <a:pPr algn="ctr" defTabSz="1948105" fontAlgn="base">
              <a:spcBef>
                <a:spcPct val="0"/>
              </a:spcBef>
              <a:spcAft>
                <a:spcPct val="0"/>
              </a:spcAft>
            </a:pPr>
            <a:r>
              <a:rPr lang="en-US" sz="1400" dirty="0">
                <a:solidFill>
                  <a:srgbClr val="FFFFFF"/>
                </a:solidFill>
                <a:cs typeface="Arial" charset="0"/>
              </a:rPr>
              <a:t>Director</a:t>
            </a:r>
          </a:p>
        </p:txBody>
      </p:sp>
      <p:cxnSp>
        <p:nvCxnSpPr>
          <p:cNvPr id="56" name="Straight Arrow Connector 24"/>
          <p:cNvCxnSpPr>
            <a:stCxn id="50" idx="2"/>
          </p:cNvCxnSpPr>
          <p:nvPr/>
        </p:nvCxnSpPr>
        <p:spPr bwMode="auto">
          <a:xfrm rot="16200000" flipH="1">
            <a:off x="3069368" y="2332021"/>
            <a:ext cx="639908" cy="457078"/>
          </a:xfrm>
          <a:prstGeom prst="bentConnector3">
            <a:avLst>
              <a:gd name="adj1" fmla="val 26801"/>
            </a:avLst>
          </a:prstGeom>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57" name="Straight Arrow Connector 24"/>
          <p:cNvCxnSpPr>
            <a:stCxn id="51" idx="2"/>
          </p:cNvCxnSpPr>
          <p:nvPr/>
        </p:nvCxnSpPr>
        <p:spPr bwMode="auto">
          <a:xfrm rot="5400000">
            <a:off x="3709274" y="2332023"/>
            <a:ext cx="639908" cy="457076"/>
          </a:xfrm>
          <a:prstGeom prst="bentConnector3">
            <a:avLst>
              <a:gd name="adj1" fmla="val 27089"/>
            </a:avLst>
          </a:prstGeom>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Straight Arrow Connector 24"/>
          <p:cNvCxnSpPr>
            <a:endCxn id="49" idx="2"/>
          </p:cNvCxnSpPr>
          <p:nvPr/>
        </p:nvCxnSpPr>
        <p:spPr bwMode="auto">
          <a:xfrm rot="5400000" flipH="1" flipV="1">
            <a:off x="4349183" y="1966367"/>
            <a:ext cx="639906" cy="1188397"/>
          </a:xfrm>
          <a:prstGeom prst="bentConnector3">
            <a:avLst>
              <a:gd name="adj1" fmla="val 50000"/>
            </a:avLst>
          </a:prstGeom>
          <a:ln w="254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59" name="Rectangle 58"/>
          <p:cNvSpPr/>
          <p:nvPr/>
        </p:nvSpPr>
        <p:spPr bwMode="auto">
          <a:xfrm>
            <a:off x="8867481" y="4200916"/>
            <a:ext cx="2554073" cy="1291343"/>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38203" tIns="69101" rIns="138203" bIns="69101" numCol="1" spcCol="0" rtlCol="0" fromWordArt="0" anchor="ctr" anchorCtr="0" forceAA="0" compatLnSpc="1">
            <a:prstTxWarp prst="textNoShape">
              <a:avLst/>
            </a:prstTxWarp>
            <a:noAutofit/>
          </a:bodyPr>
          <a:lstStyle/>
          <a:p>
            <a:pPr algn="ctr" defTabSz="1461152" fontAlgn="base">
              <a:spcBef>
                <a:spcPct val="0"/>
              </a:spcBef>
              <a:spcAft>
                <a:spcPct val="0"/>
              </a:spcAft>
            </a:pPr>
            <a:r>
              <a:rPr lang="en-US" sz="1799" dirty="0">
                <a:solidFill>
                  <a:srgbClr val="000000"/>
                </a:solidFill>
                <a:cs typeface="Arial" charset="0"/>
              </a:rPr>
              <a:t>Customer/Partner managed</a:t>
            </a:r>
          </a:p>
        </p:txBody>
      </p:sp>
      <p:pic>
        <p:nvPicPr>
          <p:cNvPr id="55" name="Picture 4" descr="https://lh3.ggpht.com/l6-eLEJbx230dQt3vt-02yMM-gVOcbfUC50uezBUICGSvBei85d-EPsPqDRUsNYySbo=w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68" y="3852430"/>
            <a:ext cx="857028" cy="857028"/>
          </a:xfrm>
          <a:prstGeom prst="rect">
            <a:avLst/>
          </a:prstGeom>
          <a:noFill/>
          <a:ln>
            <a:noFill/>
          </a:ln>
          <a:extLst>
            <a:ext uri="{909E8E84-426E-40dd-AFC4-6F175D3DCCD1}">
              <a14:hiddenFill xmlns="" xmlns:a14="http://schemas.microsoft.com/office/drawing/2010/main">
                <a:solidFill>
                  <a:srgbClr val="FFFFFF"/>
                </a:solidFill>
              </a14:hiddenFill>
            </a:ext>
          </a:extLst>
        </p:spPr>
      </p:pic>
      <p:cxnSp>
        <p:nvCxnSpPr>
          <p:cNvPr id="62" name="Straight Arrow Connector 24"/>
          <p:cNvCxnSpPr>
            <a:stCxn id="55" idx="2"/>
          </p:cNvCxnSpPr>
          <p:nvPr/>
        </p:nvCxnSpPr>
        <p:spPr bwMode="auto">
          <a:xfrm rot="16200000" flipH="1">
            <a:off x="827379" y="4596260"/>
            <a:ext cx="666142" cy="892539"/>
          </a:xfrm>
          <a:prstGeom prst="bentConnector2">
            <a:avLst/>
          </a:prstGeom>
          <a:ln w="381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63" name="Straight Arrow Connector 24"/>
          <p:cNvCxnSpPr/>
          <p:nvPr/>
        </p:nvCxnSpPr>
        <p:spPr bwMode="auto">
          <a:xfrm rot="5400000" flipH="1" flipV="1">
            <a:off x="916472" y="3070760"/>
            <a:ext cx="579380" cy="983953"/>
          </a:xfrm>
          <a:prstGeom prst="bentConnector2">
            <a:avLst/>
          </a:prstGeom>
          <a:ln w="38100" cmpd="sng">
            <a:solidFill>
              <a:schemeClr val="tx2">
                <a:lumMod val="75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68" name="Title 1"/>
          <p:cNvSpPr>
            <a:spLocks noGrp="1"/>
          </p:cNvSpPr>
          <p:nvPr>
            <p:ph type="title"/>
          </p:nvPr>
        </p:nvSpPr>
        <p:spPr>
          <a:xfrm>
            <a:off x="449649" y="-136192"/>
            <a:ext cx="11309783" cy="985583"/>
          </a:xfrm>
        </p:spPr>
        <p:txBody>
          <a:bodyPr/>
          <a:lstStyle/>
          <a:p>
            <a:r>
              <a:rPr lang="en-US" sz="3599" b="0" dirty="0">
                <a:solidFill>
                  <a:srgbClr val="404040"/>
                </a:solidFill>
              </a:rPr>
              <a:t>Citrix Virtual Apps and Desktops</a:t>
            </a:r>
          </a:p>
        </p:txBody>
      </p:sp>
      <p:sp>
        <p:nvSpPr>
          <p:cNvPr id="2" name="Rounded Rectangle 1"/>
          <p:cNvSpPr/>
          <p:nvPr/>
        </p:nvSpPr>
        <p:spPr bwMode="auto">
          <a:xfrm>
            <a:off x="3017231" y="4098037"/>
            <a:ext cx="1904616" cy="30295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38203" tIns="69101" rIns="138203" bIns="69101" numCol="1" spcCol="0" rtlCol="0" fromWordArt="0" anchor="ctr" anchorCtr="0" forceAA="0" compatLnSpc="1">
            <a:prstTxWarp prst="textNoShape">
              <a:avLst/>
            </a:prstTxWarp>
            <a:noAutofit/>
          </a:bodyPr>
          <a:lstStyle/>
          <a:p>
            <a:pPr algn="ctr" defTabSz="1461152" fontAlgn="base">
              <a:spcBef>
                <a:spcPct val="0"/>
              </a:spcBef>
              <a:spcAft>
                <a:spcPct val="0"/>
              </a:spcAft>
            </a:pPr>
            <a:r>
              <a:rPr lang="en-US" sz="1400" dirty="0">
                <a:solidFill>
                  <a:srgbClr val="FFFFFF"/>
                </a:solidFill>
                <a:cs typeface="Arial" charset="0"/>
              </a:rPr>
              <a:t>Connector</a:t>
            </a:r>
          </a:p>
        </p:txBody>
      </p:sp>
      <p:sp>
        <p:nvSpPr>
          <p:cNvPr id="6" name="TextBox 5"/>
          <p:cNvSpPr txBox="1"/>
          <p:nvPr/>
        </p:nvSpPr>
        <p:spPr>
          <a:xfrm>
            <a:off x="3236400" y="6090404"/>
            <a:ext cx="1677062" cy="307777"/>
          </a:xfrm>
          <a:prstGeom prst="rect">
            <a:avLst/>
          </a:prstGeom>
          <a:noFill/>
        </p:spPr>
        <p:txBody>
          <a:bodyPr wrap="none" rtlCol="0">
            <a:spAutoFit/>
          </a:bodyPr>
          <a:lstStyle/>
          <a:p>
            <a:pPr defTabSz="914126"/>
            <a:r>
              <a:rPr lang="en-US" sz="1400">
                <a:solidFill>
                  <a:srgbClr val="00A1E0"/>
                </a:solidFill>
              </a:rPr>
              <a:t>Resource Location</a:t>
            </a:r>
            <a:endParaRPr lang="en-US" sz="1400" dirty="0">
              <a:solidFill>
                <a:srgbClr val="00A1E0"/>
              </a:solidFill>
            </a:endParaRPr>
          </a:p>
        </p:txBody>
      </p:sp>
    </p:spTree>
    <p:extLst>
      <p:ext uri="{BB962C8B-B14F-4D97-AF65-F5344CB8AC3E}">
        <p14:creationId xmlns:p14="http://schemas.microsoft.com/office/powerpoint/2010/main" val="103350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bwMode="auto">
          <a:xfrm flipV="1">
            <a:off x="12344986" y="2298279"/>
            <a:ext cx="158694" cy="450722"/>
          </a:xfrm>
          <a:prstGeom prst="line">
            <a:avLst/>
          </a:prstGeom>
          <a:noFill/>
          <a:ln w="22225" cap="flat" cmpd="sng" algn="ctr">
            <a:solidFill>
              <a:schemeClr val="bg2">
                <a:lumMod val="40000"/>
                <a:lumOff val="60000"/>
                <a:alpha val="58000"/>
              </a:schemeClr>
            </a:solidFill>
            <a:prstDash val="solid"/>
            <a:round/>
            <a:headEnd type="none" w="med" len="med"/>
            <a:tailEnd type="none" w="med" len="med"/>
          </a:ln>
          <a:effectLst/>
        </p:spPr>
      </p:cxnSp>
      <p:sp>
        <p:nvSpPr>
          <p:cNvPr id="6" name="Title 5"/>
          <p:cNvSpPr>
            <a:spLocks noGrp="1"/>
          </p:cNvSpPr>
          <p:nvPr>
            <p:ph type="title"/>
          </p:nvPr>
        </p:nvSpPr>
        <p:spPr>
          <a:xfrm>
            <a:off x="447482" y="197189"/>
            <a:ext cx="11277599" cy="842025"/>
          </a:xfrm>
        </p:spPr>
        <p:txBody>
          <a:bodyPr/>
          <a:lstStyle/>
          <a:p>
            <a:r>
              <a:rPr lang="en-US" b="0" dirty="0"/>
              <a:t>What is the cloud connector?</a:t>
            </a:r>
          </a:p>
        </p:txBody>
      </p:sp>
      <p:sp>
        <p:nvSpPr>
          <p:cNvPr id="8" name="Text Placeholder 7"/>
          <p:cNvSpPr>
            <a:spLocks noGrp="1"/>
          </p:cNvSpPr>
          <p:nvPr>
            <p:ph type="body" idx="10"/>
          </p:nvPr>
        </p:nvSpPr>
        <p:spPr>
          <a:xfrm>
            <a:off x="450419" y="1092399"/>
            <a:ext cx="11274662" cy="341504"/>
          </a:xfrm>
        </p:spPr>
        <p:txBody>
          <a:bodyPr vert="horz" wrap="square" lIns="91440" tIns="45720" rIns="91440" bIns="45720" rtlCol="0" anchor="t">
            <a:spAutoFit/>
          </a:bodyPr>
          <a:lstStyle/>
          <a:p>
            <a:r>
              <a:rPr lang="x-none" dirty="0"/>
              <a:t>Bridge the gap between the cloud and the customer's resource location</a:t>
            </a:r>
            <a:endParaRPr lang="en-US" dirty="0"/>
          </a:p>
        </p:txBody>
      </p:sp>
      <p:sp>
        <p:nvSpPr>
          <p:cNvPr id="32" name="Rounded Rectangle 31"/>
          <p:cNvSpPr/>
          <p:nvPr/>
        </p:nvSpPr>
        <p:spPr bwMode="auto">
          <a:xfrm>
            <a:off x="466830" y="4384672"/>
            <a:ext cx="4594582" cy="1185977"/>
          </a:xfrm>
          <a:prstGeom prst="roundRect">
            <a:avLst/>
          </a:prstGeom>
          <a:solidFill>
            <a:srgbClr val="00B0F0"/>
          </a:solidFill>
          <a:ln w="22225" cap="flat" cmpd="sng" algn="ctr">
            <a:solidFill>
              <a:schemeClr val="bg1"/>
            </a:solidFill>
            <a:prstDash val="solid"/>
            <a:round/>
            <a:headEnd type="none" w="med" len="med"/>
            <a:tailEnd type="none" w="med" len="med"/>
          </a:ln>
          <a:effectLst/>
        </p:spPr>
        <p:txBody>
          <a:bodyPr rot="0" spcFirstLastPara="0" vertOverflow="overflow" horzOverflow="overflow" vert="horz" wrap="square" lIns="138167" tIns="69083" rIns="138167" bIns="69083" numCol="1" spcCol="0" rtlCol="0" fromWordArt="0" anchor="ctr" anchorCtr="0" forceAA="0" compatLnSpc="1">
            <a:prstTxWarp prst="textNoShape">
              <a:avLst/>
            </a:prstTxWarp>
            <a:normAutofit fontScale="92500" lnSpcReduction="10000"/>
          </a:bodyPr>
          <a:lstStyle/>
          <a:p>
            <a:pPr algn="ctr" defTabSz="1460714" fontAlgn="base">
              <a:spcBef>
                <a:spcPct val="0"/>
              </a:spcBef>
              <a:spcAft>
                <a:spcPct val="0"/>
              </a:spcAft>
            </a:pPr>
            <a:endParaRPr lang="en-US" sz="2399" dirty="0">
              <a:solidFill>
                <a:prstClr val="black"/>
              </a:solidFill>
              <a:latin typeface="Arial" charset="0"/>
              <a:cs typeface="Arial" charset="0"/>
            </a:endParaRPr>
          </a:p>
          <a:p>
            <a:pPr algn="ctr" defTabSz="1460714" fontAlgn="base">
              <a:spcBef>
                <a:spcPct val="0"/>
              </a:spcBef>
              <a:spcAft>
                <a:spcPct val="0"/>
              </a:spcAft>
            </a:pPr>
            <a:endParaRPr lang="en-US" sz="2399" dirty="0">
              <a:solidFill>
                <a:prstClr val="black"/>
              </a:solidFill>
              <a:latin typeface="Arial" charset="0"/>
              <a:cs typeface="Arial" charset="0"/>
            </a:endParaRPr>
          </a:p>
          <a:p>
            <a:pPr algn="ctr" defTabSz="1460714" fontAlgn="base">
              <a:spcBef>
                <a:spcPct val="0"/>
              </a:spcBef>
              <a:spcAft>
                <a:spcPct val="0"/>
              </a:spcAft>
            </a:pPr>
            <a:r>
              <a:rPr lang="en-US" sz="2399" dirty="0">
                <a:solidFill>
                  <a:prstClr val="black"/>
                </a:solidFill>
                <a:latin typeface="Arial" charset="0"/>
                <a:cs typeface="Arial" charset="0"/>
              </a:rPr>
              <a:t>Cloud Connector</a:t>
            </a:r>
          </a:p>
          <a:p>
            <a:pPr algn="ctr" defTabSz="1460714" fontAlgn="base">
              <a:spcBef>
                <a:spcPct val="0"/>
              </a:spcBef>
              <a:spcAft>
                <a:spcPct val="0"/>
              </a:spcAft>
            </a:pPr>
            <a:endParaRPr lang="en-US" sz="1400" dirty="0">
              <a:solidFill>
                <a:prstClr val="black"/>
              </a:solidFill>
              <a:latin typeface="Arial" charset="0"/>
              <a:cs typeface="Arial" charset="0"/>
            </a:endParaRPr>
          </a:p>
          <a:p>
            <a:pPr algn="ctr" defTabSz="1460714" fontAlgn="base">
              <a:spcBef>
                <a:spcPct val="0"/>
              </a:spcBef>
              <a:spcAft>
                <a:spcPct val="0"/>
              </a:spcAft>
            </a:pPr>
            <a:endParaRPr lang="en-US" sz="1400" dirty="0">
              <a:solidFill>
                <a:prstClr val="black"/>
              </a:solidFill>
              <a:latin typeface="Arial" charset="0"/>
              <a:cs typeface="Arial" charset="0"/>
            </a:endParaRPr>
          </a:p>
          <a:p>
            <a:pPr algn="ctr" defTabSz="1460714" fontAlgn="base">
              <a:spcBef>
                <a:spcPct val="0"/>
              </a:spcBef>
              <a:spcAft>
                <a:spcPct val="0"/>
              </a:spcAft>
            </a:pPr>
            <a:endParaRPr lang="en-US" sz="1400" dirty="0">
              <a:solidFill>
                <a:prstClr val="black"/>
              </a:solidFill>
              <a:latin typeface="Arial" charset="0"/>
              <a:cs typeface="Arial" charset="0"/>
            </a:endParaRPr>
          </a:p>
        </p:txBody>
      </p:sp>
      <p:sp>
        <p:nvSpPr>
          <p:cNvPr id="33" name="Up Arrow 32"/>
          <p:cNvSpPr/>
          <p:nvPr/>
        </p:nvSpPr>
        <p:spPr bwMode="auto">
          <a:xfrm>
            <a:off x="1166070" y="1650667"/>
            <a:ext cx="816591" cy="2606174"/>
          </a:xfrm>
          <a:prstGeom prst="upArrow">
            <a:avLst/>
          </a:prstGeom>
          <a:solidFill>
            <a:srgbClr val="3F72B2"/>
          </a:solidFill>
          <a:ln w="22225" cap="flat" cmpd="sng" algn="ctr">
            <a:solidFill>
              <a:srgbClr val="46AC0D"/>
            </a:solidFill>
            <a:prstDash val="solid"/>
            <a:round/>
            <a:headEnd type="none" w="med" len="med"/>
            <a:tailEnd type="none" w="med" len="med"/>
          </a:ln>
          <a:effectLst/>
        </p:spPr>
        <p:txBody>
          <a:bodyPr rot="0" spcFirstLastPara="0" vertOverflow="overflow" horzOverflow="overflow" vert="horz" wrap="square" lIns="138167" tIns="69083" rIns="138167" bIns="69083" numCol="1" spcCol="0" rtlCol="0" fromWordArt="0" anchor="ctr" anchorCtr="0" forceAA="0" compatLnSpc="1">
            <a:prstTxWarp prst="textNoShape">
              <a:avLst/>
            </a:prstTxWarp>
            <a:normAutofit/>
          </a:bodyPr>
          <a:lstStyle/>
          <a:p>
            <a:pPr algn="ctr" defTabSz="1460714" fontAlgn="base">
              <a:spcBef>
                <a:spcPct val="0"/>
              </a:spcBef>
              <a:spcAft>
                <a:spcPct val="0"/>
              </a:spcAft>
            </a:pPr>
            <a:endParaRPr lang="en-US" sz="1798" dirty="0">
              <a:solidFill>
                <a:srgbClr val="002060"/>
              </a:solidFill>
              <a:latin typeface="Arial" charset="0"/>
              <a:cs typeface="Arial" charset="0"/>
            </a:endParaRPr>
          </a:p>
        </p:txBody>
      </p:sp>
      <p:sp>
        <p:nvSpPr>
          <p:cNvPr id="34" name="TextBox 33"/>
          <p:cNvSpPr txBox="1"/>
          <p:nvPr/>
        </p:nvSpPr>
        <p:spPr>
          <a:xfrm>
            <a:off x="2050560" y="2090220"/>
            <a:ext cx="2229151" cy="461345"/>
          </a:xfrm>
          <a:prstGeom prst="rect">
            <a:avLst/>
          </a:prstGeom>
          <a:noFill/>
        </p:spPr>
        <p:txBody>
          <a:bodyPr wrap="square" rtlCol="0">
            <a:spAutoFit/>
          </a:bodyPr>
          <a:lstStyle/>
          <a:p>
            <a:pPr algn="ctr"/>
            <a:r>
              <a:rPr lang="en-US" sz="2398" b="1" dirty="0">
                <a:solidFill>
                  <a:srgbClr val="002060"/>
                </a:solidFill>
                <a:latin typeface="Calibri"/>
                <a:cs typeface="Calibri"/>
              </a:rPr>
              <a:t>Internet facing</a:t>
            </a:r>
          </a:p>
        </p:txBody>
      </p:sp>
      <p:cxnSp>
        <p:nvCxnSpPr>
          <p:cNvPr id="35" name="Straight Connector 34"/>
          <p:cNvCxnSpPr/>
          <p:nvPr/>
        </p:nvCxnSpPr>
        <p:spPr bwMode="auto">
          <a:xfrm flipH="1">
            <a:off x="466832" y="4256840"/>
            <a:ext cx="4594581" cy="0"/>
          </a:xfrm>
          <a:prstGeom prst="line">
            <a:avLst/>
          </a:prstGeom>
          <a:noFill/>
          <a:ln w="38100" cap="flat" cmpd="sng" algn="ctr">
            <a:solidFill>
              <a:srgbClr val="7030A0"/>
            </a:solidFill>
            <a:prstDash val="solid"/>
            <a:round/>
            <a:headEnd type="none" w="med" len="med"/>
            <a:tailEnd type="none" w="med" len="med"/>
          </a:ln>
          <a:effectLst/>
        </p:spPr>
      </p:cxnSp>
      <p:sp>
        <p:nvSpPr>
          <p:cNvPr id="47" name="TextBox 46"/>
          <p:cNvSpPr txBox="1"/>
          <p:nvPr/>
        </p:nvSpPr>
        <p:spPr>
          <a:xfrm>
            <a:off x="1876556" y="5736183"/>
            <a:ext cx="3020236" cy="461417"/>
          </a:xfrm>
          <a:prstGeom prst="rect">
            <a:avLst/>
          </a:prstGeom>
          <a:noFill/>
        </p:spPr>
        <p:txBody>
          <a:bodyPr wrap="square" rtlCol="0">
            <a:spAutoFit/>
          </a:bodyPr>
          <a:lstStyle/>
          <a:p>
            <a:pPr algn="ctr"/>
            <a:r>
              <a:rPr lang="en-US" sz="2398" b="1" dirty="0">
                <a:solidFill>
                  <a:srgbClr val="002060"/>
                </a:solidFill>
                <a:latin typeface="Calibri"/>
                <a:cs typeface="Calibri"/>
              </a:rPr>
              <a:t>Customer network</a:t>
            </a:r>
            <a:endParaRPr lang="en-US" sz="2398" dirty="0">
              <a:solidFill>
                <a:srgbClr val="002060"/>
              </a:solidFill>
              <a:latin typeface="Calibri"/>
              <a:cs typeface="Calibri"/>
            </a:endParaRPr>
          </a:p>
        </p:txBody>
      </p:sp>
      <p:sp>
        <p:nvSpPr>
          <p:cNvPr id="48" name="TextBox 47"/>
          <p:cNvSpPr txBox="1"/>
          <p:nvPr/>
        </p:nvSpPr>
        <p:spPr>
          <a:xfrm>
            <a:off x="5798315" y="2749001"/>
            <a:ext cx="6195495" cy="3646035"/>
          </a:xfrm>
          <a:prstGeom prst="rect">
            <a:avLst/>
          </a:prstGeom>
          <a:noFill/>
        </p:spPr>
        <p:txBody>
          <a:bodyPr wrap="square" rtlCol="0">
            <a:normAutofit/>
          </a:bodyPr>
          <a:lstStyle/>
          <a:p>
            <a:pPr marL="285664" indent="-285664">
              <a:buFont typeface="Arial" charset="0"/>
              <a:buChar char="•"/>
            </a:pPr>
            <a:r>
              <a:rPr lang="en-US" sz="2400" dirty="0">
                <a:solidFill>
                  <a:prstClr val="black"/>
                </a:solidFill>
                <a:cs typeface="Calibri"/>
              </a:rPr>
              <a:t>Simply to deploy; cloud managed</a:t>
            </a:r>
          </a:p>
          <a:p>
            <a:pPr marL="285664" indent="-285664">
              <a:buFont typeface="Arial" charset="0"/>
              <a:buChar char="•"/>
            </a:pPr>
            <a:r>
              <a:rPr lang="en-US" sz="2400" dirty="0">
                <a:solidFill>
                  <a:prstClr val="black"/>
                </a:solidFill>
                <a:cs typeface="Calibri"/>
              </a:rPr>
              <a:t>Does not operate as a VPN</a:t>
            </a:r>
          </a:p>
          <a:p>
            <a:pPr marL="285664" indent="-285664">
              <a:buFont typeface="Arial" charset="0"/>
              <a:buChar char="•"/>
            </a:pPr>
            <a:r>
              <a:rPr lang="en-US" sz="2400" dirty="0">
                <a:solidFill>
                  <a:prstClr val="black"/>
                </a:solidFill>
                <a:cs typeface="Calibri"/>
              </a:rPr>
              <a:t>All connections are egress (port 443 only)</a:t>
            </a:r>
          </a:p>
          <a:p>
            <a:pPr marL="285664" indent="-285664">
              <a:buFont typeface="Arial" charset="0"/>
              <a:buChar char="•"/>
            </a:pPr>
            <a:r>
              <a:rPr lang="en-US" sz="2400" dirty="0">
                <a:solidFill>
                  <a:prstClr val="black"/>
                </a:solidFill>
                <a:cs typeface="Calibri"/>
              </a:rPr>
              <a:t>Supports enterprise web proxies</a:t>
            </a:r>
          </a:p>
          <a:p>
            <a:pPr marL="285664" indent="-285664">
              <a:buFont typeface="Arial" charset="0"/>
              <a:buChar char="•"/>
            </a:pPr>
            <a:r>
              <a:rPr lang="en-US" sz="2400" dirty="0">
                <a:solidFill>
                  <a:prstClr val="black"/>
                </a:solidFill>
                <a:cs typeface="Calibri"/>
              </a:rPr>
              <a:t>Secured by service key per-connector</a:t>
            </a:r>
          </a:p>
          <a:p>
            <a:pPr marL="285664" indent="-285664">
              <a:buFont typeface="Arial" charset="0"/>
              <a:buChar char="•"/>
            </a:pPr>
            <a:r>
              <a:rPr lang="en-US" sz="2400" dirty="0">
                <a:solidFill>
                  <a:prstClr val="black"/>
                </a:solidFill>
                <a:cs typeface="Calibri"/>
              </a:rPr>
              <a:t>Self updating, evergreen</a:t>
            </a:r>
          </a:p>
        </p:txBody>
      </p:sp>
      <p:sp>
        <p:nvSpPr>
          <p:cNvPr id="20" name="Up Arrow 19"/>
          <p:cNvSpPr/>
          <p:nvPr/>
        </p:nvSpPr>
        <p:spPr bwMode="auto">
          <a:xfrm flipV="1">
            <a:off x="1139653" y="5658604"/>
            <a:ext cx="816591" cy="793871"/>
          </a:xfrm>
          <a:prstGeom prst="upArrow">
            <a:avLst/>
          </a:prstGeom>
          <a:solidFill>
            <a:srgbClr val="3F72B2"/>
          </a:solidFill>
          <a:ln w="22225" cap="flat" cmpd="sng" algn="ctr">
            <a:noFill/>
            <a:prstDash val="solid"/>
            <a:round/>
            <a:headEnd type="none" w="med" len="med"/>
            <a:tailEnd type="none" w="med" len="med"/>
          </a:ln>
          <a:effectLst/>
        </p:spPr>
        <p:txBody>
          <a:bodyPr rot="0" spcFirstLastPara="0" vertOverflow="overflow" horzOverflow="overflow" vert="horz" wrap="square" lIns="138167" tIns="69083" rIns="138167" bIns="69083" numCol="1" spcCol="0" rtlCol="0" fromWordArt="0" anchor="ctr" anchorCtr="0" forceAA="0" compatLnSpc="1">
            <a:prstTxWarp prst="textNoShape">
              <a:avLst/>
            </a:prstTxWarp>
            <a:normAutofit/>
          </a:bodyPr>
          <a:lstStyle/>
          <a:p>
            <a:pPr algn="ctr" defTabSz="1460714" fontAlgn="base">
              <a:spcBef>
                <a:spcPct val="0"/>
              </a:spcBef>
              <a:spcAft>
                <a:spcPct val="0"/>
              </a:spcAft>
            </a:pPr>
            <a:endParaRPr lang="en-US" sz="1798" dirty="0">
              <a:solidFill>
                <a:srgbClr val="002060"/>
              </a:solidFill>
              <a:latin typeface="Arial" charset="0"/>
              <a:cs typeface="Arial" charset="0"/>
            </a:endParaRPr>
          </a:p>
        </p:txBody>
      </p:sp>
      <p:pic>
        <p:nvPicPr>
          <p:cNvPr id="1026" name="Picture 2" descr="http://gik.firetrot.com/wp-content/uploads/2015/11/ss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94" y="2551565"/>
            <a:ext cx="1874028" cy="15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0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AVODOCUMENTID" val="31041574"/>
  <p:tag name="SAVOCOMPONENTID" val="22596b29-e972-46bb-ac47-684fcd76fc5c"/>
</p:tagLst>
</file>

<file path=ppt/tags/tag2.xml><?xml version="1.0" encoding="utf-8"?>
<p:tagLst xmlns:a="http://schemas.openxmlformats.org/drawingml/2006/main" xmlns:r="http://schemas.openxmlformats.org/officeDocument/2006/relationships" xmlns:p="http://schemas.openxmlformats.org/presentationml/2006/main">
  <p:tag name="SAVODOCUMENTID" val="31041574"/>
  <p:tag name="SAVOCOMPONENTID" val="23d5cbd0-9122-4b82-964a-8e2d539c499c"/>
</p:tagLst>
</file>

<file path=ppt/tags/tag3.xml><?xml version="1.0" encoding="utf-8"?>
<p:tagLst xmlns:a="http://schemas.openxmlformats.org/drawingml/2006/main" xmlns:r="http://schemas.openxmlformats.org/officeDocument/2006/relationships" xmlns:p="http://schemas.openxmlformats.org/presentationml/2006/main">
  <p:tag name="SAVODOCUMENTID" val="31041574"/>
  <p:tag name="SAVOCOMPONENTID" val="23d5cbd0-9122-4b82-964a-8e2d539c499c"/>
</p:tagLst>
</file>

<file path=ppt/tags/tag4.xml><?xml version="1.0" encoding="utf-8"?>
<p:tagLst xmlns:a="http://schemas.openxmlformats.org/drawingml/2006/main" xmlns:r="http://schemas.openxmlformats.org/officeDocument/2006/relationships" xmlns:p="http://schemas.openxmlformats.org/presentationml/2006/main">
  <p:tag name="SAVODOCUMENTID" val="31041574"/>
  <p:tag name="SAVOCOMPONENTID" val="7763cc06-4e7e-4451-a0fb-549a469544d2"/>
</p:tagLst>
</file>

<file path=ppt/theme/theme1.xml><?xml version="1.0" encoding="utf-8"?>
<a:theme xmlns:a="http://schemas.openxmlformats.org/drawingml/2006/main" name="Citrix_Summer2017">
  <a:themeElements>
    <a:clrScheme name="Citrix Spring 2017">
      <a:dk1>
        <a:srgbClr val="000000"/>
      </a:dk1>
      <a:lt1>
        <a:srgbClr val="FFFFFF"/>
      </a:lt1>
      <a:dk2>
        <a:srgbClr val="B1B3B3"/>
      </a:dk2>
      <a:lt2>
        <a:srgbClr val="D0D0CE"/>
      </a:lt2>
      <a:accent1>
        <a:srgbClr val="23AAE2"/>
      </a:accent1>
      <a:accent2>
        <a:srgbClr val="22BE20"/>
      </a:accent2>
      <a:accent3>
        <a:srgbClr val="FF9E1B"/>
      </a:accent3>
      <a:accent4>
        <a:srgbClr val="F9423A"/>
      </a:accent4>
      <a:accent5>
        <a:srgbClr val="63666A"/>
      </a:accent5>
      <a:accent6>
        <a:srgbClr val="DF1995"/>
      </a:accent6>
      <a:hlink>
        <a:srgbClr val="23AAE2"/>
      </a:hlink>
      <a:folHlink>
        <a:srgbClr val="6366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9943B481-245E-114E-AD43-ED3F49047582}" vid="{6811BFF7-F116-4645-A7D4-DDFFEF5CF4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367A0CA7D644D83F69BDFB73541ED" ma:contentTypeVersion="4" ma:contentTypeDescription="Create a new document." ma:contentTypeScope="" ma:versionID="9a4cfe4c1b217e6ffceff00500c548f4">
  <xsd:schema xmlns:xsd="http://www.w3.org/2001/XMLSchema" xmlns:xs="http://www.w3.org/2001/XMLSchema" xmlns:p="http://schemas.microsoft.com/office/2006/metadata/properties" xmlns:ns2="7a02b858-f065-4b54-9fa3-9afdea53225e" targetNamespace="http://schemas.microsoft.com/office/2006/metadata/properties" ma:root="true" ma:fieldsID="06ac32645ab052b384daf85a43bcf94b" ns2:_="">
    <xsd:import namespace="7a02b858-f065-4b54-9fa3-9afdea5322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2b858-f065-4b54-9fa3-9afdea5322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A2D383-ECF2-4411-A8E9-A899ED7A6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02b858-f065-4b54-9fa3-9afdea532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5EE64A-0342-4167-9D14-5874BBE9DDAA}">
  <ds:schemaRefs>
    <ds:schemaRef ds:uri="http://schemas.microsoft.com/sharepoint/v3/contenttype/forms"/>
  </ds:schemaRefs>
</ds:datastoreItem>
</file>

<file path=customXml/itemProps3.xml><?xml version="1.0" encoding="utf-8"?>
<ds:datastoreItem xmlns:ds="http://schemas.openxmlformats.org/officeDocument/2006/customXml" ds:itemID="{2A380386-F9C9-4FA5-95D5-F63C4BFFFDFF}">
  <ds:schemaRefs>
    <ds:schemaRef ds:uri="7a02b858-f065-4b54-9fa3-9afdea53225e"/>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Citrix 2017 Summer Template</Template>
  <TotalTime>291</TotalTime>
  <Words>3806</Words>
  <Application>Microsoft Office PowerPoint</Application>
  <PresentationFormat>Widescreen</PresentationFormat>
  <Paragraphs>681</Paragraphs>
  <Slides>32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SimSun</vt:lpstr>
      <vt:lpstr>.AppleSystemUIFont</vt:lpstr>
      <vt:lpstr>Arial</vt:lpstr>
      <vt:lpstr>Calibri</vt:lpstr>
      <vt:lpstr>Calibri Light</vt:lpstr>
      <vt:lpstr>CitrixNewSans</vt:lpstr>
      <vt:lpstr>CitrixNewSans-Light</vt:lpstr>
      <vt:lpstr>Segoe UI</vt:lpstr>
      <vt:lpstr>Tahoma</vt:lpstr>
      <vt:lpstr>Times New Roman</vt:lpstr>
      <vt:lpstr>Wingdings</vt:lpstr>
      <vt:lpstr>Citrix_Summer2017</vt:lpstr>
      <vt:lpstr>PowerPoint Presentation</vt:lpstr>
      <vt:lpstr>PowerPoint Presentation</vt:lpstr>
      <vt:lpstr>PowerPoint Presentation</vt:lpstr>
      <vt:lpstr>Resource Locations</vt:lpstr>
      <vt:lpstr>Domains (incl. Azure AD)</vt:lpstr>
      <vt:lpstr>PowerPoint Presentation</vt:lpstr>
      <vt:lpstr>Traditional Deployment</vt:lpstr>
      <vt:lpstr>Citrix Virtual Apps and Desktops</vt:lpstr>
      <vt:lpstr>What is the cloud connector?</vt:lpstr>
      <vt:lpstr>Connector Communication</vt:lpstr>
      <vt:lpstr>Cloud Connector Install Experience</vt:lpstr>
      <vt:lpstr>Hybrid Cloud Architecture</vt:lpstr>
      <vt:lpstr>What makes it work?</vt:lpstr>
      <vt:lpstr>PowerPoint Presentation</vt:lpstr>
      <vt:lpstr>Citrix SD-WAN Creates a Software Defined Overlay …</vt:lpstr>
      <vt:lpstr> … with the understanding of line conditions</vt:lpstr>
      <vt:lpstr>…To Detect WAN Problems Quickly</vt:lpstr>
      <vt:lpstr>…and directs traffic to the best path</vt:lpstr>
      <vt:lpstr>Ensure critical applications have bandwidth</vt:lpstr>
      <vt:lpstr>Single-Ended QoS Has Pitfalls</vt:lpstr>
      <vt:lpstr>End-to-End QoS Ensures Delivery and Efficiency</vt:lpstr>
      <vt:lpstr>Optionally Duplicate Packets</vt:lpstr>
      <vt:lpstr>SD-WAN Makes All Links Active</vt:lpstr>
      <vt:lpstr>SD-WAN: The Best Solution for Virtualized Desktop Delivery</vt:lpstr>
      <vt:lpstr>More Reliable HDX Delivery</vt:lpstr>
      <vt:lpstr>Better HDX Delivery with Auto-QoS</vt:lpstr>
      <vt:lpstr>Fairness at the Session Level for HDX</vt:lpstr>
      <vt:lpstr>SD-WAN gives Insight into HDX Session Quality of Experience</vt:lpstr>
      <vt:lpstr>HDX Insight Via Desktop Director</vt:lpstr>
      <vt:lpstr>PowerPoint Presentation</vt:lpstr>
      <vt:lpstr>PowerPoint Presentation</vt:lpstr>
      <vt:lpstr>Citrix SD-WAN versus Traditional WANs  (Fractional Leased Line and MPLS)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cp:lastModifiedBy>
  <cp:revision>47</cp:revision>
  <dcterms:created xsi:type="dcterms:W3CDTF">2017-11-17T18:48:53Z</dcterms:created>
  <dcterms:modified xsi:type="dcterms:W3CDTF">2021-07-30T03:27:15Z</dcterms:modified>
  <cp:category/>
</cp:coreProperties>
</file>