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46"/>
  </p:notesMasterIdLst>
  <p:handoutMasterIdLst>
    <p:handoutMasterId r:id="rId47"/>
  </p:handoutMasterIdLst>
  <p:sldIdLst>
    <p:sldId id="520" r:id="rId2"/>
    <p:sldId id="263" r:id="rId3"/>
    <p:sldId id="519" r:id="rId4"/>
    <p:sldId id="512" r:id="rId5"/>
    <p:sldId id="486" r:id="rId6"/>
    <p:sldId id="501" r:id="rId7"/>
    <p:sldId id="502" r:id="rId8"/>
    <p:sldId id="500" r:id="rId9"/>
    <p:sldId id="505" r:id="rId10"/>
    <p:sldId id="506" r:id="rId11"/>
    <p:sldId id="507" r:id="rId12"/>
    <p:sldId id="503" r:id="rId13"/>
    <p:sldId id="511" r:id="rId14"/>
    <p:sldId id="517" r:id="rId15"/>
    <p:sldId id="488" r:id="rId16"/>
    <p:sldId id="529" r:id="rId17"/>
    <p:sldId id="489" r:id="rId18"/>
    <p:sldId id="490" r:id="rId19"/>
    <p:sldId id="491" r:id="rId20"/>
    <p:sldId id="526" r:id="rId21"/>
    <p:sldId id="521" r:id="rId22"/>
    <p:sldId id="522" r:id="rId23"/>
    <p:sldId id="525" r:id="rId24"/>
    <p:sldId id="523" r:id="rId25"/>
    <p:sldId id="524" r:id="rId26"/>
    <p:sldId id="495" r:id="rId27"/>
    <p:sldId id="498" r:id="rId28"/>
    <p:sldId id="496" r:id="rId29"/>
    <p:sldId id="497" r:id="rId30"/>
    <p:sldId id="499" r:id="rId31"/>
    <p:sldId id="530" r:id="rId32"/>
    <p:sldId id="272" r:id="rId33"/>
    <p:sldId id="323" r:id="rId34"/>
    <p:sldId id="518" r:id="rId35"/>
    <p:sldId id="462" r:id="rId36"/>
    <p:sldId id="463" r:id="rId37"/>
    <p:sldId id="401" r:id="rId38"/>
    <p:sldId id="324" r:id="rId39"/>
    <p:sldId id="325" r:id="rId40"/>
    <p:sldId id="326" r:id="rId41"/>
    <p:sldId id="531" r:id="rId42"/>
    <p:sldId id="282" r:id="rId43"/>
    <p:sldId id="484" r:id="rId44"/>
    <p:sldId id="528" r:id="rId4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81B64D"/>
    <a:srgbClr val="95B5DE"/>
    <a:srgbClr val="779BD4"/>
    <a:srgbClr val="FFFF00"/>
    <a:srgbClr val="FF3300"/>
    <a:srgbClr val="CC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162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-11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32.xml"/><Relationship Id="rId13" Type="http://schemas.openxmlformats.org/officeDocument/2006/relationships/slide" Target="slides/slide37.xml"/><Relationship Id="rId18" Type="http://schemas.openxmlformats.org/officeDocument/2006/relationships/slide" Target="slides/slide44.xml"/><Relationship Id="rId3" Type="http://schemas.openxmlformats.org/officeDocument/2006/relationships/slide" Target="slides/slide19.xml"/><Relationship Id="rId7" Type="http://schemas.openxmlformats.org/officeDocument/2006/relationships/slide" Target="slides/slide31.xml"/><Relationship Id="rId12" Type="http://schemas.openxmlformats.org/officeDocument/2006/relationships/slide" Target="slides/slide36.xml"/><Relationship Id="rId17" Type="http://schemas.openxmlformats.org/officeDocument/2006/relationships/slide" Target="slides/slide43.xml"/><Relationship Id="rId2" Type="http://schemas.openxmlformats.org/officeDocument/2006/relationships/slide" Target="slides/slide8.xml"/><Relationship Id="rId16" Type="http://schemas.openxmlformats.org/officeDocument/2006/relationships/slide" Target="slides/slide42.xml"/><Relationship Id="rId1" Type="http://schemas.openxmlformats.org/officeDocument/2006/relationships/slide" Target="slides/slide3.xml"/><Relationship Id="rId6" Type="http://schemas.openxmlformats.org/officeDocument/2006/relationships/slide" Target="slides/slide25.xml"/><Relationship Id="rId11" Type="http://schemas.openxmlformats.org/officeDocument/2006/relationships/slide" Target="slides/slide35.xml"/><Relationship Id="rId5" Type="http://schemas.openxmlformats.org/officeDocument/2006/relationships/slide" Target="slides/slide24.xml"/><Relationship Id="rId15" Type="http://schemas.openxmlformats.org/officeDocument/2006/relationships/slide" Target="slides/slide41.xml"/><Relationship Id="rId10" Type="http://schemas.openxmlformats.org/officeDocument/2006/relationships/slide" Target="slides/slide34.xml"/><Relationship Id="rId4" Type="http://schemas.openxmlformats.org/officeDocument/2006/relationships/slide" Target="slides/slide20.xml"/><Relationship Id="rId9" Type="http://schemas.openxmlformats.org/officeDocument/2006/relationships/slide" Target="slides/slide33.xml"/><Relationship Id="rId14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8E8E5A2B-D198-421A-8297-4AF7A20180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742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6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20AD311B-819C-4467-84B9-456279B0E5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815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28C4B-1637-450B-AE49-7ADF02CAC2F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165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C593A-B90C-4671-8D61-33068BB88BAA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61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8771D3-CE5B-415D-9ABD-4774D56703B9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986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7CA6D-F4FF-4F93-937C-A08504AEDC3A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7712" cy="3417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3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22" tIns="44961" rIns="89922" bIns="44961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9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F0D1E-C21B-414A-A374-03A8ED1FED00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51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46225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4371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43719" name="Rectangle 1031"/>
          <p:cNvSpPr>
            <a:spLocks noChangeArrowheads="1"/>
          </p:cNvSpPr>
          <p:nvPr/>
        </p:nvSpPr>
        <p:spPr bwMode="auto">
          <a:xfrm>
            <a:off x="25400" y="25400"/>
            <a:ext cx="9091613" cy="6805613"/>
          </a:xfrm>
          <a:prstGeom prst="rect">
            <a:avLst/>
          </a:prstGeom>
          <a:noFill/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21" name="AutoShape 1033"/>
          <p:cNvSpPr>
            <a:spLocks noChangeArrowheads="1"/>
          </p:cNvSpPr>
          <p:nvPr/>
        </p:nvSpPr>
        <p:spPr bwMode="auto">
          <a:xfrm>
            <a:off x="7715250" y="6286500"/>
            <a:ext cx="1373188" cy="515938"/>
          </a:xfrm>
          <a:prstGeom prst="triangle">
            <a:avLst>
              <a:gd name="adj" fmla="val 100000"/>
            </a:avLst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85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260350"/>
            <a:ext cx="20955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413" y="260350"/>
            <a:ext cx="61341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6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4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547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675" y="1268413"/>
            <a:ext cx="4079875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2950" y="1268413"/>
            <a:ext cx="4081463" cy="4935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6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8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465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163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403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050"/>
          <p:cNvSpPr>
            <a:spLocks noGrp="1" noChangeArrowheads="1"/>
          </p:cNvSpPr>
          <p:nvPr>
            <p:ph type="title"/>
          </p:nvPr>
        </p:nvSpPr>
        <p:spPr bwMode="auto">
          <a:xfrm>
            <a:off x="252413" y="260350"/>
            <a:ext cx="8207375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title style</a:t>
            </a:r>
          </a:p>
        </p:txBody>
      </p:sp>
      <p:sp>
        <p:nvSpPr>
          <p:cNvPr id="242691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0675" y="1268413"/>
            <a:ext cx="8313738" cy="493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 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2693" name="Rectangle 2053"/>
          <p:cNvSpPr>
            <a:spLocks noChangeArrowheads="1"/>
          </p:cNvSpPr>
          <p:nvPr/>
        </p:nvSpPr>
        <p:spPr bwMode="auto">
          <a:xfrm>
            <a:off x="25400" y="25400"/>
            <a:ext cx="9091613" cy="6805613"/>
          </a:xfrm>
          <a:prstGeom prst="rect">
            <a:avLst/>
          </a:prstGeom>
          <a:noFill/>
          <a:ln w="50800">
            <a:solidFill>
              <a:srgbClr val="00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2694" name="AutoShape 2054"/>
          <p:cNvSpPr>
            <a:spLocks noChangeArrowheads="1"/>
          </p:cNvSpPr>
          <p:nvPr/>
        </p:nvSpPr>
        <p:spPr bwMode="auto">
          <a:xfrm>
            <a:off x="7715250" y="6286500"/>
            <a:ext cx="1373188" cy="515938"/>
          </a:xfrm>
          <a:prstGeom prst="triangle">
            <a:avLst>
              <a:gd name="adj" fmla="val 100000"/>
            </a:avLst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6075" indent="-3460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2222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2pPr>
      <a:lvl3pPr marL="1031875" indent="-2349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3pPr>
      <a:lvl4pPr marL="1370013" indent="-22383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114550" indent="-17303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571750" indent="-17303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028950" indent="-17303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486150" indent="-17303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Buffer Cache Waits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90500"/>
            <a:ext cx="7775575" cy="1143000"/>
          </a:xfrm>
        </p:spPr>
        <p:txBody>
          <a:bodyPr/>
          <a:lstStyle/>
          <a:p>
            <a:r>
              <a:rPr lang="en-US" altLang="en-US"/>
              <a:t>Hashing III</a:t>
            </a:r>
          </a:p>
        </p:txBody>
      </p:sp>
      <p:sp>
        <p:nvSpPr>
          <p:cNvPr id="519171" name="Text Box 3"/>
          <p:cNvSpPr txBox="1">
            <a:spLocks noChangeArrowheads="1"/>
          </p:cNvSpPr>
          <p:nvPr/>
        </p:nvSpPr>
        <p:spPr bwMode="auto">
          <a:xfrm>
            <a:off x="1565275" y="1433513"/>
            <a:ext cx="1562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Data Block</a:t>
            </a:r>
          </a:p>
        </p:txBody>
      </p:sp>
      <p:sp>
        <p:nvSpPr>
          <p:cNvPr id="519172" name="Rectangle 4"/>
          <p:cNvSpPr>
            <a:spLocks noChangeArrowheads="1"/>
          </p:cNvSpPr>
          <p:nvPr/>
        </p:nvSpPr>
        <p:spPr bwMode="auto">
          <a:xfrm>
            <a:off x="1343025" y="3065463"/>
            <a:ext cx="244475" cy="37623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9173" name="Rectangle 5"/>
          <p:cNvSpPr>
            <a:spLocks noChangeArrowheads="1"/>
          </p:cNvSpPr>
          <p:nvPr/>
        </p:nvSpPr>
        <p:spPr bwMode="auto">
          <a:xfrm>
            <a:off x="1343025" y="3854450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9174" name="Rectangle 6"/>
          <p:cNvSpPr>
            <a:spLocks noChangeArrowheads="1"/>
          </p:cNvSpPr>
          <p:nvPr/>
        </p:nvSpPr>
        <p:spPr bwMode="auto">
          <a:xfrm>
            <a:off x="1343025" y="4543425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9175" name="Rectangle 7"/>
          <p:cNvSpPr>
            <a:spLocks noChangeArrowheads="1"/>
          </p:cNvSpPr>
          <p:nvPr/>
        </p:nvSpPr>
        <p:spPr bwMode="auto">
          <a:xfrm>
            <a:off x="1343025" y="5270500"/>
            <a:ext cx="244475" cy="369888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519176" name="AutoShape 8"/>
          <p:cNvCxnSpPr>
            <a:cxnSpLocks noChangeShapeType="1"/>
            <a:stCxn id="519172" idx="3"/>
          </p:cNvCxnSpPr>
          <p:nvPr/>
        </p:nvCxnSpPr>
        <p:spPr bwMode="auto">
          <a:xfrm flipV="1">
            <a:off x="1587500" y="3230563"/>
            <a:ext cx="855663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177" name="AutoShape 9"/>
          <p:cNvCxnSpPr>
            <a:cxnSpLocks noChangeShapeType="1"/>
            <a:stCxn id="519175" idx="3"/>
          </p:cNvCxnSpPr>
          <p:nvPr/>
        </p:nvCxnSpPr>
        <p:spPr bwMode="auto">
          <a:xfrm flipV="1">
            <a:off x="1587500" y="5449888"/>
            <a:ext cx="855663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178" name="AutoShape 10"/>
          <p:cNvCxnSpPr>
            <a:cxnSpLocks noChangeShapeType="1"/>
            <a:stCxn id="519173" idx="3"/>
          </p:cNvCxnSpPr>
          <p:nvPr/>
        </p:nvCxnSpPr>
        <p:spPr bwMode="auto">
          <a:xfrm flipV="1">
            <a:off x="1587500" y="4022725"/>
            <a:ext cx="855663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9179" name="Text Box 11"/>
          <p:cNvSpPr txBox="1">
            <a:spLocks noChangeArrowheads="1"/>
          </p:cNvSpPr>
          <p:nvPr/>
        </p:nvSpPr>
        <p:spPr bwMode="auto">
          <a:xfrm>
            <a:off x="844550" y="3781425"/>
            <a:ext cx="28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519180" name="Text Box 12"/>
          <p:cNvSpPr txBox="1">
            <a:spLocks noChangeArrowheads="1"/>
          </p:cNvSpPr>
          <p:nvPr/>
        </p:nvSpPr>
        <p:spPr bwMode="auto">
          <a:xfrm>
            <a:off x="855663" y="4478338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519181" name="Text Box 13"/>
          <p:cNvSpPr txBox="1">
            <a:spLocks noChangeArrowheads="1"/>
          </p:cNvSpPr>
          <p:nvPr/>
        </p:nvSpPr>
        <p:spPr bwMode="auto">
          <a:xfrm>
            <a:off x="884238" y="2943225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</a:p>
        </p:txBody>
      </p:sp>
      <p:sp>
        <p:nvSpPr>
          <p:cNvPr id="519182" name="Text Box 14"/>
          <p:cNvSpPr txBox="1">
            <a:spLocks noChangeArrowheads="1"/>
          </p:cNvSpPr>
          <p:nvPr/>
        </p:nvSpPr>
        <p:spPr bwMode="auto">
          <a:xfrm>
            <a:off x="855663" y="5253038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cxnSp>
        <p:nvCxnSpPr>
          <p:cNvPr id="519183" name="AutoShape 15"/>
          <p:cNvCxnSpPr>
            <a:cxnSpLocks noChangeShapeType="1"/>
            <a:stCxn id="519174" idx="3"/>
          </p:cNvCxnSpPr>
          <p:nvPr/>
        </p:nvCxnSpPr>
        <p:spPr bwMode="auto">
          <a:xfrm flipV="1">
            <a:off x="1587500" y="4721225"/>
            <a:ext cx="9017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9184" name="Rectangle 16"/>
          <p:cNvSpPr>
            <a:spLocks noChangeArrowheads="1"/>
          </p:cNvSpPr>
          <p:nvPr/>
        </p:nvSpPr>
        <p:spPr bwMode="auto">
          <a:xfrm>
            <a:off x="1725613" y="1874838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9185" name="Text Box 17"/>
          <p:cNvSpPr txBox="1">
            <a:spLocks noChangeArrowheads="1"/>
          </p:cNvSpPr>
          <p:nvPr/>
        </p:nvSpPr>
        <p:spPr bwMode="auto">
          <a:xfrm>
            <a:off x="4357688" y="1730375"/>
            <a:ext cx="259397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Hash Block’s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	file#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	block #’s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Result in a bucket#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Put Block in bucket</a:t>
            </a:r>
          </a:p>
        </p:txBody>
      </p:sp>
      <p:sp>
        <p:nvSpPr>
          <p:cNvPr id="519186" name="AutoShape 18"/>
          <p:cNvSpPr>
            <a:spLocks noChangeArrowheads="1"/>
          </p:cNvSpPr>
          <p:nvPr/>
        </p:nvSpPr>
        <p:spPr bwMode="auto">
          <a:xfrm>
            <a:off x="2692400" y="2162175"/>
            <a:ext cx="1019175" cy="2339975"/>
          </a:xfrm>
          <a:prstGeom prst="curvedLeftArrow">
            <a:avLst>
              <a:gd name="adj1" fmla="val 45919"/>
              <a:gd name="adj2" fmla="val 91838"/>
              <a:gd name="adj3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Hashing IV</a:t>
            </a:r>
          </a:p>
        </p:txBody>
      </p:sp>
      <p:sp>
        <p:nvSpPr>
          <p:cNvPr id="520196" name="Rectangle 4"/>
          <p:cNvSpPr>
            <a:spLocks noChangeArrowheads="1"/>
          </p:cNvSpPr>
          <p:nvPr/>
        </p:nvSpPr>
        <p:spPr bwMode="auto">
          <a:xfrm>
            <a:off x="1343025" y="3065463"/>
            <a:ext cx="244475" cy="37623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0197" name="Rectangle 5"/>
          <p:cNvSpPr>
            <a:spLocks noChangeArrowheads="1"/>
          </p:cNvSpPr>
          <p:nvPr/>
        </p:nvSpPr>
        <p:spPr bwMode="auto">
          <a:xfrm>
            <a:off x="1343025" y="3854450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0198" name="Rectangle 6"/>
          <p:cNvSpPr>
            <a:spLocks noChangeArrowheads="1"/>
          </p:cNvSpPr>
          <p:nvPr/>
        </p:nvSpPr>
        <p:spPr bwMode="auto">
          <a:xfrm>
            <a:off x="1343025" y="4543425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20199" name="Rectangle 7"/>
          <p:cNvSpPr>
            <a:spLocks noChangeArrowheads="1"/>
          </p:cNvSpPr>
          <p:nvPr/>
        </p:nvSpPr>
        <p:spPr bwMode="auto">
          <a:xfrm>
            <a:off x="1343025" y="5270500"/>
            <a:ext cx="244475" cy="369888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520200" name="AutoShape 8"/>
          <p:cNvCxnSpPr>
            <a:cxnSpLocks noChangeShapeType="1"/>
            <a:stCxn id="520196" idx="3"/>
          </p:cNvCxnSpPr>
          <p:nvPr/>
        </p:nvCxnSpPr>
        <p:spPr bwMode="auto">
          <a:xfrm flipV="1">
            <a:off x="1587500" y="3230563"/>
            <a:ext cx="855663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201" name="AutoShape 9"/>
          <p:cNvCxnSpPr>
            <a:cxnSpLocks noChangeShapeType="1"/>
            <a:stCxn id="520199" idx="3"/>
          </p:cNvCxnSpPr>
          <p:nvPr/>
        </p:nvCxnSpPr>
        <p:spPr bwMode="auto">
          <a:xfrm flipV="1">
            <a:off x="1587500" y="5449888"/>
            <a:ext cx="855663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202" name="AutoShape 10"/>
          <p:cNvCxnSpPr>
            <a:cxnSpLocks noChangeShapeType="1"/>
            <a:stCxn id="520197" idx="3"/>
          </p:cNvCxnSpPr>
          <p:nvPr/>
        </p:nvCxnSpPr>
        <p:spPr bwMode="auto">
          <a:xfrm flipV="1">
            <a:off x="1587500" y="4022725"/>
            <a:ext cx="855663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0203" name="Text Box 11"/>
          <p:cNvSpPr txBox="1">
            <a:spLocks noChangeArrowheads="1"/>
          </p:cNvSpPr>
          <p:nvPr/>
        </p:nvSpPr>
        <p:spPr bwMode="auto">
          <a:xfrm>
            <a:off x="844550" y="3781425"/>
            <a:ext cx="28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520204" name="Text Box 12"/>
          <p:cNvSpPr txBox="1">
            <a:spLocks noChangeArrowheads="1"/>
          </p:cNvSpPr>
          <p:nvPr/>
        </p:nvSpPr>
        <p:spPr bwMode="auto">
          <a:xfrm>
            <a:off x="855663" y="4478338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520205" name="Text Box 13"/>
          <p:cNvSpPr txBox="1">
            <a:spLocks noChangeArrowheads="1"/>
          </p:cNvSpPr>
          <p:nvPr/>
        </p:nvSpPr>
        <p:spPr bwMode="auto">
          <a:xfrm>
            <a:off x="884238" y="2943225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</a:p>
        </p:txBody>
      </p:sp>
      <p:sp>
        <p:nvSpPr>
          <p:cNvPr id="520206" name="Text Box 14"/>
          <p:cNvSpPr txBox="1">
            <a:spLocks noChangeArrowheads="1"/>
          </p:cNvSpPr>
          <p:nvPr/>
        </p:nvSpPr>
        <p:spPr bwMode="auto">
          <a:xfrm>
            <a:off x="855663" y="5253038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cxnSp>
        <p:nvCxnSpPr>
          <p:cNvPr id="520207" name="AutoShape 15"/>
          <p:cNvCxnSpPr>
            <a:cxnSpLocks noChangeShapeType="1"/>
            <a:stCxn id="520198" idx="3"/>
          </p:cNvCxnSpPr>
          <p:nvPr/>
        </p:nvCxnSpPr>
        <p:spPr bwMode="auto">
          <a:xfrm flipV="1">
            <a:off x="1587500" y="4721225"/>
            <a:ext cx="9017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0208" name="Rectangle 16"/>
          <p:cNvSpPr>
            <a:spLocks noChangeArrowheads="1"/>
          </p:cNvSpPr>
          <p:nvPr/>
        </p:nvSpPr>
        <p:spPr bwMode="auto">
          <a:xfrm>
            <a:off x="2570163" y="4337050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Hashing V</a:t>
            </a:r>
          </a:p>
        </p:txBody>
      </p:sp>
      <p:sp>
        <p:nvSpPr>
          <p:cNvPr id="516113" name="Rectangle 17"/>
          <p:cNvSpPr>
            <a:spLocks noChangeArrowheads="1"/>
          </p:cNvSpPr>
          <p:nvPr/>
        </p:nvSpPr>
        <p:spPr bwMode="auto">
          <a:xfrm>
            <a:off x="1343025" y="3065463"/>
            <a:ext cx="244475" cy="37623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6114" name="Rectangle 18"/>
          <p:cNvSpPr>
            <a:spLocks noChangeArrowheads="1"/>
          </p:cNvSpPr>
          <p:nvPr/>
        </p:nvSpPr>
        <p:spPr bwMode="auto">
          <a:xfrm>
            <a:off x="1343025" y="3854450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6115" name="Rectangle 19"/>
          <p:cNvSpPr>
            <a:spLocks noChangeArrowheads="1"/>
          </p:cNvSpPr>
          <p:nvPr/>
        </p:nvSpPr>
        <p:spPr bwMode="auto">
          <a:xfrm>
            <a:off x="1343025" y="4543425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6116" name="Rectangle 20"/>
          <p:cNvSpPr>
            <a:spLocks noChangeArrowheads="1"/>
          </p:cNvSpPr>
          <p:nvPr/>
        </p:nvSpPr>
        <p:spPr bwMode="auto">
          <a:xfrm>
            <a:off x="1343025" y="5270500"/>
            <a:ext cx="244475" cy="369888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516121" name="AutoShape 25"/>
          <p:cNvCxnSpPr>
            <a:cxnSpLocks noChangeShapeType="1"/>
            <a:stCxn id="516113" idx="3"/>
            <a:endCxn id="516137" idx="1"/>
          </p:cNvCxnSpPr>
          <p:nvPr/>
        </p:nvCxnSpPr>
        <p:spPr bwMode="auto">
          <a:xfrm flipV="1">
            <a:off x="1587500" y="3230563"/>
            <a:ext cx="855663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2" name="AutoShape 26"/>
          <p:cNvCxnSpPr>
            <a:cxnSpLocks noChangeShapeType="1"/>
            <a:stCxn id="516116" idx="3"/>
            <a:endCxn id="516132" idx="1"/>
          </p:cNvCxnSpPr>
          <p:nvPr/>
        </p:nvCxnSpPr>
        <p:spPr bwMode="auto">
          <a:xfrm flipV="1">
            <a:off x="1587500" y="5449888"/>
            <a:ext cx="855663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27" name="AutoShape 31"/>
          <p:cNvCxnSpPr>
            <a:cxnSpLocks noChangeShapeType="1"/>
            <a:stCxn id="516114" idx="3"/>
            <a:endCxn id="516138" idx="1"/>
          </p:cNvCxnSpPr>
          <p:nvPr/>
        </p:nvCxnSpPr>
        <p:spPr bwMode="auto">
          <a:xfrm flipV="1">
            <a:off x="1587500" y="4022725"/>
            <a:ext cx="855663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6130" name="Rectangle 34"/>
          <p:cNvSpPr>
            <a:spLocks noChangeArrowheads="1"/>
          </p:cNvSpPr>
          <p:nvPr/>
        </p:nvSpPr>
        <p:spPr bwMode="auto">
          <a:xfrm>
            <a:off x="3332163" y="2913063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31" name="Rectangle 35"/>
          <p:cNvSpPr>
            <a:spLocks noChangeArrowheads="1"/>
          </p:cNvSpPr>
          <p:nvPr/>
        </p:nvSpPr>
        <p:spPr bwMode="auto">
          <a:xfrm>
            <a:off x="3332163" y="3705225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32" name="Rectangle 36"/>
          <p:cNvSpPr>
            <a:spLocks noChangeArrowheads="1"/>
          </p:cNvSpPr>
          <p:nvPr/>
        </p:nvSpPr>
        <p:spPr bwMode="auto">
          <a:xfrm>
            <a:off x="2443163" y="5132388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37" name="Rectangle 41"/>
          <p:cNvSpPr>
            <a:spLocks noChangeArrowheads="1"/>
          </p:cNvSpPr>
          <p:nvPr/>
        </p:nvSpPr>
        <p:spPr bwMode="auto">
          <a:xfrm>
            <a:off x="2443163" y="2913063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38" name="Rectangle 42"/>
          <p:cNvSpPr>
            <a:spLocks noChangeArrowheads="1"/>
          </p:cNvSpPr>
          <p:nvPr/>
        </p:nvSpPr>
        <p:spPr bwMode="auto">
          <a:xfrm>
            <a:off x="2443163" y="3705225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6147" name="Group 51"/>
          <p:cNvGrpSpPr>
            <a:grpSpLocks/>
          </p:cNvGrpSpPr>
          <p:nvPr/>
        </p:nvGrpSpPr>
        <p:grpSpPr bwMode="auto">
          <a:xfrm>
            <a:off x="3055938" y="4014788"/>
            <a:ext cx="366712" cy="184150"/>
            <a:chOff x="1440" y="1824"/>
            <a:chExt cx="96" cy="48"/>
          </a:xfrm>
        </p:grpSpPr>
        <p:sp>
          <p:nvSpPr>
            <p:cNvPr id="516148" name="Line 52"/>
            <p:cNvSpPr>
              <a:spLocks noChangeShapeType="1"/>
            </p:cNvSpPr>
            <p:nvPr/>
          </p:nvSpPr>
          <p:spPr bwMode="auto">
            <a:xfrm flipV="1">
              <a:off x="1440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6149" name="Line 53"/>
            <p:cNvSpPr>
              <a:spLocks noChangeShapeType="1"/>
            </p:cNvSpPr>
            <p:nvPr/>
          </p:nvSpPr>
          <p:spPr bwMode="auto">
            <a:xfrm flipV="1">
              <a:off x="144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16150" name="Group 54"/>
          <p:cNvGrpSpPr>
            <a:grpSpLocks/>
          </p:cNvGrpSpPr>
          <p:nvPr/>
        </p:nvGrpSpPr>
        <p:grpSpPr bwMode="auto">
          <a:xfrm>
            <a:off x="3055938" y="3279775"/>
            <a:ext cx="366712" cy="184150"/>
            <a:chOff x="1440" y="1824"/>
            <a:chExt cx="96" cy="48"/>
          </a:xfrm>
        </p:grpSpPr>
        <p:sp>
          <p:nvSpPr>
            <p:cNvPr id="516151" name="Line 55"/>
            <p:cNvSpPr>
              <a:spLocks noChangeShapeType="1"/>
            </p:cNvSpPr>
            <p:nvPr/>
          </p:nvSpPr>
          <p:spPr bwMode="auto">
            <a:xfrm flipV="1">
              <a:off x="1440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16152" name="Line 56"/>
            <p:cNvSpPr>
              <a:spLocks noChangeShapeType="1"/>
            </p:cNvSpPr>
            <p:nvPr/>
          </p:nvSpPr>
          <p:spPr bwMode="auto">
            <a:xfrm flipV="1">
              <a:off x="144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16155" name="Text Box 59"/>
          <p:cNvSpPr txBox="1">
            <a:spLocks noChangeArrowheads="1"/>
          </p:cNvSpPr>
          <p:nvPr/>
        </p:nvSpPr>
        <p:spPr bwMode="auto">
          <a:xfrm>
            <a:off x="844550" y="3781425"/>
            <a:ext cx="28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516156" name="Text Box 60"/>
          <p:cNvSpPr txBox="1">
            <a:spLocks noChangeArrowheads="1"/>
          </p:cNvSpPr>
          <p:nvPr/>
        </p:nvSpPr>
        <p:spPr bwMode="auto">
          <a:xfrm>
            <a:off x="855663" y="4478338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516157" name="Text Box 61"/>
          <p:cNvSpPr txBox="1">
            <a:spLocks noChangeArrowheads="1"/>
          </p:cNvSpPr>
          <p:nvPr/>
        </p:nvSpPr>
        <p:spPr bwMode="auto">
          <a:xfrm>
            <a:off x="884238" y="2943225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516159" name="Text Box 63"/>
          <p:cNvSpPr txBox="1">
            <a:spLocks noChangeArrowheads="1"/>
          </p:cNvSpPr>
          <p:nvPr/>
        </p:nvSpPr>
        <p:spPr bwMode="auto">
          <a:xfrm>
            <a:off x="855663" y="5253038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cxnSp>
        <p:nvCxnSpPr>
          <p:cNvPr id="516160" name="AutoShape 64"/>
          <p:cNvCxnSpPr>
            <a:cxnSpLocks noChangeShapeType="1"/>
            <a:stCxn id="516115" idx="3"/>
          </p:cNvCxnSpPr>
          <p:nvPr/>
        </p:nvCxnSpPr>
        <p:spPr bwMode="auto">
          <a:xfrm flipV="1">
            <a:off x="1587500" y="4721225"/>
            <a:ext cx="9017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6161" name="AutoShape 65"/>
          <p:cNvCxnSpPr>
            <a:cxnSpLocks noChangeShapeType="1"/>
          </p:cNvCxnSpPr>
          <p:nvPr/>
        </p:nvCxnSpPr>
        <p:spPr bwMode="auto">
          <a:xfrm flipV="1">
            <a:off x="1582738" y="4157663"/>
            <a:ext cx="855662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6162" name="Text Box 66"/>
          <p:cNvSpPr txBox="1">
            <a:spLocks noChangeArrowheads="1"/>
          </p:cNvSpPr>
          <p:nvPr/>
        </p:nvSpPr>
        <p:spPr bwMode="auto">
          <a:xfrm>
            <a:off x="860425" y="1704975"/>
            <a:ext cx="704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After a while the buckets become populated with blocks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5575" cy="914400"/>
          </a:xfrm>
        </p:spPr>
        <p:txBody>
          <a:bodyPr/>
          <a:lstStyle/>
          <a:p>
            <a:r>
              <a:rPr lang="en-US" altLang="en-US"/>
              <a:t>To Find a Block</a:t>
            </a:r>
          </a:p>
        </p:txBody>
      </p:sp>
      <p:sp>
        <p:nvSpPr>
          <p:cNvPr id="525315" name="Text Box 3"/>
          <p:cNvSpPr txBox="1">
            <a:spLocks noChangeArrowheads="1"/>
          </p:cNvSpPr>
          <p:nvPr/>
        </p:nvSpPr>
        <p:spPr bwMode="auto">
          <a:xfrm>
            <a:off x="2057400" y="1235075"/>
            <a:ext cx="1182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Buffer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Headers</a:t>
            </a:r>
          </a:p>
        </p:txBody>
      </p:sp>
      <p:grpSp>
        <p:nvGrpSpPr>
          <p:cNvPr id="525316" name="Group 4"/>
          <p:cNvGrpSpPr>
            <a:grpSpLocks/>
          </p:cNvGrpSpPr>
          <p:nvPr/>
        </p:nvGrpSpPr>
        <p:grpSpPr bwMode="auto">
          <a:xfrm>
            <a:off x="4114800" y="1981200"/>
            <a:ext cx="2362200" cy="3048000"/>
            <a:chOff x="3072" y="1248"/>
            <a:chExt cx="2352" cy="2352"/>
          </a:xfrm>
        </p:grpSpPr>
        <p:grpSp>
          <p:nvGrpSpPr>
            <p:cNvPr id="525317" name="Group 5"/>
            <p:cNvGrpSpPr>
              <a:grpSpLocks/>
            </p:cNvGrpSpPr>
            <p:nvPr/>
          </p:nvGrpSpPr>
          <p:grpSpPr bwMode="auto">
            <a:xfrm>
              <a:off x="3072" y="1248"/>
              <a:ext cx="2352" cy="2352"/>
              <a:chOff x="3072" y="1296"/>
              <a:chExt cx="2352" cy="2352"/>
            </a:xfrm>
          </p:grpSpPr>
          <p:grpSp>
            <p:nvGrpSpPr>
              <p:cNvPr id="525318" name="Group 6"/>
              <p:cNvGrpSpPr>
                <a:grpSpLocks/>
              </p:cNvGrpSpPr>
              <p:nvPr/>
            </p:nvGrpSpPr>
            <p:grpSpPr bwMode="auto">
              <a:xfrm>
                <a:off x="3072" y="1296"/>
                <a:ext cx="2352" cy="2352"/>
                <a:chOff x="3072" y="1296"/>
                <a:chExt cx="2400" cy="2352"/>
              </a:xfrm>
            </p:grpSpPr>
            <p:sp>
              <p:nvSpPr>
                <p:cNvPr id="525319" name="Rectangle 7"/>
                <p:cNvSpPr>
                  <a:spLocks noChangeArrowheads="1"/>
                </p:cNvSpPr>
                <p:nvPr/>
              </p:nvSpPr>
              <p:spPr bwMode="auto">
                <a:xfrm>
                  <a:off x="3072" y="129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320" name="Rectangle 8"/>
                <p:cNvSpPr>
                  <a:spLocks noChangeArrowheads="1"/>
                </p:cNvSpPr>
                <p:nvPr/>
              </p:nvSpPr>
              <p:spPr bwMode="auto">
                <a:xfrm>
                  <a:off x="3072" y="163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321" name="Rectangle 9"/>
                <p:cNvSpPr>
                  <a:spLocks noChangeArrowheads="1"/>
                </p:cNvSpPr>
                <p:nvPr/>
              </p:nvSpPr>
              <p:spPr bwMode="auto">
                <a:xfrm>
                  <a:off x="3072" y="1968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322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304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323" name="Rectangle 11"/>
                <p:cNvSpPr>
                  <a:spLocks noChangeArrowheads="1"/>
                </p:cNvSpPr>
                <p:nvPr/>
              </p:nvSpPr>
              <p:spPr bwMode="auto">
                <a:xfrm>
                  <a:off x="3072" y="2640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324" name="Rectangle 12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5325" name="Rectangle 13"/>
                <p:cNvSpPr>
                  <a:spLocks noChangeArrowheads="1"/>
                </p:cNvSpPr>
                <p:nvPr/>
              </p:nvSpPr>
              <p:spPr bwMode="auto">
                <a:xfrm>
                  <a:off x="3072" y="331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25326" name="Rectangle 14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27" name="Rectangle 15"/>
              <p:cNvSpPr>
                <a:spLocks noChangeArrowheads="1"/>
              </p:cNvSpPr>
              <p:nvPr/>
            </p:nvSpPr>
            <p:spPr bwMode="auto">
              <a:xfrm>
                <a:off x="340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28" name="Rectangle 16"/>
              <p:cNvSpPr>
                <a:spLocks noChangeArrowheads="1"/>
              </p:cNvSpPr>
              <p:nvPr/>
            </p:nvSpPr>
            <p:spPr bwMode="auto">
              <a:xfrm>
                <a:off x="3744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29" name="Rectangle 17"/>
              <p:cNvSpPr>
                <a:spLocks noChangeArrowheads="1"/>
              </p:cNvSpPr>
              <p:nvPr/>
            </p:nvSpPr>
            <p:spPr bwMode="auto">
              <a:xfrm>
                <a:off x="4080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30" name="Rectangle 18"/>
              <p:cNvSpPr>
                <a:spLocks noChangeArrowheads="1"/>
              </p:cNvSpPr>
              <p:nvPr/>
            </p:nvSpPr>
            <p:spPr bwMode="auto">
              <a:xfrm>
                <a:off x="4416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31" name="Rectangle 19"/>
              <p:cNvSpPr>
                <a:spLocks noChangeArrowheads="1"/>
              </p:cNvSpPr>
              <p:nvPr/>
            </p:nvSpPr>
            <p:spPr bwMode="auto">
              <a:xfrm>
                <a:off x="475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5332" name="Rectangle 20"/>
              <p:cNvSpPr>
                <a:spLocks noChangeArrowheads="1"/>
              </p:cNvSpPr>
              <p:nvPr/>
            </p:nvSpPr>
            <p:spPr bwMode="auto">
              <a:xfrm>
                <a:off x="508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5333" name="Rectangle 21"/>
            <p:cNvSpPr>
              <a:spLocks noChangeArrowheads="1"/>
            </p:cNvSpPr>
            <p:nvPr/>
          </p:nvSpPr>
          <p:spPr bwMode="auto">
            <a:xfrm>
              <a:off x="3072" y="3264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34" name="Rectangle 22"/>
            <p:cNvSpPr>
              <a:spLocks noChangeArrowheads="1"/>
            </p:cNvSpPr>
            <p:nvPr/>
          </p:nvSpPr>
          <p:spPr bwMode="auto">
            <a:xfrm>
              <a:off x="3744" y="2592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35" name="Rectangle 23"/>
            <p:cNvSpPr>
              <a:spLocks noChangeArrowheads="1"/>
            </p:cNvSpPr>
            <p:nvPr/>
          </p:nvSpPr>
          <p:spPr bwMode="auto">
            <a:xfrm>
              <a:off x="4080" y="1920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36" name="Rectangle 24"/>
            <p:cNvSpPr>
              <a:spLocks noChangeArrowheads="1"/>
            </p:cNvSpPr>
            <p:nvPr/>
          </p:nvSpPr>
          <p:spPr bwMode="auto">
            <a:xfrm>
              <a:off x="4416" y="3264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37" name="Rectangle 25"/>
            <p:cNvSpPr>
              <a:spLocks noChangeArrowheads="1"/>
            </p:cNvSpPr>
            <p:nvPr/>
          </p:nvSpPr>
          <p:spPr bwMode="auto">
            <a:xfrm>
              <a:off x="4752" y="2256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38" name="Rectangle 26"/>
            <p:cNvSpPr>
              <a:spLocks noChangeArrowheads="1"/>
            </p:cNvSpPr>
            <p:nvPr/>
          </p:nvSpPr>
          <p:spPr bwMode="auto">
            <a:xfrm>
              <a:off x="3408" y="1920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39" name="Rectangle 27"/>
            <p:cNvSpPr>
              <a:spLocks noChangeArrowheads="1"/>
            </p:cNvSpPr>
            <p:nvPr/>
          </p:nvSpPr>
          <p:spPr bwMode="auto">
            <a:xfrm>
              <a:off x="4416" y="1584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40" name="Rectangle 28"/>
            <p:cNvSpPr>
              <a:spLocks noChangeArrowheads="1"/>
            </p:cNvSpPr>
            <p:nvPr/>
          </p:nvSpPr>
          <p:spPr bwMode="auto">
            <a:xfrm>
              <a:off x="5088" y="1248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41" name="Rectangle 29"/>
            <p:cNvSpPr>
              <a:spLocks noChangeArrowheads="1"/>
            </p:cNvSpPr>
            <p:nvPr/>
          </p:nvSpPr>
          <p:spPr bwMode="auto">
            <a:xfrm>
              <a:off x="3744" y="1248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42" name="Rectangle 30"/>
            <p:cNvSpPr>
              <a:spLocks noChangeArrowheads="1"/>
            </p:cNvSpPr>
            <p:nvPr/>
          </p:nvSpPr>
          <p:spPr bwMode="auto">
            <a:xfrm>
              <a:off x="4416" y="2592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43" name="Rectangle 31"/>
            <p:cNvSpPr>
              <a:spLocks noChangeArrowheads="1"/>
            </p:cNvSpPr>
            <p:nvPr/>
          </p:nvSpPr>
          <p:spPr bwMode="auto">
            <a:xfrm>
              <a:off x="4752" y="2928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25344" name="AutoShape 32"/>
          <p:cNvCxnSpPr>
            <a:cxnSpLocks noChangeShapeType="1"/>
            <a:stCxn id="525368" idx="3"/>
            <a:endCxn id="525341" idx="1"/>
          </p:cNvCxnSpPr>
          <p:nvPr/>
        </p:nvCxnSpPr>
        <p:spPr bwMode="auto">
          <a:xfrm flipV="1">
            <a:off x="2874963" y="2198688"/>
            <a:ext cx="1914525" cy="15875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45" name="AutoShape 33"/>
          <p:cNvCxnSpPr>
            <a:cxnSpLocks noChangeShapeType="1"/>
            <a:stCxn id="525369" idx="3"/>
            <a:endCxn id="525340" idx="1"/>
          </p:cNvCxnSpPr>
          <p:nvPr/>
        </p:nvCxnSpPr>
        <p:spPr bwMode="auto">
          <a:xfrm flipV="1">
            <a:off x="2874963" y="2198688"/>
            <a:ext cx="3263900" cy="487362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46" name="AutoShape 34"/>
          <p:cNvCxnSpPr>
            <a:cxnSpLocks noChangeShapeType="1"/>
            <a:stCxn id="525370" idx="3"/>
            <a:endCxn id="525339" idx="1"/>
          </p:cNvCxnSpPr>
          <p:nvPr/>
        </p:nvCxnSpPr>
        <p:spPr bwMode="auto">
          <a:xfrm flipV="1">
            <a:off x="2320925" y="2635250"/>
            <a:ext cx="3143250" cy="642938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47" name="AutoShape 35"/>
          <p:cNvCxnSpPr>
            <a:cxnSpLocks noChangeShapeType="1"/>
            <a:stCxn id="525371" idx="3"/>
            <a:endCxn id="525335" idx="1"/>
          </p:cNvCxnSpPr>
          <p:nvPr/>
        </p:nvCxnSpPr>
        <p:spPr bwMode="auto">
          <a:xfrm flipV="1">
            <a:off x="2320925" y="3070225"/>
            <a:ext cx="2806700" cy="53657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48" name="AutoShape 36"/>
          <p:cNvCxnSpPr>
            <a:cxnSpLocks noChangeShapeType="1"/>
            <a:stCxn id="525372" idx="3"/>
            <a:endCxn id="525334" idx="1"/>
          </p:cNvCxnSpPr>
          <p:nvPr/>
        </p:nvCxnSpPr>
        <p:spPr bwMode="auto">
          <a:xfrm flipV="1">
            <a:off x="3429000" y="3940175"/>
            <a:ext cx="1360488" cy="61913"/>
          </a:xfrm>
          <a:prstGeom prst="curvedConnector3">
            <a:avLst>
              <a:gd name="adj1" fmla="val 4994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49" name="AutoShape 37"/>
          <p:cNvCxnSpPr>
            <a:cxnSpLocks noChangeShapeType="1"/>
            <a:stCxn id="525373" idx="3"/>
            <a:endCxn id="525337" idx="1"/>
          </p:cNvCxnSpPr>
          <p:nvPr/>
        </p:nvCxnSpPr>
        <p:spPr bwMode="auto">
          <a:xfrm flipV="1">
            <a:off x="2320925" y="3505200"/>
            <a:ext cx="3481388" cy="758825"/>
          </a:xfrm>
          <a:prstGeom prst="curvedConnector3">
            <a:avLst>
              <a:gd name="adj1" fmla="val 49977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50" name="AutoShape 38"/>
          <p:cNvCxnSpPr>
            <a:cxnSpLocks noChangeShapeType="1"/>
            <a:stCxn id="525374" idx="3"/>
            <a:endCxn id="525342" idx="1"/>
          </p:cNvCxnSpPr>
          <p:nvPr/>
        </p:nvCxnSpPr>
        <p:spPr bwMode="auto">
          <a:xfrm flipV="1">
            <a:off x="2320925" y="3940175"/>
            <a:ext cx="3143250" cy="652463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25351" name="Group 39"/>
          <p:cNvGrpSpPr>
            <a:grpSpLocks/>
          </p:cNvGrpSpPr>
          <p:nvPr/>
        </p:nvGrpSpPr>
        <p:grpSpPr bwMode="auto">
          <a:xfrm>
            <a:off x="1219200" y="2273300"/>
            <a:ext cx="152400" cy="2374900"/>
            <a:chOff x="768" y="1432"/>
            <a:chExt cx="157" cy="1746"/>
          </a:xfrm>
        </p:grpSpPr>
        <p:sp>
          <p:nvSpPr>
            <p:cNvPr id="525352" name="Rectangle 40"/>
            <p:cNvSpPr>
              <a:spLocks noChangeArrowheads="1"/>
            </p:cNvSpPr>
            <p:nvPr/>
          </p:nvSpPr>
          <p:spPr bwMode="auto">
            <a:xfrm>
              <a:off x="768" y="1432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5353" name="Rectangle 41"/>
            <p:cNvSpPr>
              <a:spLocks noChangeArrowheads="1"/>
            </p:cNvSpPr>
            <p:nvPr/>
          </p:nvSpPr>
          <p:spPr bwMode="auto">
            <a:xfrm>
              <a:off x="768" y="1672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5354" name="Rectangle 42"/>
            <p:cNvSpPr>
              <a:spLocks noChangeArrowheads="1"/>
            </p:cNvSpPr>
            <p:nvPr/>
          </p:nvSpPr>
          <p:spPr bwMode="auto">
            <a:xfrm>
              <a:off x="768" y="1882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5355" name="Rectangle 43"/>
            <p:cNvSpPr>
              <a:spLocks noChangeArrowheads="1"/>
            </p:cNvSpPr>
            <p:nvPr/>
          </p:nvSpPr>
          <p:spPr bwMode="auto">
            <a:xfrm>
              <a:off x="768" y="2104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5356" name="Rectangle 44"/>
            <p:cNvSpPr>
              <a:spLocks noChangeArrowheads="1"/>
            </p:cNvSpPr>
            <p:nvPr/>
          </p:nvSpPr>
          <p:spPr bwMode="auto">
            <a:xfrm>
              <a:off x="768" y="2344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5357" name="Rectangle 45"/>
            <p:cNvSpPr>
              <a:spLocks noChangeArrowheads="1"/>
            </p:cNvSpPr>
            <p:nvPr/>
          </p:nvSpPr>
          <p:spPr bwMode="auto">
            <a:xfrm>
              <a:off x="768" y="2584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5358" name="Rectangle 46"/>
            <p:cNvSpPr>
              <a:spLocks noChangeArrowheads="1"/>
            </p:cNvSpPr>
            <p:nvPr/>
          </p:nvSpPr>
          <p:spPr bwMode="auto">
            <a:xfrm>
              <a:off x="768" y="2824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5359" name="Rectangle 47"/>
            <p:cNvSpPr>
              <a:spLocks noChangeArrowheads="1"/>
            </p:cNvSpPr>
            <p:nvPr/>
          </p:nvSpPr>
          <p:spPr bwMode="auto">
            <a:xfrm>
              <a:off x="768" y="3064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25360" name="Text Box 48"/>
          <p:cNvSpPr txBox="1">
            <a:spLocks noChangeArrowheads="1"/>
          </p:cNvSpPr>
          <p:nvPr/>
        </p:nvSpPr>
        <p:spPr bwMode="auto">
          <a:xfrm>
            <a:off x="5715000" y="1295400"/>
            <a:ext cx="168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339933"/>
                </a:solidFill>
                <a:latin typeface="Times New Roman" pitchFamily="18" charset="0"/>
              </a:rPr>
              <a:t>Data Blocks</a:t>
            </a:r>
          </a:p>
        </p:txBody>
      </p:sp>
      <p:cxnSp>
        <p:nvCxnSpPr>
          <p:cNvPr id="525361" name="AutoShape 49"/>
          <p:cNvCxnSpPr>
            <a:cxnSpLocks noChangeShapeType="1"/>
            <a:stCxn id="525352" idx="3"/>
            <a:endCxn id="525375" idx="1"/>
          </p:cNvCxnSpPr>
          <p:nvPr/>
        </p:nvCxnSpPr>
        <p:spPr bwMode="auto">
          <a:xfrm>
            <a:off x="1371600" y="2351088"/>
            <a:ext cx="5334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62" name="AutoShape 50"/>
          <p:cNvCxnSpPr>
            <a:cxnSpLocks noChangeShapeType="1"/>
            <a:stCxn id="525355" idx="3"/>
            <a:endCxn id="525370" idx="1"/>
          </p:cNvCxnSpPr>
          <p:nvPr/>
        </p:nvCxnSpPr>
        <p:spPr bwMode="auto">
          <a:xfrm>
            <a:off x="1371600" y="3265488"/>
            <a:ext cx="533400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63" name="AutoShape 51"/>
          <p:cNvCxnSpPr>
            <a:cxnSpLocks noChangeShapeType="1"/>
            <a:stCxn id="525356" idx="3"/>
            <a:endCxn id="525371" idx="1"/>
          </p:cNvCxnSpPr>
          <p:nvPr/>
        </p:nvCxnSpPr>
        <p:spPr bwMode="auto">
          <a:xfrm>
            <a:off x="1371600" y="3590925"/>
            <a:ext cx="533400" cy="15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64" name="AutoShape 52"/>
          <p:cNvCxnSpPr>
            <a:cxnSpLocks noChangeShapeType="1"/>
            <a:stCxn id="525357" idx="3"/>
            <a:endCxn id="525377" idx="1"/>
          </p:cNvCxnSpPr>
          <p:nvPr/>
        </p:nvCxnSpPr>
        <p:spPr bwMode="auto">
          <a:xfrm>
            <a:off x="1371600" y="3917950"/>
            <a:ext cx="533400" cy="174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65" name="AutoShape 53"/>
          <p:cNvCxnSpPr>
            <a:cxnSpLocks noChangeShapeType="1"/>
            <a:stCxn id="525358" idx="3"/>
            <a:endCxn id="525373" idx="1"/>
          </p:cNvCxnSpPr>
          <p:nvPr/>
        </p:nvCxnSpPr>
        <p:spPr bwMode="auto">
          <a:xfrm>
            <a:off x="1371600" y="4244975"/>
            <a:ext cx="533400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366" name="AutoShape 54"/>
          <p:cNvCxnSpPr>
            <a:cxnSpLocks noChangeShapeType="1"/>
            <a:stCxn id="525359" idx="3"/>
            <a:endCxn id="525374" idx="1"/>
          </p:cNvCxnSpPr>
          <p:nvPr/>
        </p:nvCxnSpPr>
        <p:spPr bwMode="auto">
          <a:xfrm>
            <a:off x="1371600" y="4570413"/>
            <a:ext cx="533400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25367" name="Group 55"/>
          <p:cNvGrpSpPr>
            <a:grpSpLocks/>
          </p:cNvGrpSpPr>
          <p:nvPr/>
        </p:nvGrpSpPr>
        <p:grpSpPr bwMode="auto">
          <a:xfrm>
            <a:off x="1905000" y="2225675"/>
            <a:ext cx="1524000" cy="2498725"/>
            <a:chOff x="1200" y="1402"/>
            <a:chExt cx="1056" cy="1824"/>
          </a:xfrm>
        </p:grpSpPr>
        <p:sp>
          <p:nvSpPr>
            <p:cNvPr id="525368" name="Rectangle 56"/>
            <p:cNvSpPr>
              <a:spLocks noChangeArrowheads="1"/>
            </p:cNvSpPr>
            <p:nvPr/>
          </p:nvSpPr>
          <p:spPr bwMode="auto">
            <a:xfrm>
              <a:off x="1584" y="1402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69" name="Rectangle 57"/>
            <p:cNvSpPr>
              <a:spLocks noChangeArrowheads="1"/>
            </p:cNvSpPr>
            <p:nvPr/>
          </p:nvSpPr>
          <p:spPr bwMode="auto">
            <a:xfrm>
              <a:off x="1584" y="1642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70" name="Rectangle 58"/>
            <p:cNvSpPr>
              <a:spLocks noChangeArrowheads="1"/>
            </p:cNvSpPr>
            <p:nvPr/>
          </p:nvSpPr>
          <p:spPr bwMode="auto">
            <a:xfrm>
              <a:off x="1200" y="2074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71" name="Rectangle 59"/>
            <p:cNvSpPr>
              <a:spLocks noChangeArrowheads="1"/>
            </p:cNvSpPr>
            <p:nvPr/>
          </p:nvSpPr>
          <p:spPr bwMode="auto">
            <a:xfrm>
              <a:off x="1200" y="2314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72" name="Rectangle 60"/>
            <p:cNvSpPr>
              <a:spLocks noChangeArrowheads="1"/>
            </p:cNvSpPr>
            <p:nvPr/>
          </p:nvSpPr>
          <p:spPr bwMode="auto">
            <a:xfrm>
              <a:off x="1968" y="2602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73" name="Rectangle 61"/>
            <p:cNvSpPr>
              <a:spLocks noChangeArrowheads="1"/>
            </p:cNvSpPr>
            <p:nvPr/>
          </p:nvSpPr>
          <p:spPr bwMode="auto">
            <a:xfrm>
              <a:off x="1200" y="2794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74" name="Rectangle 62"/>
            <p:cNvSpPr>
              <a:spLocks noChangeArrowheads="1"/>
            </p:cNvSpPr>
            <p:nvPr/>
          </p:nvSpPr>
          <p:spPr bwMode="auto">
            <a:xfrm>
              <a:off x="1200" y="3034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75" name="Rectangle 63"/>
            <p:cNvSpPr>
              <a:spLocks noChangeArrowheads="1"/>
            </p:cNvSpPr>
            <p:nvPr/>
          </p:nvSpPr>
          <p:spPr bwMode="auto">
            <a:xfrm>
              <a:off x="1200" y="1402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76" name="Rectangle 64"/>
            <p:cNvSpPr>
              <a:spLocks noChangeArrowheads="1"/>
            </p:cNvSpPr>
            <p:nvPr/>
          </p:nvSpPr>
          <p:spPr bwMode="auto">
            <a:xfrm>
              <a:off x="1200" y="1642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77" name="Rectangle 65"/>
            <p:cNvSpPr>
              <a:spLocks noChangeArrowheads="1"/>
            </p:cNvSpPr>
            <p:nvPr/>
          </p:nvSpPr>
          <p:spPr bwMode="auto">
            <a:xfrm>
              <a:off x="1200" y="2554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5378" name="Rectangle 66"/>
            <p:cNvSpPr>
              <a:spLocks noChangeArrowheads="1"/>
            </p:cNvSpPr>
            <p:nvPr/>
          </p:nvSpPr>
          <p:spPr bwMode="auto">
            <a:xfrm>
              <a:off x="1584" y="2602"/>
              <a:ext cx="288" cy="192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25379" name="AutoShape 67"/>
          <p:cNvCxnSpPr>
            <a:cxnSpLocks noChangeShapeType="1"/>
            <a:stCxn id="525353" idx="3"/>
            <a:endCxn id="525376" idx="1"/>
          </p:cNvCxnSpPr>
          <p:nvPr/>
        </p:nvCxnSpPr>
        <p:spPr bwMode="auto">
          <a:xfrm>
            <a:off x="1371600" y="2678113"/>
            <a:ext cx="5334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5380" name="Text Box 68"/>
          <p:cNvSpPr txBox="1">
            <a:spLocks noChangeArrowheads="1"/>
          </p:cNvSpPr>
          <p:nvPr/>
        </p:nvSpPr>
        <p:spPr bwMode="auto">
          <a:xfrm>
            <a:off x="762000" y="1235075"/>
            <a:ext cx="995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CC0099"/>
                </a:solidFill>
                <a:latin typeface="Times New Roman" pitchFamily="18" charset="0"/>
              </a:rPr>
              <a:t>Hash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CC0099"/>
                </a:solidFill>
                <a:latin typeface="Times New Roman" pitchFamily="18" charset="0"/>
              </a:rPr>
              <a:t>bucket</a:t>
            </a:r>
          </a:p>
        </p:txBody>
      </p:sp>
      <p:sp>
        <p:nvSpPr>
          <p:cNvPr id="525381" name="Text Box 69"/>
          <p:cNvSpPr txBox="1">
            <a:spLocks noChangeArrowheads="1"/>
          </p:cNvSpPr>
          <p:nvPr/>
        </p:nvSpPr>
        <p:spPr bwMode="auto">
          <a:xfrm>
            <a:off x="457200" y="5195888"/>
            <a:ext cx="47244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sz="2000"/>
              <a:t>Hash the block address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sz="2000"/>
              <a:t>Look for header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sz="2000"/>
              <a:t>Found, read block in cache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en-US" sz="2000"/>
              <a:t>Not Found Read block off disk</a:t>
            </a:r>
          </a:p>
        </p:txBody>
      </p:sp>
      <p:grpSp>
        <p:nvGrpSpPr>
          <p:cNvPr id="525382" name="Group 70"/>
          <p:cNvGrpSpPr>
            <a:grpSpLocks/>
          </p:cNvGrpSpPr>
          <p:nvPr/>
        </p:nvGrpSpPr>
        <p:grpSpPr bwMode="auto">
          <a:xfrm>
            <a:off x="7391400" y="4724400"/>
            <a:ext cx="838200" cy="796925"/>
            <a:chOff x="4425" y="2871"/>
            <a:chExt cx="887" cy="694"/>
          </a:xfrm>
        </p:grpSpPr>
        <p:sp>
          <p:nvSpPr>
            <p:cNvPr id="525383" name="Oval 71"/>
            <p:cNvSpPr>
              <a:spLocks noChangeArrowheads="1"/>
            </p:cNvSpPr>
            <p:nvPr/>
          </p:nvSpPr>
          <p:spPr bwMode="auto">
            <a:xfrm>
              <a:off x="4425" y="2871"/>
              <a:ext cx="881" cy="166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5384" name="Oval 72"/>
            <p:cNvSpPr>
              <a:spLocks noChangeArrowheads="1"/>
            </p:cNvSpPr>
            <p:nvPr/>
          </p:nvSpPr>
          <p:spPr bwMode="auto">
            <a:xfrm>
              <a:off x="4431" y="3399"/>
              <a:ext cx="881" cy="166"/>
            </a:xfrm>
            <a:prstGeom prst="ellipse">
              <a:avLst/>
            </a:prstGeom>
            <a:solidFill>
              <a:srgbClr val="33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5385" name="Line 73"/>
            <p:cNvSpPr>
              <a:spLocks noChangeShapeType="1"/>
            </p:cNvSpPr>
            <p:nvPr/>
          </p:nvSpPr>
          <p:spPr bwMode="auto">
            <a:xfrm>
              <a:off x="4433" y="2941"/>
              <a:ext cx="0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5386" name="Line 74"/>
            <p:cNvSpPr>
              <a:spLocks noChangeShapeType="1"/>
            </p:cNvSpPr>
            <p:nvPr/>
          </p:nvSpPr>
          <p:spPr bwMode="auto">
            <a:xfrm>
              <a:off x="5306" y="2958"/>
              <a:ext cx="0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25387" name="Oval 75"/>
          <p:cNvSpPr>
            <a:spLocks noChangeArrowheads="1"/>
          </p:cNvSpPr>
          <p:nvPr/>
        </p:nvSpPr>
        <p:spPr bwMode="auto">
          <a:xfrm>
            <a:off x="7086600" y="2438400"/>
            <a:ext cx="1600200" cy="766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60000"/>
              </a:lnSpc>
            </a:pPr>
            <a:r>
              <a:rPr lang="en-US" altLang="en-US" sz="1800">
                <a:latin typeface="Times New Roman" pitchFamily="18" charset="0"/>
              </a:rPr>
              <a:t>Shadow</a:t>
            </a:r>
          </a:p>
          <a:p>
            <a:pPr algn="ctr">
              <a:lnSpc>
                <a:spcPct val="60000"/>
              </a:lnSpc>
            </a:pPr>
            <a:r>
              <a:rPr lang="en-US" altLang="en-US" sz="1800">
                <a:latin typeface="Times New Roman" pitchFamily="18" charset="0"/>
              </a:rPr>
              <a:t>Process</a:t>
            </a:r>
          </a:p>
        </p:txBody>
      </p:sp>
      <p:sp>
        <p:nvSpPr>
          <p:cNvPr id="525388" name="Line 76"/>
          <p:cNvSpPr>
            <a:spLocks noChangeShapeType="1"/>
          </p:cNvSpPr>
          <p:nvPr/>
        </p:nvSpPr>
        <p:spPr bwMode="auto">
          <a:xfrm flipH="1">
            <a:off x="1447800" y="2895600"/>
            <a:ext cx="5715000" cy="914400"/>
          </a:xfrm>
          <a:prstGeom prst="line">
            <a:avLst/>
          </a:prstGeom>
          <a:noFill/>
          <a:ln w="57150">
            <a:solidFill>
              <a:srgbClr val="FFFF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5389" name="Line 77"/>
          <p:cNvSpPr>
            <a:spLocks noChangeShapeType="1"/>
          </p:cNvSpPr>
          <p:nvPr/>
        </p:nvSpPr>
        <p:spPr bwMode="auto">
          <a:xfrm flipH="1">
            <a:off x="3276600" y="2895600"/>
            <a:ext cx="3810000" cy="1143000"/>
          </a:xfrm>
          <a:prstGeom prst="line">
            <a:avLst/>
          </a:prstGeom>
          <a:noFill/>
          <a:ln w="57150">
            <a:solidFill>
              <a:srgbClr val="FFFF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5390" name="Line 78"/>
          <p:cNvSpPr>
            <a:spLocks noChangeShapeType="1"/>
          </p:cNvSpPr>
          <p:nvPr/>
        </p:nvSpPr>
        <p:spPr bwMode="auto">
          <a:xfrm>
            <a:off x="7315200" y="3048000"/>
            <a:ext cx="228600" cy="1676400"/>
          </a:xfrm>
          <a:prstGeom prst="line">
            <a:avLst/>
          </a:prstGeom>
          <a:noFill/>
          <a:ln w="57150">
            <a:solidFill>
              <a:srgbClr val="FFFF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5391" name="Text Box 79"/>
          <p:cNvSpPr txBox="1">
            <a:spLocks noChangeArrowheads="1"/>
          </p:cNvSpPr>
          <p:nvPr/>
        </p:nvSpPr>
        <p:spPr bwMode="auto">
          <a:xfrm>
            <a:off x="762000" y="3505200"/>
            <a:ext cx="30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33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25392" name="Text Box 80"/>
          <p:cNvSpPr txBox="1">
            <a:spLocks noChangeArrowheads="1"/>
          </p:cNvSpPr>
          <p:nvPr/>
        </p:nvSpPr>
        <p:spPr bwMode="auto">
          <a:xfrm>
            <a:off x="3733800" y="35052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33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25393" name="Text Box 81"/>
          <p:cNvSpPr txBox="1">
            <a:spLocks noChangeArrowheads="1"/>
          </p:cNvSpPr>
          <p:nvPr/>
        </p:nvSpPr>
        <p:spPr bwMode="auto">
          <a:xfrm>
            <a:off x="7467600" y="35052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3300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525394" name="Line 82"/>
          <p:cNvSpPr>
            <a:spLocks noChangeShapeType="1"/>
          </p:cNvSpPr>
          <p:nvPr/>
        </p:nvSpPr>
        <p:spPr bwMode="auto">
          <a:xfrm flipH="1">
            <a:off x="5715000" y="2971800"/>
            <a:ext cx="1524000" cy="990600"/>
          </a:xfrm>
          <a:prstGeom prst="line">
            <a:avLst/>
          </a:prstGeom>
          <a:noFill/>
          <a:ln w="57150">
            <a:solidFill>
              <a:srgbClr val="FFFF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5395" name="Text Box 83"/>
          <p:cNvSpPr txBox="1">
            <a:spLocks noChangeArrowheads="1"/>
          </p:cNvSpPr>
          <p:nvPr/>
        </p:nvSpPr>
        <p:spPr bwMode="auto">
          <a:xfrm>
            <a:off x="6553200" y="3352800"/>
            <a:ext cx="38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solidFill>
                  <a:srgbClr val="FF3300"/>
                </a:solidFill>
                <a:latin typeface="Times New Roman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Chains </a:t>
            </a:r>
          </a:p>
        </p:txBody>
      </p:sp>
      <p:sp>
        <p:nvSpPr>
          <p:cNvPr id="532483" name="Rectangle 3"/>
          <p:cNvSpPr>
            <a:spLocks noChangeArrowheads="1"/>
          </p:cNvSpPr>
          <p:nvPr/>
        </p:nvSpPr>
        <p:spPr bwMode="auto">
          <a:xfrm>
            <a:off x="1343025" y="3065463"/>
            <a:ext cx="244475" cy="37623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484" name="Rectangle 4"/>
          <p:cNvSpPr>
            <a:spLocks noChangeArrowheads="1"/>
          </p:cNvSpPr>
          <p:nvPr/>
        </p:nvSpPr>
        <p:spPr bwMode="auto">
          <a:xfrm>
            <a:off x="1343025" y="3854450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485" name="Rectangle 5"/>
          <p:cNvSpPr>
            <a:spLocks noChangeArrowheads="1"/>
          </p:cNvSpPr>
          <p:nvPr/>
        </p:nvSpPr>
        <p:spPr bwMode="auto">
          <a:xfrm>
            <a:off x="1343025" y="4595813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2486" name="Rectangle 6"/>
          <p:cNvSpPr>
            <a:spLocks noChangeArrowheads="1"/>
          </p:cNvSpPr>
          <p:nvPr/>
        </p:nvSpPr>
        <p:spPr bwMode="auto">
          <a:xfrm>
            <a:off x="1343025" y="5427663"/>
            <a:ext cx="244475" cy="36988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532487" name="AutoShape 7"/>
          <p:cNvCxnSpPr>
            <a:cxnSpLocks noChangeShapeType="1"/>
            <a:stCxn id="532483" idx="3"/>
            <a:endCxn id="532493" idx="1"/>
          </p:cNvCxnSpPr>
          <p:nvPr/>
        </p:nvCxnSpPr>
        <p:spPr bwMode="auto">
          <a:xfrm flipV="1">
            <a:off x="1587500" y="3230563"/>
            <a:ext cx="855663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488" name="AutoShape 8"/>
          <p:cNvCxnSpPr>
            <a:cxnSpLocks noChangeShapeType="1"/>
            <a:stCxn id="532486" idx="3"/>
            <a:endCxn id="532492" idx="1"/>
          </p:cNvCxnSpPr>
          <p:nvPr/>
        </p:nvCxnSpPr>
        <p:spPr bwMode="auto">
          <a:xfrm flipV="1">
            <a:off x="1587500" y="5607050"/>
            <a:ext cx="855663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489" name="AutoShape 9"/>
          <p:cNvCxnSpPr>
            <a:cxnSpLocks noChangeShapeType="1"/>
            <a:stCxn id="532484" idx="3"/>
            <a:endCxn id="532494" idx="1"/>
          </p:cNvCxnSpPr>
          <p:nvPr/>
        </p:nvCxnSpPr>
        <p:spPr bwMode="auto">
          <a:xfrm flipV="1">
            <a:off x="1587500" y="4022725"/>
            <a:ext cx="855663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490" name="Rectangle 10"/>
          <p:cNvSpPr>
            <a:spLocks noChangeArrowheads="1"/>
          </p:cNvSpPr>
          <p:nvPr/>
        </p:nvSpPr>
        <p:spPr bwMode="auto">
          <a:xfrm>
            <a:off x="3332163" y="2913063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91" name="Rectangle 11"/>
          <p:cNvSpPr>
            <a:spLocks noChangeArrowheads="1"/>
          </p:cNvSpPr>
          <p:nvPr/>
        </p:nvSpPr>
        <p:spPr bwMode="auto">
          <a:xfrm>
            <a:off x="3332163" y="3705225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92" name="Rectangle 12"/>
          <p:cNvSpPr>
            <a:spLocks noChangeArrowheads="1"/>
          </p:cNvSpPr>
          <p:nvPr/>
        </p:nvSpPr>
        <p:spPr bwMode="auto">
          <a:xfrm>
            <a:off x="2443163" y="5289550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93" name="Rectangle 13"/>
          <p:cNvSpPr>
            <a:spLocks noChangeArrowheads="1"/>
          </p:cNvSpPr>
          <p:nvPr/>
        </p:nvSpPr>
        <p:spPr bwMode="auto">
          <a:xfrm>
            <a:off x="2443163" y="2913063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494" name="Rectangle 14"/>
          <p:cNvSpPr>
            <a:spLocks noChangeArrowheads="1"/>
          </p:cNvSpPr>
          <p:nvPr/>
        </p:nvSpPr>
        <p:spPr bwMode="auto">
          <a:xfrm>
            <a:off x="2443163" y="3705225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2495" name="Group 15"/>
          <p:cNvGrpSpPr>
            <a:grpSpLocks/>
          </p:cNvGrpSpPr>
          <p:nvPr/>
        </p:nvGrpSpPr>
        <p:grpSpPr bwMode="auto">
          <a:xfrm>
            <a:off x="3055938" y="4014788"/>
            <a:ext cx="366712" cy="184150"/>
            <a:chOff x="1440" y="1824"/>
            <a:chExt cx="96" cy="48"/>
          </a:xfrm>
        </p:grpSpPr>
        <p:sp>
          <p:nvSpPr>
            <p:cNvPr id="532496" name="Line 16"/>
            <p:cNvSpPr>
              <a:spLocks noChangeShapeType="1"/>
            </p:cNvSpPr>
            <p:nvPr/>
          </p:nvSpPr>
          <p:spPr bwMode="auto">
            <a:xfrm flipV="1">
              <a:off x="1440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2497" name="Line 17"/>
            <p:cNvSpPr>
              <a:spLocks noChangeShapeType="1"/>
            </p:cNvSpPr>
            <p:nvPr/>
          </p:nvSpPr>
          <p:spPr bwMode="auto">
            <a:xfrm flipV="1">
              <a:off x="144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32498" name="Group 18"/>
          <p:cNvGrpSpPr>
            <a:grpSpLocks/>
          </p:cNvGrpSpPr>
          <p:nvPr/>
        </p:nvGrpSpPr>
        <p:grpSpPr bwMode="auto">
          <a:xfrm>
            <a:off x="3055938" y="3279775"/>
            <a:ext cx="366712" cy="184150"/>
            <a:chOff x="1440" y="1824"/>
            <a:chExt cx="96" cy="48"/>
          </a:xfrm>
        </p:grpSpPr>
        <p:sp>
          <p:nvSpPr>
            <p:cNvPr id="532499" name="Line 19"/>
            <p:cNvSpPr>
              <a:spLocks noChangeShapeType="1"/>
            </p:cNvSpPr>
            <p:nvPr/>
          </p:nvSpPr>
          <p:spPr bwMode="auto">
            <a:xfrm flipV="1">
              <a:off x="1440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32500" name="Line 20"/>
            <p:cNvSpPr>
              <a:spLocks noChangeShapeType="1"/>
            </p:cNvSpPr>
            <p:nvPr/>
          </p:nvSpPr>
          <p:spPr bwMode="auto">
            <a:xfrm flipV="1">
              <a:off x="144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32501" name="Text Box 21"/>
          <p:cNvSpPr txBox="1">
            <a:spLocks noChangeArrowheads="1"/>
          </p:cNvSpPr>
          <p:nvPr/>
        </p:nvSpPr>
        <p:spPr bwMode="auto">
          <a:xfrm>
            <a:off x="844550" y="3781425"/>
            <a:ext cx="28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532502" name="Text Box 22"/>
          <p:cNvSpPr txBox="1">
            <a:spLocks noChangeArrowheads="1"/>
          </p:cNvSpPr>
          <p:nvPr/>
        </p:nvSpPr>
        <p:spPr bwMode="auto">
          <a:xfrm>
            <a:off x="855663" y="4530725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532503" name="Text Box 23"/>
          <p:cNvSpPr txBox="1">
            <a:spLocks noChangeArrowheads="1"/>
          </p:cNvSpPr>
          <p:nvPr/>
        </p:nvSpPr>
        <p:spPr bwMode="auto">
          <a:xfrm>
            <a:off x="884238" y="2943225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532504" name="Text Box 24"/>
          <p:cNvSpPr txBox="1">
            <a:spLocks noChangeArrowheads="1"/>
          </p:cNvSpPr>
          <p:nvPr/>
        </p:nvSpPr>
        <p:spPr bwMode="auto">
          <a:xfrm>
            <a:off x="855663" y="5410200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cxnSp>
        <p:nvCxnSpPr>
          <p:cNvPr id="532505" name="AutoShape 25"/>
          <p:cNvCxnSpPr>
            <a:cxnSpLocks noChangeShapeType="1"/>
            <a:stCxn id="532485" idx="3"/>
          </p:cNvCxnSpPr>
          <p:nvPr/>
        </p:nvCxnSpPr>
        <p:spPr bwMode="auto">
          <a:xfrm flipV="1">
            <a:off x="1587500" y="4773613"/>
            <a:ext cx="901700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2506" name="AutoShape 26"/>
          <p:cNvCxnSpPr>
            <a:cxnSpLocks noChangeShapeType="1"/>
          </p:cNvCxnSpPr>
          <p:nvPr/>
        </p:nvCxnSpPr>
        <p:spPr bwMode="auto">
          <a:xfrm flipV="1">
            <a:off x="1582738" y="4157663"/>
            <a:ext cx="855662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2508" name="Oval 28"/>
          <p:cNvSpPr>
            <a:spLocks noChangeArrowheads="1"/>
          </p:cNvSpPr>
          <p:nvPr/>
        </p:nvSpPr>
        <p:spPr bwMode="auto">
          <a:xfrm>
            <a:off x="509588" y="2813050"/>
            <a:ext cx="4835525" cy="7921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10" name="Oval 30"/>
          <p:cNvSpPr>
            <a:spLocks noChangeArrowheads="1"/>
          </p:cNvSpPr>
          <p:nvPr/>
        </p:nvSpPr>
        <p:spPr bwMode="auto">
          <a:xfrm>
            <a:off x="522288" y="3613150"/>
            <a:ext cx="4835525" cy="788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12" name="Oval 32"/>
          <p:cNvSpPr>
            <a:spLocks noChangeArrowheads="1"/>
          </p:cNvSpPr>
          <p:nvPr/>
        </p:nvSpPr>
        <p:spPr bwMode="auto">
          <a:xfrm>
            <a:off x="482600" y="4446588"/>
            <a:ext cx="4835525" cy="649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13" name="Oval 33"/>
          <p:cNvSpPr>
            <a:spLocks noChangeArrowheads="1"/>
          </p:cNvSpPr>
          <p:nvPr/>
        </p:nvSpPr>
        <p:spPr bwMode="auto">
          <a:xfrm>
            <a:off x="569913" y="5162550"/>
            <a:ext cx="4835525" cy="788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2514" name="Text Box 34"/>
          <p:cNvSpPr txBox="1">
            <a:spLocks noChangeArrowheads="1"/>
          </p:cNvSpPr>
          <p:nvPr/>
        </p:nvSpPr>
        <p:spPr bwMode="auto">
          <a:xfrm>
            <a:off x="1069975" y="2016125"/>
            <a:ext cx="5654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A different latch protects each bucket</a:t>
            </a:r>
          </a:p>
        </p:txBody>
      </p:sp>
      <p:sp>
        <p:nvSpPr>
          <p:cNvPr id="532515" name="Text Box 35"/>
          <p:cNvSpPr txBox="1">
            <a:spLocks noChangeArrowheads="1"/>
          </p:cNvSpPr>
          <p:nvPr/>
        </p:nvSpPr>
        <p:spPr bwMode="auto">
          <a:xfrm>
            <a:off x="684213" y="6186488"/>
            <a:ext cx="8459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Note: multiple buckets are now protected by one latch</a:t>
            </a:r>
          </a:p>
        </p:txBody>
      </p:sp>
      <p:sp>
        <p:nvSpPr>
          <p:cNvPr id="532516" name="AutoShape 36"/>
          <p:cNvSpPr>
            <a:spLocks noChangeArrowheads="1"/>
          </p:cNvSpPr>
          <p:nvPr/>
        </p:nvSpPr>
        <p:spPr bwMode="auto">
          <a:xfrm>
            <a:off x="5408613" y="2765425"/>
            <a:ext cx="1743075" cy="7112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32517" name="AutoShape 37"/>
          <p:cNvSpPr>
            <a:spLocks noChangeArrowheads="1"/>
          </p:cNvSpPr>
          <p:nvPr/>
        </p:nvSpPr>
        <p:spPr bwMode="auto">
          <a:xfrm>
            <a:off x="5427663" y="3622675"/>
            <a:ext cx="1743075" cy="7112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32518" name="AutoShape 38"/>
          <p:cNvSpPr>
            <a:spLocks noChangeArrowheads="1"/>
          </p:cNvSpPr>
          <p:nvPr/>
        </p:nvSpPr>
        <p:spPr bwMode="auto">
          <a:xfrm>
            <a:off x="5461000" y="4359275"/>
            <a:ext cx="1743075" cy="7112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32519" name="AutoShape 39"/>
          <p:cNvSpPr>
            <a:spLocks noChangeArrowheads="1"/>
          </p:cNvSpPr>
          <p:nvPr/>
        </p:nvSpPr>
        <p:spPr bwMode="auto">
          <a:xfrm>
            <a:off x="5434013" y="5156200"/>
            <a:ext cx="1743075" cy="7112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2000">
                <a:latin typeface="Times New Roman" pitchFamily="18" charset="0"/>
              </a:rPr>
              <a:t>4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Chains </a:t>
            </a:r>
          </a:p>
        </p:txBody>
      </p:sp>
      <p:grpSp>
        <p:nvGrpSpPr>
          <p:cNvPr id="500739" name="Group 3"/>
          <p:cNvGrpSpPr>
            <a:grpSpLocks/>
          </p:cNvGrpSpPr>
          <p:nvPr/>
        </p:nvGrpSpPr>
        <p:grpSpPr bwMode="auto">
          <a:xfrm>
            <a:off x="2895600" y="2286000"/>
            <a:ext cx="152400" cy="3733800"/>
            <a:chOff x="1728" y="1440"/>
            <a:chExt cx="250" cy="2376"/>
          </a:xfrm>
        </p:grpSpPr>
        <p:sp>
          <p:nvSpPr>
            <p:cNvPr id="500740" name="Rectangle 4"/>
            <p:cNvSpPr>
              <a:spLocks noChangeArrowheads="1"/>
            </p:cNvSpPr>
            <p:nvPr/>
          </p:nvSpPr>
          <p:spPr bwMode="auto">
            <a:xfrm>
              <a:off x="1728" y="1440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1" name="Rectangle 5"/>
            <p:cNvSpPr>
              <a:spLocks noChangeArrowheads="1"/>
            </p:cNvSpPr>
            <p:nvPr/>
          </p:nvSpPr>
          <p:spPr bwMode="auto">
            <a:xfrm>
              <a:off x="1728" y="1689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2" name="Rectangle 6"/>
            <p:cNvSpPr>
              <a:spLocks noChangeArrowheads="1"/>
            </p:cNvSpPr>
            <p:nvPr/>
          </p:nvSpPr>
          <p:spPr bwMode="auto">
            <a:xfrm>
              <a:off x="1728" y="1938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3" name="Rectangle 7"/>
            <p:cNvSpPr>
              <a:spLocks noChangeArrowheads="1"/>
            </p:cNvSpPr>
            <p:nvPr/>
          </p:nvSpPr>
          <p:spPr bwMode="auto">
            <a:xfrm>
              <a:off x="1728" y="2187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4" name="Rectangle 8"/>
            <p:cNvSpPr>
              <a:spLocks noChangeArrowheads="1"/>
            </p:cNvSpPr>
            <p:nvPr/>
          </p:nvSpPr>
          <p:spPr bwMode="auto">
            <a:xfrm>
              <a:off x="1728" y="2436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5" name="Rectangle 9"/>
            <p:cNvSpPr>
              <a:spLocks noChangeArrowheads="1"/>
            </p:cNvSpPr>
            <p:nvPr/>
          </p:nvSpPr>
          <p:spPr bwMode="auto">
            <a:xfrm>
              <a:off x="1728" y="2685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6" name="Rectangle 10"/>
            <p:cNvSpPr>
              <a:spLocks noChangeArrowheads="1"/>
            </p:cNvSpPr>
            <p:nvPr/>
          </p:nvSpPr>
          <p:spPr bwMode="auto">
            <a:xfrm>
              <a:off x="1728" y="2934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7" name="Rectangle 11"/>
            <p:cNvSpPr>
              <a:spLocks noChangeArrowheads="1"/>
            </p:cNvSpPr>
            <p:nvPr/>
          </p:nvSpPr>
          <p:spPr bwMode="auto">
            <a:xfrm>
              <a:off x="1728" y="3183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8" name="Rectangle 12"/>
            <p:cNvSpPr>
              <a:spLocks noChangeArrowheads="1"/>
            </p:cNvSpPr>
            <p:nvPr/>
          </p:nvSpPr>
          <p:spPr bwMode="auto">
            <a:xfrm>
              <a:off x="1728" y="3432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0749" name="Rectangle 13"/>
            <p:cNvSpPr>
              <a:spLocks noChangeArrowheads="1"/>
            </p:cNvSpPr>
            <p:nvPr/>
          </p:nvSpPr>
          <p:spPr bwMode="auto">
            <a:xfrm>
              <a:off x="1728" y="3681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0750" name="Rectangle 14"/>
          <p:cNvSpPr>
            <a:spLocks noChangeArrowheads="1"/>
          </p:cNvSpPr>
          <p:nvPr/>
        </p:nvSpPr>
        <p:spPr bwMode="auto">
          <a:xfrm>
            <a:off x="3581400" y="2286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1" name="Rectangle 15"/>
          <p:cNvSpPr>
            <a:spLocks noChangeArrowheads="1"/>
          </p:cNvSpPr>
          <p:nvPr/>
        </p:nvSpPr>
        <p:spPr bwMode="auto">
          <a:xfrm>
            <a:off x="3581400" y="2667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2" name="Rectangle 16"/>
          <p:cNvSpPr>
            <a:spLocks noChangeArrowheads="1"/>
          </p:cNvSpPr>
          <p:nvPr/>
        </p:nvSpPr>
        <p:spPr bwMode="auto">
          <a:xfrm>
            <a:off x="3581400" y="3048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3" name="Rectangle 17"/>
          <p:cNvSpPr>
            <a:spLocks noChangeArrowheads="1"/>
          </p:cNvSpPr>
          <p:nvPr/>
        </p:nvSpPr>
        <p:spPr bwMode="auto">
          <a:xfrm>
            <a:off x="3581400" y="3429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4" name="Rectangle 18"/>
          <p:cNvSpPr>
            <a:spLocks noChangeArrowheads="1"/>
          </p:cNvSpPr>
          <p:nvPr/>
        </p:nvSpPr>
        <p:spPr bwMode="auto">
          <a:xfrm>
            <a:off x="3581400" y="4191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5" name="Rectangle 19"/>
          <p:cNvSpPr>
            <a:spLocks noChangeArrowheads="1"/>
          </p:cNvSpPr>
          <p:nvPr/>
        </p:nvSpPr>
        <p:spPr bwMode="auto">
          <a:xfrm>
            <a:off x="3581400" y="4572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6" name="Rectangle 20"/>
          <p:cNvSpPr>
            <a:spLocks noChangeArrowheads="1"/>
          </p:cNvSpPr>
          <p:nvPr/>
        </p:nvSpPr>
        <p:spPr bwMode="auto">
          <a:xfrm>
            <a:off x="3581400" y="4953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7" name="Rectangle 21"/>
          <p:cNvSpPr>
            <a:spLocks noChangeArrowheads="1"/>
          </p:cNvSpPr>
          <p:nvPr/>
        </p:nvSpPr>
        <p:spPr bwMode="auto">
          <a:xfrm>
            <a:off x="3581400" y="5715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8" name="Rectangle 22"/>
          <p:cNvSpPr>
            <a:spLocks noChangeArrowheads="1"/>
          </p:cNvSpPr>
          <p:nvPr/>
        </p:nvSpPr>
        <p:spPr bwMode="auto">
          <a:xfrm>
            <a:off x="4191000" y="3048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59" name="Rectangle 23"/>
          <p:cNvSpPr>
            <a:spLocks noChangeArrowheads="1"/>
          </p:cNvSpPr>
          <p:nvPr/>
        </p:nvSpPr>
        <p:spPr bwMode="auto">
          <a:xfrm>
            <a:off x="4191000" y="4191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0" name="Rectangle 24"/>
          <p:cNvSpPr>
            <a:spLocks noChangeArrowheads="1"/>
          </p:cNvSpPr>
          <p:nvPr/>
        </p:nvSpPr>
        <p:spPr bwMode="auto">
          <a:xfrm>
            <a:off x="4800600" y="4191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0761" name="Line 25"/>
          <p:cNvSpPr>
            <a:spLocks noChangeShapeType="1"/>
          </p:cNvSpPr>
          <p:nvPr/>
        </p:nvSpPr>
        <p:spPr bwMode="auto">
          <a:xfrm>
            <a:off x="2971800" y="1905000"/>
            <a:ext cx="1588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62" name="Line 26"/>
          <p:cNvSpPr>
            <a:spLocks noChangeShapeType="1"/>
          </p:cNvSpPr>
          <p:nvPr/>
        </p:nvSpPr>
        <p:spPr bwMode="auto">
          <a:xfrm>
            <a:off x="3048000" y="2438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63" name="Line 27"/>
          <p:cNvSpPr>
            <a:spLocks noChangeShapeType="1"/>
          </p:cNvSpPr>
          <p:nvPr/>
        </p:nvSpPr>
        <p:spPr bwMode="auto">
          <a:xfrm>
            <a:off x="3048000" y="2819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64" name="Line 28"/>
          <p:cNvSpPr>
            <a:spLocks noChangeShapeType="1"/>
          </p:cNvSpPr>
          <p:nvPr/>
        </p:nvSpPr>
        <p:spPr bwMode="auto">
          <a:xfrm>
            <a:off x="3048000" y="3200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65" name="Line 29"/>
          <p:cNvSpPr>
            <a:spLocks noChangeShapeType="1"/>
          </p:cNvSpPr>
          <p:nvPr/>
        </p:nvSpPr>
        <p:spPr bwMode="auto">
          <a:xfrm>
            <a:off x="3048000" y="3581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66" name="Line 30"/>
          <p:cNvSpPr>
            <a:spLocks noChangeShapeType="1"/>
          </p:cNvSpPr>
          <p:nvPr/>
        </p:nvSpPr>
        <p:spPr bwMode="auto">
          <a:xfrm>
            <a:off x="3048000" y="3962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67" name="Line 31"/>
          <p:cNvSpPr>
            <a:spLocks noChangeShapeType="1"/>
          </p:cNvSpPr>
          <p:nvPr/>
        </p:nvSpPr>
        <p:spPr bwMode="auto">
          <a:xfrm>
            <a:off x="3048000" y="4343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68" name="Line 32"/>
          <p:cNvSpPr>
            <a:spLocks noChangeShapeType="1"/>
          </p:cNvSpPr>
          <p:nvPr/>
        </p:nvSpPr>
        <p:spPr bwMode="auto">
          <a:xfrm>
            <a:off x="3048000" y="4724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69" name="Line 33"/>
          <p:cNvSpPr>
            <a:spLocks noChangeShapeType="1"/>
          </p:cNvSpPr>
          <p:nvPr/>
        </p:nvSpPr>
        <p:spPr bwMode="auto">
          <a:xfrm>
            <a:off x="3048000" y="5105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0" name="Line 34"/>
          <p:cNvSpPr>
            <a:spLocks noChangeShapeType="1"/>
          </p:cNvSpPr>
          <p:nvPr/>
        </p:nvSpPr>
        <p:spPr bwMode="auto">
          <a:xfrm>
            <a:off x="3048000" y="5486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1" name="Line 35"/>
          <p:cNvSpPr>
            <a:spLocks noChangeShapeType="1"/>
          </p:cNvSpPr>
          <p:nvPr/>
        </p:nvSpPr>
        <p:spPr bwMode="auto">
          <a:xfrm>
            <a:off x="3048000" y="5867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0772" name="Text Box 36"/>
          <p:cNvSpPr txBox="1"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</a:rPr>
              <a:t>Hash Buckets</a:t>
            </a:r>
          </a:p>
        </p:txBody>
      </p:sp>
      <p:sp>
        <p:nvSpPr>
          <p:cNvPr id="500773" name="Text Box 37"/>
          <p:cNvSpPr txBox="1">
            <a:spLocks noChangeArrowheads="1"/>
          </p:cNvSpPr>
          <p:nvPr/>
        </p:nvSpPr>
        <p:spPr bwMode="auto">
          <a:xfrm>
            <a:off x="5715000" y="3962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</a:rPr>
              <a:t>Buffer Headers</a:t>
            </a:r>
          </a:p>
        </p:txBody>
      </p:sp>
      <p:sp>
        <p:nvSpPr>
          <p:cNvPr id="500774" name="Text Box 38"/>
          <p:cNvSpPr txBox="1">
            <a:spLocks noChangeArrowheads="1"/>
          </p:cNvSpPr>
          <p:nvPr/>
        </p:nvSpPr>
        <p:spPr bwMode="auto">
          <a:xfrm>
            <a:off x="5486400" y="1981200"/>
            <a:ext cx="259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>
                <a:latin typeface="Times New Roman" pitchFamily="18" charset="0"/>
              </a:rPr>
              <a:t>Well Balanced</a:t>
            </a:r>
          </a:p>
        </p:txBody>
      </p:sp>
      <p:sp>
        <p:nvSpPr>
          <p:cNvPr id="500775" name="AutoShape 39"/>
          <p:cNvSpPr>
            <a:spLocks noChangeArrowheads="1"/>
          </p:cNvSpPr>
          <p:nvPr/>
        </p:nvSpPr>
        <p:spPr bwMode="auto">
          <a:xfrm>
            <a:off x="2379663" y="2165350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1</a:t>
            </a:r>
          </a:p>
        </p:txBody>
      </p:sp>
      <p:sp>
        <p:nvSpPr>
          <p:cNvPr id="500777" name="AutoShape 41"/>
          <p:cNvSpPr>
            <a:spLocks noChangeArrowheads="1"/>
          </p:cNvSpPr>
          <p:nvPr/>
        </p:nvSpPr>
        <p:spPr bwMode="auto">
          <a:xfrm>
            <a:off x="2389188" y="2532063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2</a:t>
            </a:r>
          </a:p>
        </p:txBody>
      </p:sp>
      <p:sp>
        <p:nvSpPr>
          <p:cNvPr id="500778" name="AutoShape 42"/>
          <p:cNvSpPr>
            <a:spLocks noChangeArrowheads="1"/>
          </p:cNvSpPr>
          <p:nvPr/>
        </p:nvSpPr>
        <p:spPr bwMode="auto">
          <a:xfrm>
            <a:off x="2398713" y="2941638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3</a:t>
            </a:r>
          </a:p>
        </p:txBody>
      </p:sp>
      <p:sp>
        <p:nvSpPr>
          <p:cNvPr id="500779" name="AutoShape 43"/>
          <p:cNvSpPr>
            <a:spLocks noChangeArrowheads="1"/>
          </p:cNvSpPr>
          <p:nvPr/>
        </p:nvSpPr>
        <p:spPr bwMode="auto">
          <a:xfrm>
            <a:off x="2408238" y="3351213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500780" name="AutoShape 44"/>
          <p:cNvSpPr>
            <a:spLocks noChangeArrowheads="1"/>
          </p:cNvSpPr>
          <p:nvPr/>
        </p:nvSpPr>
        <p:spPr bwMode="auto">
          <a:xfrm>
            <a:off x="2417763" y="3746500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5</a:t>
            </a:r>
          </a:p>
        </p:txBody>
      </p:sp>
      <p:sp>
        <p:nvSpPr>
          <p:cNvPr id="500781" name="AutoShape 45"/>
          <p:cNvSpPr>
            <a:spLocks noChangeArrowheads="1"/>
          </p:cNvSpPr>
          <p:nvPr/>
        </p:nvSpPr>
        <p:spPr bwMode="auto">
          <a:xfrm>
            <a:off x="2427288" y="4156075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6</a:t>
            </a:r>
          </a:p>
        </p:txBody>
      </p:sp>
      <p:sp>
        <p:nvSpPr>
          <p:cNvPr id="500782" name="AutoShape 46"/>
          <p:cNvSpPr>
            <a:spLocks noChangeArrowheads="1"/>
          </p:cNvSpPr>
          <p:nvPr/>
        </p:nvSpPr>
        <p:spPr bwMode="auto">
          <a:xfrm>
            <a:off x="2436813" y="4508500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7</a:t>
            </a:r>
          </a:p>
        </p:txBody>
      </p:sp>
      <p:sp>
        <p:nvSpPr>
          <p:cNvPr id="500783" name="AutoShape 47"/>
          <p:cNvSpPr>
            <a:spLocks noChangeArrowheads="1"/>
          </p:cNvSpPr>
          <p:nvPr/>
        </p:nvSpPr>
        <p:spPr bwMode="auto">
          <a:xfrm>
            <a:off x="2446338" y="4903788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8</a:t>
            </a:r>
          </a:p>
        </p:txBody>
      </p:sp>
      <p:sp>
        <p:nvSpPr>
          <p:cNvPr id="500784" name="AutoShape 48"/>
          <p:cNvSpPr>
            <a:spLocks noChangeArrowheads="1"/>
          </p:cNvSpPr>
          <p:nvPr/>
        </p:nvSpPr>
        <p:spPr bwMode="auto">
          <a:xfrm>
            <a:off x="2441575" y="5299075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9</a:t>
            </a:r>
          </a:p>
        </p:txBody>
      </p:sp>
      <p:sp>
        <p:nvSpPr>
          <p:cNvPr id="500785" name="AutoShape 49"/>
          <p:cNvSpPr>
            <a:spLocks noChangeArrowheads="1"/>
          </p:cNvSpPr>
          <p:nvPr/>
        </p:nvSpPr>
        <p:spPr bwMode="auto">
          <a:xfrm>
            <a:off x="2328863" y="5694363"/>
            <a:ext cx="485775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10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Chains </a:t>
            </a:r>
          </a:p>
        </p:txBody>
      </p:sp>
      <p:grpSp>
        <p:nvGrpSpPr>
          <p:cNvPr id="549891" name="Group 3"/>
          <p:cNvGrpSpPr>
            <a:grpSpLocks/>
          </p:cNvGrpSpPr>
          <p:nvPr/>
        </p:nvGrpSpPr>
        <p:grpSpPr bwMode="auto">
          <a:xfrm>
            <a:off x="2895600" y="2286000"/>
            <a:ext cx="152400" cy="3733800"/>
            <a:chOff x="1728" y="1440"/>
            <a:chExt cx="250" cy="2376"/>
          </a:xfrm>
        </p:grpSpPr>
        <p:sp>
          <p:nvSpPr>
            <p:cNvPr id="549892" name="Rectangle 4"/>
            <p:cNvSpPr>
              <a:spLocks noChangeArrowheads="1"/>
            </p:cNvSpPr>
            <p:nvPr/>
          </p:nvSpPr>
          <p:spPr bwMode="auto">
            <a:xfrm>
              <a:off x="1728" y="1440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93" name="Rectangle 5"/>
            <p:cNvSpPr>
              <a:spLocks noChangeArrowheads="1"/>
            </p:cNvSpPr>
            <p:nvPr/>
          </p:nvSpPr>
          <p:spPr bwMode="auto">
            <a:xfrm>
              <a:off x="1728" y="1689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94" name="Rectangle 6"/>
            <p:cNvSpPr>
              <a:spLocks noChangeArrowheads="1"/>
            </p:cNvSpPr>
            <p:nvPr/>
          </p:nvSpPr>
          <p:spPr bwMode="auto">
            <a:xfrm>
              <a:off x="1728" y="1938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95" name="Rectangle 7"/>
            <p:cNvSpPr>
              <a:spLocks noChangeArrowheads="1"/>
            </p:cNvSpPr>
            <p:nvPr/>
          </p:nvSpPr>
          <p:spPr bwMode="auto">
            <a:xfrm>
              <a:off x="1728" y="2187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96" name="Rectangle 8"/>
            <p:cNvSpPr>
              <a:spLocks noChangeArrowheads="1"/>
            </p:cNvSpPr>
            <p:nvPr/>
          </p:nvSpPr>
          <p:spPr bwMode="auto">
            <a:xfrm>
              <a:off x="1728" y="2436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97" name="Rectangle 9"/>
            <p:cNvSpPr>
              <a:spLocks noChangeArrowheads="1"/>
            </p:cNvSpPr>
            <p:nvPr/>
          </p:nvSpPr>
          <p:spPr bwMode="auto">
            <a:xfrm>
              <a:off x="1728" y="2685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98" name="Rectangle 10"/>
            <p:cNvSpPr>
              <a:spLocks noChangeArrowheads="1"/>
            </p:cNvSpPr>
            <p:nvPr/>
          </p:nvSpPr>
          <p:spPr bwMode="auto">
            <a:xfrm>
              <a:off x="1728" y="2934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899" name="Rectangle 11"/>
            <p:cNvSpPr>
              <a:spLocks noChangeArrowheads="1"/>
            </p:cNvSpPr>
            <p:nvPr/>
          </p:nvSpPr>
          <p:spPr bwMode="auto">
            <a:xfrm>
              <a:off x="1728" y="3183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00" name="Rectangle 12"/>
            <p:cNvSpPr>
              <a:spLocks noChangeArrowheads="1"/>
            </p:cNvSpPr>
            <p:nvPr/>
          </p:nvSpPr>
          <p:spPr bwMode="auto">
            <a:xfrm>
              <a:off x="1728" y="3432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9901" name="Rectangle 13"/>
            <p:cNvSpPr>
              <a:spLocks noChangeArrowheads="1"/>
            </p:cNvSpPr>
            <p:nvPr/>
          </p:nvSpPr>
          <p:spPr bwMode="auto">
            <a:xfrm>
              <a:off x="1728" y="3681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9902" name="Rectangle 14"/>
          <p:cNvSpPr>
            <a:spLocks noChangeArrowheads="1"/>
          </p:cNvSpPr>
          <p:nvPr/>
        </p:nvSpPr>
        <p:spPr bwMode="auto">
          <a:xfrm>
            <a:off x="3581400" y="2286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3" name="Rectangle 15"/>
          <p:cNvSpPr>
            <a:spLocks noChangeArrowheads="1"/>
          </p:cNvSpPr>
          <p:nvPr/>
        </p:nvSpPr>
        <p:spPr bwMode="auto">
          <a:xfrm>
            <a:off x="3581400" y="2667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4" name="Rectangle 16"/>
          <p:cNvSpPr>
            <a:spLocks noChangeArrowheads="1"/>
          </p:cNvSpPr>
          <p:nvPr/>
        </p:nvSpPr>
        <p:spPr bwMode="auto">
          <a:xfrm>
            <a:off x="3581400" y="3048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5" name="Rectangle 17"/>
          <p:cNvSpPr>
            <a:spLocks noChangeArrowheads="1"/>
          </p:cNvSpPr>
          <p:nvPr/>
        </p:nvSpPr>
        <p:spPr bwMode="auto">
          <a:xfrm>
            <a:off x="3581400" y="3429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6" name="Rectangle 18"/>
          <p:cNvSpPr>
            <a:spLocks noChangeArrowheads="1"/>
          </p:cNvSpPr>
          <p:nvPr/>
        </p:nvSpPr>
        <p:spPr bwMode="auto">
          <a:xfrm>
            <a:off x="3581400" y="4191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7" name="Rectangle 19"/>
          <p:cNvSpPr>
            <a:spLocks noChangeArrowheads="1"/>
          </p:cNvSpPr>
          <p:nvPr/>
        </p:nvSpPr>
        <p:spPr bwMode="auto">
          <a:xfrm>
            <a:off x="3581400" y="4572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8" name="Rectangle 20"/>
          <p:cNvSpPr>
            <a:spLocks noChangeArrowheads="1"/>
          </p:cNvSpPr>
          <p:nvPr/>
        </p:nvSpPr>
        <p:spPr bwMode="auto">
          <a:xfrm>
            <a:off x="3581400" y="4953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09" name="Rectangle 21"/>
          <p:cNvSpPr>
            <a:spLocks noChangeArrowheads="1"/>
          </p:cNvSpPr>
          <p:nvPr/>
        </p:nvSpPr>
        <p:spPr bwMode="auto">
          <a:xfrm>
            <a:off x="3581400" y="5715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10" name="Rectangle 22"/>
          <p:cNvSpPr>
            <a:spLocks noChangeArrowheads="1"/>
          </p:cNvSpPr>
          <p:nvPr/>
        </p:nvSpPr>
        <p:spPr bwMode="auto">
          <a:xfrm>
            <a:off x="4191000" y="3048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11" name="Rectangle 23"/>
          <p:cNvSpPr>
            <a:spLocks noChangeArrowheads="1"/>
          </p:cNvSpPr>
          <p:nvPr/>
        </p:nvSpPr>
        <p:spPr bwMode="auto">
          <a:xfrm>
            <a:off x="4191000" y="4191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12" name="Rectangle 24"/>
          <p:cNvSpPr>
            <a:spLocks noChangeArrowheads="1"/>
          </p:cNvSpPr>
          <p:nvPr/>
        </p:nvSpPr>
        <p:spPr bwMode="auto">
          <a:xfrm>
            <a:off x="4800600" y="419100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9913" name="Line 25"/>
          <p:cNvSpPr>
            <a:spLocks noChangeShapeType="1"/>
          </p:cNvSpPr>
          <p:nvPr/>
        </p:nvSpPr>
        <p:spPr bwMode="auto">
          <a:xfrm>
            <a:off x="2971800" y="1905000"/>
            <a:ext cx="1588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14" name="Line 26"/>
          <p:cNvSpPr>
            <a:spLocks noChangeShapeType="1"/>
          </p:cNvSpPr>
          <p:nvPr/>
        </p:nvSpPr>
        <p:spPr bwMode="auto">
          <a:xfrm>
            <a:off x="3048000" y="2438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15" name="Line 27"/>
          <p:cNvSpPr>
            <a:spLocks noChangeShapeType="1"/>
          </p:cNvSpPr>
          <p:nvPr/>
        </p:nvSpPr>
        <p:spPr bwMode="auto">
          <a:xfrm>
            <a:off x="3048000" y="2819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16" name="Line 28"/>
          <p:cNvSpPr>
            <a:spLocks noChangeShapeType="1"/>
          </p:cNvSpPr>
          <p:nvPr/>
        </p:nvSpPr>
        <p:spPr bwMode="auto">
          <a:xfrm>
            <a:off x="3048000" y="3200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17" name="Line 29"/>
          <p:cNvSpPr>
            <a:spLocks noChangeShapeType="1"/>
          </p:cNvSpPr>
          <p:nvPr/>
        </p:nvSpPr>
        <p:spPr bwMode="auto">
          <a:xfrm>
            <a:off x="3048000" y="3581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18" name="Line 30"/>
          <p:cNvSpPr>
            <a:spLocks noChangeShapeType="1"/>
          </p:cNvSpPr>
          <p:nvPr/>
        </p:nvSpPr>
        <p:spPr bwMode="auto">
          <a:xfrm>
            <a:off x="3048000" y="3962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19" name="Line 31"/>
          <p:cNvSpPr>
            <a:spLocks noChangeShapeType="1"/>
          </p:cNvSpPr>
          <p:nvPr/>
        </p:nvSpPr>
        <p:spPr bwMode="auto">
          <a:xfrm>
            <a:off x="3048000" y="4343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20" name="Line 32"/>
          <p:cNvSpPr>
            <a:spLocks noChangeShapeType="1"/>
          </p:cNvSpPr>
          <p:nvPr/>
        </p:nvSpPr>
        <p:spPr bwMode="auto">
          <a:xfrm>
            <a:off x="3048000" y="4724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21" name="Line 33"/>
          <p:cNvSpPr>
            <a:spLocks noChangeShapeType="1"/>
          </p:cNvSpPr>
          <p:nvPr/>
        </p:nvSpPr>
        <p:spPr bwMode="auto">
          <a:xfrm>
            <a:off x="3048000" y="5105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22" name="Line 34"/>
          <p:cNvSpPr>
            <a:spLocks noChangeShapeType="1"/>
          </p:cNvSpPr>
          <p:nvPr/>
        </p:nvSpPr>
        <p:spPr bwMode="auto">
          <a:xfrm>
            <a:off x="3048000" y="5486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23" name="Line 35"/>
          <p:cNvSpPr>
            <a:spLocks noChangeShapeType="1"/>
          </p:cNvSpPr>
          <p:nvPr/>
        </p:nvSpPr>
        <p:spPr bwMode="auto">
          <a:xfrm>
            <a:off x="3048000" y="5867400"/>
            <a:ext cx="838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9924" name="Text Box 36"/>
          <p:cNvSpPr txBox="1">
            <a:spLocks noChangeArrowheads="1"/>
          </p:cNvSpPr>
          <p:nvPr/>
        </p:nvSpPr>
        <p:spPr bwMode="auto">
          <a:xfrm>
            <a:off x="533400" y="3124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</a:rPr>
              <a:t>Hash Buckets</a:t>
            </a:r>
          </a:p>
        </p:txBody>
      </p:sp>
      <p:sp>
        <p:nvSpPr>
          <p:cNvPr id="549925" name="Text Box 37"/>
          <p:cNvSpPr txBox="1">
            <a:spLocks noChangeArrowheads="1"/>
          </p:cNvSpPr>
          <p:nvPr/>
        </p:nvSpPr>
        <p:spPr bwMode="auto">
          <a:xfrm>
            <a:off x="5715000" y="39624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</a:rPr>
              <a:t>Buffer Headers</a:t>
            </a:r>
          </a:p>
        </p:txBody>
      </p:sp>
      <p:sp>
        <p:nvSpPr>
          <p:cNvPr id="549926" name="Text Box 38"/>
          <p:cNvSpPr txBox="1">
            <a:spLocks noChangeArrowheads="1"/>
          </p:cNvSpPr>
          <p:nvPr/>
        </p:nvSpPr>
        <p:spPr bwMode="auto">
          <a:xfrm>
            <a:off x="5111750" y="1800225"/>
            <a:ext cx="259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Multiple Buckets protected by same latch v9 onwards</a:t>
            </a:r>
          </a:p>
        </p:txBody>
      </p:sp>
      <p:sp>
        <p:nvSpPr>
          <p:cNvPr id="549927" name="AutoShape 39"/>
          <p:cNvSpPr>
            <a:spLocks noChangeArrowheads="1"/>
          </p:cNvSpPr>
          <p:nvPr/>
        </p:nvSpPr>
        <p:spPr bwMode="auto">
          <a:xfrm>
            <a:off x="2335213" y="2598738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1</a:t>
            </a:r>
          </a:p>
        </p:txBody>
      </p:sp>
      <p:sp>
        <p:nvSpPr>
          <p:cNvPr id="549928" name="AutoShape 40"/>
          <p:cNvSpPr>
            <a:spLocks noChangeArrowheads="1"/>
          </p:cNvSpPr>
          <p:nvPr/>
        </p:nvSpPr>
        <p:spPr bwMode="auto">
          <a:xfrm>
            <a:off x="2360613" y="4286250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2</a:t>
            </a:r>
          </a:p>
        </p:txBody>
      </p:sp>
      <p:sp>
        <p:nvSpPr>
          <p:cNvPr id="549929" name="AutoShape 41"/>
          <p:cNvSpPr>
            <a:spLocks noChangeArrowheads="1"/>
          </p:cNvSpPr>
          <p:nvPr/>
        </p:nvSpPr>
        <p:spPr bwMode="auto">
          <a:xfrm>
            <a:off x="2338388" y="5715000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3</a:t>
            </a:r>
          </a:p>
        </p:txBody>
      </p:sp>
      <p:sp>
        <p:nvSpPr>
          <p:cNvPr id="549938" name="Oval 50"/>
          <p:cNvSpPr>
            <a:spLocks noChangeArrowheads="1"/>
          </p:cNvSpPr>
          <p:nvPr/>
        </p:nvSpPr>
        <p:spPr bwMode="auto">
          <a:xfrm>
            <a:off x="2682875" y="2173288"/>
            <a:ext cx="555625" cy="155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9939" name="Oval 51"/>
          <p:cNvSpPr>
            <a:spLocks noChangeArrowheads="1"/>
          </p:cNvSpPr>
          <p:nvPr/>
        </p:nvSpPr>
        <p:spPr bwMode="auto">
          <a:xfrm>
            <a:off x="2716213" y="3705225"/>
            <a:ext cx="555625" cy="155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9940" name="Oval 52"/>
          <p:cNvSpPr>
            <a:spLocks noChangeArrowheads="1"/>
          </p:cNvSpPr>
          <p:nvPr/>
        </p:nvSpPr>
        <p:spPr bwMode="auto">
          <a:xfrm>
            <a:off x="2700338" y="5299075"/>
            <a:ext cx="555625" cy="155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Chains : Diag</a:t>
            </a:r>
          </a:p>
        </p:txBody>
      </p:sp>
      <p:grpSp>
        <p:nvGrpSpPr>
          <p:cNvPr id="501763" name="Group 3"/>
          <p:cNvGrpSpPr>
            <a:grpSpLocks/>
          </p:cNvGrpSpPr>
          <p:nvPr/>
        </p:nvGrpSpPr>
        <p:grpSpPr bwMode="auto">
          <a:xfrm>
            <a:off x="2895600" y="2140860"/>
            <a:ext cx="152400" cy="3733800"/>
            <a:chOff x="1728" y="1440"/>
            <a:chExt cx="250" cy="2376"/>
          </a:xfrm>
        </p:grpSpPr>
        <p:sp>
          <p:nvSpPr>
            <p:cNvPr id="501764" name="Rectangle 4"/>
            <p:cNvSpPr>
              <a:spLocks noChangeArrowheads="1"/>
            </p:cNvSpPr>
            <p:nvPr/>
          </p:nvSpPr>
          <p:spPr bwMode="auto">
            <a:xfrm>
              <a:off x="1728" y="1440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65" name="Rectangle 5"/>
            <p:cNvSpPr>
              <a:spLocks noChangeArrowheads="1"/>
            </p:cNvSpPr>
            <p:nvPr/>
          </p:nvSpPr>
          <p:spPr bwMode="auto">
            <a:xfrm>
              <a:off x="1728" y="1689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66" name="Rectangle 6"/>
            <p:cNvSpPr>
              <a:spLocks noChangeArrowheads="1"/>
            </p:cNvSpPr>
            <p:nvPr/>
          </p:nvSpPr>
          <p:spPr bwMode="auto">
            <a:xfrm>
              <a:off x="1728" y="1938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67" name="Rectangle 7"/>
            <p:cNvSpPr>
              <a:spLocks noChangeArrowheads="1"/>
            </p:cNvSpPr>
            <p:nvPr/>
          </p:nvSpPr>
          <p:spPr bwMode="auto">
            <a:xfrm>
              <a:off x="1728" y="2187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68" name="Rectangle 8"/>
            <p:cNvSpPr>
              <a:spLocks noChangeArrowheads="1"/>
            </p:cNvSpPr>
            <p:nvPr/>
          </p:nvSpPr>
          <p:spPr bwMode="auto">
            <a:xfrm>
              <a:off x="1728" y="2436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69" name="Rectangle 9"/>
            <p:cNvSpPr>
              <a:spLocks noChangeArrowheads="1"/>
            </p:cNvSpPr>
            <p:nvPr/>
          </p:nvSpPr>
          <p:spPr bwMode="auto">
            <a:xfrm>
              <a:off x="1728" y="2685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70" name="Rectangle 10"/>
            <p:cNvSpPr>
              <a:spLocks noChangeArrowheads="1"/>
            </p:cNvSpPr>
            <p:nvPr/>
          </p:nvSpPr>
          <p:spPr bwMode="auto">
            <a:xfrm>
              <a:off x="1728" y="2934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71" name="Rectangle 11"/>
            <p:cNvSpPr>
              <a:spLocks noChangeArrowheads="1"/>
            </p:cNvSpPr>
            <p:nvPr/>
          </p:nvSpPr>
          <p:spPr bwMode="auto">
            <a:xfrm>
              <a:off x="1728" y="3183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72" name="Rectangle 12"/>
            <p:cNvSpPr>
              <a:spLocks noChangeArrowheads="1"/>
            </p:cNvSpPr>
            <p:nvPr/>
          </p:nvSpPr>
          <p:spPr bwMode="auto">
            <a:xfrm>
              <a:off x="1728" y="3432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773" name="Rectangle 13"/>
            <p:cNvSpPr>
              <a:spLocks noChangeArrowheads="1"/>
            </p:cNvSpPr>
            <p:nvPr/>
          </p:nvSpPr>
          <p:spPr bwMode="auto">
            <a:xfrm>
              <a:off x="1728" y="3681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774" name="Rectangle 14"/>
          <p:cNvSpPr>
            <a:spLocks noChangeArrowheads="1"/>
          </p:cNvSpPr>
          <p:nvPr/>
        </p:nvSpPr>
        <p:spPr bwMode="auto">
          <a:xfrm>
            <a:off x="3581400" y="214086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75" name="Rectangle 15"/>
          <p:cNvSpPr>
            <a:spLocks noChangeArrowheads="1"/>
          </p:cNvSpPr>
          <p:nvPr/>
        </p:nvSpPr>
        <p:spPr bwMode="auto">
          <a:xfrm>
            <a:off x="3581400" y="252186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76" name="Rectangle 16"/>
          <p:cNvSpPr>
            <a:spLocks noChangeArrowheads="1"/>
          </p:cNvSpPr>
          <p:nvPr/>
        </p:nvSpPr>
        <p:spPr bwMode="auto">
          <a:xfrm>
            <a:off x="3581400" y="2902860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77" name="Rectangle 17"/>
          <p:cNvSpPr>
            <a:spLocks noChangeArrowheads="1"/>
          </p:cNvSpPr>
          <p:nvPr/>
        </p:nvSpPr>
        <p:spPr bwMode="auto">
          <a:xfrm>
            <a:off x="3581400" y="328386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78" name="Rectangle 18"/>
          <p:cNvSpPr>
            <a:spLocks noChangeArrowheads="1"/>
          </p:cNvSpPr>
          <p:nvPr/>
        </p:nvSpPr>
        <p:spPr bwMode="auto">
          <a:xfrm>
            <a:off x="3581400" y="404586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79" name="Rectangle 19"/>
          <p:cNvSpPr>
            <a:spLocks noChangeArrowheads="1"/>
          </p:cNvSpPr>
          <p:nvPr/>
        </p:nvSpPr>
        <p:spPr bwMode="auto">
          <a:xfrm>
            <a:off x="3581400" y="442686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80" name="Rectangle 20"/>
          <p:cNvSpPr>
            <a:spLocks noChangeArrowheads="1"/>
          </p:cNvSpPr>
          <p:nvPr/>
        </p:nvSpPr>
        <p:spPr bwMode="auto">
          <a:xfrm>
            <a:off x="3581400" y="480786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81" name="Rectangle 21"/>
          <p:cNvSpPr>
            <a:spLocks noChangeArrowheads="1"/>
          </p:cNvSpPr>
          <p:nvPr/>
        </p:nvSpPr>
        <p:spPr bwMode="auto">
          <a:xfrm>
            <a:off x="3581400" y="5569860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82" name="Rectangle 22"/>
          <p:cNvSpPr>
            <a:spLocks noChangeArrowheads="1"/>
          </p:cNvSpPr>
          <p:nvPr/>
        </p:nvSpPr>
        <p:spPr bwMode="auto">
          <a:xfrm>
            <a:off x="4191000" y="2902860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83" name="Line 23"/>
          <p:cNvSpPr>
            <a:spLocks noChangeShapeType="1"/>
          </p:cNvSpPr>
          <p:nvPr/>
        </p:nvSpPr>
        <p:spPr bwMode="auto">
          <a:xfrm flipH="1">
            <a:off x="2955925" y="1759860"/>
            <a:ext cx="15875" cy="4256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84" name="Line 24"/>
          <p:cNvSpPr>
            <a:spLocks noChangeShapeType="1"/>
          </p:cNvSpPr>
          <p:nvPr/>
        </p:nvSpPr>
        <p:spPr bwMode="auto">
          <a:xfrm>
            <a:off x="3048000" y="229326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85" name="Line 25"/>
          <p:cNvSpPr>
            <a:spLocks noChangeShapeType="1"/>
          </p:cNvSpPr>
          <p:nvPr/>
        </p:nvSpPr>
        <p:spPr bwMode="auto">
          <a:xfrm>
            <a:off x="3048000" y="267426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86" name="Line 26"/>
          <p:cNvSpPr>
            <a:spLocks noChangeShapeType="1"/>
          </p:cNvSpPr>
          <p:nvPr/>
        </p:nvSpPr>
        <p:spPr bwMode="auto">
          <a:xfrm>
            <a:off x="3048000" y="305526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87" name="Line 27"/>
          <p:cNvSpPr>
            <a:spLocks noChangeShapeType="1"/>
          </p:cNvSpPr>
          <p:nvPr/>
        </p:nvSpPr>
        <p:spPr bwMode="auto">
          <a:xfrm>
            <a:off x="3048000" y="343626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88" name="Line 28"/>
          <p:cNvSpPr>
            <a:spLocks noChangeShapeType="1"/>
          </p:cNvSpPr>
          <p:nvPr/>
        </p:nvSpPr>
        <p:spPr bwMode="auto">
          <a:xfrm>
            <a:off x="3048000" y="381726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89" name="Line 29"/>
          <p:cNvSpPr>
            <a:spLocks noChangeShapeType="1"/>
          </p:cNvSpPr>
          <p:nvPr/>
        </p:nvSpPr>
        <p:spPr bwMode="auto">
          <a:xfrm>
            <a:off x="3048000" y="419826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0" name="Line 30"/>
          <p:cNvSpPr>
            <a:spLocks noChangeShapeType="1"/>
          </p:cNvSpPr>
          <p:nvPr/>
        </p:nvSpPr>
        <p:spPr bwMode="auto">
          <a:xfrm>
            <a:off x="3048000" y="457926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1" name="Line 31"/>
          <p:cNvSpPr>
            <a:spLocks noChangeShapeType="1"/>
          </p:cNvSpPr>
          <p:nvPr/>
        </p:nvSpPr>
        <p:spPr bwMode="auto">
          <a:xfrm>
            <a:off x="3048000" y="496026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2" name="Line 32"/>
          <p:cNvSpPr>
            <a:spLocks noChangeShapeType="1"/>
          </p:cNvSpPr>
          <p:nvPr/>
        </p:nvSpPr>
        <p:spPr bwMode="auto">
          <a:xfrm>
            <a:off x="3048000" y="534126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3" name="Line 33"/>
          <p:cNvSpPr>
            <a:spLocks noChangeShapeType="1"/>
          </p:cNvSpPr>
          <p:nvPr/>
        </p:nvSpPr>
        <p:spPr bwMode="auto">
          <a:xfrm>
            <a:off x="3048000" y="572226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794" name="Text Box 34"/>
          <p:cNvSpPr txBox="1">
            <a:spLocks noChangeArrowheads="1"/>
          </p:cNvSpPr>
          <p:nvPr/>
        </p:nvSpPr>
        <p:spPr bwMode="auto">
          <a:xfrm>
            <a:off x="533400" y="297906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</a:rPr>
              <a:t>Hash Buckets</a:t>
            </a:r>
          </a:p>
        </p:txBody>
      </p:sp>
      <p:sp>
        <p:nvSpPr>
          <p:cNvPr id="501795" name="Rectangle 35"/>
          <p:cNvSpPr>
            <a:spLocks noChangeArrowheads="1"/>
          </p:cNvSpPr>
          <p:nvPr/>
        </p:nvSpPr>
        <p:spPr bwMode="auto">
          <a:xfrm>
            <a:off x="4800600" y="2902860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6" name="Oval 36"/>
          <p:cNvSpPr>
            <a:spLocks noChangeArrowheads="1"/>
          </p:cNvSpPr>
          <p:nvPr/>
        </p:nvSpPr>
        <p:spPr bwMode="auto">
          <a:xfrm>
            <a:off x="6721475" y="1907498"/>
            <a:ext cx="577850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s1</a:t>
            </a:r>
          </a:p>
        </p:txBody>
      </p:sp>
      <p:sp>
        <p:nvSpPr>
          <p:cNvPr id="501797" name="Oval 37"/>
          <p:cNvSpPr>
            <a:spLocks noChangeArrowheads="1"/>
          </p:cNvSpPr>
          <p:nvPr/>
        </p:nvSpPr>
        <p:spPr bwMode="auto">
          <a:xfrm>
            <a:off x="6873875" y="2059898"/>
            <a:ext cx="577850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s1</a:t>
            </a:r>
          </a:p>
        </p:txBody>
      </p:sp>
      <p:sp>
        <p:nvSpPr>
          <p:cNvPr id="501798" name="Oval 38"/>
          <p:cNvSpPr>
            <a:spLocks noChangeArrowheads="1"/>
          </p:cNvSpPr>
          <p:nvPr/>
        </p:nvSpPr>
        <p:spPr bwMode="auto">
          <a:xfrm>
            <a:off x="7026275" y="2212298"/>
            <a:ext cx="577850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s1</a:t>
            </a:r>
          </a:p>
        </p:txBody>
      </p:sp>
      <p:sp>
        <p:nvSpPr>
          <p:cNvPr id="501799" name="Oval 39"/>
          <p:cNvSpPr>
            <a:spLocks noChangeArrowheads="1"/>
          </p:cNvSpPr>
          <p:nvPr/>
        </p:nvSpPr>
        <p:spPr bwMode="auto">
          <a:xfrm>
            <a:off x="7178675" y="2364698"/>
            <a:ext cx="577850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s1</a:t>
            </a:r>
          </a:p>
        </p:txBody>
      </p:sp>
      <p:sp>
        <p:nvSpPr>
          <p:cNvPr id="501800" name="Oval 40"/>
          <p:cNvSpPr>
            <a:spLocks noChangeArrowheads="1"/>
          </p:cNvSpPr>
          <p:nvPr/>
        </p:nvSpPr>
        <p:spPr bwMode="auto">
          <a:xfrm>
            <a:off x="7331075" y="2517098"/>
            <a:ext cx="577850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s1</a:t>
            </a:r>
          </a:p>
        </p:txBody>
      </p:sp>
      <p:sp>
        <p:nvSpPr>
          <p:cNvPr id="501801" name="Line 41"/>
          <p:cNvSpPr>
            <a:spLocks noChangeShapeType="1"/>
          </p:cNvSpPr>
          <p:nvPr/>
        </p:nvSpPr>
        <p:spPr bwMode="auto">
          <a:xfrm flipH="1">
            <a:off x="2971800" y="2064660"/>
            <a:ext cx="3733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802" name="Line 42"/>
          <p:cNvSpPr>
            <a:spLocks noChangeShapeType="1"/>
          </p:cNvSpPr>
          <p:nvPr/>
        </p:nvSpPr>
        <p:spPr bwMode="auto">
          <a:xfrm flipH="1">
            <a:off x="3048000" y="2217060"/>
            <a:ext cx="3886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803" name="Line 43"/>
          <p:cNvSpPr>
            <a:spLocks noChangeShapeType="1"/>
          </p:cNvSpPr>
          <p:nvPr/>
        </p:nvSpPr>
        <p:spPr bwMode="auto">
          <a:xfrm flipH="1">
            <a:off x="3048000" y="2369460"/>
            <a:ext cx="403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804" name="Line 44"/>
          <p:cNvSpPr>
            <a:spLocks noChangeShapeType="1"/>
          </p:cNvSpPr>
          <p:nvPr/>
        </p:nvSpPr>
        <p:spPr bwMode="auto">
          <a:xfrm flipH="1">
            <a:off x="3200400" y="2521860"/>
            <a:ext cx="403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805" name="Line 45"/>
          <p:cNvSpPr>
            <a:spLocks noChangeShapeType="1"/>
          </p:cNvSpPr>
          <p:nvPr/>
        </p:nvSpPr>
        <p:spPr bwMode="auto">
          <a:xfrm flipH="1">
            <a:off x="3352800" y="2674260"/>
            <a:ext cx="403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1806" name="Text Box 46"/>
          <p:cNvSpPr txBox="1">
            <a:spLocks noChangeArrowheads="1"/>
          </p:cNvSpPr>
          <p:nvPr/>
        </p:nvSpPr>
        <p:spPr bwMode="auto">
          <a:xfrm>
            <a:off x="6705600" y="313146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Sessions</a:t>
            </a:r>
          </a:p>
        </p:txBody>
      </p:sp>
      <p:sp>
        <p:nvSpPr>
          <p:cNvPr id="501807" name="Text Box 47"/>
          <p:cNvSpPr txBox="1">
            <a:spLocks noChangeArrowheads="1"/>
          </p:cNvSpPr>
          <p:nvPr/>
        </p:nvSpPr>
        <p:spPr bwMode="auto">
          <a:xfrm>
            <a:off x="1454150" y="5969910"/>
            <a:ext cx="6296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Contention if too accesses on a bucket</a:t>
            </a:r>
          </a:p>
        </p:txBody>
      </p:sp>
      <p:sp>
        <p:nvSpPr>
          <p:cNvPr id="501818" name="AutoShape 58"/>
          <p:cNvSpPr>
            <a:spLocks noChangeArrowheads="1"/>
          </p:cNvSpPr>
          <p:nvPr/>
        </p:nvSpPr>
        <p:spPr bwMode="auto">
          <a:xfrm>
            <a:off x="2335213" y="2453598"/>
            <a:ext cx="304800" cy="406400"/>
          </a:xfrm>
          <a:prstGeom prst="diamond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1</a:t>
            </a:r>
          </a:p>
        </p:txBody>
      </p:sp>
      <p:sp>
        <p:nvSpPr>
          <p:cNvPr id="501819" name="AutoShape 59"/>
          <p:cNvSpPr>
            <a:spLocks noChangeArrowheads="1"/>
          </p:cNvSpPr>
          <p:nvPr/>
        </p:nvSpPr>
        <p:spPr bwMode="auto">
          <a:xfrm>
            <a:off x="2360613" y="4141110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2</a:t>
            </a:r>
          </a:p>
        </p:txBody>
      </p:sp>
      <p:sp>
        <p:nvSpPr>
          <p:cNvPr id="501820" name="AutoShape 60"/>
          <p:cNvSpPr>
            <a:spLocks noChangeArrowheads="1"/>
          </p:cNvSpPr>
          <p:nvPr/>
        </p:nvSpPr>
        <p:spPr bwMode="auto">
          <a:xfrm>
            <a:off x="2338388" y="5569860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3</a:t>
            </a:r>
          </a:p>
        </p:txBody>
      </p:sp>
      <p:sp>
        <p:nvSpPr>
          <p:cNvPr id="501821" name="Oval 61"/>
          <p:cNvSpPr>
            <a:spLocks noChangeArrowheads="1"/>
          </p:cNvSpPr>
          <p:nvPr/>
        </p:nvSpPr>
        <p:spPr bwMode="auto">
          <a:xfrm>
            <a:off x="2682875" y="2028148"/>
            <a:ext cx="555625" cy="155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822" name="Oval 62"/>
          <p:cNvSpPr>
            <a:spLocks noChangeArrowheads="1"/>
          </p:cNvSpPr>
          <p:nvPr/>
        </p:nvSpPr>
        <p:spPr bwMode="auto">
          <a:xfrm>
            <a:off x="2716213" y="3560085"/>
            <a:ext cx="555625" cy="155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1823" name="Oval 63"/>
          <p:cNvSpPr>
            <a:spLocks noChangeArrowheads="1"/>
          </p:cNvSpPr>
          <p:nvPr/>
        </p:nvSpPr>
        <p:spPr bwMode="auto">
          <a:xfrm>
            <a:off x="2700338" y="5153935"/>
            <a:ext cx="555625" cy="155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Chains : Diag</a:t>
            </a:r>
          </a:p>
        </p:txBody>
      </p:sp>
      <p:grpSp>
        <p:nvGrpSpPr>
          <p:cNvPr id="502787" name="Group 3"/>
          <p:cNvGrpSpPr>
            <a:grpSpLocks/>
          </p:cNvGrpSpPr>
          <p:nvPr/>
        </p:nvGrpSpPr>
        <p:grpSpPr bwMode="auto">
          <a:xfrm>
            <a:off x="2895600" y="2039262"/>
            <a:ext cx="152400" cy="3733800"/>
            <a:chOff x="1728" y="1440"/>
            <a:chExt cx="250" cy="2376"/>
          </a:xfrm>
        </p:grpSpPr>
        <p:sp>
          <p:nvSpPr>
            <p:cNvPr id="502788" name="Rectangle 4"/>
            <p:cNvSpPr>
              <a:spLocks noChangeArrowheads="1"/>
            </p:cNvSpPr>
            <p:nvPr/>
          </p:nvSpPr>
          <p:spPr bwMode="auto">
            <a:xfrm>
              <a:off x="1728" y="1440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89" name="Rectangle 5"/>
            <p:cNvSpPr>
              <a:spLocks noChangeArrowheads="1"/>
            </p:cNvSpPr>
            <p:nvPr/>
          </p:nvSpPr>
          <p:spPr bwMode="auto">
            <a:xfrm>
              <a:off x="1728" y="1689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0" name="Rectangle 6"/>
            <p:cNvSpPr>
              <a:spLocks noChangeArrowheads="1"/>
            </p:cNvSpPr>
            <p:nvPr/>
          </p:nvSpPr>
          <p:spPr bwMode="auto">
            <a:xfrm>
              <a:off x="1728" y="1938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1" name="Rectangle 7"/>
            <p:cNvSpPr>
              <a:spLocks noChangeArrowheads="1"/>
            </p:cNvSpPr>
            <p:nvPr/>
          </p:nvSpPr>
          <p:spPr bwMode="auto">
            <a:xfrm>
              <a:off x="1728" y="2187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2" name="Rectangle 8"/>
            <p:cNvSpPr>
              <a:spLocks noChangeArrowheads="1"/>
            </p:cNvSpPr>
            <p:nvPr/>
          </p:nvSpPr>
          <p:spPr bwMode="auto">
            <a:xfrm>
              <a:off x="1728" y="2436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3" name="Rectangle 9"/>
            <p:cNvSpPr>
              <a:spLocks noChangeArrowheads="1"/>
            </p:cNvSpPr>
            <p:nvPr/>
          </p:nvSpPr>
          <p:spPr bwMode="auto">
            <a:xfrm>
              <a:off x="1728" y="2685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4" name="Rectangle 10"/>
            <p:cNvSpPr>
              <a:spLocks noChangeArrowheads="1"/>
            </p:cNvSpPr>
            <p:nvPr/>
          </p:nvSpPr>
          <p:spPr bwMode="auto">
            <a:xfrm>
              <a:off x="1728" y="2934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5" name="Rectangle 11"/>
            <p:cNvSpPr>
              <a:spLocks noChangeArrowheads="1"/>
            </p:cNvSpPr>
            <p:nvPr/>
          </p:nvSpPr>
          <p:spPr bwMode="auto">
            <a:xfrm>
              <a:off x="1728" y="3183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6" name="Rectangle 12"/>
            <p:cNvSpPr>
              <a:spLocks noChangeArrowheads="1"/>
            </p:cNvSpPr>
            <p:nvPr/>
          </p:nvSpPr>
          <p:spPr bwMode="auto">
            <a:xfrm>
              <a:off x="1728" y="3432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797" name="Rectangle 13"/>
            <p:cNvSpPr>
              <a:spLocks noChangeArrowheads="1"/>
            </p:cNvSpPr>
            <p:nvPr/>
          </p:nvSpPr>
          <p:spPr bwMode="auto">
            <a:xfrm>
              <a:off x="1728" y="3681"/>
              <a:ext cx="250" cy="135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2798" name="Rectangle 14"/>
          <p:cNvSpPr>
            <a:spLocks noChangeArrowheads="1"/>
          </p:cNvSpPr>
          <p:nvPr/>
        </p:nvSpPr>
        <p:spPr bwMode="auto">
          <a:xfrm>
            <a:off x="3581400" y="2039262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99" name="Rectangle 15"/>
          <p:cNvSpPr>
            <a:spLocks noChangeArrowheads="1"/>
          </p:cNvSpPr>
          <p:nvPr/>
        </p:nvSpPr>
        <p:spPr bwMode="auto">
          <a:xfrm>
            <a:off x="3581400" y="2420262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0" name="Rectangle 16"/>
          <p:cNvSpPr>
            <a:spLocks noChangeArrowheads="1"/>
          </p:cNvSpPr>
          <p:nvPr/>
        </p:nvSpPr>
        <p:spPr bwMode="auto">
          <a:xfrm>
            <a:off x="3581400" y="2801262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1" name="Rectangle 17"/>
          <p:cNvSpPr>
            <a:spLocks noChangeArrowheads="1"/>
          </p:cNvSpPr>
          <p:nvPr/>
        </p:nvSpPr>
        <p:spPr bwMode="auto">
          <a:xfrm>
            <a:off x="3581400" y="3182262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2" name="Rectangle 18"/>
          <p:cNvSpPr>
            <a:spLocks noChangeArrowheads="1"/>
          </p:cNvSpPr>
          <p:nvPr/>
        </p:nvSpPr>
        <p:spPr bwMode="auto">
          <a:xfrm>
            <a:off x="3581400" y="3944262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3" name="Rectangle 19"/>
          <p:cNvSpPr>
            <a:spLocks noChangeArrowheads="1"/>
          </p:cNvSpPr>
          <p:nvPr/>
        </p:nvSpPr>
        <p:spPr bwMode="auto">
          <a:xfrm>
            <a:off x="3581400" y="4325262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4" name="Rectangle 20"/>
          <p:cNvSpPr>
            <a:spLocks noChangeArrowheads="1"/>
          </p:cNvSpPr>
          <p:nvPr/>
        </p:nvSpPr>
        <p:spPr bwMode="auto">
          <a:xfrm>
            <a:off x="3581400" y="4706262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5" name="Rectangle 21"/>
          <p:cNvSpPr>
            <a:spLocks noChangeArrowheads="1"/>
          </p:cNvSpPr>
          <p:nvPr/>
        </p:nvSpPr>
        <p:spPr bwMode="auto">
          <a:xfrm>
            <a:off x="3581400" y="5468262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6" name="Rectangle 22"/>
          <p:cNvSpPr>
            <a:spLocks noChangeArrowheads="1"/>
          </p:cNvSpPr>
          <p:nvPr/>
        </p:nvSpPr>
        <p:spPr bwMode="auto">
          <a:xfrm>
            <a:off x="4191000" y="2801262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7" name="Rectangle 23"/>
          <p:cNvSpPr>
            <a:spLocks noChangeArrowheads="1"/>
          </p:cNvSpPr>
          <p:nvPr/>
        </p:nvSpPr>
        <p:spPr bwMode="auto">
          <a:xfrm>
            <a:off x="4191000" y="3944262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8" name="Rectangle 24"/>
          <p:cNvSpPr>
            <a:spLocks noChangeArrowheads="1"/>
          </p:cNvSpPr>
          <p:nvPr/>
        </p:nvSpPr>
        <p:spPr bwMode="auto">
          <a:xfrm>
            <a:off x="4800600" y="3944262"/>
            <a:ext cx="457200" cy="304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9" name="Line 25"/>
          <p:cNvSpPr>
            <a:spLocks noChangeShapeType="1"/>
          </p:cNvSpPr>
          <p:nvPr/>
        </p:nvSpPr>
        <p:spPr bwMode="auto">
          <a:xfrm>
            <a:off x="2971800" y="1658262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0" name="Line 26"/>
          <p:cNvSpPr>
            <a:spLocks noChangeShapeType="1"/>
          </p:cNvSpPr>
          <p:nvPr/>
        </p:nvSpPr>
        <p:spPr bwMode="auto">
          <a:xfrm>
            <a:off x="3048000" y="21916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1" name="Line 27"/>
          <p:cNvSpPr>
            <a:spLocks noChangeShapeType="1"/>
          </p:cNvSpPr>
          <p:nvPr/>
        </p:nvSpPr>
        <p:spPr bwMode="auto">
          <a:xfrm>
            <a:off x="3048000" y="25726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2" name="Line 28"/>
          <p:cNvSpPr>
            <a:spLocks noChangeShapeType="1"/>
          </p:cNvSpPr>
          <p:nvPr/>
        </p:nvSpPr>
        <p:spPr bwMode="auto">
          <a:xfrm>
            <a:off x="3048000" y="29536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3" name="Line 29"/>
          <p:cNvSpPr>
            <a:spLocks noChangeShapeType="1"/>
          </p:cNvSpPr>
          <p:nvPr/>
        </p:nvSpPr>
        <p:spPr bwMode="auto">
          <a:xfrm>
            <a:off x="3048000" y="33346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4" name="Line 30"/>
          <p:cNvSpPr>
            <a:spLocks noChangeShapeType="1"/>
          </p:cNvSpPr>
          <p:nvPr/>
        </p:nvSpPr>
        <p:spPr bwMode="auto">
          <a:xfrm>
            <a:off x="3048000" y="37156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5" name="Line 31"/>
          <p:cNvSpPr>
            <a:spLocks noChangeShapeType="1"/>
          </p:cNvSpPr>
          <p:nvPr/>
        </p:nvSpPr>
        <p:spPr bwMode="auto">
          <a:xfrm>
            <a:off x="3048000" y="40966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6" name="Line 32"/>
          <p:cNvSpPr>
            <a:spLocks noChangeShapeType="1"/>
          </p:cNvSpPr>
          <p:nvPr/>
        </p:nvSpPr>
        <p:spPr bwMode="auto">
          <a:xfrm>
            <a:off x="3048000" y="44776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7" name="Line 33"/>
          <p:cNvSpPr>
            <a:spLocks noChangeShapeType="1"/>
          </p:cNvSpPr>
          <p:nvPr/>
        </p:nvSpPr>
        <p:spPr bwMode="auto">
          <a:xfrm>
            <a:off x="3048000" y="48586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8" name="Line 34"/>
          <p:cNvSpPr>
            <a:spLocks noChangeShapeType="1"/>
          </p:cNvSpPr>
          <p:nvPr/>
        </p:nvSpPr>
        <p:spPr bwMode="auto">
          <a:xfrm>
            <a:off x="3048000" y="52396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19" name="Line 35"/>
          <p:cNvSpPr>
            <a:spLocks noChangeShapeType="1"/>
          </p:cNvSpPr>
          <p:nvPr/>
        </p:nvSpPr>
        <p:spPr bwMode="auto">
          <a:xfrm>
            <a:off x="3048000" y="5620662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820" name="Text Box 36"/>
          <p:cNvSpPr txBox="1">
            <a:spLocks noChangeArrowheads="1"/>
          </p:cNvSpPr>
          <p:nvPr/>
        </p:nvSpPr>
        <p:spPr bwMode="auto">
          <a:xfrm>
            <a:off x="533400" y="2877462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</a:rPr>
              <a:t>Hash Buckets</a:t>
            </a:r>
          </a:p>
        </p:txBody>
      </p:sp>
      <p:sp>
        <p:nvSpPr>
          <p:cNvPr id="502821" name="Text Box 37"/>
          <p:cNvSpPr txBox="1">
            <a:spLocks noChangeArrowheads="1"/>
          </p:cNvSpPr>
          <p:nvPr/>
        </p:nvSpPr>
        <p:spPr bwMode="auto">
          <a:xfrm>
            <a:off x="5257800" y="1810662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</a:rPr>
              <a:t>Buffer Headers</a:t>
            </a:r>
          </a:p>
        </p:txBody>
      </p:sp>
      <p:sp>
        <p:nvSpPr>
          <p:cNvPr id="502822" name="Rectangle 38"/>
          <p:cNvSpPr>
            <a:spLocks noChangeArrowheads="1"/>
          </p:cNvSpPr>
          <p:nvPr/>
        </p:nvSpPr>
        <p:spPr bwMode="auto">
          <a:xfrm>
            <a:off x="4800600" y="2801262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23" name="Rectangle 39"/>
          <p:cNvSpPr>
            <a:spLocks noChangeArrowheads="1"/>
          </p:cNvSpPr>
          <p:nvPr/>
        </p:nvSpPr>
        <p:spPr bwMode="auto">
          <a:xfrm>
            <a:off x="5410200" y="2801262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24" name="Rectangle 40"/>
          <p:cNvSpPr>
            <a:spLocks noChangeArrowheads="1"/>
          </p:cNvSpPr>
          <p:nvPr/>
        </p:nvSpPr>
        <p:spPr bwMode="auto">
          <a:xfrm>
            <a:off x="6019800" y="2801262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25" name="Rectangle 41"/>
          <p:cNvSpPr>
            <a:spLocks noChangeArrowheads="1"/>
          </p:cNvSpPr>
          <p:nvPr/>
        </p:nvSpPr>
        <p:spPr bwMode="auto">
          <a:xfrm>
            <a:off x="6629400" y="2801262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26" name="Rectangle 42"/>
          <p:cNvSpPr>
            <a:spLocks noChangeArrowheads="1"/>
          </p:cNvSpPr>
          <p:nvPr/>
        </p:nvSpPr>
        <p:spPr bwMode="auto">
          <a:xfrm>
            <a:off x="7239000" y="2801262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27" name="Rectangle 43"/>
          <p:cNvSpPr>
            <a:spLocks noChangeArrowheads="1"/>
          </p:cNvSpPr>
          <p:nvPr/>
        </p:nvSpPr>
        <p:spPr bwMode="auto">
          <a:xfrm>
            <a:off x="7848600" y="2801262"/>
            <a:ext cx="457200" cy="304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28" name="Text Box 44"/>
          <p:cNvSpPr txBox="1">
            <a:spLocks noChangeArrowheads="1"/>
          </p:cNvSpPr>
          <p:nvPr/>
        </p:nvSpPr>
        <p:spPr bwMode="auto">
          <a:xfrm>
            <a:off x="5410200" y="4630062"/>
            <a:ext cx="2590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Contention: Too Many Buffers in Bucket</a:t>
            </a:r>
          </a:p>
        </p:txBody>
      </p:sp>
      <p:sp>
        <p:nvSpPr>
          <p:cNvPr id="502848" name="AutoShape 64"/>
          <p:cNvSpPr>
            <a:spLocks noChangeArrowheads="1"/>
          </p:cNvSpPr>
          <p:nvPr/>
        </p:nvSpPr>
        <p:spPr bwMode="auto">
          <a:xfrm>
            <a:off x="2335213" y="2352000"/>
            <a:ext cx="304800" cy="406400"/>
          </a:xfrm>
          <a:prstGeom prst="diamond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1</a:t>
            </a:r>
          </a:p>
        </p:txBody>
      </p:sp>
      <p:sp>
        <p:nvSpPr>
          <p:cNvPr id="502849" name="AutoShape 65"/>
          <p:cNvSpPr>
            <a:spLocks noChangeArrowheads="1"/>
          </p:cNvSpPr>
          <p:nvPr/>
        </p:nvSpPr>
        <p:spPr bwMode="auto">
          <a:xfrm>
            <a:off x="2360613" y="4039512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2</a:t>
            </a:r>
          </a:p>
        </p:txBody>
      </p:sp>
      <p:sp>
        <p:nvSpPr>
          <p:cNvPr id="502850" name="AutoShape 66"/>
          <p:cNvSpPr>
            <a:spLocks noChangeArrowheads="1"/>
          </p:cNvSpPr>
          <p:nvPr/>
        </p:nvSpPr>
        <p:spPr bwMode="auto">
          <a:xfrm>
            <a:off x="2338388" y="5468262"/>
            <a:ext cx="304800" cy="4064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 sz="1000">
                <a:latin typeface="Times New Roman" pitchFamily="18" charset="0"/>
              </a:rPr>
              <a:t>3</a:t>
            </a:r>
          </a:p>
        </p:txBody>
      </p:sp>
      <p:sp>
        <p:nvSpPr>
          <p:cNvPr id="502851" name="Oval 67"/>
          <p:cNvSpPr>
            <a:spLocks noChangeArrowheads="1"/>
          </p:cNvSpPr>
          <p:nvPr/>
        </p:nvSpPr>
        <p:spPr bwMode="auto">
          <a:xfrm>
            <a:off x="2682875" y="1926550"/>
            <a:ext cx="555625" cy="155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2852" name="Oval 68"/>
          <p:cNvSpPr>
            <a:spLocks noChangeArrowheads="1"/>
          </p:cNvSpPr>
          <p:nvPr/>
        </p:nvSpPr>
        <p:spPr bwMode="auto">
          <a:xfrm>
            <a:off x="2716213" y="3458487"/>
            <a:ext cx="555625" cy="155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2853" name="Oval 69"/>
          <p:cNvSpPr>
            <a:spLocks noChangeArrowheads="1"/>
          </p:cNvSpPr>
          <p:nvPr/>
        </p:nvSpPr>
        <p:spPr bwMode="auto">
          <a:xfrm>
            <a:off x="2700338" y="5052337"/>
            <a:ext cx="555625" cy="15589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Chains : Solution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430" y="1175657"/>
            <a:ext cx="7649028" cy="4920343"/>
          </a:xfrm>
        </p:spPr>
        <p:txBody>
          <a:bodyPr/>
          <a:lstStyle/>
          <a:p>
            <a:r>
              <a:rPr lang="en-US" altLang="en-US" dirty="0"/>
              <a:t>Fine the SQL causing the problem</a:t>
            </a:r>
          </a:p>
          <a:p>
            <a:r>
              <a:rPr lang="en-US" altLang="en-US" dirty="0"/>
              <a:t>Contributing Factors</a:t>
            </a:r>
          </a:p>
          <a:p>
            <a:pPr lvl="1"/>
            <a:r>
              <a:rPr lang="en-US" altLang="en-US" dirty="0"/>
              <a:t>Updates, inserts on blocks while reading those blocks</a:t>
            </a:r>
          </a:p>
          <a:p>
            <a:pPr lvl="2"/>
            <a:r>
              <a:rPr lang="en-US" altLang="en-US" dirty="0"/>
              <a:t>Cause multiple copies</a:t>
            </a:r>
          </a:p>
          <a:p>
            <a:pPr lvl="1"/>
            <a:r>
              <a:rPr lang="en-US" altLang="en-US" dirty="0"/>
              <a:t>Hot root block of an index</a:t>
            </a:r>
          </a:p>
          <a:p>
            <a:pPr lvl="1"/>
            <a:r>
              <a:rPr lang="en-US" altLang="en-US" dirty="0"/>
              <a:t>Select for update</a:t>
            </a:r>
          </a:p>
          <a:p>
            <a:pPr lvl="1"/>
            <a:r>
              <a:rPr lang="en-US" altLang="en-US" dirty="0"/>
              <a:t>Using dual instead of </a:t>
            </a:r>
            <a:r>
              <a:rPr lang="en-US" altLang="en-US" dirty="0" err="1"/>
              <a:t>x$dual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0"/>
            <a:ext cx="7772400" cy="1143000"/>
          </a:xfrm>
        </p:spPr>
        <p:txBody>
          <a:bodyPr/>
          <a:lstStyle/>
          <a:p>
            <a:r>
              <a:rPr lang="en-US" altLang="en-US"/>
              <a:t>Buffer Cache Waits</a:t>
            </a:r>
          </a:p>
        </p:txBody>
      </p:sp>
      <p:sp>
        <p:nvSpPr>
          <p:cNvPr id="153649" name="Text Box 49"/>
          <p:cNvSpPr txBox="1">
            <a:spLocks noChangeArrowheads="1"/>
          </p:cNvSpPr>
          <p:nvPr/>
        </p:nvSpPr>
        <p:spPr bwMode="auto">
          <a:xfrm>
            <a:off x="304800" y="4114800"/>
            <a:ext cx="931863" cy="495300"/>
          </a:xfrm>
          <a:prstGeom prst="rect">
            <a:avLst/>
          </a:prstGeom>
          <a:solidFill>
            <a:srgbClr val="EC6A08"/>
          </a:solidFill>
          <a:ln w="381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Waits</a:t>
            </a:r>
          </a:p>
        </p:txBody>
      </p:sp>
      <p:sp>
        <p:nvSpPr>
          <p:cNvPr id="153650" name="Text Box 50"/>
          <p:cNvSpPr txBox="1">
            <a:spLocks noChangeArrowheads="1"/>
          </p:cNvSpPr>
          <p:nvPr/>
        </p:nvSpPr>
        <p:spPr bwMode="auto">
          <a:xfrm>
            <a:off x="1600200" y="3048000"/>
            <a:ext cx="1252538" cy="466725"/>
          </a:xfrm>
          <a:prstGeom prst="rect">
            <a:avLst/>
          </a:prstGeom>
          <a:solidFill>
            <a:srgbClr val="779BD4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Disk I/O</a:t>
            </a:r>
          </a:p>
        </p:txBody>
      </p:sp>
      <p:sp>
        <p:nvSpPr>
          <p:cNvPr id="153651" name="Text Box 51"/>
          <p:cNvSpPr txBox="1">
            <a:spLocks noChangeArrowheads="1"/>
          </p:cNvSpPr>
          <p:nvPr/>
        </p:nvSpPr>
        <p:spPr bwMode="auto">
          <a:xfrm>
            <a:off x="4332288" y="1903413"/>
            <a:ext cx="1692275" cy="466725"/>
          </a:xfrm>
          <a:prstGeom prst="rect">
            <a:avLst/>
          </a:prstGeom>
          <a:solidFill>
            <a:srgbClr val="3066B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Buffer Busy</a:t>
            </a:r>
          </a:p>
        </p:txBody>
      </p:sp>
      <p:sp>
        <p:nvSpPr>
          <p:cNvPr id="153652" name="Text Box 52"/>
          <p:cNvSpPr txBox="1">
            <a:spLocks noChangeArrowheads="1"/>
          </p:cNvSpPr>
          <p:nvPr/>
        </p:nvSpPr>
        <p:spPr bwMode="auto">
          <a:xfrm>
            <a:off x="1600200" y="4267200"/>
            <a:ext cx="1960563" cy="466725"/>
          </a:xfrm>
          <a:prstGeom prst="rect">
            <a:avLst/>
          </a:prstGeom>
          <a:solidFill>
            <a:srgbClr val="B6CBEB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Library Cache</a:t>
            </a:r>
          </a:p>
        </p:txBody>
      </p:sp>
      <p:cxnSp>
        <p:nvCxnSpPr>
          <p:cNvPr id="153654" name="AutoShape 54"/>
          <p:cNvCxnSpPr>
            <a:cxnSpLocks noChangeShapeType="1"/>
            <a:stCxn id="153669" idx="1"/>
            <a:endCxn id="153651" idx="3"/>
          </p:cNvCxnSpPr>
          <p:nvPr/>
        </p:nvCxnSpPr>
        <p:spPr bwMode="auto">
          <a:xfrm flipH="1">
            <a:off x="6024563" y="1503363"/>
            <a:ext cx="981075" cy="633412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55" name="AutoShape 55"/>
          <p:cNvCxnSpPr>
            <a:cxnSpLocks noChangeShapeType="1"/>
            <a:stCxn id="153670" idx="1"/>
            <a:endCxn id="153651" idx="3"/>
          </p:cNvCxnSpPr>
          <p:nvPr/>
        </p:nvCxnSpPr>
        <p:spPr bwMode="auto">
          <a:xfrm flipH="1" flipV="1">
            <a:off x="6024563" y="2136775"/>
            <a:ext cx="1101725" cy="8255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56" name="AutoShape 56"/>
          <p:cNvCxnSpPr>
            <a:cxnSpLocks noChangeShapeType="1"/>
            <a:stCxn id="153671" idx="1"/>
            <a:endCxn id="153651" idx="3"/>
          </p:cNvCxnSpPr>
          <p:nvPr/>
        </p:nvCxnSpPr>
        <p:spPr bwMode="auto">
          <a:xfrm flipH="1" flipV="1">
            <a:off x="6024563" y="2136775"/>
            <a:ext cx="1116012" cy="100806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60" name="Text Box 60"/>
          <p:cNvSpPr txBox="1">
            <a:spLocks noChangeArrowheads="1"/>
          </p:cNvSpPr>
          <p:nvPr/>
        </p:nvSpPr>
        <p:spPr bwMode="auto">
          <a:xfrm>
            <a:off x="1600200" y="3657600"/>
            <a:ext cx="1258888" cy="466725"/>
          </a:xfrm>
          <a:prstGeom prst="rect">
            <a:avLst/>
          </a:prstGeom>
          <a:solidFill>
            <a:srgbClr val="95B5DE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Enqueue</a:t>
            </a:r>
          </a:p>
        </p:txBody>
      </p:sp>
      <p:sp>
        <p:nvSpPr>
          <p:cNvPr id="153663" name="Text Box 63"/>
          <p:cNvSpPr txBox="1">
            <a:spLocks noChangeArrowheads="1"/>
          </p:cNvSpPr>
          <p:nvPr/>
        </p:nvSpPr>
        <p:spPr bwMode="auto">
          <a:xfrm>
            <a:off x="1600200" y="6019800"/>
            <a:ext cx="1362075" cy="466725"/>
          </a:xfrm>
          <a:prstGeom prst="rect">
            <a:avLst/>
          </a:prstGeom>
          <a:solidFill>
            <a:srgbClr val="F8E88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SQL*Net</a:t>
            </a:r>
          </a:p>
        </p:txBody>
      </p:sp>
      <p:sp>
        <p:nvSpPr>
          <p:cNvPr id="153664" name="Text Box 64"/>
          <p:cNvSpPr txBox="1">
            <a:spLocks noChangeArrowheads="1"/>
          </p:cNvSpPr>
          <p:nvPr/>
        </p:nvSpPr>
        <p:spPr bwMode="auto">
          <a:xfrm>
            <a:off x="4386263" y="2730500"/>
            <a:ext cx="1606550" cy="466725"/>
          </a:xfrm>
          <a:prstGeom prst="rect">
            <a:avLst/>
          </a:prstGeom>
          <a:solidFill>
            <a:srgbClr val="3066B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Free Buffer</a:t>
            </a:r>
          </a:p>
        </p:txBody>
      </p:sp>
      <p:cxnSp>
        <p:nvCxnSpPr>
          <p:cNvPr id="153668" name="AutoShape 68"/>
          <p:cNvCxnSpPr>
            <a:cxnSpLocks noChangeShapeType="1"/>
            <a:stCxn id="153660" idx="1"/>
            <a:endCxn id="153649" idx="3"/>
          </p:cNvCxnSpPr>
          <p:nvPr/>
        </p:nvCxnSpPr>
        <p:spPr bwMode="auto">
          <a:xfrm flipH="1">
            <a:off x="1255713" y="3890963"/>
            <a:ext cx="344487" cy="471487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69" name="Text Box 69"/>
          <p:cNvSpPr txBox="1">
            <a:spLocks noChangeArrowheads="1"/>
          </p:cNvSpPr>
          <p:nvPr/>
        </p:nvSpPr>
        <p:spPr bwMode="auto">
          <a:xfrm>
            <a:off x="7005638" y="1270000"/>
            <a:ext cx="1573212" cy="466725"/>
          </a:xfrm>
          <a:prstGeom prst="rect">
            <a:avLst/>
          </a:prstGeom>
          <a:solidFill>
            <a:srgbClr val="3066B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Hot Blocks</a:t>
            </a:r>
          </a:p>
        </p:txBody>
      </p:sp>
      <p:sp>
        <p:nvSpPr>
          <p:cNvPr id="153670" name="Text Box 70"/>
          <p:cNvSpPr txBox="1">
            <a:spLocks noChangeArrowheads="1"/>
          </p:cNvSpPr>
          <p:nvPr/>
        </p:nvSpPr>
        <p:spPr bwMode="auto">
          <a:xfrm>
            <a:off x="7126288" y="1985963"/>
            <a:ext cx="1301750" cy="466725"/>
          </a:xfrm>
          <a:prstGeom prst="rect">
            <a:avLst/>
          </a:prstGeom>
          <a:solidFill>
            <a:srgbClr val="3066B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Free lists</a:t>
            </a:r>
          </a:p>
        </p:txBody>
      </p:sp>
      <p:sp>
        <p:nvSpPr>
          <p:cNvPr id="153671" name="Text Box 71"/>
          <p:cNvSpPr txBox="1">
            <a:spLocks noChangeArrowheads="1"/>
          </p:cNvSpPr>
          <p:nvPr/>
        </p:nvSpPr>
        <p:spPr bwMode="auto">
          <a:xfrm>
            <a:off x="7140575" y="2911475"/>
            <a:ext cx="1217613" cy="466725"/>
          </a:xfrm>
          <a:prstGeom prst="rect">
            <a:avLst/>
          </a:prstGeom>
          <a:solidFill>
            <a:srgbClr val="3066B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IO Read</a:t>
            </a:r>
          </a:p>
        </p:txBody>
      </p:sp>
      <p:sp>
        <p:nvSpPr>
          <p:cNvPr id="153679" name="Text Box 79"/>
          <p:cNvSpPr txBox="1">
            <a:spLocks noChangeArrowheads="1"/>
          </p:cNvSpPr>
          <p:nvPr/>
        </p:nvSpPr>
        <p:spPr bwMode="auto">
          <a:xfrm>
            <a:off x="1600200" y="4800600"/>
            <a:ext cx="912813" cy="466725"/>
          </a:xfrm>
          <a:prstGeom prst="rect">
            <a:avLst/>
          </a:prstGeom>
          <a:solidFill>
            <a:srgbClr val="CBD66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Redo </a:t>
            </a:r>
          </a:p>
        </p:txBody>
      </p:sp>
      <p:sp>
        <p:nvSpPr>
          <p:cNvPr id="153683" name="Text Box 83"/>
          <p:cNvSpPr txBox="1">
            <a:spLocks noChangeArrowheads="1"/>
          </p:cNvSpPr>
          <p:nvPr/>
        </p:nvSpPr>
        <p:spPr bwMode="auto">
          <a:xfrm>
            <a:off x="1600200" y="2514600"/>
            <a:ext cx="1960563" cy="466725"/>
          </a:xfrm>
          <a:prstGeom prst="rect">
            <a:avLst/>
          </a:prstGeom>
          <a:solidFill>
            <a:srgbClr val="3066B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Buffer Cache</a:t>
            </a:r>
          </a:p>
        </p:txBody>
      </p:sp>
      <p:cxnSp>
        <p:nvCxnSpPr>
          <p:cNvPr id="153684" name="AutoShape 84"/>
          <p:cNvCxnSpPr>
            <a:cxnSpLocks noChangeShapeType="1"/>
            <a:stCxn id="153651" idx="1"/>
            <a:endCxn id="153683" idx="3"/>
          </p:cNvCxnSpPr>
          <p:nvPr/>
        </p:nvCxnSpPr>
        <p:spPr bwMode="auto">
          <a:xfrm flipH="1">
            <a:off x="3560763" y="2136775"/>
            <a:ext cx="771525" cy="611188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85" name="AutoShape 85"/>
          <p:cNvCxnSpPr>
            <a:cxnSpLocks noChangeShapeType="1"/>
            <a:stCxn id="153664" idx="1"/>
            <a:endCxn id="153683" idx="3"/>
          </p:cNvCxnSpPr>
          <p:nvPr/>
        </p:nvCxnSpPr>
        <p:spPr bwMode="auto">
          <a:xfrm flipH="1" flipV="1">
            <a:off x="3560763" y="2747963"/>
            <a:ext cx="825500" cy="21590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87" name="Text Box 87"/>
          <p:cNvSpPr txBox="1">
            <a:spLocks noChangeArrowheads="1"/>
          </p:cNvSpPr>
          <p:nvPr/>
        </p:nvSpPr>
        <p:spPr bwMode="auto">
          <a:xfrm>
            <a:off x="1600200" y="5400675"/>
            <a:ext cx="1606550" cy="466725"/>
          </a:xfrm>
          <a:prstGeom prst="rect">
            <a:avLst/>
          </a:prstGeom>
          <a:solidFill>
            <a:srgbClr val="81B64D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Row Cache</a:t>
            </a:r>
          </a:p>
        </p:txBody>
      </p:sp>
      <p:cxnSp>
        <p:nvCxnSpPr>
          <p:cNvPr id="153688" name="AutoShape 88"/>
          <p:cNvCxnSpPr>
            <a:cxnSpLocks noChangeShapeType="1"/>
            <a:stCxn id="153650" idx="1"/>
            <a:endCxn id="153649" idx="3"/>
          </p:cNvCxnSpPr>
          <p:nvPr/>
        </p:nvCxnSpPr>
        <p:spPr bwMode="auto">
          <a:xfrm flipH="1">
            <a:off x="1255713" y="3281363"/>
            <a:ext cx="344487" cy="1081087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89" name="AutoShape 89"/>
          <p:cNvCxnSpPr>
            <a:cxnSpLocks noChangeShapeType="1"/>
            <a:stCxn id="153652" idx="1"/>
            <a:endCxn id="153649" idx="3"/>
          </p:cNvCxnSpPr>
          <p:nvPr/>
        </p:nvCxnSpPr>
        <p:spPr bwMode="auto">
          <a:xfrm flipH="1" flipV="1">
            <a:off x="1255713" y="4362450"/>
            <a:ext cx="344487" cy="13811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90" name="AutoShape 90"/>
          <p:cNvCxnSpPr>
            <a:cxnSpLocks noChangeShapeType="1"/>
            <a:stCxn id="153679" idx="1"/>
            <a:endCxn id="153649" idx="3"/>
          </p:cNvCxnSpPr>
          <p:nvPr/>
        </p:nvCxnSpPr>
        <p:spPr bwMode="auto">
          <a:xfrm flipH="1" flipV="1">
            <a:off x="1255713" y="4362450"/>
            <a:ext cx="344487" cy="67151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91" name="AutoShape 91"/>
          <p:cNvCxnSpPr>
            <a:cxnSpLocks noChangeShapeType="1"/>
            <a:stCxn id="153687" idx="1"/>
            <a:endCxn id="153649" idx="3"/>
          </p:cNvCxnSpPr>
          <p:nvPr/>
        </p:nvCxnSpPr>
        <p:spPr bwMode="auto">
          <a:xfrm flipH="1" flipV="1">
            <a:off x="1255713" y="4362450"/>
            <a:ext cx="344487" cy="1271588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92" name="AutoShape 92"/>
          <p:cNvCxnSpPr>
            <a:cxnSpLocks noChangeShapeType="1"/>
            <a:stCxn id="153663" idx="1"/>
            <a:endCxn id="153649" idx="3"/>
          </p:cNvCxnSpPr>
          <p:nvPr/>
        </p:nvCxnSpPr>
        <p:spPr bwMode="auto">
          <a:xfrm flipH="1" flipV="1">
            <a:off x="1255713" y="4362450"/>
            <a:ext cx="344487" cy="1890713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93" name="AutoShape 93"/>
          <p:cNvCxnSpPr>
            <a:cxnSpLocks noChangeShapeType="1"/>
            <a:stCxn id="153683" idx="1"/>
            <a:endCxn id="153649" idx="3"/>
          </p:cNvCxnSpPr>
          <p:nvPr/>
        </p:nvCxnSpPr>
        <p:spPr bwMode="auto">
          <a:xfrm flipH="1">
            <a:off x="1255713" y="2747963"/>
            <a:ext cx="344487" cy="1614487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94" name="Text Box 94"/>
          <p:cNvSpPr txBox="1">
            <a:spLocks noChangeArrowheads="1"/>
          </p:cNvSpPr>
          <p:nvPr/>
        </p:nvSpPr>
        <p:spPr bwMode="auto">
          <a:xfrm>
            <a:off x="4379913" y="3657600"/>
            <a:ext cx="2144712" cy="466725"/>
          </a:xfrm>
          <a:prstGeom prst="rect">
            <a:avLst/>
          </a:prstGeom>
          <a:solidFill>
            <a:srgbClr val="3066B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Write Complete</a:t>
            </a:r>
          </a:p>
        </p:txBody>
      </p:sp>
      <p:sp>
        <p:nvSpPr>
          <p:cNvPr id="153695" name="Text Box 95"/>
          <p:cNvSpPr txBox="1">
            <a:spLocks noChangeArrowheads="1"/>
          </p:cNvSpPr>
          <p:nvPr/>
        </p:nvSpPr>
        <p:spPr bwMode="auto">
          <a:xfrm>
            <a:off x="4357688" y="4584700"/>
            <a:ext cx="3709987" cy="466725"/>
          </a:xfrm>
          <a:prstGeom prst="rect">
            <a:avLst/>
          </a:prstGeom>
          <a:solidFill>
            <a:srgbClr val="3066B0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Cache Buffer Chains Latch</a:t>
            </a:r>
          </a:p>
        </p:txBody>
      </p:sp>
      <p:cxnSp>
        <p:nvCxnSpPr>
          <p:cNvPr id="153696" name="AutoShape 96"/>
          <p:cNvCxnSpPr>
            <a:cxnSpLocks noChangeShapeType="1"/>
            <a:stCxn id="153694" idx="1"/>
            <a:endCxn id="153683" idx="3"/>
          </p:cNvCxnSpPr>
          <p:nvPr/>
        </p:nvCxnSpPr>
        <p:spPr bwMode="auto">
          <a:xfrm flipH="1" flipV="1">
            <a:off x="3560763" y="2747963"/>
            <a:ext cx="819150" cy="114300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697" name="AutoShape 97"/>
          <p:cNvCxnSpPr>
            <a:cxnSpLocks noChangeShapeType="1"/>
            <a:stCxn id="153695" idx="1"/>
            <a:endCxn id="153683" idx="3"/>
          </p:cNvCxnSpPr>
          <p:nvPr/>
        </p:nvCxnSpPr>
        <p:spPr bwMode="auto">
          <a:xfrm flipH="1" flipV="1">
            <a:off x="3560763" y="2747963"/>
            <a:ext cx="796925" cy="2070100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Need Free Block Block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the data block isn’t in cache </a:t>
            </a:r>
          </a:p>
          <a:p>
            <a:pPr lvl="1"/>
            <a:r>
              <a:rPr lang="en-US" altLang="en-US"/>
              <a:t>Get a free block in the buffer cache</a:t>
            </a:r>
          </a:p>
          <a:p>
            <a:pPr lvl="1"/>
            <a:r>
              <a:rPr lang="en-US" altLang="en-US"/>
              <a:t>Read it off disk</a:t>
            </a:r>
          </a:p>
          <a:p>
            <a:pPr lvl="1"/>
            <a:r>
              <a:rPr lang="en-US" altLang="en-US"/>
              <a:t>Add a header</a:t>
            </a:r>
          </a:p>
          <a:p>
            <a:pPr lvl="1"/>
            <a:r>
              <a:rPr lang="en-US" altLang="en-US"/>
              <a:t>Read the block into the buffer cache</a:t>
            </a:r>
          </a:p>
          <a:p>
            <a:pPr lvl="1"/>
            <a:endParaRPr lang="en-US" altLang="en-US"/>
          </a:p>
          <a:p>
            <a:pPr>
              <a:buFont typeface="Wingdings" pitchFamily="2" charset="2"/>
              <a:buNone/>
            </a:pPr>
            <a:r>
              <a:rPr lang="en-US" altLang="en-US"/>
              <a:t>Need Free Block to Read in New Data Block</a:t>
            </a:r>
          </a:p>
          <a:p>
            <a:pPr lvl="1"/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282575"/>
            <a:ext cx="7840663" cy="566738"/>
          </a:xfrm>
        </p:spPr>
        <p:txBody>
          <a:bodyPr/>
          <a:lstStyle/>
          <a:p>
            <a:r>
              <a:rPr lang="en-US" altLang="en-US"/>
              <a:t>Finding a Free Block</a:t>
            </a:r>
            <a:endParaRPr lang="en-US" altLang="en-US" sz="3200"/>
          </a:p>
        </p:txBody>
      </p:sp>
      <p:grpSp>
        <p:nvGrpSpPr>
          <p:cNvPr id="541699" name="Group 3"/>
          <p:cNvGrpSpPr>
            <a:grpSpLocks/>
          </p:cNvGrpSpPr>
          <p:nvPr/>
        </p:nvGrpSpPr>
        <p:grpSpPr bwMode="auto">
          <a:xfrm>
            <a:off x="3197225" y="1600200"/>
            <a:ext cx="5616575" cy="4475163"/>
            <a:chOff x="1035" y="1008"/>
            <a:chExt cx="3538" cy="2819"/>
          </a:xfrm>
        </p:grpSpPr>
        <p:grpSp>
          <p:nvGrpSpPr>
            <p:cNvPr id="541700" name="Group 4"/>
            <p:cNvGrpSpPr>
              <a:grpSpLocks/>
            </p:cNvGrpSpPr>
            <p:nvPr/>
          </p:nvGrpSpPr>
          <p:grpSpPr bwMode="auto">
            <a:xfrm>
              <a:off x="2221" y="1008"/>
              <a:ext cx="2352" cy="2352"/>
              <a:chOff x="3072" y="1296"/>
              <a:chExt cx="2352" cy="2352"/>
            </a:xfrm>
          </p:grpSpPr>
          <p:grpSp>
            <p:nvGrpSpPr>
              <p:cNvPr id="541701" name="Group 5"/>
              <p:cNvGrpSpPr>
                <a:grpSpLocks/>
              </p:cNvGrpSpPr>
              <p:nvPr/>
            </p:nvGrpSpPr>
            <p:grpSpPr bwMode="auto">
              <a:xfrm>
                <a:off x="3072" y="1296"/>
                <a:ext cx="2352" cy="2352"/>
                <a:chOff x="3072" y="1296"/>
                <a:chExt cx="2400" cy="2352"/>
              </a:xfrm>
            </p:grpSpPr>
            <p:sp>
              <p:nvSpPr>
                <p:cNvPr id="541702" name="Rectangle 6"/>
                <p:cNvSpPr>
                  <a:spLocks noChangeArrowheads="1"/>
                </p:cNvSpPr>
                <p:nvPr/>
              </p:nvSpPr>
              <p:spPr bwMode="auto">
                <a:xfrm>
                  <a:off x="3072" y="129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03" name="Rectangle 7"/>
                <p:cNvSpPr>
                  <a:spLocks noChangeArrowheads="1"/>
                </p:cNvSpPr>
                <p:nvPr/>
              </p:nvSpPr>
              <p:spPr bwMode="auto">
                <a:xfrm>
                  <a:off x="3072" y="163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04" name="Rectangle 8"/>
                <p:cNvSpPr>
                  <a:spLocks noChangeArrowheads="1"/>
                </p:cNvSpPr>
                <p:nvPr/>
              </p:nvSpPr>
              <p:spPr bwMode="auto">
                <a:xfrm>
                  <a:off x="3072" y="1968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05" name="Rectangle 9"/>
                <p:cNvSpPr>
                  <a:spLocks noChangeArrowheads="1"/>
                </p:cNvSpPr>
                <p:nvPr/>
              </p:nvSpPr>
              <p:spPr bwMode="auto">
                <a:xfrm>
                  <a:off x="3072" y="2304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06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640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07" name="Rectangle 11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708" name="Rectangle 12"/>
                <p:cNvSpPr>
                  <a:spLocks noChangeArrowheads="1"/>
                </p:cNvSpPr>
                <p:nvPr/>
              </p:nvSpPr>
              <p:spPr bwMode="auto">
                <a:xfrm>
                  <a:off x="3072" y="331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1709" name="Rectangle 13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10" name="Rectangle 14"/>
              <p:cNvSpPr>
                <a:spLocks noChangeArrowheads="1"/>
              </p:cNvSpPr>
              <p:nvPr/>
            </p:nvSpPr>
            <p:spPr bwMode="auto">
              <a:xfrm>
                <a:off x="340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11" name="Rectangle 15"/>
              <p:cNvSpPr>
                <a:spLocks noChangeArrowheads="1"/>
              </p:cNvSpPr>
              <p:nvPr/>
            </p:nvSpPr>
            <p:spPr bwMode="auto">
              <a:xfrm>
                <a:off x="3744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12" name="Rectangle 16"/>
              <p:cNvSpPr>
                <a:spLocks noChangeArrowheads="1"/>
              </p:cNvSpPr>
              <p:nvPr/>
            </p:nvSpPr>
            <p:spPr bwMode="auto">
              <a:xfrm>
                <a:off x="4080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13" name="Rectangle 17"/>
              <p:cNvSpPr>
                <a:spLocks noChangeArrowheads="1"/>
              </p:cNvSpPr>
              <p:nvPr/>
            </p:nvSpPr>
            <p:spPr bwMode="auto">
              <a:xfrm>
                <a:off x="4416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14" name="Rectangle 18"/>
              <p:cNvSpPr>
                <a:spLocks noChangeArrowheads="1"/>
              </p:cNvSpPr>
              <p:nvPr/>
            </p:nvSpPr>
            <p:spPr bwMode="auto">
              <a:xfrm>
                <a:off x="475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1715" name="Rectangle 19"/>
              <p:cNvSpPr>
                <a:spLocks noChangeArrowheads="1"/>
              </p:cNvSpPr>
              <p:nvPr/>
            </p:nvSpPr>
            <p:spPr bwMode="auto">
              <a:xfrm>
                <a:off x="508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1716" name="Rectangle 20"/>
            <p:cNvSpPr>
              <a:spLocks noChangeArrowheads="1"/>
            </p:cNvSpPr>
            <p:nvPr/>
          </p:nvSpPr>
          <p:spPr bwMode="auto">
            <a:xfrm>
              <a:off x="2221" y="3024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7" name="Rectangle 21"/>
            <p:cNvSpPr>
              <a:spLocks noChangeArrowheads="1"/>
            </p:cNvSpPr>
            <p:nvPr/>
          </p:nvSpPr>
          <p:spPr bwMode="auto">
            <a:xfrm>
              <a:off x="2893" y="2352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8" name="Rectangle 22"/>
            <p:cNvSpPr>
              <a:spLocks noChangeArrowheads="1"/>
            </p:cNvSpPr>
            <p:nvPr/>
          </p:nvSpPr>
          <p:spPr bwMode="auto">
            <a:xfrm>
              <a:off x="3229" y="1680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19" name="Rectangle 23"/>
            <p:cNvSpPr>
              <a:spLocks noChangeArrowheads="1"/>
            </p:cNvSpPr>
            <p:nvPr/>
          </p:nvSpPr>
          <p:spPr bwMode="auto">
            <a:xfrm>
              <a:off x="3565" y="3024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20" name="Rectangle 24"/>
            <p:cNvSpPr>
              <a:spLocks noChangeArrowheads="1"/>
            </p:cNvSpPr>
            <p:nvPr/>
          </p:nvSpPr>
          <p:spPr bwMode="auto">
            <a:xfrm>
              <a:off x="3901" y="2016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21" name="Rectangle 25"/>
            <p:cNvSpPr>
              <a:spLocks noChangeArrowheads="1"/>
            </p:cNvSpPr>
            <p:nvPr/>
          </p:nvSpPr>
          <p:spPr bwMode="auto">
            <a:xfrm>
              <a:off x="2557" y="1680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22" name="Rectangle 26"/>
            <p:cNvSpPr>
              <a:spLocks noChangeArrowheads="1"/>
            </p:cNvSpPr>
            <p:nvPr/>
          </p:nvSpPr>
          <p:spPr bwMode="auto">
            <a:xfrm>
              <a:off x="3565" y="1344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23" name="Rectangle 27"/>
            <p:cNvSpPr>
              <a:spLocks noChangeArrowheads="1"/>
            </p:cNvSpPr>
            <p:nvPr/>
          </p:nvSpPr>
          <p:spPr bwMode="auto">
            <a:xfrm>
              <a:off x="4237" y="1008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24" name="Rectangle 28"/>
            <p:cNvSpPr>
              <a:spLocks noChangeArrowheads="1"/>
            </p:cNvSpPr>
            <p:nvPr/>
          </p:nvSpPr>
          <p:spPr bwMode="auto">
            <a:xfrm>
              <a:off x="2893" y="1008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25" name="Rectangle 29"/>
            <p:cNvSpPr>
              <a:spLocks noChangeArrowheads="1"/>
            </p:cNvSpPr>
            <p:nvPr/>
          </p:nvSpPr>
          <p:spPr bwMode="auto">
            <a:xfrm>
              <a:off x="3565" y="2352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1726" name="Rectangle 30"/>
            <p:cNvSpPr>
              <a:spLocks noChangeArrowheads="1"/>
            </p:cNvSpPr>
            <p:nvPr/>
          </p:nvSpPr>
          <p:spPr bwMode="auto">
            <a:xfrm>
              <a:off x="3901" y="2688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1727" name="Group 31"/>
            <p:cNvGrpSpPr>
              <a:grpSpLocks/>
            </p:cNvGrpSpPr>
            <p:nvPr/>
          </p:nvGrpSpPr>
          <p:grpSpPr bwMode="auto">
            <a:xfrm>
              <a:off x="1035" y="3133"/>
              <a:ext cx="887" cy="694"/>
              <a:chOff x="4425" y="2871"/>
              <a:chExt cx="887" cy="694"/>
            </a:xfrm>
          </p:grpSpPr>
          <p:sp>
            <p:nvSpPr>
              <p:cNvPr id="541728" name="Oval 32"/>
              <p:cNvSpPr>
                <a:spLocks noChangeArrowheads="1"/>
              </p:cNvSpPr>
              <p:nvPr/>
            </p:nvSpPr>
            <p:spPr bwMode="auto">
              <a:xfrm>
                <a:off x="4425" y="2871"/>
                <a:ext cx="881" cy="16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1729" name="Oval 33"/>
              <p:cNvSpPr>
                <a:spLocks noChangeArrowheads="1"/>
              </p:cNvSpPr>
              <p:nvPr/>
            </p:nvSpPr>
            <p:spPr bwMode="auto">
              <a:xfrm>
                <a:off x="4431" y="3399"/>
                <a:ext cx="881" cy="16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1730" name="Line 34"/>
              <p:cNvSpPr>
                <a:spLocks noChangeShapeType="1"/>
              </p:cNvSpPr>
              <p:nvPr/>
            </p:nvSpPr>
            <p:spPr bwMode="auto">
              <a:xfrm>
                <a:off x="4433" y="2941"/>
                <a:ext cx="0" cy="5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1731" name="Line 35"/>
              <p:cNvSpPr>
                <a:spLocks noChangeShapeType="1"/>
              </p:cNvSpPr>
              <p:nvPr/>
            </p:nvSpPr>
            <p:spPr bwMode="auto">
              <a:xfrm>
                <a:off x="5306" y="2958"/>
                <a:ext cx="0" cy="5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41732" name="Oval 36"/>
            <p:cNvSpPr>
              <a:spLocks noChangeArrowheads="1"/>
            </p:cNvSpPr>
            <p:nvPr/>
          </p:nvSpPr>
          <p:spPr bwMode="auto">
            <a:xfrm>
              <a:off x="1062" y="1591"/>
              <a:ext cx="997" cy="8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r>
                <a:rPr lang="en-US" altLang="en-US">
                  <a:latin typeface="Times New Roman" pitchFamily="18" charset="0"/>
                </a:rPr>
                <a:t>Shadow</a:t>
              </a:r>
            </a:p>
            <a:p>
              <a:pPr algn="ctr"/>
              <a:r>
                <a:rPr lang="en-US" altLang="en-US">
                  <a:latin typeface="Times New Roman" pitchFamily="18" charset="0"/>
                </a:rPr>
                <a:t>Process</a:t>
              </a:r>
            </a:p>
          </p:txBody>
        </p:sp>
        <p:sp>
          <p:nvSpPr>
            <p:cNvPr id="541733" name="Line 37"/>
            <p:cNvSpPr>
              <a:spLocks noChangeShapeType="1"/>
            </p:cNvSpPr>
            <p:nvPr/>
          </p:nvSpPr>
          <p:spPr bwMode="auto">
            <a:xfrm flipH="1">
              <a:off x="1471" y="2391"/>
              <a:ext cx="35" cy="8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1734" name="Line 38"/>
            <p:cNvSpPr>
              <a:spLocks noChangeShapeType="1"/>
            </p:cNvSpPr>
            <p:nvPr/>
          </p:nvSpPr>
          <p:spPr bwMode="auto">
            <a:xfrm>
              <a:off x="2002" y="1833"/>
              <a:ext cx="665" cy="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41735" name="Text Box 39"/>
          <p:cNvSpPr txBox="1">
            <a:spLocks noChangeArrowheads="1"/>
          </p:cNvSpPr>
          <p:nvPr/>
        </p:nvSpPr>
        <p:spPr bwMode="auto">
          <a:xfrm>
            <a:off x="419100" y="1473200"/>
            <a:ext cx="41259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When a session reads a block </a:t>
            </a:r>
          </a:p>
          <a:p>
            <a:r>
              <a:rPr lang="en-US" altLang="en-US">
                <a:latin typeface="Times New Roman" pitchFamily="18" charset="0"/>
              </a:rPr>
              <a:t>Into the bufffer cache how does </a:t>
            </a:r>
          </a:p>
          <a:p>
            <a:r>
              <a:rPr lang="en-US" altLang="en-US">
                <a:latin typeface="Times New Roman" pitchFamily="18" charset="0"/>
              </a:rPr>
              <a:t>it find a </a:t>
            </a:r>
            <a:r>
              <a:rPr lang="en-US" altLang="en-US">
                <a:solidFill>
                  <a:srgbClr val="FF3300"/>
                </a:solidFill>
                <a:latin typeface="Times New Roman" pitchFamily="18" charset="0"/>
              </a:rPr>
              <a:t>FREE</a:t>
            </a:r>
            <a:r>
              <a:rPr lang="en-US" altLang="en-US">
                <a:latin typeface="Times New Roman" pitchFamily="18" charset="0"/>
              </a:rPr>
              <a:t> spot?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5575" cy="914400"/>
          </a:xfrm>
        </p:spPr>
        <p:txBody>
          <a:bodyPr/>
          <a:lstStyle/>
          <a:p>
            <a:r>
              <a:rPr lang="en-US" altLang="en-US"/>
              <a:t>Finding a Free Block</a:t>
            </a:r>
          </a:p>
        </p:txBody>
      </p:sp>
      <p:sp>
        <p:nvSpPr>
          <p:cNvPr id="542723" name="Text Box 3"/>
          <p:cNvSpPr txBox="1">
            <a:spLocks noChangeArrowheads="1"/>
          </p:cNvSpPr>
          <p:nvPr/>
        </p:nvSpPr>
        <p:spPr bwMode="auto">
          <a:xfrm>
            <a:off x="2057400" y="1235075"/>
            <a:ext cx="11826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Buffer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Headers</a:t>
            </a:r>
          </a:p>
        </p:txBody>
      </p:sp>
      <p:grpSp>
        <p:nvGrpSpPr>
          <p:cNvPr id="542724" name="Group 4"/>
          <p:cNvGrpSpPr>
            <a:grpSpLocks/>
          </p:cNvGrpSpPr>
          <p:nvPr/>
        </p:nvGrpSpPr>
        <p:grpSpPr bwMode="auto">
          <a:xfrm>
            <a:off x="4114800" y="1981200"/>
            <a:ext cx="2362200" cy="3048000"/>
            <a:chOff x="3072" y="1248"/>
            <a:chExt cx="2352" cy="2352"/>
          </a:xfrm>
        </p:grpSpPr>
        <p:grpSp>
          <p:nvGrpSpPr>
            <p:cNvPr id="542725" name="Group 5"/>
            <p:cNvGrpSpPr>
              <a:grpSpLocks/>
            </p:cNvGrpSpPr>
            <p:nvPr/>
          </p:nvGrpSpPr>
          <p:grpSpPr bwMode="auto">
            <a:xfrm>
              <a:off x="3072" y="1248"/>
              <a:ext cx="2352" cy="2352"/>
              <a:chOff x="3072" y="1296"/>
              <a:chExt cx="2352" cy="2352"/>
            </a:xfrm>
          </p:grpSpPr>
          <p:grpSp>
            <p:nvGrpSpPr>
              <p:cNvPr id="542726" name="Group 6"/>
              <p:cNvGrpSpPr>
                <a:grpSpLocks/>
              </p:cNvGrpSpPr>
              <p:nvPr/>
            </p:nvGrpSpPr>
            <p:grpSpPr bwMode="auto">
              <a:xfrm>
                <a:off x="3072" y="1296"/>
                <a:ext cx="2352" cy="2352"/>
                <a:chOff x="3072" y="1296"/>
                <a:chExt cx="2400" cy="2352"/>
              </a:xfrm>
            </p:grpSpPr>
            <p:sp>
              <p:nvSpPr>
                <p:cNvPr id="542727" name="Rectangle 7"/>
                <p:cNvSpPr>
                  <a:spLocks noChangeArrowheads="1"/>
                </p:cNvSpPr>
                <p:nvPr/>
              </p:nvSpPr>
              <p:spPr bwMode="auto">
                <a:xfrm>
                  <a:off x="3072" y="129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28" name="Rectangle 8"/>
                <p:cNvSpPr>
                  <a:spLocks noChangeArrowheads="1"/>
                </p:cNvSpPr>
                <p:nvPr/>
              </p:nvSpPr>
              <p:spPr bwMode="auto">
                <a:xfrm>
                  <a:off x="3072" y="163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29" name="Rectangle 9"/>
                <p:cNvSpPr>
                  <a:spLocks noChangeArrowheads="1"/>
                </p:cNvSpPr>
                <p:nvPr/>
              </p:nvSpPr>
              <p:spPr bwMode="auto">
                <a:xfrm>
                  <a:off x="3072" y="1968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30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304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31" name="Rectangle 11"/>
                <p:cNvSpPr>
                  <a:spLocks noChangeArrowheads="1"/>
                </p:cNvSpPr>
                <p:nvPr/>
              </p:nvSpPr>
              <p:spPr bwMode="auto">
                <a:xfrm>
                  <a:off x="3072" y="2640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32" name="Rectangle 12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733" name="Rectangle 13"/>
                <p:cNvSpPr>
                  <a:spLocks noChangeArrowheads="1"/>
                </p:cNvSpPr>
                <p:nvPr/>
              </p:nvSpPr>
              <p:spPr bwMode="auto">
                <a:xfrm>
                  <a:off x="3072" y="331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42734" name="Rectangle 14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35" name="Rectangle 15"/>
              <p:cNvSpPr>
                <a:spLocks noChangeArrowheads="1"/>
              </p:cNvSpPr>
              <p:nvPr/>
            </p:nvSpPr>
            <p:spPr bwMode="auto">
              <a:xfrm>
                <a:off x="340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36" name="Rectangle 16"/>
              <p:cNvSpPr>
                <a:spLocks noChangeArrowheads="1"/>
              </p:cNvSpPr>
              <p:nvPr/>
            </p:nvSpPr>
            <p:spPr bwMode="auto">
              <a:xfrm>
                <a:off x="3744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37" name="Rectangle 17"/>
              <p:cNvSpPr>
                <a:spLocks noChangeArrowheads="1"/>
              </p:cNvSpPr>
              <p:nvPr/>
            </p:nvSpPr>
            <p:spPr bwMode="auto">
              <a:xfrm>
                <a:off x="4080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38" name="Rectangle 18"/>
              <p:cNvSpPr>
                <a:spLocks noChangeArrowheads="1"/>
              </p:cNvSpPr>
              <p:nvPr/>
            </p:nvSpPr>
            <p:spPr bwMode="auto">
              <a:xfrm>
                <a:off x="4416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39" name="Rectangle 19"/>
              <p:cNvSpPr>
                <a:spLocks noChangeArrowheads="1"/>
              </p:cNvSpPr>
              <p:nvPr/>
            </p:nvSpPr>
            <p:spPr bwMode="auto">
              <a:xfrm>
                <a:off x="475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40" name="Rectangle 20"/>
              <p:cNvSpPr>
                <a:spLocks noChangeArrowheads="1"/>
              </p:cNvSpPr>
              <p:nvPr/>
            </p:nvSpPr>
            <p:spPr bwMode="auto">
              <a:xfrm>
                <a:off x="508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42741" name="Rectangle 21"/>
            <p:cNvSpPr>
              <a:spLocks noChangeArrowheads="1"/>
            </p:cNvSpPr>
            <p:nvPr/>
          </p:nvSpPr>
          <p:spPr bwMode="auto">
            <a:xfrm>
              <a:off x="3072" y="3264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42" name="Rectangle 22"/>
            <p:cNvSpPr>
              <a:spLocks noChangeArrowheads="1"/>
            </p:cNvSpPr>
            <p:nvPr/>
          </p:nvSpPr>
          <p:spPr bwMode="auto">
            <a:xfrm>
              <a:off x="3744" y="2592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43" name="Rectangle 23"/>
            <p:cNvSpPr>
              <a:spLocks noChangeArrowheads="1"/>
            </p:cNvSpPr>
            <p:nvPr/>
          </p:nvSpPr>
          <p:spPr bwMode="auto">
            <a:xfrm>
              <a:off x="4080" y="1920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44" name="Rectangle 24"/>
            <p:cNvSpPr>
              <a:spLocks noChangeArrowheads="1"/>
            </p:cNvSpPr>
            <p:nvPr/>
          </p:nvSpPr>
          <p:spPr bwMode="auto">
            <a:xfrm>
              <a:off x="4416" y="3264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45" name="Rectangle 25"/>
            <p:cNvSpPr>
              <a:spLocks noChangeArrowheads="1"/>
            </p:cNvSpPr>
            <p:nvPr/>
          </p:nvSpPr>
          <p:spPr bwMode="auto">
            <a:xfrm>
              <a:off x="4752" y="2256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46" name="Rectangle 26"/>
            <p:cNvSpPr>
              <a:spLocks noChangeArrowheads="1"/>
            </p:cNvSpPr>
            <p:nvPr/>
          </p:nvSpPr>
          <p:spPr bwMode="auto">
            <a:xfrm>
              <a:off x="3408" y="1920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47" name="Rectangle 27"/>
            <p:cNvSpPr>
              <a:spLocks noChangeArrowheads="1"/>
            </p:cNvSpPr>
            <p:nvPr/>
          </p:nvSpPr>
          <p:spPr bwMode="auto">
            <a:xfrm>
              <a:off x="4416" y="1584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48" name="Rectangle 28"/>
            <p:cNvSpPr>
              <a:spLocks noChangeArrowheads="1"/>
            </p:cNvSpPr>
            <p:nvPr/>
          </p:nvSpPr>
          <p:spPr bwMode="auto">
            <a:xfrm>
              <a:off x="5088" y="1248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49" name="Rectangle 29"/>
            <p:cNvSpPr>
              <a:spLocks noChangeArrowheads="1"/>
            </p:cNvSpPr>
            <p:nvPr/>
          </p:nvSpPr>
          <p:spPr bwMode="auto">
            <a:xfrm>
              <a:off x="3744" y="1248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50" name="Rectangle 30"/>
            <p:cNvSpPr>
              <a:spLocks noChangeArrowheads="1"/>
            </p:cNvSpPr>
            <p:nvPr/>
          </p:nvSpPr>
          <p:spPr bwMode="auto">
            <a:xfrm>
              <a:off x="4416" y="2592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51" name="Rectangle 31"/>
            <p:cNvSpPr>
              <a:spLocks noChangeArrowheads="1"/>
            </p:cNvSpPr>
            <p:nvPr/>
          </p:nvSpPr>
          <p:spPr bwMode="auto">
            <a:xfrm>
              <a:off x="4752" y="2928"/>
              <a:ext cx="336" cy="336"/>
            </a:xfrm>
            <a:prstGeom prst="rect">
              <a:avLst/>
            </a:prstGeom>
            <a:solidFill>
              <a:srgbClr val="00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42752" name="AutoShape 32"/>
          <p:cNvCxnSpPr>
            <a:cxnSpLocks noChangeShapeType="1"/>
            <a:stCxn id="542778" idx="3"/>
            <a:endCxn id="542749" idx="1"/>
          </p:cNvCxnSpPr>
          <p:nvPr/>
        </p:nvCxnSpPr>
        <p:spPr bwMode="auto">
          <a:xfrm flipV="1">
            <a:off x="2874963" y="2198688"/>
            <a:ext cx="1914525" cy="14287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53" name="AutoShape 33"/>
          <p:cNvCxnSpPr>
            <a:cxnSpLocks noChangeShapeType="1"/>
            <a:stCxn id="542779" idx="3"/>
            <a:endCxn id="542748" idx="1"/>
          </p:cNvCxnSpPr>
          <p:nvPr/>
        </p:nvCxnSpPr>
        <p:spPr bwMode="auto">
          <a:xfrm flipV="1">
            <a:off x="2874963" y="2198688"/>
            <a:ext cx="3263900" cy="471487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54" name="AutoShape 34"/>
          <p:cNvCxnSpPr>
            <a:cxnSpLocks noChangeShapeType="1"/>
            <a:stCxn id="542780" idx="3"/>
            <a:endCxn id="542747" idx="1"/>
          </p:cNvCxnSpPr>
          <p:nvPr/>
        </p:nvCxnSpPr>
        <p:spPr bwMode="auto">
          <a:xfrm flipV="1">
            <a:off x="2320925" y="2635250"/>
            <a:ext cx="3143250" cy="627063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55" name="AutoShape 35"/>
          <p:cNvCxnSpPr>
            <a:cxnSpLocks noChangeShapeType="1"/>
            <a:stCxn id="542781" idx="3"/>
            <a:endCxn id="542743" idx="1"/>
          </p:cNvCxnSpPr>
          <p:nvPr/>
        </p:nvCxnSpPr>
        <p:spPr bwMode="auto">
          <a:xfrm flipV="1">
            <a:off x="2320925" y="3070225"/>
            <a:ext cx="2806700" cy="520700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56" name="AutoShape 36"/>
          <p:cNvCxnSpPr>
            <a:cxnSpLocks noChangeShapeType="1"/>
            <a:stCxn id="542782" idx="3"/>
            <a:endCxn id="542742" idx="1"/>
          </p:cNvCxnSpPr>
          <p:nvPr/>
        </p:nvCxnSpPr>
        <p:spPr bwMode="auto">
          <a:xfrm>
            <a:off x="3429000" y="3925888"/>
            <a:ext cx="1360488" cy="14287"/>
          </a:xfrm>
          <a:prstGeom prst="curvedConnector3">
            <a:avLst>
              <a:gd name="adj1" fmla="val 4994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57" name="AutoShape 37"/>
          <p:cNvCxnSpPr>
            <a:cxnSpLocks noChangeShapeType="1"/>
            <a:stCxn id="542783" idx="3"/>
            <a:endCxn id="542745" idx="1"/>
          </p:cNvCxnSpPr>
          <p:nvPr/>
        </p:nvCxnSpPr>
        <p:spPr bwMode="auto">
          <a:xfrm flipV="1">
            <a:off x="2320925" y="3505200"/>
            <a:ext cx="3481388" cy="766763"/>
          </a:xfrm>
          <a:prstGeom prst="curvedConnector3">
            <a:avLst>
              <a:gd name="adj1" fmla="val 49977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58" name="AutoShape 38"/>
          <p:cNvCxnSpPr>
            <a:cxnSpLocks noChangeShapeType="1"/>
            <a:stCxn id="542784" idx="3"/>
            <a:endCxn id="542750" idx="1"/>
          </p:cNvCxnSpPr>
          <p:nvPr/>
        </p:nvCxnSpPr>
        <p:spPr bwMode="auto">
          <a:xfrm flipV="1">
            <a:off x="2320925" y="3940175"/>
            <a:ext cx="3143250" cy="671513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FF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2759" name="Group 39"/>
          <p:cNvGrpSpPr>
            <a:grpSpLocks/>
          </p:cNvGrpSpPr>
          <p:nvPr/>
        </p:nvGrpSpPr>
        <p:grpSpPr bwMode="auto">
          <a:xfrm>
            <a:off x="1219200" y="2287588"/>
            <a:ext cx="152400" cy="2374900"/>
            <a:chOff x="768" y="1432"/>
            <a:chExt cx="157" cy="1746"/>
          </a:xfrm>
        </p:grpSpPr>
        <p:sp>
          <p:nvSpPr>
            <p:cNvPr id="542760" name="Rectangle 40"/>
            <p:cNvSpPr>
              <a:spLocks noChangeArrowheads="1"/>
            </p:cNvSpPr>
            <p:nvPr/>
          </p:nvSpPr>
          <p:spPr bwMode="auto">
            <a:xfrm>
              <a:off x="768" y="1432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761" name="Rectangle 41"/>
            <p:cNvSpPr>
              <a:spLocks noChangeArrowheads="1"/>
            </p:cNvSpPr>
            <p:nvPr/>
          </p:nvSpPr>
          <p:spPr bwMode="auto">
            <a:xfrm>
              <a:off x="768" y="1672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762" name="Rectangle 42"/>
            <p:cNvSpPr>
              <a:spLocks noChangeArrowheads="1"/>
            </p:cNvSpPr>
            <p:nvPr/>
          </p:nvSpPr>
          <p:spPr bwMode="auto">
            <a:xfrm>
              <a:off x="768" y="1882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763" name="Rectangle 43"/>
            <p:cNvSpPr>
              <a:spLocks noChangeArrowheads="1"/>
            </p:cNvSpPr>
            <p:nvPr/>
          </p:nvSpPr>
          <p:spPr bwMode="auto">
            <a:xfrm>
              <a:off x="768" y="2104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764" name="Rectangle 44"/>
            <p:cNvSpPr>
              <a:spLocks noChangeArrowheads="1"/>
            </p:cNvSpPr>
            <p:nvPr/>
          </p:nvSpPr>
          <p:spPr bwMode="auto">
            <a:xfrm>
              <a:off x="768" y="2344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765" name="Rectangle 45"/>
            <p:cNvSpPr>
              <a:spLocks noChangeArrowheads="1"/>
            </p:cNvSpPr>
            <p:nvPr/>
          </p:nvSpPr>
          <p:spPr bwMode="auto">
            <a:xfrm>
              <a:off x="768" y="2584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766" name="Rectangle 46"/>
            <p:cNvSpPr>
              <a:spLocks noChangeArrowheads="1"/>
            </p:cNvSpPr>
            <p:nvPr/>
          </p:nvSpPr>
          <p:spPr bwMode="auto">
            <a:xfrm>
              <a:off x="768" y="2824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42767" name="Rectangle 47"/>
            <p:cNvSpPr>
              <a:spLocks noChangeArrowheads="1"/>
            </p:cNvSpPr>
            <p:nvPr/>
          </p:nvSpPr>
          <p:spPr bwMode="auto">
            <a:xfrm>
              <a:off x="768" y="3064"/>
              <a:ext cx="157" cy="114"/>
            </a:xfrm>
            <a:prstGeom prst="rect">
              <a:avLst/>
            </a:prstGeom>
            <a:solidFill>
              <a:srgbClr val="CC00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42768" name="Text Box 48"/>
          <p:cNvSpPr txBox="1">
            <a:spLocks noChangeArrowheads="1"/>
          </p:cNvSpPr>
          <p:nvPr/>
        </p:nvSpPr>
        <p:spPr bwMode="auto">
          <a:xfrm>
            <a:off x="5715000" y="1295400"/>
            <a:ext cx="1681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339933"/>
                </a:solidFill>
                <a:latin typeface="Times New Roman" pitchFamily="18" charset="0"/>
              </a:rPr>
              <a:t>Data Blocks</a:t>
            </a:r>
          </a:p>
        </p:txBody>
      </p:sp>
      <p:cxnSp>
        <p:nvCxnSpPr>
          <p:cNvPr id="542769" name="AutoShape 49"/>
          <p:cNvCxnSpPr>
            <a:cxnSpLocks noChangeShapeType="1"/>
            <a:stCxn id="542760" idx="3"/>
            <a:endCxn id="542785" idx="1"/>
          </p:cNvCxnSpPr>
          <p:nvPr/>
        </p:nvCxnSpPr>
        <p:spPr bwMode="auto">
          <a:xfrm flipV="1">
            <a:off x="1371600" y="2341563"/>
            <a:ext cx="533400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70" name="AutoShape 50"/>
          <p:cNvCxnSpPr>
            <a:cxnSpLocks noChangeShapeType="1"/>
            <a:stCxn id="542763" idx="3"/>
            <a:endCxn id="542780" idx="1"/>
          </p:cNvCxnSpPr>
          <p:nvPr/>
        </p:nvCxnSpPr>
        <p:spPr bwMode="auto">
          <a:xfrm flipV="1">
            <a:off x="1371600" y="3262313"/>
            <a:ext cx="533400" cy="17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71" name="AutoShape 51"/>
          <p:cNvCxnSpPr>
            <a:cxnSpLocks noChangeShapeType="1"/>
            <a:stCxn id="542764" idx="3"/>
            <a:endCxn id="542781" idx="1"/>
          </p:cNvCxnSpPr>
          <p:nvPr/>
        </p:nvCxnSpPr>
        <p:spPr bwMode="auto">
          <a:xfrm flipV="1">
            <a:off x="1371600" y="3590925"/>
            <a:ext cx="533400" cy="14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72" name="AutoShape 52"/>
          <p:cNvCxnSpPr>
            <a:cxnSpLocks noChangeShapeType="1"/>
            <a:stCxn id="542765" idx="3"/>
            <a:endCxn id="542787" idx="1"/>
          </p:cNvCxnSpPr>
          <p:nvPr/>
        </p:nvCxnSpPr>
        <p:spPr bwMode="auto">
          <a:xfrm flipV="1">
            <a:off x="1371600" y="3925888"/>
            <a:ext cx="533400" cy="6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73" name="AutoShape 53"/>
          <p:cNvCxnSpPr>
            <a:cxnSpLocks noChangeShapeType="1"/>
            <a:stCxn id="542766" idx="3"/>
            <a:endCxn id="542783" idx="1"/>
          </p:cNvCxnSpPr>
          <p:nvPr/>
        </p:nvCxnSpPr>
        <p:spPr bwMode="auto">
          <a:xfrm>
            <a:off x="1371600" y="4259263"/>
            <a:ext cx="533400" cy="12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74" name="AutoShape 54"/>
          <p:cNvCxnSpPr>
            <a:cxnSpLocks noChangeShapeType="1"/>
            <a:stCxn id="542767" idx="3"/>
            <a:endCxn id="542784" idx="1"/>
          </p:cNvCxnSpPr>
          <p:nvPr/>
        </p:nvCxnSpPr>
        <p:spPr bwMode="auto">
          <a:xfrm>
            <a:off x="1371600" y="4584700"/>
            <a:ext cx="533400" cy="26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2775" name="AutoShape 55"/>
          <p:cNvCxnSpPr>
            <a:cxnSpLocks noChangeShapeType="1"/>
            <a:stCxn id="542761" idx="3"/>
            <a:endCxn id="542786" idx="1"/>
          </p:cNvCxnSpPr>
          <p:nvPr/>
        </p:nvCxnSpPr>
        <p:spPr bwMode="auto">
          <a:xfrm flipV="1">
            <a:off x="1371600" y="2670175"/>
            <a:ext cx="533400" cy="22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2776" name="Text Box 56"/>
          <p:cNvSpPr txBox="1">
            <a:spLocks noChangeArrowheads="1"/>
          </p:cNvSpPr>
          <p:nvPr/>
        </p:nvSpPr>
        <p:spPr bwMode="auto">
          <a:xfrm>
            <a:off x="762000" y="1235075"/>
            <a:ext cx="9953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CC0099"/>
                </a:solidFill>
                <a:latin typeface="Times New Roman" pitchFamily="18" charset="0"/>
              </a:rPr>
              <a:t>Hash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CC0099"/>
                </a:solidFill>
                <a:latin typeface="Times New Roman" pitchFamily="18" charset="0"/>
              </a:rPr>
              <a:t>bucket</a:t>
            </a:r>
          </a:p>
        </p:txBody>
      </p:sp>
      <p:grpSp>
        <p:nvGrpSpPr>
          <p:cNvPr id="542777" name="Group 57"/>
          <p:cNvGrpSpPr>
            <a:grpSpLocks/>
          </p:cNvGrpSpPr>
          <p:nvPr/>
        </p:nvGrpSpPr>
        <p:grpSpPr bwMode="auto">
          <a:xfrm>
            <a:off x="1905000" y="2209800"/>
            <a:ext cx="1524000" cy="2533650"/>
            <a:chOff x="1200" y="1402"/>
            <a:chExt cx="960" cy="1596"/>
          </a:xfrm>
        </p:grpSpPr>
        <p:sp>
          <p:nvSpPr>
            <p:cNvPr id="542778" name="Rectangle 58"/>
            <p:cNvSpPr>
              <a:spLocks noChangeArrowheads="1"/>
            </p:cNvSpPr>
            <p:nvPr/>
          </p:nvSpPr>
          <p:spPr bwMode="auto">
            <a:xfrm>
              <a:off x="1549" y="1402"/>
              <a:ext cx="262" cy="16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79" name="Rectangle 59"/>
            <p:cNvSpPr>
              <a:spLocks noChangeArrowheads="1"/>
            </p:cNvSpPr>
            <p:nvPr/>
          </p:nvSpPr>
          <p:spPr bwMode="auto">
            <a:xfrm>
              <a:off x="1549" y="1609"/>
              <a:ext cx="262" cy="16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80" name="Rectangle 60"/>
            <p:cNvSpPr>
              <a:spLocks noChangeArrowheads="1"/>
            </p:cNvSpPr>
            <p:nvPr/>
          </p:nvSpPr>
          <p:spPr bwMode="auto">
            <a:xfrm>
              <a:off x="1200" y="1982"/>
              <a:ext cx="262" cy="16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81" name="Rectangle 61"/>
            <p:cNvSpPr>
              <a:spLocks noChangeArrowheads="1"/>
            </p:cNvSpPr>
            <p:nvPr/>
          </p:nvSpPr>
          <p:spPr bwMode="auto">
            <a:xfrm>
              <a:off x="1200" y="2189"/>
              <a:ext cx="262" cy="16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82" name="Rectangle 62"/>
            <p:cNvSpPr>
              <a:spLocks noChangeArrowheads="1"/>
            </p:cNvSpPr>
            <p:nvPr/>
          </p:nvSpPr>
          <p:spPr bwMode="auto">
            <a:xfrm>
              <a:off x="1898" y="2400"/>
              <a:ext cx="262" cy="165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83" name="Rectangle 63"/>
            <p:cNvSpPr>
              <a:spLocks noChangeArrowheads="1"/>
            </p:cNvSpPr>
            <p:nvPr/>
          </p:nvSpPr>
          <p:spPr bwMode="auto">
            <a:xfrm>
              <a:off x="1200" y="2618"/>
              <a:ext cx="262" cy="16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84" name="Rectangle 64"/>
            <p:cNvSpPr>
              <a:spLocks noChangeArrowheads="1"/>
            </p:cNvSpPr>
            <p:nvPr/>
          </p:nvSpPr>
          <p:spPr bwMode="auto">
            <a:xfrm>
              <a:off x="1200" y="2832"/>
              <a:ext cx="262" cy="16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542785" name="Rectangle 65"/>
            <p:cNvSpPr>
              <a:spLocks noChangeArrowheads="1"/>
            </p:cNvSpPr>
            <p:nvPr/>
          </p:nvSpPr>
          <p:spPr bwMode="auto">
            <a:xfrm>
              <a:off x="1200" y="1402"/>
              <a:ext cx="262" cy="16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86" name="Rectangle 66"/>
            <p:cNvSpPr>
              <a:spLocks noChangeArrowheads="1"/>
            </p:cNvSpPr>
            <p:nvPr/>
          </p:nvSpPr>
          <p:spPr bwMode="auto">
            <a:xfrm>
              <a:off x="1200" y="1609"/>
              <a:ext cx="262" cy="16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87" name="Rectangle 67"/>
            <p:cNvSpPr>
              <a:spLocks noChangeArrowheads="1"/>
            </p:cNvSpPr>
            <p:nvPr/>
          </p:nvSpPr>
          <p:spPr bwMode="auto">
            <a:xfrm>
              <a:off x="1200" y="2400"/>
              <a:ext cx="262" cy="166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788" name="Rectangle 68"/>
            <p:cNvSpPr>
              <a:spLocks noChangeArrowheads="1"/>
            </p:cNvSpPr>
            <p:nvPr/>
          </p:nvSpPr>
          <p:spPr bwMode="auto">
            <a:xfrm>
              <a:off x="1549" y="2400"/>
              <a:ext cx="262" cy="165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2789" name="Group 69"/>
          <p:cNvGrpSpPr>
            <a:grpSpLocks/>
          </p:cNvGrpSpPr>
          <p:nvPr/>
        </p:nvGrpSpPr>
        <p:grpSpPr bwMode="auto">
          <a:xfrm>
            <a:off x="2286000" y="3886200"/>
            <a:ext cx="228600" cy="76200"/>
            <a:chOff x="1440" y="1824"/>
            <a:chExt cx="96" cy="48"/>
          </a:xfrm>
        </p:grpSpPr>
        <p:sp>
          <p:nvSpPr>
            <p:cNvPr id="542790" name="Line 70"/>
            <p:cNvSpPr>
              <a:spLocks noChangeShapeType="1"/>
            </p:cNvSpPr>
            <p:nvPr/>
          </p:nvSpPr>
          <p:spPr bwMode="auto">
            <a:xfrm flipV="1">
              <a:off x="1440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791" name="Line 71"/>
            <p:cNvSpPr>
              <a:spLocks noChangeShapeType="1"/>
            </p:cNvSpPr>
            <p:nvPr/>
          </p:nvSpPr>
          <p:spPr bwMode="auto">
            <a:xfrm flipV="1">
              <a:off x="144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42792" name="Group 72"/>
          <p:cNvGrpSpPr>
            <a:grpSpLocks/>
          </p:cNvGrpSpPr>
          <p:nvPr/>
        </p:nvGrpSpPr>
        <p:grpSpPr bwMode="auto">
          <a:xfrm>
            <a:off x="2819400" y="3886200"/>
            <a:ext cx="228600" cy="76200"/>
            <a:chOff x="1440" y="1824"/>
            <a:chExt cx="96" cy="48"/>
          </a:xfrm>
        </p:grpSpPr>
        <p:sp>
          <p:nvSpPr>
            <p:cNvPr id="542793" name="Line 73"/>
            <p:cNvSpPr>
              <a:spLocks noChangeShapeType="1"/>
            </p:cNvSpPr>
            <p:nvPr/>
          </p:nvSpPr>
          <p:spPr bwMode="auto">
            <a:xfrm flipV="1">
              <a:off x="1440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794" name="Line 74"/>
            <p:cNvSpPr>
              <a:spLocks noChangeShapeType="1"/>
            </p:cNvSpPr>
            <p:nvPr/>
          </p:nvSpPr>
          <p:spPr bwMode="auto">
            <a:xfrm flipV="1">
              <a:off x="144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42795" name="Group 75"/>
          <p:cNvGrpSpPr>
            <a:grpSpLocks/>
          </p:cNvGrpSpPr>
          <p:nvPr/>
        </p:nvGrpSpPr>
        <p:grpSpPr bwMode="auto">
          <a:xfrm>
            <a:off x="2286000" y="2667000"/>
            <a:ext cx="228600" cy="76200"/>
            <a:chOff x="1440" y="1824"/>
            <a:chExt cx="96" cy="48"/>
          </a:xfrm>
        </p:grpSpPr>
        <p:sp>
          <p:nvSpPr>
            <p:cNvPr id="542796" name="Line 76"/>
            <p:cNvSpPr>
              <a:spLocks noChangeShapeType="1"/>
            </p:cNvSpPr>
            <p:nvPr/>
          </p:nvSpPr>
          <p:spPr bwMode="auto">
            <a:xfrm flipV="1">
              <a:off x="1440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797" name="Line 77"/>
            <p:cNvSpPr>
              <a:spLocks noChangeShapeType="1"/>
            </p:cNvSpPr>
            <p:nvPr/>
          </p:nvSpPr>
          <p:spPr bwMode="auto">
            <a:xfrm flipV="1">
              <a:off x="144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42798" name="Group 78"/>
          <p:cNvGrpSpPr>
            <a:grpSpLocks/>
          </p:cNvGrpSpPr>
          <p:nvPr/>
        </p:nvGrpSpPr>
        <p:grpSpPr bwMode="auto">
          <a:xfrm>
            <a:off x="2286000" y="2362200"/>
            <a:ext cx="228600" cy="76200"/>
            <a:chOff x="1440" y="1824"/>
            <a:chExt cx="96" cy="48"/>
          </a:xfrm>
        </p:grpSpPr>
        <p:sp>
          <p:nvSpPr>
            <p:cNvPr id="542799" name="Line 79"/>
            <p:cNvSpPr>
              <a:spLocks noChangeShapeType="1"/>
            </p:cNvSpPr>
            <p:nvPr/>
          </p:nvSpPr>
          <p:spPr bwMode="auto">
            <a:xfrm flipV="1">
              <a:off x="1440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42800" name="Line 80"/>
            <p:cNvSpPr>
              <a:spLocks noChangeShapeType="1"/>
            </p:cNvSpPr>
            <p:nvPr/>
          </p:nvSpPr>
          <p:spPr bwMode="auto">
            <a:xfrm flipV="1">
              <a:off x="144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42802" name="Oval 82"/>
          <p:cNvSpPr>
            <a:spLocks noChangeArrowheads="1"/>
          </p:cNvSpPr>
          <p:nvPr/>
        </p:nvSpPr>
        <p:spPr bwMode="auto">
          <a:xfrm>
            <a:off x="1514475" y="1020763"/>
            <a:ext cx="2098675" cy="440531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2803" name="Text Box 83"/>
          <p:cNvSpPr txBox="1">
            <a:spLocks noChangeArrowheads="1"/>
          </p:cNvSpPr>
          <p:nvPr/>
        </p:nvSpPr>
        <p:spPr bwMode="auto">
          <a:xfrm>
            <a:off x="2773363" y="5472113"/>
            <a:ext cx="25638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Buffer Headers are also on a LRU linked List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LRU list</a:t>
            </a:r>
          </a:p>
        </p:txBody>
      </p:sp>
      <p:sp>
        <p:nvSpPr>
          <p:cNvPr id="545795" name="Rectangle 3"/>
          <p:cNvSpPr>
            <a:spLocks noChangeArrowheads="1"/>
          </p:cNvSpPr>
          <p:nvPr/>
        </p:nvSpPr>
        <p:spPr bwMode="auto">
          <a:xfrm>
            <a:off x="7620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5796" name="Rectangle 4"/>
          <p:cNvSpPr>
            <a:spLocks noChangeArrowheads="1"/>
          </p:cNvSpPr>
          <p:nvPr/>
        </p:nvSpPr>
        <p:spPr bwMode="auto">
          <a:xfrm>
            <a:off x="16764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545797" name="AutoShape 5"/>
          <p:cNvCxnSpPr>
            <a:cxnSpLocks noChangeShapeType="1"/>
            <a:stCxn id="545795" idx="3"/>
            <a:endCxn id="545796" idx="1"/>
          </p:cNvCxnSpPr>
          <p:nvPr/>
        </p:nvCxnSpPr>
        <p:spPr bwMode="auto">
          <a:xfrm>
            <a:off x="12954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5798" name="Rectangle 6"/>
          <p:cNvSpPr>
            <a:spLocks noChangeArrowheads="1"/>
          </p:cNvSpPr>
          <p:nvPr/>
        </p:nvSpPr>
        <p:spPr bwMode="auto">
          <a:xfrm>
            <a:off x="25908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5799" name="Rectangle 7"/>
          <p:cNvSpPr>
            <a:spLocks noChangeArrowheads="1"/>
          </p:cNvSpPr>
          <p:nvPr/>
        </p:nvSpPr>
        <p:spPr bwMode="auto">
          <a:xfrm>
            <a:off x="35052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5800" name="Rectangle 8"/>
          <p:cNvSpPr>
            <a:spLocks noChangeArrowheads="1"/>
          </p:cNvSpPr>
          <p:nvPr/>
        </p:nvSpPr>
        <p:spPr bwMode="auto">
          <a:xfrm>
            <a:off x="44196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5801" name="Rectangle 9"/>
          <p:cNvSpPr>
            <a:spLocks noChangeArrowheads="1"/>
          </p:cNvSpPr>
          <p:nvPr/>
        </p:nvSpPr>
        <p:spPr bwMode="auto">
          <a:xfrm>
            <a:off x="53340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5802" name="Rectangle 10"/>
          <p:cNvSpPr>
            <a:spLocks noChangeArrowheads="1"/>
          </p:cNvSpPr>
          <p:nvPr/>
        </p:nvSpPr>
        <p:spPr bwMode="auto">
          <a:xfrm>
            <a:off x="62484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5803" name="Rectangle 11"/>
          <p:cNvSpPr>
            <a:spLocks noChangeArrowheads="1"/>
          </p:cNvSpPr>
          <p:nvPr/>
        </p:nvSpPr>
        <p:spPr bwMode="auto">
          <a:xfrm>
            <a:off x="71628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45804" name="Rectangle 12"/>
          <p:cNvSpPr>
            <a:spLocks noChangeArrowheads="1"/>
          </p:cNvSpPr>
          <p:nvPr/>
        </p:nvSpPr>
        <p:spPr bwMode="auto">
          <a:xfrm>
            <a:off x="80772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545805" name="AutoShape 13"/>
          <p:cNvCxnSpPr>
            <a:cxnSpLocks noChangeShapeType="1"/>
            <a:stCxn id="545796" idx="3"/>
            <a:endCxn id="545798" idx="1"/>
          </p:cNvCxnSpPr>
          <p:nvPr/>
        </p:nvCxnSpPr>
        <p:spPr bwMode="auto">
          <a:xfrm>
            <a:off x="22098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5806" name="AutoShape 14"/>
          <p:cNvCxnSpPr>
            <a:cxnSpLocks noChangeShapeType="1"/>
            <a:stCxn id="545798" idx="3"/>
            <a:endCxn id="545799" idx="1"/>
          </p:cNvCxnSpPr>
          <p:nvPr/>
        </p:nvCxnSpPr>
        <p:spPr bwMode="auto">
          <a:xfrm>
            <a:off x="31242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5807" name="AutoShape 15"/>
          <p:cNvCxnSpPr>
            <a:cxnSpLocks noChangeShapeType="1"/>
            <a:stCxn id="545799" idx="3"/>
            <a:endCxn id="545800" idx="1"/>
          </p:cNvCxnSpPr>
          <p:nvPr/>
        </p:nvCxnSpPr>
        <p:spPr bwMode="auto">
          <a:xfrm>
            <a:off x="40386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5808" name="AutoShape 16"/>
          <p:cNvCxnSpPr>
            <a:cxnSpLocks noChangeShapeType="1"/>
            <a:stCxn id="545800" idx="3"/>
            <a:endCxn id="545801" idx="1"/>
          </p:cNvCxnSpPr>
          <p:nvPr/>
        </p:nvCxnSpPr>
        <p:spPr bwMode="auto">
          <a:xfrm>
            <a:off x="49530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5809" name="AutoShape 17"/>
          <p:cNvCxnSpPr>
            <a:cxnSpLocks noChangeShapeType="1"/>
            <a:stCxn id="545801" idx="3"/>
            <a:endCxn id="545802" idx="1"/>
          </p:cNvCxnSpPr>
          <p:nvPr/>
        </p:nvCxnSpPr>
        <p:spPr bwMode="auto">
          <a:xfrm>
            <a:off x="58674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5810" name="AutoShape 18"/>
          <p:cNvCxnSpPr>
            <a:cxnSpLocks noChangeShapeType="1"/>
            <a:stCxn id="545802" idx="3"/>
            <a:endCxn id="545803" idx="1"/>
          </p:cNvCxnSpPr>
          <p:nvPr/>
        </p:nvCxnSpPr>
        <p:spPr bwMode="auto">
          <a:xfrm>
            <a:off x="67818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5811" name="AutoShape 19"/>
          <p:cNvCxnSpPr>
            <a:cxnSpLocks noChangeShapeType="1"/>
            <a:stCxn id="545803" idx="3"/>
            <a:endCxn id="545804" idx="1"/>
          </p:cNvCxnSpPr>
          <p:nvPr/>
        </p:nvCxnSpPr>
        <p:spPr bwMode="auto">
          <a:xfrm>
            <a:off x="76962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5812" name="Text Box 20"/>
          <p:cNvSpPr txBox="1">
            <a:spLocks noChangeArrowheads="1"/>
          </p:cNvSpPr>
          <p:nvPr/>
        </p:nvSpPr>
        <p:spPr bwMode="auto">
          <a:xfrm>
            <a:off x="457200" y="2286000"/>
            <a:ext cx="9906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MRU</a:t>
            </a:r>
          </a:p>
        </p:txBody>
      </p:sp>
      <p:sp>
        <p:nvSpPr>
          <p:cNvPr id="545813" name="Text Box 21"/>
          <p:cNvSpPr txBox="1">
            <a:spLocks noChangeArrowheads="1"/>
          </p:cNvSpPr>
          <p:nvPr/>
        </p:nvSpPr>
        <p:spPr bwMode="auto">
          <a:xfrm>
            <a:off x="7696200" y="2438400"/>
            <a:ext cx="9906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LRU</a:t>
            </a:r>
          </a:p>
        </p:txBody>
      </p:sp>
      <p:sp>
        <p:nvSpPr>
          <p:cNvPr id="545818" name="Text Box 26"/>
          <p:cNvSpPr txBox="1">
            <a:spLocks noChangeArrowheads="1"/>
          </p:cNvSpPr>
          <p:nvPr/>
        </p:nvSpPr>
        <p:spPr bwMode="auto">
          <a:xfrm>
            <a:off x="2590800" y="24384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  <a:latin typeface="Times New Roman" pitchFamily="18" charset="0"/>
              </a:rPr>
              <a:t>Buffer Headers</a:t>
            </a:r>
          </a:p>
        </p:txBody>
      </p:sp>
      <p:sp>
        <p:nvSpPr>
          <p:cNvPr id="545820" name="Text Box 28"/>
          <p:cNvSpPr txBox="1">
            <a:spLocks noChangeArrowheads="1"/>
          </p:cNvSpPr>
          <p:nvPr/>
        </p:nvSpPr>
        <p:spPr bwMode="auto">
          <a:xfrm>
            <a:off x="481013" y="5800725"/>
            <a:ext cx="5627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  <a:latin typeface="Times New Roman" pitchFamily="18" charset="0"/>
              </a:rPr>
              <a:t>LRU = Least Recently Used</a:t>
            </a:r>
          </a:p>
        </p:txBody>
      </p:sp>
      <p:sp>
        <p:nvSpPr>
          <p:cNvPr id="545821" name="Text Box 29"/>
          <p:cNvSpPr txBox="1">
            <a:spLocks noChangeArrowheads="1"/>
          </p:cNvSpPr>
          <p:nvPr/>
        </p:nvSpPr>
        <p:spPr bwMode="auto">
          <a:xfrm>
            <a:off x="482600" y="6146800"/>
            <a:ext cx="5627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  <a:latin typeface="Times New Roman" pitchFamily="18" charset="0"/>
              </a:rPr>
              <a:t>MRU = Least Recently Used</a:t>
            </a:r>
          </a:p>
        </p:txBody>
      </p:sp>
      <p:sp>
        <p:nvSpPr>
          <p:cNvPr id="545822" name="Line 30"/>
          <p:cNvSpPr>
            <a:spLocks noChangeShapeType="1"/>
          </p:cNvSpPr>
          <p:nvPr/>
        </p:nvSpPr>
        <p:spPr bwMode="auto">
          <a:xfrm flipV="1">
            <a:off x="7210425" y="3897313"/>
            <a:ext cx="1004888" cy="1049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45823" name="Oval 31"/>
          <p:cNvSpPr>
            <a:spLocks noChangeArrowheads="1"/>
          </p:cNvSpPr>
          <p:nvPr/>
        </p:nvSpPr>
        <p:spPr bwMode="auto">
          <a:xfrm>
            <a:off x="5527675" y="4460875"/>
            <a:ext cx="1619250" cy="1392238"/>
          </a:xfrm>
          <a:prstGeom prst="ellipse">
            <a:avLst/>
          </a:prstGeom>
          <a:solidFill>
            <a:srgbClr val="81B64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Session </a:t>
            </a:r>
          </a:p>
          <a:p>
            <a:pPr algn="ctr"/>
            <a:r>
              <a:rPr lang="en-US" altLang="en-US">
                <a:latin typeface="Times New Roman" pitchFamily="18" charset="0"/>
              </a:rPr>
              <a:t>Shadow</a:t>
            </a:r>
          </a:p>
        </p:txBody>
      </p:sp>
      <p:sp>
        <p:nvSpPr>
          <p:cNvPr id="545828" name="AutoShape 36"/>
          <p:cNvSpPr>
            <a:spLocks noChangeArrowheads="1"/>
          </p:cNvSpPr>
          <p:nvPr/>
        </p:nvSpPr>
        <p:spPr bwMode="auto">
          <a:xfrm>
            <a:off x="6503988" y="3913188"/>
            <a:ext cx="1125537" cy="300037"/>
          </a:xfrm>
          <a:prstGeom prst="leftArrow">
            <a:avLst>
              <a:gd name="adj1" fmla="val 50000"/>
              <a:gd name="adj2" fmla="val 9378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Free Buffer Wait</a:t>
            </a:r>
            <a:endParaRPr lang="en-US" altLang="en-US" sz="3200"/>
          </a:p>
        </p:txBody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Finding a Free Block</a:t>
            </a:r>
          </a:p>
          <a:p>
            <a:pPr lvl="1"/>
            <a:r>
              <a:rPr lang="en-US" altLang="en-US"/>
              <a:t>Go to the LRU end of data blocks</a:t>
            </a:r>
          </a:p>
          <a:p>
            <a:pPr lvl="1"/>
            <a:r>
              <a:rPr lang="en-US" altLang="en-US"/>
              <a:t>Look for first non-dirty block</a:t>
            </a:r>
          </a:p>
          <a:p>
            <a:pPr lvl="1"/>
            <a:r>
              <a:rPr lang="en-US" altLang="en-US"/>
              <a:t>If search too many post DBWR to make free</a:t>
            </a:r>
          </a:p>
          <a:p>
            <a:pPr lvl="1"/>
            <a:r>
              <a:rPr lang="en-US" altLang="en-US"/>
              <a:t>Free Buffer wait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Free Buffer Wait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4" y="1190171"/>
            <a:ext cx="7960858" cy="4656592"/>
          </a:xfrm>
        </p:spPr>
        <p:txBody>
          <a:bodyPr/>
          <a:lstStyle/>
          <a:p>
            <a:r>
              <a:rPr lang="en-US" altLang="en-US" dirty="0"/>
              <a:t>#17</a:t>
            </a:r>
          </a:p>
          <a:p>
            <a:r>
              <a:rPr lang="en-US" altLang="en-US" dirty="0"/>
              <a:t>Data Block Cache lack free buffers</a:t>
            </a:r>
          </a:p>
          <a:p>
            <a:r>
              <a:rPr lang="en-US" altLang="en-US" dirty="0"/>
              <a:t>Tune by</a:t>
            </a:r>
          </a:p>
          <a:p>
            <a:pPr lvl="1"/>
            <a:r>
              <a:rPr lang="en-US" altLang="en-US" dirty="0"/>
              <a:t>Increase data blocks</a:t>
            </a:r>
          </a:p>
          <a:p>
            <a:pPr lvl="1"/>
            <a:r>
              <a:rPr lang="en-US" altLang="en-US" dirty="0"/>
              <a:t>Try to tune DBWR</a:t>
            </a:r>
          </a:p>
          <a:p>
            <a:r>
              <a:rPr lang="en-US" altLang="en-US" dirty="0"/>
              <a:t>Inefficient SQL </a:t>
            </a:r>
          </a:p>
          <a:p>
            <a:pPr lvl="1"/>
            <a:r>
              <a:rPr lang="en-US" altLang="en-US" dirty="0"/>
              <a:t>requesting large # of blocks</a:t>
            </a:r>
          </a:p>
          <a:p>
            <a:pPr lvl="1"/>
            <a:endParaRPr lang="en-US" altLang="en-US" dirty="0"/>
          </a:p>
          <a:p>
            <a:pPr>
              <a:buFont typeface="Wingdings" pitchFamily="2" charset="2"/>
              <a:buNone/>
            </a:pPr>
            <a:r>
              <a:rPr lang="en-US" altLang="en-US" dirty="0"/>
              <a:t>In V7, sorts could flood the cache with dirty blocks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LRU list</a:t>
            </a:r>
          </a:p>
        </p:txBody>
      </p:sp>
      <p:sp>
        <p:nvSpPr>
          <p:cNvPr id="507907" name="Rectangle 3"/>
          <p:cNvSpPr>
            <a:spLocks noChangeArrowheads="1"/>
          </p:cNvSpPr>
          <p:nvPr/>
        </p:nvSpPr>
        <p:spPr bwMode="auto">
          <a:xfrm>
            <a:off x="7620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7908" name="Rectangle 4"/>
          <p:cNvSpPr>
            <a:spLocks noChangeArrowheads="1"/>
          </p:cNvSpPr>
          <p:nvPr/>
        </p:nvSpPr>
        <p:spPr bwMode="auto">
          <a:xfrm>
            <a:off x="16764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507909" name="AutoShape 5"/>
          <p:cNvCxnSpPr>
            <a:cxnSpLocks noChangeShapeType="1"/>
            <a:stCxn id="507907" idx="3"/>
            <a:endCxn id="507908" idx="1"/>
          </p:cNvCxnSpPr>
          <p:nvPr/>
        </p:nvCxnSpPr>
        <p:spPr bwMode="auto">
          <a:xfrm>
            <a:off x="12954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7910" name="Rectangle 6"/>
          <p:cNvSpPr>
            <a:spLocks noChangeArrowheads="1"/>
          </p:cNvSpPr>
          <p:nvPr/>
        </p:nvSpPr>
        <p:spPr bwMode="auto">
          <a:xfrm>
            <a:off x="25908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7911" name="Rectangle 7"/>
          <p:cNvSpPr>
            <a:spLocks noChangeArrowheads="1"/>
          </p:cNvSpPr>
          <p:nvPr/>
        </p:nvSpPr>
        <p:spPr bwMode="auto">
          <a:xfrm>
            <a:off x="35052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7912" name="Rectangle 8"/>
          <p:cNvSpPr>
            <a:spLocks noChangeArrowheads="1"/>
          </p:cNvSpPr>
          <p:nvPr/>
        </p:nvSpPr>
        <p:spPr bwMode="auto">
          <a:xfrm>
            <a:off x="44196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7913" name="Rectangle 9"/>
          <p:cNvSpPr>
            <a:spLocks noChangeArrowheads="1"/>
          </p:cNvSpPr>
          <p:nvPr/>
        </p:nvSpPr>
        <p:spPr bwMode="auto">
          <a:xfrm>
            <a:off x="53340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7914" name="Rectangle 10"/>
          <p:cNvSpPr>
            <a:spLocks noChangeArrowheads="1"/>
          </p:cNvSpPr>
          <p:nvPr/>
        </p:nvSpPr>
        <p:spPr bwMode="auto">
          <a:xfrm>
            <a:off x="62484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7915" name="Rectangle 11"/>
          <p:cNvSpPr>
            <a:spLocks noChangeArrowheads="1"/>
          </p:cNvSpPr>
          <p:nvPr/>
        </p:nvSpPr>
        <p:spPr bwMode="auto">
          <a:xfrm>
            <a:off x="71628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7916" name="Rectangle 12"/>
          <p:cNvSpPr>
            <a:spLocks noChangeArrowheads="1"/>
          </p:cNvSpPr>
          <p:nvPr/>
        </p:nvSpPr>
        <p:spPr bwMode="auto">
          <a:xfrm>
            <a:off x="80772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507917" name="AutoShape 13"/>
          <p:cNvCxnSpPr>
            <a:cxnSpLocks noChangeShapeType="1"/>
            <a:stCxn id="507908" idx="3"/>
            <a:endCxn id="507910" idx="1"/>
          </p:cNvCxnSpPr>
          <p:nvPr/>
        </p:nvCxnSpPr>
        <p:spPr bwMode="auto">
          <a:xfrm>
            <a:off x="22098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18" name="AutoShape 14"/>
          <p:cNvCxnSpPr>
            <a:cxnSpLocks noChangeShapeType="1"/>
            <a:stCxn id="507910" idx="3"/>
            <a:endCxn id="507911" idx="1"/>
          </p:cNvCxnSpPr>
          <p:nvPr/>
        </p:nvCxnSpPr>
        <p:spPr bwMode="auto">
          <a:xfrm>
            <a:off x="31242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19" name="AutoShape 15"/>
          <p:cNvCxnSpPr>
            <a:cxnSpLocks noChangeShapeType="1"/>
            <a:stCxn id="507911" idx="3"/>
            <a:endCxn id="507912" idx="1"/>
          </p:cNvCxnSpPr>
          <p:nvPr/>
        </p:nvCxnSpPr>
        <p:spPr bwMode="auto">
          <a:xfrm>
            <a:off x="40386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0" name="AutoShape 16"/>
          <p:cNvCxnSpPr>
            <a:cxnSpLocks noChangeShapeType="1"/>
            <a:stCxn id="507912" idx="3"/>
            <a:endCxn id="507913" idx="1"/>
          </p:cNvCxnSpPr>
          <p:nvPr/>
        </p:nvCxnSpPr>
        <p:spPr bwMode="auto">
          <a:xfrm>
            <a:off x="49530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1" name="AutoShape 17"/>
          <p:cNvCxnSpPr>
            <a:cxnSpLocks noChangeShapeType="1"/>
            <a:stCxn id="507913" idx="3"/>
            <a:endCxn id="507914" idx="1"/>
          </p:cNvCxnSpPr>
          <p:nvPr/>
        </p:nvCxnSpPr>
        <p:spPr bwMode="auto">
          <a:xfrm>
            <a:off x="58674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2" name="AutoShape 18"/>
          <p:cNvCxnSpPr>
            <a:cxnSpLocks noChangeShapeType="1"/>
            <a:stCxn id="507914" idx="3"/>
            <a:endCxn id="507915" idx="1"/>
          </p:cNvCxnSpPr>
          <p:nvPr/>
        </p:nvCxnSpPr>
        <p:spPr bwMode="auto">
          <a:xfrm>
            <a:off x="67818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7923" name="AutoShape 19"/>
          <p:cNvCxnSpPr>
            <a:cxnSpLocks noChangeShapeType="1"/>
            <a:stCxn id="507915" idx="3"/>
            <a:endCxn id="507916" idx="1"/>
          </p:cNvCxnSpPr>
          <p:nvPr/>
        </p:nvCxnSpPr>
        <p:spPr bwMode="auto">
          <a:xfrm>
            <a:off x="76962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7924" name="Text Box 20"/>
          <p:cNvSpPr txBox="1">
            <a:spLocks noChangeArrowheads="1"/>
          </p:cNvSpPr>
          <p:nvPr/>
        </p:nvSpPr>
        <p:spPr bwMode="auto">
          <a:xfrm>
            <a:off x="457200" y="2286000"/>
            <a:ext cx="9906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MRU</a:t>
            </a:r>
          </a:p>
        </p:txBody>
      </p:sp>
      <p:sp>
        <p:nvSpPr>
          <p:cNvPr id="507925" name="Text Box 21"/>
          <p:cNvSpPr txBox="1">
            <a:spLocks noChangeArrowheads="1"/>
          </p:cNvSpPr>
          <p:nvPr/>
        </p:nvSpPr>
        <p:spPr bwMode="auto">
          <a:xfrm>
            <a:off x="7696200" y="2438400"/>
            <a:ext cx="9906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LRU</a:t>
            </a:r>
          </a:p>
        </p:txBody>
      </p:sp>
      <p:sp>
        <p:nvSpPr>
          <p:cNvPr id="507926" name="Line 22"/>
          <p:cNvSpPr>
            <a:spLocks noChangeShapeType="1"/>
          </p:cNvSpPr>
          <p:nvPr/>
        </p:nvSpPr>
        <p:spPr bwMode="auto">
          <a:xfrm>
            <a:off x="1676400" y="4732338"/>
            <a:ext cx="624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7927" name="Line 23"/>
          <p:cNvSpPr>
            <a:spLocks noChangeShapeType="1"/>
          </p:cNvSpPr>
          <p:nvPr/>
        </p:nvSpPr>
        <p:spPr bwMode="auto">
          <a:xfrm>
            <a:off x="1600200" y="4419600"/>
            <a:ext cx="6248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7928" name="Text Box 24"/>
          <p:cNvSpPr txBox="1">
            <a:spLocks noChangeArrowheads="1"/>
          </p:cNvSpPr>
          <p:nvPr/>
        </p:nvSpPr>
        <p:spPr bwMode="auto">
          <a:xfrm>
            <a:off x="2286000" y="3990975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Used Block gets put on Front</a:t>
            </a:r>
          </a:p>
        </p:txBody>
      </p:sp>
      <p:sp>
        <p:nvSpPr>
          <p:cNvPr id="507929" name="Text Box 25"/>
          <p:cNvSpPr txBox="1">
            <a:spLocks noChangeArrowheads="1"/>
          </p:cNvSpPr>
          <p:nvPr/>
        </p:nvSpPr>
        <p:spPr bwMode="auto">
          <a:xfrm>
            <a:off x="2209800" y="4675188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Unused blocks get pushed off</a:t>
            </a:r>
          </a:p>
        </p:txBody>
      </p:sp>
      <p:sp>
        <p:nvSpPr>
          <p:cNvPr id="507930" name="Text Box 26"/>
          <p:cNvSpPr txBox="1">
            <a:spLocks noChangeArrowheads="1"/>
          </p:cNvSpPr>
          <p:nvPr/>
        </p:nvSpPr>
        <p:spPr bwMode="auto">
          <a:xfrm>
            <a:off x="2590800" y="24384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  <a:latin typeface="Times New Roman" pitchFamily="18" charset="0"/>
              </a:rPr>
              <a:t>Buffer Headers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LRU Latch</a:t>
            </a:r>
          </a:p>
        </p:txBody>
      </p:sp>
      <p:sp>
        <p:nvSpPr>
          <p:cNvPr id="510979" name="Rectangle 3"/>
          <p:cNvSpPr>
            <a:spLocks noChangeArrowheads="1"/>
          </p:cNvSpPr>
          <p:nvPr/>
        </p:nvSpPr>
        <p:spPr bwMode="auto">
          <a:xfrm>
            <a:off x="7620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0980" name="Rectangle 4"/>
          <p:cNvSpPr>
            <a:spLocks noChangeArrowheads="1"/>
          </p:cNvSpPr>
          <p:nvPr/>
        </p:nvSpPr>
        <p:spPr bwMode="auto">
          <a:xfrm>
            <a:off x="16764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510981" name="AutoShape 5"/>
          <p:cNvCxnSpPr>
            <a:cxnSpLocks noChangeShapeType="1"/>
            <a:stCxn id="510979" idx="3"/>
            <a:endCxn id="510980" idx="1"/>
          </p:cNvCxnSpPr>
          <p:nvPr/>
        </p:nvCxnSpPr>
        <p:spPr bwMode="auto">
          <a:xfrm>
            <a:off x="12954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0982" name="Rectangle 6"/>
          <p:cNvSpPr>
            <a:spLocks noChangeArrowheads="1"/>
          </p:cNvSpPr>
          <p:nvPr/>
        </p:nvSpPr>
        <p:spPr bwMode="auto">
          <a:xfrm>
            <a:off x="25908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0983" name="Rectangle 7"/>
          <p:cNvSpPr>
            <a:spLocks noChangeArrowheads="1"/>
          </p:cNvSpPr>
          <p:nvPr/>
        </p:nvSpPr>
        <p:spPr bwMode="auto">
          <a:xfrm>
            <a:off x="35052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0984" name="Rectangle 8"/>
          <p:cNvSpPr>
            <a:spLocks noChangeArrowheads="1"/>
          </p:cNvSpPr>
          <p:nvPr/>
        </p:nvSpPr>
        <p:spPr bwMode="auto">
          <a:xfrm>
            <a:off x="44196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0985" name="Rectangle 9"/>
          <p:cNvSpPr>
            <a:spLocks noChangeArrowheads="1"/>
          </p:cNvSpPr>
          <p:nvPr/>
        </p:nvSpPr>
        <p:spPr bwMode="auto">
          <a:xfrm>
            <a:off x="53340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0986" name="Rectangle 10"/>
          <p:cNvSpPr>
            <a:spLocks noChangeArrowheads="1"/>
          </p:cNvSpPr>
          <p:nvPr/>
        </p:nvSpPr>
        <p:spPr bwMode="auto">
          <a:xfrm>
            <a:off x="62484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0987" name="Rectangle 11"/>
          <p:cNvSpPr>
            <a:spLocks noChangeArrowheads="1"/>
          </p:cNvSpPr>
          <p:nvPr/>
        </p:nvSpPr>
        <p:spPr bwMode="auto">
          <a:xfrm>
            <a:off x="71628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0988" name="Rectangle 12"/>
          <p:cNvSpPr>
            <a:spLocks noChangeArrowheads="1"/>
          </p:cNvSpPr>
          <p:nvPr/>
        </p:nvSpPr>
        <p:spPr bwMode="auto">
          <a:xfrm>
            <a:off x="8077200" y="3352800"/>
            <a:ext cx="5334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510989" name="AutoShape 13"/>
          <p:cNvCxnSpPr>
            <a:cxnSpLocks noChangeShapeType="1"/>
            <a:stCxn id="510980" idx="3"/>
            <a:endCxn id="510982" idx="1"/>
          </p:cNvCxnSpPr>
          <p:nvPr/>
        </p:nvCxnSpPr>
        <p:spPr bwMode="auto">
          <a:xfrm>
            <a:off x="22098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0990" name="AutoShape 14"/>
          <p:cNvCxnSpPr>
            <a:cxnSpLocks noChangeShapeType="1"/>
            <a:stCxn id="510982" idx="3"/>
            <a:endCxn id="510983" idx="1"/>
          </p:cNvCxnSpPr>
          <p:nvPr/>
        </p:nvCxnSpPr>
        <p:spPr bwMode="auto">
          <a:xfrm>
            <a:off x="31242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0991" name="AutoShape 15"/>
          <p:cNvCxnSpPr>
            <a:cxnSpLocks noChangeShapeType="1"/>
            <a:stCxn id="510983" idx="3"/>
            <a:endCxn id="510984" idx="1"/>
          </p:cNvCxnSpPr>
          <p:nvPr/>
        </p:nvCxnSpPr>
        <p:spPr bwMode="auto">
          <a:xfrm>
            <a:off x="40386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0992" name="AutoShape 16"/>
          <p:cNvCxnSpPr>
            <a:cxnSpLocks noChangeShapeType="1"/>
            <a:stCxn id="510984" idx="3"/>
            <a:endCxn id="510985" idx="1"/>
          </p:cNvCxnSpPr>
          <p:nvPr/>
        </p:nvCxnSpPr>
        <p:spPr bwMode="auto">
          <a:xfrm>
            <a:off x="49530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0993" name="AutoShape 17"/>
          <p:cNvCxnSpPr>
            <a:cxnSpLocks noChangeShapeType="1"/>
            <a:stCxn id="510985" idx="3"/>
            <a:endCxn id="510986" idx="1"/>
          </p:cNvCxnSpPr>
          <p:nvPr/>
        </p:nvCxnSpPr>
        <p:spPr bwMode="auto">
          <a:xfrm>
            <a:off x="58674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0994" name="AutoShape 18"/>
          <p:cNvCxnSpPr>
            <a:cxnSpLocks noChangeShapeType="1"/>
            <a:stCxn id="510986" idx="3"/>
            <a:endCxn id="510987" idx="1"/>
          </p:cNvCxnSpPr>
          <p:nvPr/>
        </p:nvCxnSpPr>
        <p:spPr bwMode="auto">
          <a:xfrm>
            <a:off x="67818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0995" name="AutoShape 19"/>
          <p:cNvCxnSpPr>
            <a:cxnSpLocks noChangeShapeType="1"/>
            <a:stCxn id="510987" idx="3"/>
            <a:endCxn id="510988" idx="1"/>
          </p:cNvCxnSpPr>
          <p:nvPr/>
        </p:nvCxnSpPr>
        <p:spPr bwMode="auto">
          <a:xfrm>
            <a:off x="7696200" y="3543300"/>
            <a:ext cx="381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0996" name="Text Box 20"/>
          <p:cNvSpPr txBox="1">
            <a:spLocks noChangeArrowheads="1"/>
          </p:cNvSpPr>
          <p:nvPr/>
        </p:nvSpPr>
        <p:spPr bwMode="auto">
          <a:xfrm>
            <a:off x="457200" y="2505075"/>
            <a:ext cx="9906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MRU</a:t>
            </a:r>
          </a:p>
        </p:txBody>
      </p:sp>
      <p:sp>
        <p:nvSpPr>
          <p:cNvPr id="510997" name="Text Box 21"/>
          <p:cNvSpPr txBox="1">
            <a:spLocks noChangeArrowheads="1"/>
          </p:cNvSpPr>
          <p:nvPr/>
        </p:nvSpPr>
        <p:spPr bwMode="auto">
          <a:xfrm>
            <a:off x="7696200" y="2438400"/>
            <a:ext cx="990600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LRU</a:t>
            </a:r>
          </a:p>
        </p:txBody>
      </p:sp>
      <p:sp>
        <p:nvSpPr>
          <p:cNvPr id="510998" name="Text Box 22"/>
          <p:cNvSpPr txBox="1">
            <a:spLocks noChangeArrowheads="1"/>
          </p:cNvSpPr>
          <p:nvPr/>
        </p:nvSpPr>
        <p:spPr bwMode="auto">
          <a:xfrm>
            <a:off x="2590800" y="24384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  <a:latin typeface="Times New Roman" pitchFamily="18" charset="0"/>
              </a:rPr>
              <a:t>Buffer Headers</a:t>
            </a:r>
          </a:p>
        </p:txBody>
      </p:sp>
      <p:sp>
        <p:nvSpPr>
          <p:cNvPr id="510999" name="AutoShape 23"/>
          <p:cNvSpPr>
            <a:spLocks noChangeArrowheads="1"/>
          </p:cNvSpPr>
          <p:nvPr/>
        </p:nvSpPr>
        <p:spPr bwMode="auto">
          <a:xfrm rot="-10709096">
            <a:off x="169863" y="4114800"/>
            <a:ext cx="7981950" cy="614363"/>
          </a:xfrm>
          <a:prstGeom prst="curvedDownArrow">
            <a:avLst>
              <a:gd name="adj1" fmla="val 76209"/>
              <a:gd name="adj2" fmla="val 287453"/>
              <a:gd name="adj3" fmla="val 441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11000" name="Text Box 24"/>
          <p:cNvSpPr txBox="1">
            <a:spLocks noChangeArrowheads="1"/>
          </p:cNvSpPr>
          <p:nvPr/>
        </p:nvSpPr>
        <p:spPr bwMode="auto">
          <a:xfrm>
            <a:off x="314325" y="5203825"/>
            <a:ext cx="810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One Latch protects the linked list during changes to the list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LRU Latch</a:t>
            </a:r>
            <a:endParaRPr lang="en-US" altLang="en-US" sz="1000">
              <a:cs typeface="Arial" charset="0"/>
            </a:endParaRPr>
          </a:p>
        </p:txBody>
      </p:sp>
      <p:grpSp>
        <p:nvGrpSpPr>
          <p:cNvPr id="508931" name="Group 3"/>
          <p:cNvGrpSpPr>
            <a:grpSpLocks/>
          </p:cNvGrpSpPr>
          <p:nvPr/>
        </p:nvGrpSpPr>
        <p:grpSpPr bwMode="auto">
          <a:xfrm>
            <a:off x="1000125" y="2609850"/>
            <a:ext cx="7158038" cy="576263"/>
            <a:chOff x="630" y="1644"/>
            <a:chExt cx="4509" cy="363"/>
          </a:xfrm>
        </p:grpSpPr>
        <p:graphicFrame>
          <p:nvGraphicFramePr>
            <p:cNvPr id="508932" name="Object 4"/>
            <p:cNvGraphicFramePr>
              <a:graphicFrameLocks noChangeAspect="1"/>
            </p:cNvGraphicFramePr>
            <p:nvPr/>
          </p:nvGraphicFramePr>
          <p:xfrm>
            <a:off x="642" y="1659"/>
            <a:ext cx="4494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8964" name="Bitmap Image" r:id="rId3" imgW="4847619" imgH="361809" progId="Paint.Picture">
                    <p:embed/>
                  </p:oleObj>
                </mc:Choice>
                <mc:Fallback>
                  <p:oleObj name="Bitmap Image" r:id="rId3" imgW="4847619" imgH="361809" progId="Paint.Picture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" y="1659"/>
                          <a:ext cx="4494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8933" name="Rectangle 5"/>
            <p:cNvSpPr>
              <a:spLocks noChangeArrowheads="1"/>
            </p:cNvSpPr>
            <p:nvPr/>
          </p:nvSpPr>
          <p:spPr bwMode="auto">
            <a:xfrm>
              <a:off x="630" y="1647"/>
              <a:ext cx="4509" cy="3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8934" name="Line 6"/>
            <p:cNvSpPr>
              <a:spLocks noChangeShapeType="1"/>
            </p:cNvSpPr>
            <p:nvPr/>
          </p:nvSpPr>
          <p:spPr bwMode="auto">
            <a:xfrm>
              <a:off x="864" y="1647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35" name="Line 7"/>
            <p:cNvSpPr>
              <a:spLocks noChangeShapeType="1"/>
            </p:cNvSpPr>
            <p:nvPr/>
          </p:nvSpPr>
          <p:spPr bwMode="auto">
            <a:xfrm>
              <a:off x="1086" y="1644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36" name="Line 8"/>
            <p:cNvSpPr>
              <a:spLocks noChangeShapeType="1"/>
            </p:cNvSpPr>
            <p:nvPr/>
          </p:nvSpPr>
          <p:spPr bwMode="auto">
            <a:xfrm>
              <a:off x="1308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37" name="Line 9"/>
            <p:cNvSpPr>
              <a:spLocks noChangeShapeType="1"/>
            </p:cNvSpPr>
            <p:nvPr/>
          </p:nvSpPr>
          <p:spPr bwMode="auto">
            <a:xfrm>
              <a:off x="1530" y="1647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38" name="Line 10"/>
            <p:cNvSpPr>
              <a:spLocks noChangeShapeType="1"/>
            </p:cNvSpPr>
            <p:nvPr/>
          </p:nvSpPr>
          <p:spPr bwMode="auto">
            <a:xfrm>
              <a:off x="1752" y="1644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39" name="Line 11"/>
            <p:cNvSpPr>
              <a:spLocks noChangeShapeType="1"/>
            </p:cNvSpPr>
            <p:nvPr/>
          </p:nvSpPr>
          <p:spPr bwMode="auto">
            <a:xfrm>
              <a:off x="1974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40" name="Line 12"/>
            <p:cNvSpPr>
              <a:spLocks noChangeShapeType="1"/>
            </p:cNvSpPr>
            <p:nvPr/>
          </p:nvSpPr>
          <p:spPr bwMode="auto">
            <a:xfrm>
              <a:off x="2196" y="1647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41" name="Line 13"/>
            <p:cNvSpPr>
              <a:spLocks noChangeShapeType="1"/>
            </p:cNvSpPr>
            <p:nvPr/>
          </p:nvSpPr>
          <p:spPr bwMode="auto">
            <a:xfrm>
              <a:off x="2418" y="1644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42" name="Line 14"/>
            <p:cNvSpPr>
              <a:spLocks noChangeShapeType="1"/>
            </p:cNvSpPr>
            <p:nvPr/>
          </p:nvSpPr>
          <p:spPr bwMode="auto">
            <a:xfrm>
              <a:off x="2640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43" name="Line 15"/>
            <p:cNvSpPr>
              <a:spLocks noChangeShapeType="1"/>
            </p:cNvSpPr>
            <p:nvPr/>
          </p:nvSpPr>
          <p:spPr bwMode="auto">
            <a:xfrm>
              <a:off x="2862" y="1656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44" name="Line 16"/>
            <p:cNvSpPr>
              <a:spLocks noChangeShapeType="1"/>
            </p:cNvSpPr>
            <p:nvPr/>
          </p:nvSpPr>
          <p:spPr bwMode="auto">
            <a:xfrm>
              <a:off x="3084" y="1653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45" name="Line 17"/>
            <p:cNvSpPr>
              <a:spLocks noChangeShapeType="1"/>
            </p:cNvSpPr>
            <p:nvPr/>
          </p:nvSpPr>
          <p:spPr bwMode="auto">
            <a:xfrm>
              <a:off x="3306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46" name="Line 18"/>
            <p:cNvSpPr>
              <a:spLocks noChangeShapeType="1"/>
            </p:cNvSpPr>
            <p:nvPr/>
          </p:nvSpPr>
          <p:spPr bwMode="auto">
            <a:xfrm>
              <a:off x="3528" y="1656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47" name="Line 19"/>
            <p:cNvSpPr>
              <a:spLocks noChangeShapeType="1"/>
            </p:cNvSpPr>
            <p:nvPr/>
          </p:nvSpPr>
          <p:spPr bwMode="auto">
            <a:xfrm>
              <a:off x="3750" y="1653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48" name="Line 20"/>
            <p:cNvSpPr>
              <a:spLocks noChangeShapeType="1"/>
            </p:cNvSpPr>
            <p:nvPr/>
          </p:nvSpPr>
          <p:spPr bwMode="auto">
            <a:xfrm>
              <a:off x="3972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49" name="Line 21"/>
            <p:cNvSpPr>
              <a:spLocks noChangeShapeType="1"/>
            </p:cNvSpPr>
            <p:nvPr/>
          </p:nvSpPr>
          <p:spPr bwMode="auto">
            <a:xfrm>
              <a:off x="4194" y="1647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50" name="Line 22"/>
            <p:cNvSpPr>
              <a:spLocks noChangeShapeType="1"/>
            </p:cNvSpPr>
            <p:nvPr/>
          </p:nvSpPr>
          <p:spPr bwMode="auto">
            <a:xfrm>
              <a:off x="4416" y="1644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51" name="Line 23"/>
            <p:cNvSpPr>
              <a:spLocks noChangeShapeType="1"/>
            </p:cNvSpPr>
            <p:nvPr/>
          </p:nvSpPr>
          <p:spPr bwMode="auto">
            <a:xfrm>
              <a:off x="4638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8952" name="Line 24"/>
            <p:cNvSpPr>
              <a:spLocks noChangeShapeType="1"/>
            </p:cNvSpPr>
            <p:nvPr/>
          </p:nvSpPr>
          <p:spPr bwMode="auto">
            <a:xfrm>
              <a:off x="4860" y="1647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08953" name="Text Box 25"/>
          <p:cNvSpPr txBox="1">
            <a:spLocks noChangeArrowheads="1"/>
          </p:cNvSpPr>
          <p:nvPr/>
        </p:nvSpPr>
        <p:spPr bwMode="auto">
          <a:xfrm>
            <a:off x="342900" y="2014538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MRU</a:t>
            </a:r>
          </a:p>
        </p:txBody>
      </p:sp>
      <p:sp>
        <p:nvSpPr>
          <p:cNvPr id="508954" name="Text Box 26"/>
          <p:cNvSpPr txBox="1">
            <a:spLocks noChangeArrowheads="1"/>
          </p:cNvSpPr>
          <p:nvPr/>
        </p:nvSpPr>
        <p:spPr bwMode="auto">
          <a:xfrm>
            <a:off x="7567613" y="1995488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LRU</a:t>
            </a:r>
          </a:p>
        </p:txBody>
      </p:sp>
      <p:sp>
        <p:nvSpPr>
          <p:cNvPr id="508955" name="Line 27"/>
          <p:cNvSpPr>
            <a:spLocks noChangeShapeType="1"/>
          </p:cNvSpPr>
          <p:nvPr/>
        </p:nvSpPr>
        <p:spPr bwMode="auto">
          <a:xfrm>
            <a:off x="4186238" y="3357563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8956" name="Text Box 28"/>
          <p:cNvSpPr txBox="1">
            <a:spLocks noChangeArrowheads="1"/>
          </p:cNvSpPr>
          <p:nvPr/>
        </p:nvSpPr>
        <p:spPr bwMode="auto">
          <a:xfrm>
            <a:off x="3557588" y="4100513"/>
            <a:ext cx="1828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Mid-Point Insertion</a:t>
            </a:r>
          </a:p>
        </p:txBody>
      </p:sp>
      <p:sp>
        <p:nvSpPr>
          <p:cNvPr id="508957" name="Text Box 29"/>
          <p:cNvSpPr txBox="1">
            <a:spLocks noChangeArrowheads="1"/>
          </p:cNvSpPr>
          <p:nvPr/>
        </p:nvSpPr>
        <p:spPr bwMode="auto">
          <a:xfrm>
            <a:off x="6767513" y="4181475"/>
            <a:ext cx="23764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Full Table Scan Insertion Point</a:t>
            </a:r>
          </a:p>
        </p:txBody>
      </p:sp>
      <p:sp>
        <p:nvSpPr>
          <p:cNvPr id="508958" name="Line 30"/>
          <p:cNvSpPr>
            <a:spLocks noChangeShapeType="1"/>
          </p:cNvSpPr>
          <p:nvPr/>
        </p:nvSpPr>
        <p:spPr bwMode="auto">
          <a:xfrm>
            <a:off x="7367588" y="3367088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8959" name="Text Box 31"/>
          <p:cNvSpPr txBox="1">
            <a:spLocks noChangeArrowheads="1"/>
          </p:cNvSpPr>
          <p:nvPr/>
        </p:nvSpPr>
        <p:spPr bwMode="auto">
          <a:xfrm>
            <a:off x="2590800" y="19812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  <a:latin typeface="Times New Roman" pitchFamily="18" charset="0"/>
              </a:rPr>
              <a:t>Buffer Headers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LRU Latch</a:t>
            </a:r>
            <a:endParaRPr lang="en-US" altLang="en-US" sz="1000">
              <a:cs typeface="Arial" charset="0"/>
            </a:endParaRPr>
          </a:p>
        </p:txBody>
      </p:sp>
      <p:grpSp>
        <p:nvGrpSpPr>
          <p:cNvPr id="509955" name="Group 3"/>
          <p:cNvGrpSpPr>
            <a:grpSpLocks/>
          </p:cNvGrpSpPr>
          <p:nvPr/>
        </p:nvGrpSpPr>
        <p:grpSpPr bwMode="auto">
          <a:xfrm>
            <a:off x="1000125" y="2609850"/>
            <a:ext cx="7158038" cy="576263"/>
            <a:chOff x="630" y="1644"/>
            <a:chExt cx="4509" cy="363"/>
          </a:xfrm>
        </p:grpSpPr>
        <p:graphicFrame>
          <p:nvGraphicFramePr>
            <p:cNvPr id="509956" name="Object 4"/>
            <p:cNvGraphicFramePr>
              <a:graphicFrameLocks noChangeAspect="1"/>
            </p:cNvGraphicFramePr>
            <p:nvPr/>
          </p:nvGraphicFramePr>
          <p:xfrm>
            <a:off x="642" y="1659"/>
            <a:ext cx="4494" cy="3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9989" name="Bitmap Image" r:id="rId3" imgW="4847619" imgH="361809" progId="Paint.Picture">
                    <p:embed/>
                  </p:oleObj>
                </mc:Choice>
                <mc:Fallback>
                  <p:oleObj name="Bitmap Image" r:id="rId3" imgW="4847619" imgH="361809" progId="Paint.Picture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" y="1659"/>
                          <a:ext cx="4494" cy="3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9957" name="Rectangle 5"/>
            <p:cNvSpPr>
              <a:spLocks noChangeArrowheads="1"/>
            </p:cNvSpPr>
            <p:nvPr/>
          </p:nvSpPr>
          <p:spPr bwMode="auto">
            <a:xfrm>
              <a:off x="630" y="1647"/>
              <a:ext cx="4509" cy="3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09958" name="Line 6"/>
            <p:cNvSpPr>
              <a:spLocks noChangeShapeType="1"/>
            </p:cNvSpPr>
            <p:nvPr/>
          </p:nvSpPr>
          <p:spPr bwMode="auto">
            <a:xfrm>
              <a:off x="864" y="1647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59" name="Line 7"/>
            <p:cNvSpPr>
              <a:spLocks noChangeShapeType="1"/>
            </p:cNvSpPr>
            <p:nvPr/>
          </p:nvSpPr>
          <p:spPr bwMode="auto">
            <a:xfrm>
              <a:off x="1086" y="1644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60" name="Line 8"/>
            <p:cNvSpPr>
              <a:spLocks noChangeShapeType="1"/>
            </p:cNvSpPr>
            <p:nvPr/>
          </p:nvSpPr>
          <p:spPr bwMode="auto">
            <a:xfrm>
              <a:off x="1308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61" name="Line 9"/>
            <p:cNvSpPr>
              <a:spLocks noChangeShapeType="1"/>
            </p:cNvSpPr>
            <p:nvPr/>
          </p:nvSpPr>
          <p:spPr bwMode="auto">
            <a:xfrm>
              <a:off x="1530" y="1647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62" name="Line 10"/>
            <p:cNvSpPr>
              <a:spLocks noChangeShapeType="1"/>
            </p:cNvSpPr>
            <p:nvPr/>
          </p:nvSpPr>
          <p:spPr bwMode="auto">
            <a:xfrm>
              <a:off x="1752" y="1644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63" name="Line 11"/>
            <p:cNvSpPr>
              <a:spLocks noChangeShapeType="1"/>
            </p:cNvSpPr>
            <p:nvPr/>
          </p:nvSpPr>
          <p:spPr bwMode="auto">
            <a:xfrm>
              <a:off x="1974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64" name="Line 12"/>
            <p:cNvSpPr>
              <a:spLocks noChangeShapeType="1"/>
            </p:cNvSpPr>
            <p:nvPr/>
          </p:nvSpPr>
          <p:spPr bwMode="auto">
            <a:xfrm>
              <a:off x="2196" y="1647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65" name="Line 13"/>
            <p:cNvSpPr>
              <a:spLocks noChangeShapeType="1"/>
            </p:cNvSpPr>
            <p:nvPr/>
          </p:nvSpPr>
          <p:spPr bwMode="auto">
            <a:xfrm>
              <a:off x="2418" y="1644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66" name="Line 14"/>
            <p:cNvSpPr>
              <a:spLocks noChangeShapeType="1"/>
            </p:cNvSpPr>
            <p:nvPr/>
          </p:nvSpPr>
          <p:spPr bwMode="auto">
            <a:xfrm>
              <a:off x="2640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67" name="Line 15"/>
            <p:cNvSpPr>
              <a:spLocks noChangeShapeType="1"/>
            </p:cNvSpPr>
            <p:nvPr/>
          </p:nvSpPr>
          <p:spPr bwMode="auto">
            <a:xfrm>
              <a:off x="2862" y="1656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68" name="Line 16"/>
            <p:cNvSpPr>
              <a:spLocks noChangeShapeType="1"/>
            </p:cNvSpPr>
            <p:nvPr/>
          </p:nvSpPr>
          <p:spPr bwMode="auto">
            <a:xfrm>
              <a:off x="3084" y="1653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69" name="Line 17"/>
            <p:cNvSpPr>
              <a:spLocks noChangeShapeType="1"/>
            </p:cNvSpPr>
            <p:nvPr/>
          </p:nvSpPr>
          <p:spPr bwMode="auto">
            <a:xfrm>
              <a:off x="3306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70" name="Line 18"/>
            <p:cNvSpPr>
              <a:spLocks noChangeShapeType="1"/>
            </p:cNvSpPr>
            <p:nvPr/>
          </p:nvSpPr>
          <p:spPr bwMode="auto">
            <a:xfrm>
              <a:off x="3528" y="1656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71" name="Line 19"/>
            <p:cNvSpPr>
              <a:spLocks noChangeShapeType="1"/>
            </p:cNvSpPr>
            <p:nvPr/>
          </p:nvSpPr>
          <p:spPr bwMode="auto">
            <a:xfrm>
              <a:off x="3750" y="1653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72" name="Line 20"/>
            <p:cNvSpPr>
              <a:spLocks noChangeShapeType="1"/>
            </p:cNvSpPr>
            <p:nvPr/>
          </p:nvSpPr>
          <p:spPr bwMode="auto">
            <a:xfrm>
              <a:off x="3972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73" name="Line 21"/>
            <p:cNvSpPr>
              <a:spLocks noChangeShapeType="1"/>
            </p:cNvSpPr>
            <p:nvPr/>
          </p:nvSpPr>
          <p:spPr bwMode="auto">
            <a:xfrm>
              <a:off x="4194" y="1647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74" name="Line 22"/>
            <p:cNvSpPr>
              <a:spLocks noChangeShapeType="1"/>
            </p:cNvSpPr>
            <p:nvPr/>
          </p:nvSpPr>
          <p:spPr bwMode="auto">
            <a:xfrm>
              <a:off x="4416" y="1644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75" name="Line 23"/>
            <p:cNvSpPr>
              <a:spLocks noChangeShapeType="1"/>
            </p:cNvSpPr>
            <p:nvPr/>
          </p:nvSpPr>
          <p:spPr bwMode="auto">
            <a:xfrm>
              <a:off x="4638" y="1650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09976" name="Line 24"/>
            <p:cNvSpPr>
              <a:spLocks noChangeShapeType="1"/>
            </p:cNvSpPr>
            <p:nvPr/>
          </p:nvSpPr>
          <p:spPr bwMode="auto">
            <a:xfrm>
              <a:off x="4860" y="1647"/>
              <a:ext cx="0" cy="35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09977" name="Text Box 25"/>
          <p:cNvSpPr txBox="1">
            <a:spLocks noChangeArrowheads="1"/>
          </p:cNvSpPr>
          <p:nvPr/>
        </p:nvSpPr>
        <p:spPr bwMode="auto">
          <a:xfrm>
            <a:off x="342900" y="2014538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MRU</a:t>
            </a:r>
          </a:p>
        </p:txBody>
      </p:sp>
      <p:sp>
        <p:nvSpPr>
          <p:cNvPr id="509978" name="Text Box 26"/>
          <p:cNvSpPr txBox="1">
            <a:spLocks noChangeArrowheads="1"/>
          </p:cNvSpPr>
          <p:nvPr/>
        </p:nvSpPr>
        <p:spPr bwMode="auto">
          <a:xfrm>
            <a:off x="7567613" y="1995488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LRU</a:t>
            </a:r>
          </a:p>
        </p:txBody>
      </p:sp>
      <p:sp>
        <p:nvSpPr>
          <p:cNvPr id="509979" name="Line 27"/>
          <p:cNvSpPr>
            <a:spLocks noChangeShapeType="1"/>
          </p:cNvSpPr>
          <p:nvPr/>
        </p:nvSpPr>
        <p:spPr bwMode="auto">
          <a:xfrm flipH="1">
            <a:off x="4457700" y="3300413"/>
            <a:ext cx="28575" cy="3429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9980" name="Text Box 28"/>
          <p:cNvSpPr txBox="1">
            <a:spLocks noChangeArrowheads="1"/>
          </p:cNvSpPr>
          <p:nvPr/>
        </p:nvSpPr>
        <p:spPr bwMode="auto">
          <a:xfrm>
            <a:off x="4500563" y="3271838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600">
                <a:latin typeface="Times New Roman" pitchFamily="18" charset="0"/>
              </a:rPr>
              <a:t>Mid-Point Insertion</a:t>
            </a:r>
          </a:p>
        </p:txBody>
      </p:sp>
      <p:sp>
        <p:nvSpPr>
          <p:cNvPr id="509981" name="Rectangle 29"/>
          <p:cNvSpPr>
            <a:spLocks noChangeArrowheads="1"/>
          </p:cNvSpPr>
          <p:nvPr/>
        </p:nvSpPr>
        <p:spPr bwMode="auto">
          <a:xfrm>
            <a:off x="7729538" y="2614613"/>
            <a:ext cx="442912" cy="5572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9982" name="AutoShape 30"/>
          <p:cNvSpPr>
            <a:spLocks noChangeArrowheads="1"/>
          </p:cNvSpPr>
          <p:nvPr/>
        </p:nvSpPr>
        <p:spPr bwMode="auto">
          <a:xfrm rot="-10709096">
            <a:off x="169863" y="3289300"/>
            <a:ext cx="7981950" cy="614363"/>
          </a:xfrm>
          <a:prstGeom prst="curvedDownArrow">
            <a:avLst>
              <a:gd name="adj1" fmla="val 76209"/>
              <a:gd name="adj2" fmla="val 287453"/>
              <a:gd name="adj3" fmla="val 4418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09983" name="Line 31"/>
          <p:cNvSpPr>
            <a:spLocks noChangeShapeType="1"/>
          </p:cNvSpPr>
          <p:nvPr/>
        </p:nvSpPr>
        <p:spPr bwMode="auto">
          <a:xfrm>
            <a:off x="2743200" y="2314575"/>
            <a:ext cx="2786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09984" name="Text Box 32"/>
          <p:cNvSpPr txBox="1">
            <a:spLocks noChangeArrowheads="1"/>
          </p:cNvSpPr>
          <p:nvPr/>
        </p:nvSpPr>
        <p:spPr bwMode="auto">
          <a:xfrm>
            <a:off x="1357313" y="4457700"/>
            <a:ext cx="70008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Oracle Tracks the touch count of blocks. As the block is pushed to the LRU end, if it’s touch count is 3 or more, it’s promoted to the MRU 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Cache Waits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Latch - cache buffers chains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Latch - cache buffer chains LRU </a:t>
            </a:r>
          </a:p>
          <a:p>
            <a:pPr>
              <a:lnSpc>
                <a:spcPct val="90000"/>
              </a:lnSpc>
            </a:pPr>
            <a:r>
              <a:rPr lang="en-US" altLang="en-US"/>
              <a:t>Free Buffer Wait</a:t>
            </a:r>
          </a:p>
          <a:p>
            <a:pPr>
              <a:lnSpc>
                <a:spcPct val="90000"/>
              </a:lnSpc>
            </a:pPr>
            <a:r>
              <a:rPr lang="en-US" altLang="en-US"/>
              <a:t>Buffer Busy Wait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Index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Data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Free lists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Hot Spots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RBS</a:t>
            </a:r>
          </a:p>
          <a:p>
            <a:pPr>
              <a:lnSpc>
                <a:spcPct val="90000"/>
              </a:lnSpc>
            </a:pPr>
            <a:r>
              <a:rPr lang="en-US" altLang="en-US"/>
              <a:t>Write Complete Wait</a:t>
            </a:r>
          </a:p>
          <a:p>
            <a:pPr>
              <a:lnSpc>
                <a:spcPct val="90000"/>
              </a:lnSpc>
            </a:pPr>
            <a:r>
              <a:rPr lang="en-US" altLang="en-US"/>
              <a:t>Local Write Wait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Cache Buffers LRU Latch : Solution</a:t>
            </a:r>
          </a:p>
        </p:txBody>
      </p:sp>
      <p:grpSp>
        <p:nvGrpSpPr>
          <p:cNvPr id="512003" name="Group 3"/>
          <p:cNvGrpSpPr>
            <a:grpSpLocks/>
          </p:cNvGrpSpPr>
          <p:nvPr/>
        </p:nvGrpSpPr>
        <p:grpSpPr bwMode="auto">
          <a:xfrm>
            <a:off x="762000" y="2399631"/>
            <a:ext cx="7848600" cy="381000"/>
            <a:chOff x="480" y="2112"/>
            <a:chExt cx="4944" cy="240"/>
          </a:xfrm>
        </p:grpSpPr>
        <p:sp>
          <p:nvSpPr>
            <p:cNvPr id="512004" name="Rectangle 4"/>
            <p:cNvSpPr>
              <a:spLocks noChangeArrowheads="1"/>
            </p:cNvSpPr>
            <p:nvPr/>
          </p:nvSpPr>
          <p:spPr bwMode="auto">
            <a:xfrm>
              <a:off x="480" y="2112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05" name="Rectangle 5"/>
            <p:cNvSpPr>
              <a:spLocks noChangeArrowheads="1"/>
            </p:cNvSpPr>
            <p:nvPr/>
          </p:nvSpPr>
          <p:spPr bwMode="auto">
            <a:xfrm>
              <a:off x="1056" y="2112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cxnSp>
          <p:nvCxnSpPr>
            <p:cNvPr id="512006" name="AutoShape 6"/>
            <p:cNvCxnSpPr>
              <a:cxnSpLocks noChangeShapeType="1"/>
              <a:stCxn id="512004" idx="3"/>
              <a:endCxn id="512005" idx="1"/>
            </p:cNvCxnSpPr>
            <p:nvPr/>
          </p:nvCxnSpPr>
          <p:spPr bwMode="auto">
            <a:xfrm>
              <a:off x="816" y="2232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2007" name="Rectangle 7"/>
            <p:cNvSpPr>
              <a:spLocks noChangeArrowheads="1"/>
            </p:cNvSpPr>
            <p:nvPr/>
          </p:nvSpPr>
          <p:spPr bwMode="auto">
            <a:xfrm>
              <a:off x="1632" y="2112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08" name="Rectangle 8"/>
            <p:cNvSpPr>
              <a:spLocks noChangeArrowheads="1"/>
            </p:cNvSpPr>
            <p:nvPr/>
          </p:nvSpPr>
          <p:spPr bwMode="auto">
            <a:xfrm>
              <a:off x="2208" y="2112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09" name="Rectangle 9"/>
            <p:cNvSpPr>
              <a:spLocks noChangeArrowheads="1"/>
            </p:cNvSpPr>
            <p:nvPr/>
          </p:nvSpPr>
          <p:spPr bwMode="auto">
            <a:xfrm>
              <a:off x="2784" y="2112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10" name="Rectangle 10"/>
            <p:cNvSpPr>
              <a:spLocks noChangeArrowheads="1"/>
            </p:cNvSpPr>
            <p:nvPr/>
          </p:nvSpPr>
          <p:spPr bwMode="auto">
            <a:xfrm>
              <a:off x="3360" y="2112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11" name="Rectangle 11"/>
            <p:cNvSpPr>
              <a:spLocks noChangeArrowheads="1"/>
            </p:cNvSpPr>
            <p:nvPr/>
          </p:nvSpPr>
          <p:spPr bwMode="auto">
            <a:xfrm>
              <a:off x="3936" y="2112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12" name="Rectangle 12"/>
            <p:cNvSpPr>
              <a:spLocks noChangeArrowheads="1"/>
            </p:cNvSpPr>
            <p:nvPr/>
          </p:nvSpPr>
          <p:spPr bwMode="auto">
            <a:xfrm>
              <a:off x="4512" y="2112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13" name="Rectangle 13"/>
            <p:cNvSpPr>
              <a:spLocks noChangeArrowheads="1"/>
            </p:cNvSpPr>
            <p:nvPr/>
          </p:nvSpPr>
          <p:spPr bwMode="auto">
            <a:xfrm>
              <a:off x="5088" y="2112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cxnSp>
          <p:nvCxnSpPr>
            <p:cNvPr id="512014" name="AutoShape 14"/>
            <p:cNvCxnSpPr>
              <a:cxnSpLocks noChangeShapeType="1"/>
              <a:stCxn id="512005" idx="3"/>
              <a:endCxn id="512007" idx="1"/>
            </p:cNvCxnSpPr>
            <p:nvPr/>
          </p:nvCxnSpPr>
          <p:spPr bwMode="auto">
            <a:xfrm>
              <a:off x="1392" y="2232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15" name="AutoShape 15"/>
            <p:cNvCxnSpPr>
              <a:cxnSpLocks noChangeShapeType="1"/>
              <a:stCxn id="512007" idx="3"/>
              <a:endCxn id="512008" idx="1"/>
            </p:cNvCxnSpPr>
            <p:nvPr/>
          </p:nvCxnSpPr>
          <p:spPr bwMode="auto">
            <a:xfrm>
              <a:off x="1968" y="2232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16" name="AutoShape 16"/>
            <p:cNvCxnSpPr>
              <a:cxnSpLocks noChangeShapeType="1"/>
              <a:stCxn id="512008" idx="3"/>
              <a:endCxn id="512009" idx="1"/>
            </p:cNvCxnSpPr>
            <p:nvPr/>
          </p:nvCxnSpPr>
          <p:spPr bwMode="auto">
            <a:xfrm>
              <a:off x="2544" y="2232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17" name="AutoShape 17"/>
            <p:cNvCxnSpPr>
              <a:cxnSpLocks noChangeShapeType="1"/>
              <a:stCxn id="512009" idx="3"/>
              <a:endCxn id="512010" idx="1"/>
            </p:cNvCxnSpPr>
            <p:nvPr/>
          </p:nvCxnSpPr>
          <p:spPr bwMode="auto">
            <a:xfrm>
              <a:off x="3120" y="2232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18" name="AutoShape 18"/>
            <p:cNvCxnSpPr>
              <a:cxnSpLocks noChangeShapeType="1"/>
              <a:stCxn id="512010" idx="3"/>
              <a:endCxn id="512011" idx="1"/>
            </p:cNvCxnSpPr>
            <p:nvPr/>
          </p:nvCxnSpPr>
          <p:spPr bwMode="auto">
            <a:xfrm>
              <a:off x="3696" y="2232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19" name="AutoShape 19"/>
            <p:cNvCxnSpPr>
              <a:cxnSpLocks noChangeShapeType="1"/>
              <a:stCxn id="512011" idx="3"/>
              <a:endCxn id="512012" idx="1"/>
            </p:cNvCxnSpPr>
            <p:nvPr/>
          </p:nvCxnSpPr>
          <p:spPr bwMode="auto">
            <a:xfrm>
              <a:off x="4272" y="2232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20" name="AutoShape 20"/>
            <p:cNvCxnSpPr>
              <a:cxnSpLocks noChangeShapeType="1"/>
              <a:stCxn id="512012" idx="3"/>
              <a:endCxn id="512013" idx="1"/>
            </p:cNvCxnSpPr>
            <p:nvPr/>
          </p:nvCxnSpPr>
          <p:spPr bwMode="auto">
            <a:xfrm>
              <a:off x="4848" y="2232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12021" name="Group 21"/>
          <p:cNvGrpSpPr>
            <a:grpSpLocks/>
          </p:cNvGrpSpPr>
          <p:nvPr/>
        </p:nvGrpSpPr>
        <p:grpSpPr bwMode="auto">
          <a:xfrm>
            <a:off x="838200" y="3466431"/>
            <a:ext cx="7848600" cy="381000"/>
            <a:chOff x="528" y="3696"/>
            <a:chExt cx="4944" cy="240"/>
          </a:xfrm>
        </p:grpSpPr>
        <p:sp>
          <p:nvSpPr>
            <p:cNvPr id="512022" name="Rectangle 22"/>
            <p:cNvSpPr>
              <a:spLocks noChangeArrowheads="1"/>
            </p:cNvSpPr>
            <p:nvPr/>
          </p:nvSpPr>
          <p:spPr bwMode="auto">
            <a:xfrm>
              <a:off x="528" y="3696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23" name="Rectangle 23"/>
            <p:cNvSpPr>
              <a:spLocks noChangeArrowheads="1"/>
            </p:cNvSpPr>
            <p:nvPr/>
          </p:nvSpPr>
          <p:spPr bwMode="auto">
            <a:xfrm>
              <a:off x="1104" y="3696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cxnSp>
          <p:nvCxnSpPr>
            <p:cNvPr id="512024" name="AutoShape 24"/>
            <p:cNvCxnSpPr>
              <a:cxnSpLocks noChangeShapeType="1"/>
              <a:stCxn id="512022" idx="3"/>
              <a:endCxn id="512023" idx="1"/>
            </p:cNvCxnSpPr>
            <p:nvPr/>
          </p:nvCxnSpPr>
          <p:spPr bwMode="auto">
            <a:xfrm>
              <a:off x="864" y="3816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2025" name="Rectangle 25"/>
            <p:cNvSpPr>
              <a:spLocks noChangeArrowheads="1"/>
            </p:cNvSpPr>
            <p:nvPr/>
          </p:nvSpPr>
          <p:spPr bwMode="auto">
            <a:xfrm>
              <a:off x="1680" y="3696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26" name="Rectangle 26"/>
            <p:cNvSpPr>
              <a:spLocks noChangeArrowheads="1"/>
            </p:cNvSpPr>
            <p:nvPr/>
          </p:nvSpPr>
          <p:spPr bwMode="auto">
            <a:xfrm>
              <a:off x="2256" y="3696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27" name="Rectangle 27"/>
            <p:cNvSpPr>
              <a:spLocks noChangeArrowheads="1"/>
            </p:cNvSpPr>
            <p:nvPr/>
          </p:nvSpPr>
          <p:spPr bwMode="auto">
            <a:xfrm>
              <a:off x="2832" y="3696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28" name="Rectangle 28"/>
            <p:cNvSpPr>
              <a:spLocks noChangeArrowheads="1"/>
            </p:cNvSpPr>
            <p:nvPr/>
          </p:nvSpPr>
          <p:spPr bwMode="auto">
            <a:xfrm>
              <a:off x="3408" y="3696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29" name="Rectangle 29"/>
            <p:cNvSpPr>
              <a:spLocks noChangeArrowheads="1"/>
            </p:cNvSpPr>
            <p:nvPr/>
          </p:nvSpPr>
          <p:spPr bwMode="auto">
            <a:xfrm>
              <a:off x="3984" y="3696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30" name="Rectangle 30"/>
            <p:cNvSpPr>
              <a:spLocks noChangeArrowheads="1"/>
            </p:cNvSpPr>
            <p:nvPr/>
          </p:nvSpPr>
          <p:spPr bwMode="auto">
            <a:xfrm>
              <a:off x="4560" y="3696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12031" name="Rectangle 31"/>
            <p:cNvSpPr>
              <a:spLocks noChangeArrowheads="1"/>
            </p:cNvSpPr>
            <p:nvPr/>
          </p:nvSpPr>
          <p:spPr bwMode="auto">
            <a:xfrm>
              <a:off x="5136" y="3696"/>
              <a:ext cx="336" cy="24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cxnSp>
          <p:nvCxnSpPr>
            <p:cNvPr id="512032" name="AutoShape 32"/>
            <p:cNvCxnSpPr>
              <a:cxnSpLocks noChangeShapeType="1"/>
              <a:stCxn id="512023" idx="3"/>
              <a:endCxn id="512025" idx="1"/>
            </p:cNvCxnSpPr>
            <p:nvPr/>
          </p:nvCxnSpPr>
          <p:spPr bwMode="auto">
            <a:xfrm>
              <a:off x="1440" y="3816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33" name="AutoShape 33"/>
            <p:cNvCxnSpPr>
              <a:cxnSpLocks noChangeShapeType="1"/>
              <a:stCxn id="512025" idx="3"/>
              <a:endCxn id="512026" idx="1"/>
            </p:cNvCxnSpPr>
            <p:nvPr/>
          </p:nvCxnSpPr>
          <p:spPr bwMode="auto">
            <a:xfrm>
              <a:off x="2016" y="3816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34" name="AutoShape 34"/>
            <p:cNvCxnSpPr>
              <a:cxnSpLocks noChangeShapeType="1"/>
              <a:stCxn id="512026" idx="3"/>
              <a:endCxn id="512027" idx="1"/>
            </p:cNvCxnSpPr>
            <p:nvPr/>
          </p:nvCxnSpPr>
          <p:spPr bwMode="auto">
            <a:xfrm>
              <a:off x="2592" y="3816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35" name="AutoShape 35"/>
            <p:cNvCxnSpPr>
              <a:cxnSpLocks noChangeShapeType="1"/>
              <a:stCxn id="512027" idx="3"/>
              <a:endCxn id="512028" idx="1"/>
            </p:cNvCxnSpPr>
            <p:nvPr/>
          </p:nvCxnSpPr>
          <p:spPr bwMode="auto">
            <a:xfrm>
              <a:off x="3168" y="3816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36" name="AutoShape 36"/>
            <p:cNvCxnSpPr>
              <a:cxnSpLocks noChangeShapeType="1"/>
              <a:stCxn id="512028" idx="3"/>
              <a:endCxn id="512029" idx="1"/>
            </p:cNvCxnSpPr>
            <p:nvPr/>
          </p:nvCxnSpPr>
          <p:spPr bwMode="auto">
            <a:xfrm>
              <a:off x="3744" y="3816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37" name="AutoShape 37"/>
            <p:cNvCxnSpPr>
              <a:cxnSpLocks noChangeShapeType="1"/>
              <a:stCxn id="512029" idx="3"/>
              <a:endCxn id="512030" idx="1"/>
            </p:cNvCxnSpPr>
            <p:nvPr/>
          </p:nvCxnSpPr>
          <p:spPr bwMode="auto">
            <a:xfrm>
              <a:off x="4320" y="3816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2038" name="AutoShape 38"/>
            <p:cNvCxnSpPr>
              <a:cxnSpLocks noChangeShapeType="1"/>
              <a:stCxn id="512030" idx="3"/>
              <a:endCxn id="512031" idx="1"/>
            </p:cNvCxnSpPr>
            <p:nvPr/>
          </p:nvCxnSpPr>
          <p:spPr bwMode="auto">
            <a:xfrm>
              <a:off x="4896" y="3816"/>
              <a:ext cx="24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12039" name="Text Box 39"/>
          <p:cNvSpPr txBox="1">
            <a:spLocks noChangeArrowheads="1"/>
          </p:cNvSpPr>
          <p:nvPr/>
        </p:nvSpPr>
        <p:spPr bwMode="auto">
          <a:xfrm>
            <a:off x="3575050" y="1813843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  <a:latin typeface="Times New Roman" pitchFamily="18" charset="0"/>
              </a:rPr>
              <a:t>Buffer Headers</a:t>
            </a:r>
          </a:p>
        </p:txBody>
      </p:sp>
      <p:sp>
        <p:nvSpPr>
          <p:cNvPr id="512040" name="Text Box 40"/>
          <p:cNvSpPr txBox="1">
            <a:spLocks noChangeArrowheads="1"/>
          </p:cNvSpPr>
          <p:nvPr/>
        </p:nvSpPr>
        <p:spPr bwMode="auto">
          <a:xfrm>
            <a:off x="1736725" y="4095081"/>
            <a:ext cx="23637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itchFamily="18" charset="0"/>
              </a:rPr>
              <a:t>Multiple Sets</a:t>
            </a:r>
          </a:p>
        </p:txBody>
      </p:sp>
      <p:sp>
        <p:nvSpPr>
          <p:cNvPr id="512041" name="Text Box 41"/>
          <p:cNvSpPr txBox="1">
            <a:spLocks noChangeArrowheads="1"/>
          </p:cNvSpPr>
          <p:nvPr/>
        </p:nvSpPr>
        <p:spPr bwMode="auto">
          <a:xfrm>
            <a:off x="838200" y="4926931"/>
            <a:ext cx="4065588" cy="81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</a:pPr>
            <a:r>
              <a:rPr lang="en-US" altLang="en-US" sz="2800">
                <a:latin typeface="Times New Roman" pitchFamily="18" charset="0"/>
              </a:rPr>
              <a:t>_db_block_lru_latches = 8</a:t>
            </a:r>
          </a:p>
          <a:p>
            <a:pPr>
              <a:lnSpc>
                <a:spcPct val="60000"/>
              </a:lnSpc>
            </a:pPr>
            <a:r>
              <a:rPr lang="en-US" altLang="en-US" sz="2800">
                <a:latin typeface="Times New Roman" pitchFamily="18" charset="0"/>
              </a:rPr>
              <a:t>10gR2 with cpu_count  = 2</a:t>
            </a:r>
          </a:p>
        </p:txBody>
      </p:sp>
      <p:sp>
        <p:nvSpPr>
          <p:cNvPr id="512042" name="Text Box 42"/>
          <p:cNvSpPr txBox="1">
            <a:spLocks noChangeArrowheads="1"/>
          </p:cNvSpPr>
          <p:nvPr/>
        </p:nvSpPr>
        <p:spPr bwMode="auto">
          <a:xfrm>
            <a:off x="333375" y="1699543"/>
            <a:ext cx="100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itchFamily="18" charset="0"/>
              </a:rPr>
              <a:t>Set 1</a:t>
            </a:r>
          </a:p>
        </p:txBody>
      </p:sp>
      <p:sp>
        <p:nvSpPr>
          <p:cNvPr id="512043" name="Text Box 43"/>
          <p:cNvSpPr txBox="1">
            <a:spLocks noChangeArrowheads="1"/>
          </p:cNvSpPr>
          <p:nvPr/>
        </p:nvSpPr>
        <p:spPr bwMode="auto">
          <a:xfrm>
            <a:off x="328613" y="2836193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itchFamily="18" charset="0"/>
              </a:rPr>
              <a:t>Set 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Cache Buffers LRU Latch : Solution Other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Increase Size of Buffer Cache</a:t>
            </a:r>
          </a:p>
          <a:p>
            <a:r>
              <a:rPr lang="en-US" altLang="en-US"/>
              <a:t>Reduce Checkpointing Activity</a:t>
            </a:r>
          </a:p>
          <a:p>
            <a:r>
              <a:rPr lang="en-US" altLang="en-US"/>
              <a:t>Use Async I/O for DBWR</a:t>
            </a:r>
          </a:p>
          <a:p>
            <a:r>
              <a:rPr lang="en-US" altLang="en-US"/>
              <a:t>Increase DBWR write batch size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Busy Waits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User 1 tries to change a buffer header </a:t>
            </a:r>
          </a:p>
          <a:p>
            <a:r>
              <a:rPr lang="en-US" altLang="en-US"/>
              <a:t>User 2 already has buffer header “locked”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1517650" y="3379788"/>
            <a:ext cx="244475" cy="37623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1517650" y="4168775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1517650" y="4857750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1517650" y="5584825"/>
            <a:ext cx="244475" cy="369888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163848" name="AutoShape 8"/>
          <p:cNvCxnSpPr>
            <a:cxnSpLocks noChangeShapeType="1"/>
            <a:stCxn id="163844" idx="3"/>
            <a:endCxn id="163854" idx="1"/>
          </p:cNvCxnSpPr>
          <p:nvPr/>
        </p:nvCxnSpPr>
        <p:spPr bwMode="auto">
          <a:xfrm flipV="1">
            <a:off x="1762125" y="3544888"/>
            <a:ext cx="855663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849" name="AutoShape 9"/>
          <p:cNvCxnSpPr>
            <a:cxnSpLocks noChangeShapeType="1"/>
            <a:stCxn id="163847" idx="3"/>
            <a:endCxn id="163853" idx="1"/>
          </p:cNvCxnSpPr>
          <p:nvPr/>
        </p:nvCxnSpPr>
        <p:spPr bwMode="auto">
          <a:xfrm flipV="1">
            <a:off x="1762125" y="5764213"/>
            <a:ext cx="855663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850" name="AutoShape 10"/>
          <p:cNvCxnSpPr>
            <a:cxnSpLocks noChangeShapeType="1"/>
            <a:stCxn id="163845" idx="3"/>
            <a:endCxn id="163855" idx="1"/>
          </p:cNvCxnSpPr>
          <p:nvPr/>
        </p:nvCxnSpPr>
        <p:spPr bwMode="auto">
          <a:xfrm flipV="1">
            <a:off x="1762125" y="4337050"/>
            <a:ext cx="855663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3506788" y="3227388"/>
            <a:ext cx="668337" cy="6350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3506788" y="4019550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2617788" y="5446713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2617788" y="3227388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2617788" y="4019550"/>
            <a:ext cx="668337" cy="635000"/>
          </a:xfrm>
          <a:prstGeom prst="rect">
            <a:avLst/>
          </a:prstGeom>
          <a:solidFill>
            <a:srgbClr val="0033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856" name="Group 16"/>
          <p:cNvGrpSpPr>
            <a:grpSpLocks/>
          </p:cNvGrpSpPr>
          <p:nvPr/>
        </p:nvGrpSpPr>
        <p:grpSpPr bwMode="auto">
          <a:xfrm>
            <a:off x="3230563" y="4329113"/>
            <a:ext cx="366712" cy="184150"/>
            <a:chOff x="1440" y="1824"/>
            <a:chExt cx="96" cy="48"/>
          </a:xfrm>
        </p:grpSpPr>
        <p:sp>
          <p:nvSpPr>
            <p:cNvPr id="163857" name="Line 17"/>
            <p:cNvSpPr>
              <a:spLocks noChangeShapeType="1"/>
            </p:cNvSpPr>
            <p:nvPr/>
          </p:nvSpPr>
          <p:spPr bwMode="auto">
            <a:xfrm flipV="1">
              <a:off x="1440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3858" name="Line 18"/>
            <p:cNvSpPr>
              <a:spLocks noChangeShapeType="1"/>
            </p:cNvSpPr>
            <p:nvPr/>
          </p:nvSpPr>
          <p:spPr bwMode="auto">
            <a:xfrm flipV="1">
              <a:off x="144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63859" name="Group 19"/>
          <p:cNvGrpSpPr>
            <a:grpSpLocks/>
          </p:cNvGrpSpPr>
          <p:nvPr/>
        </p:nvGrpSpPr>
        <p:grpSpPr bwMode="auto">
          <a:xfrm>
            <a:off x="3230563" y="3594100"/>
            <a:ext cx="366712" cy="184150"/>
            <a:chOff x="1440" y="1824"/>
            <a:chExt cx="96" cy="48"/>
          </a:xfrm>
        </p:grpSpPr>
        <p:sp>
          <p:nvSpPr>
            <p:cNvPr id="163860" name="Line 20"/>
            <p:cNvSpPr>
              <a:spLocks noChangeShapeType="1"/>
            </p:cNvSpPr>
            <p:nvPr/>
          </p:nvSpPr>
          <p:spPr bwMode="auto">
            <a:xfrm flipV="1">
              <a:off x="1440" y="182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63861" name="Line 21"/>
            <p:cNvSpPr>
              <a:spLocks noChangeShapeType="1"/>
            </p:cNvSpPr>
            <p:nvPr/>
          </p:nvSpPr>
          <p:spPr bwMode="auto">
            <a:xfrm flipV="1">
              <a:off x="1440" y="187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1019175" y="4095750"/>
            <a:ext cx="28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1</a:t>
            </a:r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1030288" y="4792663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2</a:t>
            </a:r>
          </a:p>
        </p:txBody>
      </p:sp>
      <p:sp>
        <p:nvSpPr>
          <p:cNvPr id="163864" name="Text Box 24"/>
          <p:cNvSpPr txBox="1">
            <a:spLocks noChangeArrowheads="1"/>
          </p:cNvSpPr>
          <p:nvPr/>
        </p:nvSpPr>
        <p:spPr bwMode="auto">
          <a:xfrm>
            <a:off x="1058863" y="3257550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sp>
        <p:nvSpPr>
          <p:cNvPr id="163865" name="Text Box 25"/>
          <p:cNvSpPr txBox="1">
            <a:spLocks noChangeArrowheads="1"/>
          </p:cNvSpPr>
          <p:nvPr/>
        </p:nvSpPr>
        <p:spPr bwMode="auto">
          <a:xfrm>
            <a:off x="1030288" y="5567363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latin typeface="Times New Roman" pitchFamily="18" charset="0"/>
              </a:rPr>
              <a:t>3</a:t>
            </a:r>
          </a:p>
        </p:txBody>
      </p:sp>
      <p:cxnSp>
        <p:nvCxnSpPr>
          <p:cNvPr id="163866" name="AutoShape 26"/>
          <p:cNvCxnSpPr>
            <a:cxnSpLocks noChangeShapeType="1"/>
            <a:stCxn id="163846" idx="3"/>
          </p:cNvCxnSpPr>
          <p:nvPr/>
        </p:nvCxnSpPr>
        <p:spPr bwMode="auto">
          <a:xfrm flipV="1">
            <a:off x="1762125" y="5035550"/>
            <a:ext cx="9017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867" name="AutoShape 27"/>
          <p:cNvCxnSpPr>
            <a:cxnSpLocks noChangeShapeType="1"/>
          </p:cNvCxnSpPr>
          <p:nvPr/>
        </p:nvCxnSpPr>
        <p:spPr bwMode="auto">
          <a:xfrm flipV="1">
            <a:off x="1757363" y="4471988"/>
            <a:ext cx="855662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3868" name="Oval 28"/>
          <p:cNvSpPr>
            <a:spLocks noChangeArrowheads="1"/>
          </p:cNvSpPr>
          <p:nvPr/>
        </p:nvSpPr>
        <p:spPr bwMode="auto">
          <a:xfrm>
            <a:off x="5783263" y="4316413"/>
            <a:ext cx="1223962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User1</a:t>
            </a:r>
          </a:p>
        </p:txBody>
      </p:sp>
      <p:sp>
        <p:nvSpPr>
          <p:cNvPr id="163869" name="Oval 29"/>
          <p:cNvSpPr>
            <a:spLocks noChangeArrowheads="1"/>
          </p:cNvSpPr>
          <p:nvPr/>
        </p:nvSpPr>
        <p:spPr bwMode="auto">
          <a:xfrm>
            <a:off x="5672138" y="5002213"/>
            <a:ext cx="1223962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User2</a:t>
            </a:r>
          </a:p>
        </p:txBody>
      </p:sp>
      <p:sp>
        <p:nvSpPr>
          <p:cNvPr id="163870" name="Line 30"/>
          <p:cNvSpPr>
            <a:spLocks noChangeShapeType="1"/>
          </p:cNvSpPr>
          <p:nvPr/>
        </p:nvSpPr>
        <p:spPr bwMode="auto">
          <a:xfrm>
            <a:off x="3995738" y="3582988"/>
            <a:ext cx="1812925" cy="1492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3871" name="Line 31"/>
          <p:cNvSpPr>
            <a:spLocks noChangeShapeType="1"/>
          </p:cNvSpPr>
          <p:nvPr/>
        </p:nvSpPr>
        <p:spPr bwMode="auto">
          <a:xfrm>
            <a:off x="4038600" y="3451225"/>
            <a:ext cx="1804988" cy="1027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Busy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/>
              <a:t>14 kinds of blocks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	Undo Header  - more RBS segs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	data (index and table are different for bbw)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	segment header – free lists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		freelist blocks – free lists groups</a:t>
            </a:r>
          </a:p>
          <a:p>
            <a:r>
              <a:rPr lang="en-US" altLang="en-US" sz="3200"/>
              <a:t>9 kinds Buffer Busy Waits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 		100,110,120,130         (read I/O issues)</a:t>
            </a:r>
          </a:p>
          <a:p>
            <a:pPr>
              <a:buFont typeface="Wingdings" pitchFamily="2" charset="2"/>
              <a:buNone/>
            </a:pPr>
            <a:r>
              <a:rPr lang="en-US" altLang="en-US" sz="2400"/>
              <a:t> 		200,210,220,230, 231  (block change issues)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Busy Wait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What’s Important:</a:t>
            </a:r>
          </a:p>
          <a:p>
            <a:r>
              <a:rPr lang="en-US" altLang="en-US"/>
              <a:t>What kind of block header</a:t>
            </a:r>
          </a:p>
          <a:p>
            <a:pPr lvl="1"/>
            <a:r>
              <a:rPr lang="en-US" altLang="en-US"/>
              <a:t>Rollback</a:t>
            </a:r>
          </a:p>
          <a:p>
            <a:pPr lvl="1"/>
            <a:r>
              <a:rPr lang="en-US" altLang="en-US"/>
              <a:t>Data	</a:t>
            </a:r>
          </a:p>
          <a:p>
            <a:pPr lvl="2"/>
            <a:r>
              <a:rPr lang="en-US" altLang="en-US"/>
              <a:t>Index</a:t>
            </a:r>
          </a:p>
          <a:p>
            <a:pPr lvl="2"/>
            <a:r>
              <a:rPr lang="en-US" altLang="en-US"/>
              <a:t>Table</a:t>
            </a:r>
          </a:p>
          <a:p>
            <a:pPr lvl="1"/>
            <a:r>
              <a:rPr lang="en-US" altLang="en-US"/>
              <a:t>Segment Header</a:t>
            </a:r>
          </a:p>
          <a:p>
            <a:r>
              <a:rPr lang="en-US" altLang="en-US"/>
              <a:t>If Pre 10</a:t>
            </a:r>
          </a:p>
          <a:p>
            <a:pPr lvl="1"/>
            <a:r>
              <a:rPr lang="en-US" altLang="en-US"/>
              <a:t>Read (100,110,120,130 )</a:t>
            </a:r>
          </a:p>
          <a:p>
            <a:pPr lvl="1"/>
            <a:r>
              <a:rPr lang="en-US" altLang="en-US"/>
              <a:t>Write (200,210,220,230, 231 )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Busy Cases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371600"/>
            <a:ext cx="8305800" cy="4114800"/>
          </a:xfrm>
        </p:spPr>
        <p:txBody>
          <a:bodyPr/>
          <a:lstStyle/>
          <a:p>
            <a:r>
              <a:rPr lang="en-US" altLang="en-US"/>
              <a:t>Undo Header - </a:t>
            </a:r>
            <a:r>
              <a:rPr lang="en-US" altLang="en-US" sz="2400"/>
              <a:t>Not enough rollback segments</a:t>
            </a:r>
          </a:p>
          <a:p>
            <a:r>
              <a:rPr lang="en-US" altLang="en-US"/>
              <a:t>Undo Block – </a:t>
            </a:r>
            <a:r>
              <a:rPr lang="en-US" altLang="en-US" sz="2400"/>
              <a:t>hot spot in RBS </a:t>
            </a:r>
          </a:p>
          <a:p>
            <a:r>
              <a:rPr lang="en-US" altLang="en-US"/>
              <a:t>Data Block </a:t>
            </a:r>
          </a:p>
          <a:p>
            <a:pPr lvl="1"/>
            <a:r>
              <a:rPr lang="en-US" altLang="en-US" sz="2000"/>
              <a:t>Table Block w/ DML : Table lacks Free lists</a:t>
            </a:r>
          </a:p>
          <a:p>
            <a:pPr lvl="1"/>
            <a:r>
              <a:rPr lang="en-US" altLang="en-US" sz="2000"/>
              <a:t>Table I/O : Multiple sessions reading same block into data cache</a:t>
            </a:r>
          </a:p>
          <a:p>
            <a:pPr lvl="2"/>
            <a:r>
              <a:rPr lang="en-US" altLang="en-US"/>
              <a:t>Note: in 10g, becomes “read by other session”</a:t>
            </a:r>
          </a:p>
          <a:p>
            <a:pPr lvl="1"/>
            <a:r>
              <a:rPr lang="en-US" altLang="en-US" sz="2000"/>
              <a:t>Index : has hot block, partition or change SQL</a:t>
            </a:r>
          </a:p>
          <a:p>
            <a:r>
              <a:rPr lang="en-US" altLang="en-US" sz="2400"/>
              <a:t>Segment Header – add free Lists (with Datablock)</a:t>
            </a:r>
          </a:p>
          <a:p>
            <a:r>
              <a:rPr lang="en-US" altLang="en-US" sz="2400"/>
              <a:t>Free List – add free lists groups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Busy Solutions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IF Buffer Busy Waits high</a:t>
            </a:r>
          </a:p>
          <a:p>
            <a:pPr lvl="1"/>
            <a:r>
              <a:rPr lang="en-US" altLang="en-US"/>
              <a:t>First look at v$waitstat</a:t>
            </a:r>
          </a:p>
          <a:p>
            <a:pPr lvl="2"/>
            <a:r>
              <a:rPr lang="en-US" altLang="en-US"/>
              <a:t>Class</a:t>
            </a:r>
          </a:p>
          <a:p>
            <a:pPr lvl="2"/>
            <a:r>
              <a:rPr lang="en-US" altLang="en-US"/>
              <a:t>Time/Count</a:t>
            </a:r>
          </a:p>
          <a:p>
            <a:pPr lvl="1"/>
            <a:endParaRPr lang="en-US" altLang="en-US"/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976993" y="3365047"/>
            <a:ext cx="7010400" cy="2573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lnSpc>
                <a:spcPct val="0"/>
              </a:lnSpc>
            </a:pPr>
            <a:endParaRPr lang="en-US" altLang="en-US" sz="2000" dirty="0">
              <a:latin typeface="Courier New" pitchFamily="49" charset="0"/>
            </a:endParaRPr>
          </a:p>
          <a:p>
            <a:pPr>
              <a:lnSpc>
                <a:spcPct val="40000"/>
              </a:lnSpc>
            </a:pPr>
            <a:r>
              <a:rPr lang="en-US" altLang="en-US" sz="2000" dirty="0">
                <a:latin typeface="Courier New" pitchFamily="49" charset="0"/>
              </a:rPr>
              <a:t>SQL&gt; select  * from </a:t>
            </a:r>
            <a:r>
              <a:rPr lang="en-US" altLang="en-US" sz="2000" dirty="0" err="1">
                <a:latin typeface="Courier New" pitchFamily="49" charset="0"/>
              </a:rPr>
              <a:t>v$waitstat</a:t>
            </a:r>
            <a:r>
              <a:rPr lang="en-US" alt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40000"/>
              </a:lnSpc>
            </a:pPr>
            <a:endParaRPr lang="en-US" altLang="en-US" sz="2000" dirty="0">
              <a:latin typeface="Courier New" pitchFamily="49" charset="0"/>
            </a:endParaRPr>
          </a:p>
          <a:p>
            <a:pPr>
              <a:lnSpc>
                <a:spcPct val="40000"/>
              </a:lnSpc>
            </a:pPr>
            <a:r>
              <a:rPr lang="en-US" altLang="en-US" sz="2000" dirty="0">
                <a:latin typeface="Courier New" pitchFamily="49" charset="0"/>
              </a:rPr>
              <a:t>CLASS                   COUNT       TIME</a:t>
            </a:r>
          </a:p>
          <a:p>
            <a:pPr>
              <a:lnSpc>
                <a:spcPct val="40000"/>
              </a:lnSpc>
            </a:pPr>
            <a:r>
              <a:rPr lang="en-US" altLang="en-US" sz="2000" dirty="0">
                <a:latin typeface="Courier New" pitchFamily="49" charset="0"/>
              </a:rPr>
              <a:t>------------------ ---------- ----------</a:t>
            </a:r>
          </a:p>
          <a:p>
            <a:pPr>
              <a:lnSpc>
                <a:spcPct val="40000"/>
              </a:lnSpc>
            </a:pPr>
            <a:r>
              <a:rPr lang="en-US" altLang="en-US" sz="2000" dirty="0">
                <a:latin typeface="Courier New" pitchFamily="49" charset="0"/>
              </a:rPr>
              <a:t>data block                  1          1</a:t>
            </a:r>
          </a:p>
          <a:p>
            <a:pPr>
              <a:lnSpc>
                <a:spcPct val="40000"/>
              </a:lnSpc>
            </a:pPr>
            <a:r>
              <a:rPr lang="en-US" altLang="en-US" sz="2000" dirty="0">
                <a:latin typeface="Courier New" pitchFamily="49" charset="0"/>
              </a:rPr>
              <a:t>segment header              0          0</a:t>
            </a:r>
          </a:p>
          <a:p>
            <a:pPr>
              <a:lnSpc>
                <a:spcPct val="40000"/>
              </a:lnSpc>
            </a:pPr>
            <a:r>
              <a:rPr lang="en-US" altLang="en-US" sz="2000" dirty="0">
                <a:latin typeface="Courier New" pitchFamily="49" charset="0"/>
              </a:rPr>
              <a:t>free list                   0          0</a:t>
            </a:r>
          </a:p>
          <a:p>
            <a:pPr>
              <a:lnSpc>
                <a:spcPct val="40000"/>
              </a:lnSpc>
            </a:pPr>
            <a:r>
              <a:rPr lang="en-US" altLang="en-US" sz="2000" dirty="0">
                <a:latin typeface="Courier New" pitchFamily="49" charset="0"/>
              </a:rPr>
              <a:t>undo header                 0          0</a:t>
            </a:r>
          </a:p>
          <a:p>
            <a:pPr>
              <a:lnSpc>
                <a:spcPct val="40000"/>
              </a:lnSpc>
            </a:pPr>
            <a:r>
              <a:rPr lang="en-US" altLang="en-US" sz="2000" dirty="0">
                <a:latin typeface="Courier New" pitchFamily="49" charset="0"/>
              </a:rPr>
              <a:t>undo block                  0          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Busy Wait Solutions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629" y="1139371"/>
            <a:ext cx="88392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Buffer wait Statistics  DB/Inst: LINUX3/linux3  Snaps: 39-42</a:t>
            </a:r>
          </a:p>
          <a:p>
            <a:pPr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-&gt; ordered by wait time </a:t>
            </a:r>
            <a:r>
              <a:rPr lang="en-US" altLang="en-US" sz="1600" b="1" dirty="0" err="1">
                <a:latin typeface="Courier New" pitchFamily="49" charset="0"/>
              </a:rPr>
              <a:t>desc</a:t>
            </a:r>
            <a:r>
              <a:rPr lang="en-US" altLang="en-US" sz="1600" b="1" dirty="0">
                <a:latin typeface="Courier New" pitchFamily="49" charset="0"/>
              </a:rPr>
              <a:t>, waits </a:t>
            </a:r>
            <a:r>
              <a:rPr lang="en-US" altLang="en-US" sz="1600" b="1" dirty="0" err="1">
                <a:latin typeface="Courier New" pitchFamily="49" charset="0"/>
              </a:rPr>
              <a:t>desc</a:t>
            </a:r>
            <a:endParaRPr lang="en-US" altLang="en-US" sz="16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altLang="en-US" sz="1600" b="1" dirty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Class                        Waits Total Wait Time (s) </a:t>
            </a:r>
            <a:r>
              <a:rPr lang="en-US" altLang="en-US" sz="1600" b="1" dirty="0" err="1">
                <a:latin typeface="Courier New" pitchFamily="49" charset="0"/>
              </a:rPr>
              <a:t>Avg</a:t>
            </a:r>
            <a:r>
              <a:rPr lang="en-US" altLang="en-US" sz="1600" b="1" dirty="0">
                <a:latin typeface="Courier New" pitchFamily="49" charset="0"/>
              </a:rPr>
              <a:t> Time (</a:t>
            </a:r>
            <a:r>
              <a:rPr lang="en-US" altLang="en-US" sz="1600" b="1" dirty="0" err="1">
                <a:latin typeface="Courier New" pitchFamily="49" charset="0"/>
              </a:rPr>
              <a:t>ms</a:t>
            </a:r>
            <a:r>
              <a:rPr lang="en-US" altLang="en-US" sz="1600" b="1" dirty="0">
                <a:latin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---------------------- ----------- ------------------- -------------</a:t>
            </a:r>
          </a:p>
          <a:p>
            <a:pPr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undo header                  1,159                  18            16</a:t>
            </a:r>
          </a:p>
          <a:p>
            <a:pPr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data block                     132                   2            12</a:t>
            </a:r>
          </a:p>
          <a:p>
            <a:pPr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file header block               45                   0             2</a:t>
            </a:r>
          </a:p>
          <a:p>
            <a:pPr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segment header                   4                   0            10</a:t>
            </a:r>
          </a:p>
          <a:p>
            <a:pPr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undo block                       1                   0             0</a:t>
            </a:r>
          </a:p>
          <a:p>
            <a:pPr>
              <a:buFont typeface="Wingdings" pitchFamily="2" charset="2"/>
              <a:buNone/>
            </a:pPr>
            <a:r>
              <a:rPr lang="en-US" altLang="en-US" sz="1600" b="1" dirty="0">
                <a:latin typeface="Courier New" pitchFamily="49" charset="0"/>
              </a:rPr>
              <a:t>          ------------------------------------------------------------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Load : Example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4 Sessions running</a:t>
            </a:r>
          </a:p>
          <a:p>
            <a:endParaRPr lang="en-US" altLang="en-US"/>
          </a:p>
          <a:p>
            <a:pPr lvl="1">
              <a:buFont typeface="Wingdings" pitchFamily="2" charset="2"/>
              <a:buNone/>
            </a:pPr>
            <a:r>
              <a:rPr lang="en-US" altLang="en-US"/>
              <a:t>Insert into toto values (null, ‘a’);</a:t>
            </a:r>
          </a:p>
          <a:p>
            <a:pPr lvl="1">
              <a:buFont typeface="Wingdings" pitchFamily="2" charset="2"/>
              <a:buNone/>
            </a:pPr>
            <a:r>
              <a:rPr lang="en-US" altLang="en-US"/>
              <a:t>Commit;</a:t>
            </a:r>
          </a:p>
          <a:p>
            <a:pPr lvl="1"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Lack of Free List : Diag</a:t>
            </a:r>
          </a:p>
        </p:txBody>
      </p:sp>
      <p:sp>
        <p:nvSpPr>
          <p:cNvPr id="223235" name="Oval 3"/>
          <p:cNvSpPr>
            <a:spLocks noChangeArrowheads="1"/>
          </p:cNvSpPr>
          <p:nvPr/>
        </p:nvSpPr>
        <p:spPr bwMode="auto">
          <a:xfrm>
            <a:off x="1030288" y="4645025"/>
            <a:ext cx="739775" cy="81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3236" name="Oval 4"/>
          <p:cNvSpPr>
            <a:spLocks noChangeArrowheads="1"/>
          </p:cNvSpPr>
          <p:nvPr/>
        </p:nvSpPr>
        <p:spPr bwMode="auto">
          <a:xfrm>
            <a:off x="1968500" y="4640263"/>
            <a:ext cx="739775" cy="81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3237" name="Oval 5"/>
          <p:cNvSpPr>
            <a:spLocks noChangeArrowheads="1"/>
          </p:cNvSpPr>
          <p:nvPr/>
        </p:nvSpPr>
        <p:spPr bwMode="auto">
          <a:xfrm>
            <a:off x="2906713" y="4635500"/>
            <a:ext cx="739775" cy="81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3238" name="Oval 6"/>
          <p:cNvSpPr>
            <a:spLocks noChangeArrowheads="1"/>
          </p:cNvSpPr>
          <p:nvPr/>
        </p:nvSpPr>
        <p:spPr bwMode="auto">
          <a:xfrm>
            <a:off x="3844925" y="4630738"/>
            <a:ext cx="739775" cy="81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3239" name="Text Box 7"/>
          <p:cNvSpPr txBox="1">
            <a:spLocks noChangeArrowheads="1"/>
          </p:cNvSpPr>
          <p:nvPr/>
        </p:nvSpPr>
        <p:spPr bwMode="auto">
          <a:xfrm>
            <a:off x="1074738" y="486251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buClr>
                <a:srgbClr val="CC0000"/>
              </a:buClr>
              <a:buFont typeface="Wingdings" pitchFamily="2" charset="2"/>
              <a:buNone/>
            </a:pPr>
            <a:r>
              <a:rPr lang="en-US" altLang="en-US">
                <a:solidFill>
                  <a:schemeClr val="bg2"/>
                </a:solidFill>
              </a:rPr>
              <a:t>S1</a:t>
            </a:r>
          </a:p>
        </p:txBody>
      </p:sp>
      <p:sp>
        <p:nvSpPr>
          <p:cNvPr id="223240" name="Text Box 8"/>
          <p:cNvSpPr txBox="1">
            <a:spLocks noChangeArrowheads="1"/>
          </p:cNvSpPr>
          <p:nvPr/>
        </p:nvSpPr>
        <p:spPr bwMode="auto">
          <a:xfrm>
            <a:off x="2012950" y="48577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buClr>
                <a:srgbClr val="CC0000"/>
              </a:buClr>
              <a:buFont typeface="Wingdings" pitchFamily="2" charset="2"/>
              <a:buNone/>
            </a:pPr>
            <a:r>
              <a:rPr lang="en-US" altLang="en-US">
                <a:solidFill>
                  <a:schemeClr val="bg2"/>
                </a:solidFill>
              </a:rPr>
              <a:t>S2</a:t>
            </a:r>
          </a:p>
        </p:txBody>
      </p:sp>
      <p:sp>
        <p:nvSpPr>
          <p:cNvPr id="223241" name="Text Box 9"/>
          <p:cNvSpPr txBox="1">
            <a:spLocks noChangeArrowheads="1"/>
          </p:cNvSpPr>
          <p:nvPr/>
        </p:nvSpPr>
        <p:spPr bwMode="auto">
          <a:xfrm>
            <a:off x="2951163" y="48529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buClr>
                <a:srgbClr val="CC0000"/>
              </a:buClr>
              <a:buFont typeface="Wingdings" pitchFamily="2" charset="2"/>
              <a:buNone/>
            </a:pPr>
            <a:r>
              <a:rPr lang="en-US" altLang="en-US">
                <a:solidFill>
                  <a:schemeClr val="bg2"/>
                </a:solidFill>
              </a:rPr>
              <a:t>S3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3889375" y="48482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buClr>
                <a:srgbClr val="CC0000"/>
              </a:buClr>
              <a:buFont typeface="Wingdings" pitchFamily="2" charset="2"/>
              <a:buNone/>
            </a:pPr>
            <a:r>
              <a:rPr lang="en-US" altLang="en-US">
                <a:solidFill>
                  <a:schemeClr val="bg2"/>
                </a:solidFill>
              </a:rPr>
              <a:t>S4</a:t>
            </a:r>
          </a:p>
        </p:txBody>
      </p:sp>
      <p:cxnSp>
        <p:nvCxnSpPr>
          <p:cNvPr id="223260" name="AutoShape 28"/>
          <p:cNvCxnSpPr>
            <a:cxnSpLocks noChangeShapeType="1"/>
            <a:stCxn id="223235" idx="0"/>
            <a:endCxn id="223243" idx="2"/>
          </p:cNvCxnSpPr>
          <p:nvPr/>
        </p:nvCxnSpPr>
        <p:spPr bwMode="auto">
          <a:xfrm flipH="1" flipV="1">
            <a:off x="1044575" y="2613025"/>
            <a:ext cx="355600" cy="2032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261" name="AutoShape 29"/>
          <p:cNvCxnSpPr>
            <a:cxnSpLocks noChangeShapeType="1"/>
            <a:stCxn id="223236" idx="0"/>
            <a:endCxn id="223243" idx="2"/>
          </p:cNvCxnSpPr>
          <p:nvPr/>
        </p:nvCxnSpPr>
        <p:spPr bwMode="auto">
          <a:xfrm flipH="1" flipV="1">
            <a:off x="1044575" y="2613025"/>
            <a:ext cx="1293813" cy="20272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262" name="AutoShape 30"/>
          <p:cNvCxnSpPr>
            <a:cxnSpLocks noChangeShapeType="1"/>
            <a:stCxn id="223237" idx="0"/>
            <a:endCxn id="223243" idx="2"/>
          </p:cNvCxnSpPr>
          <p:nvPr/>
        </p:nvCxnSpPr>
        <p:spPr bwMode="auto">
          <a:xfrm flipH="1" flipV="1">
            <a:off x="1044575" y="2613025"/>
            <a:ext cx="2232025" cy="20224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263" name="AutoShape 31"/>
          <p:cNvCxnSpPr>
            <a:cxnSpLocks noChangeShapeType="1"/>
            <a:stCxn id="223238" idx="0"/>
            <a:endCxn id="223243" idx="2"/>
          </p:cNvCxnSpPr>
          <p:nvPr/>
        </p:nvCxnSpPr>
        <p:spPr bwMode="auto">
          <a:xfrm flipH="1" flipV="1">
            <a:off x="1044575" y="2613025"/>
            <a:ext cx="3170238" cy="20177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264" name="AutoShape 32"/>
          <p:cNvCxnSpPr>
            <a:cxnSpLocks noChangeShapeType="1"/>
            <a:stCxn id="223235" idx="0"/>
            <a:endCxn id="223255" idx="2"/>
          </p:cNvCxnSpPr>
          <p:nvPr/>
        </p:nvCxnSpPr>
        <p:spPr bwMode="auto">
          <a:xfrm flipV="1">
            <a:off x="1400175" y="2613025"/>
            <a:ext cx="4530725" cy="203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265" name="AutoShape 33"/>
          <p:cNvCxnSpPr>
            <a:cxnSpLocks noChangeShapeType="1"/>
            <a:stCxn id="223236" idx="0"/>
            <a:endCxn id="223255" idx="2"/>
          </p:cNvCxnSpPr>
          <p:nvPr/>
        </p:nvCxnSpPr>
        <p:spPr bwMode="auto">
          <a:xfrm flipV="1">
            <a:off x="2338388" y="2613025"/>
            <a:ext cx="3592512" cy="202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266" name="AutoShape 34"/>
          <p:cNvCxnSpPr>
            <a:cxnSpLocks noChangeShapeType="1"/>
            <a:stCxn id="223237" idx="0"/>
            <a:endCxn id="223255" idx="2"/>
          </p:cNvCxnSpPr>
          <p:nvPr/>
        </p:nvCxnSpPr>
        <p:spPr bwMode="auto">
          <a:xfrm flipV="1">
            <a:off x="3276600" y="2613025"/>
            <a:ext cx="2654300" cy="202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267" name="AutoShape 35"/>
          <p:cNvCxnSpPr>
            <a:cxnSpLocks noChangeShapeType="1"/>
            <a:stCxn id="223238" idx="0"/>
            <a:endCxn id="223255" idx="2"/>
          </p:cNvCxnSpPr>
          <p:nvPr/>
        </p:nvCxnSpPr>
        <p:spPr bwMode="auto">
          <a:xfrm flipV="1">
            <a:off x="4214813" y="2613025"/>
            <a:ext cx="1716087" cy="2017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3290" name="Group 58"/>
          <p:cNvGrpSpPr>
            <a:grpSpLocks/>
          </p:cNvGrpSpPr>
          <p:nvPr/>
        </p:nvGrpSpPr>
        <p:grpSpPr bwMode="auto">
          <a:xfrm>
            <a:off x="838200" y="1989138"/>
            <a:ext cx="7361238" cy="636587"/>
            <a:chOff x="528" y="1253"/>
            <a:chExt cx="4637" cy="401"/>
          </a:xfrm>
        </p:grpSpPr>
        <p:sp>
          <p:nvSpPr>
            <p:cNvPr id="223268" name="Rectangle 36"/>
            <p:cNvSpPr>
              <a:spLocks noChangeArrowheads="1"/>
            </p:cNvSpPr>
            <p:nvPr/>
          </p:nvSpPr>
          <p:spPr bwMode="auto">
            <a:xfrm>
              <a:off x="538" y="1258"/>
              <a:ext cx="4627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43" name="Rectangle 11"/>
            <p:cNvSpPr>
              <a:spLocks noChangeArrowheads="1"/>
            </p:cNvSpPr>
            <p:nvPr/>
          </p:nvSpPr>
          <p:spPr bwMode="auto">
            <a:xfrm>
              <a:off x="530" y="1253"/>
              <a:ext cx="256" cy="3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23255" name="Rectangle 23"/>
            <p:cNvSpPr>
              <a:spLocks noChangeArrowheads="1"/>
            </p:cNvSpPr>
            <p:nvPr/>
          </p:nvSpPr>
          <p:spPr bwMode="auto">
            <a:xfrm>
              <a:off x="3608" y="1253"/>
              <a:ext cx="256" cy="39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20000"/>
                </a:spcBef>
                <a:buClr>
                  <a:srgbClr val="CC0000"/>
                </a:buClr>
                <a:buFont typeface="Wingdings" pitchFamily="2" charset="2"/>
                <a:buNone/>
              </a:pPr>
              <a:endParaRPr lang="en-US" altLang="en-US" sz="1200"/>
            </a:p>
          </p:txBody>
        </p:sp>
        <p:cxnSp>
          <p:nvCxnSpPr>
            <p:cNvPr id="223259" name="AutoShape 27"/>
            <p:cNvCxnSpPr>
              <a:cxnSpLocks noChangeShapeType="1"/>
              <a:stCxn id="223243" idx="0"/>
              <a:endCxn id="223255" idx="0"/>
            </p:cNvCxnSpPr>
            <p:nvPr/>
          </p:nvCxnSpPr>
          <p:spPr bwMode="auto">
            <a:xfrm rot="5400000" flipV="1">
              <a:off x="2196" y="-285"/>
              <a:ext cx="1" cy="307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3269" name="Line 37"/>
            <p:cNvSpPr>
              <a:spLocks noChangeShapeType="1"/>
            </p:cNvSpPr>
            <p:nvPr/>
          </p:nvSpPr>
          <p:spPr bwMode="auto">
            <a:xfrm>
              <a:off x="528" y="1267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3270" name="Line 38"/>
            <p:cNvSpPr>
              <a:spLocks noChangeShapeType="1"/>
            </p:cNvSpPr>
            <p:nvPr/>
          </p:nvSpPr>
          <p:spPr bwMode="auto">
            <a:xfrm>
              <a:off x="784" y="1263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23288" name="Group 56"/>
            <p:cNvGrpSpPr>
              <a:grpSpLocks/>
            </p:cNvGrpSpPr>
            <p:nvPr/>
          </p:nvGrpSpPr>
          <p:grpSpPr bwMode="auto">
            <a:xfrm>
              <a:off x="1040" y="1253"/>
              <a:ext cx="3840" cy="401"/>
              <a:chOff x="1040" y="1253"/>
              <a:chExt cx="3840" cy="373"/>
            </a:xfrm>
          </p:grpSpPr>
          <p:sp>
            <p:nvSpPr>
              <p:cNvPr id="223271" name="Line 39"/>
              <p:cNvSpPr>
                <a:spLocks noChangeShapeType="1"/>
              </p:cNvSpPr>
              <p:nvPr/>
            </p:nvSpPr>
            <p:spPr bwMode="auto">
              <a:xfrm>
                <a:off x="1040" y="1269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72" name="Line 40"/>
              <p:cNvSpPr>
                <a:spLocks noChangeShapeType="1"/>
              </p:cNvSpPr>
              <p:nvPr/>
            </p:nvSpPr>
            <p:spPr bwMode="auto">
              <a:xfrm>
                <a:off x="1296" y="1265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73" name="Line 41"/>
              <p:cNvSpPr>
                <a:spLocks noChangeShapeType="1"/>
              </p:cNvSpPr>
              <p:nvPr/>
            </p:nvSpPr>
            <p:spPr bwMode="auto">
              <a:xfrm>
                <a:off x="1552" y="1271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74" name="Line 42"/>
              <p:cNvSpPr>
                <a:spLocks noChangeShapeType="1"/>
              </p:cNvSpPr>
              <p:nvPr/>
            </p:nvSpPr>
            <p:spPr bwMode="auto">
              <a:xfrm>
                <a:off x="1808" y="1267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75" name="Line 43"/>
              <p:cNvSpPr>
                <a:spLocks noChangeShapeType="1"/>
              </p:cNvSpPr>
              <p:nvPr/>
            </p:nvSpPr>
            <p:spPr bwMode="auto">
              <a:xfrm>
                <a:off x="2064" y="1263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76" name="Line 44"/>
              <p:cNvSpPr>
                <a:spLocks noChangeShapeType="1"/>
              </p:cNvSpPr>
              <p:nvPr/>
            </p:nvSpPr>
            <p:spPr bwMode="auto">
              <a:xfrm>
                <a:off x="2320" y="1259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77" name="Line 45"/>
              <p:cNvSpPr>
                <a:spLocks noChangeShapeType="1"/>
              </p:cNvSpPr>
              <p:nvPr/>
            </p:nvSpPr>
            <p:spPr bwMode="auto">
              <a:xfrm>
                <a:off x="2576" y="1255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78" name="Line 46"/>
              <p:cNvSpPr>
                <a:spLocks noChangeShapeType="1"/>
              </p:cNvSpPr>
              <p:nvPr/>
            </p:nvSpPr>
            <p:spPr bwMode="auto">
              <a:xfrm>
                <a:off x="2832" y="1261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79" name="Line 47"/>
              <p:cNvSpPr>
                <a:spLocks noChangeShapeType="1"/>
              </p:cNvSpPr>
              <p:nvPr/>
            </p:nvSpPr>
            <p:spPr bwMode="auto">
              <a:xfrm>
                <a:off x="3088" y="1267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80" name="Line 48"/>
              <p:cNvSpPr>
                <a:spLocks noChangeShapeType="1"/>
              </p:cNvSpPr>
              <p:nvPr/>
            </p:nvSpPr>
            <p:spPr bwMode="auto">
              <a:xfrm>
                <a:off x="3344" y="1263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83" name="Line 51"/>
              <p:cNvSpPr>
                <a:spLocks noChangeShapeType="1"/>
              </p:cNvSpPr>
              <p:nvPr/>
            </p:nvSpPr>
            <p:spPr bwMode="auto">
              <a:xfrm>
                <a:off x="4112" y="1261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84" name="Line 52"/>
              <p:cNvSpPr>
                <a:spLocks noChangeShapeType="1"/>
              </p:cNvSpPr>
              <p:nvPr/>
            </p:nvSpPr>
            <p:spPr bwMode="auto">
              <a:xfrm>
                <a:off x="4368" y="1257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85" name="Line 53"/>
              <p:cNvSpPr>
                <a:spLocks noChangeShapeType="1"/>
              </p:cNvSpPr>
              <p:nvPr/>
            </p:nvSpPr>
            <p:spPr bwMode="auto">
              <a:xfrm>
                <a:off x="4624" y="1253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3286" name="Line 54"/>
              <p:cNvSpPr>
                <a:spLocks noChangeShapeType="1"/>
              </p:cNvSpPr>
              <p:nvPr/>
            </p:nvSpPr>
            <p:spPr bwMode="auto">
              <a:xfrm>
                <a:off x="4880" y="1269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340" name="Group 4"/>
          <p:cNvGrpSpPr>
            <a:grpSpLocks/>
          </p:cNvGrpSpPr>
          <p:nvPr/>
        </p:nvGrpSpPr>
        <p:grpSpPr bwMode="auto">
          <a:xfrm>
            <a:off x="2701925" y="5087938"/>
            <a:ext cx="947738" cy="889000"/>
            <a:chOff x="1069" y="2918"/>
            <a:chExt cx="597" cy="560"/>
          </a:xfrm>
        </p:grpSpPr>
        <p:sp>
          <p:nvSpPr>
            <p:cNvPr id="526341" name="Oval 5"/>
            <p:cNvSpPr>
              <a:spLocks noChangeArrowheads="1"/>
            </p:cNvSpPr>
            <p:nvPr/>
          </p:nvSpPr>
          <p:spPr bwMode="auto">
            <a:xfrm>
              <a:off x="1069" y="2918"/>
              <a:ext cx="585" cy="1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342" name="Oval 6"/>
            <p:cNvSpPr>
              <a:spLocks noChangeArrowheads="1"/>
            </p:cNvSpPr>
            <p:nvPr/>
          </p:nvSpPr>
          <p:spPr bwMode="auto">
            <a:xfrm>
              <a:off x="1081" y="3357"/>
              <a:ext cx="585" cy="121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343" name="Line 7"/>
            <p:cNvSpPr>
              <a:spLocks noChangeShapeType="1"/>
            </p:cNvSpPr>
            <p:nvPr/>
          </p:nvSpPr>
          <p:spPr bwMode="auto">
            <a:xfrm>
              <a:off x="1078" y="2964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6344" name="Line 8"/>
            <p:cNvSpPr>
              <a:spLocks noChangeShapeType="1"/>
            </p:cNvSpPr>
            <p:nvPr/>
          </p:nvSpPr>
          <p:spPr bwMode="auto">
            <a:xfrm>
              <a:off x="1657" y="2995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26345" name="Group 9"/>
          <p:cNvGrpSpPr>
            <a:grpSpLocks/>
          </p:cNvGrpSpPr>
          <p:nvPr/>
        </p:nvGrpSpPr>
        <p:grpSpPr bwMode="auto">
          <a:xfrm>
            <a:off x="5489575" y="4478338"/>
            <a:ext cx="1420813" cy="1522412"/>
            <a:chOff x="762" y="2425"/>
            <a:chExt cx="597" cy="560"/>
          </a:xfrm>
        </p:grpSpPr>
        <p:sp>
          <p:nvSpPr>
            <p:cNvPr id="526346" name="Oval 10"/>
            <p:cNvSpPr>
              <a:spLocks noChangeArrowheads="1"/>
            </p:cNvSpPr>
            <p:nvPr/>
          </p:nvSpPr>
          <p:spPr bwMode="auto">
            <a:xfrm>
              <a:off x="762" y="2425"/>
              <a:ext cx="585" cy="121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347" name="Oval 11"/>
            <p:cNvSpPr>
              <a:spLocks noChangeArrowheads="1"/>
            </p:cNvSpPr>
            <p:nvPr/>
          </p:nvSpPr>
          <p:spPr bwMode="auto">
            <a:xfrm>
              <a:off x="774" y="2864"/>
              <a:ext cx="585" cy="121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348" name="Line 12"/>
            <p:cNvSpPr>
              <a:spLocks noChangeShapeType="1"/>
            </p:cNvSpPr>
            <p:nvPr/>
          </p:nvSpPr>
          <p:spPr bwMode="auto">
            <a:xfrm>
              <a:off x="771" y="2471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6349" name="Line 13"/>
            <p:cNvSpPr>
              <a:spLocks noChangeShapeType="1"/>
            </p:cNvSpPr>
            <p:nvPr/>
          </p:nvSpPr>
          <p:spPr bwMode="auto">
            <a:xfrm>
              <a:off x="1350" y="2502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526350" name="Group 14"/>
          <p:cNvGrpSpPr>
            <a:grpSpLocks/>
          </p:cNvGrpSpPr>
          <p:nvPr/>
        </p:nvGrpSpPr>
        <p:grpSpPr bwMode="auto">
          <a:xfrm>
            <a:off x="7088188" y="4498975"/>
            <a:ext cx="1420812" cy="1522413"/>
            <a:chOff x="762" y="2425"/>
            <a:chExt cx="597" cy="560"/>
          </a:xfrm>
        </p:grpSpPr>
        <p:sp>
          <p:nvSpPr>
            <p:cNvPr id="526351" name="Oval 15"/>
            <p:cNvSpPr>
              <a:spLocks noChangeArrowheads="1"/>
            </p:cNvSpPr>
            <p:nvPr/>
          </p:nvSpPr>
          <p:spPr bwMode="auto">
            <a:xfrm>
              <a:off x="762" y="2425"/>
              <a:ext cx="585" cy="121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352" name="Oval 16"/>
            <p:cNvSpPr>
              <a:spLocks noChangeArrowheads="1"/>
            </p:cNvSpPr>
            <p:nvPr/>
          </p:nvSpPr>
          <p:spPr bwMode="auto">
            <a:xfrm>
              <a:off x="774" y="2864"/>
              <a:ext cx="585" cy="121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353" name="Line 17"/>
            <p:cNvSpPr>
              <a:spLocks noChangeShapeType="1"/>
            </p:cNvSpPr>
            <p:nvPr/>
          </p:nvSpPr>
          <p:spPr bwMode="auto">
            <a:xfrm>
              <a:off x="771" y="2471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6354" name="Line 18"/>
            <p:cNvSpPr>
              <a:spLocks noChangeShapeType="1"/>
            </p:cNvSpPr>
            <p:nvPr/>
          </p:nvSpPr>
          <p:spPr bwMode="auto">
            <a:xfrm>
              <a:off x="1350" y="2502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26355" name="Text Box 19"/>
          <p:cNvSpPr txBox="1">
            <a:spLocks noChangeArrowheads="1"/>
          </p:cNvSpPr>
          <p:nvPr/>
        </p:nvSpPr>
        <p:spPr bwMode="auto">
          <a:xfrm>
            <a:off x="963613" y="6029325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9933"/>
                </a:solidFill>
                <a:latin typeface="Times New Roman" pitchFamily="18" charset="0"/>
              </a:rPr>
              <a:t>REDO Log Files</a:t>
            </a:r>
          </a:p>
        </p:txBody>
      </p:sp>
      <p:sp>
        <p:nvSpPr>
          <p:cNvPr id="526356" name="Text Box 20"/>
          <p:cNvSpPr txBox="1">
            <a:spLocks noChangeArrowheads="1"/>
          </p:cNvSpPr>
          <p:nvPr/>
        </p:nvSpPr>
        <p:spPr bwMode="auto">
          <a:xfrm>
            <a:off x="5688013" y="6092825"/>
            <a:ext cx="2757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Data Files</a:t>
            </a:r>
          </a:p>
        </p:txBody>
      </p:sp>
      <p:sp>
        <p:nvSpPr>
          <p:cNvPr id="526357" name="Oval 21"/>
          <p:cNvSpPr>
            <a:spLocks noChangeArrowheads="1"/>
          </p:cNvSpPr>
          <p:nvPr/>
        </p:nvSpPr>
        <p:spPr bwMode="auto">
          <a:xfrm>
            <a:off x="6675438" y="2922588"/>
            <a:ext cx="1487487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DBWR</a:t>
            </a:r>
          </a:p>
        </p:txBody>
      </p:sp>
      <p:sp>
        <p:nvSpPr>
          <p:cNvPr id="526358" name="Oval 22"/>
          <p:cNvSpPr>
            <a:spLocks noChangeArrowheads="1"/>
          </p:cNvSpPr>
          <p:nvPr/>
        </p:nvSpPr>
        <p:spPr bwMode="auto">
          <a:xfrm>
            <a:off x="704850" y="3192463"/>
            <a:ext cx="1462088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LGWR</a:t>
            </a:r>
          </a:p>
        </p:txBody>
      </p:sp>
      <p:sp>
        <p:nvSpPr>
          <p:cNvPr id="526359" name="Line 23"/>
          <p:cNvSpPr>
            <a:spLocks noChangeShapeType="1"/>
          </p:cNvSpPr>
          <p:nvPr/>
        </p:nvSpPr>
        <p:spPr bwMode="auto">
          <a:xfrm flipH="1">
            <a:off x="1244600" y="3698875"/>
            <a:ext cx="501650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6360" name="Line 24"/>
          <p:cNvSpPr>
            <a:spLocks noChangeShapeType="1"/>
          </p:cNvSpPr>
          <p:nvPr/>
        </p:nvSpPr>
        <p:spPr bwMode="auto">
          <a:xfrm flipH="1">
            <a:off x="6405563" y="3448050"/>
            <a:ext cx="663575" cy="163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6361" name="Line 25"/>
          <p:cNvSpPr>
            <a:spLocks noChangeShapeType="1"/>
          </p:cNvSpPr>
          <p:nvPr/>
        </p:nvSpPr>
        <p:spPr bwMode="auto">
          <a:xfrm>
            <a:off x="7280275" y="3482975"/>
            <a:ext cx="280988" cy="1887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526362" name="Group 26"/>
          <p:cNvGrpSpPr>
            <a:grpSpLocks/>
          </p:cNvGrpSpPr>
          <p:nvPr/>
        </p:nvGrpSpPr>
        <p:grpSpPr bwMode="auto">
          <a:xfrm>
            <a:off x="568325" y="5087938"/>
            <a:ext cx="947738" cy="889000"/>
            <a:chOff x="288" y="2908"/>
            <a:chExt cx="597" cy="560"/>
          </a:xfrm>
        </p:grpSpPr>
        <p:sp>
          <p:nvSpPr>
            <p:cNvPr id="526363" name="Oval 27"/>
            <p:cNvSpPr>
              <a:spLocks noChangeArrowheads="1"/>
            </p:cNvSpPr>
            <p:nvPr/>
          </p:nvSpPr>
          <p:spPr bwMode="auto">
            <a:xfrm>
              <a:off x="288" y="2908"/>
              <a:ext cx="585" cy="1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364" name="Oval 28"/>
            <p:cNvSpPr>
              <a:spLocks noChangeArrowheads="1"/>
            </p:cNvSpPr>
            <p:nvPr/>
          </p:nvSpPr>
          <p:spPr bwMode="auto">
            <a:xfrm>
              <a:off x="300" y="3347"/>
              <a:ext cx="585" cy="121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365" name="Line 29"/>
            <p:cNvSpPr>
              <a:spLocks noChangeShapeType="1"/>
            </p:cNvSpPr>
            <p:nvPr/>
          </p:nvSpPr>
          <p:spPr bwMode="auto">
            <a:xfrm>
              <a:off x="876" y="2985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6366" name="Rectangle 30"/>
            <p:cNvSpPr>
              <a:spLocks noChangeArrowheads="1"/>
            </p:cNvSpPr>
            <p:nvPr/>
          </p:nvSpPr>
          <p:spPr bwMode="auto">
            <a:xfrm>
              <a:off x="288" y="3264"/>
              <a:ext cx="576" cy="14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6367" name="Line 31"/>
            <p:cNvSpPr>
              <a:spLocks noChangeShapeType="1"/>
            </p:cNvSpPr>
            <p:nvPr/>
          </p:nvSpPr>
          <p:spPr bwMode="auto">
            <a:xfrm>
              <a:off x="297" y="2954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6368" name="Oval 32"/>
            <p:cNvSpPr>
              <a:spLocks noChangeArrowheads="1"/>
            </p:cNvSpPr>
            <p:nvPr/>
          </p:nvSpPr>
          <p:spPr bwMode="auto">
            <a:xfrm>
              <a:off x="288" y="3168"/>
              <a:ext cx="585" cy="121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26369" name="Group 33"/>
          <p:cNvGrpSpPr>
            <a:grpSpLocks/>
          </p:cNvGrpSpPr>
          <p:nvPr/>
        </p:nvGrpSpPr>
        <p:grpSpPr bwMode="auto">
          <a:xfrm>
            <a:off x="1635125" y="5087938"/>
            <a:ext cx="947738" cy="889000"/>
            <a:chOff x="1069" y="2918"/>
            <a:chExt cx="597" cy="560"/>
          </a:xfrm>
        </p:grpSpPr>
        <p:sp>
          <p:nvSpPr>
            <p:cNvPr id="526370" name="Oval 34"/>
            <p:cNvSpPr>
              <a:spLocks noChangeArrowheads="1"/>
            </p:cNvSpPr>
            <p:nvPr/>
          </p:nvSpPr>
          <p:spPr bwMode="auto">
            <a:xfrm>
              <a:off x="1069" y="2918"/>
              <a:ext cx="585" cy="12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33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371" name="Oval 35"/>
            <p:cNvSpPr>
              <a:spLocks noChangeArrowheads="1"/>
            </p:cNvSpPr>
            <p:nvPr/>
          </p:nvSpPr>
          <p:spPr bwMode="auto">
            <a:xfrm>
              <a:off x="1081" y="3357"/>
              <a:ext cx="585" cy="121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372" name="Line 36"/>
            <p:cNvSpPr>
              <a:spLocks noChangeShapeType="1"/>
            </p:cNvSpPr>
            <p:nvPr/>
          </p:nvSpPr>
          <p:spPr bwMode="auto">
            <a:xfrm>
              <a:off x="1078" y="2964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526373" name="Line 37"/>
            <p:cNvSpPr>
              <a:spLocks noChangeShapeType="1"/>
            </p:cNvSpPr>
            <p:nvPr/>
          </p:nvSpPr>
          <p:spPr bwMode="auto">
            <a:xfrm>
              <a:off x="1657" y="2995"/>
              <a:ext cx="0" cy="4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526374" name="Oval 38"/>
          <p:cNvSpPr>
            <a:spLocks noChangeArrowheads="1"/>
          </p:cNvSpPr>
          <p:nvPr/>
        </p:nvSpPr>
        <p:spPr bwMode="auto">
          <a:xfrm>
            <a:off x="4089400" y="4316413"/>
            <a:ext cx="1223963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User2</a:t>
            </a:r>
          </a:p>
        </p:txBody>
      </p:sp>
      <p:sp>
        <p:nvSpPr>
          <p:cNvPr id="526375" name="Oval 39"/>
          <p:cNvSpPr>
            <a:spLocks noChangeArrowheads="1"/>
          </p:cNvSpPr>
          <p:nvPr/>
        </p:nvSpPr>
        <p:spPr bwMode="auto">
          <a:xfrm>
            <a:off x="4211638" y="3640138"/>
            <a:ext cx="1223962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User1</a:t>
            </a:r>
          </a:p>
        </p:txBody>
      </p:sp>
      <p:sp>
        <p:nvSpPr>
          <p:cNvPr id="526376" name="Oval 40"/>
          <p:cNvSpPr>
            <a:spLocks noChangeArrowheads="1"/>
          </p:cNvSpPr>
          <p:nvPr/>
        </p:nvSpPr>
        <p:spPr bwMode="auto">
          <a:xfrm>
            <a:off x="3978275" y="5002213"/>
            <a:ext cx="1223963" cy="6175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User3</a:t>
            </a:r>
          </a:p>
        </p:txBody>
      </p:sp>
      <p:grpSp>
        <p:nvGrpSpPr>
          <p:cNvPr id="526381" name="Group 45"/>
          <p:cNvGrpSpPr>
            <a:grpSpLocks/>
          </p:cNvGrpSpPr>
          <p:nvPr/>
        </p:nvGrpSpPr>
        <p:grpSpPr bwMode="auto">
          <a:xfrm>
            <a:off x="2601913" y="1201738"/>
            <a:ext cx="3892550" cy="2581275"/>
            <a:chOff x="1617" y="480"/>
            <a:chExt cx="2452" cy="1626"/>
          </a:xfrm>
        </p:grpSpPr>
        <p:sp>
          <p:nvSpPr>
            <p:cNvPr id="526382" name="Rectangle 46"/>
            <p:cNvSpPr>
              <a:spLocks noChangeArrowheads="1"/>
            </p:cNvSpPr>
            <p:nvPr/>
          </p:nvSpPr>
          <p:spPr bwMode="auto">
            <a:xfrm>
              <a:off x="1653" y="864"/>
              <a:ext cx="2416" cy="10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526383" name="Group 47"/>
            <p:cNvGrpSpPr>
              <a:grpSpLocks/>
            </p:cNvGrpSpPr>
            <p:nvPr/>
          </p:nvGrpSpPr>
          <p:grpSpPr bwMode="auto">
            <a:xfrm>
              <a:off x="3065" y="1169"/>
              <a:ext cx="711" cy="692"/>
              <a:chOff x="774" y="1383"/>
              <a:chExt cx="3267" cy="2253"/>
            </a:xfrm>
          </p:grpSpPr>
          <p:grpSp>
            <p:nvGrpSpPr>
              <p:cNvPr id="526384" name="Group 48"/>
              <p:cNvGrpSpPr>
                <a:grpSpLocks/>
              </p:cNvGrpSpPr>
              <p:nvPr/>
            </p:nvGrpSpPr>
            <p:grpSpPr bwMode="auto">
              <a:xfrm>
                <a:off x="774" y="1386"/>
                <a:ext cx="3267" cy="2250"/>
                <a:chOff x="774" y="1377"/>
                <a:chExt cx="3267" cy="2250"/>
              </a:xfrm>
            </p:grpSpPr>
            <p:sp>
              <p:nvSpPr>
                <p:cNvPr id="526385" name="Rectangle 49"/>
                <p:cNvSpPr>
                  <a:spLocks noChangeArrowheads="1"/>
                </p:cNvSpPr>
                <p:nvPr/>
              </p:nvSpPr>
              <p:spPr bwMode="auto">
                <a:xfrm>
                  <a:off x="774" y="1377"/>
                  <a:ext cx="3267" cy="2187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386" name="Rectangle 50"/>
                <p:cNvSpPr>
                  <a:spLocks noChangeArrowheads="1"/>
                </p:cNvSpPr>
                <p:nvPr/>
              </p:nvSpPr>
              <p:spPr bwMode="auto">
                <a:xfrm>
                  <a:off x="783" y="1377"/>
                  <a:ext cx="3249" cy="32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387" name="Rectangle 51"/>
                <p:cNvSpPr>
                  <a:spLocks noChangeArrowheads="1"/>
                </p:cNvSpPr>
                <p:nvPr/>
              </p:nvSpPr>
              <p:spPr bwMode="auto">
                <a:xfrm>
                  <a:off x="780" y="1698"/>
                  <a:ext cx="3249" cy="32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388" name="Rectangle 52"/>
                <p:cNvSpPr>
                  <a:spLocks noChangeArrowheads="1"/>
                </p:cNvSpPr>
                <p:nvPr/>
              </p:nvSpPr>
              <p:spPr bwMode="auto">
                <a:xfrm>
                  <a:off x="786" y="2019"/>
                  <a:ext cx="3249" cy="32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389" name="Rectangle 53"/>
                <p:cNvSpPr>
                  <a:spLocks noChangeArrowheads="1"/>
                </p:cNvSpPr>
                <p:nvPr/>
              </p:nvSpPr>
              <p:spPr bwMode="auto">
                <a:xfrm>
                  <a:off x="783" y="2340"/>
                  <a:ext cx="3249" cy="32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390" name="Rectangle 54"/>
                <p:cNvSpPr>
                  <a:spLocks noChangeArrowheads="1"/>
                </p:cNvSpPr>
                <p:nvPr/>
              </p:nvSpPr>
              <p:spPr bwMode="auto">
                <a:xfrm>
                  <a:off x="780" y="2661"/>
                  <a:ext cx="3249" cy="32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391" name="Rectangle 55"/>
                <p:cNvSpPr>
                  <a:spLocks noChangeArrowheads="1"/>
                </p:cNvSpPr>
                <p:nvPr/>
              </p:nvSpPr>
              <p:spPr bwMode="auto">
                <a:xfrm>
                  <a:off x="786" y="2982"/>
                  <a:ext cx="3249" cy="32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392" name="Rectangle 56"/>
                <p:cNvSpPr>
                  <a:spLocks noChangeArrowheads="1"/>
                </p:cNvSpPr>
                <p:nvPr/>
              </p:nvSpPr>
              <p:spPr bwMode="auto">
                <a:xfrm>
                  <a:off x="783" y="3303"/>
                  <a:ext cx="3249" cy="32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26393" name="Rectangle 57"/>
              <p:cNvSpPr>
                <a:spLocks noChangeArrowheads="1"/>
              </p:cNvSpPr>
              <p:nvPr/>
            </p:nvSpPr>
            <p:spPr bwMode="auto">
              <a:xfrm>
                <a:off x="783" y="1386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394" name="Rectangle 58"/>
              <p:cNvSpPr>
                <a:spLocks noChangeArrowheads="1"/>
              </p:cNvSpPr>
              <p:nvPr/>
            </p:nvSpPr>
            <p:spPr bwMode="auto">
              <a:xfrm>
                <a:off x="1050" y="1383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395" name="Rectangle 59"/>
              <p:cNvSpPr>
                <a:spLocks noChangeArrowheads="1"/>
              </p:cNvSpPr>
              <p:nvPr/>
            </p:nvSpPr>
            <p:spPr bwMode="auto">
              <a:xfrm>
                <a:off x="1326" y="1389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396" name="Rectangle 60"/>
              <p:cNvSpPr>
                <a:spLocks noChangeArrowheads="1"/>
              </p:cNvSpPr>
              <p:nvPr/>
            </p:nvSpPr>
            <p:spPr bwMode="auto">
              <a:xfrm>
                <a:off x="1593" y="1386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397" name="Rectangle 61"/>
              <p:cNvSpPr>
                <a:spLocks noChangeArrowheads="1"/>
              </p:cNvSpPr>
              <p:nvPr/>
            </p:nvSpPr>
            <p:spPr bwMode="auto">
              <a:xfrm>
                <a:off x="1860" y="1383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398" name="Rectangle 62"/>
              <p:cNvSpPr>
                <a:spLocks noChangeArrowheads="1"/>
              </p:cNvSpPr>
              <p:nvPr/>
            </p:nvSpPr>
            <p:spPr bwMode="auto">
              <a:xfrm>
                <a:off x="2136" y="1389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399" name="Rectangle 63"/>
              <p:cNvSpPr>
                <a:spLocks noChangeArrowheads="1"/>
              </p:cNvSpPr>
              <p:nvPr/>
            </p:nvSpPr>
            <p:spPr bwMode="auto">
              <a:xfrm>
                <a:off x="2403" y="1386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00" name="Rectangle 64"/>
              <p:cNvSpPr>
                <a:spLocks noChangeArrowheads="1"/>
              </p:cNvSpPr>
              <p:nvPr/>
            </p:nvSpPr>
            <p:spPr bwMode="auto">
              <a:xfrm>
                <a:off x="2670" y="1383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01" name="Rectangle 65"/>
              <p:cNvSpPr>
                <a:spLocks noChangeArrowheads="1"/>
              </p:cNvSpPr>
              <p:nvPr/>
            </p:nvSpPr>
            <p:spPr bwMode="auto">
              <a:xfrm>
                <a:off x="2946" y="1389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02" name="Rectangle 66"/>
              <p:cNvSpPr>
                <a:spLocks noChangeArrowheads="1"/>
              </p:cNvSpPr>
              <p:nvPr/>
            </p:nvSpPr>
            <p:spPr bwMode="auto">
              <a:xfrm>
                <a:off x="3213" y="1386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03" name="Rectangle 67"/>
              <p:cNvSpPr>
                <a:spLocks noChangeArrowheads="1"/>
              </p:cNvSpPr>
              <p:nvPr/>
            </p:nvSpPr>
            <p:spPr bwMode="auto">
              <a:xfrm>
                <a:off x="3480" y="1383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04" name="Rectangle 68"/>
              <p:cNvSpPr>
                <a:spLocks noChangeArrowheads="1"/>
              </p:cNvSpPr>
              <p:nvPr/>
            </p:nvSpPr>
            <p:spPr bwMode="auto">
              <a:xfrm>
                <a:off x="3756" y="1389"/>
                <a:ext cx="270" cy="224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6405" name="Rectangle 69"/>
            <p:cNvSpPr>
              <a:spLocks noChangeArrowheads="1"/>
            </p:cNvSpPr>
            <p:nvPr/>
          </p:nvSpPr>
          <p:spPr bwMode="auto">
            <a:xfrm>
              <a:off x="1813" y="1580"/>
              <a:ext cx="1077" cy="1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6406" name="Text Box 70"/>
            <p:cNvSpPr txBox="1">
              <a:spLocks noChangeArrowheads="1"/>
            </p:cNvSpPr>
            <p:nvPr/>
          </p:nvSpPr>
          <p:spPr bwMode="auto">
            <a:xfrm>
              <a:off x="1876" y="1245"/>
              <a:ext cx="107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latin typeface="Times New Roman" pitchFamily="18" charset="0"/>
                </a:rPr>
                <a:t>Log Buffer</a:t>
              </a:r>
            </a:p>
          </p:txBody>
        </p:sp>
        <p:sp>
          <p:nvSpPr>
            <p:cNvPr id="526407" name="Text Box 71"/>
            <p:cNvSpPr txBox="1">
              <a:spLocks noChangeArrowheads="1"/>
            </p:cNvSpPr>
            <p:nvPr/>
          </p:nvSpPr>
          <p:spPr bwMode="auto">
            <a:xfrm>
              <a:off x="2777" y="911"/>
              <a:ext cx="12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>
                  <a:latin typeface="Times New Roman" pitchFamily="18" charset="0"/>
                </a:rPr>
                <a:t>Buffer Cache</a:t>
              </a:r>
            </a:p>
          </p:txBody>
        </p:sp>
        <p:sp>
          <p:nvSpPr>
            <p:cNvPr id="526408" name="Rectangle 72"/>
            <p:cNvSpPr>
              <a:spLocks noChangeArrowheads="1"/>
            </p:cNvSpPr>
            <p:nvPr/>
          </p:nvSpPr>
          <p:spPr bwMode="auto">
            <a:xfrm>
              <a:off x="3121" y="1273"/>
              <a:ext cx="56" cy="8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409" name="Rectangle 73"/>
            <p:cNvSpPr>
              <a:spLocks noChangeArrowheads="1"/>
            </p:cNvSpPr>
            <p:nvPr/>
          </p:nvSpPr>
          <p:spPr bwMode="auto">
            <a:xfrm>
              <a:off x="3254" y="1378"/>
              <a:ext cx="56" cy="8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410" name="Rectangle 74"/>
            <p:cNvSpPr>
              <a:spLocks noChangeArrowheads="1"/>
            </p:cNvSpPr>
            <p:nvPr/>
          </p:nvSpPr>
          <p:spPr bwMode="auto">
            <a:xfrm>
              <a:off x="3350" y="1375"/>
              <a:ext cx="56" cy="8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411" name="Rectangle 75"/>
            <p:cNvSpPr>
              <a:spLocks noChangeArrowheads="1"/>
            </p:cNvSpPr>
            <p:nvPr/>
          </p:nvSpPr>
          <p:spPr bwMode="auto">
            <a:xfrm>
              <a:off x="3446" y="1372"/>
              <a:ext cx="56" cy="8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412" name="Rectangle 76"/>
            <p:cNvSpPr>
              <a:spLocks noChangeArrowheads="1"/>
            </p:cNvSpPr>
            <p:nvPr/>
          </p:nvSpPr>
          <p:spPr bwMode="auto">
            <a:xfrm>
              <a:off x="3542" y="1468"/>
              <a:ext cx="56" cy="8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413" name="Rectangle 77"/>
            <p:cNvSpPr>
              <a:spLocks noChangeArrowheads="1"/>
            </p:cNvSpPr>
            <p:nvPr/>
          </p:nvSpPr>
          <p:spPr bwMode="auto">
            <a:xfrm>
              <a:off x="3638" y="1573"/>
              <a:ext cx="56" cy="8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26414" name="Rectangle 78"/>
            <p:cNvSpPr>
              <a:spLocks noChangeArrowheads="1"/>
            </p:cNvSpPr>
            <p:nvPr/>
          </p:nvSpPr>
          <p:spPr bwMode="auto">
            <a:xfrm>
              <a:off x="3215" y="1573"/>
              <a:ext cx="122" cy="29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526415" name="Rectangle 79"/>
            <p:cNvSpPr>
              <a:spLocks noChangeArrowheads="1"/>
            </p:cNvSpPr>
            <p:nvPr/>
          </p:nvSpPr>
          <p:spPr bwMode="auto">
            <a:xfrm>
              <a:off x="1968" y="1584"/>
              <a:ext cx="155" cy="192"/>
            </a:xfrm>
            <a:prstGeom prst="rect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526416" name="Rectangle 80"/>
            <p:cNvSpPr>
              <a:spLocks noChangeArrowheads="1"/>
            </p:cNvSpPr>
            <p:nvPr/>
          </p:nvSpPr>
          <p:spPr bwMode="auto">
            <a:xfrm>
              <a:off x="3215" y="1573"/>
              <a:ext cx="122" cy="294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/>
              <a:endParaRPr lang="en-US" altLang="en-US">
                <a:latin typeface="Times New Roman" pitchFamily="18" charset="0"/>
              </a:endParaRPr>
            </a:p>
          </p:txBody>
        </p:sp>
        <p:grpSp>
          <p:nvGrpSpPr>
            <p:cNvPr id="526417" name="Group 81"/>
            <p:cNvGrpSpPr>
              <a:grpSpLocks/>
            </p:cNvGrpSpPr>
            <p:nvPr/>
          </p:nvGrpSpPr>
          <p:grpSpPr bwMode="auto">
            <a:xfrm>
              <a:off x="1617" y="480"/>
              <a:ext cx="2448" cy="1453"/>
              <a:chOff x="1536" y="480"/>
              <a:chExt cx="2448" cy="1453"/>
            </a:xfrm>
          </p:grpSpPr>
          <p:sp>
            <p:nvSpPr>
              <p:cNvPr id="526418" name="Rectangle 82"/>
              <p:cNvSpPr>
                <a:spLocks noChangeArrowheads="1"/>
              </p:cNvSpPr>
              <p:nvPr/>
            </p:nvSpPr>
            <p:spPr bwMode="auto">
              <a:xfrm>
                <a:off x="1536" y="528"/>
                <a:ext cx="2448" cy="140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526419" name="Group 83"/>
              <p:cNvGrpSpPr>
                <a:grpSpLocks/>
              </p:cNvGrpSpPr>
              <p:nvPr/>
            </p:nvGrpSpPr>
            <p:grpSpPr bwMode="auto">
              <a:xfrm>
                <a:off x="3065" y="1169"/>
                <a:ext cx="711" cy="692"/>
                <a:chOff x="774" y="1383"/>
                <a:chExt cx="3267" cy="2253"/>
              </a:xfrm>
            </p:grpSpPr>
            <p:grpSp>
              <p:nvGrpSpPr>
                <p:cNvPr id="526420" name="Group 84"/>
                <p:cNvGrpSpPr>
                  <a:grpSpLocks/>
                </p:cNvGrpSpPr>
                <p:nvPr/>
              </p:nvGrpSpPr>
              <p:grpSpPr bwMode="auto">
                <a:xfrm>
                  <a:off x="774" y="1386"/>
                  <a:ext cx="3267" cy="2250"/>
                  <a:chOff x="774" y="1377"/>
                  <a:chExt cx="3267" cy="2250"/>
                </a:xfrm>
              </p:grpSpPr>
              <p:sp>
                <p:nvSpPr>
                  <p:cNvPr id="526421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74" y="1377"/>
                    <a:ext cx="3267" cy="2187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6422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783" y="1377"/>
                    <a:ext cx="3249" cy="32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6423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780" y="1698"/>
                    <a:ext cx="3249" cy="32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6424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786" y="2019"/>
                    <a:ext cx="3249" cy="32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642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83" y="2340"/>
                    <a:ext cx="3249" cy="32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6426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80" y="2661"/>
                    <a:ext cx="3249" cy="32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6427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786" y="2982"/>
                    <a:ext cx="3249" cy="32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6428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783" y="3303"/>
                    <a:ext cx="3249" cy="324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26429" name="Rectangle 93"/>
                <p:cNvSpPr>
                  <a:spLocks noChangeArrowheads="1"/>
                </p:cNvSpPr>
                <p:nvPr/>
              </p:nvSpPr>
              <p:spPr bwMode="auto">
                <a:xfrm>
                  <a:off x="783" y="1386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30" name="Rectangle 94"/>
                <p:cNvSpPr>
                  <a:spLocks noChangeArrowheads="1"/>
                </p:cNvSpPr>
                <p:nvPr/>
              </p:nvSpPr>
              <p:spPr bwMode="auto">
                <a:xfrm>
                  <a:off x="1050" y="1383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31" name="Rectangle 95"/>
                <p:cNvSpPr>
                  <a:spLocks noChangeArrowheads="1"/>
                </p:cNvSpPr>
                <p:nvPr/>
              </p:nvSpPr>
              <p:spPr bwMode="auto">
                <a:xfrm>
                  <a:off x="1326" y="1389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32" name="Rectangle 96"/>
                <p:cNvSpPr>
                  <a:spLocks noChangeArrowheads="1"/>
                </p:cNvSpPr>
                <p:nvPr/>
              </p:nvSpPr>
              <p:spPr bwMode="auto">
                <a:xfrm>
                  <a:off x="1593" y="1386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33" name="Rectangle 97"/>
                <p:cNvSpPr>
                  <a:spLocks noChangeArrowheads="1"/>
                </p:cNvSpPr>
                <p:nvPr/>
              </p:nvSpPr>
              <p:spPr bwMode="auto">
                <a:xfrm>
                  <a:off x="1860" y="1383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34" name="Rectangle 98"/>
                <p:cNvSpPr>
                  <a:spLocks noChangeArrowheads="1"/>
                </p:cNvSpPr>
                <p:nvPr/>
              </p:nvSpPr>
              <p:spPr bwMode="auto">
                <a:xfrm>
                  <a:off x="2136" y="1389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2403" y="1386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36" name="Rectangle 100"/>
                <p:cNvSpPr>
                  <a:spLocks noChangeArrowheads="1"/>
                </p:cNvSpPr>
                <p:nvPr/>
              </p:nvSpPr>
              <p:spPr bwMode="auto">
                <a:xfrm>
                  <a:off x="2670" y="1383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37" name="Rectangle 101"/>
                <p:cNvSpPr>
                  <a:spLocks noChangeArrowheads="1"/>
                </p:cNvSpPr>
                <p:nvPr/>
              </p:nvSpPr>
              <p:spPr bwMode="auto">
                <a:xfrm>
                  <a:off x="2946" y="1389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38" name="Rectangle 102"/>
                <p:cNvSpPr>
                  <a:spLocks noChangeArrowheads="1"/>
                </p:cNvSpPr>
                <p:nvPr/>
              </p:nvSpPr>
              <p:spPr bwMode="auto">
                <a:xfrm>
                  <a:off x="3213" y="1386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39" name="Rectangle 103"/>
                <p:cNvSpPr>
                  <a:spLocks noChangeArrowheads="1"/>
                </p:cNvSpPr>
                <p:nvPr/>
              </p:nvSpPr>
              <p:spPr bwMode="auto">
                <a:xfrm>
                  <a:off x="3480" y="1383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26440" name="Rectangle 104"/>
                <p:cNvSpPr>
                  <a:spLocks noChangeArrowheads="1"/>
                </p:cNvSpPr>
                <p:nvPr/>
              </p:nvSpPr>
              <p:spPr bwMode="auto">
                <a:xfrm>
                  <a:off x="3756" y="1389"/>
                  <a:ext cx="270" cy="2241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26441" name="Rectangle 105"/>
              <p:cNvSpPr>
                <a:spLocks noChangeArrowheads="1"/>
              </p:cNvSpPr>
              <p:nvPr/>
            </p:nvSpPr>
            <p:spPr bwMode="auto">
              <a:xfrm>
                <a:off x="1776" y="1152"/>
                <a:ext cx="155" cy="710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42" name="Text Box 106"/>
              <p:cNvSpPr txBox="1">
                <a:spLocks noChangeArrowheads="1"/>
              </p:cNvSpPr>
              <p:nvPr/>
            </p:nvSpPr>
            <p:spPr bwMode="auto">
              <a:xfrm>
                <a:off x="1584" y="672"/>
                <a:ext cx="668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>
                    <a:latin typeface="Times New Roman" pitchFamily="18" charset="0"/>
                  </a:rPr>
                  <a:t>Log Buffer</a:t>
                </a:r>
              </a:p>
            </p:txBody>
          </p:sp>
          <p:sp>
            <p:nvSpPr>
              <p:cNvPr id="526443" name="Text Box 107"/>
              <p:cNvSpPr txBox="1">
                <a:spLocks noChangeArrowheads="1"/>
              </p:cNvSpPr>
              <p:nvPr/>
            </p:nvSpPr>
            <p:spPr bwMode="auto">
              <a:xfrm>
                <a:off x="3024" y="672"/>
                <a:ext cx="919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>
                    <a:latin typeface="Times New Roman" pitchFamily="18" charset="0"/>
                  </a:rPr>
                  <a:t>Buffer Cache</a:t>
                </a:r>
              </a:p>
            </p:txBody>
          </p:sp>
          <p:sp>
            <p:nvSpPr>
              <p:cNvPr id="526444" name="Rectangle 108"/>
              <p:cNvSpPr>
                <a:spLocks noChangeArrowheads="1"/>
              </p:cNvSpPr>
              <p:nvPr/>
            </p:nvSpPr>
            <p:spPr bwMode="auto">
              <a:xfrm>
                <a:off x="3121" y="1273"/>
                <a:ext cx="56" cy="84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45" name="Rectangle 109"/>
              <p:cNvSpPr>
                <a:spLocks noChangeArrowheads="1"/>
              </p:cNvSpPr>
              <p:nvPr/>
            </p:nvSpPr>
            <p:spPr bwMode="auto">
              <a:xfrm>
                <a:off x="3254" y="1378"/>
                <a:ext cx="56" cy="84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46" name="Rectangle 110"/>
              <p:cNvSpPr>
                <a:spLocks noChangeArrowheads="1"/>
              </p:cNvSpPr>
              <p:nvPr/>
            </p:nvSpPr>
            <p:spPr bwMode="auto">
              <a:xfrm>
                <a:off x="3350" y="1375"/>
                <a:ext cx="56" cy="84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47" name="Rectangle 111"/>
              <p:cNvSpPr>
                <a:spLocks noChangeArrowheads="1"/>
              </p:cNvSpPr>
              <p:nvPr/>
            </p:nvSpPr>
            <p:spPr bwMode="auto">
              <a:xfrm>
                <a:off x="3446" y="1372"/>
                <a:ext cx="56" cy="84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48" name="Rectangle 112"/>
              <p:cNvSpPr>
                <a:spLocks noChangeArrowheads="1"/>
              </p:cNvSpPr>
              <p:nvPr/>
            </p:nvSpPr>
            <p:spPr bwMode="auto">
              <a:xfrm>
                <a:off x="3542" y="1468"/>
                <a:ext cx="56" cy="84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49" name="Rectangle 113"/>
              <p:cNvSpPr>
                <a:spLocks noChangeArrowheads="1"/>
              </p:cNvSpPr>
              <p:nvPr/>
            </p:nvSpPr>
            <p:spPr bwMode="auto">
              <a:xfrm>
                <a:off x="3638" y="1573"/>
                <a:ext cx="56" cy="84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50" name="Text Box 114"/>
              <p:cNvSpPr txBox="1">
                <a:spLocks noChangeArrowheads="1"/>
              </p:cNvSpPr>
              <p:nvPr/>
            </p:nvSpPr>
            <p:spPr bwMode="auto">
              <a:xfrm>
                <a:off x="2448" y="480"/>
                <a:ext cx="114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u="sng">
                    <a:latin typeface="Times New Roman" pitchFamily="18" charset="0"/>
                  </a:rPr>
                  <a:t>SGA</a:t>
                </a:r>
              </a:p>
            </p:txBody>
          </p:sp>
          <p:sp>
            <p:nvSpPr>
              <p:cNvPr id="526451" name="Text Box 115"/>
              <p:cNvSpPr txBox="1">
                <a:spLocks noChangeArrowheads="1"/>
              </p:cNvSpPr>
              <p:nvPr/>
            </p:nvSpPr>
            <p:spPr bwMode="auto">
              <a:xfrm>
                <a:off x="2256" y="682"/>
                <a:ext cx="853" cy="5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>
                    <a:latin typeface="Times New Roman" pitchFamily="18" charset="0"/>
                  </a:rPr>
                  <a:t>Library Cache</a:t>
                </a:r>
              </a:p>
            </p:txBody>
          </p:sp>
          <p:sp>
            <p:nvSpPr>
              <p:cNvPr id="526452" name="Rectangle 116"/>
              <p:cNvSpPr>
                <a:spLocks noChangeArrowheads="1"/>
              </p:cNvSpPr>
              <p:nvPr/>
            </p:nvSpPr>
            <p:spPr bwMode="auto">
              <a:xfrm>
                <a:off x="2112" y="1152"/>
                <a:ext cx="864" cy="7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53" name="Rectangle 117"/>
              <p:cNvSpPr>
                <a:spLocks noChangeArrowheads="1"/>
              </p:cNvSpPr>
              <p:nvPr/>
            </p:nvSpPr>
            <p:spPr bwMode="auto">
              <a:xfrm>
                <a:off x="3178" y="1672"/>
                <a:ext cx="48" cy="84"/>
              </a:xfrm>
              <a:prstGeom prst="rect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26454" name="Line 118"/>
            <p:cNvSpPr>
              <a:spLocks noChangeShapeType="1"/>
            </p:cNvSpPr>
            <p:nvPr/>
          </p:nvSpPr>
          <p:spPr bwMode="auto">
            <a:xfrm>
              <a:off x="2001" y="1630"/>
              <a:ext cx="688" cy="4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grpSp>
          <p:nvGrpSpPr>
            <p:cNvPr id="526455" name="Group 119"/>
            <p:cNvGrpSpPr>
              <a:grpSpLocks/>
            </p:cNvGrpSpPr>
            <p:nvPr/>
          </p:nvGrpSpPr>
          <p:grpSpPr bwMode="auto">
            <a:xfrm>
              <a:off x="1849" y="1153"/>
              <a:ext cx="172" cy="737"/>
              <a:chOff x="1849" y="1243"/>
              <a:chExt cx="172" cy="737"/>
            </a:xfrm>
          </p:grpSpPr>
          <p:sp>
            <p:nvSpPr>
              <p:cNvPr id="526456" name="Rectangle 120"/>
              <p:cNvSpPr>
                <a:spLocks noChangeArrowheads="1"/>
              </p:cNvSpPr>
              <p:nvPr/>
            </p:nvSpPr>
            <p:spPr bwMode="auto">
              <a:xfrm>
                <a:off x="1849" y="1243"/>
                <a:ext cx="172" cy="7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6457" name="Rectangle 121"/>
              <p:cNvSpPr>
                <a:spLocks noChangeArrowheads="1"/>
              </p:cNvSpPr>
              <p:nvPr/>
            </p:nvSpPr>
            <p:spPr bwMode="auto">
              <a:xfrm>
                <a:off x="1849" y="1587"/>
                <a:ext cx="162" cy="192"/>
              </a:xfrm>
              <a:prstGeom prst="rect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526378" name="Line 42"/>
          <p:cNvSpPr>
            <a:spLocks noChangeShapeType="1"/>
          </p:cNvSpPr>
          <p:nvPr/>
        </p:nvSpPr>
        <p:spPr bwMode="auto">
          <a:xfrm flipV="1">
            <a:off x="1997075" y="3076575"/>
            <a:ext cx="1066800" cy="4302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46063"/>
            <a:ext cx="8080375" cy="779462"/>
          </a:xfrm>
        </p:spPr>
        <p:txBody>
          <a:bodyPr/>
          <a:lstStyle/>
          <a:p>
            <a:r>
              <a:rPr lang="en-US" altLang="en-US"/>
              <a:t>Oracle Memory Stuctures</a:t>
            </a:r>
          </a:p>
        </p:txBody>
      </p:sp>
      <p:sp>
        <p:nvSpPr>
          <p:cNvPr id="526379" name="Line 43"/>
          <p:cNvSpPr>
            <a:spLocks noChangeShapeType="1"/>
          </p:cNvSpPr>
          <p:nvPr/>
        </p:nvSpPr>
        <p:spPr bwMode="auto">
          <a:xfrm>
            <a:off x="3216275" y="3213100"/>
            <a:ext cx="898525" cy="18621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6380" name="Line 44"/>
          <p:cNvSpPr>
            <a:spLocks noChangeShapeType="1"/>
          </p:cNvSpPr>
          <p:nvPr/>
        </p:nvSpPr>
        <p:spPr bwMode="auto">
          <a:xfrm>
            <a:off x="3259138" y="3135313"/>
            <a:ext cx="890587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6458" name="Line 122"/>
          <p:cNvSpPr>
            <a:spLocks noChangeShapeType="1"/>
          </p:cNvSpPr>
          <p:nvPr/>
        </p:nvSpPr>
        <p:spPr bwMode="auto">
          <a:xfrm flipH="1" flipV="1">
            <a:off x="5410200" y="3962400"/>
            <a:ext cx="374650" cy="12430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6459" name="Line 123"/>
          <p:cNvSpPr>
            <a:spLocks noChangeShapeType="1"/>
          </p:cNvSpPr>
          <p:nvPr/>
        </p:nvSpPr>
        <p:spPr bwMode="auto">
          <a:xfrm flipH="1">
            <a:off x="5262563" y="3089275"/>
            <a:ext cx="287337" cy="708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26377" name="Line 41"/>
          <p:cNvSpPr>
            <a:spLocks noChangeShapeType="1"/>
          </p:cNvSpPr>
          <p:nvPr/>
        </p:nvSpPr>
        <p:spPr bwMode="auto">
          <a:xfrm flipH="1" flipV="1">
            <a:off x="6037263" y="2962275"/>
            <a:ext cx="663575" cy="234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With Free Lists : Diag</a:t>
            </a:r>
          </a:p>
        </p:txBody>
      </p:sp>
      <p:sp>
        <p:nvSpPr>
          <p:cNvPr id="224259" name="Oval 3"/>
          <p:cNvSpPr>
            <a:spLocks noChangeArrowheads="1"/>
          </p:cNvSpPr>
          <p:nvPr/>
        </p:nvSpPr>
        <p:spPr bwMode="auto">
          <a:xfrm>
            <a:off x="1030288" y="4645025"/>
            <a:ext cx="739775" cy="81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4260" name="Oval 4"/>
          <p:cNvSpPr>
            <a:spLocks noChangeArrowheads="1"/>
          </p:cNvSpPr>
          <p:nvPr/>
        </p:nvSpPr>
        <p:spPr bwMode="auto">
          <a:xfrm>
            <a:off x="1968500" y="4640263"/>
            <a:ext cx="739775" cy="81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4261" name="Oval 5"/>
          <p:cNvSpPr>
            <a:spLocks noChangeArrowheads="1"/>
          </p:cNvSpPr>
          <p:nvPr/>
        </p:nvSpPr>
        <p:spPr bwMode="auto">
          <a:xfrm>
            <a:off x="2906713" y="4635500"/>
            <a:ext cx="739775" cy="81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4262" name="Oval 6"/>
          <p:cNvSpPr>
            <a:spLocks noChangeArrowheads="1"/>
          </p:cNvSpPr>
          <p:nvPr/>
        </p:nvSpPr>
        <p:spPr bwMode="auto">
          <a:xfrm>
            <a:off x="3844925" y="4630738"/>
            <a:ext cx="739775" cy="812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1074738" y="4862513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buClr>
                <a:srgbClr val="CC0000"/>
              </a:buClr>
              <a:buFont typeface="Wingdings" pitchFamily="2" charset="2"/>
              <a:buNone/>
            </a:pPr>
            <a:r>
              <a:rPr lang="en-US" altLang="en-US"/>
              <a:t>S1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2012950" y="4857750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buClr>
                <a:srgbClr val="CC0000"/>
              </a:buClr>
              <a:buFont typeface="Wingdings" pitchFamily="2" charset="2"/>
              <a:buNone/>
            </a:pPr>
            <a:r>
              <a:rPr lang="en-US" altLang="en-US"/>
              <a:t>S2</a:t>
            </a: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2951163" y="4852988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buClr>
                <a:srgbClr val="CC0000"/>
              </a:buClr>
              <a:buFont typeface="Wingdings" pitchFamily="2" charset="2"/>
              <a:buNone/>
            </a:pPr>
            <a:r>
              <a:rPr lang="en-US" altLang="en-US"/>
              <a:t>S3</a:t>
            </a:r>
          </a:p>
        </p:txBody>
      </p:sp>
      <p:sp>
        <p:nvSpPr>
          <p:cNvPr id="224266" name="Text Box 10"/>
          <p:cNvSpPr txBox="1">
            <a:spLocks noChangeArrowheads="1"/>
          </p:cNvSpPr>
          <p:nvPr/>
        </p:nvSpPr>
        <p:spPr bwMode="auto">
          <a:xfrm>
            <a:off x="3889375" y="4848225"/>
            <a:ext cx="695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buClr>
                <a:srgbClr val="CC0000"/>
              </a:buClr>
              <a:buFont typeface="Wingdings" pitchFamily="2" charset="2"/>
              <a:buNone/>
            </a:pPr>
            <a:r>
              <a:rPr lang="en-US" altLang="en-US"/>
              <a:t>S4</a:t>
            </a:r>
          </a:p>
        </p:txBody>
      </p:sp>
      <p:cxnSp>
        <p:nvCxnSpPr>
          <p:cNvPr id="224284" name="AutoShape 28"/>
          <p:cNvCxnSpPr>
            <a:cxnSpLocks noChangeShapeType="1"/>
            <a:stCxn id="224259" idx="0"/>
            <a:endCxn id="224267" idx="2"/>
          </p:cNvCxnSpPr>
          <p:nvPr/>
        </p:nvCxnSpPr>
        <p:spPr bwMode="auto">
          <a:xfrm flipH="1" flipV="1">
            <a:off x="1044575" y="2613025"/>
            <a:ext cx="355600" cy="2032000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285" name="AutoShape 29"/>
          <p:cNvCxnSpPr>
            <a:cxnSpLocks noChangeShapeType="1"/>
            <a:stCxn id="224260" idx="0"/>
            <a:endCxn id="224267" idx="2"/>
          </p:cNvCxnSpPr>
          <p:nvPr/>
        </p:nvCxnSpPr>
        <p:spPr bwMode="auto">
          <a:xfrm flipH="1" flipV="1">
            <a:off x="1044575" y="2613025"/>
            <a:ext cx="1293813" cy="202723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286" name="AutoShape 30"/>
          <p:cNvCxnSpPr>
            <a:cxnSpLocks noChangeShapeType="1"/>
            <a:stCxn id="224261" idx="0"/>
            <a:endCxn id="224267" idx="2"/>
          </p:cNvCxnSpPr>
          <p:nvPr/>
        </p:nvCxnSpPr>
        <p:spPr bwMode="auto">
          <a:xfrm flipH="1" flipV="1">
            <a:off x="1044575" y="2613025"/>
            <a:ext cx="2232025" cy="2022475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287" name="AutoShape 31"/>
          <p:cNvCxnSpPr>
            <a:cxnSpLocks noChangeShapeType="1"/>
            <a:stCxn id="224262" idx="0"/>
            <a:endCxn id="224267" idx="2"/>
          </p:cNvCxnSpPr>
          <p:nvPr/>
        </p:nvCxnSpPr>
        <p:spPr bwMode="auto">
          <a:xfrm flipH="1" flipV="1">
            <a:off x="1044575" y="2613025"/>
            <a:ext cx="3170238" cy="2017713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288" name="AutoShape 32"/>
          <p:cNvCxnSpPr>
            <a:cxnSpLocks noChangeShapeType="1"/>
            <a:stCxn id="224259" idx="0"/>
          </p:cNvCxnSpPr>
          <p:nvPr/>
        </p:nvCxnSpPr>
        <p:spPr bwMode="auto">
          <a:xfrm flipV="1">
            <a:off x="1400175" y="2617788"/>
            <a:ext cx="1677988" cy="202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289" name="AutoShape 33"/>
          <p:cNvCxnSpPr>
            <a:cxnSpLocks noChangeShapeType="1"/>
            <a:stCxn id="224260" idx="0"/>
          </p:cNvCxnSpPr>
          <p:nvPr/>
        </p:nvCxnSpPr>
        <p:spPr bwMode="auto">
          <a:xfrm flipV="1">
            <a:off x="2338388" y="2613025"/>
            <a:ext cx="2378075" cy="202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290" name="AutoShape 34"/>
          <p:cNvCxnSpPr>
            <a:cxnSpLocks noChangeShapeType="1"/>
            <a:stCxn id="224261" idx="0"/>
          </p:cNvCxnSpPr>
          <p:nvPr/>
        </p:nvCxnSpPr>
        <p:spPr bwMode="auto">
          <a:xfrm flipV="1">
            <a:off x="3276600" y="2613025"/>
            <a:ext cx="2654300" cy="202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291" name="AutoShape 35"/>
          <p:cNvCxnSpPr>
            <a:cxnSpLocks noChangeShapeType="1"/>
            <a:stCxn id="224262" idx="0"/>
          </p:cNvCxnSpPr>
          <p:nvPr/>
        </p:nvCxnSpPr>
        <p:spPr bwMode="auto">
          <a:xfrm flipV="1">
            <a:off x="4214813" y="2613025"/>
            <a:ext cx="2557462" cy="2017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292" name="AutoShape 36"/>
          <p:cNvCxnSpPr>
            <a:cxnSpLocks noChangeShapeType="1"/>
            <a:stCxn id="224267" idx="0"/>
          </p:cNvCxnSpPr>
          <p:nvPr/>
        </p:nvCxnSpPr>
        <p:spPr bwMode="auto">
          <a:xfrm rot="5400000" flipV="1">
            <a:off x="2058988" y="974725"/>
            <a:ext cx="4762" cy="2033588"/>
          </a:xfrm>
          <a:prstGeom prst="curvedConnector3">
            <a:avLst>
              <a:gd name="adj1" fmla="val -4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4294" name="AutoShape 38"/>
          <p:cNvCxnSpPr>
            <a:cxnSpLocks noChangeShapeType="1"/>
            <a:stCxn id="224267" idx="0"/>
          </p:cNvCxnSpPr>
          <p:nvPr/>
        </p:nvCxnSpPr>
        <p:spPr bwMode="auto">
          <a:xfrm rot="5400000" flipV="1">
            <a:off x="3894932" y="-861219"/>
            <a:ext cx="4762" cy="5705475"/>
          </a:xfrm>
          <a:prstGeom prst="curvedConnector3">
            <a:avLst>
              <a:gd name="adj1" fmla="val -48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4317" name="Group 61"/>
          <p:cNvGrpSpPr>
            <a:grpSpLocks/>
          </p:cNvGrpSpPr>
          <p:nvPr/>
        </p:nvGrpSpPr>
        <p:grpSpPr bwMode="auto">
          <a:xfrm>
            <a:off x="838200" y="1989138"/>
            <a:ext cx="7361238" cy="636587"/>
            <a:chOff x="528" y="1253"/>
            <a:chExt cx="4637" cy="401"/>
          </a:xfrm>
        </p:grpSpPr>
        <p:sp>
          <p:nvSpPr>
            <p:cNvPr id="224267" name="Rectangle 11"/>
            <p:cNvSpPr>
              <a:spLocks noChangeArrowheads="1"/>
            </p:cNvSpPr>
            <p:nvPr/>
          </p:nvSpPr>
          <p:spPr bwMode="auto">
            <a:xfrm>
              <a:off x="530" y="1253"/>
              <a:ext cx="256" cy="3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cxnSp>
          <p:nvCxnSpPr>
            <p:cNvPr id="224283" name="AutoShape 27"/>
            <p:cNvCxnSpPr>
              <a:cxnSpLocks noChangeShapeType="1"/>
              <a:stCxn id="224267" idx="0"/>
            </p:cNvCxnSpPr>
            <p:nvPr/>
          </p:nvCxnSpPr>
          <p:spPr bwMode="auto">
            <a:xfrm rot="5400000" flipV="1">
              <a:off x="2196" y="-285"/>
              <a:ext cx="1" cy="307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4293" name="AutoShape 37"/>
            <p:cNvCxnSpPr>
              <a:cxnSpLocks noChangeShapeType="1"/>
              <a:stCxn id="224267" idx="0"/>
            </p:cNvCxnSpPr>
            <p:nvPr/>
          </p:nvCxnSpPr>
          <p:spPr bwMode="auto">
            <a:xfrm rot="5400000" flipV="1">
              <a:off x="1814" y="97"/>
              <a:ext cx="1" cy="2313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4296" name="Rectangle 40"/>
            <p:cNvSpPr>
              <a:spLocks noChangeArrowheads="1"/>
            </p:cNvSpPr>
            <p:nvPr/>
          </p:nvSpPr>
          <p:spPr bwMode="auto">
            <a:xfrm>
              <a:off x="538" y="1258"/>
              <a:ext cx="4627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97" name="Rectangle 41"/>
            <p:cNvSpPr>
              <a:spLocks noChangeArrowheads="1"/>
            </p:cNvSpPr>
            <p:nvPr/>
          </p:nvSpPr>
          <p:spPr bwMode="auto">
            <a:xfrm>
              <a:off x="530" y="1253"/>
              <a:ext cx="256" cy="39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224298" name="Rectangle 42"/>
            <p:cNvSpPr>
              <a:spLocks noChangeArrowheads="1"/>
            </p:cNvSpPr>
            <p:nvPr/>
          </p:nvSpPr>
          <p:spPr bwMode="auto">
            <a:xfrm>
              <a:off x="3608" y="1253"/>
              <a:ext cx="256" cy="3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pPr algn="ctr">
                <a:spcBef>
                  <a:spcPct val="20000"/>
                </a:spcBef>
                <a:buClr>
                  <a:srgbClr val="CC0000"/>
                </a:buClr>
                <a:buFont typeface="Wingdings" pitchFamily="2" charset="2"/>
                <a:buNone/>
              </a:pPr>
              <a:endParaRPr lang="en-US" altLang="en-US" sz="1200"/>
            </a:p>
          </p:txBody>
        </p:sp>
        <p:cxnSp>
          <p:nvCxnSpPr>
            <p:cNvPr id="224299" name="AutoShape 43"/>
            <p:cNvCxnSpPr>
              <a:cxnSpLocks noChangeShapeType="1"/>
              <a:stCxn id="224297" idx="0"/>
              <a:endCxn id="224298" idx="0"/>
            </p:cNvCxnSpPr>
            <p:nvPr/>
          </p:nvCxnSpPr>
          <p:spPr bwMode="auto">
            <a:xfrm rot="5400000" flipV="1">
              <a:off x="2196" y="-285"/>
              <a:ext cx="1" cy="3078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4300" name="Line 44"/>
            <p:cNvSpPr>
              <a:spLocks noChangeShapeType="1"/>
            </p:cNvSpPr>
            <p:nvPr/>
          </p:nvSpPr>
          <p:spPr bwMode="auto">
            <a:xfrm>
              <a:off x="528" y="1267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4301" name="Line 45"/>
            <p:cNvSpPr>
              <a:spLocks noChangeShapeType="1"/>
            </p:cNvSpPr>
            <p:nvPr/>
          </p:nvSpPr>
          <p:spPr bwMode="auto">
            <a:xfrm>
              <a:off x="784" y="1263"/>
              <a:ext cx="0" cy="3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24302" name="Group 46"/>
            <p:cNvGrpSpPr>
              <a:grpSpLocks/>
            </p:cNvGrpSpPr>
            <p:nvPr/>
          </p:nvGrpSpPr>
          <p:grpSpPr bwMode="auto">
            <a:xfrm>
              <a:off x="1040" y="1253"/>
              <a:ext cx="3840" cy="401"/>
              <a:chOff x="1040" y="1253"/>
              <a:chExt cx="3840" cy="373"/>
            </a:xfrm>
          </p:grpSpPr>
          <p:sp>
            <p:nvSpPr>
              <p:cNvPr id="224303" name="Line 47"/>
              <p:cNvSpPr>
                <a:spLocks noChangeShapeType="1"/>
              </p:cNvSpPr>
              <p:nvPr/>
            </p:nvSpPr>
            <p:spPr bwMode="auto">
              <a:xfrm>
                <a:off x="1040" y="1269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04" name="Line 48"/>
              <p:cNvSpPr>
                <a:spLocks noChangeShapeType="1"/>
              </p:cNvSpPr>
              <p:nvPr/>
            </p:nvSpPr>
            <p:spPr bwMode="auto">
              <a:xfrm>
                <a:off x="1296" y="1265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05" name="Line 49"/>
              <p:cNvSpPr>
                <a:spLocks noChangeShapeType="1"/>
              </p:cNvSpPr>
              <p:nvPr/>
            </p:nvSpPr>
            <p:spPr bwMode="auto">
              <a:xfrm>
                <a:off x="1552" y="1271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06" name="Line 50"/>
              <p:cNvSpPr>
                <a:spLocks noChangeShapeType="1"/>
              </p:cNvSpPr>
              <p:nvPr/>
            </p:nvSpPr>
            <p:spPr bwMode="auto">
              <a:xfrm>
                <a:off x="1808" y="1267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07" name="Line 51"/>
              <p:cNvSpPr>
                <a:spLocks noChangeShapeType="1"/>
              </p:cNvSpPr>
              <p:nvPr/>
            </p:nvSpPr>
            <p:spPr bwMode="auto">
              <a:xfrm>
                <a:off x="2064" y="1263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08" name="Line 52"/>
              <p:cNvSpPr>
                <a:spLocks noChangeShapeType="1"/>
              </p:cNvSpPr>
              <p:nvPr/>
            </p:nvSpPr>
            <p:spPr bwMode="auto">
              <a:xfrm>
                <a:off x="2320" y="1259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09" name="Line 53"/>
              <p:cNvSpPr>
                <a:spLocks noChangeShapeType="1"/>
              </p:cNvSpPr>
              <p:nvPr/>
            </p:nvSpPr>
            <p:spPr bwMode="auto">
              <a:xfrm>
                <a:off x="2576" y="1255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10" name="Line 54"/>
              <p:cNvSpPr>
                <a:spLocks noChangeShapeType="1"/>
              </p:cNvSpPr>
              <p:nvPr/>
            </p:nvSpPr>
            <p:spPr bwMode="auto">
              <a:xfrm>
                <a:off x="2832" y="1261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11" name="Line 55"/>
              <p:cNvSpPr>
                <a:spLocks noChangeShapeType="1"/>
              </p:cNvSpPr>
              <p:nvPr/>
            </p:nvSpPr>
            <p:spPr bwMode="auto">
              <a:xfrm>
                <a:off x="3088" y="1267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12" name="Line 56"/>
              <p:cNvSpPr>
                <a:spLocks noChangeShapeType="1"/>
              </p:cNvSpPr>
              <p:nvPr/>
            </p:nvSpPr>
            <p:spPr bwMode="auto">
              <a:xfrm>
                <a:off x="3344" y="1263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13" name="Line 57"/>
              <p:cNvSpPr>
                <a:spLocks noChangeShapeType="1"/>
              </p:cNvSpPr>
              <p:nvPr/>
            </p:nvSpPr>
            <p:spPr bwMode="auto">
              <a:xfrm>
                <a:off x="4112" y="1261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14" name="Line 58"/>
              <p:cNvSpPr>
                <a:spLocks noChangeShapeType="1"/>
              </p:cNvSpPr>
              <p:nvPr/>
            </p:nvSpPr>
            <p:spPr bwMode="auto">
              <a:xfrm>
                <a:off x="4368" y="1257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15" name="Line 59"/>
              <p:cNvSpPr>
                <a:spLocks noChangeShapeType="1"/>
              </p:cNvSpPr>
              <p:nvPr/>
            </p:nvSpPr>
            <p:spPr bwMode="auto">
              <a:xfrm>
                <a:off x="4624" y="1253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24316" name="Line 60"/>
              <p:cNvSpPr>
                <a:spLocks noChangeShapeType="1"/>
              </p:cNvSpPr>
              <p:nvPr/>
            </p:nvSpPr>
            <p:spPr bwMode="auto">
              <a:xfrm>
                <a:off x="4880" y="1269"/>
                <a:ext cx="0" cy="3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7175" y="231775"/>
            <a:ext cx="8007350" cy="736600"/>
          </a:xfrm>
        </p:spPr>
        <p:txBody>
          <a:bodyPr/>
          <a:lstStyle/>
          <a:p>
            <a:r>
              <a:rPr lang="en-US" altLang="en-US"/>
              <a:t>10g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175" y="1052513"/>
            <a:ext cx="7775575" cy="5508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/>
              <a:t>SQL&gt; select * from v$waitstat;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en-US" sz="16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/>
              <a:t>CLASS                      COUNT       TIME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600"/>
              <a:t>------------------    ---------- ----------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data block              89640      13732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sort block        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save undo block   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segment header           1017       2558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save undo header  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free list         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extent map        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1st level bmb          204874      18896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2nd level bmb             155          2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3rd level bmb     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bitmap block      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bitmap index block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file header block 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unused            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system undo header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system undo block           0          0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undo header               219        122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altLang="en-US" sz="1600"/>
              <a:t>undo block                  0          0</a:t>
            </a:r>
          </a:p>
        </p:txBody>
      </p:sp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2454275" y="3529013"/>
            <a:ext cx="6469063" cy="1320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en-US" altLang="en-US" sz="2000">
                <a:latin typeface="Times New Roman" pitchFamily="18" charset="0"/>
              </a:rPr>
              <a:t>NAME                   P1     P2     P3</a:t>
            </a:r>
          </a:p>
          <a:p>
            <a:r>
              <a:rPr lang="en-US" altLang="en-US" sz="2000">
                <a:latin typeface="Times New Roman" pitchFamily="18" charset="0"/>
              </a:rPr>
              <a:t>---------------- -------- ------- ------</a:t>
            </a:r>
          </a:p>
          <a:p>
            <a:r>
              <a:rPr lang="en-US" altLang="en-US" sz="2000">
                <a:latin typeface="Times New Roman" pitchFamily="18" charset="0"/>
              </a:rPr>
              <a:t>buffer busy waits   file#  block#  class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Write complete waits 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#18</a:t>
            </a:r>
          </a:p>
          <a:p>
            <a:r>
              <a:rPr lang="en-US" altLang="en-US"/>
              <a:t>Usually happens in tandem with free buffer</a:t>
            </a:r>
          </a:p>
          <a:p>
            <a:r>
              <a:rPr lang="en-US" altLang="en-US"/>
              <a:t>Tune by</a:t>
            </a:r>
          </a:p>
          <a:p>
            <a:pPr lvl="1"/>
            <a:r>
              <a:rPr lang="en-US" altLang="en-US"/>
              <a:t>Increase data block cache</a:t>
            </a:r>
          </a:p>
          <a:p>
            <a:r>
              <a:rPr lang="en-US" altLang="en-US"/>
              <a:t>Happens because shadow wants to access blocks that are currently being written to disk by DBWR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Local Write Wait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#25</a:t>
            </a:r>
          </a:p>
          <a:p>
            <a:r>
              <a:rPr lang="en-US" altLang="en-US"/>
              <a:t>Truncating a table</a:t>
            </a:r>
          </a:p>
          <a:p>
            <a:r>
              <a:rPr lang="en-US" altLang="en-US"/>
              <a:t>Wait for  Data Cache to be cleared of all blocks of truncated table</a:t>
            </a:r>
          </a:p>
          <a:p>
            <a:r>
              <a:rPr lang="en-US" altLang="en-US"/>
              <a:t>Wait by shadow for DBWR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14338" y="266700"/>
            <a:ext cx="8313737" cy="852488"/>
          </a:xfrm>
        </p:spPr>
        <p:txBody>
          <a:bodyPr/>
          <a:lstStyle/>
          <a:p>
            <a:r>
              <a:rPr lang="en-US" altLang="en-US"/>
              <a:t>Summary Buffer Cache Waits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914" y="1183141"/>
            <a:ext cx="8331200" cy="5014912"/>
          </a:xfrm>
        </p:spPr>
        <p:txBody>
          <a:bodyPr/>
          <a:lstStyle/>
          <a:p>
            <a:r>
              <a:rPr lang="en-US" altLang="en-US" dirty="0"/>
              <a:t>Latch - cache buffers chains: find SQL</a:t>
            </a:r>
          </a:p>
          <a:p>
            <a:r>
              <a:rPr lang="en-US" altLang="en-US" dirty="0"/>
              <a:t>Latch - cache buffer chains LRU </a:t>
            </a:r>
          </a:p>
          <a:p>
            <a:r>
              <a:rPr lang="en-US" altLang="en-US" dirty="0"/>
              <a:t>Free Buffer Wait : increase cache size, tune SQL</a:t>
            </a:r>
          </a:p>
          <a:p>
            <a:r>
              <a:rPr lang="en-US" altLang="en-US" dirty="0"/>
              <a:t>Buffer Busy Wait</a:t>
            </a:r>
          </a:p>
          <a:p>
            <a:pPr lvl="1"/>
            <a:r>
              <a:rPr lang="en-US" altLang="en-US" dirty="0"/>
              <a:t>Index : </a:t>
            </a:r>
            <a:r>
              <a:rPr lang="en-US" altLang="en-US" dirty="0" smtClean="0"/>
              <a:t>alleviate </a:t>
            </a:r>
            <a:r>
              <a:rPr lang="en-US" altLang="en-US" dirty="0"/>
              <a:t>hot spots</a:t>
            </a:r>
          </a:p>
          <a:p>
            <a:pPr lvl="1"/>
            <a:r>
              <a:rPr lang="en-US" altLang="en-US" dirty="0"/>
              <a:t>Data DML : add free lists</a:t>
            </a:r>
          </a:p>
          <a:p>
            <a:pPr lvl="1"/>
            <a:r>
              <a:rPr lang="en-US" altLang="en-US" dirty="0"/>
              <a:t>Data Read: change app, tune I/O</a:t>
            </a:r>
          </a:p>
          <a:p>
            <a:pPr lvl="1"/>
            <a:r>
              <a:rPr lang="en-US" altLang="en-US" dirty="0"/>
              <a:t>RBS : more RBS </a:t>
            </a:r>
            <a:r>
              <a:rPr lang="en-US" altLang="en-US" dirty="0" err="1"/>
              <a:t>segs</a:t>
            </a:r>
            <a:r>
              <a:rPr lang="en-US" altLang="en-US" dirty="0"/>
              <a:t>, use UNDO</a:t>
            </a:r>
          </a:p>
          <a:p>
            <a:r>
              <a:rPr lang="en-US" altLang="en-US" dirty="0"/>
              <a:t>Write Complete Waits –: increase cache size</a:t>
            </a:r>
          </a:p>
          <a:p>
            <a:r>
              <a:rPr lang="en-US" altLang="en-US" dirty="0"/>
              <a:t>Local Write Wait : truncates / reduce cache size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0"/>
            <a:ext cx="7775575" cy="1143000"/>
          </a:xfrm>
        </p:spPr>
        <p:txBody>
          <a:bodyPr/>
          <a:lstStyle/>
          <a:p>
            <a:r>
              <a:rPr lang="en-US" altLang="en-US"/>
              <a:t>Buffer Cache</a:t>
            </a:r>
          </a:p>
        </p:txBody>
      </p:sp>
      <p:grpSp>
        <p:nvGrpSpPr>
          <p:cNvPr id="498719" name="Group 31"/>
          <p:cNvGrpSpPr>
            <a:grpSpLocks/>
          </p:cNvGrpSpPr>
          <p:nvPr/>
        </p:nvGrpSpPr>
        <p:grpSpPr bwMode="auto">
          <a:xfrm>
            <a:off x="4103688" y="2005013"/>
            <a:ext cx="3733800" cy="3733800"/>
            <a:chOff x="1610" y="1329"/>
            <a:chExt cx="2352" cy="2352"/>
          </a:xfrm>
        </p:grpSpPr>
        <p:grpSp>
          <p:nvGrpSpPr>
            <p:cNvPr id="498691" name="Group 3"/>
            <p:cNvGrpSpPr>
              <a:grpSpLocks/>
            </p:cNvGrpSpPr>
            <p:nvPr/>
          </p:nvGrpSpPr>
          <p:grpSpPr bwMode="auto">
            <a:xfrm>
              <a:off x="1610" y="1329"/>
              <a:ext cx="2352" cy="2352"/>
              <a:chOff x="3072" y="1296"/>
              <a:chExt cx="2352" cy="2352"/>
            </a:xfrm>
          </p:grpSpPr>
          <p:grpSp>
            <p:nvGrpSpPr>
              <p:cNvPr id="498692" name="Group 4"/>
              <p:cNvGrpSpPr>
                <a:grpSpLocks/>
              </p:cNvGrpSpPr>
              <p:nvPr/>
            </p:nvGrpSpPr>
            <p:grpSpPr bwMode="auto">
              <a:xfrm>
                <a:off x="3072" y="1296"/>
                <a:ext cx="2352" cy="2352"/>
                <a:chOff x="3072" y="1296"/>
                <a:chExt cx="2400" cy="2352"/>
              </a:xfrm>
            </p:grpSpPr>
            <p:sp>
              <p:nvSpPr>
                <p:cNvPr id="498693" name="Rectangle 5"/>
                <p:cNvSpPr>
                  <a:spLocks noChangeArrowheads="1"/>
                </p:cNvSpPr>
                <p:nvPr/>
              </p:nvSpPr>
              <p:spPr bwMode="auto">
                <a:xfrm>
                  <a:off x="3072" y="129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8694" name="Rectangle 6"/>
                <p:cNvSpPr>
                  <a:spLocks noChangeArrowheads="1"/>
                </p:cNvSpPr>
                <p:nvPr/>
              </p:nvSpPr>
              <p:spPr bwMode="auto">
                <a:xfrm>
                  <a:off x="3072" y="163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8695" name="Rectangle 7"/>
                <p:cNvSpPr>
                  <a:spLocks noChangeArrowheads="1"/>
                </p:cNvSpPr>
                <p:nvPr/>
              </p:nvSpPr>
              <p:spPr bwMode="auto">
                <a:xfrm>
                  <a:off x="3072" y="1968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8696" name="Rectangle 8"/>
                <p:cNvSpPr>
                  <a:spLocks noChangeArrowheads="1"/>
                </p:cNvSpPr>
                <p:nvPr/>
              </p:nvSpPr>
              <p:spPr bwMode="auto">
                <a:xfrm>
                  <a:off x="3072" y="2304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8697" name="Rectangle 9"/>
                <p:cNvSpPr>
                  <a:spLocks noChangeArrowheads="1"/>
                </p:cNvSpPr>
                <p:nvPr/>
              </p:nvSpPr>
              <p:spPr bwMode="auto">
                <a:xfrm>
                  <a:off x="3072" y="2640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8698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8699" name="Rectangle 11"/>
                <p:cNvSpPr>
                  <a:spLocks noChangeArrowheads="1"/>
                </p:cNvSpPr>
                <p:nvPr/>
              </p:nvSpPr>
              <p:spPr bwMode="auto">
                <a:xfrm>
                  <a:off x="3072" y="331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8700" name="Rectangle 12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701" name="Rectangle 13"/>
              <p:cNvSpPr>
                <a:spLocks noChangeArrowheads="1"/>
              </p:cNvSpPr>
              <p:nvPr/>
            </p:nvSpPr>
            <p:spPr bwMode="auto">
              <a:xfrm>
                <a:off x="340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702" name="Rectangle 14"/>
              <p:cNvSpPr>
                <a:spLocks noChangeArrowheads="1"/>
              </p:cNvSpPr>
              <p:nvPr/>
            </p:nvSpPr>
            <p:spPr bwMode="auto">
              <a:xfrm>
                <a:off x="3744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703" name="Rectangle 15"/>
              <p:cNvSpPr>
                <a:spLocks noChangeArrowheads="1"/>
              </p:cNvSpPr>
              <p:nvPr/>
            </p:nvSpPr>
            <p:spPr bwMode="auto">
              <a:xfrm>
                <a:off x="4080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704" name="Rectangle 16"/>
              <p:cNvSpPr>
                <a:spLocks noChangeArrowheads="1"/>
              </p:cNvSpPr>
              <p:nvPr/>
            </p:nvSpPr>
            <p:spPr bwMode="auto">
              <a:xfrm>
                <a:off x="4416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705" name="Rectangle 17"/>
              <p:cNvSpPr>
                <a:spLocks noChangeArrowheads="1"/>
              </p:cNvSpPr>
              <p:nvPr/>
            </p:nvSpPr>
            <p:spPr bwMode="auto">
              <a:xfrm>
                <a:off x="475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8706" name="Rectangle 18"/>
              <p:cNvSpPr>
                <a:spLocks noChangeArrowheads="1"/>
              </p:cNvSpPr>
              <p:nvPr/>
            </p:nvSpPr>
            <p:spPr bwMode="auto">
              <a:xfrm>
                <a:off x="508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98707" name="Rectangle 19"/>
            <p:cNvSpPr>
              <a:spLocks noChangeArrowheads="1"/>
            </p:cNvSpPr>
            <p:nvPr/>
          </p:nvSpPr>
          <p:spPr bwMode="auto">
            <a:xfrm>
              <a:off x="1610" y="3345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708" name="Rectangle 20"/>
            <p:cNvSpPr>
              <a:spLocks noChangeArrowheads="1"/>
            </p:cNvSpPr>
            <p:nvPr/>
          </p:nvSpPr>
          <p:spPr bwMode="auto">
            <a:xfrm>
              <a:off x="2282" y="2673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709" name="Rectangle 21"/>
            <p:cNvSpPr>
              <a:spLocks noChangeArrowheads="1"/>
            </p:cNvSpPr>
            <p:nvPr/>
          </p:nvSpPr>
          <p:spPr bwMode="auto">
            <a:xfrm>
              <a:off x="2618" y="2001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710" name="Rectangle 22"/>
            <p:cNvSpPr>
              <a:spLocks noChangeArrowheads="1"/>
            </p:cNvSpPr>
            <p:nvPr/>
          </p:nvSpPr>
          <p:spPr bwMode="auto">
            <a:xfrm>
              <a:off x="2954" y="3345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711" name="Rectangle 23"/>
            <p:cNvSpPr>
              <a:spLocks noChangeArrowheads="1"/>
            </p:cNvSpPr>
            <p:nvPr/>
          </p:nvSpPr>
          <p:spPr bwMode="auto">
            <a:xfrm>
              <a:off x="3290" y="2337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712" name="Rectangle 24"/>
            <p:cNvSpPr>
              <a:spLocks noChangeArrowheads="1"/>
            </p:cNvSpPr>
            <p:nvPr/>
          </p:nvSpPr>
          <p:spPr bwMode="auto">
            <a:xfrm>
              <a:off x="1946" y="2001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713" name="Rectangle 25"/>
            <p:cNvSpPr>
              <a:spLocks noChangeArrowheads="1"/>
            </p:cNvSpPr>
            <p:nvPr/>
          </p:nvSpPr>
          <p:spPr bwMode="auto">
            <a:xfrm>
              <a:off x="2954" y="1665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714" name="Rectangle 26"/>
            <p:cNvSpPr>
              <a:spLocks noChangeArrowheads="1"/>
            </p:cNvSpPr>
            <p:nvPr/>
          </p:nvSpPr>
          <p:spPr bwMode="auto">
            <a:xfrm>
              <a:off x="3626" y="1329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715" name="Rectangle 27"/>
            <p:cNvSpPr>
              <a:spLocks noChangeArrowheads="1"/>
            </p:cNvSpPr>
            <p:nvPr/>
          </p:nvSpPr>
          <p:spPr bwMode="auto">
            <a:xfrm>
              <a:off x="2282" y="1329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716" name="Rectangle 28"/>
            <p:cNvSpPr>
              <a:spLocks noChangeArrowheads="1"/>
            </p:cNvSpPr>
            <p:nvPr/>
          </p:nvSpPr>
          <p:spPr bwMode="auto">
            <a:xfrm>
              <a:off x="2954" y="2673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8717" name="Rectangle 29"/>
            <p:cNvSpPr>
              <a:spLocks noChangeArrowheads="1"/>
            </p:cNvSpPr>
            <p:nvPr/>
          </p:nvSpPr>
          <p:spPr bwMode="auto">
            <a:xfrm>
              <a:off x="3290" y="3009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8718" name="Text Box 30"/>
          <p:cNvSpPr txBox="1">
            <a:spLocks noChangeArrowheads="1"/>
          </p:cNvSpPr>
          <p:nvPr/>
        </p:nvSpPr>
        <p:spPr bwMode="auto">
          <a:xfrm>
            <a:off x="527050" y="1457325"/>
            <a:ext cx="3435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</a:rPr>
              <a:t>Caches data blocks from disk that are heavily used</a:t>
            </a:r>
          </a:p>
        </p:txBody>
      </p:sp>
      <p:grpSp>
        <p:nvGrpSpPr>
          <p:cNvPr id="498720" name="Group 32"/>
          <p:cNvGrpSpPr>
            <a:grpSpLocks/>
          </p:cNvGrpSpPr>
          <p:nvPr/>
        </p:nvGrpSpPr>
        <p:grpSpPr bwMode="auto">
          <a:xfrm>
            <a:off x="938213" y="4865688"/>
            <a:ext cx="2560637" cy="1658937"/>
            <a:chOff x="4425" y="2871"/>
            <a:chExt cx="887" cy="694"/>
          </a:xfrm>
        </p:grpSpPr>
        <p:sp>
          <p:nvSpPr>
            <p:cNvPr id="498721" name="Oval 33"/>
            <p:cNvSpPr>
              <a:spLocks noChangeArrowheads="1"/>
            </p:cNvSpPr>
            <p:nvPr/>
          </p:nvSpPr>
          <p:spPr bwMode="auto">
            <a:xfrm>
              <a:off x="4425" y="2871"/>
              <a:ext cx="881" cy="16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8722" name="Oval 34"/>
            <p:cNvSpPr>
              <a:spLocks noChangeArrowheads="1"/>
            </p:cNvSpPr>
            <p:nvPr/>
          </p:nvSpPr>
          <p:spPr bwMode="auto">
            <a:xfrm>
              <a:off x="4431" y="3399"/>
              <a:ext cx="881" cy="166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98723" name="Line 35"/>
            <p:cNvSpPr>
              <a:spLocks noChangeShapeType="1"/>
            </p:cNvSpPr>
            <p:nvPr/>
          </p:nvSpPr>
          <p:spPr bwMode="auto">
            <a:xfrm>
              <a:off x="4433" y="2941"/>
              <a:ext cx="0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98724" name="Line 36"/>
            <p:cNvSpPr>
              <a:spLocks noChangeShapeType="1"/>
            </p:cNvSpPr>
            <p:nvPr/>
          </p:nvSpPr>
          <p:spPr bwMode="auto">
            <a:xfrm>
              <a:off x="5306" y="2958"/>
              <a:ext cx="0" cy="5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98726" name="Rectangle 38"/>
          <p:cNvSpPr>
            <a:spLocks noChangeArrowheads="1"/>
          </p:cNvSpPr>
          <p:nvPr/>
        </p:nvSpPr>
        <p:spPr bwMode="auto">
          <a:xfrm>
            <a:off x="3543300" y="1058863"/>
            <a:ext cx="524986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62" tIns="46038" rIns="93662" bIns="46038" anchor="ctr"/>
          <a:lstStyle>
            <a:lvl1pPr>
              <a:spcBef>
                <a:spcPct val="0"/>
              </a:spcBef>
              <a:defRPr sz="36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400"/>
              <a:t>Buffer Cache</a:t>
            </a:r>
          </a:p>
        </p:txBody>
      </p:sp>
      <p:sp>
        <p:nvSpPr>
          <p:cNvPr id="498727" name="Rectangle 39"/>
          <p:cNvSpPr>
            <a:spLocks noChangeArrowheads="1"/>
          </p:cNvSpPr>
          <p:nvPr/>
        </p:nvSpPr>
        <p:spPr bwMode="auto">
          <a:xfrm>
            <a:off x="1406525" y="5403850"/>
            <a:ext cx="1592263" cy="8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3662" tIns="46038" rIns="93662" bIns="46038" anchor="ctr"/>
          <a:lstStyle>
            <a:lvl1pPr>
              <a:spcBef>
                <a:spcPct val="0"/>
              </a:spcBef>
              <a:defRPr sz="36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/>
              <a:t>Disk</a:t>
            </a:r>
          </a:p>
        </p:txBody>
      </p:sp>
      <p:sp>
        <p:nvSpPr>
          <p:cNvPr id="498728" name="Oval 40"/>
          <p:cNvSpPr>
            <a:spLocks noChangeArrowheads="1"/>
          </p:cNvSpPr>
          <p:nvPr/>
        </p:nvSpPr>
        <p:spPr bwMode="auto">
          <a:xfrm>
            <a:off x="1685925" y="2525713"/>
            <a:ext cx="1582738" cy="13922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Shadow</a:t>
            </a:r>
          </a:p>
          <a:p>
            <a:pPr algn="ctr"/>
            <a:r>
              <a:rPr lang="en-US" altLang="en-US">
                <a:latin typeface="Times New Roman" pitchFamily="18" charset="0"/>
              </a:rPr>
              <a:t>Process</a:t>
            </a:r>
          </a:p>
        </p:txBody>
      </p:sp>
      <p:sp>
        <p:nvSpPr>
          <p:cNvPr id="498729" name="Line 41"/>
          <p:cNvSpPr>
            <a:spLocks noChangeShapeType="1"/>
          </p:cNvSpPr>
          <p:nvPr/>
        </p:nvSpPr>
        <p:spPr bwMode="auto">
          <a:xfrm flipH="1">
            <a:off x="2335213" y="3795713"/>
            <a:ext cx="55562" cy="1289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98730" name="Line 42"/>
          <p:cNvSpPr>
            <a:spLocks noChangeShapeType="1"/>
          </p:cNvSpPr>
          <p:nvPr/>
        </p:nvSpPr>
        <p:spPr bwMode="auto">
          <a:xfrm>
            <a:off x="3213100" y="3119438"/>
            <a:ext cx="1055688" cy="153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1788" y="246063"/>
            <a:ext cx="8023225" cy="750887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Block in cache?</a:t>
            </a:r>
          </a:p>
        </p:txBody>
      </p:sp>
      <p:grpSp>
        <p:nvGrpSpPr>
          <p:cNvPr id="514051" name="Group 3"/>
          <p:cNvGrpSpPr>
            <a:grpSpLocks/>
          </p:cNvGrpSpPr>
          <p:nvPr/>
        </p:nvGrpSpPr>
        <p:grpSpPr bwMode="auto">
          <a:xfrm>
            <a:off x="5246688" y="1620838"/>
            <a:ext cx="3733800" cy="3733800"/>
            <a:chOff x="1610" y="1329"/>
            <a:chExt cx="2352" cy="2352"/>
          </a:xfrm>
        </p:grpSpPr>
        <p:grpSp>
          <p:nvGrpSpPr>
            <p:cNvPr id="514052" name="Group 4"/>
            <p:cNvGrpSpPr>
              <a:grpSpLocks/>
            </p:cNvGrpSpPr>
            <p:nvPr/>
          </p:nvGrpSpPr>
          <p:grpSpPr bwMode="auto">
            <a:xfrm>
              <a:off x="1610" y="1329"/>
              <a:ext cx="2352" cy="2352"/>
              <a:chOff x="3072" y="1296"/>
              <a:chExt cx="2352" cy="2352"/>
            </a:xfrm>
          </p:grpSpPr>
          <p:grpSp>
            <p:nvGrpSpPr>
              <p:cNvPr id="514053" name="Group 5"/>
              <p:cNvGrpSpPr>
                <a:grpSpLocks/>
              </p:cNvGrpSpPr>
              <p:nvPr/>
            </p:nvGrpSpPr>
            <p:grpSpPr bwMode="auto">
              <a:xfrm>
                <a:off x="3072" y="1296"/>
                <a:ext cx="2352" cy="2352"/>
                <a:chOff x="3072" y="1296"/>
                <a:chExt cx="2400" cy="2352"/>
              </a:xfrm>
            </p:grpSpPr>
            <p:sp>
              <p:nvSpPr>
                <p:cNvPr id="514054" name="Rectangle 6"/>
                <p:cNvSpPr>
                  <a:spLocks noChangeArrowheads="1"/>
                </p:cNvSpPr>
                <p:nvPr/>
              </p:nvSpPr>
              <p:spPr bwMode="auto">
                <a:xfrm>
                  <a:off x="3072" y="129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55" name="Rectangle 7"/>
                <p:cNvSpPr>
                  <a:spLocks noChangeArrowheads="1"/>
                </p:cNvSpPr>
                <p:nvPr/>
              </p:nvSpPr>
              <p:spPr bwMode="auto">
                <a:xfrm>
                  <a:off x="3072" y="163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56" name="Rectangle 8"/>
                <p:cNvSpPr>
                  <a:spLocks noChangeArrowheads="1"/>
                </p:cNvSpPr>
                <p:nvPr/>
              </p:nvSpPr>
              <p:spPr bwMode="auto">
                <a:xfrm>
                  <a:off x="3072" y="1968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57" name="Rectangle 9"/>
                <p:cNvSpPr>
                  <a:spLocks noChangeArrowheads="1"/>
                </p:cNvSpPr>
                <p:nvPr/>
              </p:nvSpPr>
              <p:spPr bwMode="auto">
                <a:xfrm>
                  <a:off x="3072" y="2304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640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4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3072" y="331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4061" name="Rectangle 13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2" name="Rectangle 14"/>
              <p:cNvSpPr>
                <a:spLocks noChangeArrowheads="1"/>
              </p:cNvSpPr>
              <p:nvPr/>
            </p:nvSpPr>
            <p:spPr bwMode="auto">
              <a:xfrm>
                <a:off x="340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3" name="Rectangle 15"/>
              <p:cNvSpPr>
                <a:spLocks noChangeArrowheads="1"/>
              </p:cNvSpPr>
              <p:nvPr/>
            </p:nvSpPr>
            <p:spPr bwMode="auto">
              <a:xfrm>
                <a:off x="3744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4" name="Rectangle 16"/>
              <p:cNvSpPr>
                <a:spLocks noChangeArrowheads="1"/>
              </p:cNvSpPr>
              <p:nvPr/>
            </p:nvSpPr>
            <p:spPr bwMode="auto">
              <a:xfrm>
                <a:off x="4080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5" name="Rectangle 17"/>
              <p:cNvSpPr>
                <a:spLocks noChangeArrowheads="1"/>
              </p:cNvSpPr>
              <p:nvPr/>
            </p:nvSpPr>
            <p:spPr bwMode="auto">
              <a:xfrm>
                <a:off x="4416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6" name="Rectangle 18"/>
              <p:cNvSpPr>
                <a:spLocks noChangeArrowheads="1"/>
              </p:cNvSpPr>
              <p:nvPr/>
            </p:nvSpPr>
            <p:spPr bwMode="auto">
              <a:xfrm>
                <a:off x="475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67" name="Rectangle 19"/>
              <p:cNvSpPr>
                <a:spLocks noChangeArrowheads="1"/>
              </p:cNvSpPr>
              <p:nvPr/>
            </p:nvSpPr>
            <p:spPr bwMode="auto">
              <a:xfrm>
                <a:off x="508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4068" name="Rectangle 20"/>
            <p:cNvSpPr>
              <a:spLocks noChangeArrowheads="1"/>
            </p:cNvSpPr>
            <p:nvPr/>
          </p:nvSpPr>
          <p:spPr bwMode="auto">
            <a:xfrm>
              <a:off x="1610" y="3345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69" name="Rectangle 21"/>
            <p:cNvSpPr>
              <a:spLocks noChangeArrowheads="1"/>
            </p:cNvSpPr>
            <p:nvPr/>
          </p:nvSpPr>
          <p:spPr bwMode="auto">
            <a:xfrm>
              <a:off x="2282" y="2673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70" name="Rectangle 22"/>
            <p:cNvSpPr>
              <a:spLocks noChangeArrowheads="1"/>
            </p:cNvSpPr>
            <p:nvPr/>
          </p:nvSpPr>
          <p:spPr bwMode="auto">
            <a:xfrm>
              <a:off x="2618" y="2001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71" name="Rectangle 23"/>
            <p:cNvSpPr>
              <a:spLocks noChangeArrowheads="1"/>
            </p:cNvSpPr>
            <p:nvPr/>
          </p:nvSpPr>
          <p:spPr bwMode="auto">
            <a:xfrm>
              <a:off x="2954" y="3345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72" name="Rectangle 24"/>
            <p:cNvSpPr>
              <a:spLocks noChangeArrowheads="1"/>
            </p:cNvSpPr>
            <p:nvPr/>
          </p:nvSpPr>
          <p:spPr bwMode="auto">
            <a:xfrm>
              <a:off x="3290" y="2337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73" name="Rectangle 25"/>
            <p:cNvSpPr>
              <a:spLocks noChangeArrowheads="1"/>
            </p:cNvSpPr>
            <p:nvPr/>
          </p:nvSpPr>
          <p:spPr bwMode="auto">
            <a:xfrm>
              <a:off x="1946" y="2001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74" name="Rectangle 26"/>
            <p:cNvSpPr>
              <a:spLocks noChangeArrowheads="1"/>
            </p:cNvSpPr>
            <p:nvPr/>
          </p:nvSpPr>
          <p:spPr bwMode="auto">
            <a:xfrm>
              <a:off x="2954" y="1665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75" name="Rectangle 27"/>
            <p:cNvSpPr>
              <a:spLocks noChangeArrowheads="1"/>
            </p:cNvSpPr>
            <p:nvPr/>
          </p:nvSpPr>
          <p:spPr bwMode="auto">
            <a:xfrm>
              <a:off x="3626" y="1329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76" name="Rectangle 28"/>
            <p:cNvSpPr>
              <a:spLocks noChangeArrowheads="1"/>
            </p:cNvSpPr>
            <p:nvPr/>
          </p:nvSpPr>
          <p:spPr bwMode="auto">
            <a:xfrm>
              <a:off x="2282" y="1329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77" name="Rectangle 29"/>
            <p:cNvSpPr>
              <a:spLocks noChangeArrowheads="1"/>
            </p:cNvSpPr>
            <p:nvPr/>
          </p:nvSpPr>
          <p:spPr bwMode="auto">
            <a:xfrm>
              <a:off x="2954" y="2673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78" name="Rectangle 30"/>
            <p:cNvSpPr>
              <a:spLocks noChangeArrowheads="1"/>
            </p:cNvSpPr>
            <p:nvPr/>
          </p:nvSpPr>
          <p:spPr bwMode="auto">
            <a:xfrm>
              <a:off x="3290" y="3009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4079" name="Text Box 31"/>
          <p:cNvSpPr txBox="1">
            <a:spLocks noChangeArrowheads="1"/>
          </p:cNvSpPr>
          <p:nvPr/>
        </p:nvSpPr>
        <p:spPr bwMode="auto">
          <a:xfrm>
            <a:off x="228600" y="1739900"/>
            <a:ext cx="52292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</a:rPr>
              <a:t>How do you know if a block is cached?</a:t>
            </a: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Do you search all the blocks? </a:t>
            </a: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Could be 1000s of blocks to search.</a:t>
            </a:r>
          </a:p>
        </p:txBody>
      </p:sp>
      <p:sp>
        <p:nvSpPr>
          <p:cNvPr id="514085" name="Oval 37"/>
          <p:cNvSpPr>
            <a:spLocks noChangeArrowheads="1"/>
          </p:cNvSpPr>
          <p:nvPr/>
        </p:nvSpPr>
        <p:spPr bwMode="auto">
          <a:xfrm>
            <a:off x="2860675" y="4954588"/>
            <a:ext cx="1754188" cy="13922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Shadow</a:t>
            </a:r>
          </a:p>
          <a:p>
            <a:pPr algn="ctr"/>
            <a:r>
              <a:rPr lang="en-US" altLang="en-US">
                <a:latin typeface="Times New Roman" pitchFamily="18" charset="0"/>
              </a:rPr>
              <a:t>Process</a:t>
            </a:r>
          </a:p>
        </p:txBody>
      </p:sp>
      <p:sp>
        <p:nvSpPr>
          <p:cNvPr id="514087" name="Line 39"/>
          <p:cNvSpPr>
            <a:spLocks noChangeShapeType="1"/>
          </p:cNvSpPr>
          <p:nvPr/>
        </p:nvSpPr>
        <p:spPr bwMode="auto">
          <a:xfrm flipV="1">
            <a:off x="3946525" y="3663950"/>
            <a:ext cx="1250950" cy="1374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14088" name="Text Box 40"/>
          <p:cNvSpPr txBox="1">
            <a:spLocks noChangeArrowheads="1"/>
          </p:cNvSpPr>
          <p:nvPr/>
        </p:nvSpPr>
        <p:spPr bwMode="auto">
          <a:xfrm>
            <a:off x="4151313" y="4048125"/>
            <a:ext cx="374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latin typeface="Times New Roman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Buffer Cache</a:t>
            </a:r>
          </a:p>
        </p:txBody>
      </p:sp>
      <p:grpSp>
        <p:nvGrpSpPr>
          <p:cNvPr id="515075" name="Group 3"/>
          <p:cNvGrpSpPr>
            <a:grpSpLocks/>
          </p:cNvGrpSpPr>
          <p:nvPr/>
        </p:nvGrpSpPr>
        <p:grpSpPr bwMode="auto">
          <a:xfrm>
            <a:off x="4103688" y="2005013"/>
            <a:ext cx="3733800" cy="3733800"/>
            <a:chOff x="1610" y="1329"/>
            <a:chExt cx="2352" cy="2352"/>
          </a:xfrm>
        </p:grpSpPr>
        <p:grpSp>
          <p:nvGrpSpPr>
            <p:cNvPr id="515076" name="Group 4"/>
            <p:cNvGrpSpPr>
              <a:grpSpLocks/>
            </p:cNvGrpSpPr>
            <p:nvPr/>
          </p:nvGrpSpPr>
          <p:grpSpPr bwMode="auto">
            <a:xfrm>
              <a:off x="1610" y="1329"/>
              <a:ext cx="2352" cy="2352"/>
              <a:chOff x="3072" y="1296"/>
              <a:chExt cx="2352" cy="2352"/>
            </a:xfrm>
          </p:grpSpPr>
          <p:grpSp>
            <p:nvGrpSpPr>
              <p:cNvPr id="515077" name="Group 5"/>
              <p:cNvGrpSpPr>
                <a:grpSpLocks/>
              </p:cNvGrpSpPr>
              <p:nvPr/>
            </p:nvGrpSpPr>
            <p:grpSpPr bwMode="auto">
              <a:xfrm>
                <a:off x="3072" y="1296"/>
                <a:ext cx="2352" cy="2352"/>
                <a:chOff x="3072" y="1296"/>
                <a:chExt cx="2400" cy="2352"/>
              </a:xfrm>
            </p:grpSpPr>
            <p:sp>
              <p:nvSpPr>
                <p:cNvPr id="515078" name="Rectangle 6"/>
                <p:cNvSpPr>
                  <a:spLocks noChangeArrowheads="1"/>
                </p:cNvSpPr>
                <p:nvPr/>
              </p:nvSpPr>
              <p:spPr bwMode="auto">
                <a:xfrm>
                  <a:off x="3072" y="129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79" name="Rectangle 7"/>
                <p:cNvSpPr>
                  <a:spLocks noChangeArrowheads="1"/>
                </p:cNvSpPr>
                <p:nvPr/>
              </p:nvSpPr>
              <p:spPr bwMode="auto">
                <a:xfrm>
                  <a:off x="3072" y="163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80" name="Rectangle 8"/>
                <p:cNvSpPr>
                  <a:spLocks noChangeArrowheads="1"/>
                </p:cNvSpPr>
                <p:nvPr/>
              </p:nvSpPr>
              <p:spPr bwMode="auto">
                <a:xfrm>
                  <a:off x="3072" y="1968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81" name="Rectangle 9"/>
                <p:cNvSpPr>
                  <a:spLocks noChangeArrowheads="1"/>
                </p:cNvSpPr>
                <p:nvPr/>
              </p:nvSpPr>
              <p:spPr bwMode="auto">
                <a:xfrm>
                  <a:off x="3072" y="2304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82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2640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83" name="Rectangle 11"/>
                <p:cNvSpPr>
                  <a:spLocks noChangeArrowheads="1"/>
                </p:cNvSpPr>
                <p:nvPr/>
              </p:nvSpPr>
              <p:spPr bwMode="auto">
                <a:xfrm>
                  <a:off x="3072" y="2976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5084" name="Rectangle 12"/>
                <p:cNvSpPr>
                  <a:spLocks noChangeArrowheads="1"/>
                </p:cNvSpPr>
                <p:nvPr/>
              </p:nvSpPr>
              <p:spPr bwMode="auto">
                <a:xfrm>
                  <a:off x="3072" y="3312"/>
                  <a:ext cx="2400" cy="3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5085" name="Rectangle 13"/>
              <p:cNvSpPr>
                <a:spLocks noChangeArrowheads="1"/>
              </p:cNvSpPr>
              <p:nvPr/>
            </p:nvSpPr>
            <p:spPr bwMode="auto">
              <a:xfrm>
                <a:off x="307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86" name="Rectangle 14"/>
              <p:cNvSpPr>
                <a:spLocks noChangeArrowheads="1"/>
              </p:cNvSpPr>
              <p:nvPr/>
            </p:nvSpPr>
            <p:spPr bwMode="auto">
              <a:xfrm>
                <a:off x="340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87" name="Rectangle 15"/>
              <p:cNvSpPr>
                <a:spLocks noChangeArrowheads="1"/>
              </p:cNvSpPr>
              <p:nvPr/>
            </p:nvSpPr>
            <p:spPr bwMode="auto">
              <a:xfrm>
                <a:off x="3744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88" name="Rectangle 16"/>
              <p:cNvSpPr>
                <a:spLocks noChangeArrowheads="1"/>
              </p:cNvSpPr>
              <p:nvPr/>
            </p:nvSpPr>
            <p:spPr bwMode="auto">
              <a:xfrm>
                <a:off x="4080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89" name="Rectangle 17"/>
              <p:cNvSpPr>
                <a:spLocks noChangeArrowheads="1"/>
              </p:cNvSpPr>
              <p:nvPr/>
            </p:nvSpPr>
            <p:spPr bwMode="auto">
              <a:xfrm>
                <a:off x="4416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90" name="Rectangle 18"/>
              <p:cNvSpPr>
                <a:spLocks noChangeArrowheads="1"/>
              </p:cNvSpPr>
              <p:nvPr/>
            </p:nvSpPr>
            <p:spPr bwMode="auto">
              <a:xfrm>
                <a:off x="4752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91" name="Rectangle 19"/>
              <p:cNvSpPr>
                <a:spLocks noChangeArrowheads="1"/>
              </p:cNvSpPr>
              <p:nvPr/>
            </p:nvSpPr>
            <p:spPr bwMode="auto">
              <a:xfrm>
                <a:off x="5088" y="1296"/>
                <a:ext cx="336" cy="23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5092" name="Rectangle 20"/>
            <p:cNvSpPr>
              <a:spLocks noChangeArrowheads="1"/>
            </p:cNvSpPr>
            <p:nvPr/>
          </p:nvSpPr>
          <p:spPr bwMode="auto">
            <a:xfrm>
              <a:off x="1610" y="3345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93" name="Rectangle 21"/>
            <p:cNvSpPr>
              <a:spLocks noChangeArrowheads="1"/>
            </p:cNvSpPr>
            <p:nvPr/>
          </p:nvSpPr>
          <p:spPr bwMode="auto">
            <a:xfrm>
              <a:off x="2282" y="2673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94" name="Rectangle 22"/>
            <p:cNvSpPr>
              <a:spLocks noChangeArrowheads="1"/>
            </p:cNvSpPr>
            <p:nvPr/>
          </p:nvSpPr>
          <p:spPr bwMode="auto">
            <a:xfrm>
              <a:off x="2618" y="2001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95" name="Rectangle 23"/>
            <p:cNvSpPr>
              <a:spLocks noChangeArrowheads="1"/>
            </p:cNvSpPr>
            <p:nvPr/>
          </p:nvSpPr>
          <p:spPr bwMode="auto">
            <a:xfrm>
              <a:off x="2954" y="3345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96" name="Rectangle 24"/>
            <p:cNvSpPr>
              <a:spLocks noChangeArrowheads="1"/>
            </p:cNvSpPr>
            <p:nvPr/>
          </p:nvSpPr>
          <p:spPr bwMode="auto">
            <a:xfrm>
              <a:off x="3290" y="2337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97" name="Rectangle 25"/>
            <p:cNvSpPr>
              <a:spLocks noChangeArrowheads="1"/>
            </p:cNvSpPr>
            <p:nvPr/>
          </p:nvSpPr>
          <p:spPr bwMode="auto">
            <a:xfrm>
              <a:off x="1946" y="2001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98" name="Rectangle 26"/>
            <p:cNvSpPr>
              <a:spLocks noChangeArrowheads="1"/>
            </p:cNvSpPr>
            <p:nvPr/>
          </p:nvSpPr>
          <p:spPr bwMode="auto">
            <a:xfrm>
              <a:off x="2954" y="1665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099" name="Rectangle 27"/>
            <p:cNvSpPr>
              <a:spLocks noChangeArrowheads="1"/>
            </p:cNvSpPr>
            <p:nvPr/>
          </p:nvSpPr>
          <p:spPr bwMode="auto">
            <a:xfrm>
              <a:off x="3626" y="1329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00" name="Rectangle 28"/>
            <p:cNvSpPr>
              <a:spLocks noChangeArrowheads="1"/>
            </p:cNvSpPr>
            <p:nvPr/>
          </p:nvSpPr>
          <p:spPr bwMode="auto">
            <a:xfrm>
              <a:off x="2282" y="1329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01" name="Rectangle 29"/>
            <p:cNvSpPr>
              <a:spLocks noChangeArrowheads="1"/>
            </p:cNvSpPr>
            <p:nvPr/>
          </p:nvSpPr>
          <p:spPr bwMode="auto">
            <a:xfrm>
              <a:off x="2954" y="2673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102" name="Rectangle 30"/>
            <p:cNvSpPr>
              <a:spLocks noChangeArrowheads="1"/>
            </p:cNvSpPr>
            <p:nvPr/>
          </p:nvSpPr>
          <p:spPr bwMode="auto">
            <a:xfrm>
              <a:off x="3290" y="3009"/>
              <a:ext cx="336" cy="33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5103" name="Text Box 31"/>
          <p:cNvSpPr txBox="1">
            <a:spLocks noChangeArrowheads="1"/>
          </p:cNvSpPr>
          <p:nvPr/>
        </p:nvSpPr>
        <p:spPr bwMode="auto">
          <a:xfrm>
            <a:off x="439738" y="1757363"/>
            <a:ext cx="34353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latin typeface="Times New Roman" pitchFamily="18" charset="0"/>
              </a:rPr>
              <a:t>Find a block by</a:t>
            </a: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Take </a:t>
            </a: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	Data file #</a:t>
            </a: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	Block# </a:t>
            </a:r>
          </a:p>
          <a:p>
            <a:pPr eaLnBrk="1" hangingPunct="1"/>
            <a:r>
              <a:rPr lang="en-US" altLang="en-US">
                <a:latin typeface="Times New Roman" pitchFamily="18" charset="0"/>
              </a:rPr>
              <a:t>and Hash Them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Hashing I</a:t>
            </a:r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Simple has could be a Mod function</a:t>
            </a:r>
          </a:p>
          <a:p>
            <a:pPr lvl="1"/>
            <a:r>
              <a:rPr lang="en-US" altLang="en-US"/>
              <a:t>1 mod 4 = 1</a:t>
            </a:r>
          </a:p>
          <a:p>
            <a:pPr lvl="1"/>
            <a:r>
              <a:rPr lang="en-US" altLang="en-US"/>
              <a:t>2 mod 4 = 2</a:t>
            </a:r>
          </a:p>
          <a:p>
            <a:pPr lvl="1"/>
            <a:r>
              <a:rPr lang="en-US" altLang="en-US"/>
              <a:t>3 mod 4 = 3</a:t>
            </a:r>
          </a:p>
          <a:p>
            <a:pPr lvl="1"/>
            <a:r>
              <a:rPr lang="en-US" altLang="en-US"/>
              <a:t>4 mod 4 = 0</a:t>
            </a:r>
          </a:p>
          <a:p>
            <a:pPr lvl="1"/>
            <a:r>
              <a:rPr lang="en-US" altLang="en-US"/>
              <a:t>5 mod 4 = 1</a:t>
            </a:r>
          </a:p>
          <a:p>
            <a:r>
              <a:rPr lang="en-US" altLang="en-US"/>
              <a:t> Using “mod 4” as a hash function creates 4 “buckets” to store things</a:t>
            </a:r>
          </a:p>
          <a:p>
            <a:pPr>
              <a:buFont typeface="Wingdings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Hashing II</a:t>
            </a:r>
          </a:p>
        </p:txBody>
      </p:sp>
      <p:sp>
        <p:nvSpPr>
          <p:cNvPr id="518147" name="Text Box 3"/>
          <p:cNvSpPr txBox="1">
            <a:spLocks noChangeArrowheads="1"/>
          </p:cNvSpPr>
          <p:nvPr/>
        </p:nvSpPr>
        <p:spPr bwMode="auto">
          <a:xfrm>
            <a:off x="968375" y="2278063"/>
            <a:ext cx="2052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chemeClr val="accent2"/>
                </a:solidFill>
                <a:latin typeface="Times New Roman" pitchFamily="18" charset="0"/>
              </a:rPr>
              <a:t>Empty Buckets</a:t>
            </a:r>
          </a:p>
        </p:txBody>
      </p:sp>
      <p:sp>
        <p:nvSpPr>
          <p:cNvPr id="518149" name="Rectangle 5"/>
          <p:cNvSpPr>
            <a:spLocks noChangeArrowheads="1"/>
          </p:cNvSpPr>
          <p:nvPr/>
        </p:nvSpPr>
        <p:spPr bwMode="auto">
          <a:xfrm>
            <a:off x="1343025" y="3065463"/>
            <a:ext cx="244475" cy="37623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8150" name="Rectangle 6"/>
          <p:cNvSpPr>
            <a:spLocks noChangeArrowheads="1"/>
          </p:cNvSpPr>
          <p:nvPr/>
        </p:nvSpPr>
        <p:spPr bwMode="auto">
          <a:xfrm>
            <a:off x="1343025" y="3854450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8151" name="Rectangle 7"/>
          <p:cNvSpPr>
            <a:spLocks noChangeArrowheads="1"/>
          </p:cNvSpPr>
          <p:nvPr/>
        </p:nvSpPr>
        <p:spPr bwMode="auto">
          <a:xfrm>
            <a:off x="1343025" y="4543425"/>
            <a:ext cx="244475" cy="371475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8152" name="Rectangle 8"/>
          <p:cNvSpPr>
            <a:spLocks noChangeArrowheads="1"/>
          </p:cNvSpPr>
          <p:nvPr/>
        </p:nvSpPr>
        <p:spPr bwMode="auto">
          <a:xfrm>
            <a:off x="1343025" y="5270500"/>
            <a:ext cx="244475" cy="369888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518153" name="AutoShape 9"/>
          <p:cNvCxnSpPr>
            <a:cxnSpLocks noChangeShapeType="1"/>
            <a:stCxn id="518149" idx="3"/>
          </p:cNvCxnSpPr>
          <p:nvPr/>
        </p:nvCxnSpPr>
        <p:spPr bwMode="auto">
          <a:xfrm flipV="1">
            <a:off x="1587500" y="3230563"/>
            <a:ext cx="855663" cy="238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4" name="AutoShape 10"/>
          <p:cNvCxnSpPr>
            <a:cxnSpLocks noChangeShapeType="1"/>
            <a:stCxn id="518152" idx="3"/>
          </p:cNvCxnSpPr>
          <p:nvPr/>
        </p:nvCxnSpPr>
        <p:spPr bwMode="auto">
          <a:xfrm flipV="1">
            <a:off x="1587500" y="5449888"/>
            <a:ext cx="855663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55" name="AutoShape 11"/>
          <p:cNvCxnSpPr>
            <a:cxnSpLocks noChangeShapeType="1"/>
            <a:stCxn id="518150" idx="3"/>
          </p:cNvCxnSpPr>
          <p:nvPr/>
        </p:nvCxnSpPr>
        <p:spPr bwMode="auto">
          <a:xfrm flipV="1">
            <a:off x="1587500" y="4022725"/>
            <a:ext cx="855663" cy="19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8167" name="Text Box 23"/>
          <p:cNvSpPr txBox="1">
            <a:spLocks noChangeArrowheads="1"/>
          </p:cNvSpPr>
          <p:nvPr/>
        </p:nvSpPr>
        <p:spPr bwMode="auto">
          <a:xfrm>
            <a:off x="844550" y="3781425"/>
            <a:ext cx="28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</a:t>
            </a:r>
          </a:p>
        </p:txBody>
      </p:sp>
      <p:sp>
        <p:nvSpPr>
          <p:cNvPr id="518168" name="Text Box 24"/>
          <p:cNvSpPr txBox="1">
            <a:spLocks noChangeArrowheads="1"/>
          </p:cNvSpPr>
          <p:nvPr/>
        </p:nvSpPr>
        <p:spPr bwMode="auto">
          <a:xfrm>
            <a:off x="855663" y="4478338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518169" name="Text Box 25"/>
          <p:cNvSpPr txBox="1">
            <a:spLocks noChangeArrowheads="1"/>
          </p:cNvSpPr>
          <p:nvPr/>
        </p:nvSpPr>
        <p:spPr bwMode="auto">
          <a:xfrm>
            <a:off x="884238" y="2943225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</a:p>
        </p:txBody>
      </p:sp>
      <p:sp>
        <p:nvSpPr>
          <p:cNvPr id="518170" name="Text Box 26"/>
          <p:cNvSpPr txBox="1">
            <a:spLocks noChangeArrowheads="1"/>
          </p:cNvSpPr>
          <p:nvPr/>
        </p:nvSpPr>
        <p:spPr bwMode="auto">
          <a:xfrm>
            <a:off x="855663" y="5253038"/>
            <a:ext cx="280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cxnSp>
        <p:nvCxnSpPr>
          <p:cNvPr id="518171" name="AutoShape 27"/>
          <p:cNvCxnSpPr>
            <a:cxnSpLocks noChangeShapeType="1"/>
            <a:stCxn id="518151" idx="3"/>
          </p:cNvCxnSpPr>
          <p:nvPr/>
        </p:nvCxnSpPr>
        <p:spPr bwMode="auto">
          <a:xfrm flipV="1">
            <a:off x="1587500" y="4721225"/>
            <a:ext cx="9017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killBuilders">
  <a:themeElements>
    <a:clrScheme name="SkillBuilders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killBuilder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killBuilder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illBuilde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illBuilder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illBuilder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illBuilder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illBuilder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illBuilder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Settings\khailey\Application Data\Microsoft\Templates\SkillBuilders.pot</Template>
  <TotalTime>0</TotalTime>
  <Words>1258</Words>
  <Application>Microsoft Office PowerPoint</Application>
  <PresentationFormat>On-screen Show (4:3)</PresentationFormat>
  <Paragraphs>386</Paragraphs>
  <Slides>44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Courier New</vt:lpstr>
      <vt:lpstr>Times New Roman</vt:lpstr>
      <vt:lpstr>Wingdings</vt:lpstr>
      <vt:lpstr>SkillBuilders</vt:lpstr>
      <vt:lpstr>Bitmap Image</vt:lpstr>
      <vt:lpstr>Buffer Cache Waits</vt:lpstr>
      <vt:lpstr>Buffer Cache Waits</vt:lpstr>
      <vt:lpstr>Buffer Cache Waits</vt:lpstr>
      <vt:lpstr>Oracle Memory Stuctures</vt:lpstr>
      <vt:lpstr>Buffer Cache</vt:lpstr>
      <vt:lpstr>Block in cache?</vt:lpstr>
      <vt:lpstr>Buffer Cache</vt:lpstr>
      <vt:lpstr>Hashing I</vt:lpstr>
      <vt:lpstr>Hashing II</vt:lpstr>
      <vt:lpstr>Hashing III</vt:lpstr>
      <vt:lpstr>Hashing IV</vt:lpstr>
      <vt:lpstr>Hashing V</vt:lpstr>
      <vt:lpstr>To Find a Block</vt:lpstr>
      <vt:lpstr>Cache Buffers Chains </vt:lpstr>
      <vt:lpstr>Cache Buffers Chains </vt:lpstr>
      <vt:lpstr>Cache Buffers Chains </vt:lpstr>
      <vt:lpstr>Cache Buffers Chains : Diag</vt:lpstr>
      <vt:lpstr>Cache Buffers Chains : Diag</vt:lpstr>
      <vt:lpstr>Cache Buffers Chains : Solution</vt:lpstr>
      <vt:lpstr>Need Free Block Block</vt:lpstr>
      <vt:lpstr>Finding a Free Block</vt:lpstr>
      <vt:lpstr>Finding a Free Block</vt:lpstr>
      <vt:lpstr>Cache Buffers LRU list</vt:lpstr>
      <vt:lpstr>Free Buffer Wait</vt:lpstr>
      <vt:lpstr>Free Buffer Wait</vt:lpstr>
      <vt:lpstr>Cache Buffers LRU list</vt:lpstr>
      <vt:lpstr>Cache Buffers LRU Latch</vt:lpstr>
      <vt:lpstr>Cache Buffers LRU Latch</vt:lpstr>
      <vt:lpstr>Cache Buffers LRU Latch</vt:lpstr>
      <vt:lpstr>Cache Buffers LRU Latch : Solution</vt:lpstr>
      <vt:lpstr>Cache Buffers LRU Latch : Solution Other</vt:lpstr>
      <vt:lpstr>Buffer Busy Waits</vt:lpstr>
      <vt:lpstr>Buffer Busy</vt:lpstr>
      <vt:lpstr>Buffer Busy Wait</vt:lpstr>
      <vt:lpstr>Buffer Busy Cases</vt:lpstr>
      <vt:lpstr>Buffer Busy Solutions</vt:lpstr>
      <vt:lpstr>Buffer Busy Wait Solutions</vt:lpstr>
      <vt:lpstr>Load : Example</vt:lpstr>
      <vt:lpstr>Lack of Free List : Diag</vt:lpstr>
      <vt:lpstr>With Free Lists : Diag</vt:lpstr>
      <vt:lpstr>10g</vt:lpstr>
      <vt:lpstr>Write complete waits </vt:lpstr>
      <vt:lpstr>Local Write Wait</vt:lpstr>
      <vt:lpstr>Summary Buffer Cache Waits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2016-02-21T22:17:58Z</dcterms:created>
  <dcterms:modified xsi:type="dcterms:W3CDTF">2021-03-10T20:35:36Z</dcterms:modified>
</cp:coreProperties>
</file>