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ppt/tags/tag3.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7"/>
  </p:notesMasterIdLst>
  <p:sldIdLst>
    <p:sldId id="269" r:id="rId2"/>
    <p:sldId id="266" r:id="rId3"/>
    <p:sldId id="267" r:id="rId4"/>
    <p:sldId id="302" r:id="rId5"/>
    <p:sldId id="261" r:id="rId6"/>
    <p:sldId id="259" r:id="rId7"/>
    <p:sldId id="257" r:id="rId8"/>
    <p:sldId id="276" r:id="rId9"/>
    <p:sldId id="297" r:id="rId10"/>
    <p:sldId id="298" r:id="rId11"/>
    <p:sldId id="299" r:id="rId12"/>
    <p:sldId id="277" r:id="rId13"/>
    <p:sldId id="304" r:id="rId14"/>
    <p:sldId id="305" r:id="rId15"/>
    <p:sldId id="265" r:id="rId16"/>
    <p:sldId id="293" r:id="rId17"/>
    <p:sldId id="281" r:id="rId18"/>
    <p:sldId id="294" r:id="rId19"/>
    <p:sldId id="296" r:id="rId20"/>
    <p:sldId id="279" r:id="rId21"/>
    <p:sldId id="303" r:id="rId22"/>
    <p:sldId id="282" r:id="rId23"/>
    <p:sldId id="291" r:id="rId24"/>
    <p:sldId id="311" r:id="rId25"/>
    <p:sldId id="309" r:id="rId26"/>
  </p:sldIdLst>
  <p:sldSz cx="12188825"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BD0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118" autoAdjust="0"/>
  </p:normalViewPr>
  <p:slideViewPr>
    <p:cSldViewPr snapToGrid="0" snapToObjects="1">
      <p:cViewPr varScale="1">
        <p:scale>
          <a:sx n="67" d="100"/>
          <a:sy n="67" d="100"/>
        </p:scale>
        <p:origin x="1123" y="62"/>
      </p:cViewPr>
      <p:guideLst>
        <p:guide orient="horz" pos="2160"/>
        <p:guide pos="383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ln>
              <a:noFill/>
            </a:ln>
          </c:spPr>
          <c:invertIfNegative val="0"/>
          <c:dPt>
            <c:idx val="3"/>
            <c:invertIfNegative val="0"/>
            <c:bubble3D val="0"/>
            <c:spPr>
              <a:solidFill>
                <a:srgbClr val="C00000"/>
              </a:solidFill>
              <a:ln>
                <a:noFill/>
              </a:ln>
            </c:spPr>
            <c:extLst xmlns:c16r2="http://schemas.microsoft.com/office/drawing/2015/06/chart">
              <c:ext xmlns:c16="http://schemas.microsoft.com/office/drawing/2014/chart" uri="{C3380CC4-5D6E-409C-BE32-E72D297353CC}">
                <c16:uniqueId val="{00000001-0E46-49FB-9810-21C66C2A2755}"/>
              </c:ext>
            </c:extLst>
          </c:dPt>
          <c:dLbls>
            <c:dLbl>
              <c:idx val="3"/>
              <c:spPr/>
              <c:txPr>
                <a:bodyPr/>
                <a:lstStyle/>
                <a:p>
                  <a:pPr>
                    <a:defRPr sz="1400" b="1">
                      <a:solidFill>
                        <a:srgbClr val="C00000"/>
                      </a:solidFill>
                    </a:defRPr>
                  </a:pPr>
                  <a:endParaRPr lang="en-US"/>
                </a:p>
              </c:txPr>
              <c:showLegendKey val="0"/>
              <c:showVal val="1"/>
              <c:showCatName val="0"/>
              <c:showSerName val="0"/>
              <c:showPercent val="0"/>
              <c:showBubbleSize val="0"/>
            </c:dLbl>
            <c:spPr>
              <a:noFill/>
              <a:ln>
                <a:noFill/>
              </a:ln>
              <a:effectLst/>
            </c:spPr>
            <c:txPr>
              <a:bodyPr/>
              <a:lstStyle/>
              <a:p>
                <a:pPr>
                  <a:defRPr sz="1400">
                    <a:solidFill>
                      <a:schemeClr val="bg1">
                        <a:lumMod val="50000"/>
                      </a:schemeClr>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Sheet1!$B$2:$B$5</c:f>
              <c:numCache>
                <c:formatCode>General</c:formatCode>
                <c:ptCount val="4"/>
                <c:pt idx="0">
                  <c:v>416</c:v>
                </c:pt>
                <c:pt idx="1">
                  <c:v>243</c:v>
                </c:pt>
                <c:pt idx="2">
                  <c:v>229</c:v>
                </c:pt>
                <c:pt idx="3">
                  <c:v>205</c:v>
                </c:pt>
              </c:numCache>
            </c:numRef>
          </c:val>
          <c:extLst xmlns:c16r2="http://schemas.microsoft.com/office/drawing/2015/06/chart">
            <c:ext xmlns:c16="http://schemas.microsoft.com/office/drawing/2014/chart" uri="{C3380CC4-5D6E-409C-BE32-E72D297353CC}">
              <c16:uniqueId val="{00000002-0E46-49FB-9810-21C66C2A2755}"/>
            </c:ext>
            <c:ext xmlns:c15="http://schemas.microsoft.com/office/drawing/2012/chart" uri="{02D57815-91ED-43cb-92C2-25804820EDAC}">
              <c15:filteredSeriesTitle>
                <c15:tx>
                  <c:strRef>
                    <c:extLst xmlns:c16r2="http://schemas.microsoft.com/office/drawing/2015/06/chart" xmlns:c16="http://schemas.microsoft.com/office/drawing/2014/char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numRef>
                    <c:extLst xmlns:c16r2="http://schemas.microsoft.com/office/drawing/2015/06/chart">
                      <c:ext uri="{02D57815-91ED-43cb-92C2-25804820EDAC}">
                        <c15:formulaRef>
                          <c15:sqref>Sheet1!$A$2:$A$5</c15:sqref>
                        </c15:formulaRef>
                      </c:ext>
                    </c:extLst>
                    <c:numCache>
                      <c:formatCode>General</c:formatCode>
                      <c:ptCount val="4"/>
                      <c:pt idx="0">
                        <c:v>2011</c:v>
                      </c:pt>
                      <c:pt idx="1">
                        <c:v>2012</c:v>
                      </c:pt>
                      <c:pt idx="2">
                        <c:v>2013</c:v>
                      </c:pt>
                      <c:pt idx="3">
                        <c:v>2014</c:v>
                      </c:pt>
                    </c:numCache>
                  </c:numRef>
                </c15:cat>
              </c15:filteredCategoryTitle>
            </c:ext>
          </c:extLst>
        </c:ser>
        <c:dLbls>
          <c:showLegendKey val="0"/>
          <c:showVal val="0"/>
          <c:showCatName val="0"/>
          <c:showSerName val="0"/>
          <c:showPercent val="0"/>
          <c:showBubbleSize val="0"/>
        </c:dLbls>
        <c:gapWidth val="100"/>
        <c:axId val="-1699855200"/>
        <c:axId val="-1699860640"/>
      </c:barChart>
      <c:catAx>
        <c:axId val="-1699855200"/>
        <c:scaling>
          <c:orientation val="minMax"/>
        </c:scaling>
        <c:delete val="0"/>
        <c:axPos val="b"/>
        <c:numFmt formatCode="General" sourceLinked="1"/>
        <c:majorTickMark val="out"/>
        <c:minorTickMark val="none"/>
        <c:tickLblPos val="nextTo"/>
        <c:txPr>
          <a:bodyPr/>
          <a:lstStyle/>
          <a:p>
            <a:pPr>
              <a:defRPr sz="1400" b="1"/>
            </a:pPr>
            <a:endParaRPr lang="en-US"/>
          </a:p>
        </c:txPr>
        <c:crossAx val="-1699860640"/>
        <c:crosses val="autoZero"/>
        <c:auto val="1"/>
        <c:lblAlgn val="ctr"/>
        <c:lblOffset val="100"/>
        <c:noMultiLvlLbl val="0"/>
      </c:catAx>
      <c:valAx>
        <c:axId val="-1699860640"/>
        <c:scaling>
          <c:orientation val="minMax"/>
        </c:scaling>
        <c:delete val="1"/>
        <c:axPos val="l"/>
        <c:numFmt formatCode="General" sourceLinked="1"/>
        <c:majorTickMark val="out"/>
        <c:minorTickMark val="none"/>
        <c:tickLblPos val="nextTo"/>
        <c:crossAx val="-16998552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855598046109"/>
          <c:y val="9.1742772254757798E-2"/>
          <c:w val="0.86907825966949603"/>
          <c:h val="0.85529560702241503"/>
        </c:manualLayout>
      </c:layout>
      <c:barChart>
        <c:barDir val="col"/>
        <c:grouping val="stacked"/>
        <c:varyColors val="0"/>
        <c:ser>
          <c:idx val="0"/>
          <c:order val="0"/>
          <c:spPr>
            <a:solidFill>
              <a:schemeClr val="accent1">
                <a:shade val="80000"/>
                <a:satMod val="18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c:spPr>
          <c:invertIfNegative val="0"/>
          <c:val>
            <c:numRef>
              <c:f>Sheet1!$B$2:$L$2</c:f>
              <c:numCache>
                <c:formatCode>General</c:formatCode>
                <c:ptCount val="11"/>
                <c:pt idx="0">
                  <c:v>3400</c:v>
                </c:pt>
                <c:pt idx="1">
                  <c:v>4000</c:v>
                </c:pt>
                <c:pt idx="2">
                  <c:v>9000</c:v>
                </c:pt>
                <c:pt idx="3">
                  <c:v>21000</c:v>
                </c:pt>
                <c:pt idx="4">
                  <c:v>60000</c:v>
                </c:pt>
                <c:pt idx="5">
                  <c:v>75000</c:v>
                </c:pt>
                <c:pt idx="6">
                  <c:v>88000</c:v>
                </c:pt>
                <c:pt idx="7">
                  <c:v>120000</c:v>
                </c:pt>
                <c:pt idx="8">
                  <c:v>176000</c:v>
                </c:pt>
                <c:pt idx="9">
                  <c:v>240000</c:v>
                </c:pt>
                <c:pt idx="10">
                  <c:v>240000</c:v>
                </c:pt>
              </c:numCache>
            </c:numRef>
          </c:val>
          <c:extLst xmlns:c16r2="http://schemas.microsoft.com/office/drawing/2015/06/chart">
            <c:ext xmlns:c16="http://schemas.microsoft.com/office/drawing/2014/chart" uri="{C3380CC4-5D6E-409C-BE32-E72D297353CC}">
              <c16:uniqueId val="{00000000-BB22-4205-BAD4-8E6CF461F9CE}"/>
            </c:ext>
            <c:ext xmlns:c15="http://schemas.microsoft.com/office/drawing/2012/chart" uri="{02D57815-91ED-43cb-92C2-25804820EDAC}">
              <c15:filteredSeriesTitle>
                <c15:tx>
                  <c:strRef>
                    <c:extLst xmlns:c16r2="http://schemas.microsoft.com/office/drawing/2015/06/chart" xmlns:c16="http://schemas.microsoft.com/office/drawing/2014/chart">
                      <c:ext uri="{02D57815-91ED-43cb-92C2-25804820EDAC}">
                        <c15:formulaRef>
                          <c15:sqref>Sheet1!$A$2</c15:sqref>
                        </c15:formulaRef>
                      </c:ext>
                    </c:extLst>
                    <c:strCache>
                      <c:ptCount val="1"/>
                      <c:pt idx="0">
                        <c:v>SSL TPS</c:v>
                      </c:pt>
                    </c:strCache>
                  </c:strRef>
                </c15:tx>
              </c15:filteredSeriesTitle>
            </c:ext>
            <c:ext xmlns:c15="http://schemas.microsoft.com/office/drawing/2012/chart" uri="{02D57815-91ED-43cb-92C2-25804820EDAC}">
              <c15:filteredCategoryTitle>
                <c15:cat>
                  <c:strRef>
                    <c:extLst xmlns:c16r2="http://schemas.microsoft.com/office/drawing/2015/06/chart">
                      <c:ext uri="{02D57815-91ED-43cb-92C2-25804820EDAC}">
                        <c15:formulaRef>
                          <c15:sqref>Sheet1!$B$1:$L$1</c15:sqref>
                        </c15:formulaRef>
                      </c:ext>
                    </c:extLst>
                    <c:strCache>
                      <c:ptCount val="11"/>
                      <c:pt idx="0">
                        <c:v>BIG-IP Virtual Edition</c:v>
                      </c:pt>
                      <c:pt idx="1">
                        <c:v>BIG-IP 2000 Series</c:v>
                      </c:pt>
                      <c:pt idx="2">
                        <c:v>BIG-IP 4000 Series</c:v>
                      </c:pt>
                      <c:pt idx="3">
                        <c:v>BIG-IP 5000 Series</c:v>
                      </c:pt>
                      <c:pt idx="4">
                        <c:v>BIG-IP 7000 Series</c:v>
                      </c:pt>
                      <c:pt idx="5">
                        <c:v>BIG-IP 10000 Series</c:v>
                      </c:pt>
                      <c:pt idx="6">
                        <c:v>VIPRION 2200</c:v>
                      </c:pt>
                      <c:pt idx="7">
                        <c:v>VIPRION 4480</c:v>
                      </c:pt>
                      <c:pt idx="8">
                        <c:v>VIPRION 2400</c:v>
                      </c:pt>
                      <c:pt idx="9">
                        <c:v>BIG-IP 12250</c:v>
                      </c:pt>
                      <c:pt idx="10">
                        <c:v>VIPRION 4800</c:v>
                      </c:pt>
                    </c:strCache>
                  </c:strRef>
                </c15:cat>
              </c15:filteredCategoryTitle>
            </c:ext>
          </c:extLst>
        </c:ser>
        <c:dLbls>
          <c:showLegendKey val="0"/>
          <c:showVal val="0"/>
          <c:showCatName val="0"/>
          <c:showSerName val="0"/>
          <c:showPercent val="0"/>
          <c:showBubbleSize val="0"/>
        </c:dLbls>
        <c:gapWidth val="150"/>
        <c:overlap val="100"/>
        <c:axId val="-1699859008"/>
        <c:axId val="-1699863904"/>
      </c:barChart>
      <c:catAx>
        <c:axId val="-1699859008"/>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0" spcFirstLastPara="1" vertOverflow="ellipsis" wrap="square" anchor="ctr" anchorCtr="1"/>
          <a:lstStyle/>
          <a:p>
            <a:pPr>
              <a:defRPr sz="700" b="0" i="0" u="none" strike="noStrike" kern="1200" baseline="0">
                <a:solidFill>
                  <a:schemeClr val="lt1">
                    <a:lumMod val="85000"/>
                  </a:schemeClr>
                </a:solidFill>
                <a:latin typeface="+mn-lt"/>
                <a:ea typeface="+mn-ea"/>
                <a:cs typeface="+mn-cs"/>
              </a:defRPr>
            </a:pPr>
            <a:endParaRPr lang="en-US"/>
          </a:p>
        </c:txPr>
        <c:crossAx val="-1699863904"/>
        <c:crosses val="autoZero"/>
        <c:auto val="1"/>
        <c:lblAlgn val="ctr"/>
        <c:lblOffset val="100"/>
        <c:noMultiLvlLbl val="0"/>
      </c:catAx>
      <c:valAx>
        <c:axId val="-1699863904"/>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a:t>L7 Requests Per Second (Inf-Inf)</a:t>
                </a:r>
              </a:p>
            </c:rich>
          </c:tx>
          <c:layout>
            <c:manualLayout>
              <c:xMode val="edge"/>
              <c:yMode val="edge"/>
              <c:x val="1.3106379283987E-2"/>
              <c:y val="0.30633123804479401"/>
            </c:manualLayout>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699859008"/>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F0AD0B6F-D416-1748-B683-683F0A2D2101}" type="datetimeFigureOut">
              <a:rPr lang="en-US" smtClean="0"/>
              <a:t>7/29/2021</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48900C4A-4B3F-6A44-973D-02F295D94A7F}" type="slidenum">
              <a:rPr lang="en-US" smtClean="0"/>
              <a:t>‹#›</a:t>
            </a:fld>
            <a:endParaRPr lang="en-US"/>
          </a:p>
        </p:txBody>
      </p:sp>
    </p:spTree>
    <p:extLst>
      <p:ext uri="{BB962C8B-B14F-4D97-AF65-F5344CB8AC3E}">
        <p14:creationId xmlns:p14="http://schemas.microsoft.com/office/powerpoint/2010/main" val="11182315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today</a:t>
            </a:r>
            <a:r>
              <a:rPr lang="en-US" baseline="0" dirty="0"/>
              <a:t> you nay have recently heard about the partnership between F5 and FE.</a:t>
            </a:r>
          </a:p>
          <a:p>
            <a:endParaRPr lang="en-US" baseline="0" dirty="0"/>
          </a:p>
          <a:p>
            <a:r>
              <a:rPr lang="en-US" dirty="0"/>
              <a:t>This </a:t>
            </a:r>
            <a:r>
              <a:rPr lang="en-US" dirty="0" smtClean="0"/>
              <a:t>partnership</a:t>
            </a:r>
            <a:r>
              <a:rPr lang="en-US" baseline="0" dirty="0" smtClean="0"/>
              <a:t> </a:t>
            </a:r>
            <a:r>
              <a:rPr lang="en-US" baseline="0" dirty="0"/>
              <a:t>brings </a:t>
            </a:r>
            <a:r>
              <a:rPr lang="en-US" baseline="0"/>
              <a:t>2 </a:t>
            </a:r>
            <a:r>
              <a:rPr lang="en-US" baseline="0" smtClean="0"/>
              <a:t>leaders </a:t>
            </a:r>
            <a:r>
              <a:rPr lang="en-US" baseline="0" dirty="0"/>
              <a:t>in app delivery and security together to help customers address the most daunting security challenges today.  It goes beyond tech integration to provide a unified </a:t>
            </a:r>
            <a:r>
              <a:rPr lang="en-US" baseline="0" dirty="0" smtClean="0"/>
              <a:t>approach </a:t>
            </a:r>
            <a:r>
              <a:rPr lang="en-US" baseline="0" dirty="0"/>
              <a:t>to engagements and solution </a:t>
            </a:r>
            <a:r>
              <a:rPr lang="en-US" baseline="0" dirty="0" smtClean="0"/>
              <a:t>delivery </a:t>
            </a:r>
            <a:r>
              <a:rPr lang="en-US" baseline="0" dirty="0"/>
              <a:t>to deliver an overall great experience to customers.</a:t>
            </a:r>
          </a:p>
          <a:p>
            <a:endParaRPr lang="en-US" baseline="0" dirty="0"/>
          </a:p>
          <a:p>
            <a:r>
              <a:rPr lang="en-US" baseline="0" dirty="0"/>
              <a:t>Today we are going to cover the first step in our partnership, our </a:t>
            </a:r>
            <a:r>
              <a:rPr lang="en-US" baseline="0" dirty="0" err="1"/>
              <a:t>betrter</a:t>
            </a:r>
            <a:r>
              <a:rPr lang="en-US" baseline="0" dirty="0"/>
              <a:t> together advanced threat protection solution;</a:t>
            </a:r>
            <a:endParaRPr lang="en-US" dirty="0"/>
          </a:p>
        </p:txBody>
      </p:sp>
      <p:sp>
        <p:nvSpPr>
          <p:cNvPr id="4" name="Slide Number Placeholder 3"/>
          <p:cNvSpPr>
            <a:spLocks noGrp="1"/>
          </p:cNvSpPr>
          <p:nvPr>
            <p:ph type="sldNum" sz="quarter" idx="10"/>
          </p:nvPr>
        </p:nvSpPr>
        <p:spPr/>
        <p:txBody>
          <a:bodyPr/>
          <a:lstStyle/>
          <a:p>
            <a:fld id="{48900C4A-4B3F-6A44-973D-02F295D94A7F}" type="slidenum">
              <a:rPr lang="en-US" smtClean="0"/>
              <a:t>1</a:t>
            </a:fld>
            <a:endParaRPr lang="en-US"/>
          </a:p>
        </p:txBody>
      </p:sp>
    </p:spTree>
    <p:extLst>
      <p:ext uri="{BB962C8B-B14F-4D97-AF65-F5344CB8AC3E}">
        <p14:creationId xmlns:p14="http://schemas.microsoft.com/office/powerpoint/2010/main" val="2140212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a:t>
            </a:r>
            <a:r>
              <a:rPr lang="en-US" dirty="0" err="1"/>
              <a:t>joel’s</a:t>
            </a:r>
            <a:r>
              <a:rPr lang="en-US" dirty="0"/>
              <a:t> help</a:t>
            </a:r>
          </a:p>
        </p:txBody>
      </p:sp>
      <p:sp>
        <p:nvSpPr>
          <p:cNvPr id="4" name="Slide Number Placeholder 3"/>
          <p:cNvSpPr>
            <a:spLocks noGrp="1"/>
          </p:cNvSpPr>
          <p:nvPr>
            <p:ph type="sldNum" sz="quarter" idx="10"/>
          </p:nvPr>
        </p:nvSpPr>
        <p:spPr/>
        <p:txBody>
          <a:bodyPr/>
          <a:lstStyle/>
          <a:p>
            <a:fld id="{21FA4136-8B0D-4D64-8F5B-630EBC8D67B3}" type="slidenum">
              <a:rPr lang="en-US" smtClean="0"/>
              <a:t>14</a:t>
            </a:fld>
            <a:endParaRPr lang="en-US"/>
          </a:p>
        </p:txBody>
      </p:sp>
    </p:spTree>
    <p:extLst>
      <p:ext uri="{BB962C8B-B14F-4D97-AF65-F5344CB8AC3E}">
        <p14:creationId xmlns:p14="http://schemas.microsoft.com/office/powerpoint/2010/main" val="1050931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4D4F53"/>
                </a:solidFill>
              </a:rPr>
              <a:t>Securing applications with SSL is what F5 excels at. By terminating all traffic at the strategic point of control in the network, organizations can use the scalability and agility of the F5 SSL reference architecture to transform their security service.</a:t>
            </a:r>
          </a:p>
          <a:p>
            <a:endParaRPr lang="en-US" dirty="0"/>
          </a:p>
          <a:p>
            <a:r>
              <a:rPr lang="en-US" b="1" dirty="0"/>
              <a:t>Data Protection</a:t>
            </a:r>
          </a:p>
          <a:p>
            <a:r>
              <a:rPr lang="en-US" dirty="0"/>
              <a:t>Data protection is a large umbrella that protects multiple services. (More detail</a:t>
            </a:r>
            <a:r>
              <a:rPr lang="en-US" baseline="0" dirty="0"/>
              <a:t> on the next slide)</a:t>
            </a:r>
            <a:endParaRPr lang="en-US" i="0" baseline="0" dirty="0"/>
          </a:p>
          <a:p>
            <a:r>
              <a:rPr lang="en-US" b="1" i="0" dirty="0"/>
              <a:t>Visibility and Programmatic Control</a:t>
            </a:r>
            <a:endParaRPr lang="en-US" b="1" i="0" baseline="0" dirty="0"/>
          </a:p>
          <a:p>
            <a:r>
              <a:rPr lang="en-US" i="0" dirty="0"/>
              <a:t>As described.  (More detail in upcoming)</a:t>
            </a:r>
          </a:p>
          <a:p>
            <a:endParaRPr lang="en-US" b="1" i="0" dirty="0"/>
          </a:p>
          <a:p>
            <a:r>
              <a:rPr lang="en-US" b="1" i="0" dirty="0"/>
              <a:t>Key Lifecycle</a:t>
            </a:r>
            <a:endParaRPr lang="en-US" b="0" i="0" dirty="0"/>
          </a:p>
          <a:p>
            <a:r>
              <a:rPr lang="en-US" i="0" dirty="0"/>
              <a:t>As described.  (More detail in upcoming)</a:t>
            </a:r>
          </a:p>
          <a:p>
            <a:endParaRPr lang="en-US" b="1" i="0" dirty="0"/>
          </a:p>
          <a:p>
            <a:endParaRPr lang="en-US" i="0" dirty="0"/>
          </a:p>
          <a:p>
            <a:endParaRPr lang="en-US" i="0" dirty="0"/>
          </a:p>
          <a:p>
            <a:endParaRPr lang="en-US" i="0"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8900C4A-4B3F-6A44-973D-02F295D94A7F}" type="slidenum">
              <a:rPr lang="en-US" smtClean="0"/>
              <a:t>15</a:t>
            </a:fld>
            <a:endParaRPr lang="en-US"/>
          </a:p>
        </p:txBody>
      </p:sp>
    </p:spTree>
    <p:extLst>
      <p:ext uri="{BB962C8B-B14F-4D97-AF65-F5344CB8AC3E}">
        <p14:creationId xmlns:p14="http://schemas.microsoft.com/office/powerpoint/2010/main" val="1975798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Data Protection</a:t>
            </a:r>
          </a:p>
          <a:p>
            <a:r>
              <a:rPr lang="en-US" dirty="0"/>
              <a:t>Data protection is a large umbrella that protects multiple services. The three most significant</a:t>
            </a:r>
            <a:r>
              <a:rPr lang="en-US" baseline="0" dirty="0"/>
              <a:t> </a:t>
            </a:r>
            <a:r>
              <a:rPr lang="en-US" dirty="0"/>
              <a:t>today include transformational services, cipher agility, and the scalability challenges that will</a:t>
            </a:r>
            <a:r>
              <a:rPr lang="en-US" baseline="0" dirty="0"/>
              <a:t> </a:t>
            </a:r>
            <a:r>
              <a:rPr lang="en-US" dirty="0"/>
              <a:t>be introduced as the Internet of Things grows larger than the Internet of People.</a:t>
            </a:r>
            <a:r>
              <a:rPr lang="en-US" baseline="0" dirty="0"/>
              <a:t>  </a:t>
            </a:r>
            <a:r>
              <a:rPr lang="en-US" dirty="0"/>
              <a:t>The protocol infrastructure of the Internet is showing its age. Companies like Google are</a:t>
            </a:r>
            <a:r>
              <a:rPr lang="en-US" baseline="0" dirty="0"/>
              <a:t>  </a:t>
            </a:r>
            <a:r>
              <a:rPr lang="en-US" dirty="0"/>
              <a:t>tinkering with the HTTP to reduce round-trip times between the client and server as in the</a:t>
            </a:r>
            <a:r>
              <a:rPr lang="en-US" baseline="0" dirty="0"/>
              <a:t> </a:t>
            </a:r>
            <a:r>
              <a:rPr lang="en-US" dirty="0"/>
              <a:t>SPDY protocol. The global surveillance issue is also spurring designers to build security</a:t>
            </a:r>
            <a:r>
              <a:rPr lang="en-US" baseline="0" dirty="0"/>
              <a:t> </a:t>
            </a:r>
            <a:r>
              <a:rPr lang="en-US" dirty="0"/>
              <a:t>right into the protocol itself—for example, HTTP/2.0 will require end-to-end cryptography.</a:t>
            </a:r>
            <a:r>
              <a:rPr lang="en-US" baseline="0" dirty="0"/>
              <a:t> </a:t>
            </a:r>
            <a:r>
              <a:rPr lang="en-US" dirty="0"/>
              <a:t>These new protocols can be quickly implemented by leveraging an ADC or a similar</a:t>
            </a:r>
            <a:r>
              <a:rPr lang="en-US" baseline="0" dirty="0"/>
              <a:t> </a:t>
            </a:r>
            <a:r>
              <a:rPr lang="en-US" dirty="0"/>
              <a:t>strategic point of control within the network to speak an enhanced protocol like HTTP/2.0</a:t>
            </a:r>
            <a:r>
              <a:rPr lang="en-US" baseline="0" dirty="0"/>
              <a:t> </a:t>
            </a:r>
            <a:r>
              <a:rPr lang="en-US" dirty="0"/>
              <a:t>with the end-user devices—while still speaking a legacy protocol with the back-end servers.</a:t>
            </a:r>
            <a:r>
              <a:rPr lang="en-US" baseline="0" dirty="0"/>
              <a:t> </a:t>
            </a:r>
            <a:r>
              <a:rPr lang="en-US" dirty="0"/>
              <a:t>New cryptographic protocols are being introduced and gaining popularity</a:t>
            </a:r>
            <a:r>
              <a:rPr lang="en-US" baseline="0" dirty="0"/>
              <a:t> F5 has a broad range of supported encryption options allowing us to offer </a:t>
            </a:r>
            <a:r>
              <a:rPr lang="en-US" i="1" baseline="0" dirty="0"/>
              <a:t>cypher agility.</a:t>
            </a:r>
            <a:endParaRPr lang="en-US" i="0" baseline="0" dirty="0"/>
          </a:p>
          <a:p>
            <a:endParaRPr lang="en-US" dirty="0"/>
          </a:p>
        </p:txBody>
      </p:sp>
      <p:sp>
        <p:nvSpPr>
          <p:cNvPr id="4" name="Slide Number Placeholder 3"/>
          <p:cNvSpPr>
            <a:spLocks noGrp="1"/>
          </p:cNvSpPr>
          <p:nvPr>
            <p:ph type="sldNum" sz="quarter" idx="10"/>
          </p:nvPr>
        </p:nvSpPr>
        <p:spPr/>
        <p:txBody>
          <a:bodyPr/>
          <a:lstStyle/>
          <a:p>
            <a:fld id="{48900C4A-4B3F-6A44-973D-02F295D94A7F}" type="slidenum">
              <a:rPr lang="en-US" smtClean="0"/>
              <a:t>16</a:t>
            </a:fld>
            <a:endParaRPr lang="en-US"/>
          </a:p>
        </p:txBody>
      </p:sp>
    </p:spTree>
    <p:extLst>
      <p:ext uri="{BB962C8B-B14F-4D97-AF65-F5344CB8AC3E}">
        <p14:creationId xmlns:p14="http://schemas.microsoft.com/office/powerpoint/2010/main" val="1012200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baseline="0" dirty="0"/>
          </a:p>
        </p:txBody>
      </p:sp>
      <p:sp>
        <p:nvSpPr>
          <p:cNvPr id="4" name="Slide Number Placeholder 3"/>
          <p:cNvSpPr>
            <a:spLocks noGrp="1"/>
          </p:cNvSpPr>
          <p:nvPr>
            <p:ph type="sldNum" sz="quarter" idx="10"/>
          </p:nvPr>
        </p:nvSpPr>
        <p:spPr/>
        <p:txBody>
          <a:bodyPr/>
          <a:lstStyle/>
          <a:p>
            <a:fld id="{82E15B30-16A5-4E99-B95F-3A1B93D5A33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284644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0A6D366-B97A-FE4E-9856-9527EE2FF45F}" type="slidenum">
              <a:rPr lang="en-US"/>
              <a:pPr/>
              <a:t>18</a:t>
            </a:fld>
            <a:endParaRPr lang="en-US" dirty="0"/>
          </a:p>
        </p:txBody>
      </p:sp>
      <p:sp>
        <p:nvSpPr>
          <p:cNvPr id="12289" name="Text Box 1"/>
          <p:cNvSpPr txBox="1">
            <a:spLocks noGrp="1" noRot="1" noChangeAspect="1" noChangeArrowheads="1"/>
          </p:cNvSpPr>
          <p:nvPr>
            <p:ph type="sldImg"/>
          </p:nvPr>
        </p:nvSpPr>
        <p:spPr bwMode="auto">
          <a:xfrm>
            <a:off x="534988" y="763588"/>
            <a:ext cx="6702425" cy="37719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2290" name="Text Box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en-US" b="1" i="0" dirty="0"/>
              <a:t>Visibility </a:t>
            </a:r>
            <a:endParaRPr lang="en-US" i="0" dirty="0"/>
          </a:p>
          <a:p>
            <a:r>
              <a:rPr lang="en-US" i="0" dirty="0"/>
              <a:t>Policy-based traffic steering (IDS/IPS, web analytics, NGFW)</a:t>
            </a:r>
          </a:p>
          <a:p>
            <a:r>
              <a:rPr lang="en-US" i="0" dirty="0"/>
              <a:t>Policy-based traffic steering can be in-line with the web data or passive in the case of</a:t>
            </a:r>
            <a:r>
              <a:rPr lang="en-US" i="0" baseline="0" dirty="0"/>
              <a:t> </a:t>
            </a:r>
            <a:r>
              <a:rPr lang="en-US" i="0" dirty="0"/>
              <a:t>monitoring and reporting.</a:t>
            </a:r>
            <a:r>
              <a:rPr lang="en-US" i="0" baseline="0" dirty="0"/>
              <a:t>  </a:t>
            </a:r>
            <a:r>
              <a:rPr lang="en-US" i="0" dirty="0"/>
              <a:t>Enhancing in-line security solution.  An example of policy-based traffic steering made possible by a</a:t>
            </a:r>
            <a:r>
              <a:rPr lang="en-US" i="0" baseline="0" dirty="0"/>
              <a:t> </a:t>
            </a:r>
            <a:r>
              <a:rPr lang="en-US" i="0" dirty="0"/>
              <a:t>programmable SSL</a:t>
            </a:r>
            <a:r>
              <a:rPr lang="en-US" i="0" baseline="0" dirty="0"/>
              <a:t> </a:t>
            </a:r>
            <a:r>
              <a:rPr lang="en-US" i="0" dirty="0"/>
              <a:t>decryption device (like an ADC) is the built around the intrusion prevention systems (IPS).</a:t>
            </a:r>
          </a:p>
          <a:p>
            <a:r>
              <a:rPr lang="en-US" i="0" dirty="0"/>
              <a:t>A typical IPS excels at matching malicious traffic to thousands of signatures—but is not</a:t>
            </a:r>
            <a:r>
              <a:rPr lang="en-US" i="0" baseline="0" dirty="0"/>
              <a:t> </a:t>
            </a:r>
            <a:r>
              <a:rPr lang="en-US" i="0" dirty="0"/>
              <a:t>known for its SSL decryption performance.</a:t>
            </a:r>
            <a:r>
              <a:rPr lang="en-US" i="0" baseline="0" dirty="0"/>
              <a:t>  </a:t>
            </a:r>
            <a:r>
              <a:rPr lang="en-US" i="0" dirty="0"/>
              <a:t>The goal is to keep the IPS CPU focused on matching signatures and not performing</a:t>
            </a:r>
            <a:r>
              <a:rPr lang="en-US" i="0" baseline="0" dirty="0"/>
              <a:t> </a:t>
            </a:r>
            <a:r>
              <a:rPr lang="en-US" i="0" dirty="0"/>
              <a:t>redundant decryption. An ADC can keep the IPS targeted on its strengths by offloading</a:t>
            </a:r>
            <a:r>
              <a:rPr lang="en-US" i="0" baseline="0" dirty="0"/>
              <a:t> </a:t>
            </a:r>
            <a:r>
              <a:rPr lang="en-US" i="0" dirty="0"/>
              <a:t>the SSL decrypting for the IPS. When the IPS determines that a particular data source is</a:t>
            </a:r>
            <a:r>
              <a:rPr lang="en-US" i="0" baseline="0" dirty="0"/>
              <a:t> </a:t>
            </a:r>
            <a:r>
              <a:rPr lang="en-US" i="0" dirty="0"/>
              <a:t>sending malicious data, it can signal to the ADC that the source is not to be trusted (for a</a:t>
            </a:r>
            <a:r>
              <a:rPr lang="en-US" i="0" baseline="0" dirty="0"/>
              <a:t> </a:t>
            </a:r>
            <a:r>
              <a:rPr lang="en-US" i="0" dirty="0"/>
              <a:t>period of time, perhaps 15 minutes). The ADC can then block that source address at the</a:t>
            </a:r>
            <a:r>
              <a:rPr lang="en-US" i="0" baseline="0" dirty="0"/>
              <a:t> </a:t>
            </a:r>
            <a:r>
              <a:rPr lang="en-US" i="0" dirty="0"/>
              <a:t>layer 3 firewall level, thereby saving the intrusion detection system (IDS) from having to</a:t>
            </a:r>
          </a:p>
          <a:p>
            <a:r>
              <a:rPr lang="en-US" i="0" dirty="0"/>
              <a:t>monitor more of that traffic and saving the SSL compute cycles on the ADC as well.</a:t>
            </a:r>
          </a:p>
          <a:p>
            <a:endParaRPr lang="en-US" i="0" dirty="0"/>
          </a:p>
          <a:p>
            <a:r>
              <a:rPr lang="en-US" b="1" i="0" dirty="0"/>
              <a:t>Programmatic Control</a:t>
            </a:r>
          </a:p>
          <a:p>
            <a:r>
              <a:rPr lang="en-US" i="0" dirty="0"/>
              <a:t>One of the benefits of the F5 SSL reference architecture is the level of programmability</a:t>
            </a:r>
            <a:r>
              <a:rPr lang="en-US" i="0" baseline="0" dirty="0"/>
              <a:t> </a:t>
            </a:r>
            <a:r>
              <a:rPr lang="en-US" i="0" dirty="0"/>
              <a:t>it offers. The granularity of attributes in the BIG-IP LTM SSL profiles and the depth of</a:t>
            </a:r>
            <a:r>
              <a:rPr lang="en-US" i="0" baseline="0" dirty="0"/>
              <a:t> </a:t>
            </a:r>
            <a:r>
              <a:rPr lang="en-US" i="0" dirty="0"/>
              <a:t>integration of the F5 </a:t>
            </a:r>
            <a:r>
              <a:rPr lang="en-US" i="0" dirty="0" err="1"/>
              <a:t>iRules</a:t>
            </a:r>
            <a:r>
              <a:rPr lang="en-US" i="0" dirty="0"/>
              <a:t>® scripting language let administrators write powerful scripts</a:t>
            </a:r>
            <a:r>
              <a:rPr lang="en-US" i="0" baseline="0" dirty="0"/>
              <a:t> </a:t>
            </a:r>
            <a:r>
              <a:rPr lang="en-US" i="0" dirty="0"/>
              <a:t>to patch or enhance even complex environments.</a:t>
            </a:r>
            <a:r>
              <a:rPr lang="en-US" i="0" baseline="0" dirty="0"/>
              <a:t>  </a:t>
            </a:r>
            <a:r>
              <a:rPr lang="en-US" i="0" dirty="0"/>
              <a:t>When the </a:t>
            </a:r>
            <a:r>
              <a:rPr lang="en-US" i="0" dirty="0" err="1"/>
              <a:t>Heartbleed</a:t>
            </a:r>
            <a:r>
              <a:rPr lang="en-US" i="0" dirty="0"/>
              <a:t> vulnerability struck the SSL community, information security</a:t>
            </a:r>
            <a:r>
              <a:rPr lang="en-US" i="0" baseline="0" dirty="0"/>
              <a:t> </a:t>
            </a:r>
            <a:r>
              <a:rPr lang="en-US" i="0" dirty="0"/>
              <a:t>personnel were rushed to protect systems. For some, this meant scanning networks and</a:t>
            </a:r>
            <a:r>
              <a:rPr lang="en-US" i="0" baseline="0" dirty="0"/>
              <a:t> </a:t>
            </a:r>
            <a:r>
              <a:rPr lang="en-US" i="0" dirty="0"/>
              <a:t>preparing patches for hundreds or thousands of diverse virtual machines across multiple</a:t>
            </a:r>
            <a:r>
              <a:rPr lang="en-US" i="0" baseline="0" dirty="0"/>
              <a:t> </a:t>
            </a:r>
            <a:r>
              <a:rPr lang="en-US" i="0" dirty="0"/>
              <a:t>data centers and clouds. During those difficult initial days, administrators were aided by</a:t>
            </a:r>
          </a:p>
          <a:p>
            <a:r>
              <a:rPr lang="en-US" i="0" dirty="0"/>
              <a:t>many hastily-crafted tools such open-source IDS signatures, </a:t>
            </a:r>
            <a:r>
              <a:rPr lang="en-US" i="0" dirty="0" err="1"/>
              <a:t>Metasploit</a:t>
            </a:r>
            <a:r>
              <a:rPr lang="en-US" i="0" dirty="0"/>
              <a:t> modules, and</a:t>
            </a:r>
            <a:r>
              <a:rPr lang="en-US" i="0" baseline="0" dirty="0"/>
              <a:t> </a:t>
            </a:r>
            <a:r>
              <a:rPr lang="en-US" i="0" dirty="0" err="1"/>
              <a:t>nmap</a:t>
            </a:r>
            <a:r>
              <a:rPr lang="en-US" i="0" dirty="0"/>
              <a:t> plugins.</a:t>
            </a:r>
          </a:p>
          <a:p>
            <a:endParaRPr lang="en-US" i="0" dirty="0"/>
          </a:p>
          <a:p>
            <a:endParaRPr lang="en-US" baseline="0" dirty="0"/>
          </a:p>
          <a:p>
            <a:endParaRPr lang="en-US" baseline="0" dirty="0"/>
          </a:p>
        </p:txBody>
      </p:sp>
    </p:spTree>
    <p:extLst>
      <p:ext uri="{BB962C8B-B14F-4D97-AF65-F5344CB8AC3E}">
        <p14:creationId xmlns:p14="http://schemas.microsoft.com/office/powerpoint/2010/main" val="3179548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Key Lifecycle</a:t>
            </a:r>
            <a:endParaRPr lang="en-US" b="0" i="0" dirty="0"/>
          </a:p>
          <a:p>
            <a:r>
              <a:rPr lang="en-US" b="0" i="0" dirty="0"/>
              <a:t>Advanced key protection with hardware security modules</a:t>
            </a:r>
            <a:r>
              <a:rPr lang="en-US" b="0" i="0" baseline="0" dirty="0"/>
              <a:t> </a:t>
            </a:r>
            <a:r>
              <a:rPr lang="en-US" b="0" i="0" dirty="0"/>
              <a:t>F5 has offered integration with hardware security modules (HSMs) since the year 2000.</a:t>
            </a:r>
            <a:r>
              <a:rPr lang="en-US" b="0" i="0" baseline="0" dirty="0"/>
              <a:t>  </a:t>
            </a:r>
            <a:r>
              <a:rPr lang="en-US" b="0" i="0" dirty="0"/>
              <a:t>These modules were developed specifically for ultra-high security environments where keys</a:t>
            </a:r>
            <a:r>
              <a:rPr lang="en-US" b="0" i="0" baseline="0" dirty="0"/>
              <a:t> </a:t>
            </a:r>
            <a:r>
              <a:rPr lang="en-US" b="0" i="0" dirty="0"/>
              <a:t>must not be compromised. High performance of these cryptographic modules was usually</a:t>
            </a:r>
            <a:r>
              <a:rPr lang="en-US" b="0" i="0" baseline="0" dirty="0"/>
              <a:t> </a:t>
            </a:r>
            <a:r>
              <a:rPr lang="en-US" b="0" i="0" dirty="0"/>
              <a:t>not the point. The devices were also quite expensive, often costing 10x the price of the host</a:t>
            </a:r>
            <a:r>
              <a:rPr lang="en-US" b="0" i="0" baseline="0" dirty="0"/>
              <a:t> </a:t>
            </a:r>
            <a:r>
              <a:rPr lang="en-US" b="0" i="0" dirty="0"/>
              <a:t>computer.</a:t>
            </a:r>
            <a:r>
              <a:rPr lang="en-US" b="0" i="0" baseline="0" dirty="0"/>
              <a:t>  </a:t>
            </a:r>
            <a:r>
              <a:rPr lang="en-US" b="0" i="0" dirty="0"/>
              <a:t>The modules worked by allowing the hosting system to generate a key within the</a:t>
            </a:r>
            <a:r>
              <a:rPr lang="en-US" b="0" i="0" baseline="0" dirty="0"/>
              <a:t> </a:t>
            </a:r>
            <a:r>
              <a:rPr lang="en-US" b="0" i="0" dirty="0"/>
              <a:t>cryptographic device and then asking for information to be encrypted or decrypted with it.</a:t>
            </a:r>
            <a:r>
              <a:rPr lang="en-US" b="0" i="0" baseline="0" dirty="0"/>
              <a:t> </a:t>
            </a:r>
            <a:r>
              <a:rPr lang="en-US" b="0" i="0" dirty="0"/>
              <a:t>But the key itself could never pass through to the host in an unencrypted form.</a:t>
            </a:r>
            <a:r>
              <a:rPr lang="en-US" b="0" i="0" baseline="0" dirty="0"/>
              <a:t> </a:t>
            </a:r>
            <a:r>
              <a:rPr lang="en-US" b="0" i="0" dirty="0"/>
              <a:t>As business moved to the Internet, commercial demand for these HSM devices grew</a:t>
            </a:r>
            <a:r>
              <a:rPr lang="en-US" b="0" i="0" baseline="0" dirty="0"/>
              <a:t> </a:t>
            </a:r>
            <a:r>
              <a:rPr lang="en-US" b="0" i="0" dirty="0"/>
              <a:t>rapidly. They were initially deployed in web servers for financial and federal customers all</a:t>
            </a:r>
            <a:r>
              <a:rPr lang="en-US" b="0" i="0" baseline="0" dirty="0"/>
              <a:t> </a:t>
            </a:r>
            <a:r>
              <a:rPr lang="en-US" b="0" i="0" dirty="0"/>
              <a:t>across the world. When SSL decryption was absorbed as an ADC function, the HSM</a:t>
            </a:r>
            <a:r>
              <a:rPr lang="en-US" b="0" i="0" baseline="0" dirty="0"/>
              <a:t> </a:t>
            </a:r>
            <a:r>
              <a:rPr lang="en-US" b="0" i="0" dirty="0"/>
              <a:t>devices moved into the ADCs as well. This movement represented a significant fiscal</a:t>
            </a:r>
            <a:r>
              <a:rPr lang="en-US" b="0" i="0" baseline="0" dirty="0"/>
              <a:t> </a:t>
            </a:r>
            <a:r>
              <a:rPr lang="en-US" b="0" i="0" dirty="0"/>
              <a:t>savings as companies were able to buy fewer HSMs (since a proper ADC can manage</a:t>
            </a:r>
            <a:r>
              <a:rPr lang="en-US" b="0" i="0" baseline="0" dirty="0"/>
              <a:t> </a:t>
            </a:r>
            <a:r>
              <a:rPr lang="en-US" b="0" i="0" dirty="0"/>
              <a:t>thousands of servers).</a:t>
            </a:r>
            <a:r>
              <a:rPr lang="en-US" b="0" i="0" baseline="0" dirty="0"/>
              <a:t> </a:t>
            </a:r>
            <a:r>
              <a:rPr lang="en-US" b="0" i="0" dirty="0"/>
              <a:t>Today, HSMs are becoming network-attached devices. This enables best-of-all worlds for</a:t>
            </a:r>
            <a:r>
              <a:rPr lang="en-US" b="0" i="0" baseline="0" dirty="0"/>
              <a:t> </a:t>
            </a:r>
            <a:r>
              <a:rPr lang="en-US" b="0" i="0" dirty="0"/>
              <a:t>the high-security environment, as security teams have a single place to manage their keys</a:t>
            </a:r>
          </a:p>
          <a:p>
            <a:r>
              <a:rPr lang="en-US" b="0" i="0" dirty="0"/>
              <a:t>and organizations can rely and an even smaller number of HSM devices.</a:t>
            </a:r>
          </a:p>
          <a:p>
            <a:endParaRPr lang="en-US" baseline="0" dirty="0"/>
          </a:p>
        </p:txBody>
      </p:sp>
      <p:sp>
        <p:nvSpPr>
          <p:cNvPr id="4" name="Slide Number Placeholder 3"/>
          <p:cNvSpPr>
            <a:spLocks noGrp="1"/>
          </p:cNvSpPr>
          <p:nvPr>
            <p:ph type="sldNum" sz="quarter" idx="10"/>
          </p:nvPr>
        </p:nvSpPr>
        <p:spPr/>
        <p:txBody>
          <a:bodyPr/>
          <a:lstStyle/>
          <a:p>
            <a:fld id="{21FA4136-8B0D-4D64-8F5B-630EBC8D67B3}" type="slidenum">
              <a:rPr lang="en-US" smtClean="0"/>
              <a:t>19</a:t>
            </a:fld>
            <a:endParaRPr lang="en-US"/>
          </a:p>
        </p:txBody>
      </p:sp>
    </p:spTree>
    <p:extLst>
      <p:ext uri="{BB962C8B-B14F-4D97-AF65-F5344CB8AC3E}">
        <p14:creationId xmlns:p14="http://schemas.microsoft.com/office/powerpoint/2010/main" val="1356903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Franklin Gothic Book"/>
                <a:cs typeface="Franklin Gothic Book"/>
              </a:rPr>
              <a:t>Typical enterprise</a:t>
            </a:r>
            <a:r>
              <a:rPr lang="en-US" sz="1200" baseline="0" dirty="0">
                <a:latin typeface="Franklin Gothic Book"/>
                <a:cs typeface="Franklin Gothic Book"/>
              </a:rPr>
              <a:t> environment comprises many areas for security as </a:t>
            </a:r>
            <a:r>
              <a:rPr lang="en-US" sz="1200" baseline="0">
                <a:latin typeface="Franklin Gothic Book"/>
                <a:cs typeface="Franklin Gothic Book"/>
              </a:rPr>
              <a:t>pictured above</a:t>
            </a:r>
            <a:endParaRPr lang="en-US" sz="1200" dirty="0">
              <a:latin typeface="Franklin Gothic Book"/>
              <a:cs typeface="Franklin Gothic Book"/>
            </a:endParaRPr>
          </a:p>
        </p:txBody>
      </p:sp>
      <p:sp>
        <p:nvSpPr>
          <p:cNvPr id="4" name="Slide Number Placeholder 3"/>
          <p:cNvSpPr>
            <a:spLocks noGrp="1"/>
          </p:cNvSpPr>
          <p:nvPr>
            <p:ph type="sldNum" sz="quarter" idx="10"/>
          </p:nvPr>
        </p:nvSpPr>
        <p:spPr/>
        <p:txBody>
          <a:bodyPr/>
          <a:lstStyle/>
          <a:p>
            <a:fld id="{21FA4136-8B0D-4D64-8F5B-630EBC8D67B3}" type="slidenum">
              <a:rPr lang="en-US" smtClean="0">
                <a:solidFill>
                  <a:prstClr val="black"/>
                </a:solidFill>
                <a:latin typeface="Calibri"/>
              </a:rPr>
              <a:pPr/>
              <a:t>21</a:t>
            </a:fld>
            <a:endParaRPr lang="en-US">
              <a:solidFill>
                <a:prstClr val="black"/>
              </a:solidFill>
              <a:latin typeface="Calibri"/>
            </a:endParaRPr>
          </a:p>
        </p:txBody>
      </p:sp>
    </p:spTree>
    <p:extLst>
      <p:ext uri="{BB962C8B-B14F-4D97-AF65-F5344CB8AC3E}">
        <p14:creationId xmlns:p14="http://schemas.microsoft.com/office/powerpoint/2010/main" val="30065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21FA4136-8B0D-4D64-8F5B-630EBC8D67B3}" type="slidenum">
              <a:rPr lang="en-US" smtClean="0"/>
              <a:t>22</a:t>
            </a:fld>
            <a:endParaRPr lang="en-US"/>
          </a:p>
        </p:txBody>
      </p:sp>
    </p:spTree>
    <p:extLst>
      <p:ext uri="{BB962C8B-B14F-4D97-AF65-F5344CB8AC3E}">
        <p14:creationId xmlns:p14="http://schemas.microsoft.com/office/powerpoint/2010/main" val="1508153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Mandiant</a:t>
            </a:r>
            <a:r>
              <a:rPr lang="en-US" baseline="0" dirty="0"/>
              <a:t>, a </a:t>
            </a:r>
            <a:r>
              <a:rPr lang="en-US" baseline="0" dirty="0" err="1"/>
              <a:t>fireeye</a:t>
            </a:r>
            <a:r>
              <a:rPr lang="en-US" baseline="0" dirty="0"/>
              <a:t> company, provides an annual report called M-Trends Report. </a:t>
            </a:r>
          </a:p>
          <a:p>
            <a:endParaRPr lang="en-US" baseline="0" dirty="0"/>
          </a:p>
          <a:p>
            <a:r>
              <a:rPr lang="en-US" baseline="0" dirty="0"/>
              <a:t>In last years M-Trends report we noted that cyber security had gone from a niche IT issue to a boardroom priority. This year, cyber security (or perhaps more accurately, cyber insecurity) entered the mainstream.</a:t>
            </a:r>
          </a:p>
          <a:p>
            <a:endParaRPr lang="en-US" dirty="0"/>
          </a:p>
          <a:p>
            <a:r>
              <a:rPr lang="en-US" dirty="0" err="1"/>
              <a:t>Mandiant</a:t>
            </a:r>
            <a:r>
              <a:rPr lang="en-US" dirty="0"/>
              <a:t> consultants’ role as the first responders</a:t>
            </a:r>
            <a:r>
              <a:rPr lang="en-US" baseline="0" dirty="0"/>
              <a:t> </a:t>
            </a:r>
            <a:r>
              <a:rPr lang="en-US" dirty="0"/>
              <a:t>to critical security incidents gives us a unique</a:t>
            </a:r>
            <a:r>
              <a:rPr lang="en-US" baseline="0" dirty="0"/>
              <a:t> </a:t>
            </a:r>
            <a:r>
              <a:rPr lang="en-US" dirty="0"/>
              <a:t>vantage point into how attackers’ motives and</a:t>
            </a:r>
            <a:r>
              <a:rPr lang="en-US" baseline="0" dirty="0"/>
              <a:t> </a:t>
            </a:r>
            <a:r>
              <a:rPr lang="en-US" dirty="0"/>
              <a:t>tactics are changing.</a:t>
            </a:r>
          </a:p>
          <a:p>
            <a:endParaRPr lang="en-US" dirty="0"/>
          </a:p>
          <a:p>
            <a:r>
              <a:rPr lang="en-US" dirty="0"/>
              <a:t>Sixty-nine percent</a:t>
            </a:r>
            <a:r>
              <a:rPr lang="en-US" baseline="0" dirty="0"/>
              <a:t> </a:t>
            </a:r>
            <a:r>
              <a:rPr lang="en-US" dirty="0"/>
              <a:t>learned of the breach from an outside entity such</a:t>
            </a:r>
            <a:r>
              <a:rPr lang="en-US" baseline="0" dirty="0"/>
              <a:t> </a:t>
            </a:r>
            <a:r>
              <a:rPr lang="en-US" dirty="0"/>
              <a:t>as law enforcement. That’s up from 67 percent</a:t>
            </a:r>
            <a:r>
              <a:rPr lang="en-US" baseline="0" dirty="0"/>
              <a:t> </a:t>
            </a:r>
            <a:r>
              <a:rPr lang="en-US" dirty="0"/>
              <a:t>in 2013 and 63 percent in 2012.</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M-Trends report may be found here:</a:t>
            </a:r>
            <a:r>
              <a:rPr lang="en-US" baseline="0" dirty="0"/>
              <a:t>  </a:t>
            </a:r>
            <a:r>
              <a:rPr lang="en-US" dirty="0"/>
              <a:t>https://www2.fireeye.com/WEB-2015-MNDT-RPT-M-Trends-2015_LP.html?src=f5_preso</a:t>
            </a:r>
          </a:p>
          <a:p>
            <a:endParaRPr lang="en-US" dirty="0"/>
          </a:p>
          <a:p>
            <a:endParaRPr lang="en-US" dirty="0"/>
          </a:p>
        </p:txBody>
      </p:sp>
      <p:sp>
        <p:nvSpPr>
          <p:cNvPr id="4" name="Slide Number Placeholder 3"/>
          <p:cNvSpPr>
            <a:spLocks noGrp="1"/>
          </p:cNvSpPr>
          <p:nvPr>
            <p:ph type="sldNum" sz="quarter" idx="10"/>
          </p:nvPr>
        </p:nvSpPr>
        <p:spPr/>
        <p:txBody>
          <a:bodyPr/>
          <a:lstStyle/>
          <a:p>
            <a:fld id="{48900C4A-4B3F-6A44-973D-02F295D94A7F}" type="slidenum">
              <a:rPr lang="en-US" smtClean="0"/>
              <a:t>2</a:t>
            </a:fld>
            <a:endParaRPr lang="en-US"/>
          </a:p>
        </p:txBody>
      </p:sp>
    </p:spTree>
    <p:extLst>
      <p:ext uri="{BB962C8B-B14F-4D97-AF65-F5344CB8AC3E}">
        <p14:creationId xmlns:p14="http://schemas.microsoft.com/office/powerpoint/2010/main" val="3824051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Organizations made some gains, but attackers</a:t>
            </a:r>
            <a:r>
              <a:rPr lang="en-US" baseline="0" dirty="0"/>
              <a:t> </a:t>
            </a:r>
            <a:r>
              <a:rPr lang="en-US" dirty="0"/>
              <a:t>still had a free rein in breached environments</a:t>
            </a:r>
            <a:r>
              <a:rPr lang="en-US" baseline="0" dirty="0"/>
              <a:t> </a:t>
            </a:r>
            <a:r>
              <a:rPr lang="en-US" dirty="0"/>
              <a:t>far too long before being detected—a median</a:t>
            </a:r>
            <a:r>
              <a:rPr lang="en-US" baseline="0" dirty="0"/>
              <a:t> </a:t>
            </a:r>
            <a:r>
              <a:rPr lang="en-US" dirty="0"/>
              <a:t>of 205 days in 2014 vs. 229 days in 2013.</a:t>
            </a:r>
          </a:p>
          <a:p>
            <a:endParaRPr lang="en-US" dirty="0"/>
          </a:p>
          <a:p>
            <a:r>
              <a:rPr lang="en-US" dirty="0"/>
              <a:t>Taken together, these developments paint a threat landscape that is more complex than ever.</a:t>
            </a:r>
            <a:r>
              <a:rPr lang="en-US" baseline="0" dirty="0"/>
              <a:t> </a:t>
            </a:r>
            <a:r>
              <a:rPr lang="en-US" dirty="0"/>
              <a:t>The ability of security teams to prevent, detect,</a:t>
            </a:r>
            <a:r>
              <a:rPr lang="en-US" baseline="0" dirty="0"/>
              <a:t> </a:t>
            </a:r>
            <a:r>
              <a:rPr lang="en-US" dirty="0"/>
              <a:t>analyze, and respond to threat actors has never</a:t>
            </a:r>
            <a:r>
              <a:rPr lang="en-US" baseline="0" dirty="0"/>
              <a:t> </a:t>
            </a:r>
            <a:r>
              <a:rPr lang="en-US" dirty="0"/>
              <a:t>been harder—or more crucial.</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8900C4A-4B3F-6A44-973D-02F295D94A7F}" type="slidenum">
              <a:rPr lang="en-US" smtClean="0"/>
              <a:t>3</a:t>
            </a:fld>
            <a:endParaRPr lang="en-US"/>
          </a:p>
        </p:txBody>
      </p:sp>
    </p:spTree>
    <p:extLst>
      <p:ext uri="{BB962C8B-B14F-4D97-AF65-F5344CB8AC3E}">
        <p14:creationId xmlns:p14="http://schemas.microsoft.com/office/powerpoint/2010/main" val="331333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like a game of cat and mouse: security</a:t>
            </a:r>
            <a:r>
              <a:rPr lang="en-US" baseline="0" dirty="0"/>
              <a:t> </a:t>
            </a:r>
            <a:r>
              <a:rPr lang="en-US" dirty="0"/>
              <a:t>teams put new defenses in place, and then</a:t>
            </a:r>
            <a:r>
              <a:rPr lang="en-US" baseline="0" dirty="0"/>
              <a:t> </a:t>
            </a:r>
            <a:r>
              <a:rPr lang="en-US" dirty="0"/>
              <a:t>attackers change their tactics. This continued</a:t>
            </a:r>
            <a:r>
              <a:rPr lang="en-US" baseline="0" dirty="0"/>
              <a:t> </a:t>
            </a:r>
            <a:r>
              <a:rPr lang="en-US" dirty="0"/>
              <a:t>in 2014. We saw more intrusions that used</a:t>
            </a:r>
            <a:r>
              <a:rPr lang="en-US" baseline="0" dirty="0"/>
              <a:t> </a:t>
            </a:r>
            <a:r>
              <a:rPr lang="en-US" dirty="0"/>
              <a:t>VPNs to maintain access to victims’ environments.</a:t>
            </a:r>
            <a:r>
              <a:rPr lang="en-US" baseline="0" dirty="0"/>
              <a:t> </a:t>
            </a:r>
            <a:r>
              <a:rPr lang="en-US" dirty="0"/>
              <a:t>We also saw clever new techniques to evade</a:t>
            </a:r>
            <a:r>
              <a:rPr lang="en-US" baseline="0" dirty="0"/>
              <a:t> </a:t>
            </a:r>
            <a:r>
              <a:rPr lang="en-US" dirty="0"/>
              <a:t>detection, and new tools and tactics to steal</a:t>
            </a:r>
            <a:r>
              <a:rPr lang="en-US" baseline="0" dirty="0"/>
              <a:t> </a:t>
            </a:r>
            <a:r>
              <a:rPr lang="en-US" dirty="0"/>
              <a:t>credentials and move laterally throughout a</a:t>
            </a:r>
            <a:r>
              <a:rPr lang="en-US" baseline="0" dirty="0"/>
              <a:t> </a:t>
            </a:r>
            <a:r>
              <a:rPr lang="en-US" dirty="0"/>
              <a:t>compromised environment</a:t>
            </a:r>
          </a:p>
          <a:p>
            <a:pPr marL="0" indent="0">
              <a:buNone/>
            </a:pPr>
            <a:endParaRPr lang="en-US" dirty="0"/>
          </a:p>
          <a:p>
            <a:pPr marL="0" indent="0">
              <a:buNone/>
            </a:pPr>
            <a:r>
              <a:rPr lang="en-US" dirty="0"/>
              <a:t>THE TAKEAWAY: Advanced threat actors continue to evolve their tools and</a:t>
            </a:r>
            <a:r>
              <a:rPr lang="en-US" baseline="0" dirty="0"/>
              <a:t> </a:t>
            </a:r>
            <a:r>
              <a:rPr lang="en-US" dirty="0"/>
              <a:t>tactics to reduce the forensic footprint of their activities and evade detection.</a:t>
            </a:r>
            <a:r>
              <a:rPr lang="en-US" baseline="0" dirty="0"/>
              <a:t> </a:t>
            </a:r>
            <a:r>
              <a:rPr lang="en-US" dirty="0"/>
              <a:t>Targeted organizations need to ensure that they maintain capabilities for both</a:t>
            </a:r>
            <a:r>
              <a:rPr lang="en-US" baseline="0" dirty="0"/>
              <a:t> </a:t>
            </a:r>
            <a:r>
              <a:rPr lang="en-US" dirty="0"/>
              <a:t>real-time monitoring and “look-back” forensics capabilities across endpoint systems,</a:t>
            </a:r>
            <a:r>
              <a:rPr lang="en-US" baseline="0" dirty="0"/>
              <a:t> </a:t>
            </a:r>
            <a:r>
              <a:rPr lang="en-US" dirty="0"/>
              <a:t>log sources, and network devices. Establishing a baseline of normal activity in an</a:t>
            </a:r>
            <a:r>
              <a:rPr lang="en-US" baseline="0" dirty="0"/>
              <a:t> </a:t>
            </a:r>
            <a:r>
              <a:rPr lang="en-US" dirty="0"/>
              <a:t>environment, and proactively hunting for deviations from this baseline, are essential</a:t>
            </a:r>
            <a:r>
              <a:rPr lang="en-US" baseline="0" dirty="0"/>
              <a:t> </a:t>
            </a:r>
            <a:r>
              <a:rPr lang="en-US" dirty="0"/>
              <a:t>to stay a step ahead of intruder’s efforts.</a:t>
            </a:r>
          </a:p>
          <a:p>
            <a:endParaRPr lang="en-US" dirty="0"/>
          </a:p>
        </p:txBody>
      </p:sp>
      <p:sp>
        <p:nvSpPr>
          <p:cNvPr id="4" name="Slide Number Placeholder 3"/>
          <p:cNvSpPr>
            <a:spLocks noGrp="1"/>
          </p:cNvSpPr>
          <p:nvPr>
            <p:ph type="sldNum" sz="quarter" idx="10"/>
          </p:nvPr>
        </p:nvSpPr>
        <p:spPr/>
        <p:txBody>
          <a:bodyPr/>
          <a:lstStyle/>
          <a:p>
            <a:fld id="{48900C4A-4B3F-6A44-973D-02F295D94A7F}" type="slidenum">
              <a:rPr lang="en-US" smtClean="0"/>
              <a:t>4</a:t>
            </a:fld>
            <a:endParaRPr lang="en-US"/>
          </a:p>
        </p:txBody>
      </p:sp>
    </p:spTree>
    <p:extLst>
      <p:ext uri="{BB962C8B-B14F-4D97-AF65-F5344CB8AC3E}">
        <p14:creationId xmlns:p14="http://schemas.microsoft.com/office/powerpoint/2010/main" val="4205063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SSL is growing due</a:t>
            </a:r>
            <a:r>
              <a:rPr lang="en-US" baseline="0" dirty="0"/>
              <a:t> to data breaches, compliance and data privacy.  SSL Growth presents a challenge for our customers.  Compliance is complex and costly.  Increasing frequency of </a:t>
            </a:r>
            <a:r>
              <a:rPr lang="en-US" baseline="0" dirty="0" err="1"/>
              <a:t>ssl</a:t>
            </a:r>
            <a:r>
              <a:rPr lang="en-US" baseline="0" dirty="0"/>
              <a:t> attacks and </a:t>
            </a:r>
            <a:r>
              <a:rPr lang="en-US" baseline="0" dirty="0" err="1"/>
              <a:t>ssl</a:t>
            </a:r>
            <a:r>
              <a:rPr lang="en-US" baseline="0" dirty="0"/>
              <a:t> encrypted payload attacks is stressing IT Ops.  Enabling SSL on NG security products impacts performance. </a:t>
            </a:r>
          </a:p>
          <a:p>
            <a:endParaRPr lang="en-US" baseline="0" dirty="0"/>
          </a:p>
          <a:p>
            <a:r>
              <a:rPr lang="en-US" baseline="0" dirty="0"/>
              <a:t>SSL Provide security and privacy however it is a double edge sword as it can become a new threat vector for attacks.</a:t>
            </a:r>
            <a:endParaRPr lang="en-US" dirty="0"/>
          </a:p>
          <a:p>
            <a:endParaRPr lang="en-US" dirty="0"/>
          </a:p>
          <a:p>
            <a:endParaRPr lang="en-US" dirty="0"/>
          </a:p>
          <a:p>
            <a:r>
              <a:rPr lang="en-US" dirty="0"/>
              <a:t>SSL</a:t>
            </a:r>
            <a:r>
              <a:rPr lang="en-US" baseline="0" dirty="0"/>
              <a:t> traffic is projected to reach 64% by 2016 which is up from 2014 which was 29%.  That is more than double the encrypted traffic traversing the networks.</a:t>
            </a:r>
          </a:p>
          <a:p>
            <a:r>
              <a:rPr lang="en-US" i="1" baseline="0" dirty="0"/>
              <a:t> Source: 1 </a:t>
            </a:r>
            <a:r>
              <a:rPr lang="en-US" i="1" baseline="0" dirty="0" err="1"/>
              <a:t>Sandvine</a:t>
            </a:r>
            <a:r>
              <a:rPr lang="en-US" i="1" baseline="0" dirty="0"/>
              <a:t>, Global Internet Phenomena Spotlight: Encrypted Internet Traffic </a:t>
            </a:r>
          </a:p>
          <a:p>
            <a:endParaRPr lang="en-US" dirty="0"/>
          </a:p>
          <a:p>
            <a:r>
              <a:rPr lang="en-US" dirty="0"/>
              <a:t>In the M-Trends report </a:t>
            </a:r>
            <a:r>
              <a:rPr lang="en-US" dirty="0" err="1"/>
              <a:t>Mandiant</a:t>
            </a:r>
            <a:r>
              <a:rPr lang="en-US" dirty="0"/>
              <a:t> studied several cases in which attackers</a:t>
            </a:r>
            <a:r>
              <a:rPr lang="en-US" baseline="0" dirty="0"/>
              <a:t> </a:t>
            </a:r>
            <a:r>
              <a:rPr lang="en-US" dirty="0"/>
              <a:t>cleverly installed their </a:t>
            </a:r>
            <a:r>
              <a:rPr lang="en-US" dirty="0" err="1"/>
              <a:t>webshells</a:t>
            </a:r>
            <a:r>
              <a:rPr lang="en-US" dirty="0"/>
              <a:t> on servers that</a:t>
            </a:r>
            <a:r>
              <a:rPr lang="en-US" baseline="0" dirty="0"/>
              <a:t> </a:t>
            </a:r>
            <a:r>
              <a:rPr lang="en-US" dirty="0"/>
              <a:t>used secure-socket layer (SSL) encryption. As </a:t>
            </a:r>
            <a:r>
              <a:rPr lang="en-US" baseline="0" dirty="0"/>
              <a:t> </a:t>
            </a:r>
            <a:r>
              <a:rPr lang="en-US" dirty="0"/>
              <a:t>result, all requests to and from the backdoor were</a:t>
            </a:r>
            <a:r>
              <a:rPr lang="en-US" baseline="0" dirty="0"/>
              <a:t> </a:t>
            </a:r>
            <a:r>
              <a:rPr lang="en-US" dirty="0"/>
              <a:t>encrypted with the server’s own legitimately</a:t>
            </a:r>
            <a:r>
              <a:rPr lang="en-US" baseline="0" dirty="0"/>
              <a:t> </a:t>
            </a:r>
            <a:r>
              <a:rPr lang="en-US" dirty="0"/>
              <a:t>installed private key. Because the victims had not</a:t>
            </a:r>
            <a:r>
              <a:rPr lang="en-US" baseline="0" dirty="0"/>
              <a:t> </a:t>
            </a:r>
            <a:r>
              <a:rPr lang="en-US" dirty="0"/>
              <a:t>configured their network architectures to permit</a:t>
            </a:r>
            <a:r>
              <a:rPr lang="en-US" baseline="0" dirty="0"/>
              <a:t> </a:t>
            </a:r>
            <a:r>
              <a:rPr lang="en-US" dirty="0"/>
              <a:t>security tools to inspect SSL traffic, the attacker’s</a:t>
            </a:r>
            <a:r>
              <a:rPr lang="en-US" baseline="0" dirty="0"/>
              <a:t> </a:t>
            </a:r>
            <a:r>
              <a:rPr lang="en-US" dirty="0"/>
              <a:t>actions went undetected</a:t>
            </a:r>
          </a:p>
          <a:p>
            <a:endParaRPr lang="en-US" dirty="0"/>
          </a:p>
          <a:p>
            <a:r>
              <a:rPr lang="en-US" dirty="0"/>
              <a:t>We expect this trend to continue, especially as</a:t>
            </a:r>
            <a:r>
              <a:rPr lang="en-US" baseline="0" dirty="0"/>
              <a:t> </a:t>
            </a:r>
            <a:r>
              <a:rPr lang="en-US" dirty="0"/>
              <a:t>more organizations adopt SSL encryption for all</a:t>
            </a:r>
            <a:r>
              <a:rPr lang="en-US" baseline="0" dirty="0"/>
              <a:t> </a:t>
            </a:r>
            <a:r>
              <a:rPr lang="en-US" dirty="0"/>
              <a:t>Internet-facing web services.</a:t>
            </a:r>
          </a:p>
          <a:p>
            <a:endParaRPr lang="en-US" dirty="0"/>
          </a:p>
          <a:p>
            <a:r>
              <a:rPr lang="en-US" sz="1200" b="0" i="0" u="none" strike="noStrike" kern="1200" baseline="0" dirty="0">
                <a:solidFill>
                  <a:schemeClr val="tx1"/>
                </a:solidFill>
                <a:latin typeface="+mn-lt"/>
                <a:ea typeface="+mn-ea"/>
                <a:cs typeface="+mn-cs"/>
              </a:rPr>
              <a:t>Cyber criminals are growing more sophisticated and evasive in their attacks. As SSL becomes the de-facto standard for all Internet traffic, hidden threats such as malware pose a risk to uninspected SSL traffic. Attackers use novel techniques to deploy and hide web-based malware. Because traditional network architectures are built for little or no encryption, attackers plant SSL-encrypted malware on compromised servers to evade network monitoring. Without security tools to inspect SSL traffic, attacker actions can go undetected.</a:t>
            </a:r>
            <a:endParaRPr lang="en-US" dirty="0"/>
          </a:p>
          <a:p>
            <a:endParaRPr lang="en-US" dirty="0"/>
          </a:p>
          <a:p>
            <a:r>
              <a:rPr lang="en-US" dirty="0"/>
              <a:t>Other</a:t>
            </a:r>
            <a:r>
              <a:rPr lang="en-US" baseline="0" dirty="0"/>
              <a:t> trends are spelled out in the M-Trends report.  We encourage everyone to contact their local </a:t>
            </a:r>
            <a:r>
              <a:rPr lang="en-US" baseline="0" dirty="0" err="1"/>
              <a:t>Fireeye</a:t>
            </a:r>
            <a:r>
              <a:rPr lang="en-US" baseline="0" dirty="0"/>
              <a:t> rep or follow the link below to get the full report</a:t>
            </a:r>
            <a:endParaRPr lang="en-US" dirty="0"/>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M-Trends report may be found here:</a:t>
            </a:r>
            <a:r>
              <a:rPr lang="en-US" baseline="0" dirty="0"/>
              <a:t>  </a:t>
            </a:r>
            <a:r>
              <a:rPr lang="en-US" dirty="0"/>
              <a:t>https://www2.fireeye.com/WEB-2015-MNDT-RPT-M-Trends-2015_LP.html?src=f5_preso</a:t>
            </a:r>
          </a:p>
          <a:p>
            <a:endParaRPr lang="en-US" dirty="0"/>
          </a:p>
        </p:txBody>
      </p:sp>
      <p:sp>
        <p:nvSpPr>
          <p:cNvPr id="4" name="Slide Number Placeholder 3"/>
          <p:cNvSpPr>
            <a:spLocks noGrp="1"/>
          </p:cNvSpPr>
          <p:nvPr>
            <p:ph type="sldNum" sz="quarter" idx="10"/>
          </p:nvPr>
        </p:nvSpPr>
        <p:spPr/>
        <p:txBody>
          <a:bodyPr/>
          <a:lstStyle/>
          <a:p>
            <a:fld id="{48900C4A-4B3F-6A44-973D-02F295D94A7F}" type="slidenum">
              <a:rPr lang="en-US" smtClean="0"/>
              <a:t>5</a:t>
            </a:fld>
            <a:endParaRPr lang="en-US"/>
          </a:p>
        </p:txBody>
      </p:sp>
    </p:spTree>
    <p:extLst>
      <p:ext uri="{BB962C8B-B14F-4D97-AF65-F5344CB8AC3E}">
        <p14:creationId xmlns:p14="http://schemas.microsoft.com/office/powerpoint/2010/main" val="692121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talk to customers they tend to agree that most network architectures are</a:t>
            </a:r>
            <a:r>
              <a:rPr lang="en-US" baseline="0" dirty="0"/>
              <a:t> obsolete.  They are not built for SSL encryption.  Customers agree there is a trend on moving to %100 encryption and a new architecture is needed to overcome the challenges of security in an all encrypted world</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82E15B30-16A5-4E99-B95F-3A1B93D5A33F}" type="slidenum">
              <a:rPr lang="en-US" smtClean="0"/>
              <a:pPr/>
              <a:t>6</a:t>
            </a:fld>
            <a:endParaRPr lang="en-US" dirty="0"/>
          </a:p>
        </p:txBody>
      </p:sp>
    </p:spTree>
    <p:extLst>
      <p:ext uri="{BB962C8B-B14F-4D97-AF65-F5344CB8AC3E}">
        <p14:creationId xmlns:p14="http://schemas.microsoft.com/office/powerpoint/2010/main" val="1600258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Accelerate your business growth without increasing the risk of cyber breaches. Comprehensive perimeter security solutions from F5 and </a:t>
            </a:r>
            <a:r>
              <a:rPr lang="en-US" sz="1200" b="0" i="0" u="none" strike="noStrike" kern="1200" baseline="0" dirty="0" err="1">
                <a:solidFill>
                  <a:schemeClr val="tx1"/>
                </a:solidFill>
                <a:latin typeface="+mn-lt"/>
                <a:ea typeface="+mn-ea"/>
                <a:cs typeface="+mn-cs"/>
              </a:rPr>
              <a:t>FireEye</a:t>
            </a:r>
            <a:r>
              <a:rPr lang="en-US" sz="1200" b="0" i="0" u="none" strike="noStrike" kern="1200" baseline="0" dirty="0">
                <a:solidFill>
                  <a:schemeClr val="tx1"/>
                </a:solidFill>
                <a:latin typeface="+mn-lt"/>
                <a:ea typeface="+mn-ea"/>
                <a:cs typeface="+mn-cs"/>
              </a:rPr>
              <a:t> provide threat protection, application delivery, and best-of-class products integration. These joint solutions offer the highest service availability and performance with the most effective technology, intelligence, and expertise to identify and stop malicious activity. </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Finding hidden threats with SSL visibility</a:t>
            </a:r>
          </a:p>
          <a:p>
            <a:r>
              <a:rPr lang="en-US" sz="1200" b="0" i="0" u="none" strike="noStrike" kern="1200" baseline="0" dirty="0">
                <a:solidFill>
                  <a:schemeClr val="tx1"/>
                </a:solidFill>
                <a:latin typeface="+mn-lt"/>
                <a:ea typeface="+mn-ea"/>
                <a:cs typeface="+mn-cs"/>
              </a:rPr>
              <a:t>	Leveraging the URL filtering and SSL inspection capabilities of the F5® BIG-IP® platform, select traffic can be decrypted, inspected by </a:t>
            </a:r>
            <a:r>
              <a:rPr lang="en-US" sz="1200" b="0" i="0" u="none" strike="noStrike" kern="1200" baseline="0" dirty="0" err="1">
                <a:solidFill>
                  <a:schemeClr val="tx1"/>
                </a:solidFill>
                <a:latin typeface="+mn-lt"/>
                <a:ea typeface="+mn-ea"/>
                <a:cs typeface="+mn-cs"/>
              </a:rPr>
              <a:t>FireEye</a:t>
            </a:r>
            <a:r>
              <a:rPr lang="en-US" sz="1200" b="0" i="0" u="none" strike="noStrike" kern="1200" baseline="0" dirty="0">
                <a:solidFill>
                  <a:schemeClr val="tx1"/>
                </a:solidFill>
                <a:latin typeface="+mn-lt"/>
                <a:ea typeface="+mn-ea"/>
                <a:cs typeface="+mn-cs"/>
              </a:rPr>
              <a:t> NX appliances, and then re-encrypted. This delivers enhanced visibility 	to potential threats traversing the network.</a:t>
            </a:r>
          </a:p>
          <a:p>
            <a:r>
              <a:rPr lang="en-US" sz="1200" b="1" i="0" u="none" strike="noStrike" kern="1200" baseline="0" dirty="0">
                <a:solidFill>
                  <a:schemeClr val="tx1"/>
                </a:solidFill>
                <a:latin typeface="+mn-lt"/>
                <a:ea typeface="+mn-ea"/>
                <a:cs typeface="+mn-cs"/>
              </a:rPr>
              <a:t>Performance, scale, and high availability in heavy network traffic environments</a:t>
            </a:r>
          </a:p>
          <a:p>
            <a:r>
              <a:rPr lang="en-US" sz="1200" b="0" i="0" u="none" strike="noStrike" kern="1200" baseline="0" dirty="0">
                <a:solidFill>
                  <a:schemeClr val="tx1"/>
                </a:solidFill>
                <a:latin typeface="+mn-lt"/>
                <a:ea typeface="+mn-ea"/>
                <a:cs typeface="+mn-cs"/>
              </a:rPr>
              <a:t>	Enterprises with substantial traffic loads can optimize </a:t>
            </a:r>
            <a:r>
              <a:rPr lang="en-US" sz="1200" b="0" i="0" u="none" strike="noStrike" kern="1200" baseline="0" dirty="0" err="1">
                <a:solidFill>
                  <a:schemeClr val="tx1"/>
                </a:solidFill>
                <a:latin typeface="+mn-lt"/>
                <a:ea typeface="+mn-ea"/>
                <a:cs typeface="+mn-cs"/>
              </a:rPr>
              <a:t>FireEye</a:t>
            </a:r>
            <a:r>
              <a:rPr lang="en-US" sz="1200" b="0" i="0" u="none" strike="noStrike" kern="1200" baseline="0" dirty="0">
                <a:solidFill>
                  <a:schemeClr val="tx1"/>
                </a:solidFill>
                <a:latin typeface="+mn-lt"/>
                <a:ea typeface="+mn-ea"/>
                <a:cs typeface="+mn-cs"/>
              </a:rPr>
              <a:t> deployments by using the health monitoring, load-balancing, and SSL offload capabilities of the BIG-IP platform. This enables </a:t>
            </a:r>
            <a:r>
              <a:rPr lang="en-US" sz="1200" b="0" i="0" u="none" strike="noStrike" kern="1200" baseline="0" dirty="0" err="1">
                <a:solidFill>
                  <a:schemeClr val="tx1"/>
                </a:solidFill>
                <a:latin typeface="+mn-lt"/>
                <a:ea typeface="+mn-ea"/>
                <a:cs typeface="+mn-cs"/>
              </a:rPr>
              <a:t>FireEye</a:t>
            </a:r>
            <a:r>
              <a:rPr lang="en-US" sz="1200" b="0" i="0" u="none" strike="noStrike" kern="1200" baseline="0" dirty="0">
                <a:solidFill>
                  <a:schemeClr val="tx1"/>
                </a:solidFill>
                <a:latin typeface="+mn-lt"/>
                <a:ea typeface="+mn-ea"/>
                <a:cs typeface="+mn-cs"/>
              </a:rPr>
              <a:t> to scale and 	protect against Advanced Persistent Threats (APTs) in the most demanding application environments.</a:t>
            </a:r>
          </a:p>
          <a:p>
            <a:r>
              <a:rPr lang="en-US" sz="1200" b="1" i="0" u="none" strike="noStrike" kern="1200" baseline="0" dirty="0">
                <a:solidFill>
                  <a:schemeClr val="tx1"/>
                </a:solidFill>
                <a:latin typeface="+mn-lt"/>
                <a:ea typeface="+mn-ea"/>
                <a:cs typeface="+mn-cs"/>
              </a:rPr>
              <a:t>Enhanced security architecture</a:t>
            </a:r>
          </a:p>
          <a:p>
            <a:r>
              <a:rPr lang="en-US" sz="1200" b="0" i="0" u="none" strike="noStrike" kern="1200" baseline="0" dirty="0">
                <a:solidFill>
                  <a:schemeClr val="tx1"/>
                </a:solidFill>
                <a:latin typeface="+mn-lt"/>
                <a:ea typeface="+mn-ea"/>
                <a:cs typeface="+mn-cs"/>
              </a:rPr>
              <a:t>	The F5 SSL inspection, URL filtering, and </a:t>
            </a:r>
            <a:r>
              <a:rPr lang="en-US" sz="1200" b="0" i="0" u="none" strike="noStrike" kern="1200" baseline="0" dirty="0" err="1">
                <a:solidFill>
                  <a:schemeClr val="tx1"/>
                </a:solidFill>
                <a:latin typeface="+mn-lt"/>
                <a:ea typeface="+mn-ea"/>
                <a:cs typeface="+mn-cs"/>
              </a:rPr>
              <a:t>FireEye</a:t>
            </a:r>
            <a:r>
              <a:rPr lang="en-US" sz="1200" b="0" i="0" u="none" strike="noStrike" kern="1200" baseline="0" dirty="0">
                <a:solidFill>
                  <a:schemeClr val="tx1"/>
                </a:solidFill>
                <a:latin typeface="+mn-lt"/>
                <a:ea typeface="+mn-ea"/>
                <a:cs typeface="+mn-cs"/>
              </a:rPr>
              <a:t> NX integration provide a foundation for enhanced security. For example, the SSL visibility and control, performance, and scale benefits can be extended to other 	offerings, including F5’s on-premises web application firewall, BIG-IP® Application Security Manager™ (ASM)—and </a:t>
            </a:r>
            <a:r>
              <a:rPr lang="en-US" sz="1200" b="0" i="0" u="none" strike="noStrike" kern="1200" baseline="0" dirty="0" err="1">
                <a:solidFill>
                  <a:schemeClr val="tx1"/>
                </a:solidFill>
                <a:latin typeface="+mn-lt"/>
                <a:ea typeface="+mn-ea"/>
                <a:cs typeface="+mn-cs"/>
              </a:rPr>
              <a:t>FireEye’s</a:t>
            </a:r>
            <a:r>
              <a:rPr lang="en-US" sz="1200" b="0" i="0" u="none" strike="noStrike" kern="1200" baseline="0" dirty="0">
                <a:solidFill>
                  <a:schemeClr val="tx1"/>
                </a:solidFill>
                <a:latin typeface="+mn-lt"/>
                <a:ea typeface="+mn-ea"/>
                <a:cs typeface="+mn-cs"/>
              </a:rPr>
              <a:t> intrusion prevention system, </a:t>
            </a:r>
            <a:r>
              <a:rPr lang="en-US" sz="1200" b="0" i="0" u="none" strike="noStrike" kern="1200" baseline="0" dirty="0" err="1">
                <a:solidFill>
                  <a:schemeClr val="tx1"/>
                </a:solidFill>
                <a:latin typeface="+mn-lt"/>
                <a:ea typeface="+mn-ea"/>
                <a:cs typeface="+mn-cs"/>
              </a:rPr>
              <a:t>FireEye</a:t>
            </a:r>
            <a:r>
              <a:rPr lang="en-US" sz="1200" b="0" i="0" u="none" strike="noStrike" kern="1200" baseline="0" dirty="0">
                <a:solidFill>
                  <a:schemeClr val="tx1"/>
                </a:solidFill>
                <a:latin typeface="+mn-lt"/>
                <a:ea typeface="+mn-ea"/>
                <a:cs typeface="+mn-cs"/>
              </a:rPr>
              <a:t> Multi-Vector Virtual Execution (MVX).</a:t>
            </a:r>
            <a:endParaRPr lang="en-US" dirty="0"/>
          </a:p>
        </p:txBody>
      </p:sp>
      <p:sp>
        <p:nvSpPr>
          <p:cNvPr id="4" name="Slide Number Placeholder 3"/>
          <p:cNvSpPr>
            <a:spLocks noGrp="1"/>
          </p:cNvSpPr>
          <p:nvPr>
            <p:ph type="sldNum" sz="quarter" idx="10"/>
          </p:nvPr>
        </p:nvSpPr>
        <p:spPr/>
        <p:txBody>
          <a:bodyPr/>
          <a:lstStyle/>
          <a:p>
            <a:fld id="{21FA4136-8B0D-4D64-8F5B-630EBC8D67B3}" type="slidenum">
              <a:rPr lang="en-US" smtClean="0"/>
              <a:t>7</a:t>
            </a:fld>
            <a:endParaRPr lang="en-US" dirty="0"/>
          </a:p>
        </p:txBody>
      </p:sp>
    </p:spTree>
    <p:extLst>
      <p:ext uri="{BB962C8B-B14F-4D97-AF65-F5344CB8AC3E}">
        <p14:creationId xmlns:p14="http://schemas.microsoft.com/office/powerpoint/2010/main" val="1229893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“Detection to Response in Minutes” could sounds like just a slogan unless you put some substance to back it up. That’s what I will talk about next. First, as with most things you process is key – a continuous threat prevention process. It’s continuous because the attackers are always there. So if you were attacked today, and you manage to detect it and get the attacker out, there is no reason you will not be attacked tomorrow. This is a business process like everything else you do in your business. And it has to be continual to be effective. And that means it has to have the appropriate technology, the appropriate staff so it can operate like a regular part of your business and not some fire drill. </a:t>
            </a:r>
          </a:p>
          <a:p>
            <a:r>
              <a:rPr lang="en-US" dirty="0"/>
              <a:t> </a:t>
            </a:r>
          </a:p>
          <a:p>
            <a:r>
              <a:rPr lang="en-US" dirty="0"/>
              <a:t>So what are the phases you need to care about?</a:t>
            </a:r>
          </a:p>
          <a:p>
            <a:pPr lvl="0"/>
            <a:r>
              <a:rPr lang="en-US" dirty="0"/>
              <a:t>Well, you definitely care about </a:t>
            </a:r>
            <a:r>
              <a:rPr lang="en-US" b="1" dirty="0"/>
              <a:t>detection</a:t>
            </a:r>
            <a:r>
              <a:rPr lang="en-US" dirty="0"/>
              <a:t>. Can you identify as early as possible that you’re being attacked? And we’re absolutely providing that in our solution. We’ll talk about that in just a minute. </a:t>
            </a:r>
          </a:p>
          <a:p>
            <a:pPr lvl="0"/>
            <a:r>
              <a:rPr lang="en-US" dirty="0"/>
              <a:t>You do want to have some </a:t>
            </a:r>
            <a:r>
              <a:rPr lang="en-US" b="1" dirty="0"/>
              <a:t>prevention</a:t>
            </a:r>
            <a:r>
              <a:rPr lang="en-US" dirty="0"/>
              <a:t>. When I say prevention, understand that you can’t prevent every attack outright. But there are many that you can. And if you can, and you’re slowing the attacker down because perhaps a piece of malicious software gets into the victim environment but it can’t communicate back to the bad guy, you prevented or blocked it, or contained it to the impacted system, fantastic. Now you’re reducing the attacker’s agility. That’s an important step in the process. </a:t>
            </a:r>
          </a:p>
          <a:p>
            <a:pPr lvl="0"/>
            <a:r>
              <a:rPr lang="en-US" dirty="0"/>
              <a:t>You have to be able to </a:t>
            </a:r>
            <a:r>
              <a:rPr lang="en-US" b="1" dirty="0"/>
              <a:t>analyze</a:t>
            </a:r>
            <a:r>
              <a:rPr lang="en-US" dirty="0"/>
              <a:t>. So if you see that attack, you can’t just say “oh, I probably prevented it.” You need to go and look and find out for sure. And if you don’t go and look and find out for sure, you’re contributing to the 205-day statistic. You need to analyze and investigate to find out for sure, and scope whether you have problem. </a:t>
            </a:r>
          </a:p>
          <a:p>
            <a:pPr lvl="0"/>
            <a:endParaRPr lang="en-US" dirty="0"/>
          </a:p>
          <a:p>
            <a:pPr lvl="0"/>
            <a:r>
              <a:rPr lang="en-US" dirty="0"/>
              <a:t>And if you do have a problem, you ultimately at the end of the day need to </a:t>
            </a:r>
            <a:r>
              <a:rPr lang="en-US" b="1" dirty="0"/>
              <a:t>respond </a:t>
            </a:r>
            <a:r>
              <a:rPr lang="en-US" dirty="0"/>
              <a:t>to it. You have to remediate. You need to contain the systems involved. You need to get the attacker off of your network. And you can only effectively do that when you understand the full scope of their activities. That’s why analysis is required before you can be effective at responding to the attack. </a:t>
            </a:r>
          </a:p>
          <a:p>
            <a:r>
              <a:rPr lang="en-US" dirty="0"/>
              <a:t> </a:t>
            </a:r>
          </a:p>
          <a:p>
            <a:r>
              <a:rPr lang="en-US" dirty="0"/>
              <a:t>And then when you’re done, you’re right back into detection. And this is a forever cycle. The attacker doesn’t sleep. They’re not going away. You have to do the same thing. This is how FireEye is thinks about this problem. Our solutions then assist you in applying it in your environment as well as measuring it for effectiveness so you can improve it.</a:t>
            </a:r>
          </a:p>
        </p:txBody>
      </p:sp>
      <p:sp>
        <p:nvSpPr>
          <p:cNvPr id="4" name="Slide Number Placeholder 3"/>
          <p:cNvSpPr>
            <a:spLocks noGrp="1"/>
          </p:cNvSpPr>
          <p:nvPr>
            <p:ph type="sldNum" sz="quarter" idx="10"/>
          </p:nvPr>
        </p:nvSpPr>
        <p:spPr/>
        <p:txBody>
          <a:bodyPr/>
          <a:lstStyle/>
          <a:p>
            <a:fld id="{E6F0B6DD-2427-564C-A7C2-622BA402918D}" type="slidenum">
              <a:rPr lang="en-US" smtClean="0"/>
              <a:pPr/>
              <a:t>10</a:t>
            </a:fld>
            <a:endParaRPr lang="en-US" dirty="0"/>
          </a:p>
        </p:txBody>
      </p:sp>
    </p:spTree>
    <p:extLst>
      <p:ext uri="{BB962C8B-B14F-4D97-AF65-F5344CB8AC3E}">
        <p14:creationId xmlns:p14="http://schemas.microsoft.com/office/powerpoint/2010/main" val="1992100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1FA4136-8B0D-4D64-8F5B-630EBC8D67B3}" type="slidenum">
              <a:rPr lang="en-US" smtClean="0"/>
              <a:t>13</a:t>
            </a:fld>
            <a:endParaRPr lang="en-US"/>
          </a:p>
        </p:txBody>
      </p:sp>
    </p:spTree>
    <p:extLst>
      <p:ext uri="{BB962C8B-B14F-4D97-AF65-F5344CB8AC3E}">
        <p14:creationId xmlns:p14="http://schemas.microsoft.com/office/powerpoint/2010/main" val="945599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p:nvPr>
        </p:nvSpPr>
        <p:spPr/>
        <p:txBody>
          <a:bodyPr/>
          <a:lstStyle/>
          <a:p>
            <a:r>
              <a:rPr lang="en-US"/>
              <a:t>Click to edit Master title style</a:t>
            </a:r>
          </a:p>
        </p:txBody>
      </p:sp>
      <p:sp>
        <p:nvSpPr>
          <p:cNvPr id="12" name="Footer Placeholder 22"/>
          <p:cNvSpPr txBox="1">
            <a:spLocks/>
          </p:cNvSpPr>
          <p:nvPr userDrawn="1"/>
        </p:nvSpPr>
        <p:spPr>
          <a:xfrm>
            <a:off x="-4636" y="6528816"/>
            <a:ext cx="12198096" cy="329184"/>
          </a:xfrm>
          <a:prstGeom prst="rect">
            <a:avLst/>
          </a:prstGeom>
          <a:solidFill>
            <a:srgbClr val="E1E1E1"/>
          </a:solidFill>
        </p:spPr>
        <p:txBody>
          <a:bodyPr vert="horz" wrap="square" lIns="502920" tIns="0" rIns="0" bIns="0" rtlCol="0" anchor="ctr">
            <a:noAutofit/>
          </a:bodyPr>
          <a:lstStyle>
            <a:defPPr>
              <a:defRPr lang="en-US"/>
            </a:defPPr>
            <a:lvl1pPr marL="0" algn="l" defTabSz="914400" rtl="0" eaLnBrk="1" latinLnBrk="0" hangingPunct="1">
              <a:defRPr lang="en-US" sz="1100" b="0" kern="1200" smtClean="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chemeClr val="bg1">
                  <a:lumMod val="65000"/>
                </a:schemeClr>
              </a:buClr>
              <a:buFont typeface="Arial" pitchFamily="34" charset="0"/>
              <a:buNone/>
            </a:pPr>
            <a:r>
              <a:rPr lang="en-US">
                <a:solidFill>
                  <a:schemeClr val="tx1">
                    <a:lumMod val="50000"/>
                    <a:lumOff val="50000"/>
                  </a:schemeClr>
                </a:solidFill>
              </a:rPr>
              <a:t>© F5 Networks, Inc</a:t>
            </a:r>
          </a:p>
        </p:txBody>
      </p:sp>
      <p:sp>
        <p:nvSpPr>
          <p:cNvPr id="13" name="Slide Number Placeholder 23"/>
          <p:cNvSpPr txBox="1">
            <a:spLocks/>
          </p:cNvSpPr>
          <p:nvPr userDrawn="1"/>
        </p:nvSpPr>
        <p:spPr>
          <a:xfrm>
            <a:off x="9875520" y="6537960"/>
            <a:ext cx="1828800"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chemeClr val="bg1">
                  <a:lumMod val="65000"/>
                </a:schemeClr>
              </a:buClr>
              <a:buFont typeface="Arial" pitchFamily="34" charset="0"/>
              <a:buNone/>
            </a:pPr>
            <a:fld id="{E3478E0D-5E5A-48FD-88C4-CB656095AEC5}" type="slidenum">
              <a:rPr lang="en-US" smtClean="0">
                <a:solidFill>
                  <a:schemeClr val="tx1">
                    <a:lumMod val="50000"/>
                    <a:lumOff val="50000"/>
                  </a:schemeClr>
                </a:solidFill>
              </a:rPr>
              <a:pPr algn="r">
                <a:lnSpc>
                  <a:spcPct val="90000"/>
                </a:lnSpc>
                <a:buClr>
                  <a:schemeClr val="bg1">
                    <a:lumMod val="65000"/>
                  </a:schemeClr>
                </a:buClr>
                <a:buFont typeface="Arial" pitchFamily="34" charset="0"/>
                <a:buNone/>
              </a:pPr>
              <a:t>‹#›</a:t>
            </a:fld>
            <a:endParaRPr lang="en-US" dirty="0">
              <a:solidFill>
                <a:schemeClr val="tx1">
                  <a:lumMod val="50000"/>
                  <a:lumOff val="50000"/>
                </a:schemeClr>
              </a:solidFill>
            </a:endParaRPr>
          </a:p>
        </p:txBody>
      </p:sp>
    </p:spTree>
    <p:extLst>
      <p:ext uri="{BB962C8B-B14F-4D97-AF65-F5344CB8AC3E}">
        <p14:creationId xmlns:p14="http://schemas.microsoft.com/office/powerpoint/2010/main" val="2921316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Footer Placeholder 22"/>
          <p:cNvSpPr txBox="1">
            <a:spLocks/>
          </p:cNvSpPr>
          <p:nvPr userDrawn="1"/>
        </p:nvSpPr>
        <p:spPr>
          <a:xfrm>
            <a:off x="-4636" y="6528816"/>
            <a:ext cx="12198096" cy="329184"/>
          </a:xfrm>
          <a:prstGeom prst="rect">
            <a:avLst/>
          </a:prstGeom>
          <a:solidFill>
            <a:srgbClr val="E1E1E1"/>
          </a:solidFill>
        </p:spPr>
        <p:txBody>
          <a:bodyPr vert="horz" wrap="square" lIns="502920" tIns="0" rIns="0" bIns="0" rtlCol="0" anchor="ctr">
            <a:noAutofit/>
          </a:bodyPr>
          <a:lstStyle>
            <a:defPPr>
              <a:defRPr lang="en-US"/>
            </a:defPPr>
            <a:lvl1pPr marL="0" algn="l" defTabSz="914400" rtl="0" eaLnBrk="1" latinLnBrk="0" hangingPunct="1">
              <a:defRPr lang="en-US" sz="1100" b="0" kern="1200" smtClean="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chemeClr val="bg1">
                  <a:lumMod val="65000"/>
                </a:schemeClr>
              </a:buClr>
              <a:buFont typeface="Arial" pitchFamily="34" charset="0"/>
              <a:buNone/>
            </a:pPr>
            <a:r>
              <a:rPr lang="en-US">
                <a:solidFill>
                  <a:schemeClr val="tx1">
                    <a:lumMod val="50000"/>
                    <a:lumOff val="50000"/>
                  </a:schemeClr>
                </a:solidFill>
              </a:rPr>
              <a:t>© F5 Networks, Inc</a:t>
            </a:r>
          </a:p>
        </p:txBody>
      </p:sp>
      <p:sp>
        <p:nvSpPr>
          <p:cNvPr id="10" name="Slide Number Placeholder 23"/>
          <p:cNvSpPr txBox="1">
            <a:spLocks/>
          </p:cNvSpPr>
          <p:nvPr userDrawn="1"/>
        </p:nvSpPr>
        <p:spPr>
          <a:xfrm>
            <a:off x="9875520" y="6537960"/>
            <a:ext cx="1828800"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chemeClr val="bg1">
                  <a:lumMod val="65000"/>
                </a:schemeClr>
              </a:buClr>
              <a:buFont typeface="Arial" pitchFamily="34" charset="0"/>
              <a:buNone/>
            </a:pPr>
            <a:fld id="{E3478E0D-5E5A-48FD-88C4-CB656095AEC5}" type="slidenum">
              <a:rPr lang="en-US" smtClean="0">
                <a:solidFill>
                  <a:schemeClr val="tx1">
                    <a:lumMod val="50000"/>
                    <a:lumOff val="50000"/>
                  </a:schemeClr>
                </a:solidFill>
              </a:rPr>
              <a:pPr algn="r">
                <a:lnSpc>
                  <a:spcPct val="90000"/>
                </a:lnSpc>
                <a:buClr>
                  <a:schemeClr val="bg1">
                    <a:lumMod val="65000"/>
                  </a:schemeClr>
                </a:buClr>
                <a:buFont typeface="Arial" pitchFamily="34" charset="0"/>
                <a:buNone/>
              </a:pPr>
              <a:t>‹#›</a:t>
            </a:fld>
            <a:endParaRPr lang="en-US" dirty="0">
              <a:solidFill>
                <a:schemeClr val="tx1">
                  <a:lumMod val="50000"/>
                  <a:lumOff val="50000"/>
                </a:schemeClr>
              </a:solidFill>
            </a:endParaRPr>
          </a:p>
        </p:txBody>
      </p:sp>
    </p:spTree>
    <p:extLst>
      <p:ext uri="{BB962C8B-B14F-4D97-AF65-F5344CB8AC3E}">
        <p14:creationId xmlns:p14="http://schemas.microsoft.com/office/powerpoint/2010/main" val="3585593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Footer Placeholder 22"/>
          <p:cNvSpPr txBox="1">
            <a:spLocks/>
          </p:cNvSpPr>
          <p:nvPr userDrawn="1"/>
        </p:nvSpPr>
        <p:spPr>
          <a:xfrm>
            <a:off x="-4636" y="6528816"/>
            <a:ext cx="12198096" cy="329184"/>
          </a:xfrm>
          <a:prstGeom prst="rect">
            <a:avLst/>
          </a:prstGeom>
          <a:solidFill>
            <a:srgbClr val="E1E1E1"/>
          </a:solidFill>
        </p:spPr>
        <p:txBody>
          <a:bodyPr vert="horz" wrap="square" lIns="502920" tIns="0" rIns="0" bIns="0" rtlCol="0" anchor="ctr">
            <a:noAutofit/>
          </a:bodyPr>
          <a:lstStyle>
            <a:defPPr>
              <a:defRPr lang="en-US"/>
            </a:defPPr>
            <a:lvl1pPr marL="0" algn="l" defTabSz="914400" rtl="0" eaLnBrk="1" latinLnBrk="0" hangingPunct="1">
              <a:defRPr lang="en-US" sz="1100" b="0" kern="1200" smtClean="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chemeClr val="bg1">
                  <a:lumMod val="65000"/>
                </a:schemeClr>
              </a:buClr>
              <a:buFont typeface="Arial" pitchFamily="34" charset="0"/>
              <a:buNone/>
            </a:pPr>
            <a:r>
              <a:rPr lang="en-US">
                <a:solidFill>
                  <a:schemeClr val="tx1">
                    <a:lumMod val="50000"/>
                    <a:lumOff val="50000"/>
                  </a:schemeClr>
                </a:solidFill>
              </a:rPr>
              <a:t>© F5 Networks, Inc</a:t>
            </a:r>
          </a:p>
        </p:txBody>
      </p:sp>
      <p:sp>
        <p:nvSpPr>
          <p:cNvPr id="11" name="Slide Number Placeholder 23"/>
          <p:cNvSpPr txBox="1">
            <a:spLocks/>
          </p:cNvSpPr>
          <p:nvPr userDrawn="1"/>
        </p:nvSpPr>
        <p:spPr>
          <a:xfrm>
            <a:off x="9875520" y="6537960"/>
            <a:ext cx="1828800"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chemeClr val="bg1">
                  <a:lumMod val="65000"/>
                </a:schemeClr>
              </a:buClr>
              <a:buFont typeface="Arial" pitchFamily="34" charset="0"/>
              <a:buNone/>
            </a:pPr>
            <a:fld id="{E3478E0D-5E5A-48FD-88C4-CB656095AEC5}" type="slidenum">
              <a:rPr lang="en-US" smtClean="0">
                <a:solidFill>
                  <a:schemeClr val="tx1">
                    <a:lumMod val="50000"/>
                    <a:lumOff val="50000"/>
                  </a:schemeClr>
                </a:solidFill>
              </a:rPr>
              <a:pPr algn="r">
                <a:lnSpc>
                  <a:spcPct val="90000"/>
                </a:lnSpc>
                <a:buClr>
                  <a:schemeClr val="bg1">
                    <a:lumMod val="65000"/>
                  </a:schemeClr>
                </a:buClr>
                <a:buFont typeface="Arial" pitchFamily="34" charset="0"/>
                <a:buNone/>
              </a:pPr>
              <a:t>‹#›</a:t>
            </a:fld>
            <a:endParaRPr lang="en-US" dirty="0">
              <a:solidFill>
                <a:schemeClr val="tx1">
                  <a:lumMod val="50000"/>
                  <a:lumOff val="50000"/>
                </a:schemeClr>
              </a:solidFill>
            </a:endParaRPr>
          </a:p>
        </p:txBody>
      </p:sp>
    </p:spTree>
    <p:extLst>
      <p:ext uri="{BB962C8B-B14F-4D97-AF65-F5344CB8AC3E}">
        <p14:creationId xmlns:p14="http://schemas.microsoft.com/office/powerpoint/2010/main" val="3539916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22960" y="1645920"/>
            <a:ext cx="9144000" cy="1463040"/>
          </a:xfrm>
        </p:spPr>
        <p:txBody>
          <a:bodyPr anchor="ctr"/>
          <a:lstStyle>
            <a:lvl1pPr marL="0" marR="0" indent="0" algn="l" defTabSz="914400" rtl="0" eaLnBrk="1" fontAlgn="auto" latinLnBrk="0" hangingPunct="1">
              <a:lnSpc>
                <a:spcPct val="90000"/>
              </a:lnSpc>
              <a:spcBef>
                <a:spcPct val="0"/>
              </a:spcBef>
              <a:spcAft>
                <a:spcPts val="0"/>
              </a:spcAft>
              <a:buClrTx/>
              <a:buSzTx/>
              <a:buFontTx/>
              <a:buNone/>
              <a:tabLst/>
              <a:defRPr sz="5000" b="0" cap="none" baseline="0">
                <a:solidFill>
                  <a:schemeClr val="tx1">
                    <a:lumMod val="85000"/>
                    <a:lumOff val="15000"/>
                  </a:schemeClr>
                </a:solidFill>
                <a:effectLst>
                  <a:outerShdw blurRad="38100" dist="25400" dir="2700000" algn="tl">
                    <a:srgbClr val="000000">
                      <a:alpha val="0"/>
                    </a:srgbClr>
                  </a:outerShdw>
                </a:effectLst>
              </a:defRPr>
            </a:lvl1pPr>
          </a:lstStyle>
          <a:p>
            <a:r>
              <a:rPr lang="en-US" dirty="0"/>
              <a:t>F5 Corporate Template Title Goes Here (Title Case)</a:t>
            </a:r>
          </a:p>
        </p:txBody>
      </p:sp>
      <p:grpSp>
        <p:nvGrpSpPr>
          <p:cNvPr id="4" name="Group 3"/>
          <p:cNvGrpSpPr>
            <a:grpSpLocks noChangeAspect="1"/>
          </p:cNvGrpSpPr>
          <p:nvPr userDrawn="1"/>
        </p:nvGrpSpPr>
        <p:grpSpPr>
          <a:xfrm>
            <a:off x="10881360" y="274320"/>
            <a:ext cx="822960" cy="822960"/>
            <a:chOff x="4731301" y="1300539"/>
            <a:chExt cx="2724197" cy="2724197"/>
          </a:xfrm>
        </p:grpSpPr>
        <p:sp>
          <p:nvSpPr>
            <p:cNvPr id="6" name="Freeform 5"/>
            <p:cNvSpPr>
              <a:spLocks/>
            </p:cNvSpPr>
            <p:nvPr userDrawn="1"/>
          </p:nvSpPr>
          <p:spPr bwMode="auto">
            <a:xfrm>
              <a:off x="4731301" y="1300539"/>
              <a:ext cx="2724197" cy="2724197"/>
            </a:xfrm>
            <a:custGeom>
              <a:avLst/>
              <a:gdLst>
                <a:gd name="T0" fmla="*/ 1040 w 1139"/>
                <a:gd name="T1" fmla="*/ 248 h 1139"/>
                <a:gd name="T2" fmla="*/ 1019 w 1139"/>
                <a:gd name="T3" fmla="*/ 236 h 1139"/>
                <a:gd name="T4" fmla="*/ 1012 w 1139"/>
                <a:gd name="T5" fmla="*/ 211 h 1139"/>
                <a:gd name="T6" fmla="*/ 570 w 1139"/>
                <a:gd name="T7" fmla="*/ 0 h 1139"/>
                <a:gd name="T8" fmla="*/ 0 w 1139"/>
                <a:gd name="T9" fmla="*/ 569 h 1139"/>
                <a:gd name="T10" fmla="*/ 111 w 1139"/>
                <a:gd name="T11" fmla="*/ 907 h 1139"/>
                <a:gd name="T12" fmla="*/ 134 w 1139"/>
                <a:gd name="T13" fmla="*/ 923 h 1139"/>
                <a:gd name="T14" fmla="*/ 146 w 1139"/>
                <a:gd name="T15" fmla="*/ 949 h 1139"/>
                <a:gd name="T16" fmla="*/ 570 w 1139"/>
                <a:gd name="T17" fmla="*/ 1139 h 1139"/>
                <a:gd name="T18" fmla="*/ 1139 w 1139"/>
                <a:gd name="T19" fmla="*/ 569 h 1139"/>
                <a:gd name="T20" fmla="*/ 1040 w 1139"/>
                <a:gd name="T21" fmla="*/ 248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9" h="1139">
                  <a:moveTo>
                    <a:pt x="1040" y="248"/>
                  </a:moveTo>
                  <a:cubicBezTo>
                    <a:pt x="1019" y="236"/>
                    <a:pt x="1019" y="236"/>
                    <a:pt x="1019" y="236"/>
                  </a:cubicBezTo>
                  <a:cubicBezTo>
                    <a:pt x="1012" y="211"/>
                    <a:pt x="1012" y="211"/>
                    <a:pt x="1012" y="211"/>
                  </a:cubicBezTo>
                  <a:cubicBezTo>
                    <a:pt x="908" y="82"/>
                    <a:pt x="749" y="0"/>
                    <a:pt x="570" y="0"/>
                  </a:cubicBezTo>
                  <a:cubicBezTo>
                    <a:pt x="255" y="0"/>
                    <a:pt x="0" y="255"/>
                    <a:pt x="0" y="569"/>
                  </a:cubicBezTo>
                  <a:cubicBezTo>
                    <a:pt x="0" y="696"/>
                    <a:pt x="42" y="812"/>
                    <a:pt x="111" y="907"/>
                  </a:cubicBezTo>
                  <a:cubicBezTo>
                    <a:pt x="134" y="923"/>
                    <a:pt x="134" y="923"/>
                    <a:pt x="134" y="923"/>
                  </a:cubicBezTo>
                  <a:cubicBezTo>
                    <a:pt x="146" y="949"/>
                    <a:pt x="146" y="949"/>
                    <a:pt x="146" y="949"/>
                  </a:cubicBezTo>
                  <a:cubicBezTo>
                    <a:pt x="250" y="1066"/>
                    <a:pt x="401" y="1139"/>
                    <a:pt x="570" y="1139"/>
                  </a:cubicBezTo>
                  <a:cubicBezTo>
                    <a:pt x="884" y="1139"/>
                    <a:pt x="1139" y="884"/>
                    <a:pt x="1139" y="569"/>
                  </a:cubicBezTo>
                  <a:cubicBezTo>
                    <a:pt x="1139" y="450"/>
                    <a:pt x="1103" y="339"/>
                    <a:pt x="1040" y="248"/>
                  </a:cubicBezTo>
                  <a:close/>
                </a:path>
              </a:pathLst>
            </a:custGeom>
            <a:solidFill>
              <a:schemeClr val="accent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noEditPoints="1"/>
            </p:cNvSpPr>
            <p:nvPr userDrawn="1"/>
          </p:nvSpPr>
          <p:spPr bwMode="auto">
            <a:xfrm>
              <a:off x="4877131" y="1632709"/>
              <a:ext cx="2473045" cy="2042642"/>
            </a:xfrm>
            <a:custGeom>
              <a:avLst/>
              <a:gdLst>
                <a:gd name="T0" fmla="*/ 970 w 1034"/>
                <a:gd name="T1" fmla="*/ 382 h 854"/>
                <a:gd name="T2" fmla="*/ 635 w 1034"/>
                <a:gd name="T3" fmla="*/ 262 h 854"/>
                <a:gd name="T4" fmla="*/ 663 w 1034"/>
                <a:gd name="T5" fmla="*/ 175 h 854"/>
                <a:gd name="T6" fmla="*/ 961 w 1034"/>
                <a:gd name="T7" fmla="*/ 198 h 854"/>
                <a:gd name="T8" fmla="*/ 979 w 1034"/>
                <a:gd name="T9" fmla="*/ 109 h 854"/>
                <a:gd name="T10" fmla="*/ 951 w 1034"/>
                <a:gd name="T11" fmla="*/ 72 h 854"/>
                <a:gd name="T12" fmla="*/ 826 w 1034"/>
                <a:gd name="T13" fmla="*/ 52 h 854"/>
                <a:gd name="T14" fmla="*/ 639 w 1034"/>
                <a:gd name="T15" fmla="*/ 35 h 854"/>
                <a:gd name="T16" fmla="*/ 491 w 1034"/>
                <a:gd name="T17" fmla="*/ 480 h 854"/>
                <a:gd name="T18" fmla="*/ 873 w 1034"/>
                <a:gd name="T19" fmla="*/ 687 h 854"/>
                <a:gd name="T20" fmla="*/ 746 w 1034"/>
                <a:gd name="T21" fmla="*/ 803 h 854"/>
                <a:gd name="T22" fmla="*/ 601 w 1034"/>
                <a:gd name="T23" fmla="*/ 739 h 854"/>
                <a:gd name="T24" fmla="*/ 534 w 1034"/>
                <a:gd name="T25" fmla="*/ 637 h 854"/>
                <a:gd name="T26" fmla="*/ 512 w 1034"/>
                <a:gd name="T27" fmla="*/ 641 h 854"/>
                <a:gd name="T28" fmla="*/ 462 w 1034"/>
                <a:gd name="T29" fmla="*/ 689 h 854"/>
                <a:gd name="T30" fmla="*/ 458 w 1034"/>
                <a:gd name="T31" fmla="*/ 714 h 854"/>
                <a:gd name="T32" fmla="*/ 503 w 1034"/>
                <a:gd name="T33" fmla="*/ 819 h 854"/>
                <a:gd name="T34" fmla="*/ 729 w 1034"/>
                <a:gd name="T35" fmla="*/ 848 h 854"/>
                <a:gd name="T36" fmla="*/ 921 w 1034"/>
                <a:gd name="T37" fmla="*/ 775 h 854"/>
                <a:gd name="T38" fmla="*/ 1031 w 1034"/>
                <a:gd name="T39" fmla="*/ 567 h 854"/>
                <a:gd name="T40" fmla="*/ 970 w 1034"/>
                <a:gd name="T41" fmla="*/ 382 h 854"/>
                <a:gd name="T42" fmla="*/ 308 w 1034"/>
                <a:gd name="T43" fmla="*/ 773 h 854"/>
                <a:gd name="T44" fmla="*/ 301 w 1034"/>
                <a:gd name="T45" fmla="*/ 724 h 854"/>
                <a:gd name="T46" fmla="*/ 295 w 1034"/>
                <a:gd name="T47" fmla="*/ 348 h 854"/>
                <a:gd name="T48" fmla="*/ 427 w 1034"/>
                <a:gd name="T49" fmla="*/ 346 h 854"/>
                <a:gd name="T50" fmla="*/ 491 w 1034"/>
                <a:gd name="T51" fmla="*/ 317 h 854"/>
                <a:gd name="T52" fmla="*/ 491 w 1034"/>
                <a:gd name="T53" fmla="*/ 272 h 854"/>
                <a:gd name="T54" fmla="*/ 297 w 1034"/>
                <a:gd name="T55" fmla="*/ 275 h 854"/>
                <a:gd name="T56" fmla="*/ 304 w 1034"/>
                <a:gd name="T57" fmla="*/ 122 h 854"/>
                <a:gd name="T58" fmla="*/ 352 w 1034"/>
                <a:gd name="T59" fmla="*/ 64 h 854"/>
                <a:gd name="T60" fmla="*/ 453 w 1034"/>
                <a:gd name="T61" fmla="*/ 92 h 854"/>
                <a:gd name="T62" fmla="*/ 506 w 1034"/>
                <a:gd name="T63" fmla="*/ 118 h 854"/>
                <a:gd name="T64" fmla="*/ 531 w 1034"/>
                <a:gd name="T65" fmla="*/ 115 h 854"/>
                <a:gd name="T66" fmla="*/ 563 w 1034"/>
                <a:gd name="T67" fmla="*/ 78 h 854"/>
                <a:gd name="T68" fmla="*/ 564 w 1034"/>
                <a:gd name="T69" fmla="*/ 62 h 854"/>
                <a:gd name="T70" fmla="*/ 497 w 1034"/>
                <a:gd name="T71" fmla="*/ 11 h 854"/>
                <a:gd name="T72" fmla="*/ 442 w 1034"/>
                <a:gd name="T73" fmla="*/ 0 h 854"/>
                <a:gd name="T74" fmla="*/ 417 w 1034"/>
                <a:gd name="T75" fmla="*/ 0 h 854"/>
                <a:gd name="T76" fmla="*/ 323 w 1034"/>
                <a:gd name="T77" fmla="*/ 16 h 854"/>
                <a:gd name="T78" fmla="*/ 88 w 1034"/>
                <a:gd name="T79" fmla="*/ 229 h 854"/>
                <a:gd name="T80" fmla="*/ 83 w 1034"/>
                <a:gd name="T81" fmla="*/ 286 h 854"/>
                <a:gd name="T82" fmla="*/ 4 w 1034"/>
                <a:gd name="T83" fmla="*/ 293 h 854"/>
                <a:gd name="T84" fmla="*/ 0 w 1034"/>
                <a:gd name="T85" fmla="*/ 358 h 854"/>
                <a:gd name="T86" fmla="*/ 80 w 1034"/>
                <a:gd name="T87" fmla="*/ 354 h 854"/>
                <a:gd name="T88" fmla="*/ 91 w 1034"/>
                <a:gd name="T89" fmla="*/ 708 h 854"/>
                <a:gd name="T90" fmla="*/ 93 w 1034"/>
                <a:gd name="T91" fmla="*/ 752 h 854"/>
                <a:gd name="T92" fmla="*/ 50 w 1034"/>
                <a:gd name="T93" fmla="*/ 768 h 854"/>
                <a:gd name="T94" fmla="*/ 85 w 1034"/>
                <a:gd name="T95" fmla="*/ 810 h 854"/>
                <a:gd name="T96" fmla="*/ 428 w 1034"/>
                <a:gd name="T97" fmla="*/ 843 h 854"/>
                <a:gd name="T98" fmla="*/ 427 w 1034"/>
                <a:gd name="T99" fmla="*/ 804 h 854"/>
                <a:gd name="T100" fmla="*/ 308 w 1034"/>
                <a:gd name="T101" fmla="*/ 773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34" h="854">
                  <a:moveTo>
                    <a:pt x="970" y="382"/>
                  </a:moveTo>
                  <a:cubicBezTo>
                    <a:pt x="916" y="323"/>
                    <a:pt x="824" y="274"/>
                    <a:pt x="635" y="262"/>
                  </a:cubicBezTo>
                  <a:cubicBezTo>
                    <a:pt x="645" y="232"/>
                    <a:pt x="654" y="204"/>
                    <a:pt x="663" y="175"/>
                  </a:cubicBezTo>
                  <a:cubicBezTo>
                    <a:pt x="776" y="179"/>
                    <a:pt x="876" y="187"/>
                    <a:pt x="961" y="198"/>
                  </a:cubicBezTo>
                  <a:cubicBezTo>
                    <a:pt x="968" y="167"/>
                    <a:pt x="972" y="137"/>
                    <a:pt x="979" y="109"/>
                  </a:cubicBezTo>
                  <a:cubicBezTo>
                    <a:pt x="970" y="96"/>
                    <a:pt x="961" y="84"/>
                    <a:pt x="951" y="72"/>
                  </a:cubicBezTo>
                  <a:cubicBezTo>
                    <a:pt x="911" y="67"/>
                    <a:pt x="870" y="57"/>
                    <a:pt x="826" y="52"/>
                  </a:cubicBezTo>
                  <a:cubicBezTo>
                    <a:pt x="767" y="44"/>
                    <a:pt x="706" y="38"/>
                    <a:pt x="639" y="35"/>
                  </a:cubicBezTo>
                  <a:cubicBezTo>
                    <a:pt x="597" y="160"/>
                    <a:pt x="545" y="318"/>
                    <a:pt x="491" y="480"/>
                  </a:cubicBezTo>
                  <a:cubicBezTo>
                    <a:pt x="771" y="504"/>
                    <a:pt x="879" y="580"/>
                    <a:pt x="873" y="687"/>
                  </a:cubicBezTo>
                  <a:cubicBezTo>
                    <a:pt x="868" y="744"/>
                    <a:pt x="815" y="797"/>
                    <a:pt x="746" y="803"/>
                  </a:cubicBezTo>
                  <a:cubicBezTo>
                    <a:pt x="663" y="808"/>
                    <a:pt x="626" y="775"/>
                    <a:pt x="601" y="739"/>
                  </a:cubicBezTo>
                  <a:cubicBezTo>
                    <a:pt x="579" y="706"/>
                    <a:pt x="557" y="673"/>
                    <a:pt x="534" y="637"/>
                  </a:cubicBezTo>
                  <a:cubicBezTo>
                    <a:pt x="528" y="627"/>
                    <a:pt x="520" y="633"/>
                    <a:pt x="512" y="641"/>
                  </a:cubicBezTo>
                  <a:cubicBezTo>
                    <a:pt x="495" y="657"/>
                    <a:pt x="479" y="673"/>
                    <a:pt x="462" y="689"/>
                  </a:cubicBezTo>
                  <a:cubicBezTo>
                    <a:pt x="451" y="698"/>
                    <a:pt x="454" y="706"/>
                    <a:pt x="458" y="714"/>
                  </a:cubicBezTo>
                  <a:cubicBezTo>
                    <a:pt x="473" y="751"/>
                    <a:pt x="488" y="785"/>
                    <a:pt x="503" y="819"/>
                  </a:cubicBezTo>
                  <a:cubicBezTo>
                    <a:pt x="527" y="834"/>
                    <a:pt x="642" y="854"/>
                    <a:pt x="729" y="848"/>
                  </a:cubicBezTo>
                  <a:cubicBezTo>
                    <a:pt x="787" y="843"/>
                    <a:pt x="860" y="820"/>
                    <a:pt x="921" y="775"/>
                  </a:cubicBezTo>
                  <a:cubicBezTo>
                    <a:pt x="981" y="728"/>
                    <a:pt x="1024" y="666"/>
                    <a:pt x="1031" y="567"/>
                  </a:cubicBezTo>
                  <a:cubicBezTo>
                    <a:pt x="1034" y="507"/>
                    <a:pt x="1023" y="441"/>
                    <a:pt x="970" y="382"/>
                  </a:cubicBezTo>
                  <a:close/>
                  <a:moveTo>
                    <a:pt x="308" y="773"/>
                  </a:moveTo>
                  <a:cubicBezTo>
                    <a:pt x="303" y="760"/>
                    <a:pt x="302" y="742"/>
                    <a:pt x="301" y="724"/>
                  </a:cubicBezTo>
                  <a:cubicBezTo>
                    <a:pt x="295" y="605"/>
                    <a:pt x="293" y="477"/>
                    <a:pt x="295" y="348"/>
                  </a:cubicBezTo>
                  <a:cubicBezTo>
                    <a:pt x="339" y="347"/>
                    <a:pt x="382" y="347"/>
                    <a:pt x="427" y="346"/>
                  </a:cubicBezTo>
                  <a:cubicBezTo>
                    <a:pt x="449" y="336"/>
                    <a:pt x="469" y="326"/>
                    <a:pt x="491" y="317"/>
                  </a:cubicBezTo>
                  <a:cubicBezTo>
                    <a:pt x="491" y="301"/>
                    <a:pt x="491" y="287"/>
                    <a:pt x="491" y="272"/>
                  </a:cubicBezTo>
                  <a:cubicBezTo>
                    <a:pt x="424" y="272"/>
                    <a:pt x="361" y="273"/>
                    <a:pt x="297" y="275"/>
                  </a:cubicBezTo>
                  <a:cubicBezTo>
                    <a:pt x="299" y="221"/>
                    <a:pt x="301" y="171"/>
                    <a:pt x="304" y="122"/>
                  </a:cubicBezTo>
                  <a:cubicBezTo>
                    <a:pt x="306" y="90"/>
                    <a:pt x="329" y="66"/>
                    <a:pt x="352" y="64"/>
                  </a:cubicBezTo>
                  <a:cubicBezTo>
                    <a:pt x="388" y="63"/>
                    <a:pt x="421" y="78"/>
                    <a:pt x="453" y="92"/>
                  </a:cubicBezTo>
                  <a:cubicBezTo>
                    <a:pt x="471" y="100"/>
                    <a:pt x="488" y="109"/>
                    <a:pt x="506" y="118"/>
                  </a:cubicBezTo>
                  <a:cubicBezTo>
                    <a:pt x="515" y="120"/>
                    <a:pt x="525" y="122"/>
                    <a:pt x="531" y="115"/>
                  </a:cubicBezTo>
                  <a:cubicBezTo>
                    <a:pt x="542" y="102"/>
                    <a:pt x="552" y="90"/>
                    <a:pt x="563" y="78"/>
                  </a:cubicBezTo>
                  <a:cubicBezTo>
                    <a:pt x="568" y="70"/>
                    <a:pt x="566" y="65"/>
                    <a:pt x="564" y="62"/>
                  </a:cubicBezTo>
                  <a:cubicBezTo>
                    <a:pt x="541" y="44"/>
                    <a:pt x="519" y="27"/>
                    <a:pt x="497" y="11"/>
                  </a:cubicBezTo>
                  <a:cubicBezTo>
                    <a:pt x="484" y="2"/>
                    <a:pt x="462" y="0"/>
                    <a:pt x="442" y="0"/>
                  </a:cubicBezTo>
                  <a:cubicBezTo>
                    <a:pt x="433" y="0"/>
                    <a:pt x="425" y="0"/>
                    <a:pt x="417" y="0"/>
                  </a:cubicBezTo>
                  <a:cubicBezTo>
                    <a:pt x="395" y="2"/>
                    <a:pt x="368" y="5"/>
                    <a:pt x="323" y="16"/>
                  </a:cubicBezTo>
                  <a:cubicBezTo>
                    <a:pt x="222" y="43"/>
                    <a:pt x="101" y="114"/>
                    <a:pt x="88" y="229"/>
                  </a:cubicBezTo>
                  <a:cubicBezTo>
                    <a:pt x="86" y="248"/>
                    <a:pt x="85" y="267"/>
                    <a:pt x="83" y="286"/>
                  </a:cubicBezTo>
                  <a:cubicBezTo>
                    <a:pt x="55" y="288"/>
                    <a:pt x="29" y="290"/>
                    <a:pt x="4" y="293"/>
                  </a:cubicBezTo>
                  <a:cubicBezTo>
                    <a:pt x="3" y="315"/>
                    <a:pt x="1" y="336"/>
                    <a:pt x="0" y="358"/>
                  </a:cubicBezTo>
                  <a:cubicBezTo>
                    <a:pt x="25" y="357"/>
                    <a:pt x="51" y="355"/>
                    <a:pt x="80" y="354"/>
                  </a:cubicBezTo>
                  <a:cubicBezTo>
                    <a:pt x="76" y="475"/>
                    <a:pt x="80" y="596"/>
                    <a:pt x="91" y="708"/>
                  </a:cubicBezTo>
                  <a:cubicBezTo>
                    <a:pt x="93" y="724"/>
                    <a:pt x="95" y="741"/>
                    <a:pt x="93" y="752"/>
                  </a:cubicBezTo>
                  <a:cubicBezTo>
                    <a:pt x="91" y="763"/>
                    <a:pt x="74" y="768"/>
                    <a:pt x="50" y="768"/>
                  </a:cubicBezTo>
                  <a:cubicBezTo>
                    <a:pt x="61" y="782"/>
                    <a:pt x="73" y="797"/>
                    <a:pt x="85" y="810"/>
                  </a:cubicBezTo>
                  <a:cubicBezTo>
                    <a:pt x="182" y="828"/>
                    <a:pt x="303" y="840"/>
                    <a:pt x="428" y="843"/>
                  </a:cubicBezTo>
                  <a:cubicBezTo>
                    <a:pt x="428" y="830"/>
                    <a:pt x="428" y="818"/>
                    <a:pt x="427" y="804"/>
                  </a:cubicBezTo>
                  <a:cubicBezTo>
                    <a:pt x="350" y="800"/>
                    <a:pt x="314" y="788"/>
                    <a:pt x="308" y="773"/>
                  </a:cubicBezTo>
                  <a:close/>
                </a:path>
              </a:pathLst>
            </a:custGeom>
            <a:solidFill>
              <a:srgbClr val="FFFFF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 name="Text Placeholder 8"/>
          <p:cNvSpPr>
            <a:spLocks noGrp="1"/>
          </p:cNvSpPr>
          <p:nvPr>
            <p:ph type="body" sz="quarter" idx="10" hasCustomPrompt="1"/>
          </p:nvPr>
        </p:nvSpPr>
        <p:spPr>
          <a:xfrm>
            <a:off x="822960" y="3383280"/>
            <a:ext cx="7315200" cy="1280160"/>
          </a:xfrm>
        </p:spPr>
        <p:txBody>
          <a:bodyPr/>
          <a:lstStyle>
            <a:lvl1pPr marL="0" indent="0">
              <a:lnSpc>
                <a:spcPct val="100000"/>
              </a:lnSpc>
              <a:spcBef>
                <a:spcPts val="0"/>
              </a:spcBef>
              <a:spcAft>
                <a:spcPts val="600"/>
              </a:spcAft>
              <a:buNone/>
              <a:defRPr sz="2400"/>
            </a:lvl1pPr>
            <a:lvl2pPr marL="0" indent="0">
              <a:spcBef>
                <a:spcPts val="0"/>
              </a:spcBef>
              <a:spcAft>
                <a:spcPts val="600"/>
              </a:spcAft>
              <a:buNone/>
              <a:defRPr sz="2400"/>
            </a:lvl2pPr>
            <a:lvl3pPr marL="0" indent="0">
              <a:spcBef>
                <a:spcPts val="0"/>
              </a:spcBef>
              <a:spcAft>
                <a:spcPts val="600"/>
              </a:spcAft>
              <a:buNone/>
              <a:defRPr sz="2400"/>
            </a:lvl3pPr>
            <a:lvl4pPr marL="0" indent="0">
              <a:spcBef>
                <a:spcPts val="0"/>
              </a:spcBef>
              <a:spcAft>
                <a:spcPts val="600"/>
              </a:spcAft>
              <a:buNone/>
              <a:defRPr sz="2400"/>
            </a:lvl4pPr>
            <a:lvl5pPr marL="0" indent="0">
              <a:spcBef>
                <a:spcPts val="0"/>
              </a:spcBef>
              <a:spcAft>
                <a:spcPts val="600"/>
              </a:spcAft>
              <a:buNone/>
              <a:defRPr sz="2400"/>
            </a:lvl5pPr>
          </a:lstStyle>
          <a:p>
            <a:pPr lvl="0"/>
            <a:r>
              <a:rPr lang="en-US" dirty="0"/>
              <a:t>Author Name, Author Title if appropriate</a:t>
            </a:r>
            <a:br>
              <a:rPr lang="en-US" dirty="0"/>
            </a:br>
            <a:r>
              <a:rPr lang="en-US" dirty="0"/>
              <a:t>[Date]</a:t>
            </a:r>
          </a:p>
        </p:txBody>
      </p:sp>
    </p:spTree>
    <p:extLst>
      <p:ext uri="{BB962C8B-B14F-4D97-AF65-F5344CB8AC3E}">
        <p14:creationId xmlns:p14="http://schemas.microsoft.com/office/powerpoint/2010/main" val="3780988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05840" y="2103120"/>
            <a:ext cx="10360501" cy="1470025"/>
          </a:xfrm>
        </p:spPr>
        <p:txBody>
          <a:bodyPr vert="horz" lIns="0" tIns="0" rIns="0" bIns="0" rtlCol="0" anchor="b" anchorCtr="0">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5200" b="0" cap="none" baseline="0" dirty="0">
                <a:solidFill>
                  <a:schemeClr val="bg1"/>
                </a:solidFill>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dirty="0"/>
              <a:t>Transition Slide Title, Maximum of Two Lines (Title Case)</a:t>
            </a:r>
          </a:p>
        </p:txBody>
      </p:sp>
      <p:sp>
        <p:nvSpPr>
          <p:cNvPr id="3" name="Subtitle 2"/>
          <p:cNvSpPr>
            <a:spLocks noGrp="1"/>
          </p:cNvSpPr>
          <p:nvPr>
            <p:ph type="subTitle" idx="1" hasCustomPrompt="1"/>
          </p:nvPr>
        </p:nvSpPr>
        <p:spPr>
          <a:xfrm>
            <a:off x="1005840" y="3749040"/>
            <a:ext cx="8532178" cy="1752600"/>
          </a:xfr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0" indent="0" eaLnBrk="1" hangingPunct="1">
              <a:spcBef>
                <a:spcPts val="600"/>
              </a:spcBef>
              <a:buFont typeface="Arial" charset="0"/>
              <a:buNone/>
              <a:defRPr lang="en-US" sz="2400" dirty="0">
                <a:solidFill>
                  <a:srgbClr val="FFFFFF"/>
                </a:solidFill>
                <a:effectLst>
                  <a:outerShdw blurRad="38100" dist="25400" dir="2700000" algn="tl">
                    <a:srgbClr val="000000">
                      <a:alpha val="0"/>
                    </a:srgbClr>
                  </a:outerShdw>
                </a:effectLst>
                <a:sym typeface="Franklin Gothic Book" charset="0"/>
              </a:defRPr>
            </a:lvl1pPr>
          </a:lstStyle>
          <a:p>
            <a:pPr lvl="0" fontAlgn="base">
              <a:spcAft>
                <a:spcPct val="0"/>
              </a:spcAft>
            </a:pPr>
            <a:r>
              <a:rPr lang="en-US" dirty="0"/>
              <a:t>Optional subhead here. Transition slides help break up presentations into separate sections or points, helping orient your audience. Use punctuation in the slide title only if you have more than one complete sentence. Choose blue, green, orange, or grey for your transition slides or a combination of these colors.</a:t>
            </a:r>
          </a:p>
        </p:txBody>
      </p:sp>
    </p:spTree>
    <p:extLst>
      <p:ext uri="{BB962C8B-B14F-4D97-AF65-F5344CB8AC3E}">
        <p14:creationId xmlns:p14="http://schemas.microsoft.com/office/powerpoint/2010/main" val="2454697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520" y="502920"/>
            <a:ext cx="10969943" cy="9144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731520" y="2194560"/>
            <a:ext cx="5120640" cy="548640"/>
          </a:xfrm>
          <a:solidFill>
            <a:srgbClr val="004892"/>
          </a:solidFill>
        </p:spPr>
        <p:txBody>
          <a:bodyPr lIns="182880" tIns="0" rIns="91440" anchor="ctr"/>
          <a:lstStyle>
            <a:lvl1pPr marL="0" indent="0" algn="l">
              <a:spcBef>
                <a:spcPts val="0"/>
              </a:spcBef>
              <a:spcAft>
                <a:spcPts val="0"/>
              </a:spcAft>
              <a:buFont typeface="Arial" pitchFamily="34" charset="0"/>
              <a:buNone/>
              <a:defRPr sz="2000" b="0" i="0" cap="all"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31520" y="2880360"/>
            <a:ext cx="5120640" cy="3657600"/>
          </a:xfrm>
        </p:spPr>
        <p:txBody>
          <a:bodyPr vert="horz" wrap="square" lIns="0" tIns="0" rIns="0" bIns="0" rtlCol="0">
            <a:noAutofit/>
          </a:bodyPr>
          <a:lstStyle>
            <a:lvl1pPr>
              <a:defRPr lang="en-US" sz="2000" dirty="0" smtClean="0">
                <a:solidFill>
                  <a:schemeClr val="tx1">
                    <a:lumMod val="85000"/>
                    <a:lumOff val="15000"/>
                  </a:schemeClr>
                </a:solidFill>
              </a:defRPr>
            </a:lvl1pPr>
            <a:lvl2pPr>
              <a:defRPr lang="en-US" sz="1800" dirty="0" smtClean="0">
                <a:solidFill>
                  <a:schemeClr val="tx1">
                    <a:lumMod val="85000"/>
                    <a:lumOff val="15000"/>
                  </a:schemeClr>
                </a:solidFill>
              </a:defRPr>
            </a:lvl2pPr>
            <a:lvl3pPr>
              <a:defRPr lang="en-US" sz="1800" dirty="0" smtClean="0">
                <a:solidFill>
                  <a:schemeClr val="tx1">
                    <a:lumMod val="85000"/>
                    <a:lumOff val="15000"/>
                  </a:schemeClr>
                </a:solidFill>
              </a:defRPr>
            </a:lvl3pPr>
            <a:lvl4pPr>
              <a:defRPr lang="en-US" sz="1800" dirty="0" smtClean="0">
                <a:solidFill>
                  <a:schemeClr val="tx1">
                    <a:lumMod val="85000"/>
                    <a:lumOff val="15000"/>
                  </a:schemeClr>
                </a:solidFill>
              </a:defRPr>
            </a:lvl4pPr>
            <a:lvl5pPr>
              <a:defRPr lang="en-US" sz="1800" dirty="0">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09360" y="2194560"/>
            <a:ext cx="5120640" cy="548640"/>
          </a:xfrm>
          <a:solidFill>
            <a:srgbClr val="004892"/>
          </a:solidFill>
        </p:spPr>
        <p:txBody>
          <a:bodyPr vert="horz" wrap="square" lIns="182880" tIns="0" rIns="91440" bIns="0" rtlCol="0" anchor="ctr">
            <a:noAutofit/>
          </a:bodyPr>
          <a:lstStyle>
            <a:lvl1pPr marL="274320" indent="-274320">
              <a:buNone/>
              <a:defRPr lang="en-US" sz="2000" b="0" i="0" cap="all" baseline="0" smtClean="0">
                <a:solidFill>
                  <a:schemeClr val="bg1"/>
                </a:solidFill>
                <a:latin typeface="+mj-lt"/>
              </a:defRPr>
            </a:lvl1pPr>
          </a:lstStyle>
          <a:p>
            <a:pPr marL="0" lvl="0" indent="0">
              <a:spcBef>
                <a:spcPts val="0"/>
              </a:spcBef>
              <a:spcAft>
                <a:spcPts val="0"/>
              </a:spcAft>
            </a:pPr>
            <a:r>
              <a:rPr lang="en-US"/>
              <a:t>Click to edit Master text styles</a:t>
            </a:r>
          </a:p>
        </p:txBody>
      </p:sp>
      <p:sp>
        <p:nvSpPr>
          <p:cNvPr id="6" name="Content Placeholder 5"/>
          <p:cNvSpPr>
            <a:spLocks noGrp="1"/>
          </p:cNvSpPr>
          <p:nvPr>
            <p:ph sz="quarter" idx="4"/>
          </p:nvPr>
        </p:nvSpPr>
        <p:spPr>
          <a:xfrm>
            <a:off x="6309360" y="2880360"/>
            <a:ext cx="5120640" cy="3657600"/>
          </a:xfrm>
        </p:spPr>
        <p:txBody>
          <a:bodyPr vert="horz" wrap="square" lIns="0" tIns="0" rIns="0" bIns="0" rtlCol="0">
            <a:noAutofit/>
          </a:bodyPr>
          <a:lstStyle>
            <a:lvl1pPr>
              <a:defRPr lang="en-US" sz="2000" dirty="0" smtClean="0">
                <a:solidFill>
                  <a:schemeClr val="tx1">
                    <a:lumMod val="85000"/>
                    <a:lumOff val="15000"/>
                  </a:schemeClr>
                </a:solidFill>
              </a:defRPr>
            </a:lvl1pPr>
            <a:lvl2pPr>
              <a:defRPr lang="en-US" sz="1800" dirty="0" smtClean="0">
                <a:solidFill>
                  <a:schemeClr val="tx1">
                    <a:lumMod val="85000"/>
                    <a:lumOff val="15000"/>
                  </a:schemeClr>
                </a:solidFill>
              </a:defRPr>
            </a:lvl2pPr>
            <a:lvl3pPr>
              <a:defRPr lang="en-US" sz="1800" dirty="0" smtClean="0">
                <a:solidFill>
                  <a:schemeClr val="tx1">
                    <a:lumMod val="85000"/>
                    <a:lumOff val="15000"/>
                  </a:schemeClr>
                </a:solidFill>
              </a:defRPr>
            </a:lvl3pPr>
            <a:lvl4pPr>
              <a:defRPr lang="en-US" sz="1800" dirty="0" smtClean="0">
                <a:solidFill>
                  <a:schemeClr val="tx1">
                    <a:lumMod val="85000"/>
                    <a:lumOff val="15000"/>
                  </a:schemeClr>
                </a:solidFill>
              </a:defRPr>
            </a:lvl4pPr>
            <a:lvl5pPr>
              <a:defRPr lang="en-US" sz="1800" dirty="0">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0" hasCustomPrompt="1"/>
          </p:nvPr>
        </p:nvSpPr>
        <p:spPr>
          <a:xfrm>
            <a:off x="731520" y="1371600"/>
            <a:ext cx="10696892" cy="731520"/>
          </a:xfrm>
        </p:spPr>
        <p:txBody>
          <a:bodyPr/>
          <a:lstStyle>
            <a:lvl1pPr marL="0" indent="0">
              <a:buNone/>
              <a:defRPr sz="2000">
                <a:solidFill>
                  <a:schemeClr val="tx1">
                    <a:lumMod val="85000"/>
                    <a:lumOff val="15000"/>
                  </a:schemeClr>
                </a:solidFill>
              </a:defRPr>
            </a:lvl1pPr>
            <a:lvl2pPr marL="0" indent="0">
              <a:buNone/>
              <a:defRPr sz="2000"/>
            </a:lvl2pPr>
            <a:lvl3pPr marL="0" indent="0">
              <a:buNone/>
              <a:defRPr sz="2000"/>
            </a:lvl3pPr>
            <a:lvl4pPr marL="0" indent="0">
              <a:buNone/>
              <a:defRPr sz="2000"/>
            </a:lvl4pPr>
            <a:lvl5pPr marL="0" indent="0">
              <a:buNone/>
              <a:defRPr sz="2000"/>
            </a:lvl5pPr>
          </a:lstStyle>
          <a:p>
            <a:r>
              <a:rPr lang="en-US" sz="2000" dirty="0">
                <a:solidFill>
                  <a:srgbClr val="4D4D4F"/>
                </a:solidFill>
                <a:cs typeface="Franklin Gothic Book"/>
              </a:rPr>
              <a:t>Use a maximum of two lines to introduce the content. This format is helpful when you need to share a lot of content, especially if this content will be used after the presentation.</a:t>
            </a:r>
          </a:p>
        </p:txBody>
      </p:sp>
      <p:sp>
        <p:nvSpPr>
          <p:cNvPr id="16" name="Footer Placeholder 22"/>
          <p:cNvSpPr txBox="1">
            <a:spLocks/>
          </p:cNvSpPr>
          <p:nvPr userDrawn="1"/>
        </p:nvSpPr>
        <p:spPr>
          <a:xfrm>
            <a:off x="-4636" y="6528816"/>
            <a:ext cx="12198096" cy="329184"/>
          </a:xfrm>
          <a:prstGeom prst="rect">
            <a:avLst/>
          </a:prstGeom>
          <a:solidFill>
            <a:srgbClr val="E1E1E1"/>
          </a:solidFill>
        </p:spPr>
        <p:txBody>
          <a:bodyPr vert="horz" wrap="square" lIns="502920" tIns="0" rIns="0" bIns="0" rtlCol="0" anchor="ctr">
            <a:noAutofit/>
          </a:bodyPr>
          <a:lstStyle>
            <a:defPPr>
              <a:defRPr lang="en-US"/>
            </a:defPPr>
            <a:lvl1pPr marL="0" algn="l" defTabSz="914400" rtl="0" eaLnBrk="1" latinLnBrk="0" hangingPunct="1">
              <a:defRPr lang="en-US" sz="1100" b="0" kern="1200" smtClean="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chemeClr val="bg1">
                  <a:lumMod val="65000"/>
                </a:schemeClr>
              </a:buClr>
              <a:buFont typeface="Arial" pitchFamily="34" charset="0"/>
              <a:buNone/>
            </a:pPr>
            <a:r>
              <a:rPr lang="en-US">
                <a:solidFill>
                  <a:schemeClr val="tx1">
                    <a:lumMod val="50000"/>
                    <a:lumOff val="50000"/>
                  </a:schemeClr>
                </a:solidFill>
              </a:rPr>
              <a:t>© F5 Networks, Inc</a:t>
            </a:r>
          </a:p>
        </p:txBody>
      </p:sp>
      <p:sp>
        <p:nvSpPr>
          <p:cNvPr id="17" name="Slide Number Placeholder 23"/>
          <p:cNvSpPr txBox="1">
            <a:spLocks/>
          </p:cNvSpPr>
          <p:nvPr userDrawn="1"/>
        </p:nvSpPr>
        <p:spPr>
          <a:xfrm>
            <a:off x="9875520" y="6537960"/>
            <a:ext cx="1828800"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chemeClr val="bg1">
                  <a:lumMod val="65000"/>
                </a:schemeClr>
              </a:buClr>
              <a:buFont typeface="Arial" pitchFamily="34" charset="0"/>
              <a:buNone/>
            </a:pPr>
            <a:fld id="{E3478E0D-5E5A-48FD-88C4-CB656095AEC5}" type="slidenum">
              <a:rPr lang="en-US" smtClean="0">
                <a:solidFill>
                  <a:schemeClr val="tx1">
                    <a:lumMod val="50000"/>
                    <a:lumOff val="50000"/>
                  </a:schemeClr>
                </a:solidFill>
              </a:rPr>
              <a:pPr algn="r">
                <a:lnSpc>
                  <a:spcPct val="90000"/>
                </a:lnSpc>
                <a:buClr>
                  <a:schemeClr val="bg1">
                    <a:lumMod val="65000"/>
                  </a:schemeClr>
                </a:buClr>
                <a:buFont typeface="Arial" pitchFamily="34" charset="0"/>
                <a:buNone/>
              </a:pPr>
              <a:t>‹#›</a:t>
            </a:fld>
            <a:endParaRPr lang="en-US" dirty="0">
              <a:solidFill>
                <a:schemeClr val="tx1">
                  <a:lumMod val="50000"/>
                  <a:lumOff val="50000"/>
                </a:schemeClr>
              </a:solidFill>
            </a:endParaRPr>
          </a:p>
        </p:txBody>
      </p:sp>
    </p:spTree>
    <p:extLst>
      <p:ext uri="{BB962C8B-B14F-4D97-AF65-F5344CB8AC3E}">
        <p14:creationId xmlns:p14="http://schemas.microsoft.com/office/powerpoint/2010/main" val="2444367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hart Placeholder 3"/>
          <p:cNvSpPr>
            <a:spLocks noGrp="1"/>
          </p:cNvSpPr>
          <p:nvPr>
            <p:ph type="chart" sz="quarter" idx="11"/>
          </p:nvPr>
        </p:nvSpPr>
        <p:spPr/>
        <p:txBody>
          <a:bodyPr/>
          <a:lstStyle>
            <a:lvl1pPr>
              <a:defRPr>
                <a:effectLst/>
              </a:defRPr>
            </a:lvl1pPr>
          </a:lstStyle>
          <a:p>
            <a:r>
              <a:rPr lang="en-US"/>
              <a:t>Click icon to add chart</a:t>
            </a:r>
          </a:p>
        </p:txBody>
      </p:sp>
    </p:spTree>
    <p:extLst>
      <p:ext uri="{BB962C8B-B14F-4D97-AF65-F5344CB8AC3E}">
        <p14:creationId xmlns:p14="http://schemas.microsoft.com/office/powerpoint/2010/main" val="957936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502920"/>
            <a:ext cx="10972800" cy="914400"/>
          </a:xfrm>
          <a:prstGeom prst="rect">
            <a:avLst/>
          </a:prstGeom>
        </p:spPr>
        <p:txBody>
          <a:bodyPr vert="horz" lIns="0" tIns="0" rIns="0" bIns="0" rtlCol="0" anchor="t" anchorCtr="0">
            <a:noAutofit/>
          </a:bodyPr>
          <a:lstStyle/>
          <a:p>
            <a:pPr lvl="0"/>
            <a:r>
              <a:rPr lang="en-US"/>
              <a:t>Click to edit Master title style</a:t>
            </a:r>
            <a:endParaRPr lang="en-US" dirty="0"/>
          </a:p>
        </p:txBody>
      </p:sp>
      <p:sp>
        <p:nvSpPr>
          <p:cNvPr id="3" name="Text Placeholder 2"/>
          <p:cNvSpPr>
            <a:spLocks noGrp="1"/>
          </p:cNvSpPr>
          <p:nvPr>
            <p:ph type="body" idx="1"/>
          </p:nvPr>
        </p:nvSpPr>
        <p:spPr>
          <a:xfrm>
            <a:off x="731520" y="1463039"/>
            <a:ext cx="10424160" cy="4572000"/>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Footer Placeholder 22"/>
          <p:cNvSpPr>
            <a:spLocks noGrp="1"/>
          </p:cNvSpPr>
          <p:nvPr>
            <p:ph type="ftr" sz="quarter" idx="3"/>
          </p:nvPr>
        </p:nvSpPr>
        <p:spPr>
          <a:xfrm>
            <a:off x="-4636" y="6537960"/>
            <a:ext cx="12198096" cy="329184"/>
          </a:xfrm>
          <a:prstGeom prst="rect">
            <a:avLst/>
          </a:prstGeom>
          <a:solidFill>
            <a:srgbClr val="E1E1E1"/>
          </a:solidFill>
        </p:spPr>
        <p:txBody>
          <a:bodyPr vert="horz" wrap="square" lIns="502920" tIns="0" rIns="0" bIns="0" rtlCol="0" anchor="ctr">
            <a:noAutofit/>
          </a:bodyPr>
          <a:lstStyle>
            <a:lvl1pPr>
              <a:defRPr lang="en-US" sz="1100" b="0" smtClean="0">
                <a:solidFill>
                  <a:schemeClr val="tx1">
                    <a:lumMod val="50000"/>
                    <a:lumOff val="50000"/>
                  </a:schemeClr>
                </a:solidFill>
                <a:effectLst/>
                <a:latin typeface="+mj-lt"/>
              </a:defRPr>
            </a:lvl1pPr>
          </a:lstStyle>
          <a:p>
            <a:pPr>
              <a:lnSpc>
                <a:spcPct val="90000"/>
              </a:lnSpc>
              <a:buClr>
                <a:schemeClr val="bg1">
                  <a:lumMod val="65000"/>
                </a:schemeClr>
              </a:buClr>
              <a:buFont typeface="Arial" pitchFamily="34" charset="0"/>
              <a:buNone/>
            </a:pPr>
            <a:r>
              <a:rPr lang="en-US"/>
              <a:t>© F5 Networks, Inc</a:t>
            </a:r>
          </a:p>
        </p:txBody>
      </p:sp>
      <p:sp>
        <p:nvSpPr>
          <p:cNvPr id="24" name="Slide Number Placeholder 23"/>
          <p:cNvSpPr>
            <a:spLocks noGrp="1"/>
          </p:cNvSpPr>
          <p:nvPr>
            <p:ph type="sldNum" sz="quarter" idx="4"/>
          </p:nvPr>
        </p:nvSpPr>
        <p:spPr>
          <a:xfrm>
            <a:off x="9875520" y="6537960"/>
            <a:ext cx="1828800" cy="320040"/>
          </a:xfrm>
          <a:prstGeom prst="rect">
            <a:avLst/>
          </a:prstGeom>
        </p:spPr>
        <p:txBody>
          <a:bodyPr vert="horz" wrap="square" lIns="0" tIns="0" rIns="0" bIns="0" rtlCol="0" anchor="ctr">
            <a:noAutofit/>
          </a:bodyPr>
          <a:lstStyle>
            <a:lvl1pPr>
              <a:defRPr lang="en-US" sz="1100" smtClean="0">
                <a:solidFill>
                  <a:schemeClr val="tx1">
                    <a:lumMod val="50000"/>
                    <a:lumOff val="50000"/>
                  </a:schemeClr>
                </a:solidFill>
                <a:latin typeface="+mj-lt"/>
              </a:defRPr>
            </a:lvl1pPr>
          </a:lstStyle>
          <a:p>
            <a:pPr algn="r">
              <a:lnSpc>
                <a:spcPct val="90000"/>
              </a:lnSpc>
              <a:buClr>
                <a:schemeClr val="bg1">
                  <a:lumMod val="65000"/>
                </a:schemeClr>
              </a:buClr>
              <a:buFont typeface="Arial" pitchFamily="34" charset="0"/>
              <a:buNone/>
            </a:pPr>
            <a:fld id="{E3478E0D-5E5A-48FD-88C4-CB656095AEC5}" type="slidenum">
              <a:rPr lang="en-US" smtClean="0"/>
              <a:pPr algn="r">
                <a:lnSpc>
                  <a:spcPct val="90000"/>
                </a:lnSpc>
                <a:buClr>
                  <a:schemeClr val="bg1">
                    <a:lumMod val="65000"/>
                  </a:schemeClr>
                </a:buClr>
                <a:buFont typeface="Arial" pitchFamily="34" charset="0"/>
                <a:buNone/>
              </a:pPr>
              <a:t>‹#›</a:t>
            </a:fld>
            <a:endParaRPr lang="en-US" dirty="0"/>
          </a:p>
        </p:txBody>
      </p:sp>
    </p:spTree>
    <p:extLst>
      <p:ext uri="{BB962C8B-B14F-4D97-AF65-F5344CB8AC3E}">
        <p14:creationId xmlns:p14="http://schemas.microsoft.com/office/powerpoint/2010/main" val="2413794200"/>
      </p:ext>
    </p:extLst>
  </p:cSld>
  <p:clrMap bg1="lt1" tx1="dk1" bg2="lt2" tx2="dk2" accent1="accent1" accent2="accent2" accent3="accent3" accent4="accent4" accent5="accent5" accent6="accent6" hlink="hlink" folHlink="folHlink"/>
  <p:sldLayoutIdLst>
    <p:sldLayoutId id="2147483650" r:id="rId1"/>
    <p:sldLayoutId id="2147483654" r:id="rId2"/>
    <p:sldLayoutId id="2147483655" r:id="rId3"/>
    <p:sldLayoutId id="2147483651" r:id="rId4"/>
    <p:sldLayoutId id="2147483649" r:id="rId5"/>
    <p:sldLayoutId id="2147483653" r:id="rId6"/>
    <p:sldLayoutId id="2147483674" r:id="rId7"/>
  </p:sldLayoutIdLst>
  <p:txStyles>
    <p:title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p:titleStyle>
    <p:bodyStyle>
      <a:lvl1pPr marL="274320" indent="-274320" algn="l" defTabSz="914400" rtl="0" eaLnBrk="1" latinLnBrk="0" hangingPunct="1">
        <a:lnSpc>
          <a:spcPct val="90000"/>
        </a:lnSpc>
        <a:spcBef>
          <a:spcPts val="1200"/>
        </a:spcBef>
        <a:spcAft>
          <a:spcPts val="600"/>
        </a:spcAft>
        <a:buClrTx/>
        <a:buFont typeface="Arial" pitchFamily="34" charset="0"/>
        <a:buChar char="•"/>
        <a:defRPr sz="24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1pPr>
      <a:lvl2pPr marL="54864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2pPr>
      <a:lvl3pPr marL="82296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3pPr>
      <a:lvl4pPr marL="109728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4pPr>
      <a:lvl5pPr marL="137160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6.wdp"/><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0.png"/><Relationship Id="rId3" Type="http://schemas.openxmlformats.org/officeDocument/2006/relationships/chart" Target="../charts/chart2.xml"/><Relationship Id="rId7" Type="http://schemas.openxmlformats.org/officeDocument/2006/relationships/image" Target="../media/image35.png"/><Relationship Id="rId12" Type="http://schemas.microsoft.com/office/2007/relationships/hdphoto" Target="../media/hdphoto7.wdp"/><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3.png"/><Relationship Id="rId4" Type="http://schemas.microsoft.com/office/2007/relationships/hdphoto" Target="../media/hdphoto8.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44.e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3.xml.rels><?xml version="1.0" encoding="UTF-8" standalone="yes"?>
<Relationships xmlns="http://schemas.openxmlformats.org/package/2006/relationships"><Relationship Id="rId8" Type="http://schemas.openxmlformats.org/officeDocument/2006/relationships/hyperlink" Target="http://investors.fireeye.com/releasedetail.cfm?ReleaseID=935046" TargetMode="External"/><Relationship Id="rId13" Type="http://schemas.openxmlformats.org/officeDocument/2006/relationships/hyperlink" Target="BIG-IP%20Local%20Traffic%20Manager" TargetMode="External"/><Relationship Id="rId18" Type="http://schemas.openxmlformats.org/officeDocument/2006/relationships/image" Target="../media/image4.png"/><Relationship Id="rId3" Type="http://schemas.openxmlformats.org/officeDocument/2006/relationships/hyperlink" Target="https://f5.com/solutions/technology-alliances/fireeye" TargetMode="External"/><Relationship Id="rId7" Type="http://schemas.openxmlformats.org/officeDocument/2006/relationships/hyperlink" Target="https://f5.com/about-us/news/press-releases/fireeye-and-f5-announce-global-partnership-to-deliver-integrated-security-solutions" TargetMode="External"/><Relationship Id="rId12" Type="http://schemas.openxmlformats.org/officeDocument/2006/relationships/hyperlink" Target="https://f5.com/products/platforms/appliances" TargetMode="External"/><Relationship Id="rId17" Type="http://schemas.openxmlformats.org/officeDocument/2006/relationships/hyperlink" Target="https://www.fireeye.com/content/dam/fireeye-www/global/en/products/pdfs/fireeye-network-threat-prevention-platform.pdf" TargetMode="External"/><Relationship Id="rId2" Type="http://schemas.openxmlformats.org/officeDocument/2006/relationships/hyperlink" Target="https://www.f5.com/pdf/solution-profiles/advanced-threat-protection-with-f5-and-fireeye-solution-profile.pdf" TargetMode="External"/><Relationship Id="rId16" Type="http://schemas.openxmlformats.org/officeDocument/2006/relationships/hyperlink" Target="https://www2.fireeye.com/security-reimagined-part1.html" TargetMode="External"/><Relationship Id="rId1" Type="http://schemas.openxmlformats.org/officeDocument/2006/relationships/slideLayout" Target="../slideLayouts/slideLayout2.xml"/><Relationship Id="rId6" Type="http://schemas.openxmlformats.org/officeDocument/2006/relationships/hyperlink" Target="https://f5.com/Portals/1/Premium/Architectures/RA-SSL-Everywhere-Recommended-Practices.pdf" TargetMode="External"/><Relationship Id="rId11" Type="http://schemas.openxmlformats.org/officeDocument/2006/relationships/hyperlink" Target="https://f5.com/Portals/1/Cache/Pdfs/2421/the-f5-ssl-reference-architecture.pdf" TargetMode="External"/><Relationship Id="rId5" Type="http://schemas.openxmlformats.org/officeDocument/2006/relationships/hyperlink" Target="https://www.fireeye.com/content/dam/fireeye-www/global/en/partners/pdfs/sb-f5.pdf" TargetMode="External"/><Relationship Id="rId15" Type="http://schemas.openxmlformats.org/officeDocument/2006/relationships/hyperlink" Target="https://www.fireeye.com/products/nx-network-security-products.html" TargetMode="External"/><Relationship Id="rId10" Type="http://schemas.openxmlformats.org/officeDocument/2006/relationships/hyperlink" Target="https://f5.com/register/registration-exclusives-popup/mkto-id/pg6828a1?sbtitle=the+expectation+of+SSL+everywhere&amp;returnurl=/resources/white-papers/the-expectation-of-ssl-everywhere&amp;popUp=true" TargetMode="External"/><Relationship Id="rId4" Type="http://schemas.openxmlformats.org/officeDocument/2006/relationships/hyperlink" Target="https://www.fireeye.com/partners/strategic-technology-partners/f5-and-fireeye-integrated-security-solutions.html" TargetMode="External"/><Relationship Id="rId9" Type="http://schemas.openxmlformats.org/officeDocument/2006/relationships/hyperlink" Target="https://f5.com/solutions/enterprise/reference-architectures/ssl-everywhere" TargetMode="External"/><Relationship Id="rId14" Type="http://schemas.openxmlformats.org/officeDocument/2006/relationships/hyperlink" Target="https://www.fireeye.com/products/fireeye-adaptive-defense-cyber-security.htm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2.fireeye.com/WEB-2015-MNDT-RPT-M-Trends-2015_LP.html?src=f5_preso"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hdphoto" Target="../media/hdphoto3.wdp"/><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image" Target="../media/image12.png"/><Relationship Id="rId9"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Advanced Threat Protection</a:t>
            </a:r>
            <a:br>
              <a:rPr lang="en-US" dirty="0"/>
            </a:br>
            <a:r>
              <a:rPr lang="en-US" dirty="0"/>
              <a:t>with F5 and </a:t>
            </a:r>
            <a:r>
              <a:rPr lang="en-US" dirty="0" err="1"/>
              <a:t>FireEye</a:t>
            </a:r>
            <a:endParaRPr lang="en-US" dirty="0"/>
          </a:p>
        </p:txBody>
      </p:sp>
      <p:pic>
        <p:nvPicPr>
          <p:cNvPr id="6" name="Picture 1"/>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bwMode="auto">
          <a:xfrm>
            <a:off x="7530486" y="365123"/>
            <a:ext cx="2507460" cy="7206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3" name="Straight Connector 2"/>
          <p:cNvCxnSpPr/>
          <p:nvPr/>
        </p:nvCxnSpPr>
        <p:spPr>
          <a:xfrm>
            <a:off x="10297135" y="373715"/>
            <a:ext cx="0" cy="712013"/>
          </a:xfrm>
          <a:prstGeom prst="line">
            <a:avLst/>
          </a:prstGeom>
          <a:ln w="19050" cmpd="sng">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2613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0" y="10263"/>
            <a:ext cx="12188825" cy="6858000"/>
            <a:chOff x="0" y="0"/>
            <a:chExt cx="9144000" cy="5143500"/>
          </a:xfrm>
        </p:grpSpPr>
        <p:pic>
          <p:nvPicPr>
            <p:cNvPr id="18" name="Picture 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2" name="TextBox 21"/>
            <p:cNvSpPr txBox="1"/>
            <p:nvPr/>
          </p:nvSpPr>
          <p:spPr>
            <a:xfrm>
              <a:off x="2155151" y="422873"/>
              <a:ext cx="6604077" cy="334707"/>
            </a:xfrm>
            <a:prstGeom prst="rect">
              <a:avLst/>
            </a:prstGeom>
            <a:noFill/>
          </p:spPr>
          <p:txBody>
            <a:bodyPr wrap="square" rtlCol="0">
              <a:spAutoFit/>
            </a:bodyPr>
            <a:lstStyle/>
            <a:p>
              <a:pPr algn="r"/>
              <a:r>
                <a:rPr lang="en-US" sz="2300" dirty="0">
                  <a:solidFill>
                    <a:srgbClr val="3D3D3D"/>
                  </a:solidFill>
                  <a:latin typeface="Arial"/>
                  <a:cs typeface="Arial"/>
                </a:rPr>
                <a:t>FIREEYE CONTINUOUS THREAT PREVENTION PROCESS</a:t>
              </a:r>
            </a:p>
          </p:txBody>
        </p:sp>
      </p:grpSp>
      <p:pic>
        <p:nvPicPr>
          <p:cNvPr id="16" name="Picture 15"/>
          <p:cNvPicPr>
            <a:picLocks noChangeAspect="1"/>
          </p:cNvPicPr>
          <p:nvPr/>
        </p:nvPicPr>
        <p:blipFill>
          <a:blip r:embed="rId5" cstate="email">
            <a:extLst>
              <a:ext uri="{BEBA8EAE-BF5A-486C-A8C5-ECC9F3942E4B}">
                <a14:imgProps xmlns:a14="http://schemas.microsoft.com/office/drawing/2010/main">
                  <a14:imgLayer r:embed="rId6">
                    <a14:imgEffect>
                      <a14:backgroundRemoval t="14537" b="98565" l="10000" r="90000"/>
                    </a14:imgEffect>
                  </a14:imgLayer>
                </a14:imgProps>
              </a:ext>
              <a:ext uri="{28A0092B-C50C-407E-A947-70E740481C1C}">
                <a14:useLocalDpi xmlns:a14="http://schemas.microsoft.com/office/drawing/2010/main"/>
              </a:ext>
            </a:extLst>
          </a:blip>
          <a:stretch>
            <a:fillRect/>
          </a:stretch>
        </p:blipFill>
        <p:spPr>
          <a:xfrm>
            <a:off x="0" y="1026"/>
            <a:ext cx="12188825" cy="6858000"/>
          </a:xfrm>
          <a:prstGeom prst="rect">
            <a:avLst/>
          </a:prstGeom>
        </p:spPr>
      </p:pic>
      <p:sp>
        <p:nvSpPr>
          <p:cNvPr id="5" name="TextBox 4"/>
          <p:cNvSpPr txBox="1"/>
          <p:nvPr/>
        </p:nvSpPr>
        <p:spPr>
          <a:xfrm>
            <a:off x="132594" y="1630278"/>
            <a:ext cx="1374955" cy="441147"/>
          </a:xfrm>
          <a:prstGeom prst="rect">
            <a:avLst/>
          </a:prstGeom>
          <a:noFill/>
        </p:spPr>
        <p:txBody>
          <a:bodyPr wrap="square" lIns="121899" tIns="60949" rIns="121899" bIns="60949" rtlCol="0">
            <a:spAutoFit/>
          </a:bodyPr>
          <a:lstStyle/>
          <a:p>
            <a:pPr>
              <a:lnSpc>
                <a:spcPts val="2400"/>
              </a:lnSpc>
            </a:pPr>
            <a:r>
              <a:rPr lang="en-US" sz="2100" spc="67" dirty="0">
                <a:latin typeface="Arial"/>
                <a:cs typeface="Arial"/>
              </a:rPr>
              <a:t>DETECT</a:t>
            </a:r>
          </a:p>
        </p:txBody>
      </p:sp>
      <p:sp>
        <p:nvSpPr>
          <p:cNvPr id="6" name="TextBox 5"/>
          <p:cNvSpPr txBox="1"/>
          <p:nvPr/>
        </p:nvSpPr>
        <p:spPr>
          <a:xfrm>
            <a:off x="166280" y="5152955"/>
            <a:ext cx="2384937" cy="434307"/>
          </a:xfrm>
          <a:prstGeom prst="rect">
            <a:avLst/>
          </a:prstGeom>
          <a:noFill/>
        </p:spPr>
        <p:txBody>
          <a:bodyPr wrap="square" lIns="121899" tIns="60949" rIns="121899" bIns="60949" rtlCol="0">
            <a:spAutoFit/>
          </a:bodyPr>
          <a:lstStyle/>
          <a:p>
            <a:pPr>
              <a:lnSpc>
                <a:spcPts val="2400"/>
              </a:lnSpc>
            </a:pPr>
            <a:r>
              <a:rPr lang="en-US" sz="2100" spc="67" dirty="0">
                <a:latin typeface="Arial"/>
                <a:cs typeface="Arial"/>
              </a:rPr>
              <a:t>RESPOND</a:t>
            </a:r>
          </a:p>
        </p:txBody>
      </p:sp>
      <p:sp>
        <p:nvSpPr>
          <p:cNvPr id="7" name="TextBox 6"/>
          <p:cNvSpPr txBox="1"/>
          <p:nvPr/>
        </p:nvSpPr>
        <p:spPr>
          <a:xfrm>
            <a:off x="10350710" y="1746718"/>
            <a:ext cx="1662206" cy="441147"/>
          </a:xfrm>
          <a:prstGeom prst="rect">
            <a:avLst/>
          </a:prstGeom>
          <a:noFill/>
        </p:spPr>
        <p:txBody>
          <a:bodyPr wrap="square" lIns="121899" tIns="60949" rIns="121899" bIns="60949" rtlCol="0">
            <a:spAutoFit/>
          </a:bodyPr>
          <a:lstStyle/>
          <a:p>
            <a:pPr algn="r">
              <a:lnSpc>
                <a:spcPts val="2400"/>
              </a:lnSpc>
            </a:pPr>
            <a:r>
              <a:rPr lang="en-US" sz="2100" spc="67" dirty="0">
                <a:latin typeface="Arial"/>
                <a:cs typeface="Arial"/>
              </a:rPr>
              <a:t>PREVENT</a:t>
            </a:r>
          </a:p>
        </p:txBody>
      </p:sp>
      <p:sp>
        <p:nvSpPr>
          <p:cNvPr id="8" name="TextBox 7"/>
          <p:cNvSpPr txBox="1"/>
          <p:nvPr/>
        </p:nvSpPr>
        <p:spPr>
          <a:xfrm>
            <a:off x="10342288" y="5356677"/>
            <a:ext cx="1662206" cy="441147"/>
          </a:xfrm>
          <a:prstGeom prst="rect">
            <a:avLst/>
          </a:prstGeom>
          <a:noFill/>
        </p:spPr>
        <p:txBody>
          <a:bodyPr wrap="square" lIns="121899" tIns="60949" rIns="121899" bIns="60949" rtlCol="0">
            <a:spAutoFit/>
          </a:bodyPr>
          <a:lstStyle/>
          <a:p>
            <a:pPr algn="r">
              <a:lnSpc>
                <a:spcPts val="2400"/>
              </a:lnSpc>
            </a:pPr>
            <a:r>
              <a:rPr lang="en-US" sz="2100" spc="67" dirty="0">
                <a:latin typeface="Arial"/>
                <a:cs typeface="Arial"/>
              </a:rPr>
              <a:t>ANALYZE</a:t>
            </a:r>
          </a:p>
        </p:txBody>
      </p:sp>
      <p:sp>
        <p:nvSpPr>
          <p:cNvPr id="9" name="TextBox 8"/>
          <p:cNvSpPr txBox="1"/>
          <p:nvPr/>
        </p:nvSpPr>
        <p:spPr>
          <a:xfrm>
            <a:off x="-2737009" y="-886432"/>
            <a:ext cx="3328873" cy="942139"/>
          </a:xfrm>
          <a:prstGeom prst="rect">
            <a:avLst/>
          </a:prstGeom>
          <a:noFill/>
        </p:spPr>
        <p:txBody>
          <a:bodyPr wrap="square" lIns="121899" tIns="60949" rIns="121899" bIns="60949" rtlCol="0">
            <a:spAutoFit/>
          </a:bodyPr>
          <a:lstStyle/>
          <a:p>
            <a:pPr>
              <a:lnSpc>
                <a:spcPts val="1600"/>
              </a:lnSpc>
            </a:pPr>
            <a:r>
              <a:rPr lang="en-US" sz="1300" dirty="0">
                <a:latin typeface="Arial"/>
                <a:cs typeface="Arial"/>
              </a:rPr>
              <a:t>SIGNATURE-LESS AND MULTI-FLOW VIRTUAL MACHINE BASED APPROACH THAT LEVERAGES SUPERIOR THREAT INTELLIGENCE</a:t>
            </a:r>
          </a:p>
        </p:txBody>
      </p:sp>
      <p:sp>
        <p:nvSpPr>
          <p:cNvPr id="10" name="TextBox 9"/>
          <p:cNvSpPr txBox="1"/>
          <p:nvPr/>
        </p:nvSpPr>
        <p:spPr>
          <a:xfrm>
            <a:off x="184146" y="5619378"/>
            <a:ext cx="3614204" cy="736953"/>
          </a:xfrm>
          <a:prstGeom prst="rect">
            <a:avLst/>
          </a:prstGeom>
          <a:noFill/>
        </p:spPr>
        <p:txBody>
          <a:bodyPr wrap="square" lIns="121899" tIns="60949" rIns="121899" bIns="60949" rtlCol="0">
            <a:spAutoFit/>
          </a:bodyPr>
          <a:lstStyle/>
          <a:p>
            <a:pPr>
              <a:lnSpc>
                <a:spcPts val="1600"/>
              </a:lnSpc>
            </a:pPr>
            <a:r>
              <a:rPr lang="en-US" sz="1300" dirty="0">
                <a:latin typeface="Arial"/>
                <a:cs typeface="Arial"/>
              </a:rPr>
              <a:t>REMEDIATION SUPPORT AND THREAT INTELLIGENCE TO RECOVER AND IMPROVE RISK POSTURE</a:t>
            </a:r>
          </a:p>
        </p:txBody>
      </p:sp>
      <p:sp>
        <p:nvSpPr>
          <p:cNvPr id="11" name="TextBox 10"/>
          <p:cNvSpPr txBox="1"/>
          <p:nvPr/>
        </p:nvSpPr>
        <p:spPr>
          <a:xfrm>
            <a:off x="8598801" y="2128889"/>
            <a:ext cx="3082596" cy="723253"/>
          </a:xfrm>
          <a:prstGeom prst="rect">
            <a:avLst/>
          </a:prstGeom>
          <a:noFill/>
        </p:spPr>
        <p:txBody>
          <a:bodyPr wrap="square" lIns="121899" tIns="60949" rIns="121899" bIns="60949" rtlCol="0">
            <a:spAutoFit/>
          </a:bodyPr>
          <a:lstStyle/>
          <a:p>
            <a:pPr>
              <a:lnSpc>
                <a:spcPts val="1600"/>
              </a:lnSpc>
            </a:pPr>
            <a:r>
              <a:rPr lang="en-US" sz="1300" dirty="0">
                <a:latin typeface="Arial"/>
                <a:cs typeface="Arial"/>
              </a:rPr>
              <a:t>MULTI-VECTOR INLINE KNOWN AND UNKNOWN THREAT PREVENTION</a:t>
            </a:r>
          </a:p>
        </p:txBody>
      </p:sp>
      <p:sp>
        <p:nvSpPr>
          <p:cNvPr id="12" name="TextBox 11"/>
          <p:cNvSpPr txBox="1"/>
          <p:nvPr/>
        </p:nvSpPr>
        <p:spPr>
          <a:xfrm>
            <a:off x="8333371" y="5774010"/>
            <a:ext cx="3629013" cy="736953"/>
          </a:xfrm>
          <a:prstGeom prst="rect">
            <a:avLst/>
          </a:prstGeom>
          <a:noFill/>
        </p:spPr>
        <p:txBody>
          <a:bodyPr wrap="square" lIns="121899" tIns="60949" rIns="121899" bIns="60949" rtlCol="0">
            <a:spAutoFit/>
          </a:bodyPr>
          <a:lstStyle/>
          <a:p>
            <a:pPr>
              <a:lnSpc>
                <a:spcPts val="1600"/>
              </a:lnSpc>
            </a:pPr>
            <a:r>
              <a:rPr lang="en-US" sz="1300" dirty="0">
                <a:latin typeface="Arial"/>
                <a:cs typeface="Arial"/>
              </a:rPr>
              <a:t>CONTAINMENT, FORENSICS INVESTIGATION AND KILL CHAIN RECONSTRUCTION</a:t>
            </a:r>
          </a:p>
        </p:txBody>
      </p:sp>
      <p:sp>
        <p:nvSpPr>
          <p:cNvPr id="20" name="Oval 19"/>
          <p:cNvSpPr/>
          <p:nvPr/>
        </p:nvSpPr>
        <p:spPr>
          <a:xfrm>
            <a:off x="3377154" y="1272189"/>
            <a:ext cx="5398628" cy="5400035"/>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ArchUp">
              <a:avLst>
                <a:gd name="adj" fmla="val 5871575"/>
              </a:avLst>
            </a:prstTxWarp>
            <a:noAutofit/>
          </a:bodyPr>
          <a:lstStyle/>
          <a:p>
            <a:pPr algn="ctr"/>
            <a:r>
              <a:rPr lang="en-US" sz="3200" dirty="0">
                <a:latin typeface="Arial"/>
              </a:rPr>
              <a:t> DETECT             PREVENT</a:t>
            </a:r>
            <a:endParaRPr lang="en-US" sz="2100" dirty="0">
              <a:latin typeface="Arial"/>
            </a:endParaRPr>
          </a:p>
        </p:txBody>
      </p:sp>
      <p:sp>
        <p:nvSpPr>
          <p:cNvPr id="19" name="Oval 18"/>
          <p:cNvSpPr/>
          <p:nvPr/>
        </p:nvSpPr>
        <p:spPr>
          <a:xfrm>
            <a:off x="3147894" y="898973"/>
            <a:ext cx="5868729" cy="5870257"/>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ArchDown">
              <a:avLst/>
            </a:prstTxWarp>
            <a:noAutofit/>
          </a:bodyPr>
          <a:lstStyle/>
          <a:p>
            <a:pPr algn="ctr"/>
            <a:r>
              <a:rPr lang="en-US" sz="3200" dirty="0">
                <a:latin typeface="Arial"/>
              </a:rPr>
              <a:t>RESPOND           ANALYZE</a:t>
            </a:r>
          </a:p>
        </p:txBody>
      </p:sp>
      <p:sp>
        <p:nvSpPr>
          <p:cNvPr id="21" name="TextBox 20"/>
          <p:cNvSpPr txBox="1"/>
          <p:nvPr/>
        </p:nvSpPr>
        <p:spPr>
          <a:xfrm>
            <a:off x="258896" y="2248419"/>
            <a:ext cx="2497305" cy="1025922"/>
          </a:xfrm>
          <a:prstGeom prst="rect">
            <a:avLst/>
          </a:prstGeom>
          <a:noFill/>
        </p:spPr>
        <p:txBody>
          <a:bodyPr wrap="square" rtlCol="0">
            <a:spAutoFit/>
          </a:bodyPr>
          <a:lstStyle/>
          <a:p>
            <a:pPr>
              <a:lnSpc>
                <a:spcPts val="1200"/>
              </a:lnSpc>
            </a:pPr>
            <a:r>
              <a:rPr lang="en-US" sz="1300" dirty="0">
                <a:latin typeface="Arial"/>
                <a:cs typeface="Arial"/>
              </a:rPr>
              <a:t>SIGNATURE-LESS AND MULTI-FLOW VIRTUAL MACHINE BASED APPROACH THAT LEVERAGES SUPERIOR THREAT INTELLIGENCE</a:t>
            </a:r>
          </a:p>
        </p:txBody>
      </p:sp>
    </p:spTree>
    <p:custDataLst>
      <p:tags r:id="rId1"/>
    </p:custDataLst>
    <p:extLst>
      <p:ext uri="{BB962C8B-B14F-4D97-AF65-F5344CB8AC3E}">
        <p14:creationId xmlns:p14="http://schemas.microsoft.com/office/powerpoint/2010/main" val="702111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89686"/>
            <a:ext cx="12188824" cy="5668314"/>
          </a:xfrm>
          <a:prstGeom prst="rect">
            <a:avLst/>
          </a:prstGeom>
          <a:solidFill>
            <a:schemeClr val="accent1">
              <a:lumMod val="75000"/>
            </a:schemeClr>
          </a:solidFill>
        </p:spPr>
        <p:txBody>
          <a:bodyPr vert="horz" wrap="square" lIns="182880" tIns="0" rIns="182880" bIns="0" rtlCol="0" anchor="ctr">
            <a:noAutofit/>
          </a:bodyPr>
          <a:lstStyle/>
          <a:p>
            <a:pPr indent="0" algn="ctr">
              <a:lnSpc>
                <a:spcPct val="90000"/>
              </a:lnSpc>
              <a:spcBef>
                <a:spcPts val="0"/>
              </a:spcBef>
              <a:spcAft>
                <a:spcPts val="0"/>
              </a:spcAft>
              <a:buClrTx/>
              <a:buFont typeface="Arial" pitchFamily="34" charset="0"/>
              <a:buNone/>
            </a:pPr>
            <a:endParaRPr lang="en-GB" sz="2000" b="0" i="0" cap="all" baseline="0" dirty="0" err="1">
              <a:solidFill>
                <a:schemeClr val="bg1"/>
              </a:solidFill>
              <a:effectLst>
                <a:outerShdw blurRad="38100" dist="25400" dir="2700000" algn="tl">
                  <a:srgbClr val="000000">
                    <a:alpha val="0"/>
                  </a:srgbClr>
                </a:outerShdw>
              </a:effectLst>
              <a:latin typeface="+mj-lt"/>
            </a:endParaRPr>
          </a:p>
        </p:txBody>
      </p:sp>
      <p:grpSp>
        <p:nvGrpSpPr>
          <p:cNvPr id="26" name="Group 25"/>
          <p:cNvGrpSpPr/>
          <p:nvPr/>
        </p:nvGrpSpPr>
        <p:grpSpPr>
          <a:xfrm>
            <a:off x="0" y="0"/>
            <a:ext cx="12188825" cy="6858000"/>
            <a:chOff x="0" y="0"/>
            <a:chExt cx="9144000" cy="5143500"/>
          </a:xfrm>
        </p:grpSpPr>
        <p:pic>
          <p:nvPicPr>
            <p:cNvPr id="30" name="Picture 2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1" name="TextBox 30"/>
            <p:cNvSpPr txBox="1"/>
            <p:nvPr/>
          </p:nvSpPr>
          <p:spPr>
            <a:xfrm>
              <a:off x="3229860" y="430969"/>
              <a:ext cx="5545683" cy="334707"/>
            </a:xfrm>
            <a:prstGeom prst="rect">
              <a:avLst/>
            </a:prstGeom>
            <a:noFill/>
          </p:spPr>
          <p:txBody>
            <a:bodyPr wrap="square" rtlCol="0">
              <a:spAutoFit/>
            </a:bodyPr>
            <a:lstStyle/>
            <a:p>
              <a:pPr algn="r"/>
              <a:r>
                <a:rPr lang="en-US" sz="2300" dirty="0">
                  <a:solidFill>
                    <a:srgbClr val="3D3D3D"/>
                  </a:solidFill>
                  <a:latin typeface="Arial"/>
                  <a:cs typeface="Arial"/>
                </a:rPr>
                <a:t>DETECTION AND PREVENTION – TECHNOLOGY</a:t>
              </a:r>
            </a:p>
          </p:txBody>
        </p:sp>
      </p:grpSp>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88825" cy="6858000"/>
          </a:xfrm>
          <a:prstGeom prst="rect">
            <a:avLst/>
          </a:prstGeom>
        </p:spPr>
      </p:pic>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12188825" cy="6858000"/>
          </a:xfrm>
          <a:prstGeom prst="rect">
            <a:avLst/>
          </a:prstGeom>
        </p:spPr>
      </p:pic>
      <p:pic>
        <p:nvPicPr>
          <p:cNvPr id="18" name="Picture 1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52024" y="1384389"/>
            <a:ext cx="1834418" cy="1383792"/>
          </a:xfrm>
          <a:prstGeom prst="rect">
            <a:avLst/>
          </a:prstGeom>
        </p:spPr>
      </p:pic>
      <p:pic>
        <p:nvPicPr>
          <p:cNvPr id="19" name="Picture 18" descr="Slide-14_03.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7679" y="1384389"/>
            <a:ext cx="1261543" cy="5065776"/>
          </a:xfrm>
          <a:prstGeom prst="rect">
            <a:avLst/>
          </a:prstGeom>
        </p:spPr>
      </p:pic>
      <p:pic>
        <p:nvPicPr>
          <p:cNvPr id="20" name="Picture 1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67679" y="1384389"/>
            <a:ext cx="1261543" cy="5065776"/>
          </a:xfrm>
          <a:prstGeom prst="rect">
            <a:avLst/>
          </a:prstGeom>
        </p:spPr>
      </p:pic>
      <p:pic>
        <p:nvPicPr>
          <p:cNvPr id="21" name="Picture 20" descr="Slide-14_06.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446186" y="1523389"/>
            <a:ext cx="1395620" cy="195072"/>
          </a:xfrm>
          <a:prstGeom prst="rect">
            <a:avLst/>
          </a:prstGeom>
        </p:spPr>
      </p:pic>
      <p:pic>
        <p:nvPicPr>
          <p:cNvPr id="22" name="Picture 21" descr="Slide-14_08.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67016" y="2485522"/>
            <a:ext cx="1852701" cy="2816352"/>
          </a:xfrm>
          <a:prstGeom prst="rect">
            <a:avLst/>
          </a:prstGeom>
        </p:spPr>
      </p:pic>
      <p:pic>
        <p:nvPicPr>
          <p:cNvPr id="24" name="Picture 23" descr="Slide-14_09.pn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156081" y="3149986"/>
            <a:ext cx="3522570" cy="2151888"/>
          </a:xfrm>
          <a:prstGeom prst="rect">
            <a:avLst/>
          </a:prstGeom>
        </p:spPr>
      </p:pic>
      <p:pic>
        <p:nvPicPr>
          <p:cNvPr id="25" name="Picture 24" descr="Slide-14_11.pn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156081" y="2485522"/>
            <a:ext cx="3565231" cy="384048"/>
          </a:xfrm>
          <a:prstGeom prst="rect">
            <a:avLst/>
          </a:prstGeom>
        </p:spPr>
      </p:pic>
      <p:pic>
        <p:nvPicPr>
          <p:cNvPr id="23" name="Picture 2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67679" y="1384389"/>
            <a:ext cx="1261543" cy="5065776"/>
          </a:xfrm>
          <a:prstGeom prst="rect">
            <a:avLst/>
          </a:prstGeom>
        </p:spPr>
      </p:pic>
      <p:pic>
        <p:nvPicPr>
          <p:cNvPr id="27" name="Picture 26"/>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749811" y="2639356"/>
            <a:ext cx="647185" cy="2598796"/>
          </a:xfrm>
          <a:prstGeom prst="rect">
            <a:avLst/>
          </a:prstGeom>
        </p:spPr>
      </p:pic>
      <p:sp>
        <p:nvSpPr>
          <p:cNvPr id="29" name="TextBox 28"/>
          <p:cNvSpPr txBox="1"/>
          <p:nvPr/>
        </p:nvSpPr>
        <p:spPr>
          <a:xfrm>
            <a:off x="8937635" y="5410361"/>
            <a:ext cx="2912788" cy="1187482"/>
          </a:xfrm>
          <a:prstGeom prst="rect">
            <a:avLst/>
          </a:prstGeom>
          <a:noFill/>
        </p:spPr>
        <p:txBody>
          <a:bodyPr wrap="square" lIns="121899" tIns="60949" rIns="121899" bIns="60949" rtlCol="0">
            <a:spAutoFit/>
          </a:bodyPr>
          <a:lstStyle/>
          <a:p>
            <a:pPr algn="r">
              <a:lnSpc>
                <a:spcPts val="2266"/>
              </a:lnSpc>
              <a:spcBef>
                <a:spcPts val="667"/>
              </a:spcBef>
            </a:pPr>
            <a:r>
              <a:rPr lang="en-US" sz="1900" spc="27" dirty="0">
                <a:solidFill>
                  <a:schemeClr val="bg1"/>
                </a:solidFill>
                <a:latin typeface="Arial"/>
                <a:cs typeface="Arial"/>
              </a:rPr>
              <a:t>WITHIN VMs</a:t>
            </a:r>
          </a:p>
          <a:p>
            <a:pPr algn="r">
              <a:lnSpc>
                <a:spcPts val="2266"/>
              </a:lnSpc>
              <a:spcBef>
                <a:spcPts val="667"/>
              </a:spcBef>
            </a:pPr>
            <a:r>
              <a:rPr lang="en-US" sz="1900" spc="27" dirty="0">
                <a:solidFill>
                  <a:schemeClr val="bg1"/>
                </a:solidFill>
                <a:latin typeface="Arial"/>
                <a:cs typeface="Arial"/>
              </a:rPr>
              <a:t>ACROSS VMs</a:t>
            </a:r>
          </a:p>
          <a:p>
            <a:pPr algn="r">
              <a:lnSpc>
                <a:spcPts val="2266"/>
              </a:lnSpc>
              <a:spcBef>
                <a:spcPts val="667"/>
              </a:spcBef>
            </a:pPr>
            <a:r>
              <a:rPr lang="en-US" sz="1900" spc="27" dirty="0">
                <a:solidFill>
                  <a:schemeClr val="bg1"/>
                </a:solidFill>
                <a:latin typeface="Arial"/>
                <a:cs typeface="Arial"/>
              </a:rPr>
              <a:t>CROSS ENTERPRISE</a:t>
            </a:r>
          </a:p>
        </p:txBody>
      </p:sp>
      <p:sp>
        <p:nvSpPr>
          <p:cNvPr id="28" name="Footer Placeholder 22"/>
          <p:cNvSpPr txBox="1">
            <a:spLocks/>
          </p:cNvSpPr>
          <p:nvPr/>
        </p:nvSpPr>
        <p:spPr>
          <a:xfrm>
            <a:off x="-4636" y="6528816"/>
            <a:ext cx="12198096" cy="329184"/>
          </a:xfrm>
          <a:prstGeom prst="rect">
            <a:avLst/>
          </a:prstGeom>
          <a:solidFill>
            <a:srgbClr val="E1E1E1"/>
          </a:solidFill>
        </p:spPr>
        <p:txBody>
          <a:bodyPr vert="horz" wrap="square" lIns="502920" tIns="0" rIns="0" bIns="0" rtlCol="0" anchor="ctr">
            <a:noAutofit/>
          </a:bodyPr>
          <a:lstStyle>
            <a:defPPr>
              <a:defRPr lang="en-US"/>
            </a:defPPr>
            <a:lvl1pPr marL="0" algn="l" defTabSz="914400" rtl="0" eaLnBrk="1" latinLnBrk="0" hangingPunct="1">
              <a:defRPr lang="en-US" sz="1100" b="0" kern="1200" smtClean="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chemeClr val="bg1">
                  <a:lumMod val="65000"/>
                </a:schemeClr>
              </a:buClr>
              <a:buFont typeface="Arial" pitchFamily="34" charset="0"/>
              <a:buNone/>
            </a:pPr>
            <a:r>
              <a:rPr lang="en-US">
                <a:solidFill>
                  <a:schemeClr val="tx1">
                    <a:lumMod val="50000"/>
                    <a:lumOff val="50000"/>
                  </a:schemeClr>
                </a:solidFill>
              </a:rPr>
              <a:t>© F5 Networks, Inc</a:t>
            </a:r>
          </a:p>
        </p:txBody>
      </p:sp>
      <p:sp>
        <p:nvSpPr>
          <p:cNvPr id="32" name="Slide Number Placeholder 23"/>
          <p:cNvSpPr txBox="1">
            <a:spLocks/>
          </p:cNvSpPr>
          <p:nvPr/>
        </p:nvSpPr>
        <p:spPr>
          <a:xfrm>
            <a:off x="9875520" y="6537960"/>
            <a:ext cx="1828800"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chemeClr val="bg1">
                  <a:lumMod val="65000"/>
                </a:schemeClr>
              </a:buClr>
              <a:buFont typeface="Arial" pitchFamily="34" charset="0"/>
              <a:buNone/>
            </a:pPr>
            <a:fld id="{E3478E0D-5E5A-48FD-88C4-CB656095AEC5}" type="slidenum">
              <a:rPr lang="en-US" smtClean="0">
                <a:solidFill>
                  <a:schemeClr val="tx1">
                    <a:lumMod val="50000"/>
                    <a:lumOff val="50000"/>
                  </a:schemeClr>
                </a:solidFill>
              </a:rPr>
              <a:pPr algn="r">
                <a:lnSpc>
                  <a:spcPct val="90000"/>
                </a:lnSpc>
                <a:buClr>
                  <a:schemeClr val="bg1">
                    <a:lumMod val="65000"/>
                  </a:schemeClr>
                </a:buClr>
                <a:buFont typeface="Arial" pitchFamily="34" charset="0"/>
                <a:buNone/>
              </a:pPr>
              <a:t>11</a:t>
            </a:fld>
            <a:endParaRPr lang="en-US" dirty="0">
              <a:solidFill>
                <a:schemeClr val="tx1">
                  <a:lumMod val="50000"/>
                  <a:lumOff val="50000"/>
                </a:schemeClr>
              </a:solidFill>
            </a:endParaRPr>
          </a:p>
        </p:txBody>
      </p:sp>
    </p:spTree>
    <p:extLst>
      <p:ext uri="{BB962C8B-B14F-4D97-AF65-F5344CB8AC3E}">
        <p14:creationId xmlns:p14="http://schemas.microsoft.com/office/powerpoint/2010/main" val="771666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right)">
                                      <p:cBhvr>
                                        <p:cTn id="7" dur="2000"/>
                                        <p:tgtEl>
                                          <p:spTgt spid="26"/>
                                        </p:tgtEl>
                                      </p:cBhvr>
                                    </p:animEffect>
                                  </p:childTnLst>
                                </p:cTn>
                              </p:par>
                              <p:par>
                                <p:cTn id="8" presetID="42"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anim calcmode="lin" valueType="num">
                                      <p:cBhvr>
                                        <p:cTn id="11" dur="1000" fill="hold"/>
                                        <p:tgtEl>
                                          <p:spTgt spid="16"/>
                                        </p:tgtEl>
                                        <p:attrNameLst>
                                          <p:attrName>ppt_x</p:attrName>
                                        </p:attrNameLst>
                                      </p:cBhvr>
                                      <p:tavLst>
                                        <p:tav tm="0">
                                          <p:val>
                                            <p:strVal val="#ppt_x"/>
                                          </p:val>
                                        </p:tav>
                                        <p:tav tm="100000">
                                          <p:val>
                                            <p:strVal val="#ppt_x"/>
                                          </p:val>
                                        </p:tav>
                                      </p:tavLst>
                                    </p:anim>
                                    <p:anim calcmode="lin" valueType="num">
                                      <p:cBhvr>
                                        <p:cTn id="12" dur="1000" fill="hold"/>
                                        <p:tgtEl>
                                          <p:spTgt spid="16"/>
                                        </p:tgtEl>
                                        <p:attrNameLst>
                                          <p:attrName>ppt_y</p:attrName>
                                        </p:attrNameLst>
                                      </p:cBhvr>
                                      <p:tavLst>
                                        <p:tav tm="0">
                                          <p:val>
                                            <p:strVal val="#ppt_y+.1"/>
                                          </p:val>
                                        </p:tav>
                                        <p:tav tm="100000">
                                          <p:val>
                                            <p:strVal val="#ppt_y"/>
                                          </p:val>
                                        </p:tav>
                                      </p:tavLst>
                                    </p:anim>
                                  </p:childTnLst>
                                </p:cTn>
                              </p:par>
                            </p:childTnLst>
                          </p:cTn>
                        </p:par>
                        <p:par>
                          <p:cTn id="13" fill="hold">
                            <p:stCondLst>
                              <p:cond delay="2000"/>
                            </p:stCondLst>
                            <p:childTnLst>
                              <p:par>
                                <p:cTn id="14" presetID="22" presetClass="entr" presetSubtype="8"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2000"/>
                                        <p:tgtEl>
                                          <p:spTgt spid="17"/>
                                        </p:tgtEl>
                                      </p:cBhvr>
                                    </p:animEffect>
                                  </p:childTnLst>
                                </p:cTn>
                              </p:par>
                              <p:par>
                                <p:cTn id="17" presetID="22" presetClass="entr" presetSubtype="8" fill="hold" nodeType="withEffect">
                                  <p:stCondLst>
                                    <p:cond delay="50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1000"/>
                                        <p:tgtEl>
                                          <p:spTgt spid="18"/>
                                        </p:tgtEl>
                                      </p:cBhvr>
                                    </p:animEffect>
                                  </p:childTnLst>
                                </p:cTn>
                              </p:par>
                              <p:par>
                                <p:cTn id="20" presetID="2" presetClass="entr" presetSubtype="8" accel="50000" decel="50000" fill="hold" nodeType="withEffect">
                                  <p:stCondLst>
                                    <p:cond delay="50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1000" fill="hold"/>
                                        <p:tgtEl>
                                          <p:spTgt spid="19"/>
                                        </p:tgtEl>
                                        <p:attrNameLst>
                                          <p:attrName>ppt_x</p:attrName>
                                        </p:attrNameLst>
                                      </p:cBhvr>
                                      <p:tavLst>
                                        <p:tav tm="0">
                                          <p:val>
                                            <p:strVal val="0-#ppt_w/2"/>
                                          </p:val>
                                        </p:tav>
                                        <p:tav tm="100000">
                                          <p:val>
                                            <p:strVal val="#ppt_x"/>
                                          </p:val>
                                        </p:tav>
                                      </p:tavLst>
                                    </p:anim>
                                    <p:anim calcmode="lin" valueType="num">
                                      <p:cBhvr additive="base">
                                        <p:cTn id="23" dur="1000" fill="hold"/>
                                        <p:tgtEl>
                                          <p:spTgt spid="19"/>
                                        </p:tgtEl>
                                        <p:attrNameLst>
                                          <p:attrName>ppt_y</p:attrName>
                                        </p:attrNameLst>
                                      </p:cBhvr>
                                      <p:tavLst>
                                        <p:tav tm="0">
                                          <p:val>
                                            <p:strVal val="#ppt_y"/>
                                          </p:val>
                                        </p:tav>
                                        <p:tav tm="100000">
                                          <p:val>
                                            <p:strVal val="#ppt_y"/>
                                          </p:val>
                                        </p:tav>
                                      </p:tavLst>
                                    </p:anim>
                                  </p:childTnLst>
                                </p:cTn>
                              </p:par>
                              <p:par>
                                <p:cTn id="24" presetID="2" presetClass="entr" presetSubtype="8" accel="50000" decel="50000" fill="hold" nodeType="withEffect">
                                  <p:stCondLst>
                                    <p:cond delay="50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1000" fill="hold"/>
                                        <p:tgtEl>
                                          <p:spTgt spid="20"/>
                                        </p:tgtEl>
                                        <p:attrNameLst>
                                          <p:attrName>ppt_x</p:attrName>
                                        </p:attrNameLst>
                                      </p:cBhvr>
                                      <p:tavLst>
                                        <p:tav tm="0">
                                          <p:val>
                                            <p:strVal val="0-#ppt_w/2"/>
                                          </p:val>
                                        </p:tav>
                                        <p:tav tm="100000">
                                          <p:val>
                                            <p:strVal val="#ppt_x"/>
                                          </p:val>
                                        </p:tav>
                                      </p:tavLst>
                                    </p:anim>
                                    <p:anim calcmode="lin" valueType="num">
                                      <p:cBhvr additive="base">
                                        <p:cTn id="27" dur="1000" fill="hold"/>
                                        <p:tgtEl>
                                          <p:spTgt spid="20"/>
                                        </p:tgtEl>
                                        <p:attrNameLst>
                                          <p:attrName>ppt_y</p:attrName>
                                        </p:attrNameLst>
                                      </p:cBhvr>
                                      <p:tavLst>
                                        <p:tav tm="0">
                                          <p:val>
                                            <p:strVal val="#ppt_y"/>
                                          </p:val>
                                        </p:tav>
                                        <p:tav tm="100000">
                                          <p:val>
                                            <p:strVal val="#ppt_y"/>
                                          </p:val>
                                        </p:tav>
                                      </p:tavLst>
                                    </p:anim>
                                  </p:childTnLst>
                                </p:cTn>
                              </p:par>
                            </p:childTnLst>
                          </p:cTn>
                        </p:par>
                        <p:par>
                          <p:cTn id="28" fill="hold">
                            <p:stCondLst>
                              <p:cond delay="4000"/>
                            </p:stCondLst>
                            <p:childTnLst>
                              <p:par>
                                <p:cTn id="29" presetID="1" presetClass="entr" presetSubtype="0"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par>
                          <p:cTn id="31" fill="hold">
                            <p:stCondLst>
                              <p:cond delay="4000"/>
                            </p:stCondLst>
                            <p:childTnLst>
                              <p:par>
                                <p:cTn id="32" presetID="0" presetClass="path" presetSubtype="0" accel="50000" fill="hold" nodeType="afterEffect">
                                  <p:stCondLst>
                                    <p:cond delay="0"/>
                                  </p:stCondLst>
                                  <p:childTnLst>
                                    <p:animMotion origin="layout" path="M -3.13075E-6 2.11972E-6 L 0.42386 2.11972E-6 " pathEditMode="relative" rAng="0" ptsTypes="AA">
                                      <p:cBhvr>
                                        <p:cTn id="33" dur="2000" fill="hold"/>
                                        <p:tgtEl>
                                          <p:spTgt spid="20"/>
                                        </p:tgtEl>
                                        <p:attrNameLst>
                                          <p:attrName>ppt_x</p:attrName>
                                          <p:attrName>ppt_y</p:attrName>
                                        </p:attrNameLst>
                                      </p:cBhvr>
                                      <p:rCtr x="21184" y="0"/>
                                    </p:animMotion>
                                  </p:childTnLst>
                                </p:cTn>
                              </p:par>
                              <p:par>
                                <p:cTn id="34" presetID="53" presetClass="exit" presetSubtype="32" fill="hold" nodeType="withEffect">
                                  <p:stCondLst>
                                    <p:cond delay="0"/>
                                  </p:stCondLst>
                                  <p:childTnLst>
                                    <p:anim calcmode="lin" valueType="num">
                                      <p:cBhvr>
                                        <p:cTn id="35" dur="2000"/>
                                        <p:tgtEl>
                                          <p:spTgt spid="20"/>
                                        </p:tgtEl>
                                        <p:attrNameLst>
                                          <p:attrName>ppt_w</p:attrName>
                                        </p:attrNameLst>
                                      </p:cBhvr>
                                      <p:tavLst>
                                        <p:tav tm="0">
                                          <p:val>
                                            <p:strVal val="ppt_w"/>
                                          </p:val>
                                        </p:tav>
                                        <p:tav tm="100000">
                                          <p:val>
                                            <p:fltVal val="0"/>
                                          </p:val>
                                        </p:tav>
                                      </p:tavLst>
                                    </p:anim>
                                    <p:anim calcmode="lin" valueType="num">
                                      <p:cBhvr>
                                        <p:cTn id="36" dur="2000"/>
                                        <p:tgtEl>
                                          <p:spTgt spid="20"/>
                                        </p:tgtEl>
                                        <p:attrNameLst>
                                          <p:attrName>ppt_h</p:attrName>
                                        </p:attrNameLst>
                                      </p:cBhvr>
                                      <p:tavLst>
                                        <p:tav tm="0">
                                          <p:val>
                                            <p:strVal val="ppt_h"/>
                                          </p:val>
                                        </p:tav>
                                        <p:tav tm="100000">
                                          <p:val>
                                            <p:fltVal val="0"/>
                                          </p:val>
                                        </p:tav>
                                      </p:tavLst>
                                    </p:anim>
                                    <p:animEffect transition="out" filter="fade">
                                      <p:cBhvr>
                                        <p:cTn id="37" dur="2000"/>
                                        <p:tgtEl>
                                          <p:spTgt spid="20"/>
                                        </p:tgtEl>
                                      </p:cBhvr>
                                    </p:animEffect>
                                    <p:set>
                                      <p:cBhvr>
                                        <p:cTn id="38" dur="1" fill="hold">
                                          <p:stCondLst>
                                            <p:cond delay="1999"/>
                                          </p:stCondLst>
                                        </p:cTn>
                                        <p:tgtEl>
                                          <p:spTgt spid="20"/>
                                        </p:tgtEl>
                                        <p:attrNameLst>
                                          <p:attrName>style.visibility</p:attrName>
                                        </p:attrNameLst>
                                      </p:cBhvr>
                                      <p:to>
                                        <p:strVal val="hidden"/>
                                      </p:to>
                                    </p:set>
                                  </p:childTnLst>
                                </p:cTn>
                              </p:par>
                              <p:par>
                                <p:cTn id="39" presetID="1" presetClass="entr" presetSubtype="0" fill="hold" nodeType="withEffect">
                                  <p:stCondLst>
                                    <p:cond delay="2000"/>
                                  </p:stCondLst>
                                  <p:childTnLst>
                                    <p:set>
                                      <p:cBhvr>
                                        <p:cTn id="40" dur="1" fill="hold">
                                          <p:stCondLst>
                                            <p:cond delay="0"/>
                                          </p:stCondLst>
                                        </p:cTn>
                                        <p:tgtEl>
                                          <p:spTgt spid="23"/>
                                        </p:tgtEl>
                                        <p:attrNameLst>
                                          <p:attrName>style.visibility</p:attrName>
                                        </p:attrNameLst>
                                      </p:cBhvr>
                                      <p:to>
                                        <p:strVal val="visible"/>
                                      </p:to>
                                    </p:set>
                                  </p:childTnLst>
                                </p:cTn>
                              </p:par>
                            </p:childTnLst>
                          </p:cTn>
                        </p:par>
                        <p:par>
                          <p:cTn id="41" fill="hold">
                            <p:stCondLst>
                              <p:cond delay="6000"/>
                            </p:stCondLst>
                            <p:childTnLst>
                              <p:par>
                                <p:cTn id="42" presetID="0" presetClass="path" presetSubtype="0" accel="50000" fill="hold" nodeType="afterEffect">
                                  <p:stCondLst>
                                    <p:cond delay="0"/>
                                  </p:stCondLst>
                                  <p:childTnLst>
                                    <p:animMotion origin="layout" path="M -3.13075E-6 2.11972E-6 L 0.42386 2.11972E-6 " pathEditMode="relative" rAng="0" ptsTypes="AA">
                                      <p:cBhvr>
                                        <p:cTn id="43" dur="2000" fill="hold"/>
                                        <p:tgtEl>
                                          <p:spTgt spid="23"/>
                                        </p:tgtEl>
                                        <p:attrNameLst>
                                          <p:attrName>ppt_x</p:attrName>
                                          <p:attrName>ppt_y</p:attrName>
                                        </p:attrNameLst>
                                      </p:cBhvr>
                                      <p:rCtr x="21184" y="0"/>
                                    </p:animMotion>
                                  </p:childTnLst>
                                </p:cTn>
                              </p:par>
                              <p:par>
                                <p:cTn id="44" presetID="53" presetClass="exit" presetSubtype="32" fill="hold" nodeType="withEffect">
                                  <p:stCondLst>
                                    <p:cond delay="0"/>
                                  </p:stCondLst>
                                  <p:childTnLst>
                                    <p:anim calcmode="lin" valueType="num">
                                      <p:cBhvr>
                                        <p:cTn id="45" dur="2000"/>
                                        <p:tgtEl>
                                          <p:spTgt spid="23"/>
                                        </p:tgtEl>
                                        <p:attrNameLst>
                                          <p:attrName>ppt_w</p:attrName>
                                        </p:attrNameLst>
                                      </p:cBhvr>
                                      <p:tavLst>
                                        <p:tav tm="0">
                                          <p:val>
                                            <p:strVal val="ppt_w"/>
                                          </p:val>
                                        </p:tav>
                                        <p:tav tm="100000">
                                          <p:val>
                                            <p:fltVal val="0"/>
                                          </p:val>
                                        </p:tav>
                                      </p:tavLst>
                                    </p:anim>
                                    <p:anim calcmode="lin" valueType="num">
                                      <p:cBhvr>
                                        <p:cTn id="46" dur="2000"/>
                                        <p:tgtEl>
                                          <p:spTgt spid="23"/>
                                        </p:tgtEl>
                                        <p:attrNameLst>
                                          <p:attrName>ppt_h</p:attrName>
                                        </p:attrNameLst>
                                      </p:cBhvr>
                                      <p:tavLst>
                                        <p:tav tm="0">
                                          <p:val>
                                            <p:strVal val="ppt_h"/>
                                          </p:val>
                                        </p:tav>
                                        <p:tav tm="100000">
                                          <p:val>
                                            <p:fltVal val="0"/>
                                          </p:val>
                                        </p:tav>
                                      </p:tavLst>
                                    </p:anim>
                                    <p:animEffect transition="out" filter="fade">
                                      <p:cBhvr>
                                        <p:cTn id="47" dur="2000"/>
                                        <p:tgtEl>
                                          <p:spTgt spid="23"/>
                                        </p:tgtEl>
                                      </p:cBhvr>
                                    </p:animEffect>
                                    <p:set>
                                      <p:cBhvr>
                                        <p:cTn id="48" dur="1" fill="hold">
                                          <p:stCondLst>
                                            <p:cond delay="1999"/>
                                          </p:stCondLst>
                                        </p:cTn>
                                        <p:tgtEl>
                                          <p:spTgt spid="23"/>
                                        </p:tgtEl>
                                        <p:attrNameLst>
                                          <p:attrName>style.visibility</p:attrName>
                                        </p:attrNameLst>
                                      </p:cBhvr>
                                      <p:to>
                                        <p:strVal val="hidden"/>
                                      </p:to>
                                    </p:set>
                                  </p:childTnLst>
                                </p:cTn>
                              </p:par>
                              <p:par>
                                <p:cTn id="49" presetID="10" presetClass="entr" presetSubtype="0"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par>
                          <p:cTn id="52" fill="hold">
                            <p:stCondLst>
                              <p:cond delay="8000"/>
                            </p:stCondLst>
                            <p:childTnLst>
                              <p:par>
                                <p:cTn id="53" presetID="10" presetClass="exit" presetSubtype="0" fill="hold" nodeType="afterEffect">
                                  <p:stCondLst>
                                    <p:cond delay="0"/>
                                  </p:stCondLst>
                                  <p:childTnLst>
                                    <p:animEffect transition="out" filter="fade">
                                      <p:cBhvr>
                                        <p:cTn id="54" dur="500"/>
                                        <p:tgtEl>
                                          <p:spTgt spid="27"/>
                                        </p:tgtEl>
                                      </p:cBhvr>
                                    </p:animEffect>
                                    <p:set>
                                      <p:cBhvr>
                                        <p:cTn id="55" dur="1" fill="hold">
                                          <p:stCondLst>
                                            <p:cond delay="499"/>
                                          </p:stCondLst>
                                        </p:cTn>
                                        <p:tgtEl>
                                          <p:spTgt spid="27"/>
                                        </p:tgtEl>
                                        <p:attrNameLst>
                                          <p:attrName>style.visibility</p:attrName>
                                        </p:attrNameLst>
                                      </p:cBhvr>
                                      <p:to>
                                        <p:strVal val="hidden"/>
                                      </p:to>
                                    </p:set>
                                  </p:childTnLst>
                                </p:cTn>
                              </p:par>
                              <p:par>
                                <p:cTn id="56" presetID="42" presetClass="entr" presetSubtype="0" fill="hold"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42" presetClass="entr" presetSubtype="0"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10000"/>
                            </p:stCondLst>
                            <p:childTnLst>
                              <p:par>
                                <p:cTn id="68" presetID="42" presetClass="entr" presetSubtype="0" fill="hold"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50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1000" fill="hold"/>
                                        <p:tgtEl>
                                          <p:spTgt spid="24"/>
                                        </p:tgtEl>
                                        <p:attrNameLst>
                                          <p:attrName>ppt_y</p:attrName>
                                        </p:attrNameLst>
                                      </p:cBhvr>
                                      <p:tavLst>
                                        <p:tav tm="0">
                                          <p:val>
                                            <p:strVal val="#ppt_y+.1"/>
                                          </p:val>
                                        </p:tav>
                                        <p:tav tm="100000">
                                          <p:val>
                                            <p:strVal val="#ppt_y"/>
                                          </p:val>
                                        </p:tav>
                                      </p:tavLst>
                                    </p:anim>
                                  </p:childTnLst>
                                </p:cTn>
                              </p:par>
                              <p:par>
                                <p:cTn id="78" presetID="2" presetClass="entr" presetSubtype="2" accel="50000" decel="50000" fill="hold" grpId="0" nodeType="withEffect">
                                  <p:stCondLst>
                                    <p:cond delay="1000"/>
                                  </p:stCondLst>
                                  <p:childTnLst>
                                    <p:set>
                                      <p:cBhvr>
                                        <p:cTn id="79" dur="1" fill="hold">
                                          <p:stCondLst>
                                            <p:cond delay="0"/>
                                          </p:stCondLst>
                                        </p:cTn>
                                        <p:tgtEl>
                                          <p:spTgt spid="29"/>
                                        </p:tgtEl>
                                        <p:attrNameLst>
                                          <p:attrName>style.visibility</p:attrName>
                                        </p:attrNameLst>
                                      </p:cBhvr>
                                      <p:to>
                                        <p:strVal val="visible"/>
                                      </p:to>
                                    </p:set>
                                    <p:anim calcmode="lin" valueType="num">
                                      <p:cBhvr additive="base">
                                        <p:cTn id="80" dur="1000" fill="hold"/>
                                        <p:tgtEl>
                                          <p:spTgt spid="29"/>
                                        </p:tgtEl>
                                        <p:attrNameLst>
                                          <p:attrName>ppt_x</p:attrName>
                                        </p:attrNameLst>
                                      </p:cBhvr>
                                      <p:tavLst>
                                        <p:tav tm="0">
                                          <p:val>
                                            <p:strVal val="1+#ppt_w/2"/>
                                          </p:val>
                                        </p:tav>
                                        <p:tav tm="100000">
                                          <p:val>
                                            <p:strVal val="#ppt_x"/>
                                          </p:val>
                                        </p:tav>
                                      </p:tavLst>
                                    </p:anim>
                                    <p:anim calcmode="lin" valueType="num">
                                      <p:cBhvr additive="base">
                                        <p:cTn id="81" dur="10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F5 SSL Everywhere </a:t>
            </a:r>
          </a:p>
        </p:txBody>
      </p:sp>
    </p:spTree>
    <p:extLst>
      <p:ext uri="{BB962C8B-B14F-4D97-AF65-F5344CB8AC3E}">
        <p14:creationId xmlns:p14="http://schemas.microsoft.com/office/powerpoint/2010/main" val="2509392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458668" y="228600"/>
            <a:ext cx="11469813" cy="458888"/>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lang="en-US" sz="3400" kern="1200" spc="-30" baseline="0">
                <a:solidFill>
                  <a:srgbClr val="004892"/>
                </a:solidFill>
                <a:effectLst>
                  <a:outerShdw blurRad="38100" dist="25400" dir="2700000" algn="tl">
                    <a:srgbClr val="000000">
                      <a:alpha val="0"/>
                    </a:srgbClr>
                  </a:outerShdw>
                </a:effectLst>
                <a:latin typeface="+mj-lt"/>
                <a:ea typeface="+mj-ea"/>
                <a:cs typeface="+mj-cs"/>
              </a:defRPr>
            </a:lvl1pPr>
          </a:lstStyle>
          <a:p>
            <a:r>
              <a:rPr lang="en-US" sz="3600" dirty="0"/>
              <a:t>The New Perimeter Is An App Perimeter</a:t>
            </a:r>
          </a:p>
          <a:p>
            <a:r>
              <a:rPr lang="en-US" sz="2800" dirty="0"/>
              <a:t>Apps Are The Gateway to Data!</a:t>
            </a:r>
          </a:p>
        </p:txBody>
      </p:sp>
      <p:grpSp>
        <p:nvGrpSpPr>
          <p:cNvPr id="9" name="Group 8"/>
          <p:cNvGrpSpPr>
            <a:grpSpLocks noChangeAspect="1"/>
          </p:cNvGrpSpPr>
          <p:nvPr/>
        </p:nvGrpSpPr>
        <p:grpSpPr>
          <a:xfrm>
            <a:off x="7847012" y="1295400"/>
            <a:ext cx="3276599" cy="2573424"/>
            <a:chOff x="7482419" y="1173481"/>
            <a:chExt cx="4559987" cy="3581400"/>
          </a:xfrm>
        </p:grpSpPr>
        <p:sp>
          <p:nvSpPr>
            <p:cNvPr id="31" name="Rectangle 30"/>
            <p:cNvSpPr/>
            <p:nvPr/>
          </p:nvSpPr>
          <p:spPr>
            <a:xfrm>
              <a:off x="7482419" y="1173481"/>
              <a:ext cx="4479393" cy="394930"/>
            </a:xfrm>
            <a:prstGeom prst="rect">
              <a:avLst/>
            </a:prstGeom>
            <a:solidFill>
              <a:schemeClr val="accent1">
                <a:alpha val="50000"/>
              </a:schemeClr>
            </a:solidFill>
          </p:spPr>
          <p:txBody>
            <a:bodyPr vert="horz" wrap="square" lIns="182880" tIns="0" rIns="91440" bIns="0" rtlCol="0" anchor="ctr">
              <a:noAutofit/>
            </a:bodyPr>
            <a:lstStyle/>
            <a:p>
              <a:pPr algn="ctr">
                <a:lnSpc>
                  <a:spcPct val="90000"/>
                </a:lnSpc>
                <a:buFont typeface="Arial" pitchFamily="34" charset="0"/>
                <a:buNone/>
              </a:pPr>
              <a:r>
                <a:rPr lang="en-US" sz="1200" cap="all" dirty="0">
                  <a:solidFill>
                    <a:schemeClr val="bg1"/>
                  </a:solidFill>
                  <a:effectLst>
                    <a:outerShdw blurRad="38100" dist="25400" dir="2700000" algn="tl">
                      <a:srgbClr val="000000">
                        <a:alpha val="0"/>
                      </a:srgbClr>
                    </a:outerShdw>
                  </a:effectLst>
                  <a:latin typeface="+mj-lt"/>
                </a:rPr>
                <a:t>F5</a:t>
              </a:r>
            </a:p>
          </p:txBody>
        </p:sp>
        <p:grpSp>
          <p:nvGrpSpPr>
            <p:cNvPr id="33" name="Group 32"/>
            <p:cNvGrpSpPr/>
            <p:nvPr/>
          </p:nvGrpSpPr>
          <p:grpSpPr>
            <a:xfrm>
              <a:off x="8080478" y="1802994"/>
              <a:ext cx="3102843" cy="2417214"/>
              <a:chOff x="6185655" y="2041035"/>
              <a:chExt cx="3103651" cy="2417214"/>
            </a:xfrm>
          </p:grpSpPr>
          <p:grpSp>
            <p:nvGrpSpPr>
              <p:cNvPr id="34" name="Group 33"/>
              <p:cNvGrpSpPr/>
              <p:nvPr/>
            </p:nvGrpSpPr>
            <p:grpSpPr>
              <a:xfrm>
                <a:off x="6185655" y="2041035"/>
                <a:ext cx="3103651" cy="2417214"/>
                <a:chOff x="6886673" y="1685460"/>
                <a:chExt cx="3917091" cy="3050745"/>
              </a:xfrm>
            </p:grpSpPr>
            <p:sp>
              <p:nvSpPr>
                <p:cNvPr id="48" name="Oval 47"/>
                <p:cNvSpPr/>
                <p:nvPr/>
              </p:nvSpPr>
              <p:spPr>
                <a:xfrm>
                  <a:off x="6886673" y="1685460"/>
                  <a:ext cx="3917091" cy="3033431"/>
                </a:xfrm>
                <a:prstGeom prst="ellipse">
                  <a:avLst/>
                </a:prstGeom>
                <a:noFill/>
                <a:ln w="38100">
                  <a:solidFill>
                    <a:srgbClr val="C00000"/>
                  </a:solidFill>
                  <a:prstDash val="lgDash"/>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1200" b="0" i="0" cap="all" baseline="0">
                    <a:solidFill>
                      <a:schemeClr val="bg1"/>
                    </a:solidFill>
                    <a:effectLst>
                      <a:outerShdw blurRad="38100" dist="25400" dir="2700000" algn="tl">
                        <a:srgbClr val="000000">
                          <a:alpha val="0"/>
                        </a:srgbClr>
                      </a:outerShdw>
                    </a:effectLst>
                    <a:latin typeface="+mj-lt"/>
                  </a:endParaRPr>
                </a:p>
              </p:txBody>
            </p:sp>
            <p:sp>
              <p:nvSpPr>
                <p:cNvPr id="49" name="Freeform 67"/>
                <p:cNvSpPr>
                  <a:spLocks noEditPoints="1"/>
                </p:cNvSpPr>
                <p:nvPr/>
              </p:nvSpPr>
              <p:spPr bwMode="auto">
                <a:xfrm>
                  <a:off x="7477348" y="2200295"/>
                  <a:ext cx="462370" cy="615384"/>
                </a:xfrm>
                <a:custGeom>
                  <a:avLst/>
                  <a:gdLst>
                    <a:gd name="T0" fmla="*/ 355 w 391"/>
                    <a:gd name="T1" fmla="*/ 219 h 522"/>
                    <a:gd name="T2" fmla="*/ 355 w 391"/>
                    <a:gd name="T3" fmla="*/ 151 h 522"/>
                    <a:gd name="T4" fmla="*/ 204 w 391"/>
                    <a:gd name="T5" fmla="*/ 0 h 522"/>
                    <a:gd name="T6" fmla="*/ 187 w 391"/>
                    <a:gd name="T7" fmla="*/ 0 h 522"/>
                    <a:gd name="T8" fmla="*/ 36 w 391"/>
                    <a:gd name="T9" fmla="*/ 151 h 522"/>
                    <a:gd name="T10" fmla="*/ 36 w 391"/>
                    <a:gd name="T11" fmla="*/ 219 h 522"/>
                    <a:gd name="T12" fmla="*/ 0 w 391"/>
                    <a:gd name="T13" fmla="*/ 256 h 522"/>
                    <a:gd name="T14" fmla="*/ 0 w 391"/>
                    <a:gd name="T15" fmla="*/ 485 h 522"/>
                    <a:gd name="T16" fmla="*/ 38 w 391"/>
                    <a:gd name="T17" fmla="*/ 522 h 522"/>
                    <a:gd name="T18" fmla="*/ 353 w 391"/>
                    <a:gd name="T19" fmla="*/ 522 h 522"/>
                    <a:gd name="T20" fmla="*/ 391 w 391"/>
                    <a:gd name="T21" fmla="*/ 485 h 522"/>
                    <a:gd name="T22" fmla="*/ 391 w 391"/>
                    <a:gd name="T23" fmla="*/ 256 h 522"/>
                    <a:gd name="T24" fmla="*/ 355 w 391"/>
                    <a:gd name="T25" fmla="*/ 219 h 522"/>
                    <a:gd name="T26" fmla="*/ 287 w 391"/>
                    <a:gd name="T27" fmla="*/ 407 h 522"/>
                    <a:gd name="T28" fmla="*/ 248 w 391"/>
                    <a:gd name="T29" fmla="*/ 447 h 522"/>
                    <a:gd name="T30" fmla="*/ 146 w 391"/>
                    <a:gd name="T31" fmla="*/ 447 h 522"/>
                    <a:gd name="T32" fmla="*/ 106 w 391"/>
                    <a:gd name="T33" fmla="*/ 407 h 522"/>
                    <a:gd name="T34" fmla="*/ 106 w 391"/>
                    <a:gd name="T35" fmla="*/ 330 h 522"/>
                    <a:gd name="T36" fmla="*/ 146 w 391"/>
                    <a:gd name="T37" fmla="*/ 290 h 522"/>
                    <a:gd name="T38" fmla="*/ 248 w 391"/>
                    <a:gd name="T39" fmla="*/ 290 h 522"/>
                    <a:gd name="T40" fmla="*/ 287 w 391"/>
                    <a:gd name="T41" fmla="*/ 330 h 522"/>
                    <a:gd name="T42" fmla="*/ 287 w 391"/>
                    <a:gd name="T43" fmla="*/ 407 h 522"/>
                    <a:gd name="T44" fmla="*/ 298 w 391"/>
                    <a:gd name="T45" fmla="*/ 219 h 522"/>
                    <a:gd name="T46" fmla="*/ 93 w 391"/>
                    <a:gd name="T47" fmla="*/ 219 h 522"/>
                    <a:gd name="T48" fmla="*/ 93 w 391"/>
                    <a:gd name="T49" fmla="*/ 151 h 522"/>
                    <a:gd name="T50" fmla="*/ 187 w 391"/>
                    <a:gd name="T51" fmla="*/ 57 h 522"/>
                    <a:gd name="T52" fmla="*/ 204 w 391"/>
                    <a:gd name="T53" fmla="*/ 57 h 522"/>
                    <a:gd name="T54" fmla="*/ 298 w 391"/>
                    <a:gd name="T55" fmla="*/ 151 h 522"/>
                    <a:gd name="T56" fmla="*/ 298 w 391"/>
                    <a:gd name="T57" fmla="*/ 21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1" h="522">
                      <a:moveTo>
                        <a:pt x="355" y="219"/>
                      </a:moveTo>
                      <a:cubicBezTo>
                        <a:pt x="355" y="151"/>
                        <a:pt x="355" y="151"/>
                        <a:pt x="355" y="151"/>
                      </a:cubicBezTo>
                      <a:cubicBezTo>
                        <a:pt x="355" y="68"/>
                        <a:pt x="287" y="0"/>
                        <a:pt x="204" y="0"/>
                      </a:cubicBezTo>
                      <a:cubicBezTo>
                        <a:pt x="187" y="0"/>
                        <a:pt x="187" y="0"/>
                        <a:pt x="187" y="0"/>
                      </a:cubicBezTo>
                      <a:cubicBezTo>
                        <a:pt x="104" y="0"/>
                        <a:pt x="36" y="68"/>
                        <a:pt x="36" y="151"/>
                      </a:cubicBezTo>
                      <a:cubicBezTo>
                        <a:pt x="36" y="219"/>
                        <a:pt x="36" y="219"/>
                        <a:pt x="36" y="219"/>
                      </a:cubicBezTo>
                      <a:cubicBezTo>
                        <a:pt x="16" y="220"/>
                        <a:pt x="0" y="236"/>
                        <a:pt x="0" y="256"/>
                      </a:cubicBezTo>
                      <a:cubicBezTo>
                        <a:pt x="0" y="485"/>
                        <a:pt x="0" y="485"/>
                        <a:pt x="0" y="485"/>
                      </a:cubicBezTo>
                      <a:cubicBezTo>
                        <a:pt x="0" y="505"/>
                        <a:pt x="17" y="522"/>
                        <a:pt x="38" y="522"/>
                      </a:cubicBezTo>
                      <a:cubicBezTo>
                        <a:pt x="353" y="522"/>
                        <a:pt x="353" y="522"/>
                        <a:pt x="353" y="522"/>
                      </a:cubicBezTo>
                      <a:cubicBezTo>
                        <a:pt x="374" y="522"/>
                        <a:pt x="391" y="505"/>
                        <a:pt x="391" y="485"/>
                      </a:cubicBezTo>
                      <a:cubicBezTo>
                        <a:pt x="391" y="256"/>
                        <a:pt x="391" y="256"/>
                        <a:pt x="391" y="256"/>
                      </a:cubicBezTo>
                      <a:cubicBezTo>
                        <a:pt x="391" y="236"/>
                        <a:pt x="375" y="220"/>
                        <a:pt x="355" y="219"/>
                      </a:cubicBezTo>
                      <a:close/>
                      <a:moveTo>
                        <a:pt x="287" y="407"/>
                      </a:moveTo>
                      <a:cubicBezTo>
                        <a:pt x="287" y="429"/>
                        <a:pt x="269" y="447"/>
                        <a:pt x="248" y="447"/>
                      </a:cubicBezTo>
                      <a:cubicBezTo>
                        <a:pt x="146" y="447"/>
                        <a:pt x="146" y="447"/>
                        <a:pt x="146" y="447"/>
                      </a:cubicBezTo>
                      <a:cubicBezTo>
                        <a:pt x="124" y="447"/>
                        <a:pt x="106" y="429"/>
                        <a:pt x="106" y="407"/>
                      </a:cubicBezTo>
                      <a:cubicBezTo>
                        <a:pt x="106" y="330"/>
                        <a:pt x="106" y="330"/>
                        <a:pt x="106" y="330"/>
                      </a:cubicBezTo>
                      <a:cubicBezTo>
                        <a:pt x="106" y="308"/>
                        <a:pt x="124" y="290"/>
                        <a:pt x="146" y="290"/>
                      </a:cubicBezTo>
                      <a:cubicBezTo>
                        <a:pt x="248" y="290"/>
                        <a:pt x="248" y="290"/>
                        <a:pt x="248" y="290"/>
                      </a:cubicBezTo>
                      <a:cubicBezTo>
                        <a:pt x="269" y="290"/>
                        <a:pt x="287" y="308"/>
                        <a:pt x="287" y="330"/>
                      </a:cubicBezTo>
                      <a:lnTo>
                        <a:pt x="287" y="407"/>
                      </a:lnTo>
                      <a:close/>
                      <a:moveTo>
                        <a:pt x="298" y="219"/>
                      </a:moveTo>
                      <a:cubicBezTo>
                        <a:pt x="93" y="219"/>
                        <a:pt x="93" y="219"/>
                        <a:pt x="93" y="219"/>
                      </a:cubicBezTo>
                      <a:cubicBezTo>
                        <a:pt x="93" y="151"/>
                        <a:pt x="93" y="151"/>
                        <a:pt x="93" y="151"/>
                      </a:cubicBezTo>
                      <a:cubicBezTo>
                        <a:pt x="93" y="99"/>
                        <a:pt x="135" y="57"/>
                        <a:pt x="187" y="57"/>
                      </a:cubicBezTo>
                      <a:cubicBezTo>
                        <a:pt x="204" y="57"/>
                        <a:pt x="204" y="57"/>
                        <a:pt x="204" y="57"/>
                      </a:cubicBezTo>
                      <a:cubicBezTo>
                        <a:pt x="256" y="57"/>
                        <a:pt x="298" y="99"/>
                        <a:pt x="298" y="151"/>
                      </a:cubicBezTo>
                      <a:lnTo>
                        <a:pt x="298" y="219"/>
                      </a:ln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sz="1100"/>
                </a:p>
              </p:txBody>
            </p:sp>
            <p:sp>
              <p:nvSpPr>
                <p:cNvPr id="50" name="Freeform 82"/>
                <p:cNvSpPr>
                  <a:spLocks noEditPoints="1"/>
                </p:cNvSpPr>
                <p:nvPr/>
              </p:nvSpPr>
              <p:spPr bwMode="auto">
                <a:xfrm>
                  <a:off x="8007777" y="2429402"/>
                  <a:ext cx="1729347" cy="1498738"/>
                </a:xfrm>
                <a:custGeom>
                  <a:avLst/>
                  <a:gdLst>
                    <a:gd name="T0" fmla="*/ 381 w 489"/>
                    <a:gd name="T1" fmla="*/ 0 h 423"/>
                    <a:gd name="T2" fmla="*/ 108 w 489"/>
                    <a:gd name="T3" fmla="*/ 0 h 423"/>
                    <a:gd name="T4" fmla="*/ 0 w 489"/>
                    <a:gd name="T5" fmla="*/ 108 h 423"/>
                    <a:gd name="T6" fmla="*/ 0 w 489"/>
                    <a:gd name="T7" fmla="*/ 315 h 423"/>
                    <a:gd name="T8" fmla="*/ 108 w 489"/>
                    <a:gd name="T9" fmla="*/ 423 h 423"/>
                    <a:gd name="T10" fmla="*/ 381 w 489"/>
                    <a:gd name="T11" fmla="*/ 423 h 423"/>
                    <a:gd name="T12" fmla="*/ 489 w 489"/>
                    <a:gd name="T13" fmla="*/ 315 h 423"/>
                    <a:gd name="T14" fmla="*/ 489 w 489"/>
                    <a:gd name="T15" fmla="*/ 108 h 423"/>
                    <a:gd name="T16" fmla="*/ 381 w 489"/>
                    <a:gd name="T17" fmla="*/ 0 h 423"/>
                    <a:gd name="T18" fmla="*/ 86 w 489"/>
                    <a:gd name="T19" fmla="*/ 24 h 423"/>
                    <a:gd name="T20" fmla="*/ 115 w 489"/>
                    <a:gd name="T21" fmla="*/ 54 h 423"/>
                    <a:gd name="T22" fmla="*/ 86 w 489"/>
                    <a:gd name="T23" fmla="*/ 84 h 423"/>
                    <a:gd name="T24" fmla="*/ 56 w 489"/>
                    <a:gd name="T25" fmla="*/ 54 h 423"/>
                    <a:gd name="T26" fmla="*/ 86 w 489"/>
                    <a:gd name="T27" fmla="*/ 24 h 423"/>
                    <a:gd name="T28" fmla="*/ 439 w 489"/>
                    <a:gd name="T29" fmla="*/ 315 h 423"/>
                    <a:gd name="T30" fmla="*/ 381 w 489"/>
                    <a:gd name="T31" fmla="*/ 373 h 423"/>
                    <a:gd name="T32" fmla="*/ 108 w 489"/>
                    <a:gd name="T33" fmla="*/ 373 h 423"/>
                    <a:gd name="T34" fmla="*/ 49 w 489"/>
                    <a:gd name="T35" fmla="*/ 315 h 423"/>
                    <a:gd name="T36" fmla="*/ 49 w 489"/>
                    <a:gd name="T37" fmla="*/ 108 h 423"/>
                    <a:gd name="T38" fmla="*/ 51 w 489"/>
                    <a:gd name="T39" fmla="*/ 96 h 423"/>
                    <a:gd name="T40" fmla="*/ 438 w 489"/>
                    <a:gd name="T41" fmla="*/ 96 h 423"/>
                    <a:gd name="T42" fmla="*/ 439 w 489"/>
                    <a:gd name="T43" fmla="*/ 108 h 423"/>
                    <a:gd name="T44" fmla="*/ 439 w 489"/>
                    <a:gd name="T45" fmla="*/ 315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9" h="423">
                      <a:moveTo>
                        <a:pt x="381" y="0"/>
                      </a:moveTo>
                      <a:cubicBezTo>
                        <a:pt x="108" y="0"/>
                        <a:pt x="108" y="0"/>
                        <a:pt x="108" y="0"/>
                      </a:cubicBezTo>
                      <a:cubicBezTo>
                        <a:pt x="48" y="0"/>
                        <a:pt x="0" y="48"/>
                        <a:pt x="0" y="108"/>
                      </a:cubicBezTo>
                      <a:cubicBezTo>
                        <a:pt x="0" y="315"/>
                        <a:pt x="0" y="315"/>
                        <a:pt x="0" y="315"/>
                      </a:cubicBezTo>
                      <a:cubicBezTo>
                        <a:pt x="0" y="374"/>
                        <a:pt x="48" y="423"/>
                        <a:pt x="108" y="423"/>
                      </a:cubicBezTo>
                      <a:cubicBezTo>
                        <a:pt x="381" y="423"/>
                        <a:pt x="381" y="423"/>
                        <a:pt x="381" y="423"/>
                      </a:cubicBezTo>
                      <a:cubicBezTo>
                        <a:pt x="440" y="423"/>
                        <a:pt x="489" y="374"/>
                        <a:pt x="489" y="315"/>
                      </a:cubicBezTo>
                      <a:cubicBezTo>
                        <a:pt x="489" y="108"/>
                        <a:pt x="489" y="108"/>
                        <a:pt x="489" y="108"/>
                      </a:cubicBezTo>
                      <a:cubicBezTo>
                        <a:pt x="489" y="48"/>
                        <a:pt x="440" y="0"/>
                        <a:pt x="381" y="0"/>
                      </a:cubicBezTo>
                      <a:close/>
                      <a:moveTo>
                        <a:pt x="86" y="24"/>
                      </a:moveTo>
                      <a:cubicBezTo>
                        <a:pt x="102" y="24"/>
                        <a:pt x="115" y="38"/>
                        <a:pt x="115" y="54"/>
                      </a:cubicBezTo>
                      <a:cubicBezTo>
                        <a:pt x="115" y="70"/>
                        <a:pt x="102" y="84"/>
                        <a:pt x="86" y="84"/>
                      </a:cubicBezTo>
                      <a:cubicBezTo>
                        <a:pt x="69" y="84"/>
                        <a:pt x="56" y="70"/>
                        <a:pt x="56" y="54"/>
                      </a:cubicBezTo>
                      <a:cubicBezTo>
                        <a:pt x="56" y="38"/>
                        <a:pt x="69" y="24"/>
                        <a:pt x="86" y="24"/>
                      </a:cubicBezTo>
                      <a:close/>
                      <a:moveTo>
                        <a:pt x="439" y="315"/>
                      </a:moveTo>
                      <a:cubicBezTo>
                        <a:pt x="439" y="347"/>
                        <a:pt x="413" y="373"/>
                        <a:pt x="381" y="373"/>
                      </a:cubicBezTo>
                      <a:cubicBezTo>
                        <a:pt x="108" y="373"/>
                        <a:pt x="108" y="373"/>
                        <a:pt x="108" y="373"/>
                      </a:cubicBezTo>
                      <a:cubicBezTo>
                        <a:pt x="76" y="373"/>
                        <a:pt x="49" y="347"/>
                        <a:pt x="49" y="315"/>
                      </a:cubicBezTo>
                      <a:cubicBezTo>
                        <a:pt x="49" y="108"/>
                        <a:pt x="49" y="108"/>
                        <a:pt x="49" y="108"/>
                      </a:cubicBezTo>
                      <a:cubicBezTo>
                        <a:pt x="49" y="103"/>
                        <a:pt x="50" y="99"/>
                        <a:pt x="51" y="96"/>
                      </a:cubicBezTo>
                      <a:cubicBezTo>
                        <a:pt x="438" y="96"/>
                        <a:pt x="438" y="96"/>
                        <a:pt x="438" y="96"/>
                      </a:cubicBezTo>
                      <a:cubicBezTo>
                        <a:pt x="439" y="99"/>
                        <a:pt x="439" y="103"/>
                        <a:pt x="439" y="108"/>
                      </a:cubicBezTo>
                      <a:lnTo>
                        <a:pt x="439" y="315"/>
                      </a:ln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dirty="0"/>
                </a:p>
              </p:txBody>
            </p:sp>
            <p:sp>
              <p:nvSpPr>
                <p:cNvPr id="51" name="Freeform 11"/>
                <p:cNvSpPr>
                  <a:spLocks noEditPoints="1"/>
                </p:cNvSpPr>
                <p:nvPr/>
              </p:nvSpPr>
              <p:spPr bwMode="auto">
                <a:xfrm rot="16200000">
                  <a:off x="7407602" y="3660676"/>
                  <a:ext cx="684514" cy="681143"/>
                </a:xfrm>
                <a:custGeom>
                  <a:avLst/>
                  <a:gdLst>
                    <a:gd name="T0" fmla="*/ 339 w 339"/>
                    <a:gd name="T1" fmla="*/ 128 h 339"/>
                    <a:gd name="T2" fmla="*/ 302 w 339"/>
                    <a:gd name="T3" fmla="*/ 37 h 339"/>
                    <a:gd name="T4" fmla="*/ 211 w 339"/>
                    <a:gd name="T5" fmla="*/ 0 h 339"/>
                    <a:gd name="T6" fmla="*/ 121 w 339"/>
                    <a:gd name="T7" fmla="*/ 37 h 339"/>
                    <a:gd name="T8" fmla="*/ 83 w 339"/>
                    <a:gd name="T9" fmla="*/ 128 h 339"/>
                    <a:gd name="T10" fmla="*/ 104 w 339"/>
                    <a:gd name="T11" fmla="*/ 198 h 339"/>
                    <a:gd name="T12" fmla="*/ 78 w 339"/>
                    <a:gd name="T13" fmla="*/ 209 h 339"/>
                    <a:gd name="T14" fmla="*/ 11 w 339"/>
                    <a:gd name="T15" fmla="*/ 275 h 339"/>
                    <a:gd name="T16" fmla="*/ 0 w 339"/>
                    <a:gd name="T17" fmla="*/ 301 h 339"/>
                    <a:gd name="T18" fmla="*/ 11 w 339"/>
                    <a:gd name="T19" fmla="*/ 328 h 339"/>
                    <a:gd name="T20" fmla="*/ 38 w 339"/>
                    <a:gd name="T21" fmla="*/ 339 h 339"/>
                    <a:gd name="T22" fmla="*/ 65 w 339"/>
                    <a:gd name="T23" fmla="*/ 328 h 339"/>
                    <a:gd name="T24" fmla="*/ 131 w 339"/>
                    <a:gd name="T25" fmla="*/ 262 h 339"/>
                    <a:gd name="T26" fmla="*/ 141 w 339"/>
                    <a:gd name="T27" fmla="*/ 235 h 339"/>
                    <a:gd name="T28" fmla="*/ 211 w 339"/>
                    <a:gd name="T29" fmla="*/ 256 h 339"/>
                    <a:gd name="T30" fmla="*/ 302 w 339"/>
                    <a:gd name="T31" fmla="*/ 219 h 339"/>
                    <a:gd name="T32" fmla="*/ 339 w 339"/>
                    <a:gd name="T33" fmla="*/ 128 h 339"/>
                    <a:gd name="T34" fmla="*/ 272 w 339"/>
                    <a:gd name="T35" fmla="*/ 189 h 339"/>
                    <a:gd name="T36" fmla="*/ 211 w 339"/>
                    <a:gd name="T37" fmla="*/ 214 h 339"/>
                    <a:gd name="T38" fmla="*/ 151 w 339"/>
                    <a:gd name="T39" fmla="*/ 189 h 339"/>
                    <a:gd name="T40" fmla="*/ 126 w 339"/>
                    <a:gd name="T41" fmla="*/ 128 h 339"/>
                    <a:gd name="T42" fmla="*/ 151 w 339"/>
                    <a:gd name="T43" fmla="*/ 68 h 339"/>
                    <a:gd name="T44" fmla="*/ 211 w 339"/>
                    <a:gd name="T45" fmla="*/ 43 h 339"/>
                    <a:gd name="T46" fmla="*/ 272 w 339"/>
                    <a:gd name="T47" fmla="*/ 68 h 339"/>
                    <a:gd name="T48" fmla="*/ 297 w 339"/>
                    <a:gd name="T49" fmla="*/ 128 h 339"/>
                    <a:gd name="T50" fmla="*/ 272 w 339"/>
                    <a:gd name="T51" fmla="*/ 18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9" h="339">
                      <a:moveTo>
                        <a:pt x="339" y="128"/>
                      </a:moveTo>
                      <a:cubicBezTo>
                        <a:pt x="339" y="94"/>
                        <a:pt x="326" y="62"/>
                        <a:pt x="302" y="37"/>
                      </a:cubicBezTo>
                      <a:cubicBezTo>
                        <a:pt x="278" y="13"/>
                        <a:pt x="245" y="0"/>
                        <a:pt x="211" y="0"/>
                      </a:cubicBezTo>
                      <a:cubicBezTo>
                        <a:pt x="177" y="0"/>
                        <a:pt x="145" y="13"/>
                        <a:pt x="121" y="37"/>
                      </a:cubicBezTo>
                      <a:cubicBezTo>
                        <a:pt x="96" y="62"/>
                        <a:pt x="83" y="94"/>
                        <a:pt x="83" y="128"/>
                      </a:cubicBezTo>
                      <a:cubicBezTo>
                        <a:pt x="83" y="154"/>
                        <a:pt x="91" y="178"/>
                        <a:pt x="104" y="198"/>
                      </a:cubicBezTo>
                      <a:cubicBezTo>
                        <a:pt x="94" y="198"/>
                        <a:pt x="84" y="202"/>
                        <a:pt x="78" y="209"/>
                      </a:cubicBezTo>
                      <a:cubicBezTo>
                        <a:pt x="11" y="275"/>
                        <a:pt x="11" y="275"/>
                        <a:pt x="11" y="275"/>
                      </a:cubicBezTo>
                      <a:cubicBezTo>
                        <a:pt x="4" y="282"/>
                        <a:pt x="0" y="291"/>
                        <a:pt x="0" y="301"/>
                      </a:cubicBezTo>
                      <a:cubicBezTo>
                        <a:pt x="0" y="311"/>
                        <a:pt x="4" y="321"/>
                        <a:pt x="11" y="328"/>
                      </a:cubicBezTo>
                      <a:cubicBezTo>
                        <a:pt x="18" y="335"/>
                        <a:pt x="28" y="339"/>
                        <a:pt x="38" y="339"/>
                      </a:cubicBezTo>
                      <a:cubicBezTo>
                        <a:pt x="48" y="339"/>
                        <a:pt x="57" y="335"/>
                        <a:pt x="65" y="328"/>
                      </a:cubicBezTo>
                      <a:cubicBezTo>
                        <a:pt x="131" y="262"/>
                        <a:pt x="131" y="262"/>
                        <a:pt x="131" y="262"/>
                      </a:cubicBezTo>
                      <a:cubicBezTo>
                        <a:pt x="138" y="255"/>
                        <a:pt x="141" y="245"/>
                        <a:pt x="141" y="235"/>
                      </a:cubicBezTo>
                      <a:cubicBezTo>
                        <a:pt x="162" y="249"/>
                        <a:pt x="186" y="256"/>
                        <a:pt x="211" y="256"/>
                      </a:cubicBezTo>
                      <a:cubicBezTo>
                        <a:pt x="245" y="256"/>
                        <a:pt x="278" y="243"/>
                        <a:pt x="302" y="219"/>
                      </a:cubicBezTo>
                      <a:cubicBezTo>
                        <a:pt x="326" y="195"/>
                        <a:pt x="339" y="162"/>
                        <a:pt x="339" y="128"/>
                      </a:cubicBezTo>
                      <a:close/>
                      <a:moveTo>
                        <a:pt x="272" y="189"/>
                      </a:moveTo>
                      <a:cubicBezTo>
                        <a:pt x="255" y="205"/>
                        <a:pt x="234" y="214"/>
                        <a:pt x="211" y="214"/>
                      </a:cubicBezTo>
                      <a:cubicBezTo>
                        <a:pt x="188" y="214"/>
                        <a:pt x="167" y="205"/>
                        <a:pt x="151" y="189"/>
                      </a:cubicBezTo>
                      <a:cubicBezTo>
                        <a:pt x="135" y="172"/>
                        <a:pt x="126" y="151"/>
                        <a:pt x="126" y="128"/>
                      </a:cubicBezTo>
                      <a:cubicBezTo>
                        <a:pt x="126" y="105"/>
                        <a:pt x="135" y="84"/>
                        <a:pt x="151" y="68"/>
                      </a:cubicBezTo>
                      <a:cubicBezTo>
                        <a:pt x="167" y="52"/>
                        <a:pt x="188" y="43"/>
                        <a:pt x="211" y="43"/>
                      </a:cubicBezTo>
                      <a:cubicBezTo>
                        <a:pt x="234" y="43"/>
                        <a:pt x="255" y="52"/>
                        <a:pt x="272" y="68"/>
                      </a:cubicBezTo>
                      <a:cubicBezTo>
                        <a:pt x="288" y="84"/>
                        <a:pt x="297" y="105"/>
                        <a:pt x="297" y="128"/>
                      </a:cubicBezTo>
                      <a:cubicBezTo>
                        <a:pt x="297" y="151"/>
                        <a:pt x="288" y="172"/>
                        <a:pt x="272" y="189"/>
                      </a:cubicBez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dirty="0"/>
                </a:p>
              </p:txBody>
            </p:sp>
            <p:grpSp>
              <p:nvGrpSpPr>
                <p:cNvPr id="52" name="Group 51"/>
                <p:cNvGrpSpPr/>
                <p:nvPr/>
              </p:nvGrpSpPr>
              <p:grpSpPr>
                <a:xfrm>
                  <a:off x="7323263" y="2930571"/>
                  <a:ext cx="556738" cy="496399"/>
                  <a:chOff x="8062922" y="1541464"/>
                  <a:chExt cx="423864" cy="377826"/>
                </a:xfrm>
              </p:grpSpPr>
              <p:sp>
                <p:nvSpPr>
                  <p:cNvPr id="72" name="Freeform 117"/>
                  <p:cNvSpPr>
                    <a:spLocks/>
                  </p:cNvSpPr>
                  <p:nvPr/>
                </p:nvSpPr>
                <p:spPr bwMode="auto">
                  <a:xfrm>
                    <a:off x="8339148" y="1541464"/>
                    <a:ext cx="147638" cy="74613"/>
                  </a:xfrm>
                  <a:custGeom>
                    <a:avLst/>
                    <a:gdLst>
                      <a:gd name="T0" fmla="*/ 133 w 133"/>
                      <a:gd name="T1" fmla="*/ 59 h 67"/>
                      <a:gd name="T2" fmla="*/ 125 w 133"/>
                      <a:gd name="T3" fmla="*/ 67 h 67"/>
                      <a:gd name="T4" fmla="*/ 8 w 133"/>
                      <a:gd name="T5" fmla="*/ 67 h 67"/>
                      <a:gd name="T6" fmla="*/ 0 w 133"/>
                      <a:gd name="T7" fmla="*/ 59 h 67"/>
                      <a:gd name="T8" fmla="*/ 0 w 133"/>
                      <a:gd name="T9" fmla="*/ 8 h 67"/>
                      <a:gd name="T10" fmla="*/ 8 w 133"/>
                      <a:gd name="T11" fmla="*/ 0 h 67"/>
                      <a:gd name="T12" fmla="*/ 125 w 133"/>
                      <a:gd name="T13" fmla="*/ 0 h 67"/>
                      <a:gd name="T14" fmla="*/ 133 w 133"/>
                      <a:gd name="T15" fmla="*/ 8 h 67"/>
                      <a:gd name="T16" fmla="*/ 133 w 133"/>
                      <a:gd name="T17" fmla="*/ 5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67">
                        <a:moveTo>
                          <a:pt x="133" y="59"/>
                        </a:moveTo>
                        <a:cubicBezTo>
                          <a:pt x="133" y="63"/>
                          <a:pt x="130" y="67"/>
                          <a:pt x="125" y="67"/>
                        </a:cubicBezTo>
                        <a:cubicBezTo>
                          <a:pt x="8" y="67"/>
                          <a:pt x="8" y="67"/>
                          <a:pt x="8" y="67"/>
                        </a:cubicBezTo>
                        <a:cubicBezTo>
                          <a:pt x="4" y="67"/>
                          <a:pt x="0" y="63"/>
                          <a:pt x="0" y="59"/>
                        </a:cubicBezTo>
                        <a:cubicBezTo>
                          <a:pt x="0" y="8"/>
                          <a:pt x="0" y="8"/>
                          <a:pt x="0" y="8"/>
                        </a:cubicBezTo>
                        <a:cubicBezTo>
                          <a:pt x="0" y="4"/>
                          <a:pt x="4" y="0"/>
                          <a:pt x="8" y="0"/>
                        </a:cubicBezTo>
                        <a:cubicBezTo>
                          <a:pt x="125" y="0"/>
                          <a:pt x="125" y="0"/>
                          <a:pt x="125" y="0"/>
                        </a:cubicBezTo>
                        <a:cubicBezTo>
                          <a:pt x="130" y="0"/>
                          <a:pt x="133" y="4"/>
                          <a:pt x="133" y="8"/>
                        </a:cubicBezTo>
                        <a:lnTo>
                          <a:pt x="133" y="59"/>
                        </a:ln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dirty="0"/>
                  </a:p>
                </p:txBody>
              </p:sp>
              <p:sp>
                <p:nvSpPr>
                  <p:cNvPr id="73" name="Freeform 118"/>
                  <p:cNvSpPr>
                    <a:spLocks/>
                  </p:cNvSpPr>
                  <p:nvPr/>
                </p:nvSpPr>
                <p:spPr bwMode="auto">
                  <a:xfrm>
                    <a:off x="8164523" y="1541464"/>
                    <a:ext cx="146050" cy="74613"/>
                  </a:xfrm>
                  <a:custGeom>
                    <a:avLst/>
                    <a:gdLst>
                      <a:gd name="T0" fmla="*/ 133 w 133"/>
                      <a:gd name="T1" fmla="*/ 59 h 67"/>
                      <a:gd name="T2" fmla="*/ 125 w 133"/>
                      <a:gd name="T3" fmla="*/ 67 h 67"/>
                      <a:gd name="T4" fmla="*/ 8 w 133"/>
                      <a:gd name="T5" fmla="*/ 67 h 67"/>
                      <a:gd name="T6" fmla="*/ 0 w 133"/>
                      <a:gd name="T7" fmla="*/ 59 h 67"/>
                      <a:gd name="T8" fmla="*/ 0 w 133"/>
                      <a:gd name="T9" fmla="*/ 8 h 67"/>
                      <a:gd name="T10" fmla="*/ 8 w 133"/>
                      <a:gd name="T11" fmla="*/ 0 h 67"/>
                      <a:gd name="T12" fmla="*/ 125 w 133"/>
                      <a:gd name="T13" fmla="*/ 0 h 67"/>
                      <a:gd name="T14" fmla="*/ 133 w 133"/>
                      <a:gd name="T15" fmla="*/ 8 h 67"/>
                      <a:gd name="T16" fmla="*/ 133 w 133"/>
                      <a:gd name="T17" fmla="*/ 5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67">
                        <a:moveTo>
                          <a:pt x="133" y="59"/>
                        </a:moveTo>
                        <a:cubicBezTo>
                          <a:pt x="133" y="63"/>
                          <a:pt x="130" y="67"/>
                          <a:pt x="125" y="67"/>
                        </a:cubicBezTo>
                        <a:cubicBezTo>
                          <a:pt x="8" y="67"/>
                          <a:pt x="8" y="67"/>
                          <a:pt x="8" y="67"/>
                        </a:cubicBezTo>
                        <a:cubicBezTo>
                          <a:pt x="4" y="67"/>
                          <a:pt x="0" y="63"/>
                          <a:pt x="0" y="59"/>
                        </a:cubicBezTo>
                        <a:cubicBezTo>
                          <a:pt x="0" y="8"/>
                          <a:pt x="0" y="8"/>
                          <a:pt x="0" y="8"/>
                        </a:cubicBezTo>
                        <a:cubicBezTo>
                          <a:pt x="0" y="4"/>
                          <a:pt x="4" y="0"/>
                          <a:pt x="8" y="0"/>
                        </a:cubicBezTo>
                        <a:cubicBezTo>
                          <a:pt x="125" y="0"/>
                          <a:pt x="125" y="0"/>
                          <a:pt x="125" y="0"/>
                        </a:cubicBezTo>
                        <a:cubicBezTo>
                          <a:pt x="130" y="0"/>
                          <a:pt x="133" y="4"/>
                          <a:pt x="133" y="8"/>
                        </a:cubicBezTo>
                        <a:lnTo>
                          <a:pt x="133" y="59"/>
                        </a:ln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dirty="0"/>
                  </a:p>
                </p:txBody>
              </p:sp>
              <p:sp>
                <p:nvSpPr>
                  <p:cNvPr id="74" name="Freeform 119"/>
                  <p:cNvSpPr>
                    <a:spLocks/>
                  </p:cNvSpPr>
                  <p:nvPr/>
                </p:nvSpPr>
                <p:spPr bwMode="auto">
                  <a:xfrm>
                    <a:off x="8062922" y="1541464"/>
                    <a:ext cx="73025" cy="74613"/>
                  </a:xfrm>
                  <a:custGeom>
                    <a:avLst/>
                    <a:gdLst>
                      <a:gd name="T0" fmla="*/ 66 w 66"/>
                      <a:gd name="T1" fmla="*/ 59 h 67"/>
                      <a:gd name="T2" fmla="*/ 59 w 66"/>
                      <a:gd name="T3" fmla="*/ 67 h 67"/>
                      <a:gd name="T4" fmla="*/ 8 w 66"/>
                      <a:gd name="T5" fmla="*/ 67 h 67"/>
                      <a:gd name="T6" fmla="*/ 0 w 66"/>
                      <a:gd name="T7" fmla="*/ 59 h 67"/>
                      <a:gd name="T8" fmla="*/ 0 w 66"/>
                      <a:gd name="T9" fmla="*/ 8 h 67"/>
                      <a:gd name="T10" fmla="*/ 8 w 66"/>
                      <a:gd name="T11" fmla="*/ 0 h 67"/>
                      <a:gd name="T12" fmla="*/ 59 w 66"/>
                      <a:gd name="T13" fmla="*/ 0 h 67"/>
                      <a:gd name="T14" fmla="*/ 66 w 66"/>
                      <a:gd name="T15" fmla="*/ 8 h 67"/>
                      <a:gd name="T16" fmla="*/ 66 w 66"/>
                      <a:gd name="T17" fmla="*/ 5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67">
                        <a:moveTo>
                          <a:pt x="66" y="59"/>
                        </a:moveTo>
                        <a:cubicBezTo>
                          <a:pt x="66" y="63"/>
                          <a:pt x="63" y="67"/>
                          <a:pt x="59" y="67"/>
                        </a:cubicBezTo>
                        <a:cubicBezTo>
                          <a:pt x="8" y="67"/>
                          <a:pt x="8" y="67"/>
                          <a:pt x="8" y="67"/>
                        </a:cubicBezTo>
                        <a:cubicBezTo>
                          <a:pt x="4" y="67"/>
                          <a:pt x="0" y="63"/>
                          <a:pt x="0" y="59"/>
                        </a:cubicBezTo>
                        <a:cubicBezTo>
                          <a:pt x="0" y="8"/>
                          <a:pt x="0" y="8"/>
                          <a:pt x="0" y="8"/>
                        </a:cubicBezTo>
                        <a:cubicBezTo>
                          <a:pt x="0" y="4"/>
                          <a:pt x="4" y="0"/>
                          <a:pt x="8" y="0"/>
                        </a:cubicBezTo>
                        <a:cubicBezTo>
                          <a:pt x="59" y="0"/>
                          <a:pt x="59" y="0"/>
                          <a:pt x="59" y="0"/>
                        </a:cubicBezTo>
                        <a:cubicBezTo>
                          <a:pt x="63" y="0"/>
                          <a:pt x="66" y="4"/>
                          <a:pt x="66" y="8"/>
                        </a:cubicBezTo>
                        <a:lnTo>
                          <a:pt x="66" y="59"/>
                        </a:ln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dirty="0"/>
                  </a:p>
                </p:txBody>
              </p:sp>
              <p:sp>
                <p:nvSpPr>
                  <p:cNvPr id="75" name="Freeform 120"/>
                  <p:cNvSpPr>
                    <a:spLocks/>
                  </p:cNvSpPr>
                  <p:nvPr/>
                </p:nvSpPr>
                <p:spPr bwMode="auto">
                  <a:xfrm>
                    <a:off x="8062922" y="1643064"/>
                    <a:ext cx="147638" cy="74613"/>
                  </a:xfrm>
                  <a:custGeom>
                    <a:avLst/>
                    <a:gdLst>
                      <a:gd name="T0" fmla="*/ 133 w 133"/>
                      <a:gd name="T1" fmla="*/ 58 h 66"/>
                      <a:gd name="T2" fmla="*/ 125 w 133"/>
                      <a:gd name="T3" fmla="*/ 66 h 66"/>
                      <a:gd name="T4" fmla="*/ 8 w 133"/>
                      <a:gd name="T5" fmla="*/ 66 h 66"/>
                      <a:gd name="T6" fmla="*/ 0 w 133"/>
                      <a:gd name="T7" fmla="*/ 58 h 66"/>
                      <a:gd name="T8" fmla="*/ 0 w 133"/>
                      <a:gd name="T9" fmla="*/ 8 h 66"/>
                      <a:gd name="T10" fmla="*/ 8 w 133"/>
                      <a:gd name="T11" fmla="*/ 0 h 66"/>
                      <a:gd name="T12" fmla="*/ 125 w 133"/>
                      <a:gd name="T13" fmla="*/ 0 h 66"/>
                      <a:gd name="T14" fmla="*/ 133 w 133"/>
                      <a:gd name="T15" fmla="*/ 8 h 66"/>
                      <a:gd name="T16" fmla="*/ 133 w 133"/>
                      <a:gd name="T17" fmla="*/ 5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66">
                        <a:moveTo>
                          <a:pt x="133" y="58"/>
                        </a:moveTo>
                        <a:cubicBezTo>
                          <a:pt x="133" y="63"/>
                          <a:pt x="129" y="66"/>
                          <a:pt x="125" y="66"/>
                        </a:cubicBezTo>
                        <a:cubicBezTo>
                          <a:pt x="8" y="66"/>
                          <a:pt x="8" y="66"/>
                          <a:pt x="8" y="66"/>
                        </a:cubicBezTo>
                        <a:cubicBezTo>
                          <a:pt x="4" y="66"/>
                          <a:pt x="0" y="63"/>
                          <a:pt x="0" y="58"/>
                        </a:cubicBezTo>
                        <a:cubicBezTo>
                          <a:pt x="0" y="8"/>
                          <a:pt x="0" y="8"/>
                          <a:pt x="0" y="8"/>
                        </a:cubicBezTo>
                        <a:cubicBezTo>
                          <a:pt x="0" y="3"/>
                          <a:pt x="4" y="0"/>
                          <a:pt x="8" y="0"/>
                        </a:cubicBezTo>
                        <a:cubicBezTo>
                          <a:pt x="125" y="0"/>
                          <a:pt x="125" y="0"/>
                          <a:pt x="125" y="0"/>
                        </a:cubicBezTo>
                        <a:cubicBezTo>
                          <a:pt x="129" y="0"/>
                          <a:pt x="133" y="3"/>
                          <a:pt x="133" y="8"/>
                        </a:cubicBezTo>
                        <a:lnTo>
                          <a:pt x="133" y="58"/>
                        </a:ln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dirty="0"/>
                  </a:p>
                </p:txBody>
              </p:sp>
              <p:sp>
                <p:nvSpPr>
                  <p:cNvPr id="76" name="Freeform 121"/>
                  <p:cNvSpPr>
                    <a:spLocks/>
                  </p:cNvSpPr>
                  <p:nvPr/>
                </p:nvSpPr>
                <p:spPr bwMode="auto">
                  <a:xfrm>
                    <a:off x="8237548" y="1643064"/>
                    <a:ext cx="147638" cy="74613"/>
                  </a:xfrm>
                  <a:custGeom>
                    <a:avLst/>
                    <a:gdLst>
                      <a:gd name="T0" fmla="*/ 133 w 133"/>
                      <a:gd name="T1" fmla="*/ 58 h 66"/>
                      <a:gd name="T2" fmla="*/ 125 w 133"/>
                      <a:gd name="T3" fmla="*/ 66 h 66"/>
                      <a:gd name="T4" fmla="*/ 8 w 133"/>
                      <a:gd name="T5" fmla="*/ 66 h 66"/>
                      <a:gd name="T6" fmla="*/ 0 w 133"/>
                      <a:gd name="T7" fmla="*/ 58 h 66"/>
                      <a:gd name="T8" fmla="*/ 0 w 133"/>
                      <a:gd name="T9" fmla="*/ 8 h 66"/>
                      <a:gd name="T10" fmla="*/ 8 w 133"/>
                      <a:gd name="T11" fmla="*/ 0 h 66"/>
                      <a:gd name="T12" fmla="*/ 125 w 133"/>
                      <a:gd name="T13" fmla="*/ 0 h 66"/>
                      <a:gd name="T14" fmla="*/ 133 w 133"/>
                      <a:gd name="T15" fmla="*/ 8 h 66"/>
                      <a:gd name="T16" fmla="*/ 133 w 133"/>
                      <a:gd name="T17" fmla="*/ 5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66">
                        <a:moveTo>
                          <a:pt x="133" y="58"/>
                        </a:moveTo>
                        <a:cubicBezTo>
                          <a:pt x="133" y="63"/>
                          <a:pt x="129" y="66"/>
                          <a:pt x="125" y="66"/>
                        </a:cubicBezTo>
                        <a:cubicBezTo>
                          <a:pt x="8" y="66"/>
                          <a:pt x="8" y="66"/>
                          <a:pt x="8" y="66"/>
                        </a:cubicBezTo>
                        <a:cubicBezTo>
                          <a:pt x="3" y="66"/>
                          <a:pt x="0" y="63"/>
                          <a:pt x="0" y="58"/>
                        </a:cubicBezTo>
                        <a:cubicBezTo>
                          <a:pt x="0" y="8"/>
                          <a:pt x="0" y="8"/>
                          <a:pt x="0" y="8"/>
                        </a:cubicBezTo>
                        <a:cubicBezTo>
                          <a:pt x="0" y="3"/>
                          <a:pt x="3" y="0"/>
                          <a:pt x="8" y="0"/>
                        </a:cubicBezTo>
                        <a:cubicBezTo>
                          <a:pt x="125" y="0"/>
                          <a:pt x="125" y="0"/>
                          <a:pt x="125" y="0"/>
                        </a:cubicBezTo>
                        <a:cubicBezTo>
                          <a:pt x="129" y="0"/>
                          <a:pt x="133" y="3"/>
                          <a:pt x="133" y="8"/>
                        </a:cubicBezTo>
                        <a:lnTo>
                          <a:pt x="133" y="58"/>
                        </a:ln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dirty="0"/>
                  </a:p>
                </p:txBody>
              </p:sp>
              <p:sp>
                <p:nvSpPr>
                  <p:cNvPr id="77" name="Freeform 122"/>
                  <p:cNvSpPr>
                    <a:spLocks/>
                  </p:cNvSpPr>
                  <p:nvPr/>
                </p:nvSpPr>
                <p:spPr bwMode="auto">
                  <a:xfrm>
                    <a:off x="8413760" y="1643064"/>
                    <a:ext cx="73025" cy="74613"/>
                  </a:xfrm>
                  <a:custGeom>
                    <a:avLst/>
                    <a:gdLst>
                      <a:gd name="T0" fmla="*/ 66 w 66"/>
                      <a:gd name="T1" fmla="*/ 58 h 66"/>
                      <a:gd name="T2" fmla="*/ 58 w 66"/>
                      <a:gd name="T3" fmla="*/ 66 h 66"/>
                      <a:gd name="T4" fmla="*/ 8 w 66"/>
                      <a:gd name="T5" fmla="*/ 66 h 66"/>
                      <a:gd name="T6" fmla="*/ 0 w 66"/>
                      <a:gd name="T7" fmla="*/ 58 h 66"/>
                      <a:gd name="T8" fmla="*/ 0 w 66"/>
                      <a:gd name="T9" fmla="*/ 8 h 66"/>
                      <a:gd name="T10" fmla="*/ 8 w 66"/>
                      <a:gd name="T11" fmla="*/ 0 h 66"/>
                      <a:gd name="T12" fmla="*/ 58 w 66"/>
                      <a:gd name="T13" fmla="*/ 0 h 66"/>
                      <a:gd name="T14" fmla="*/ 66 w 66"/>
                      <a:gd name="T15" fmla="*/ 8 h 66"/>
                      <a:gd name="T16" fmla="*/ 66 w 66"/>
                      <a:gd name="T17" fmla="*/ 5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66">
                        <a:moveTo>
                          <a:pt x="66" y="58"/>
                        </a:moveTo>
                        <a:cubicBezTo>
                          <a:pt x="66" y="63"/>
                          <a:pt x="63" y="66"/>
                          <a:pt x="58" y="66"/>
                        </a:cubicBezTo>
                        <a:cubicBezTo>
                          <a:pt x="8" y="66"/>
                          <a:pt x="8" y="66"/>
                          <a:pt x="8" y="66"/>
                        </a:cubicBezTo>
                        <a:cubicBezTo>
                          <a:pt x="3" y="66"/>
                          <a:pt x="0" y="63"/>
                          <a:pt x="0" y="58"/>
                        </a:cubicBezTo>
                        <a:cubicBezTo>
                          <a:pt x="0" y="8"/>
                          <a:pt x="0" y="8"/>
                          <a:pt x="0" y="8"/>
                        </a:cubicBezTo>
                        <a:cubicBezTo>
                          <a:pt x="0" y="3"/>
                          <a:pt x="3" y="0"/>
                          <a:pt x="8" y="0"/>
                        </a:cubicBezTo>
                        <a:cubicBezTo>
                          <a:pt x="58" y="0"/>
                          <a:pt x="58" y="0"/>
                          <a:pt x="58" y="0"/>
                        </a:cubicBezTo>
                        <a:cubicBezTo>
                          <a:pt x="63" y="0"/>
                          <a:pt x="66" y="3"/>
                          <a:pt x="66" y="8"/>
                        </a:cubicBezTo>
                        <a:lnTo>
                          <a:pt x="66" y="58"/>
                        </a:ln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dirty="0"/>
                  </a:p>
                </p:txBody>
              </p:sp>
              <p:sp>
                <p:nvSpPr>
                  <p:cNvPr id="78" name="Freeform 123"/>
                  <p:cNvSpPr>
                    <a:spLocks/>
                  </p:cNvSpPr>
                  <p:nvPr/>
                </p:nvSpPr>
                <p:spPr bwMode="auto">
                  <a:xfrm>
                    <a:off x="8339148" y="1744664"/>
                    <a:ext cx="147638" cy="74613"/>
                  </a:xfrm>
                  <a:custGeom>
                    <a:avLst/>
                    <a:gdLst>
                      <a:gd name="T0" fmla="*/ 133 w 133"/>
                      <a:gd name="T1" fmla="*/ 59 h 67"/>
                      <a:gd name="T2" fmla="*/ 125 w 133"/>
                      <a:gd name="T3" fmla="*/ 67 h 67"/>
                      <a:gd name="T4" fmla="*/ 8 w 133"/>
                      <a:gd name="T5" fmla="*/ 67 h 67"/>
                      <a:gd name="T6" fmla="*/ 0 w 133"/>
                      <a:gd name="T7" fmla="*/ 59 h 67"/>
                      <a:gd name="T8" fmla="*/ 0 w 133"/>
                      <a:gd name="T9" fmla="*/ 8 h 67"/>
                      <a:gd name="T10" fmla="*/ 8 w 133"/>
                      <a:gd name="T11" fmla="*/ 0 h 67"/>
                      <a:gd name="T12" fmla="*/ 125 w 133"/>
                      <a:gd name="T13" fmla="*/ 0 h 67"/>
                      <a:gd name="T14" fmla="*/ 133 w 133"/>
                      <a:gd name="T15" fmla="*/ 8 h 67"/>
                      <a:gd name="T16" fmla="*/ 133 w 133"/>
                      <a:gd name="T17" fmla="*/ 5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67">
                        <a:moveTo>
                          <a:pt x="133" y="59"/>
                        </a:moveTo>
                        <a:cubicBezTo>
                          <a:pt x="133" y="63"/>
                          <a:pt x="130" y="67"/>
                          <a:pt x="125" y="67"/>
                        </a:cubicBezTo>
                        <a:cubicBezTo>
                          <a:pt x="8" y="67"/>
                          <a:pt x="8" y="67"/>
                          <a:pt x="8" y="67"/>
                        </a:cubicBezTo>
                        <a:cubicBezTo>
                          <a:pt x="4" y="67"/>
                          <a:pt x="0" y="63"/>
                          <a:pt x="0" y="59"/>
                        </a:cubicBezTo>
                        <a:cubicBezTo>
                          <a:pt x="0" y="8"/>
                          <a:pt x="0" y="8"/>
                          <a:pt x="0" y="8"/>
                        </a:cubicBezTo>
                        <a:cubicBezTo>
                          <a:pt x="0" y="4"/>
                          <a:pt x="4" y="0"/>
                          <a:pt x="8" y="0"/>
                        </a:cubicBezTo>
                        <a:cubicBezTo>
                          <a:pt x="125" y="0"/>
                          <a:pt x="125" y="0"/>
                          <a:pt x="125" y="0"/>
                        </a:cubicBezTo>
                        <a:cubicBezTo>
                          <a:pt x="130" y="0"/>
                          <a:pt x="133" y="4"/>
                          <a:pt x="133" y="8"/>
                        </a:cubicBezTo>
                        <a:lnTo>
                          <a:pt x="133" y="59"/>
                        </a:ln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dirty="0"/>
                  </a:p>
                </p:txBody>
              </p:sp>
              <p:sp>
                <p:nvSpPr>
                  <p:cNvPr id="79" name="Freeform 124"/>
                  <p:cNvSpPr>
                    <a:spLocks/>
                  </p:cNvSpPr>
                  <p:nvPr/>
                </p:nvSpPr>
                <p:spPr bwMode="auto">
                  <a:xfrm>
                    <a:off x="8164523" y="1744664"/>
                    <a:ext cx="146050" cy="74613"/>
                  </a:xfrm>
                  <a:custGeom>
                    <a:avLst/>
                    <a:gdLst>
                      <a:gd name="T0" fmla="*/ 133 w 133"/>
                      <a:gd name="T1" fmla="*/ 59 h 67"/>
                      <a:gd name="T2" fmla="*/ 125 w 133"/>
                      <a:gd name="T3" fmla="*/ 67 h 67"/>
                      <a:gd name="T4" fmla="*/ 8 w 133"/>
                      <a:gd name="T5" fmla="*/ 67 h 67"/>
                      <a:gd name="T6" fmla="*/ 0 w 133"/>
                      <a:gd name="T7" fmla="*/ 59 h 67"/>
                      <a:gd name="T8" fmla="*/ 0 w 133"/>
                      <a:gd name="T9" fmla="*/ 8 h 67"/>
                      <a:gd name="T10" fmla="*/ 8 w 133"/>
                      <a:gd name="T11" fmla="*/ 0 h 67"/>
                      <a:gd name="T12" fmla="*/ 125 w 133"/>
                      <a:gd name="T13" fmla="*/ 0 h 67"/>
                      <a:gd name="T14" fmla="*/ 133 w 133"/>
                      <a:gd name="T15" fmla="*/ 8 h 67"/>
                      <a:gd name="T16" fmla="*/ 133 w 133"/>
                      <a:gd name="T17" fmla="*/ 5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67">
                        <a:moveTo>
                          <a:pt x="133" y="59"/>
                        </a:moveTo>
                        <a:cubicBezTo>
                          <a:pt x="133" y="63"/>
                          <a:pt x="130" y="67"/>
                          <a:pt x="125" y="67"/>
                        </a:cubicBezTo>
                        <a:cubicBezTo>
                          <a:pt x="8" y="67"/>
                          <a:pt x="8" y="67"/>
                          <a:pt x="8" y="67"/>
                        </a:cubicBezTo>
                        <a:cubicBezTo>
                          <a:pt x="4" y="67"/>
                          <a:pt x="0" y="63"/>
                          <a:pt x="0" y="59"/>
                        </a:cubicBezTo>
                        <a:cubicBezTo>
                          <a:pt x="0" y="8"/>
                          <a:pt x="0" y="8"/>
                          <a:pt x="0" y="8"/>
                        </a:cubicBezTo>
                        <a:cubicBezTo>
                          <a:pt x="0" y="4"/>
                          <a:pt x="4" y="0"/>
                          <a:pt x="8" y="0"/>
                        </a:cubicBezTo>
                        <a:cubicBezTo>
                          <a:pt x="125" y="0"/>
                          <a:pt x="125" y="0"/>
                          <a:pt x="125" y="0"/>
                        </a:cubicBezTo>
                        <a:cubicBezTo>
                          <a:pt x="130" y="0"/>
                          <a:pt x="133" y="4"/>
                          <a:pt x="133" y="8"/>
                        </a:cubicBezTo>
                        <a:lnTo>
                          <a:pt x="133" y="59"/>
                        </a:ln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dirty="0"/>
                  </a:p>
                </p:txBody>
              </p:sp>
              <p:sp>
                <p:nvSpPr>
                  <p:cNvPr id="80" name="Freeform 125"/>
                  <p:cNvSpPr>
                    <a:spLocks/>
                  </p:cNvSpPr>
                  <p:nvPr/>
                </p:nvSpPr>
                <p:spPr bwMode="auto">
                  <a:xfrm>
                    <a:off x="8062922" y="1744664"/>
                    <a:ext cx="73025" cy="74613"/>
                  </a:xfrm>
                  <a:custGeom>
                    <a:avLst/>
                    <a:gdLst>
                      <a:gd name="T0" fmla="*/ 66 w 66"/>
                      <a:gd name="T1" fmla="*/ 59 h 67"/>
                      <a:gd name="T2" fmla="*/ 59 w 66"/>
                      <a:gd name="T3" fmla="*/ 67 h 67"/>
                      <a:gd name="T4" fmla="*/ 8 w 66"/>
                      <a:gd name="T5" fmla="*/ 67 h 67"/>
                      <a:gd name="T6" fmla="*/ 0 w 66"/>
                      <a:gd name="T7" fmla="*/ 59 h 67"/>
                      <a:gd name="T8" fmla="*/ 0 w 66"/>
                      <a:gd name="T9" fmla="*/ 8 h 67"/>
                      <a:gd name="T10" fmla="*/ 8 w 66"/>
                      <a:gd name="T11" fmla="*/ 0 h 67"/>
                      <a:gd name="T12" fmla="*/ 59 w 66"/>
                      <a:gd name="T13" fmla="*/ 0 h 67"/>
                      <a:gd name="T14" fmla="*/ 66 w 66"/>
                      <a:gd name="T15" fmla="*/ 8 h 67"/>
                      <a:gd name="T16" fmla="*/ 66 w 66"/>
                      <a:gd name="T17" fmla="*/ 5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67">
                        <a:moveTo>
                          <a:pt x="66" y="59"/>
                        </a:moveTo>
                        <a:cubicBezTo>
                          <a:pt x="66" y="63"/>
                          <a:pt x="63" y="67"/>
                          <a:pt x="59" y="67"/>
                        </a:cubicBezTo>
                        <a:cubicBezTo>
                          <a:pt x="8" y="67"/>
                          <a:pt x="8" y="67"/>
                          <a:pt x="8" y="67"/>
                        </a:cubicBezTo>
                        <a:cubicBezTo>
                          <a:pt x="4" y="67"/>
                          <a:pt x="0" y="63"/>
                          <a:pt x="0" y="59"/>
                        </a:cubicBezTo>
                        <a:cubicBezTo>
                          <a:pt x="0" y="8"/>
                          <a:pt x="0" y="8"/>
                          <a:pt x="0" y="8"/>
                        </a:cubicBezTo>
                        <a:cubicBezTo>
                          <a:pt x="0" y="4"/>
                          <a:pt x="4" y="0"/>
                          <a:pt x="8" y="0"/>
                        </a:cubicBezTo>
                        <a:cubicBezTo>
                          <a:pt x="59" y="0"/>
                          <a:pt x="59" y="0"/>
                          <a:pt x="59" y="0"/>
                        </a:cubicBezTo>
                        <a:cubicBezTo>
                          <a:pt x="63" y="0"/>
                          <a:pt x="66" y="4"/>
                          <a:pt x="66" y="8"/>
                        </a:cubicBezTo>
                        <a:lnTo>
                          <a:pt x="66" y="59"/>
                        </a:ln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dirty="0"/>
                  </a:p>
                </p:txBody>
              </p:sp>
              <p:sp>
                <p:nvSpPr>
                  <p:cNvPr id="81" name="Freeform 126"/>
                  <p:cNvSpPr>
                    <a:spLocks/>
                  </p:cNvSpPr>
                  <p:nvPr/>
                </p:nvSpPr>
                <p:spPr bwMode="auto">
                  <a:xfrm>
                    <a:off x="8062922" y="1846265"/>
                    <a:ext cx="147638" cy="73025"/>
                  </a:xfrm>
                  <a:custGeom>
                    <a:avLst/>
                    <a:gdLst>
                      <a:gd name="T0" fmla="*/ 133 w 133"/>
                      <a:gd name="T1" fmla="*/ 58 h 66"/>
                      <a:gd name="T2" fmla="*/ 125 w 133"/>
                      <a:gd name="T3" fmla="*/ 66 h 66"/>
                      <a:gd name="T4" fmla="*/ 8 w 133"/>
                      <a:gd name="T5" fmla="*/ 66 h 66"/>
                      <a:gd name="T6" fmla="*/ 0 w 133"/>
                      <a:gd name="T7" fmla="*/ 58 h 66"/>
                      <a:gd name="T8" fmla="*/ 0 w 133"/>
                      <a:gd name="T9" fmla="*/ 8 h 66"/>
                      <a:gd name="T10" fmla="*/ 8 w 133"/>
                      <a:gd name="T11" fmla="*/ 0 h 66"/>
                      <a:gd name="T12" fmla="*/ 125 w 133"/>
                      <a:gd name="T13" fmla="*/ 0 h 66"/>
                      <a:gd name="T14" fmla="*/ 133 w 133"/>
                      <a:gd name="T15" fmla="*/ 8 h 66"/>
                      <a:gd name="T16" fmla="*/ 133 w 133"/>
                      <a:gd name="T17" fmla="*/ 5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66">
                        <a:moveTo>
                          <a:pt x="133" y="58"/>
                        </a:moveTo>
                        <a:cubicBezTo>
                          <a:pt x="133" y="63"/>
                          <a:pt x="129" y="66"/>
                          <a:pt x="125" y="66"/>
                        </a:cubicBezTo>
                        <a:cubicBezTo>
                          <a:pt x="8" y="66"/>
                          <a:pt x="8" y="66"/>
                          <a:pt x="8" y="66"/>
                        </a:cubicBezTo>
                        <a:cubicBezTo>
                          <a:pt x="4" y="66"/>
                          <a:pt x="0" y="63"/>
                          <a:pt x="0" y="58"/>
                        </a:cubicBezTo>
                        <a:cubicBezTo>
                          <a:pt x="0" y="8"/>
                          <a:pt x="0" y="8"/>
                          <a:pt x="0" y="8"/>
                        </a:cubicBezTo>
                        <a:cubicBezTo>
                          <a:pt x="0" y="3"/>
                          <a:pt x="4" y="0"/>
                          <a:pt x="8" y="0"/>
                        </a:cubicBezTo>
                        <a:cubicBezTo>
                          <a:pt x="125" y="0"/>
                          <a:pt x="125" y="0"/>
                          <a:pt x="125" y="0"/>
                        </a:cubicBezTo>
                        <a:cubicBezTo>
                          <a:pt x="129" y="0"/>
                          <a:pt x="133" y="3"/>
                          <a:pt x="133" y="8"/>
                        </a:cubicBezTo>
                        <a:lnTo>
                          <a:pt x="133" y="58"/>
                        </a:ln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dirty="0"/>
                  </a:p>
                </p:txBody>
              </p:sp>
              <p:sp>
                <p:nvSpPr>
                  <p:cNvPr id="82" name="Freeform 127"/>
                  <p:cNvSpPr>
                    <a:spLocks/>
                  </p:cNvSpPr>
                  <p:nvPr/>
                </p:nvSpPr>
                <p:spPr bwMode="auto">
                  <a:xfrm>
                    <a:off x="8237548" y="1846265"/>
                    <a:ext cx="147638" cy="73025"/>
                  </a:xfrm>
                  <a:custGeom>
                    <a:avLst/>
                    <a:gdLst>
                      <a:gd name="T0" fmla="*/ 133 w 133"/>
                      <a:gd name="T1" fmla="*/ 58 h 66"/>
                      <a:gd name="T2" fmla="*/ 125 w 133"/>
                      <a:gd name="T3" fmla="*/ 66 h 66"/>
                      <a:gd name="T4" fmla="*/ 8 w 133"/>
                      <a:gd name="T5" fmla="*/ 66 h 66"/>
                      <a:gd name="T6" fmla="*/ 0 w 133"/>
                      <a:gd name="T7" fmla="*/ 58 h 66"/>
                      <a:gd name="T8" fmla="*/ 0 w 133"/>
                      <a:gd name="T9" fmla="*/ 8 h 66"/>
                      <a:gd name="T10" fmla="*/ 8 w 133"/>
                      <a:gd name="T11" fmla="*/ 0 h 66"/>
                      <a:gd name="T12" fmla="*/ 125 w 133"/>
                      <a:gd name="T13" fmla="*/ 0 h 66"/>
                      <a:gd name="T14" fmla="*/ 133 w 133"/>
                      <a:gd name="T15" fmla="*/ 8 h 66"/>
                      <a:gd name="T16" fmla="*/ 133 w 133"/>
                      <a:gd name="T17" fmla="*/ 5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66">
                        <a:moveTo>
                          <a:pt x="133" y="58"/>
                        </a:moveTo>
                        <a:cubicBezTo>
                          <a:pt x="133" y="63"/>
                          <a:pt x="129" y="66"/>
                          <a:pt x="125" y="66"/>
                        </a:cubicBezTo>
                        <a:cubicBezTo>
                          <a:pt x="8" y="66"/>
                          <a:pt x="8" y="66"/>
                          <a:pt x="8" y="66"/>
                        </a:cubicBezTo>
                        <a:cubicBezTo>
                          <a:pt x="3" y="66"/>
                          <a:pt x="0" y="63"/>
                          <a:pt x="0" y="58"/>
                        </a:cubicBezTo>
                        <a:cubicBezTo>
                          <a:pt x="0" y="8"/>
                          <a:pt x="0" y="8"/>
                          <a:pt x="0" y="8"/>
                        </a:cubicBezTo>
                        <a:cubicBezTo>
                          <a:pt x="0" y="3"/>
                          <a:pt x="3" y="0"/>
                          <a:pt x="8" y="0"/>
                        </a:cubicBezTo>
                        <a:cubicBezTo>
                          <a:pt x="125" y="0"/>
                          <a:pt x="125" y="0"/>
                          <a:pt x="125" y="0"/>
                        </a:cubicBezTo>
                        <a:cubicBezTo>
                          <a:pt x="129" y="0"/>
                          <a:pt x="133" y="3"/>
                          <a:pt x="133" y="8"/>
                        </a:cubicBezTo>
                        <a:lnTo>
                          <a:pt x="133" y="58"/>
                        </a:ln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dirty="0"/>
                  </a:p>
                </p:txBody>
              </p:sp>
              <p:sp>
                <p:nvSpPr>
                  <p:cNvPr id="83" name="Freeform 128"/>
                  <p:cNvSpPr>
                    <a:spLocks/>
                  </p:cNvSpPr>
                  <p:nvPr/>
                </p:nvSpPr>
                <p:spPr bwMode="auto">
                  <a:xfrm>
                    <a:off x="8413760" y="1846265"/>
                    <a:ext cx="73025" cy="73025"/>
                  </a:xfrm>
                  <a:custGeom>
                    <a:avLst/>
                    <a:gdLst>
                      <a:gd name="T0" fmla="*/ 66 w 66"/>
                      <a:gd name="T1" fmla="*/ 58 h 66"/>
                      <a:gd name="T2" fmla="*/ 58 w 66"/>
                      <a:gd name="T3" fmla="*/ 66 h 66"/>
                      <a:gd name="T4" fmla="*/ 8 w 66"/>
                      <a:gd name="T5" fmla="*/ 66 h 66"/>
                      <a:gd name="T6" fmla="*/ 0 w 66"/>
                      <a:gd name="T7" fmla="*/ 58 h 66"/>
                      <a:gd name="T8" fmla="*/ 0 w 66"/>
                      <a:gd name="T9" fmla="*/ 8 h 66"/>
                      <a:gd name="T10" fmla="*/ 8 w 66"/>
                      <a:gd name="T11" fmla="*/ 0 h 66"/>
                      <a:gd name="T12" fmla="*/ 58 w 66"/>
                      <a:gd name="T13" fmla="*/ 0 h 66"/>
                      <a:gd name="T14" fmla="*/ 66 w 66"/>
                      <a:gd name="T15" fmla="*/ 8 h 66"/>
                      <a:gd name="T16" fmla="*/ 66 w 66"/>
                      <a:gd name="T17" fmla="*/ 5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66">
                        <a:moveTo>
                          <a:pt x="66" y="58"/>
                        </a:moveTo>
                        <a:cubicBezTo>
                          <a:pt x="66" y="63"/>
                          <a:pt x="63" y="66"/>
                          <a:pt x="58" y="66"/>
                        </a:cubicBezTo>
                        <a:cubicBezTo>
                          <a:pt x="8" y="66"/>
                          <a:pt x="8" y="66"/>
                          <a:pt x="8" y="66"/>
                        </a:cubicBezTo>
                        <a:cubicBezTo>
                          <a:pt x="3" y="66"/>
                          <a:pt x="0" y="63"/>
                          <a:pt x="0" y="58"/>
                        </a:cubicBezTo>
                        <a:cubicBezTo>
                          <a:pt x="0" y="8"/>
                          <a:pt x="0" y="8"/>
                          <a:pt x="0" y="8"/>
                        </a:cubicBezTo>
                        <a:cubicBezTo>
                          <a:pt x="0" y="3"/>
                          <a:pt x="3" y="0"/>
                          <a:pt x="8" y="0"/>
                        </a:cubicBezTo>
                        <a:cubicBezTo>
                          <a:pt x="58" y="0"/>
                          <a:pt x="58" y="0"/>
                          <a:pt x="58" y="0"/>
                        </a:cubicBezTo>
                        <a:cubicBezTo>
                          <a:pt x="63" y="0"/>
                          <a:pt x="66" y="3"/>
                          <a:pt x="66" y="8"/>
                        </a:cubicBezTo>
                        <a:lnTo>
                          <a:pt x="66" y="58"/>
                        </a:ln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dirty="0"/>
                  </a:p>
                </p:txBody>
              </p:sp>
            </p:grpSp>
            <p:grpSp>
              <p:nvGrpSpPr>
                <p:cNvPr id="53" name="Group 13"/>
                <p:cNvGrpSpPr>
                  <a:grpSpLocks noChangeAspect="1"/>
                </p:cNvGrpSpPr>
                <p:nvPr/>
              </p:nvGrpSpPr>
              <p:grpSpPr bwMode="auto">
                <a:xfrm>
                  <a:off x="8543597" y="1877782"/>
                  <a:ext cx="620006" cy="463614"/>
                  <a:chOff x="3339" y="1508"/>
                  <a:chExt cx="1003" cy="750"/>
                </a:xfrm>
                <a:solidFill>
                  <a:schemeClr val="tx2"/>
                </a:solidFill>
              </p:grpSpPr>
              <p:sp>
                <p:nvSpPr>
                  <p:cNvPr id="64" name="Freeform 14"/>
                  <p:cNvSpPr>
                    <a:spLocks/>
                  </p:cNvSpPr>
                  <p:nvPr/>
                </p:nvSpPr>
                <p:spPr bwMode="auto">
                  <a:xfrm>
                    <a:off x="3393" y="1949"/>
                    <a:ext cx="252" cy="191"/>
                  </a:xfrm>
                  <a:custGeom>
                    <a:avLst/>
                    <a:gdLst>
                      <a:gd name="T0" fmla="*/ 0 w 952"/>
                      <a:gd name="T1" fmla="*/ 107 h 719"/>
                      <a:gd name="T2" fmla="*/ 0 w 952"/>
                      <a:gd name="T3" fmla="*/ 107 h 719"/>
                      <a:gd name="T4" fmla="*/ 0 w 952"/>
                      <a:gd name="T5" fmla="*/ 719 h 719"/>
                      <a:gd name="T6" fmla="*/ 952 w 952"/>
                      <a:gd name="T7" fmla="*/ 719 h 719"/>
                      <a:gd name="T8" fmla="*/ 952 w 952"/>
                      <a:gd name="T9" fmla="*/ 107 h 719"/>
                      <a:gd name="T10" fmla="*/ 921 w 952"/>
                      <a:gd name="T11" fmla="*/ 32 h 719"/>
                      <a:gd name="T12" fmla="*/ 845 w 952"/>
                      <a:gd name="T13" fmla="*/ 0 h 719"/>
                      <a:gd name="T14" fmla="*/ 107 w 952"/>
                      <a:gd name="T15" fmla="*/ 0 h 719"/>
                      <a:gd name="T16" fmla="*/ 31 w 952"/>
                      <a:gd name="T17" fmla="*/ 31 h 719"/>
                      <a:gd name="T18" fmla="*/ 0 w 952"/>
                      <a:gd name="T19" fmla="*/ 107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2" h="719">
                        <a:moveTo>
                          <a:pt x="0" y="107"/>
                        </a:moveTo>
                        <a:lnTo>
                          <a:pt x="0" y="107"/>
                        </a:lnTo>
                        <a:lnTo>
                          <a:pt x="0" y="719"/>
                        </a:lnTo>
                        <a:lnTo>
                          <a:pt x="952" y="719"/>
                        </a:lnTo>
                        <a:lnTo>
                          <a:pt x="952" y="107"/>
                        </a:lnTo>
                        <a:cubicBezTo>
                          <a:pt x="952" y="79"/>
                          <a:pt x="941" y="52"/>
                          <a:pt x="921" y="32"/>
                        </a:cubicBezTo>
                        <a:cubicBezTo>
                          <a:pt x="901" y="11"/>
                          <a:pt x="874" y="0"/>
                          <a:pt x="845" y="0"/>
                        </a:cubicBezTo>
                        <a:lnTo>
                          <a:pt x="107" y="0"/>
                        </a:lnTo>
                        <a:cubicBezTo>
                          <a:pt x="79" y="0"/>
                          <a:pt x="51" y="12"/>
                          <a:pt x="31" y="31"/>
                        </a:cubicBezTo>
                        <a:cubicBezTo>
                          <a:pt x="11" y="51"/>
                          <a:pt x="0" y="79"/>
                          <a:pt x="0" y="10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65" name="Freeform 15"/>
                  <p:cNvSpPr>
                    <a:spLocks/>
                  </p:cNvSpPr>
                  <p:nvPr/>
                </p:nvSpPr>
                <p:spPr bwMode="auto">
                  <a:xfrm>
                    <a:off x="3393" y="1949"/>
                    <a:ext cx="252" cy="191"/>
                  </a:xfrm>
                  <a:custGeom>
                    <a:avLst/>
                    <a:gdLst>
                      <a:gd name="T0" fmla="*/ 0 w 952"/>
                      <a:gd name="T1" fmla="*/ 107 h 719"/>
                      <a:gd name="T2" fmla="*/ 0 w 952"/>
                      <a:gd name="T3" fmla="*/ 107 h 719"/>
                      <a:gd name="T4" fmla="*/ 0 w 952"/>
                      <a:gd name="T5" fmla="*/ 719 h 719"/>
                      <a:gd name="T6" fmla="*/ 952 w 952"/>
                      <a:gd name="T7" fmla="*/ 719 h 719"/>
                      <a:gd name="T8" fmla="*/ 952 w 952"/>
                      <a:gd name="T9" fmla="*/ 107 h 719"/>
                      <a:gd name="T10" fmla="*/ 921 w 952"/>
                      <a:gd name="T11" fmla="*/ 32 h 719"/>
                      <a:gd name="T12" fmla="*/ 845 w 952"/>
                      <a:gd name="T13" fmla="*/ 0 h 719"/>
                      <a:gd name="T14" fmla="*/ 107 w 952"/>
                      <a:gd name="T15" fmla="*/ 0 h 719"/>
                      <a:gd name="T16" fmla="*/ 31 w 952"/>
                      <a:gd name="T17" fmla="*/ 31 h 719"/>
                      <a:gd name="T18" fmla="*/ 0 w 952"/>
                      <a:gd name="T19" fmla="*/ 107 h 719"/>
                      <a:gd name="T20" fmla="*/ 0 w 952"/>
                      <a:gd name="T21" fmla="*/ 107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2" h="719">
                        <a:moveTo>
                          <a:pt x="0" y="107"/>
                        </a:moveTo>
                        <a:lnTo>
                          <a:pt x="0" y="107"/>
                        </a:lnTo>
                        <a:lnTo>
                          <a:pt x="0" y="719"/>
                        </a:lnTo>
                        <a:lnTo>
                          <a:pt x="952" y="719"/>
                        </a:lnTo>
                        <a:lnTo>
                          <a:pt x="952" y="107"/>
                        </a:lnTo>
                        <a:cubicBezTo>
                          <a:pt x="952" y="79"/>
                          <a:pt x="941" y="52"/>
                          <a:pt x="921" y="32"/>
                        </a:cubicBezTo>
                        <a:cubicBezTo>
                          <a:pt x="901" y="11"/>
                          <a:pt x="874" y="0"/>
                          <a:pt x="845" y="0"/>
                        </a:cubicBezTo>
                        <a:lnTo>
                          <a:pt x="107" y="0"/>
                        </a:lnTo>
                        <a:cubicBezTo>
                          <a:pt x="79" y="0"/>
                          <a:pt x="51" y="12"/>
                          <a:pt x="31" y="31"/>
                        </a:cubicBezTo>
                        <a:cubicBezTo>
                          <a:pt x="11" y="51"/>
                          <a:pt x="0" y="79"/>
                          <a:pt x="0" y="107"/>
                        </a:cubicBezTo>
                        <a:lnTo>
                          <a:pt x="0" y="107"/>
                        </a:lnTo>
                        <a:close/>
                      </a:path>
                    </a:pathLst>
                  </a:custGeom>
                  <a:grp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100"/>
                  </a:p>
                </p:txBody>
              </p:sp>
              <p:sp>
                <p:nvSpPr>
                  <p:cNvPr id="66" name="Freeform 18"/>
                  <p:cNvSpPr>
                    <a:spLocks/>
                  </p:cNvSpPr>
                  <p:nvPr/>
                </p:nvSpPr>
                <p:spPr bwMode="auto">
                  <a:xfrm>
                    <a:off x="4021" y="1508"/>
                    <a:ext cx="252" cy="632"/>
                  </a:xfrm>
                  <a:custGeom>
                    <a:avLst/>
                    <a:gdLst>
                      <a:gd name="T0" fmla="*/ 31 w 952"/>
                      <a:gd name="T1" fmla="*/ 31 h 2382"/>
                      <a:gd name="T2" fmla="*/ 31 w 952"/>
                      <a:gd name="T3" fmla="*/ 31 h 2382"/>
                      <a:gd name="T4" fmla="*/ 0 w 952"/>
                      <a:gd name="T5" fmla="*/ 107 h 2382"/>
                      <a:gd name="T6" fmla="*/ 0 w 952"/>
                      <a:gd name="T7" fmla="*/ 2382 h 2382"/>
                      <a:gd name="T8" fmla="*/ 952 w 952"/>
                      <a:gd name="T9" fmla="*/ 2382 h 2382"/>
                      <a:gd name="T10" fmla="*/ 952 w 952"/>
                      <a:gd name="T11" fmla="*/ 107 h 2382"/>
                      <a:gd name="T12" fmla="*/ 921 w 952"/>
                      <a:gd name="T13" fmla="*/ 31 h 2382"/>
                      <a:gd name="T14" fmla="*/ 845 w 952"/>
                      <a:gd name="T15" fmla="*/ 0 h 2382"/>
                      <a:gd name="T16" fmla="*/ 107 w 952"/>
                      <a:gd name="T17" fmla="*/ 0 h 2382"/>
                      <a:gd name="T18" fmla="*/ 31 w 952"/>
                      <a:gd name="T19" fmla="*/ 31 h 2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2" h="2382">
                        <a:moveTo>
                          <a:pt x="31" y="31"/>
                        </a:moveTo>
                        <a:lnTo>
                          <a:pt x="31" y="31"/>
                        </a:lnTo>
                        <a:cubicBezTo>
                          <a:pt x="11" y="51"/>
                          <a:pt x="0" y="79"/>
                          <a:pt x="0" y="107"/>
                        </a:cubicBezTo>
                        <a:lnTo>
                          <a:pt x="0" y="2382"/>
                        </a:lnTo>
                        <a:lnTo>
                          <a:pt x="952" y="2382"/>
                        </a:lnTo>
                        <a:lnTo>
                          <a:pt x="952" y="107"/>
                        </a:lnTo>
                        <a:cubicBezTo>
                          <a:pt x="952" y="79"/>
                          <a:pt x="941" y="52"/>
                          <a:pt x="921" y="31"/>
                        </a:cubicBezTo>
                        <a:cubicBezTo>
                          <a:pt x="901" y="11"/>
                          <a:pt x="874" y="0"/>
                          <a:pt x="845" y="0"/>
                        </a:cubicBezTo>
                        <a:lnTo>
                          <a:pt x="107" y="0"/>
                        </a:lnTo>
                        <a:cubicBezTo>
                          <a:pt x="79" y="0"/>
                          <a:pt x="51" y="12"/>
                          <a:pt x="31" y="3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67" name="Freeform 19"/>
                  <p:cNvSpPr>
                    <a:spLocks/>
                  </p:cNvSpPr>
                  <p:nvPr/>
                </p:nvSpPr>
                <p:spPr bwMode="auto">
                  <a:xfrm>
                    <a:off x="4021" y="1508"/>
                    <a:ext cx="252" cy="632"/>
                  </a:xfrm>
                  <a:custGeom>
                    <a:avLst/>
                    <a:gdLst>
                      <a:gd name="T0" fmla="*/ 31 w 952"/>
                      <a:gd name="T1" fmla="*/ 31 h 2382"/>
                      <a:gd name="T2" fmla="*/ 31 w 952"/>
                      <a:gd name="T3" fmla="*/ 31 h 2382"/>
                      <a:gd name="T4" fmla="*/ 0 w 952"/>
                      <a:gd name="T5" fmla="*/ 107 h 2382"/>
                      <a:gd name="T6" fmla="*/ 0 w 952"/>
                      <a:gd name="T7" fmla="*/ 2382 h 2382"/>
                      <a:gd name="T8" fmla="*/ 952 w 952"/>
                      <a:gd name="T9" fmla="*/ 2382 h 2382"/>
                      <a:gd name="T10" fmla="*/ 952 w 952"/>
                      <a:gd name="T11" fmla="*/ 107 h 2382"/>
                      <a:gd name="T12" fmla="*/ 921 w 952"/>
                      <a:gd name="T13" fmla="*/ 31 h 2382"/>
                      <a:gd name="T14" fmla="*/ 845 w 952"/>
                      <a:gd name="T15" fmla="*/ 0 h 2382"/>
                      <a:gd name="T16" fmla="*/ 107 w 952"/>
                      <a:gd name="T17" fmla="*/ 0 h 2382"/>
                      <a:gd name="T18" fmla="*/ 31 w 952"/>
                      <a:gd name="T19" fmla="*/ 31 h 2382"/>
                      <a:gd name="T20" fmla="*/ 31 w 952"/>
                      <a:gd name="T21" fmla="*/ 31 h 2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2" h="2382">
                        <a:moveTo>
                          <a:pt x="31" y="31"/>
                        </a:moveTo>
                        <a:lnTo>
                          <a:pt x="31" y="31"/>
                        </a:lnTo>
                        <a:cubicBezTo>
                          <a:pt x="11" y="51"/>
                          <a:pt x="0" y="79"/>
                          <a:pt x="0" y="107"/>
                        </a:cubicBezTo>
                        <a:lnTo>
                          <a:pt x="0" y="2382"/>
                        </a:lnTo>
                        <a:lnTo>
                          <a:pt x="952" y="2382"/>
                        </a:lnTo>
                        <a:lnTo>
                          <a:pt x="952" y="107"/>
                        </a:lnTo>
                        <a:cubicBezTo>
                          <a:pt x="952" y="79"/>
                          <a:pt x="941" y="52"/>
                          <a:pt x="921" y="31"/>
                        </a:cubicBezTo>
                        <a:cubicBezTo>
                          <a:pt x="901" y="11"/>
                          <a:pt x="874" y="0"/>
                          <a:pt x="845" y="0"/>
                        </a:cubicBezTo>
                        <a:lnTo>
                          <a:pt x="107" y="0"/>
                        </a:lnTo>
                        <a:cubicBezTo>
                          <a:pt x="79" y="0"/>
                          <a:pt x="51" y="12"/>
                          <a:pt x="31" y="31"/>
                        </a:cubicBezTo>
                        <a:lnTo>
                          <a:pt x="31" y="31"/>
                        </a:lnTo>
                        <a:close/>
                      </a:path>
                    </a:pathLst>
                  </a:custGeom>
                  <a:grp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100"/>
                  </a:p>
                </p:txBody>
              </p:sp>
              <p:sp>
                <p:nvSpPr>
                  <p:cNvPr id="68" name="Freeform 20"/>
                  <p:cNvSpPr>
                    <a:spLocks/>
                  </p:cNvSpPr>
                  <p:nvPr/>
                </p:nvSpPr>
                <p:spPr bwMode="auto">
                  <a:xfrm>
                    <a:off x="3707" y="1760"/>
                    <a:ext cx="252" cy="380"/>
                  </a:xfrm>
                  <a:custGeom>
                    <a:avLst/>
                    <a:gdLst>
                      <a:gd name="T0" fmla="*/ 107 w 953"/>
                      <a:gd name="T1" fmla="*/ 0 h 1432"/>
                      <a:gd name="T2" fmla="*/ 107 w 953"/>
                      <a:gd name="T3" fmla="*/ 0 h 1432"/>
                      <a:gd name="T4" fmla="*/ 32 w 953"/>
                      <a:gd name="T5" fmla="*/ 31 h 1432"/>
                      <a:gd name="T6" fmla="*/ 0 w 953"/>
                      <a:gd name="T7" fmla="*/ 107 h 1432"/>
                      <a:gd name="T8" fmla="*/ 0 w 953"/>
                      <a:gd name="T9" fmla="*/ 1432 h 1432"/>
                      <a:gd name="T10" fmla="*/ 953 w 953"/>
                      <a:gd name="T11" fmla="*/ 1432 h 1432"/>
                      <a:gd name="T12" fmla="*/ 953 w 953"/>
                      <a:gd name="T13" fmla="*/ 107 h 1432"/>
                      <a:gd name="T14" fmla="*/ 921 w 953"/>
                      <a:gd name="T15" fmla="*/ 32 h 1432"/>
                      <a:gd name="T16" fmla="*/ 846 w 953"/>
                      <a:gd name="T17" fmla="*/ 0 h 1432"/>
                      <a:gd name="T18" fmla="*/ 107 w 953"/>
                      <a:gd name="T19" fmla="*/ 0 h 1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3" h="1432">
                        <a:moveTo>
                          <a:pt x="107" y="0"/>
                        </a:moveTo>
                        <a:lnTo>
                          <a:pt x="107" y="0"/>
                        </a:lnTo>
                        <a:cubicBezTo>
                          <a:pt x="79" y="0"/>
                          <a:pt x="52" y="12"/>
                          <a:pt x="32" y="31"/>
                        </a:cubicBezTo>
                        <a:cubicBezTo>
                          <a:pt x="12" y="51"/>
                          <a:pt x="0" y="79"/>
                          <a:pt x="0" y="107"/>
                        </a:cubicBezTo>
                        <a:lnTo>
                          <a:pt x="0" y="1432"/>
                        </a:lnTo>
                        <a:lnTo>
                          <a:pt x="953" y="1432"/>
                        </a:lnTo>
                        <a:lnTo>
                          <a:pt x="953" y="107"/>
                        </a:lnTo>
                        <a:cubicBezTo>
                          <a:pt x="953" y="78"/>
                          <a:pt x="941" y="52"/>
                          <a:pt x="921" y="32"/>
                        </a:cubicBezTo>
                        <a:cubicBezTo>
                          <a:pt x="901" y="11"/>
                          <a:pt x="874" y="0"/>
                          <a:pt x="846" y="0"/>
                        </a:cubicBezTo>
                        <a:lnTo>
                          <a:pt x="1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69" name="Freeform 21"/>
                  <p:cNvSpPr>
                    <a:spLocks/>
                  </p:cNvSpPr>
                  <p:nvPr/>
                </p:nvSpPr>
                <p:spPr bwMode="auto">
                  <a:xfrm>
                    <a:off x="3707" y="1760"/>
                    <a:ext cx="252" cy="380"/>
                  </a:xfrm>
                  <a:custGeom>
                    <a:avLst/>
                    <a:gdLst>
                      <a:gd name="T0" fmla="*/ 107 w 953"/>
                      <a:gd name="T1" fmla="*/ 0 h 1432"/>
                      <a:gd name="T2" fmla="*/ 107 w 953"/>
                      <a:gd name="T3" fmla="*/ 0 h 1432"/>
                      <a:gd name="T4" fmla="*/ 32 w 953"/>
                      <a:gd name="T5" fmla="*/ 31 h 1432"/>
                      <a:gd name="T6" fmla="*/ 0 w 953"/>
                      <a:gd name="T7" fmla="*/ 107 h 1432"/>
                      <a:gd name="T8" fmla="*/ 0 w 953"/>
                      <a:gd name="T9" fmla="*/ 1432 h 1432"/>
                      <a:gd name="T10" fmla="*/ 953 w 953"/>
                      <a:gd name="T11" fmla="*/ 1432 h 1432"/>
                      <a:gd name="T12" fmla="*/ 953 w 953"/>
                      <a:gd name="T13" fmla="*/ 107 h 1432"/>
                      <a:gd name="T14" fmla="*/ 921 w 953"/>
                      <a:gd name="T15" fmla="*/ 32 h 1432"/>
                      <a:gd name="T16" fmla="*/ 846 w 953"/>
                      <a:gd name="T17" fmla="*/ 0 h 1432"/>
                      <a:gd name="T18" fmla="*/ 107 w 953"/>
                      <a:gd name="T19" fmla="*/ 0 h 1432"/>
                      <a:gd name="T20" fmla="*/ 107 w 953"/>
                      <a:gd name="T21" fmla="*/ 0 h 1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3" h="1432">
                        <a:moveTo>
                          <a:pt x="107" y="0"/>
                        </a:moveTo>
                        <a:lnTo>
                          <a:pt x="107" y="0"/>
                        </a:lnTo>
                        <a:cubicBezTo>
                          <a:pt x="79" y="0"/>
                          <a:pt x="52" y="12"/>
                          <a:pt x="32" y="31"/>
                        </a:cubicBezTo>
                        <a:cubicBezTo>
                          <a:pt x="12" y="51"/>
                          <a:pt x="0" y="79"/>
                          <a:pt x="0" y="107"/>
                        </a:cubicBezTo>
                        <a:lnTo>
                          <a:pt x="0" y="1432"/>
                        </a:lnTo>
                        <a:lnTo>
                          <a:pt x="953" y="1432"/>
                        </a:lnTo>
                        <a:lnTo>
                          <a:pt x="953" y="107"/>
                        </a:lnTo>
                        <a:cubicBezTo>
                          <a:pt x="953" y="78"/>
                          <a:pt x="941" y="52"/>
                          <a:pt x="921" y="32"/>
                        </a:cubicBezTo>
                        <a:cubicBezTo>
                          <a:pt x="901" y="11"/>
                          <a:pt x="874" y="0"/>
                          <a:pt x="846" y="0"/>
                        </a:cubicBezTo>
                        <a:lnTo>
                          <a:pt x="107" y="0"/>
                        </a:lnTo>
                        <a:lnTo>
                          <a:pt x="107" y="0"/>
                        </a:lnTo>
                        <a:close/>
                      </a:path>
                    </a:pathLst>
                  </a:custGeom>
                  <a:grp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100"/>
                  </a:p>
                </p:txBody>
              </p:sp>
              <p:sp>
                <p:nvSpPr>
                  <p:cNvPr id="70" name="Freeform 22"/>
                  <p:cNvSpPr>
                    <a:spLocks/>
                  </p:cNvSpPr>
                  <p:nvPr/>
                </p:nvSpPr>
                <p:spPr bwMode="auto">
                  <a:xfrm>
                    <a:off x="3339" y="2189"/>
                    <a:ext cx="1003" cy="69"/>
                  </a:xfrm>
                  <a:custGeom>
                    <a:avLst/>
                    <a:gdLst>
                      <a:gd name="T0" fmla="*/ 3658 w 3788"/>
                      <a:gd name="T1" fmla="*/ 0 h 260"/>
                      <a:gd name="T2" fmla="*/ 3658 w 3788"/>
                      <a:gd name="T3" fmla="*/ 0 h 260"/>
                      <a:gd name="T4" fmla="*/ 130 w 3788"/>
                      <a:gd name="T5" fmla="*/ 0 h 260"/>
                      <a:gd name="T6" fmla="*/ 0 w 3788"/>
                      <a:gd name="T7" fmla="*/ 130 h 260"/>
                      <a:gd name="T8" fmla="*/ 130 w 3788"/>
                      <a:gd name="T9" fmla="*/ 260 h 260"/>
                      <a:gd name="T10" fmla="*/ 3658 w 3788"/>
                      <a:gd name="T11" fmla="*/ 260 h 260"/>
                      <a:gd name="T12" fmla="*/ 3788 w 3788"/>
                      <a:gd name="T13" fmla="*/ 130 h 260"/>
                      <a:gd name="T14" fmla="*/ 3658 w 3788"/>
                      <a:gd name="T15" fmla="*/ 0 h 2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88" h="260">
                        <a:moveTo>
                          <a:pt x="3658" y="0"/>
                        </a:moveTo>
                        <a:lnTo>
                          <a:pt x="3658" y="0"/>
                        </a:lnTo>
                        <a:lnTo>
                          <a:pt x="130" y="0"/>
                        </a:lnTo>
                        <a:cubicBezTo>
                          <a:pt x="58" y="0"/>
                          <a:pt x="0" y="58"/>
                          <a:pt x="0" y="130"/>
                        </a:cubicBezTo>
                        <a:cubicBezTo>
                          <a:pt x="0" y="202"/>
                          <a:pt x="58" y="260"/>
                          <a:pt x="130" y="260"/>
                        </a:cubicBezTo>
                        <a:lnTo>
                          <a:pt x="3658" y="260"/>
                        </a:lnTo>
                        <a:cubicBezTo>
                          <a:pt x="3730" y="260"/>
                          <a:pt x="3788" y="202"/>
                          <a:pt x="3788" y="130"/>
                        </a:cubicBezTo>
                        <a:cubicBezTo>
                          <a:pt x="3788" y="58"/>
                          <a:pt x="3730" y="0"/>
                          <a:pt x="365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71" name="Freeform 23"/>
                  <p:cNvSpPr>
                    <a:spLocks/>
                  </p:cNvSpPr>
                  <p:nvPr/>
                </p:nvSpPr>
                <p:spPr bwMode="auto">
                  <a:xfrm>
                    <a:off x="3339" y="2189"/>
                    <a:ext cx="1003" cy="69"/>
                  </a:xfrm>
                  <a:custGeom>
                    <a:avLst/>
                    <a:gdLst>
                      <a:gd name="T0" fmla="*/ 3658 w 3788"/>
                      <a:gd name="T1" fmla="*/ 0 h 260"/>
                      <a:gd name="T2" fmla="*/ 3658 w 3788"/>
                      <a:gd name="T3" fmla="*/ 0 h 260"/>
                      <a:gd name="T4" fmla="*/ 130 w 3788"/>
                      <a:gd name="T5" fmla="*/ 0 h 260"/>
                      <a:gd name="T6" fmla="*/ 0 w 3788"/>
                      <a:gd name="T7" fmla="*/ 130 h 260"/>
                      <a:gd name="T8" fmla="*/ 130 w 3788"/>
                      <a:gd name="T9" fmla="*/ 260 h 260"/>
                      <a:gd name="T10" fmla="*/ 3658 w 3788"/>
                      <a:gd name="T11" fmla="*/ 260 h 260"/>
                      <a:gd name="T12" fmla="*/ 3788 w 3788"/>
                      <a:gd name="T13" fmla="*/ 130 h 260"/>
                      <a:gd name="T14" fmla="*/ 3658 w 3788"/>
                      <a:gd name="T15" fmla="*/ 0 h 260"/>
                      <a:gd name="T16" fmla="*/ 3658 w 3788"/>
                      <a:gd name="T17"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88" h="260">
                        <a:moveTo>
                          <a:pt x="3658" y="0"/>
                        </a:moveTo>
                        <a:lnTo>
                          <a:pt x="3658" y="0"/>
                        </a:lnTo>
                        <a:lnTo>
                          <a:pt x="130" y="0"/>
                        </a:lnTo>
                        <a:cubicBezTo>
                          <a:pt x="58" y="0"/>
                          <a:pt x="0" y="58"/>
                          <a:pt x="0" y="130"/>
                        </a:cubicBezTo>
                        <a:cubicBezTo>
                          <a:pt x="0" y="202"/>
                          <a:pt x="58" y="260"/>
                          <a:pt x="130" y="260"/>
                        </a:cubicBezTo>
                        <a:lnTo>
                          <a:pt x="3658" y="260"/>
                        </a:lnTo>
                        <a:cubicBezTo>
                          <a:pt x="3730" y="260"/>
                          <a:pt x="3788" y="202"/>
                          <a:pt x="3788" y="130"/>
                        </a:cubicBezTo>
                        <a:cubicBezTo>
                          <a:pt x="3788" y="58"/>
                          <a:pt x="3730" y="0"/>
                          <a:pt x="3658" y="0"/>
                        </a:cubicBezTo>
                        <a:lnTo>
                          <a:pt x="3658" y="0"/>
                        </a:lnTo>
                        <a:close/>
                      </a:path>
                    </a:pathLst>
                  </a:custGeom>
                  <a:grp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100"/>
                  </a:p>
                </p:txBody>
              </p:sp>
            </p:grpSp>
            <p:grpSp>
              <p:nvGrpSpPr>
                <p:cNvPr id="54" name="Group 53"/>
                <p:cNvGrpSpPr/>
                <p:nvPr/>
              </p:nvGrpSpPr>
              <p:grpSpPr>
                <a:xfrm>
                  <a:off x="8701949" y="4051963"/>
                  <a:ext cx="805533" cy="684242"/>
                  <a:chOff x="9864900" y="2944050"/>
                  <a:chExt cx="805533" cy="684242"/>
                </a:xfrm>
              </p:grpSpPr>
              <p:sp>
                <p:nvSpPr>
                  <p:cNvPr id="62" name="Freeform 44"/>
                  <p:cNvSpPr>
                    <a:spLocks noChangeAspect="1" noEditPoints="1"/>
                  </p:cNvSpPr>
                  <p:nvPr/>
                </p:nvSpPr>
                <p:spPr bwMode="auto">
                  <a:xfrm>
                    <a:off x="9864900" y="2944050"/>
                    <a:ext cx="805533" cy="482920"/>
                  </a:xfrm>
                  <a:custGeom>
                    <a:avLst/>
                    <a:gdLst>
                      <a:gd name="T0" fmla="*/ 596 w 721"/>
                      <a:gd name="T1" fmla="*/ 324 h 432"/>
                      <a:gd name="T2" fmla="*/ 601 w 721"/>
                      <a:gd name="T3" fmla="*/ 305 h 432"/>
                      <a:gd name="T4" fmla="*/ 601 w 721"/>
                      <a:gd name="T5" fmla="*/ 50 h 432"/>
                      <a:gd name="T6" fmla="*/ 553 w 721"/>
                      <a:gd name="T7" fmla="*/ 0 h 432"/>
                      <a:gd name="T8" fmla="*/ 168 w 721"/>
                      <a:gd name="T9" fmla="*/ 0 h 432"/>
                      <a:gd name="T10" fmla="*/ 120 w 721"/>
                      <a:gd name="T11" fmla="*/ 48 h 432"/>
                      <a:gd name="T12" fmla="*/ 120 w 721"/>
                      <a:gd name="T13" fmla="*/ 305 h 432"/>
                      <a:gd name="T14" fmla="*/ 125 w 721"/>
                      <a:gd name="T15" fmla="*/ 324 h 432"/>
                      <a:gd name="T16" fmla="*/ 8 w 721"/>
                      <a:gd name="T17" fmla="*/ 414 h 432"/>
                      <a:gd name="T18" fmla="*/ 19 w 721"/>
                      <a:gd name="T19" fmla="*/ 432 h 432"/>
                      <a:gd name="T20" fmla="*/ 703 w 721"/>
                      <a:gd name="T21" fmla="*/ 432 h 432"/>
                      <a:gd name="T22" fmla="*/ 714 w 721"/>
                      <a:gd name="T23" fmla="*/ 414 h 432"/>
                      <a:gd name="T24" fmla="*/ 596 w 721"/>
                      <a:gd name="T25" fmla="*/ 324 h 432"/>
                      <a:gd name="T26" fmla="*/ 553 w 721"/>
                      <a:gd name="T27" fmla="*/ 279 h 432"/>
                      <a:gd name="T28" fmla="*/ 524 w 721"/>
                      <a:gd name="T29" fmla="*/ 307 h 432"/>
                      <a:gd name="T30" fmla="*/ 197 w 721"/>
                      <a:gd name="T31" fmla="*/ 307 h 432"/>
                      <a:gd name="T32" fmla="*/ 169 w 721"/>
                      <a:gd name="T33" fmla="*/ 279 h 432"/>
                      <a:gd name="T34" fmla="*/ 169 w 721"/>
                      <a:gd name="T35" fmla="*/ 77 h 432"/>
                      <a:gd name="T36" fmla="*/ 197 w 721"/>
                      <a:gd name="T37" fmla="*/ 48 h 432"/>
                      <a:gd name="T38" fmla="*/ 524 w 721"/>
                      <a:gd name="T39" fmla="*/ 48 h 432"/>
                      <a:gd name="T40" fmla="*/ 553 w 721"/>
                      <a:gd name="T41" fmla="*/ 77 h 432"/>
                      <a:gd name="T42" fmla="*/ 553 w 721"/>
                      <a:gd name="T43" fmla="*/ 279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1" h="432">
                        <a:moveTo>
                          <a:pt x="596" y="324"/>
                        </a:moveTo>
                        <a:cubicBezTo>
                          <a:pt x="599" y="318"/>
                          <a:pt x="601" y="312"/>
                          <a:pt x="601" y="305"/>
                        </a:cubicBezTo>
                        <a:cubicBezTo>
                          <a:pt x="601" y="50"/>
                          <a:pt x="601" y="50"/>
                          <a:pt x="601" y="50"/>
                        </a:cubicBezTo>
                        <a:cubicBezTo>
                          <a:pt x="601" y="51"/>
                          <a:pt x="603" y="0"/>
                          <a:pt x="553" y="0"/>
                        </a:cubicBezTo>
                        <a:cubicBezTo>
                          <a:pt x="168" y="0"/>
                          <a:pt x="168" y="0"/>
                          <a:pt x="168" y="0"/>
                        </a:cubicBezTo>
                        <a:cubicBezTo>
                          <a:pt x="140" y="0"/>
                          <a:pt x="120" y="20"/>
                          <a:pt x="120" y="48"/>
                        </a:cubicBezTo>
                        <a:cubicBezTo>
                          <a:pt x="120" y="305"/>
                          <a:pt x="120" y="305"/>
                          <a:pt x="120" y="305"/>
                        </a:cubicBezTo>
                        <a:cubicBezTo>
                          <a:pt x="120" y="312"/>
                          <a:pt x="122" y="318"/>
                          <a:pt x="125" y="324"/>
                        </a:cubicBezTo>
                        <a:cubicBezTo>
                          <a:pt x="8" y="414"/>
                          <a:pt x="8" y="414"/>
                          <a:pt x="8" y="414"/>
                        </a:cubicBezTo>
                        <a:cubicBezTo>
                          <a:pt x="0" y="425"/>
                          <a:pt x="5" y="432"/>
                          <a:pt x="19" y="432"/>
                        </a:cubicBezTo>
                        <a:cubicBezTo>
                          <a:pt x="703" y="432"/>
                          <a:pt x="703" y="432"/>
                          <a:pt x="703" y="432"/>
                        </a:cubicBezTo>
                        <a:cubicBezTo>
                          <a:pt x="717" y="432"/>
                          <a:pt x="721" y="425"/>
                          <a:pt x="714" y="414"/>
                        </a:cubicBezTo>
                        <a:lnTo>
                          <a:pt x="596" y="324"/>
                        </a:lnTo>
                        <a:close/>
                        <a:moveTo>
                          <a:pt x="553" y="279"/>
                        </a:moveTo>
                        <a:cubicBezTo>
                          <a:pt x="553" y="299"/>
                          <a:pt x="544" y="307"/>
                          <a:pt x="524" y="307"/>
                        </a:cubicBezTo>
                        <a:cubicBezTo>
                          <a:pt x="197" y="307"/>
                          <a:pt x="197" y="307"/>
                          <a:pt x="197" y="307"/>
                        </a:cubicBezTo>
                        <a:cubicBezTo>
                          <a:pt x="177" y="307"/>
                          <a:pt x="169" y="299"/>
                          <a:pt x="169" y="279"/>
                        </a:cubicBezTo>
                        <a:cubicBezTo>
                          <a:pt x="169" y="77"/>
                          <a:pt x="169" y="77"/>
                          <a:pt x="169" y="77"/>
                        </a:cubicBezTo>
                        <a:cubicBezTo>
                          <a:pt x="169" y="57"/>
                          <a:pt x="177" y="48"/>
                          <a:pt x="197" y="48"/>
                        </a:cubicBezTo>
                        <a:cubicBezTo>
                          <a:pt x="524" y="48"/>
                          <a:pt x="524" y="48"/>
                          <a:pt x="524" y="48"/>
                        </a:cubicBezTo>
                        <a:cubicBezTo>
                          <a:pt x="544" y="48"/>
                          <a:pt x="553" y="57"/>
                          <a:pt x="553" y="77"/>
                        </a:cubicBezTo>
                        <a:lnTo>
                          <a:pt x="553" y="27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z="1100" dirty="0"/>
                  </a:p>
                </p:txBody>
              </p:sp>
              <p:sp>
                <p:nvSpPr>
                  <p:cNvPr id="63" name="TextBox 62"/>
                  <p:cNvSpPr txBox="1"/>
                  <p:nvPr/>
                </p:nvSpPr>
                <p:spPr>
                  <a:xfrm>
                    <a:off x="9933164" y="2979584"/>
                    <a:ext cx="669005" cy="648708"/>
                  </a:xfrm>
                  <a:prstGeom prst="rect">
                    <a:avLst/>
                  </a:prstGeom>
                  <a:noFill/>
                </p:spPr>
                <p:txBody>
                  <a:bodyPr wrap="square" rtlCol="0">
                    <a:spAutoFit/>
                  </a:bodyPr>
                  <a:lstStyle/>
                  <a:p>
                    <a:pPr algn="ctr"/>
                    <a:r>
                      <a:rPr lang="en-US" sz="900" b="1" dirty="0">
                        <a:solidFill>
                          <a:schemeClr val="tx2">
                            <a:lumMod val="75000"/>
                          </a:schemeClr>
                        </a:solidFill>
                        <a:latin typeface="Arial"/>
                        <a:cs typeface="Arial"/>
                      </a:rPr>
                      <a:t>SSL</a:t>
                    </a:r>
                    <a:endParaRPr lang="en-US" sz="1000" b="1" dirty="0">
                      <a:solidFill>
                        <a:schemeClr val="tx2">
                          <a:lumMod val="75000"/>
                        </a:schemeClr>
                      </a:solidFill>
                      <a:latin typeface="Arial"/>
                      <a:cs typeface="Arial"/>
                    </a:endParaRPr>
                  </a:p>
                </p:txBody>
              </p:sp>
            </p:grpSp>
            <p:grpSp>
              <p:nvGrpSpPr>
                <p:cNvPr id="55" name="Group 54"/>
                <p:cNvGrpSpPr/>
                <p:nvPr/>
              </p:nvGrpSpPr>
              <p:grpSpPr>
                <a:xfrm>
                  <a:off x="9934152" y="3060911"/>
                  <a:ext cx="669005" cy="427429"/>
                  <a:chOff x="9777504" y="2168239"/>
                  <a:chExt cx="669005" cy="427429"/>
                </a:xfrm>
              </p:grpSpPr>
              <p:sp>
                <p:nvSpPr>
                  <p:cNvPr id="60" name="Freeform 34"/>
                  <p:cNvSpPr>
                    <a:spLocks noChangeAspect="1" noEditPoints="1"/>
                  </p:cNvSpPr>
                  <p:nvPr/>
                </p:nvSpPr>
                <p:spPr bwMode="auto">
                  <a:xfrm>
                    <a:off x="9836808" y="2168239"/>
                    <a:ext cx="548642" cy="411869"/>
                  </a:xfrm>
                  <a:custGeom>
                    <a:avLst/>
                    <a:gdLst>
                      <a:gd name="T0" fmla="*/ 598 w 640"/>
                      <a:gd name="T1" fmla="*/ 0 h 491"/>
                      <a:gd name="T2" fmla="*/ 43 w 640"/>
                      <a:gd name="T3" fmla="*/ 0 h 491"/>
                      <a:gd name="T4" fmla="*/ 0 w 640"/>
                      <a:gd name="T5" fmla="*/ 43 h 491"/>
                      <a:gd name="T6" fmla="*/ 0 w 640"/>
                      <a:gd name="T7" fmla="*/ 448 h 491"/>
                      <a:gd name="T8" fmla="*/ 43 w 640"/>
                      <a:gd name="T9" fmla="*/ 491 h 491"/>
                      <a:gd name="T10" fmla="*/ 598 w 640"/>
                      <a:gd name="T11" fmla="*/ 491 h 491"/>
                      <a:gd name="T12" fmla="*/ 640 w 640"/>
                      <a:gd name="T13" fmla="*/ 448 h 491"/>
                      <a:gd name="T14" fmla="*/ 640 w 640"/>
                      <a:gd name="T15" fmla="*/ 43 h 491"/>
                      <a:gd name="T16" fmla="*/ 598 w 640"/>
                      <a:gd name="T17" fmla="*/ 0 h 491"/>
                      <a:gd name="T18" fmla="*/ 534 w 640"/>
                      <a:gd name="T19" fmla="*/ 405 h 491"/>
                      <a:gd name="T20" fmla="*/ 502 w 640"/>
                      <a:gd name="T21" fmla="*/ 437 h 491"/>
                      <a:gd name="T22" fmla="*/ 128 w 640"/>
                      <a:gd name="T23" fmla="*/ 437 h 491"/>
                      <a:gd name="T24" fmla="*/ 96 w 640"/>
                      <a:gd name="T25" fmla="*/ 405 h 491"/>
                      <a:gd name="T26" fmla="*/ 96 w 640"/>
                      <a:gd name="T27" fmla="*/ 85 h 491"/>
                      <a:gd name="T28" fmla="*/ 128 w 640"/>
                      <a:gd name="T29" fmla="*/ 53 h 491"/>
                      <a:gd name="T30" fmla="*/ 502 w 640"/>
                      <a:gd name="T31" fmla="*/ 53 h 491"/>
                      <a:gd name="T32" fmla="*/ 534 w 640"/>
                      <a:gd name="T33" fmla="*/ 85 h 491"/>
                      <a:gd name="T34" fmla="*/ 534 w 640"/>
                      <a:gd name="T35" fmla="*/ 405 h 491"/>
                      <a:gd name="T36" fmla="*/ 587 w 640"/>
                      <a:gd name="T37" fmla="*/ 267 h 491"/>
                      <a:gd name="T38" fmla="*/ 566 w 640"/>
                      <a:gd name="T39" fmla="*/ 246 h 491"/>
                      <a:gd name="T40" fmla="*/ 587 w 640"/>
                      <a:gd name="T41" fmla="*/ 224 h 491"/>
                      <a:gd name="T42" fmla="*/ 608 w 640"/>
                      <a:gd name="T43" fmla="*/ 246 h 491"/>
                      <a:gd name="T44" fmla="*/ 587 w 640"/>
                      <a:gd name="T45" fmla="*/ 267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0" h="491">
                        <a:moveTo>
                          <a:pt x="598" y="0"/>
                        </a:moveTo>
                        <a:cubicBezTo>
                          <a:pt x="43" y="0"/>
                          <a:pt x="43" y="0"/>
                          <a:pt x="43" y="0"/>
                        </a:cubicBezTo>
                        <a:cubicBezTo>
                          <a:pt x="19" y="0"/>
                          <a:pt x="0" y="19"/>
                          <a:pt x="0" y="43"/>
                        </a:cubicBezTo>
                        <a:cubicBezTo>
                          <a:pt x="0" y="448"/>
                          <a:pt x="0" y="448"/>
                          <a:pt x="0" y="448"/>
                        </a:cubicBezTo>
                        <a:cubicBezTo>
                          <a:pt x="0" y="471"/>
                          <a:pt x="19" y="491"/>
                          <a:pt x="43" y="491"/>
                        </a:cubicBezTo>
                        <a:cubicBezTo>
                          <a:pt x="598" y="491"/>
                          <a:pt x="598" y="491"/>
                          <a:pt x="598" y="491"/>
                        </a:cubicBezTo>
                        <a:cubicBezTo>
                          <a:pt x="621" y="491"/>
                          <a:pt x="640" y="471"/>
                          <a:pt x="640" y="448"/>
                        </a:cubicBezTo>
                        <a:cubicBezTo>
                          <a:pt x="640" y="43"/>
                          <a:pt x="640" y="43"/>
                          <a:pt x="640" y="43"/>
                        </a:cubicBezTo>
                        <a:cubicBezTo>
                          <a:pt x="640" y="19"/>
                          <a:pt x="621" y="0"/>
                          <a:pt x="598" y="0"/>
                        </a:cubicBezTo>
                        <a:close/>
                        <a:moveTo>
                          <a:pt x="534" y="405"/>
                        </a:moveTo>
                        <a:cubicBezTo>
                          <a:pt x="534" y="423"/>
                          <a:pt x="519" y="437"/>
                          <a:pt x="502" y="437"/>
                        </a:cubicBezTo>
                        <a:cubicBezTo>
                          <a:pt x="128" y="437"/>
                          <a:pt x="128" y="437"/>
                          <a:pt x="128" y="437"/>
                        </a:cubicBezTo>
                        <a:cubicBezTo>
                          <a:pt x="111" y="437"/>
                          <a:pt x="96" y="423"/>
                          <a:pt x="96" y="405"/>
                        </a:cubicBezTo>
                        <a:cubicBezTo>
                          <a:pt x="96" y="85"/>
                          <a:pt x="96" y="85"/>
                          <a:pt x="96" y="85"/>
                        </a:cubicBezTo>
                        <a:cubicBezTo>
                          <a:pt x="96" y="68"/>
                          <a:pt x="111" y="53"/>
                          <a:pt x="128" y="53"/>
                        </a:cubicBezTo>
                        <a:cubicBezTo>
                          <a:pt x="502" y="53"/>
                          <a:pt x="502" y="53"/>
                          <a:pt x="502" y="53"/>
                        </a:cubicBezTo>
                        <a:cubicBezTo>
                          <a:pt x="519" y="53"/>
                          <a:pt x="534" y="68"/>
                          <a:pt x="534" y="85"/>
                        </a:cubicBezTo>
                        <a:lnTo>
                          <a:pt x="534" y="405"/>
                        </a:lnTo>
                        <a:close/>
                        <a:moveTo>
                          <a:pt x="587" y="267"/>
                        </a:moveTo>
                        <a:cubicBezTo>
                          <a:pt x="575" y="267"/>
                          <a:pt x="566" y="257"/>
                          <a:pt x="566" y="246"/>
                        </a:cubicBezTo>
                        <a:cubicBezTo>
                          <a:pt x="566" y="234"/>
                          <a:pt x="575" y="224"/>
                          <a:pt x="587" y="224"/>
                        </a:cubicBezTo>
                        <a:cubicBezTo>
                          <a:pt x="599" y="224"/>
                          <a:pt x="608" y="234"/>
                          <a:pt x="608" y="246"/>
                        </a:cubicBezTo>
                        <a:cubicBezTo>
                          <a:pt x="608" y="257"/>
                          <a:pt x="599" y="267"/>
                          <a:pt x="587" y="26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z="1100" dirty="0"/>
                  </a:p>
                </p:txBody>
              </p:sp>
              <p:sp>
                <p:nvSpPr>
                  <p:cNvPr id="61" name="TextBox 60"/>
                  <p:cNvSpPr txBox="1"/>
                  <p:nvPr/>
                </p:nvSpPr>
                <p:spPr>
                  <a:xfrm>
                    <a:off x="9777504" y="2217254"/>
                    <a:ext cx="669005" cy="378414"/>
                  </a:xfrm>
                  <a:prstGeom prst="rect">
                    <a:avLst/>
                  </a:prstGeom>
                  <a:noFill/>
                </p:spPr>
                <p:txBody>
                  <a:bodyPr wrap="square" rtlCol="0">
                    <a:spAutoFit/>
                  </a:bodyPr>
                  <a:lstStyle/>
                  <a:p>
                    <a:pPr algn="ctr"/>
                    <a:r>
                      <a:rPr lang="en-US" sz="800" b="1" dirty="0">
                        <a:solidFill>
                          <a:schemeClr val="tx2">
                            <a:lumMod val="75000"/>
                          </a:schemeClr>
                        </a:solidFill>
                        <a:latin typeface="Arial"/>
                        <a:cs typeface="Arial"/>
                      </a:rPr>
                      <a:t>SSL</a:t>
                    </a:r>
                    <a:endParaRPr lang="en-US" sz="900" b="1" dirty="0">
                      <a:solidFill>
                        <a:schemeClr val="tx2">
                          <a:lumMod val="75000"/>
                        </a:schemeClr>
                      </a:solidFill>
                      <a:latin typeface="Arial"/>
                      <a:cs typeface="Arial"/>
                    </a:endParaRPr>
                  </a:p>
                </p:txBody>
              </p:sp>
            </p:grpSp>
            <p:sp>
              <p:nvSpPr>
                <p:cNvPr id="56" name="Freeform 5"/>
                <p:cNvSpPr>
                  <a:spLocks noEditPoints="1"/>
                </p:cNvSpPr>
                <p:nvPr/>
              </p:nvSpPr>
              <p:spPr bwMode="auto">
                <a:xfrm>
                  <a:off x="9686217" y="2121270"/>
                  <a:ext cx="431681" cy="710184"/>
                </a:xfrm>
                <a:custGeom>
                  <a:avLst/>
                  <a:gdLst>
                    <a:gd name="T0" fmla="*/ 134 w 269"/>
                    <a:gd name="T1" fmla="*/ 0 h 440"/>
                    <a:gd name="T2" fmla="*/ 0 w 269"/>
                    <a:gd name="T3" fmla="*/ 134 h 440"/>
                    <a:gd name="T4" fmla="*/ 89 w 269"/>
                    <a:gd name="T5" fmla="*/ 260 h 440"/>
                    <a:gd name="T6" fmla="*/ 89 w 269"/>
                    <a:gd name="T7" fmla="*/ 382 h 440"/>
                    <a:gd name="T8" fmla="*/ 94 w 269"/>
                    <a:gd name="T9" fmla="*/ 396 h 440"/>
                    <a:gd name="T10" fmla="*/ 99 w 269"/>
                    <a:gd name="T11" fmla="*/ 404 h 440"/>
                    <a:gd name="T12" fmla="*/ 126 w 269"/>
                    <a:gd name="T13" fmla="*/ 440 h 440"/>
                    <a:gd name="T14" fmla="*/ 152 w 269"/>
                    <a:gd name="T15" fmla="*/ 440 h 440"/>
                    <a:gd name="T16" fmla="*/ 179 w 269"/>
                    <a:gd name="T17" fmla="*/ 413 h 440"/>
                    <a:gd name="T18" fmla="*/ 179 w 269"/>
                    <a:gd name="T19" fmla="*/ 260 h 440"/>
                    <a:gd name="T20" fmla="*/ 269 w 269"/>
                    <a:gd name="T21" fmla="*/ 134 h 440"/>
                    <a:gd name="T22" fmla="*/ 134 w 269"/>
                    <a:gd name="T23" fmla="*/ 0 h 440"/>
                    <a:gd name="T24" fmla="*/ 134 w 269"/>
                    <a:gd name="T25" fmla="*/ 134 h 440"/>
                    <a:gd name="T26" fmla="*/ 90 w 269"/>
                    <a:gd name="T27" fmla="*/ 90 h 440"/>
                    <a:gd name="T28" fmla="*/ 134 w 269"/>
                    <a:gd name="T29" fmla="*/ 46 h 440"/>
                    <a:gd name="T30" fmla="*/ 178 w 269"/>
                    <a:gd name="T31" fmla="*/ 90 h 440"/>
                    <a:gd name="T32" fmla="*/ 134 w 269"/>
                    <a:gd name="T33" fmla="*/ 134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9" h="440">
                      <a:moveTo>
                        <a:pt x="134" y="0"/>
                      </a:moveTo>
                      <a:cubicBezTo>
                        <a:pt x="60" y="0"/>
                        <a:pt x="0" y="60"/>
                        <a:pt x="0" y="134"/>
                      </a:cubicBezTo>
                      <a:cubicBezTo>
                        <a:pt x="0" y="192"/>
                        <a:pt x="37" y="241"/>
                        <a:pt x="89" y="260"/>
                      </a:cubicBezTo>
                      <a:cubicBezTo>
                        <a:pt x="89" y="382"/>
                        <a:pt x="89" y="382"/>
                        <a:pt x="89" y="382"/>
                      </a:cubicBezTo>
                      <a:cubicBezTo>
                        <a:pt x="89" y="387"/>
                        <a:pt x="91" y="392"/>
                        <a:pt x="94" y="396"/>
                      </a:cubicBezTo>
                      <a:cubicBezTo>
                        <a:pt x="99" y="404"/>
                        <a:pt x="99" y="404"/>
                        <a:pt x="99" y="404"/>
                      </a:cubicBezTo>
                      <a:cubicBezTo>
                        <a:pt x="126" y="440"/>
                        <a:pt x="126" y="440"/>
                        <a:pt x="126" y="440"/>
                      </a:cubicBezTo>
                      <a:cubicBezTo>
                        <a:pt x="152" y="440"/>
                        <a:pt x="152" y="440"/>
                        <a:pt x="152" y="440"/>
                      </a:cubicBezTo>
                      <a:cubicBezTo>
                        <a:pt x="167" y="440"/>
                        <a:pt x="179" y="428"/>
                        <a:pt x="179" y="413"/>
                      </a:cubicBezTo>
                      <a:cubicBezTo>
                        <a:pt x="179" y="260"/>
                        <a:pt x="179" y="260"/>
                        <a:pt x="179" y="260"/>
                      </a:cubicBezTo>
                      <a:cubicBezTo>
                        <a:pt x="231" y="242"/>
                        <a:pt x="269" y="192"/>
                        <a:pt x="269" y="134"/>
                      </a:cubicBezTo>
                      <a:cubicBezTo>
                        <a:pt x="269" y="60"/>
                        <a:pt x="208" y="0"/>
                        <a:pt x="134" y="0"/>
                      </a:cubicBezTo>
                      <a:close/>
                      <a:moveTo>
                        <a:pt x="134" y="134"/>
                      </a:moveTo>
                      <a:cubicBezTo>
                        <a:pt x="110" y="134"/>
                        <a:pt x="90" y="114"/>
                        <a:pt x="90" y="90"/>
                      </a:cubicBezTo>
                      <a:cubicBezTo>
                        <a:pt x="90" y="66"/>
                        <a:pt x="110" y="46"/>
                        <a:pt x="134" y="46"/>
                      </a:cubicBezTo>
                      <a:cubicBezTo>
                        <a:pt x="158" y="46"/>
                        <a:pt x="178" y="66"/>
                        <a:pt x="178" y="90"/>
                      </a:cubicBezTo>
                      <a:cubicBezTo>
                        <a:pt x="178" y="114"/>
                        <a:pt x="158" y="134"/>
                        <a:pt x="134" y="134"/>
                      </a:cubicBez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dirty="0"/>
                </a:p>
              </p:txBody>
            </p:sp>
            <p:grpSp>
              <p:nvGrpSpPr>
                <p:cNvPr id="57" name="Group 56"/>
                <p:cNvGrpSpPr/>
                <p:nvPr/>
              </p:nvGrpSpPr>
              <p:grpSpPr>
                <a:xfrm>
                  <a:off x="9831492" y="3580668"/>
                  <a:ext cx="378511" cy="669005"/>
                  <a:chOff x="9809094" y="3656832"/>
                  <a:chExt cx="378511" cy="669005"/>
                </a:xfrm>
              </p:grpSpPr>
              <p:sp>
                <p:nvSpPr>
                  <p:cNvPr id="58" name="Freeform 5"/>
                  <p:cNvSpPr>
                    <a:spLocks noChangeAspect="1" noEditPoints="1"/>
                  </p:cNvSpPr>
                  <p:nvPr/>
                </p:nvSpPr>
                <p:spPr bwMode="auto">
                  <a:xfrm>
                    <a:off x="9829344" y="3759963"/>
                    <a:ext cx="351563" cy="527152"/>
                  </a:xfrm>
                  <a:custGeom>
                    <a:avLst/>
                    <a:gdLst>
                      <a:gd name="T0" fmla="*/ 320 w 384"/>
                      <a:gd name="T1" fmla="*/ 0 h 585"/>
                      <a:gd name="T2" fmla="*/ 64 w 384"/>
                      <a:gd name="T3" fmla="*/ 0 h 585"/>
                      <a:gd name="T4" fmla="*/ 0 w 384"/>
                      <a:gd name="T5" fmla="*/ 64 h 585"/>
                      <a:gd name="T6" fmla="*/ 0 w 384"/>
                      <a:gd name="T7" fmla="*/ 521 h 585"/>
                      <a:gd name="T8" fmla="*/ 64 w 384"/>
                      <a:gd name="T9" fmla="*/ 585 h 585"/>
                      <a:gd name="T10" fmla="*/ 320 w 384"/>
                      <a:gd name="T11" fmla="*/ 585 h 585"/>
                      <a:gd name="T12" fmla="*/ 384 w 384"/>
                      <a:gd name="T13" fmla="*/ 521 h 585"/>
                      <a:gd name="T14" fmla="*/ 384 w 384"/>
                      <a:gd name="T15" fmla="*/ 64 h 585"/>
                      <a:gd name="T16" fmla="*/ 320 w 384"/>
                      <a:gd name="T17" fmla="*/ 0 h 585"/>
                      <a:gd name="T18" fmla="*/ 192 w 384"/>
                      <a:gd name="T19" fmla="*/ 543 h 585"/>
                      <a:gd name="T20" fmla="*/ 160 w 384"/>
                      <a:gd name="T21" fmla="*/ 511 h 585"/>
                      <a:gd name="T22" fmla="*/ 192 w 384"/>
                      <a:gd name="T23" fmla="*/ 479 h 585"/>
                      <a:gd name="T24" fmla="*/ 224 w 384"/>
                      <a:gd name="T25" fmla="*/ 511 h 585"/>
                      <a:gd name="T26" fmla="*/ 192 w 384"/>
                      <a:gd name="T27" fmla="*/ 543 h 585"/>
                      <a:gd name="T28" fmla="*/ 331 w 384"/>
                      <a:gd name="T29" fmla="*/ 425 h 585"/>
                      <a:gd name="T30" fmla="*/ 309 w 384"/>
                      <a:gd name="T31" fmla="*/ 446 h 585"/>
                      <a:gd name="T32" fmla="*/ 75 w 384"/>
                      <a:gd name="T33" fmla="*/ 446 h 585"/>
                      <a:gd name="T34" fmla="*/ 54 w 384"/>
                      <a:gd name="T35" fmla="*/ 425 h 585"/>
                      <a:gd name="T36" fmla="*/ 54 w 384"/>
                      <a:gd name="T37" fmla="*/ 74 h 585"/>
                      <a:gd name="T38" fmla="*/ 75 w 384"/>
                      <a:gd name="T39" fmla="*/ 53 h 585"/>
                      <a:gd name="T40" fmla="*/ 309 w 384"/>
                      <a:gd name="T41" fmla="*/ 53 h 585"/>
                      <a:gd name="T42" fmla="*/ 331 w 384"/>
                      <a:gd name="T43" fmla="*/ 74 h 585"/>
                      <a:gd name="T44" fmla="*/ 331 w 384"/>
                      <a:gd name="T45" fmla="*/ 42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4" h="585">
                        <a:moveTo>
                          <a:pt x="320" y="0"/>
                        </a:moveTo>
                        <a:cubicBezTo>
                          <a:pt x="64" y="0"/>
                          <a:pt x="64" y="0"/>
                          <a:pt x="64" y="0"/>
                        </a:cubicBezTo>
                        <a:cubicBezTo>
                          <a:pt x="29" y="0"/>
                          <a:pt x="0" y="29"/>
                          <a:pt x="0" y="64"/>
                        </a:cubicBezTo>
                        <a:cubicBezTo>
                          <a:pt x="0" y="521"/>
                          <a:pt x="0" y="521"/>
                          <a:pt x="0" y="521"/>
                        </a:cubicBezTo>
                        <a:cubicBezTo>
                          <a:pt x="0" y="557"/>
                          <a:pt x="29" y="585"/>
                          <a:pt x="64" y="585"/>
                        </a:cubicBezTo>
                        <a:cubicBezTo>
                          <a:pt x="320" y="585"/>
                          <a:pt x="320" y="585"/>
                          <a:pt x="320" y="585"/>
                        </a:cubicBezTo>
                        <a:cubicBezTo>
                          <a:pt x="355" y="585"/>
                          <a:pt x="384" y="557"/>
                          <a:pt x="384" y="521"/>
                        </a:cubicBezTo>
                        <a:cubicBezTo>
                          <a:pt x="384" y="64"/>
                          <a:pt x="384" y="64"/>
                          <a:pt x="384" y="64"/>
                        </a:cubicBezTo>
                        <a:cubicBezTo>
                          <a:pt x="384" y="29"/>
                          <a:pt x="355" y="0"/>
                          <a:pt x="320" y="0"/>
                        </a:cubicBezTo>
                        <a:close/>
                        <a:moveTo>
                          <a:pt x="192" y="543"/>
                        </a:moveTo>
                        <a:cubicBezTo>
                          <a:pt x="175" y="543"/>
                          <a:pt x="160" y="528"/>
                          <a:pt x="160" y="511"/>
                        </a:cubicBezTo>
                        <a:cubicBezTo>
                          <a:pt x="160" y="493"/>
                          <a:pt x="175" y="479"/>
                          <a:pt x="192" y="479"/>
                        </a:cubicBezTo>
                        <a:cubicBezTo>
                          <a:pt x="210" y="479"/>
                          <a:pt x="224" y="493"/>
                          <a:pt x="224" y="511"/>
                        </a:cubicBezTo>
                        <a:cubicBezTo>
                          <a:pt x="224" y="528"/>
                          <a:pt x="210" y="543"/>
                          <a:pt x="192" y="543"/>
                        </a:cubicBezTo>
                        <a:close/>
                        <a:moveTo>
                          <a:pt x="331" y="425"/>
                        </a:moveTo>
                        <a:cubicBezTo>
                          <a:pt x="331" y="436"/>
                          <a:pt x="321" y="446"/>
                          <a:pt x="309" y="446"/>
                        </a:cubicBezTo>
                        <a:cubicBezTo>
                          <a:pt x="75" y="446"/>
                          <a:pt x="75" y="446"/>
                          <a:pt x="75" y="446"/>
                        </a:cubicBezTo>
                        <a:cubicBezTo>
                          <a:pt x="63" y="446"/>
                          <a:pt x="54" y="436"/>
                          <a:pt x="54" y="425"/>
                        </a:cubicBezTo>
                        <a:cubicBezTo>
                          <a:pt x="54" y="74"/>
                          <a:pt x="54" y="74"/>
                          <a:pt x="54" y="74"/>
                        </a:cubicBezTo>
                        <a:cubicBezTo>
                          <a:pt x="54" y="62"/>
                          <a:pt x="63" y="53"/>
                          <a:pt x="75" y="53"/>
                        </a:cubicBezTo>
                        <a:cubicBezTo>
                          <a:pt x="309" y="53"/>
                          <a:pt x="309" y="53"/>
                          <a:pt x="309" y="53"/>
                        </a:cubicBezTo>
                        <a:cubicBezTo>
                          <a:pt x="321" y="53"/>
                          <a:pt x="331" y="62"/>
                          <a:pt x="331" y="74"/>
                        </a:cubicBezTo>
                        <a:lnTo>
                          <a:pt x="331" y="425"/>
                        </a:lnTo>
                        <a:close/>
                      </a:path>
                    </a:pathLst>
                  </a:custGeom>
                  <a:solidFill>
                    <a:schemeClr val="tx1">
                      <a:lumMod val="65000"/>
                      <a:lumOff val="3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100" dirty="0"/>
                  </a:p>
                </p:txBody>
              </p:sp>
              <p:sp>
                <p:nvSpPr>
                  <p:cNvPr id="59" name="TextBox 58"/>
                  <p:cNvSpPr txBox="1"/>
                  <p:nvPr/>
                </p:nvSpPr>
                <p:spPr>
                  <a:xfrm rot="16200000">
                    <a:off x="9663847" y="3802079"/>
                    <a:ext cx="669005" cy="378511"/>
                  </a:xfrm>
                  <a:prstGeom prst="rect">
                    <a:avLst/>
                  </a:prstGeom>
                  <a:noFill/>
                </p:spPr>
                <p:txBody>
                  <a:bodyPr wrap="square" rtlCol="0">
                    <a:spAutoFit/>
                  </a:bodyPr>
                  <a:lstStyle/>
                  <a:p>
                    <a:pPr algn="ctr"/>
                    <a:r>
                      <a:rPr lang="en-US" sz="800" b="1" dirty="0">
                        <a:solidFill>
                          <a:schemeClr val="tx2">
                            <a:lumMod val="75000"/>
                          </a:schemeClr>
                        </a:solidFill>
                        <a:latin typeface="Arial" panose="020B0604020202020204" pitchFamily="34" charset="0"/>
                        <a:cs typeface="Arial" panose="020B0604020202020204" pitchFamily="34" charset="0"/>
                      </a:rPr>
                      <a:t>SSL</a:t>
                    </a:r>
                    <a:endParaRPr lang="en-US" sz="900" b="1" dirty="0">
                      <a:solidFill>
                        <a:schemeClr val="tx2">
                          <a:lumMod val="75000"/>
                        </a:schemeClr>
                      </a:solidFill>
                      <a:latin typeface="Arial" panose="020B0604020202020204" pitchFamily="34" charset="0"/>
                      <a:cs typeface="Arial" panose="020B0604020202020204" pitchFamily="34" charset="0"/>
                    </a:endParaRPr>
                  </a:p>
                </p:txBody>
              </p:sp>
            </p:grpSp>
          </p:grpSp>
          <p:sp>
            <p:nvSpPr>
              <p:cNvPr id="46" name="TextBox 45"/>
              <p:cNvSpPr txBox="1"/>
              <p:nvPr/>
            </p:nvSpPr>
            <p:spPr>
              <a:xfrm>
                <a:off x="7535672" y="3123105"/>
                <a:ext cx="494270" cy="410320"/>
              </a:xfrm>
              <a:prstGeom prst="rect">
                <a:avLst/>
              </a:prstGeom>
              <a:noFill/>
            </p:spPr>
            <p:txBody>
              <a:bodyPr wrap="none" lIns="0" tIns="0" rIns="0" bIns="0" rtlCol="0">
                <a:noAutofit/>
              </a:bodyPr>
              <a:lstStyle/>
              <a:p>
                <a:pPr>
                  <a:lnSpc>
                    <a:spcPct val="90000"/>
                  </a:lnSpc>
                  <a:spcAft>
                    <a:spcPts val="600"/>
                  </a:spcAft>
                </a:pPr>
                <a:r>
                  <a:rPr lang="en-US" sz="1200" kern="1200" dirty="0">
                    <a:solidFill>
                      <a:schemeClr val="tx2"/>
                    </a:solidFill>
                    <a:effectLst>
                      <a:outerShdw blurRad="38100" dist="25400" dir="2700000" algn="tl">
                        <a:srgbClr val="000000">
                          <a:alpha val="0"/>
                        </a:srgbClr>
                      </a:outerShdw>
                    </a:effectLst>
                    <a:latin typeface="+mn-lt"/>
                    <a:ea typeface="+mn-ea"/>
                    <a:cs typeface="+mn-cs"/>
                  </a:rPr>
                  <a:t>APP</a:t>
                </a:r>
              </a:p>
            </p:txBody>
          </p:sp>
        </p:grpSp>
        <p:sp>
          <p:nvSpPr>
            <p:cNvPr id="121" name="Rectangle 120"/>
            <p:cNvSpPr/>
            <p:nvPr/>
          </p:nvSpPr>
          <p:spPr>
            <a:xfrm>
              <a:off x="7482419" y="4320313"/>
              <a:ext cx="4559987" cy="434568"/>
            </a:xfrm>
            <a:prstGeom prst="rect">
              <a:avLst/>
            </a:prstGeom>
            <a:noFill/>
          </p:spPr>
          <p:txBody>
            <a:bodyPr vert="horz" wrap="square" lIns="182880" tIns="0" rIns="91440" bIns="0" rtlCol="0" anchor="t">
              <a:noAutofit/>
            </a:bodyPr>
            <a:lstStyle/>
            <a:p>
              <a:pPr>
                <a:lnSpc>
                  <a:spcPct val="90000"/>
                </a:lnSpc>
                <a:spcBef>
                  <a:spcPts val="600"/>
                </a:spcBef>
                <a:buFont typeface="Arial" pitchFamily="34" charset="0"/>
                <a:buNone/>
              </a:pPr>
              <a:r>
                <a:rPr lang="en-US" sz="1600" cap="all" dirty="0">
                  <a:solidFill>
                    <a:schemeClr val="tx1">
                      <a:lumMod val="65000"/>
                      <a:lumOff val="35000"/>
                    </a:schemeClr>
                  </a:solidFill>
                </a:rPr>
                <a:t>Per-APP / PER-user Perimeter</a:t>
              </a:r>
            </a:p>
            <a:p>
              <a:pPr>
                <a:lnSpc>
                  <a:spcPct val="90000"/>
                </a:lnSpc>
              </a:pPr>
              <a:endParaRPr lang="en-US" sz="1600" cap="all" dirty="0">
                <a:solidFill>
                  <a:schemeClr val="tx1">
                    <a:lumMod val="65000"/>
                    <a:lumOff val="35000"/>
                  </a:schemeClr>
                </a:solidFill>
                <a:effectLst>
                  <a:outerShdw blurRad="38100" dist="25400" dir="2700000" algn="tl">
                    <a:srgbClr val="000000">
                      <a:alpha val="0"/>
                    </a:srgbClr>
                  </a:outerShdw>
                </a:effectLst>
              </a:endParaRPr>
            </a:p>
            <a:p>
              <a:pPr indent="0">
                <a:lnSpc>
                  <a:spcPct val="90000"/>
                </a:lnSpc>
                <a:spcBef>
                  <a:spcPts val="0"/>
                </a:spcBef>
                <a:spcAft>
                  <a:spcPts val="0"/>
                </a:spcAft>
                <a:buClrTx/>
                <a:buFont typeface="Arial" pitchFamily="34" charset="0"/>
                <a:buNone/>
              </a:pPr>
              <a:r>
                <a:rPr lang="en-US" sz="1600" cap="all" dirty="0">
                  <a:solidFill>
                    <a:schemeClr val="tx1">
                      <a:lumMod val="65000"/>
                      <a:lumOff val="35000"/>
                    </a:schemeClr>
                  </a:solidFill>
                  <a:effectLst>
                    <a:outerShdw blurRad="38100" dist="25400" dir="2700000" algn="tl">
                      <a:srgbClr val="000000">
                        <a:alpha val="0"/>
                      </a:srgbClr>
                    </a:outerShdw>
                  </a:effectLst>
                  <a:latin typeface="+mj-lt"/>
                </a:rPr>
                <a:t> </a:t>
              </a:r>
            </a:p>
          </p:txBody>
        </p:sp>
      </p:grpSp>
      <p:sp>
        <p:nvSpPr>
          <p:cNvPr id="122" name="Right Arrow 121"/>
          <p:cNvSpPr/>
          <p:nvPr/>
        </p:nvSpPr>
        <p:spPr>
          <a:xfrm>
            <a:off x="6704012" y="2362200"/>
            <a:ext cx="762000" cy="430311"/>
          </a:xfrm>
          <a:prstGeom prst="rightArrow">
            <a:avLst/>
          </a:prstGeom>
          <a:solidFill>
            <a:schemeClr val="bg2">
              <a:lumMod val="50000"/>
              <a:alpha val="50000"/>
            </a:schemeClr>
          </a:solidFill>
        </p:spPr>
        <p:txBody>
          <a:bodyPr vert="horz" wrap="square" lIns="182880" tIns="0" rIns="91440" bIns="0" rtlCol="0" anchor="ctr">
            <a:noAutofit/>
          </a:bodyPr>
          <a:lstStyle/>
          <a:p>
            <a:pPr algn="ctr">
              <a:lnSpc>
                <a:spcPct val="90000"/>
              </a:lnSpc>
              <a:buFont typeface="Arial" pitchFamily="34" charset="0"/>
              <a:buNone/>
            </a:pPr>
            <a:endParaRPr lang="en-US" sz="2000" cap="all">
              <a:solidFill>
                <a:schemeClr val="bg1"/>
              </a:solidFill>
              <a:effectLst>
                <a:outerShdw blurRad="38100" dist="25400" dir="2700000" algn="tl">
                  <a:srgbClr val="000000">
                    <a:alpha val="0"/>
                  </a:srgbClr>
                </a:outerShdw>
              </a:effectLst>
              <a:latin typeface="+mj-lt"/>
            </a:endParaRPr>
          </a:p>
        </p:txBody>
      </p:sp>
      <p:graphicFrame>
        <p:nvGraphicFramePr>
          <p:cNvPr id="6" name="Table 5"/>
          <p:cNvGraphicFramePr>
            <a:graphicFrameLocks noGrp="1"/>
          </p:cNvGraphicFramePr>
          <p:nvPr>
            <p:extLst>
              <p:ext uri="{D42A27DB-BD31-4B8C-83A1-F6EECF244321}">
                <p14:modId xmlns:p14="http://schemas.microsoft.com/office/powerpoint/2010/main" val="2823965884"/>
              </p:ext>
            </p:extLst>
          </p:nvPr>
        </p:nvGraphicFramePr>
        <p:xfrm>
          <a:off x="531812" y="4038600"/>
          <a:ext cx="11353801" cy="2072640"/>
        </p:xfrm>
        <a:graphic>
          <a:graphicData uri="http://schemas.openxmlformats.org/drawingml/2006/table">
            <a:tbl>
              <a:tblPr firstRow="1" bandRow="1">
                <a:tableStyleId>{2D5ABB26-0587-4C30-8999-92F81FD0307C}</a:tableStyleId>
              </a:tblPr>
              <a:tblGrid>
                <a:gridCol w="1676400">
                  <a:extLst>
                    <a:ext uri="{9D8B030D-6E8A-4147-A177-3AD203B41FA5}">
                      <a16:colId xmlns="" xmlns:a16="http://schemas.microsoft.com/office/drawing/2014/main" val="20000"/>
                    </a:ext>
                  </a:extLst>
                </a:gridCol>
                <a:gridCol w="4876800">
                  <a:extLst>
                    <a:ext uri="{9D8B030D-6E8A-4147-A177-3AD203B41FA5}">
                      <a16:colId xmlns="" xmlns:a16="http://schemas.microsoft.com/office/drawing/2014/main" val="20001"/>
                    </a:ext>
                  </a:extLst>
                </a:gridCol>
                <a:gridCol w="4800601">
                  <a:extLst>
                    <a:ext uri="{9D8B030D-6E8A-4147-A177-3AD203B41FA5}">
                      <a16:colId xmlns="" xmlns:a16="http://schemas.microsoft.com/office/drawing/2014/main" val="20002"/>
                    </a:ext>
                  </a:extLst>
                </a:gridCol>
              </a:tblGrid>
              <a:tr h="2888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t>SSL-visible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a:solidFill>
                            <a:schemeClr val="accent5"/>
                          </a:solidFill>
                          <a:latin typeface="Zapf Dingbats"/>
                          <a:ea typeface="Zapf Dingbats"/>
                          <a:cs typeface="Zapf Dingbats"/>
                          <a:sym typeface="Zapf Dingbats"/>
                        </a:rPr>
                        <a:t>✖</a:t>
                      </a:r>
                      <a:endParaRPr lang="en-US" sz="1400" dirty="0">
                        <a:solidFill>
                          <a:schemeClr val="accent5"/>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a:solidFill>
                            <a:srgbClr val="008000"/>
                          </a:solidFill>
                          <a:latin typeface="Zapf Dingbats"/>
                          <a:ea typeface="Zapf Dingbats"/>
                          <a:cs typeface="Zapf Dingbats"/>
                          <a:sym typeface="Zapf Dingbats"/>
                        </a:rPr>
                        <a:t>✔</a:t>
                      </a:r>
                      <a:endParaRPr lang="en-US" sz="1400" dirty="0">
                        <a:solidFill>
                          <a:srgbClr val="008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0"/>
                  </a:ext>
                </a:extLst>
              </a:tr>
              <a:tr h="288834">
                <a:tc>
                  <a:txBody>
                    <a:bodyPr/>
                    <a:lstStyle/>
                    <a:p>
                      <a:r>
                        <a:rPr lang="en-US" sz="1100" b="1" dirty="0"/>
                        <a:t>Location-</a:t>
                      </a:r>
                      <a:r>
                        <a:rPr lang="en-US" sz="1100" b="1" baseline="0" dirty="0"/>
                        <a:t>independent</a:t>
                      </a:r>
                      <a:endParaRPr lang="en-US" sz="11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a:solidFill>
                            <a:schemeClr val="accent5"/>
                          </a:solidFill>
                          <a:latin typeface="Zapf Dingbats"/>
                          <a:ea typeface="Zapf Dingbats"/>
                          <a:cs typeface="Zapf Dingbats"/>
                          <a:sym typeface="Zapf Dingbats"/>
                        </a:rPr>
                        <a:t>✖</a:t>
                      </a:r>
                      <a:endParaRPr lang="en-US" sz="1400" dirty="0">
                        <a:solidFill>
                          <a:schemeClr val="accent5"/>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a:solidFill>
                            <a:srgbClr val="008000"/>
                          </a:solidFill>
                          <a:latin typeface="Zapf Dingbats"/>
                          <a:ea typeface="Zapf Dingbats"/>
                          <a:cs typeface="Zapf Dingbats"/>
                          <a:sym typeface="Zapf Dingbats"/>
                        </a:rPr>
                        <a:t>✔</a:t>
                      </a:r>
                      <a:endParaRPr lang="en-US" sz="1400" dirty="0">
                        <a:solidFill>
                          <a:srgbClr val="008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1"/>
                  </a:ext>
                </a:extLst>
              </a:tr>
              <a:tr h="288834">
                <a:tc>
                  <a:txBody>
                    <a:bodyPr/>
                    <a:lstStyle/>
                    <a:p>
                      <a:r>
                        <a:rPr lang="en-US" sz="1100" b="1" dirty="0"/>
                        <a:t>Session</a:t>
                      </a:r>
                      <a:r>
                        <a:rPr lang="en-US" sz="1100" b="1" baseline="0" dirty="0"/>
                        <a:t>-based </a:t>
                      </a:r>
                      <a:endParaRPr lang="en-US" sz="11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a:solidFill>
                            <a:schemeClr val="accent5"/>
                          </a:solidFill>
                          <a:latin typeface="Zapf Dingbats"/>
                          <a:ea typeface="Zapf Dingbats"/>
                          <a:cs typeface="Zapf Dingbats"/>
                          <a:sym typeface="Zapf Dingbats"/>
                        </a:rPr>
                        <a:t>✖</a:t>
                      </a:r>
                      <a:endParaRPr lang="en-US" sz="1400" dirty="0">
                        <a:solidFill>
                          <a:schemeClr val="accent5"/>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a:solidFill>
                            <a:srgbClr val="008000"/>
                          </a:solidFill>
                          <a:latin typeface="Zapf Dingbats"/>
                          <a:ea typeface="Zapf Dingbats"/>
                          <a:cs typeface="Zapf Dingbats"/>
                          <a:sym typeface="Zapf Dingbats"/>
                        </a:rPr>
                        <a:t>✔</a:t>
                      </a:r>
                      <a:endParaRPr lang="en-US" sz="1400" dirty="0">
                        <a:solidFill>
                          <a:srgbClr val="008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2"/>
                  </a:ext>
                </a:extLst>
              </a:tr>
              <a:tr h="288834">
                <a:tc>
                  <a:txBody>
                    <a:bodyPr/>
                    <a:lstStyle/>
                    <a:p>
                      <a:r>
                        <a:rPr lang="en-US" sz="1100" b="1" dirty="0"/>
                        <a:t>Continuous</a:t>
                      </a:r>
                      <a:r>
                        <a:rPr lang="en-US" sz="1100" b="1" baseline="0" dirty="0"/>
                        <a:t> trust verification</a:t>
                      </a:r>
                      <a:endParaRPr lang="en-US" sz="11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a:solidFill>
                            <a:schemeClr val="accent5"/>
                          </a:solidFill>
                          <a:latin typeface="Zapf Dingbats"/>
                          <a:ea typeface="Zapf Dingbats"/>
                          <a:cs typeface="Zapf Dingbats"/>
                          <a:sym typeface="Zapf Dingbats"/>
                        </a:rPr>
                        <a:t>✖</a:t>
                      </a:r>
                      <a:endParaRPr lang="en-US" sz="1400" dirty="0">
                        <a:solidFill>
                          <a:schemeClr val="accent5"/>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a:solidFill>
                            <a:srgbClr val="008000"/>
                          </a:solidFill>
                          <a:latin typeface="Zapf Dingbats"/>
                          <a:ea typeface="Zapf Dingbats"/>
                          <a:cs typeface="Zapf Dingbats"/>
                          <a:sym typeface="Zapf Dingbats"/>
                        </a:rPr>
                        <a:t>✔</a:t>
                      </a:r>
                      <a:endParaRPr lang="en-US" sz="1400" dirty="0">
                        <a:solidFill>
                          <a:srgbClr val="008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3"/>
                  </a:ext>
                </a:extLst>
              </a:tr>
              <a:tr h="288834">
                <a:tc>
                  <a:txBody>
                    <a:bodyPr/>
                    <a:lstStyle/>
                    <a:p>
                      <a:r>
                        <a:rPr lang="en-US" sz="1100" b="1" dirty="0"/>
                        <a:t>Strategic control points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a:solidFill>
                            <a:schemeClr val="accent5"/>
                          </a:solidFill>
                          <a:latin typeface="Zapf Dingbats"/>
                          <a:ea typeface="Zapf Dingbats"/>
                          <a:cs typeface="Zapf Dingbats"/>
                          <a:sym typeface="Zapf Dingbats"/>
                        </a:rPr>
                        <a:t>✖</a:t>
                      </a:r>
                      <a:endParaRPr lang="en-US" sz="1400" dirty="0">
                        <a:solidFill>
                          <a:schemeClr val="accent5"/>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a:solidFill>
                            <a:srgbClr val="008000"/>
                          </a:solidFill>
                          <a:latin typeface="Zapf Dingbats"/>
                          <a:ea typeface="Zapf Dingbats"/>
                          <a:cs typeface="Zapf Dingbats"/>
                          <a:sym typeface="Zapf Dingbats"/>
                        </a:rPr>
                        <a:t>✔</a:t>
                      </a:r>
                      <a:endParaRPr lang="en-US" sz="1400" dirty="0">
                        <a:solidFill>
                          <a:srgbClr val="008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4"/>
                  </a:ext>
                </a:extLst>
              </a:tr>
              <a:tr h="288834">
                <a:tc>
                  <a:txBody>
                    <a:bodyPr/>
                    <a:lstStyle/>
                    <a:p>
                      <a:r>
                        <a:rPr lang="en-US" sz="1100" b="1" baseline="0" dirty="0"/>
                        <a:t>App availability</a:t>
                      </a:r>
                      <a:endParaRPr lang="en-US" sz="11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a:solidFill>
                            <a:schemeClr val="accent5"/>
                          </a:solidFill>
                          <a:latin typeface="Zapf Dingbats"/>
                          <a:ea typeface="Zapf Dingbats"/>
                          <a:cs typeface="Zapf Dingbats"/>
                          <a:sym typeface="Zapf Dingbats"/>
                        </a:rPr>
                        <a:t>✖</a:t>
                      </a:r>
                      <a:endParaRPr lang="en-US" sz="1400" dirty="0">
                        <a:solidFill>
                          <a:schemeClr val="accent5"/>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a:solidFill>
                            <a:srgbClr val="008000"/>
                          </a:solidFill>
                          <a:latin typeface="Zapf Dingbats"/>
                          <a:ea typeface="Zapf Dingbats"/>
                          <a:cs typeface="Zapf Dingbats"/>
                          <a:sym typeface="Zapf Dingbats"/>
                        </a:rPr>
                        <a:t>✔</a:t>
                      </a:r>
                      <a:endParaRPr lang="en-US" sz="1400" dirty="0">
                        <a:solidFill>
                          <a:srgbClr val="008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grpSp>
        <p:nvGrpSpPr>
          <p:cNvPr id="7" name="Group 6"/>
          <p:cNvGrpSpPr>
            <a:grpSpLocks noChangeAspect="1"/>
          </p:cNvGrpSpPr>
          <p:nvPr/>
        </p:nvGrpSpPr>
        <p:grpSpPr>
          <a:xfrm>
            <a:off x="2817812" y="1295403"/>
            <a:ext cx="3657600" cy="2438397"/>
            <a:chOff x="1966274" y="1173481"/>
            <a:chExt cx="5090219" cy="3393491"/>
          </a:xfrm>
        </p:grpSpPr>
        <p:sp>
          <p:nvSpPr>
            <p:cNvPr id="30" name="Rectangle 29"/>
            <p:cNvSpPr/>
            <p:nvPr/>
          </p:nvSpPr>
          <p:spPr>
            <a:xfrm>
              <a:off x="2284412" y="1173481"/>
              <a:ext cx="4479393" cy="394930"/>
            </a:xfrm>
            <a:prstGeom prst="rect">
              <a:avLst/>
            </a:prstGeom>
            <a:solidFill>
              <a:schemeClr val="bg1">
                <a:lumMod val="65000"/>
              </a:schemeClr>
            </a:solidFill>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r>
                <a:rPr lang="en-US" sz="1200" b="0" i="0" cap="all" baseline="0" dirty="0">
                  <a:solidFill>
                    <a:schemeClr val="bg1"/>
                  </a:solidFill>
                  <a:effectLst>
                    <a:outerShdw blurRad="38100" dist="25400" dir="2700000" algn="tl">
                      <a:srgbClr val="000000">
                        <a:alpha val="0"/>
                      </a:srgbClr>
                    </a:outerShdw>
                  </a:effectLst>
                  <a:latin typeface="+mj-lt"/>
                </a:rPr>
                <a:t>Traditional</a:t>
              </a:r>
            </a:p>
          </p:txBody>
        </p:sp>
        <p:sp>
          <p:nvSpPr>
            <p:cNvPr id="32" name="Rectangle 31"/>
            <p:cNvSpPr/>
            <p:nvPr/>
          </p:nvSpPr>
          <p:spPr>
            <a:xfrm>
              <a:off x="1966274" y="4354879"/>
              <a:ext cx="5090219" cy="212093"/>
            </a:xfrm>
            <a:prstGeom prst="rect">
              <a:avLst/>
            </a:prstGeom>
            <a:noFill/>
          </p:spPr>
          <p:txBody>
            <a:bodyPr vert="horz" wrap="square" lIns="182880" tIns="0" rIns="91440" bIns="0" rtlCol="0" anchor="t">
              <a:noAutofit/>
            </a:bodyPr>
            <a:lstStyle/>
            <a:p>
              <a:pPr indent="0" algn="ctr">
                <a:lnSpc>
                  <a:spcPct val="90000"/>
                </a:lnSpc>
                <a:spcBef>
                  <a:spcPts val="600"/>
                </a:spcBef>
                <a:spcAft>
                  <a:spcPts val="0"/>
                </a:spcAft>
                <a:buClrTx/>
                <a:buFont typeface="Arial" pitchFamily="34" charset="0"/>
                <a:buNone/>
              </a:pPr>
              <a:r>
                <a:rPr lang="en-US" sz="1600" b="1" cap="all" dirty="0">
                  <a:solidFill>
                    <a:schemeClr val="tx1">
                      <a:lumMod val="65000"/>
                      <a:lumOff val="35000"/>
                    </a:schemeClr>
                  </a:solidFill>
                </a:rPr>
                <a:t>Traditional Network Perimeter</a:t>
              </a:r>
            </a:p>
            <a:p>
              <a:pPr>
                <a:lnSpc>
                  <a:spcPct val="90000"/>
                </a:lnSpc>
              </a:pPr>
              <a:endParaRPr lang="en-US" sz="1600" cap="all" dirty="0">
                <a:solidFill>
                  <a:schemeClr val="tx1">
                    <a:lumMod val="65000"/>
                    <a:lumOff val="35000"/>
                  </a:schemeClr>
                </a:solidFill>
                <a:effectLst>
                  <a:outerShdw blurRad="38100" dist="25400" dir="2700000" algn="tl">
                    <a:srgbClr val="000000">
                      <a:alpha val="0"/>
                    </a:srgbClr>
                  </a:outerShdw>
                </a:effectLst>
              </a:endParaRPr>
            </a:p>
            <a:p>
              <a:pPr indent="0">
                <a:lnSpc>
                  <a:spcPct val="90000"/>
                </a:lnSpc>
                <a:spcBef>
                  <a:spcPts val="0"/>
                </a:spcBef>
                <a:spcAft>
                  <a:spcPts val="0"/>
                </a:spcAft>
                <a:buClrTx/>
                <a:buFont typeface="Arial" pitchFamily="34" charset="0"/>
                <a:buNone/>
              </a:pPr>
              <a:r>
                <a:rPr lang="en-US" sz="1600" cap="all" dirty="0">
                  <a:solidFill>
                    <a:schemeClr val="tx1">
                      <a:lumMod val="65000"/>
                      <a:lumOff val="35000"/>
                    </a:schemeClr>
                  </a:solidFill>
                  <a:effectLst>
                    <a:outerShdw blurRad="38100" dist="25400" dir="2700000" algn="tl">
                      <a:srgbClr val="000000">
                        <a:alpha val="0"/>
                      </a:srgbClr>
                    </a:outerShdw>
                  </a:effectLst>
                  <a:latin typeface="+mj-lt"/>
                </a:rPr>
                <a:t> </a:t>
              </a:r>
            </a:p>
          </p:txBody>
        </p:sp>
        <p:grpSp>
          <p:nvGrpSpPr>
            <p:cNvPr id="108" name="Group 107"/>
            <p:cNvGrpSpPr/>
            <p:nvPr/>
          </p:nvGrpSpPr>
          <p:grpSpPr>
            <a:xfrm>
              <a:off x="2779818" y="2105447"/>
              <a:ext cx="1488519" cy="611131"/>
              <a:chOff x="610568" y="2410204"/>
              <a:chExt cx="1684565" cy="691440"/>
            </a:xfrm>
          </p:grpSpPr>
          <p:grpSp>
            <p:nvGrpSpPr>
              <p:cNvPr id="109" name="Group 108"/>
              <p:cNvGrpSpPr/>
              <p:nvPr/>
            </p:nvGrpSpPr>
            <p:grpSpPr>
              <a:xfrm>
                <a:off x="610568" y="2410204"/>
                <a:ext cx="1684565" cy="691440"/>
                <a:chOff x="441755" y="2402920"/>
                <a:chExt cx="1980981" cy="813106"/>
              </a:xfrm>
            </p:grpSpPr>
            <p:sp>
              <p:nvSpPr>
                <p:cNvPr id="111" name="Enterprise square"/>
                <p:cNvSpPr>
                  <a:spLocks/>
                </p:cNvSpPr>
                <p:nvPr/>
              </p:nvSpPr>
              <p:spPr bwMode="auto">
                <a:xfrm>
                  <a:off x="441755" y="2700413"/>
                  <a:ext cx="1980981" cy="515613"/>
                </a:xfrm>
                <a:custGeom>
                  <a:avLst/>
                  <a:gdLst>
                    <a:gd name="T0" fmla="*/ 2426 w 2426"/>
                    <a:gd name="T1" fmla="*/ 611 h 1222"/>
                    <a:gd name="T2" fmla="*/ 1213 w 2426"/>
                    <a:gd name="T3" fmla="*/ 1222 h 1222"/>
                    <a:gd name="T4" fmla="*/ 0 w 2426"/>
                    <a:gd name="T5" fmla="*/ 611 h 1222"/>
                    <a:gd name="T6" fmla="*/ 1213 w 2426"/>
                    <a:gd name="T7" fmla="*/ 0 h 1222"/>
                    <a:gd name="T8" fmla="*/ 2426 w 2426"/>
                    <a:gd name="T9" fmla="*/ 611 h 1222"/>
                  </a:gdLst>
                  <a:ahLst/>
                  <a:cxnLst>
                    <a:cxn ang="0">
                      <a:pos x="T0" y="T1"/>
                    </a:cxn>
                    <a:cxn ang="0">
                      <a:pos x="T2" y="T3"/>
                    </a:cxn>
                    <a:cxn ang="0">
                      <a:pos x="T4" y="T5"/>
                    </a:cxn>
                    <a:cxn ang="0">
                      <a:pos x="T6" y="T7"/>
                    </a:cxn>
                    <a:cxn ang="0">
                      <a:pos x="T8" y="T9"/>
                    </a:cxn>
                  </a:cxnLst>
                  <a:rect l="0" t="0" r="r" b="b"/>
                  <a:pathLst>
                    <a:path w="2426" h="1222">
                      <a:moveTo>
                        <a:pt x="2426" y="611"/>
                      </a:moveTo>
                      <a:lnTo>
                        <a:pt x="1213" y="1222"/>
                      </a:lnTo>
                      <a:lnTo>
                        <a:pt x="0" y="611"/>
                      </a:lnTo>
                      <a:lnTo>
                        <a:pt x="1213" y="0"/>
                      </a:lnTo>
                      <a:lnTo>
                        <a:pt x="2426" y="611"/>
                      </a:lnTo>
                      <a:close/>
                    </a:path>
                  </a:pathLst>
                </a:custGeom>
                <a:noFill/>
                <a:ln w="22225">
                  <a:solidFill>
                    <a:schemeClr val="tx1"/>
                  </a:solidFill>
                  <a:prstDash val="lgDash"/>
                  <a:miter lim="800000"/>
                </a:ln>
              </p:spPr>
              <p:txBody>
                <a:bodyPr vert="horz" wrap="square" lIns="91440" tIns="45720" rIns="91440" bIns="45720" numCol="1" anchor="t" anchorCtr="0" compatLnSpc="1">
                  <a:prstTxWarp prst="textNoShape">
                    <a:avLst/>
                  </a:prstTxWarp>
                </a:bodyPr>
                <a:lstStyle/>
                <a:p>
                  <a:endParaRPr lang="en-US" sz="1100">
                    <a:ln>
                      <a:solidFill>
                        <a:srgbClr val="4D4F53"/>
                      </a:solidFill>
                    </a:ln>
                    <a:solidFill>
                      <a:srgbClr val="4D4F53"/>
                    </a:solidFill>
                  </a:endParaRPr>
                </a:p>
              </p:txBody>
            </p:sp>
            <p:sp>
              <p:nvSpPr>
                <p:cNvPr id="112" name="Rounded Rectangle 111"/>
                <p:cNvSpPr/>
                <p:nvPr/>
              </p:nvSpPr>
              <p:spPr>
                <a:xfrm>
                  <a:off x="1731654" y="2676537"/>
                  <a:ext cx="366358" cy="264001"/>
                </a:xfrm>
                <a:prstGeom prst="roundRect">
                  <a:avLst/>
                </a:prstGeom>
                <a:solidFill>
                  <a:schemeClr val="bg1">
                    <a:lumMod val="95000"/>
                  </a:schemeClr>
                </a:solidFill>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1200" b="0" i="0" cap="all" baseline="0">
                    <a:solidFill>
                      <a:schemeClr val="bg1"/>
                    </a:solidFill>
                    <a:effectLst>
                      <a:outerShdw blurRad="38100" dist="25400" dir="2700000" algn="tl">
                        <a:srgbClr val="000000">
                          <a:alpha val="0"/>
                        </a:srgbClr>
                      </a:outerShdw>
                    </a:effectLst>
                    <a:latin typeface="+mj-lt"/>
                  </a:endParaRPr>
                </a:p>
              </p:txBody>
            </p:sp>
            <p:pic>
              <p:nvPicPr>
                <p:cNvPr id="113" name="Enterpris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1535" y="2402920"/>
                  <a:ext cx="632127" cy="758822"/>
                </a:xfrm>
                <a:prstGeom prst="rect">
                  <a:avLst/>
                </a:prstGeom>
              </p:spPr>
            </p:pic>
            <p:sp>
              <p:nvSpPr>
                <p:cNvPr id="114" name="Shape 571"/>
                <p:cNvSpPr>
                  <a:spLocks noChangeAspect="1"/>
                </p:cNvSpPr>
                <p:nvPr/>
              </p:nvSpPr>
              <p:spPr>
                <a:xfrm>
                  <a:off x="1689602" y="2445072"/>
                  <a:ext cx="536276" cy="520852"/>
                </a:xfrm>
                <a:custGeom>
                  <a:avLst/>
                  <a:gdLst/>
                  <a:ahLst/>
                  <a:cxnLst>
                    <a:cxn ang="0">
                      <a:pos x="wd2" y="hd2"/>
                    </a:cxn>
                    <a:cxn ang="5400000">
                      <a:pos x="wd2" y="hd2"/>
                    </a:cxn>
                    <a:cxn ang="10800000">
                      <a:pos x="wd2" y="hd2"/>
                    </a:cxn>
                    <a:cxn ang="16200000">
                      <a:pos x="wd2" y="hd2"/>
                    </a:cxn>
                  </a:cxnLst>
                  <a:rect l="0" t="0" r="r" b="b"/>
                  <a:pathLst>
                    <a:path w="21600" h="21600" extrusionOk="0">
                      <a:moveTo>
                        <a:pt x="17821" y="0"/>
                      </a:moveTo>
                      <a:cubicBezTo>
                        <a:pt x="8221" y="0"/>
                        <a:pt x="8221" y="0"/>
                        <a:pt x="8221" y="0"/>
                      </a:cubicBezTo>
                      <a:cubicBezTo>
                        <a:pt x="6128" y="0"/>
                        <a:pt x="4443" y="1836"/>
                        <a:pt x="4443" y="3996"/>
                      </a:cubicBezTo>
                      <a:cubicBezTo>
                        <a:pt x="4443" y="5940"/>
                        <a:pt x="4443" y="5940"/>
                        <a:pt x="4443" y="5940"/>
                      </a:cubicBezTo>
                      <a:cubicBezTo>
                        <a:pt x="3779" y="5940"/>
                        <a:pt x="3779" y="5940"/>
                        <a:pt x="3779" y="5940"/>
                      </a:cubicBezTo>
                      <a:cubicBezTo>
                        <a:pt x="1685" y="5940"/>
                        <a:pt x="0" y="7722"/>
                        <a:pt x="0" y="9936"/>
                      </a:cubicBezTo>
                      <a:cubicBezTo>
                        <a:pt x="0" y="17604"/>
                        <a:pt x="0" y="17604"/>
                        <a:pt x="0" y="17604"/>
                      </a:cubicBezTo>
                      <a:cubicBezTo>
                        <a:pt x="0" y="19818"/>
                        <a:pt x="1685" y="21600"/>
                        <a:pt x="3779" y="21600"/>
                      </a:cubicBezTo>
                      <a:cubicBezTo>
                        <a:pt x="13379" y="21600"/>
                        <a:pt x="13379" y="21600"/>
                        <a:pt x="13379" y="21600"/>
                      </a:cubicBezTo>
                      <a:cubicBezTo>
                        <a:pt x="15472" y="21600"/>
                        <a:pt x="17157" y="19818"/>
                        <a:pt x="17157" y="17604"/>
                      </a:cubicBezTo>
                      <a:cubicBezTo>
                        <a:pt x="17157" y="15714"/>
                        <a:pt x="17157" y="15714"/>
                        <a:pt x="17157" y="15714"/>
                      </a:cubicBezTo>
                      <a:cubicBezTo>
                        <a:pt x="17821" y="15714"/>
                        <a:pt x="17821" y="15714"/>
                        <a:pt x="17821" y="15714"/>
                      </a:cubicBezTo>
                      <a:cubicBezTo>
                        <a:pt x="19864" y="15714"/>
                        <a:pt x="21600" y="13932"/>
                        <a:pt x="21600" y="11718"/>
                      </a:cubicBezTo>
                      <a:cubicBezTo>
                        <a:pt x="21600" y="3996"/>
                        <a:pt x="21600" y="3996"/>
                        <a:pt x="21600" y="3996"/>
                      </a:cubicBezTo>
                      <a:cubicBezTo>
                        <a:pt x="21600" y="1836"/>
                        <a:pt x="19864" y="0"/>
                        <a:pt x="17821" y="0"/>
                      </a:cubicBezTo>
                      <a:close/>
                      <a:moveTo>
                        <a:pt x="7455" y="918"/>
                      </a:moveTo>
                      <a:cubicBezTo>
                        <a:pt x="8017" y="918"/>
                        <a:pt x="8477" y="1404"/>
                        <a:pt x="8477" y="2052"/>
                      </a:cubicBezTo>
                      <a:cubicBezTo>
                        <a:pt x="8477" y="2646"/>
                        <a:pt x="8017" y="3132"/>
                        <a:pt x="7455" y="3132"/>
                      </a:cubicBezTo>
                      <a:cubicBezTo>
                        <a:pt x="6843" y="3132"/>
                        <a:pt x="6383" y="2646"/>
                        <a:pt x="6383" y="2052"/>
                      </a:cubicBezTo>
                      <a:cubicBezTo>
                        <a:pt x="6383" y="1404"/>
                        <a:pt x="6843" y="918"/>
                        <a:pt x="7455" y="918"/>
                      </a:cubicBezTo>
                      <a:close/>
                      <a:moveTo>
                        <a:pt x="3013" y="6804"/>
                      </a:moveTo>
                      <a:cubicBezTo>
                        <a:pt x="3574" y="6804"/>
                        <a:pt x="4034" y="7344"/>
                        <a:pt x="4034" y="7938"/>
                      </a:cubicBezTo>
                      <a:cubicBezTo>
                        <a:pt x="4034" y="8532"/>
                        <a:pt x="3574" y="9018"/>
                        <a:pt x="3013" y="9018"/>
                      </a:cubicBezTo>
                      <a:cubicBezTo>
                        <a:pt x="2451" y="9018"/>
                        <a:pt x="1940" y="8532"/>
                        <a:pt x="1940" y="7938"/>
                      </a:cubicBezTo>
                      <a:cubicBezTo>
                        <a:pt x="1940" y="7344"/>
                        <a:pt x="2451" y="6804"/>
                        <a:pt x="3013" y="6804"/>
                      </a:cubicBezTo>
                      <a:close/>
                      <a:moveTo>
                        <a:pt x="15421" y="17604"/>
                      </a:moveTo>
                      <a:cubicBezTo>
                        <a:pt x="15421" y="18792"/>
                        <a:pt x="14502" y="19764"/>
                        <a:pt x="13379" y="19764"/>
                      </a:cubicBezTo>
                      <a:cubicBezTo>
                        <a:pt x="3779" y="19764"/>
                        <a:pt x="3779" y="19764"/>
                        <a:pt x="3779" y="19764"/>
                      </a:cubicBezTo>
                      <a:cubicBezTo>
                        <a:pt x="2655" y="19764"/>
                        <a:pt x="1736" y="18792"/>
                        <a:pt x="1736" y="17604"/>
                      </a:cubicBezTo>
                      <a:cubicBezTo>
                        <a:pt x="1736" y="9936"/>
                        <a:pt x="1736" y="9936"/>
                        <a:pt x="1736" y="9936"/>
                      </a:cubicBezTo>
                      <a:cubicBezTo>
                        <a:pt x="1736" y="9774"/>
                        <a:pt x="1736" y="9612"/>
                        <a:pt x="1787" y="9450"/>
                      </a:cubicBezTo>
                      <a:cubicBezTo>
                        <a:pt x="15370" y="9450"/>
                        <a:pt x="15370" y="9450"/>
                        <a:pt x="15370" y="9450"/>
                      </a:cubicBezTo>
                      <a:cubicBezTo>
                        <a:pt x="15421" y="9612"/>
                        <a:pt x="15421" y="9774"/>
                        <a:pt x="15421" y="9936"/>
                      </a:cubicBezTo>
                      <a:lnTo>
                        <a:pt x="15421" y="17604"/>
                      </a:lnTo>
                      <a:close/>
                      <a:moveTo>
                        <a:pt x="19864" y="11718"/>
                      </a:moveTo>
                      <a:cubicBezTo>
                        <a:pt x="19864" y="12906"/>
                        <a:pt x="18945" y="13878"/>
                        <a:pt x="17821" y="13878"/>
                      </a:cubicBezTo>
                      <a:cubicBezTo>
                        <a:pt x="17157" y="13878"/>
                        <a:pt x="17157" y="13878"/>
                        <a:pt x="17157" y="13878"/>
                      </a:cubicBezTo>
                      <a:cubicBezTo>
                        <a:pt x="17157" y="9936"/>
                        <a:pt x="17157" y="9936"/>
                        <a:pt x="17157" y="9936"/>
                      </a:cubicBezTo>
                      <a:cubicBezTo>
                        <a:pt x="17157" y="7722"/>
                        <a:pt x="15472" y="5940"/>
                        <a:pt x="13379" y="5940"/>
                      </a:cubicBezTo>
                      <a:cubicBezTo>
                        <a:pt x="6179" y="5940"/>
                        <a:pt x="6179" y="5940"/>
                        <a:pt x="6179" y="5940"/>
                      </a:cubicBezTo>
                      <a:cubicBezTo>
                        <a:pt x="6179" y="3996"/>
                        <a:pt x="6179" y="3996"/>
                        <a:pt x="6179" y="3996"/>
                      </a:cubicBezTo>
                      <a:cubicBezTo>
                        <a:pt x="6179" y="3834"/>
                        <a:pt x="6179" y="3726"/>
                        <a:pt x="6230" y="3564"/>
                      </a:cubicBezTo>
                      <a:cubicBezTo>
                        <a:pt x="19813" y="3564"/>
                        <a:pt x="19813" y="3564"/>
                        <a:pt x="19813" y="3564"/>
                      </a:cubicBezTo>
                      <a:cubicBezTo>
                        <a:pt x="19813" y="3726"/>
                        <a:pt x="19864" y="3834"/>
                        <a:pt x="19864" y="3996"/>
                      </a:cubicBezTo>
                      <a:lnTo>
                        <a:pt x="19864" y="11718"/>
                      </a:lnTo>
                      <a:close/>
                    </a:path>
                  </a:pathLst>
                </a:custGeom>
                <a:solidFill>
                  <a:schemeClr val="tx1">
                    <a:lumMod val="65000"/>
                    <a:lumOff val="35000"/>
                  </a:schemeClr>
                </a:solidFill>
                <a:ln w="12700" cap="flat">
                  <a:noFill/>
                  <a:miter lim="400000"/>
                </a:ln>
                <a:effectLst/>
              </p:spPr>
              <p:txBody>
                <a:bodyPr wrap="square" lIns="0" tIns="0" rIns="0" bIns="0" numCol="1" anchor="t">
                  <a:noAutofit/>
                </a:bodyPr>
                <a:lstStyle/>
                <a:p>
                  <a:pPr defTabSz="914048">
                    <a:defRPr sz="1800">
                      <a:solidFill>
                        <a:srgbClr val="000000"/>
                      </a:solidFill>
                      <a:effectLst/>
                    </a:defRPr>
                  </a:pPr>
                  <a:endParaRPr sz="1100" dirty="0"/>
                </a:p>
              </p:txBody>
            </p:sp>
          </p:grpSp>
          <p:sp>
            <p:nvSpPr>
              <p:cNvPr id="110" name="Freeform 67"/>
              <p:cNvSpPr>
                <a:spLocks noEditPoints="1"/>
              </p:cNvSpPr>
              <p:nvPr/>
            </p:nvSpPr>
            <p:spPr bwMode="auto">
              <a:xfrm>
                <a:off x="932642" y="2663267"/>
                <a:ext cx="181357" cy="241375"/>
              </a:xfrm>
              <a:custGeom>
                <a:avLst/>
                <a:gdLst>
                  <a:gd name="T0" fmla="*/ 355 w 391"/>
                  <a:gd name="T1" fmla="*/ 219 h 522"/>
                  <a:gd name="T2" fmla="*/ 355 w 391"/>
                  <a:gd name="T3" fmla="*/ 151 h 522"/>
                  <a:gd name="T4" fmla="*/ 204 w 391"/>
                  <a:gd name="T5" fmla="*/ 0 h 522"/>
                  <a:gd name="T6" fmla="*/ 187 w 391"/>
                  <a:gd name="T7" fmla="*/ 0 h 522"/>
                  <a:gd name="T8" fmla="*/ 36 w 391"/>
                  <a:gd name="T9" fmla="*/ 151 h 522"/>
                  <a:gd name="T10" fmla="*/ 36 w 391"/>
                  <a:gd name="T11" fmla="*/ 219 h 522"/>
                  <a:gd name="T12" fmla="*/ 0 w 391"/>
                  <a:gd name="T13" fmla="*/ 256 h 522"/>
                  <a:gd name="T14" fmla="*/ 0 w 391"/>
                  <a:gd name="T15" fmla="*/ 485 h 522"/>
                  <a:gd name="T16" fmla="*/ 38 w 391"/>
                  <a:gd name="T17" fmla="*/ 522 h 522"/>
                  <a:gd name="T18" fmla="*/ 353 w 391"/>
                  <a:gd name="T19" fmla="*/ 522 h 522"/>
                  <a:gd name="T20" fmla="*/ 391 w 391"/>
                  <a:gd name="T21" fmla="*/ 485 h 522"/>
                  <a:gd name="T22" fmla="*/ 391 w 391"/>
                  <a:gd name="T23" fmla="*/ 256 h 522"/>
                  <a:gd name="T24" fmla="*/ 355 w 391"/>
                  <a:gd name="T25" fmla="*/ 219 h 522"/>
                  <a:gd name="T26" fmla="*/ 287 w 391"/>
                  <a:gd name="T27" fmla="*/ 407 h 522"/>
                  <a:gd name="T28" fmla="*/ 248 w 391"/>
                  <a:gd name="T29" fmla="*/ 447 h 522"/>
                  <a:gd name="T30" fmla="*/ 146 w 391"/>
                  <a:gd name="T31" fmla="*/ 447 h 522"/>
                  <a:gd name="T32" fmla="*/ 106 w 391"/>
                  <a:gd name="T33" fmla="*/ 407 h 522"/>
                  <a:gd name="T34" fmla="*/ 106 w 391"/>
                  <a:gd name="T35" fmla="*/ 330 h 522"/>
                  <a:gd name="T36" fmla="*/ 146 w 391"/>
                  <a:gd name="T37" fmla="*/ 290 h 522"/>
                  <a:gd name="T38" fmla="*/ 248 w 391"/>
                  <a:gd name="T39" fmla="*/ 290 h 522"/>
                  <a:gd name="T40" fmla="*/ 287 w 391"/>
                  <a:gd name="T41" fmla="*/ 330 h 522"/>
                  <a:gd name="T42" fmla="*/ 287 w 391"/>
                  <a:gd name="T43" fmla="*/ 407 h 522"/>
                  <a:gd name="T44" fmla="*/ 298 w 391"/>
                  <a:gd name="T45" fmla="*/ 219 h 522"/>
                  <a:gd name="T46" fmla="*/ 93 w 391"/>
                  <a:gd name="T47" fmla="*/ 219 h 522"/>
                  <a:gd name="T48" fmla="*/ 93 w 391"/>
                  <a:gd name="T49" fmla="*/ 151 h 522"/>
                  <a:gd name="T50" fmla="*/ 187 w 391"/>
                  <a:gd name="T51" fmla="*/ 57 h 522"/>
                  <a:gd name="T52" fmla="*/ 204 w 391"/>
                  <a:gd name="T53" fmla="*/ 57 h 522"/>
                  <a:gd name="T54" fmla="*/ 298 w 391"/>
                  <a:gd name="T55" fmla="*/ 151 h 522"/>
                  <a:gd name="T56" fmla="*/ 298 w 391"/>
                  <a:gd name="T57" fmla="*/ 21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1" h="522">
                    <a:moveTo>
                      <a:pt x="355" y="219"/>
                    </a:moveTo>
                    <a:cubicBezTo>
                      <a:pt x="355" y="151"/>
                      <a:pt x="355" y="151"/>
                      <a:pt x="355" y="151"/>
                    </a:cubicBezTo>
                    <a:cubicBezTo>
                      <a:pt x="355" y="68"/>
                      <a:pt x="287" y="0"/>
                      <a:pt x="204" y="0"/>
                    </a:cubicBezTo>
                    <a:cubicBezTo>
                      <a:pt x="187" y="0"/>
                      <a:pt x="187" y="0"/>
                      <a:pt x="187" y="0"/>
                    </a:cubicBezTo>
                    <a:cubicBezTo>
                      <a:pt x="104" y="0"/>
                      <a:pt x="36" y="68"/>
                      <a:pt x="36" y="151"/>
                    </a:cubicBezTo>
                    <a:cubicBezTo>
                      <a:pt x="36" y="219"/>
                      <a:pt x="36" y="219"/>
                      <a:pt x="36" y="219"/>
                    </a:cubicBezTo>
                    <a:cubicBezTo>
                      <a:pt x="16" y="220"/>
                      <a:pt x="0" y="236"/>
                      <a:pt x="0" y="256"/>
                    </a:cubicBezTo>
                    <a:cubicBezTo>
                      <a:pt x="0" y="485"/>
                      <a:pt x="0" y="485"/>
                      <a:pt x="0" y="485"/>
                    </a:cubicBezTo>
                    <a:cubicBezTo>
                      <a:pt x="0" y="505"/>
                      <a:pt x="17" y="522"/>
                      <a:pt x="38" y="522"/>
                    </a:cubicBezTo>
                    <a:cubicBezTo>
                      <a:pt x="353" y="522"/>
                      <a:pt x="353" y="522"/>
                      <a:pt x="353" y="522"/>
                    </a:cubicBezTo>
                    <a:cubicBezTo>
                      <a:pt x="374" y="522"/>
                      <a:pt x="391" y="505"/>
                      <a:pt x="391" y="485"/>
                    </a:cubicBezTo>
                    <a:cubicBezTo>
                      <a:pt x="391" y="256"/>
                      <a:pt x="391" y="256"/>
                      <a:pt x="391" y="256"/>
                    </a:cubicBezTo>
                    <a:cubicBezTo>
                      <a:pt x="391" y="236"/>
                      <a:pt x="375" y="220"/>
                      <a:pt x="355" y="219"/>
                    </a:cubicBezTo>
                    <a:close/>
                    <a:moveTo>
                      <a:pt x="287" y="407"/>
                    </a:moveTo>
                    <a:cubicBezTo>
                      <a:pt x="287" y="429"/>
                      <a:pt x="269" y="447"/>
                      <a:pt x="248" y="447"/>
                    </a:cubicBezTo>
                    <a:cubicBezTo>
                      <a:pt x="146" y="447"/>
                      <a:pt x="146" y="447"/>
                      <a:pt x="146" y="447"/>
                    </a:cubicBezTo>
                    <a:cubicBezTo>
                      <a:pt x="124" y="447"/>
                      <a:pt x="106" y="429"/>
                      <a:pt x="106" y="407"/>
                    </a:cubicBezTo>
                    <a:cubicBezTo>
                      <a:pt x="106" y="330"/>
                      <a:pt x="106" y="330"/>
                      <a:pt x="106" y="330"/>
                    </a:cubicBezTo>
                    <a:cubicBezTo>
                      <a:pt x="106" y="308"/>
                      <a:pt x="124" y="290"/>
                      <a:pt x="146" y="290"/>
                    </a:cubicBezTo>
                    <a:cubicBezTo>
                      <a:pt x="248" y="290"/>
                      <a:pt x="248" y="290"/>
                      <a:pt x="248" y="290"/>
                    </a:cubicBezTo>
                    <a:cubicBezTo>
                      <a:pt x="269" y="290"/>
                      <a:pt x="287" y="308"/>
                      <a:pt x="287" y="330"/>
                    </a:cubicBezTo>
                    <a:lnTo>
                      <a:pt x="287" y="407"/>
                    </a:lnTo>
                    <a:close/>
                    <a:moveTo>
                      <a:pt x="298" y="219"/>
                    </a:moveTo>
                    <a:cubicBezTo>
                      <a:pt x="93" y="219"/>
                      <a:pt x="93" y="219"/>
                      <a:pt x="93" y="219"/>
                    </a:cubicBezTo>
                    <a:cubicBezTo>
                      <a:pt x="93" y="151"/>
                      <a:pt x="93" y="151"/>
                      <a:pt x="93" y="151"/>
                    </a:cubicBezTo>
                    <a:cubicBezTo>
                      <a:pt x="93" y="99"/>
                      <a:pt x="135" y="57"/>
                      <a:pt x="187" y="57"/>
                    </a:cubicBezTo>
                    <a:cubicBezTo>
                      <a:pt x="204" y="57"/>
                      <a:pt x="204" y="57"/>
                      <a:pt x="204" y="57"/>
                    </a:cubicBezTo>
                    <a:cubicBezTo>
                      <a:pt x="256" y="57"/>
                      <a:pt x="298" y="99"/>
                      <a:pt x="298" y="151"/>
                    </a:cubicBezTo>
                    <a:lnTo>
                      <a:pt x="298" y="219"/>
                    </a:ln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sz="1100"/>
              </a:p>
            </p:txBody>
          </p:sp>
        </p:grpSp>
        <p:grpSp>
          <p:nvGrpSpPr>
            <p:cNvPr id="115" name="Group 114"/>
            <p:cNvGrpSpPr/>
            <p:nvPr/>
          </p:nvGrpSpPr>
          <p:grpSpPr>
            <a:xfrm>
              <a:off x="4900754" y="1907765"/>
              <a:ext cx="1087585" cy="662057"/>
              <a:chOff x="3016023" y="2254018"/>
              <a:chExt cx="1217563" cy="740987"/>
            </a:xfrm>
          </p:grpSpPr>
          <p:grpSp>
            <p:nvGrpSpPr>
              <p:cNvPr id="116" name="Group 115"/>
              <p:cNvGrpSpPr/>
              <p:nvPr/>
            </p:nvGrpSpPr>
            <p:grpSpPr>
              <a:xfrm>
                <a:off x="3016023" y="2254018"/>
                <a:ext cx="1217563" cy="740987"/>
                <a:chOff x="2720619" y="2080216"/>
                <a:chExt cx="1727669" cy="1051428"/>
              </a:xfrm>
            </p:grpSpPr>
            <p:sp>
              <p:nvSpPr>
                <p:cNvPr id="118" name="Shape 571"/>
                <p:cNvSpPr>
                  <a:spLocks noChangeAspect="1"/>
                </p:cNvSpPr>
                <p:nvPr/>
              </p:nvSpPr>
              <p:spPr>
                <a:xfrm>
                  <a:off x="3641780" y="2269101"/>
                  <a:ext cx="536276" cy="520852"/>
                </a:xfrm>
                <a:custGeom>
                  <a:avLst/>
                  <a:gdLst/>
                  <a:ahLst/>
                  <a:cxnLst>
                    <a:cxn ang="0">
                      <a:pos x="wd2" y="hd2"/>
                    </a:cxn>
                    <a:cxn ang="5400000">
                      <a:pos x="wd2" y="hd2"/>
                    </a:cxn>
                    <a:cxn ang="10800000">
                      <a:pos x="wd2" y="hd2"/>
                    </a:cxn>
                    <a:cxn ang="16200000">
                      <a:pos x="wd2" y="hd2"/>
                    </a:cxn>
                  </a:cxnLst>
                  <a:rect l="0" t="0" r="r" b="b"/>
                  <a:pathLst>
                    <a:path w="21600" h="21600" extrusionOk="0">
                      <a:moveTo>
                        <a:pt x="17821" y="0"/>
                      </a:moveTo>
                      <a:cubicBezTo>
                        <a:pt x="8221" y="0"/>
                        <a:pt x="8221" y="0"/>
                        <a:pt x="8221" y="0"/>
                      </a:cubicBezTo>
                      <a:cubicBezTo>
                        <a:pt x="6128" y="0"/>
                        <a:pt x="4443" y="1836"/>
                        <a:pt x="4443" y="3996"/>
                      </a:cubicBezTo>
                      <a:cubicBezTo>
                        <a:pt x="4443" y="5940"/>
                        <a:pt x="4443" y="5940"/>
                        <a:pt x="4443" y="5940"/>
                      </a:cubicBezTo>
                      <a:cubicBezTo>
                        <a:pt x="3779" y="5940"/>
                        <a:pt x="3779" y="5940"/>
                        <a:pt x="3779" y="5940"/>
                      </a:cubicBezTo>
                      <a:cubicBezTo>
                        <a:pt x="1685" y="5940"/>
                        <a:pt x="0" y="7722"/>
                        <a:pt x="0" y="9936"/>
                      </a:cubicBezTo>
                      <a:cubicBezTo>
                        <a:pt x="0" y="17604"/>
                        <a:pt x="0" y="17604"/>
                        <a:pt x="0" y="17604"/>
                      </a:cubicBezTo>
                      <a:cubicBezTo>
                        <a:pt x="0" y="19818"/>
                        <a:pt x="1685" y="21600"/>
                        <a:pt x="3779" y="21600"/>
                      </a:cubicBezTo>
                      <a:cubicBezTo>
                        <a:pt x="13379" y="21600"/>
                        <a:pt x="13379" y="21600"/>
                        <a:pt x="13379" y="21600"/>
                      </a:cubicBezTo>
                      <a:cubicBezTo>
                        <a:pt x="15472" y="21600"/>
                        <a:pt x="17157" y="19818"/>
                        <a:pt x="17157" y="17604"/>
                      </a:cubicBezTo>
                      <a:cubicBezTo>
                        <a:pt x="17157" y="15714"/>
                        <a:pt x="17157" y="15714"/>
                        <a:pt x="17157" y="15714"/>
                      </a:cubicBezTo>
                      <a:cubicBezTo>
                        <a:pt x="17821" y="15714"/>
                        <a:pt x="17821" y="15714"/>
                        <a:pt x="17821" y="15714"/>
                      </a:cubicBezTo>
                      <a:cubicBezTo>
                        <a:pt x="19864" y="15714"/>
                        <a:pt x="21600" y="13932"/>
                        <a:pt x="21600" y="11718"/>
                      </a:cubicBezTo>
                      <a:cubicBezTo>
                        <a:pt x="21600" y="3996"/>
                        <a:pt x="21600" y="3996"/>
                        <a:pt x="21600" y="3996"/>
                      </a:cubicBezTo>
                      <a:cubicBezTo>
                        <a:pt x="21600" y="1836"/>
                        <a:pt x="19864" y="0"/>
                        <a:pt x="17821" y="0"/>
                      </a:cubicBezTo>
                      <a:close/>
                      <a:moveTo>
                        <a:pt x="7455" y="918"/>
                      </a:moveTo>
                      <a:cubicBezTo>
                        <a:pt x="8017" y="918"/>
                        <a:pt x="8477" y="1404"/>
                        <a:pt x="8477" y="2052"/>
                      </a:cubicBezTo>
                      <a:cubicBezTo>
                        <a:pt x="8477" y="2646"/>
                        <a:pt x="8017" y="3132"/>
                        <a:pt x="7455" y="3132"/>
                      </a:cubicBezTo>
                      <a:cubicBezTo>
                        <a:pt x="6843" y="3132"/>
                        <a:pt x="6383" y="2646"/>
                        <a:pt x="6383" y="2052"/>
                      </a:cubicBezTo>
                      <a:cubicBezTo>
                        <a:pt x="6383" y="1404"/>
                        <a:pt x="6843" y="918"/>
                        <a:pt x="7455" y="918"/>
                      </a:cubicBezTo>
                      <a:close/>
                      <a:moveTo>
                        <a:pt x="3013" y="6804"/>
                      </a:moveTo>
                      <a:cubicBezTo>
                        <a:pt x="3574" y="6804"/>
                        <a:pt x="4034" y="7344"/>
                        <a:pt x="4034" y="7938"/>
                      </a:cubicBezTo>
                      <a:cubicBezTo>
                        <a:pt x="4034" y="8532"/>
                        <a:pt x="3574" y="9018"/>
                        <a:pt x="3013" y="9018"/>
                      </a:cubicBezTo>
                      <a:cubicBezTo>
                        <a:pt x="2451" y="9018"/>
                        <a:pt x="1940" y="8532"/>
                        <a:pt x="1940" y="7938"/>
                      </a:cubicBezTo>
                      <a:cubicBezTo>
                        <a:pt x="1940" y="7344"/>
                        <a:pt x="2451" y="6804"/>
                        <a:pt x="3013" y="6804"/>
                      </a:cubicBezTo>
                      <a:close/>
                      <a:moveTo>
                        <a:pt x="15421" y="17604"/>
                      </a:moveTo>
                      <a:cubicBezTo>
                        <a:pt x="15421" y="18792"/>
                        <a:pt x="14502" y="19764"/>
                        <a:pt x="13379" y="19764"/>
                      </a:cubicBezTo>
                      <a:cubicBezTo>
                        <a:pt x="3779" y="19764"/>
                        <a:pt x="3779" y="19764"/>
                        <a:pt x="3779" y="19764"/>
                      </a:cubicBezTo>
                      <a:cubicBezTo>
                        <a:pt x="2655" y="19764"/>
                        <a:pt x="1736" y="18792"/>
                        <a:pt x="1736" y="17604"/>
                      </a:cubicBezTo>
                      <a:cubicBezTo>
                        <a:pt x="1736" y="9936"/>
                        <a:pt x="1736" y="9936"/>
                        <a:pt x="1736" y="9936"/>
                      </a:cubicBezTo>
                      <a:cubicBezTo>
                        <a:pt x="1736" y="9774"/>
                        <a:pt x="1736" y="9612"/>
                        <a:pt x="1787" y="9450"/>
                      </a:cubicBezTo>
                      <a:cubicBezTo>
                        <a:pt x="15370" y="9450"/>
                        <a:pt x="15370" y="9450"/>
                        <a:pt x="15370" y="9450"/>
                      </a:cubicBezTo>
                      <a:cubicBezTo>
                        <a:pt x="15421" y="9612"/>
                        <a:pt x="15421" y="9774"/>
                        <a:pt x="15421" y="9936"/>
                      </a:cubicBezTo>
                      <a:lnTo>
                        <a:pt x="15421" y="17604"/>
                      </a:lnTo>
                      <a:close/>
                      <a:moveTo>
                        <a:pt x="19864" y="11718"/>
                      </a:moveTo>
                      <a:cubicBezTo>
                        <a:pt x="19864" y="12906"/>
                        <a:pt x="18945" y="13878"/>
                        <a:pt x="17821" y="13878"/>
                      </a:cubicBezTo>
                      <a:cubicBezTo>
                        <a:pt x="17157" y="13878"/>
                        <a:pt x="17157" y="13878"/>
                        <a:pt x="17157" y="13878"/>
                      </a:cubicBezTo>
                      <a:cubicBezTo>
                        <a:pt x="17157" y="9936"/>
                        <a:pt x="17157" y="9936"/>
                        <a:pt x="17157" y="9936"/>
                      </a:cubicBezTo>
                      <a:cubicBezTo>
                        <a:pt x="17157" y="7722"/>
                        <a:pt x="15472" y="5940"/>
                        <a:pt x="13379" y="5940"/>
                      </a:cubicBezTo>
                      <a:cubicBezTo>
                        <a:pt x="6179" y="5940"/>
                        <a:pt x="6179" y="5940"/>
                        <a:pt x="6179" y="5940"/>
                      </a:cubicBezTo>
                      <a:cubicBezTo>
                        <a:pt x="6179" y="3996"/>
                        <a:pt x="6179" y="3996"/>
                        <a:pt x="6179" y="3996"/>
                      </a:cubicBezTo>
                      <a:cubicBezTo>
                        <a:pt x="6179" y="3834"/>
                        <a:pt x="6179" y="3726"/>
                        <a:pt x="6230" y="3564"/>
                      </a:cubicBezTo>
                      <a:cubicBezTo>
                        <a:pt x="19813" y="3564"/>
                        <a:pt x="19813" y="3564"/>
                        <a:pt x="19813" y="3564"/>
                      </a:cubicBezTo>
                      <a:cubicBezTo>
                        <a:pt x="19813" y="3726"/>
                        <a:pt x="19864" y="3834"/>
                        <a:pt x="19864" y="3996"/>
                      </a:cubicBezTo>
                      <a:lnTo>
                        <a:pt x="19864" y="11718"/>
                      </a:lnTo>
                      <a:close/>
                    </a:path>
                  </a:pathLst>
                </a:custGeom>
                <a:solidFill>
                  <a:schemeClr val="tx1">
                    <a:lumMod val="65000"/>
                    <a:lumOff val="35000"/>
                  </a:schemeClr>
                </a:solidFill>
                <a:ln w="12700" cap="flat">
                  <a:noFill/>
                  <a:miter lim="400000"/>
                </a:ln>
                <a:effectLst/>
              </p:spPr>
              <p:txBody>
                <a:bodyPr wrap="square" lIns="0" tIns="0" rIns="0" bIns="0" numCol="1" anchor="t">
                  <a:noAutofit/>
                </a:bodyPr>
                <a:lstStyle/>
                <a:p>
                  <a:pPr defTabSz="914048">
                    <a:defRPr sz="1800">
                      <a:solidFill>
                        <a:srgbClr val="000000"/>
                      </a:solidFill>
                      <a:effectLst/>
                    </a:defRPr>
                  </a:pPr>
                  <a:endParaRPr sz="1100" dirty="0"/>
                </a:p>
              </p:txBody>
            </p:sp>
            <p:sp>
              <p:nvSpPr>
                <p:cNvPr id="119" name="Freeform 54"/>
                <p:cNvSpPr>
                  <a:spLocks noEditPoints="1"/>
                </p:cNvSpPr>
                <p:nvPr/>
              </p:nvSpPr>
              <p:spPr bwMode="auto">
                <a:xfrm>
                  <a:off x="2927350" y="2483719"/>
                  <a:ext cx="732176" cy="486833"/>
                </a:xfrm>
                <a:custGeom>
                  <a:avLst/>
                  <a:gdLst>
                    <a:gd name="T0" fmla="*/ 506 w 609"/>
                    <a:gd name="T1" fmla="*/ 67 h 406"/>
                    <a:gd name="T2" fmla="*/ 449 w 609"/>
                    <a:gd name="T3" fmla="*/ 0 h 406"/>
                    <a:gd name="T4" fmla="*/ 160 w 609"/>
                    <a:gd name="T5" fmla="*/ 57 h 406"/>
                    <a:gd name="T6" fmla="*/ 134 w 609"/>
                    <a:gd name="T7" fmla="*/ 63 h 406"/>
                    <a:gd name="T8" fmla="*/ 76 w 609"/>
                    <a:gd name="T9" fmla="*/ 135 h 406"/>
                    <a:gd name="T10" fmla="*/ 0 w 609"/>
                    <a:gd name="T11" fmla="*/ 193 h 406"/>
                    <a:gd name="T12" fmla="*/ 58 w 609"/>
                    <a:gd name="T13" fmla="*/ 338 h 406"/>
                    <a:gd name="T14" fmla="*/ 104 w 609"/>
                    <a:gd name="T15" fmla="*/ 349 h 406"/>
                    <a:gd name="T16" fmla="*/ 392 w 609"/>
                    <a:gd name="T17" fmla="*/ 406 h 406"/>
                    <a:gd name="T18" fmla="*/ 449 w 609"/>
                    <a:gd name="T19" fmla="*/ 343 h 406"/>
                    <a:gd name="T20" fmla="*/ 534 w 609"/>
                    <a:gd name="T21" fmla="*/ 285 h 406"/>
                    <a:gd name="T22" fmla="*/ 552 w 609"/>
                    <a:gd name="T23" fmla="*/ 270 h 406"/>
                    <a:gd name="T24" fmla="*/ 609 w 609"/>
                    <a:gd name="T25" fmla="*/ 125 h 406"/>
                    <a:gd name="T26" fmla="*/ 582 w 609"/>
                    <a:gd name="T27" fmla="*/ 213 h 406"/>
                    <a:gd name="T28" fmla="*/ 518 w 609"/>
                    <a:gd name="T29" fmla="*/ 243 h 406"/>
                    <a:gd name="T30" fmla="*/ 505 w 609"/>
                    <a:gd name="T31" fmla="*/ 260 h 406"/>
                    <a:gd name="T32" fmla="*/ 506 w 609"/>
                    <a:gd name="T33" fmla="*/ 285 h 406"/>
                    <a:gd name="T34" fmla="*/ 436 w 609"/>
                    <a:gd name="T35" fmla="*/ 315 h 406"/>
                    <a:gd name="T36" fmla="*/ 422 w 609"/>
                    <a:gd name="T37" fmla="*/ 349 h 406"/>
                    <a:gd name="T38" fmla="*/ 161 w 609"/>
                    <a:gd name="T39" fmla="*/ 378 h 406"/>
                    <a:gd name="T40" fmla="*/ 132 w 609"/>
                    <a:gd name="T41" fmla="*/ 324 h 406"/>
                    <a:gd name="T42" fmla="*/ 58 w 609"/>
                    <a:gd name="T43" fmla="*/ 310 h 406"/>
                    <a:gd name="T44" fmla="*/ 28 w 609"/>
                    <a:gd name="T45" fmla="*/ 193 h 406"/>
                    <a:gd name="T46" fmla="*/ 92 w 609"/>
                    <a:gd name="T47" fmla="*/ 163 h 406"/>
                    <a:gd name="T48" fmla="*/ 105 w 609"/>
                    <a:gd name="T49" fmla="*/ 146 h 406"/>
                    <a:gd name="T50" fmla="*/ 104 w 609"/>
                    <a:gd name="T51" fmla="*/ 120 h 406"/>
                    <a:gd name="T52" fmla="*/ 174 w 609"/>
                    <a:gd name="T53" fmla="*/ 91 h 406"/>
                    <a:gd name="T54" fmla="*/ 188 w 609"/>
                    <a:gd name="T55" fmla="*/ 57 h 406"/>
                    <a:gd name="T56" fmla="*/ 449 w 609"/>
                    <a:gd name="T57" fmla="*/ 27 h 406"/>
                    <a:gd name="T58" fmla="*/ 478 w 609"/>
                    <a:gd name="T59" fmla="*/ 81 h 406"/>
                    <a:gd name="T60" fmla="*/ 552 w 609"/>
                    <a:gd name="T61" fmla="*/ 95 h 406"/>
                    <a:gd name="T62" fmla="*/ 582 w 609"/>
                    <a:gd name="T63" fmla="*/ 213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9" h="406">
                      <a:moveTo>
                        <a:pt x="552" y="67"/>
                      </a:moveTo>
                      <a:cubicBezTo>
                        <a:pt x="506" y="67"/>
                        <a:pt x="506" y="67"/>
                        <a:pt x="506" y="67"/>
                      </a:cubicBezTo>
                      <a:cubicBezTo>
                        <a:pt x="506" y="57"/>
                        <a:pt x="506" y="57"/>
                        <a:pt x="506" y="57"/>
                      </a:cubicBezTo>
                      <a:cubicBezTo>
                        <a:pt x="506" y="25"/>
                        <a:pt x="480" y="0"/>
                        <a:pt x="449" y="0"/>
                      </a:cubicBezTo>
                      <a:cubicBezTo>
                        <a:pt x="218" y="0"/>
                        <a:pt x="218" y="0"/>
                        <a:pt x="218" y="0"/>
                      </a:cubicBezTo>
                      <a:cubicBezTo>
                        <a:pt x="186" y="0"/>
                        <a:pt x="160" y="25"/>
                        <a:pt x="160" y="57"/>
                      </a:cubicBezTo>
                      <a:cubicBezTo>
                        <a:pt x="160" y="63"/>
                        <a:pt x="160" y="63"/>
                        <a:pt x="160" y="63"/>
                      </a:cubicBezTo>
                      <a:cubicBezTo>
                        <a:pt x="134" y="63"/>
                        <a:pt x="134" y="63"/>
                        <a:pt x="134" y="63"/>
                      </a:cubicBezTo>
                      <a:cubicBezTo>
                        <a:pt x="102" y="63"/>
                        <a:pt x="76" y="89"/>
                        <a:pt x="76" y="120"/>
                      </a:cubicBezTo>
                      <a:cubicBezTo>
                        <a:pt x="76" y="135"/>
                        <a:pt x="76" y="135"/>
                        <a:pt x="76" y="135"/>
                      </a:cubicBezTo>
                      <a:cubicBezTo>
                        <a:pt x="58" y="135"/>
                        <a:pt x="58" y="135"/>
                        <a:pt x="58" y="135"/>
                      </a:cubicBezTo>
                      <a:cubicBezTo>
                        <a:pt x="26" y="135"/>
                        <a:pt x="0" y="161"/>
                        <a:pt x="0" y="193"/>
                      </a:cubicBezTo>
                      <a:cubicBezTo>
                        <a:pt x="0" y="281"/>
                        <a:pt x="0" y="281"/>
                        <a:pt x="0" y="281"/>
                      </a:cubicBezTo>
                      <a:cubicBezTo>
                        <a:pt x="0" y="312"/>
                        <a:pt x="26" y="338"/>
                        <a:pt x="58" y="338"/>
                      </a:cubicBezTo>
                      <a:cubicBezTo>
                        <a:pt x="104" y="338"/>
                        <a:pt x="104" y="338"/>
                        <a:pt x="104" y="338"/>
                      </a:cubicBezTo>
                      <a:cubicBezTo>
                        <a:pt x="104" y="349"/>
                        <a:pt x="104" y="349"/>
                        <a:pt x="104" y="349"/>
                      </a:cubicBezTo>
                      <a:cubicBezTo>
                        <a:pt x="104" y="380"/>
                        <a:pt x="130" y="406"/>
                        <a:pt x="161" y="406"/>
                      </a:cubicBezTo>
                      <a:cubicBezTo>
                        <a:pt x="392" y="406"/>
                        <a:pt x="392" y="406"/>
                        <a:pt x="392" y="406"/>
                      </a:cubicBezTo>
                      <a:cubicBezTo>
                        <a:pt x="424" y="406"/>
                        <a:pt x="449" y="380"/>
                        <a:pt x="449" y="349"/>
                      </a:cubicBezTo>
                      <a:cubicBezTo>
                        <a:pt x="449" y="343"/>
                        <a:pt x="449" y="343"/>
                        <a:pt x="449" y="343"/>
                      </a:cubicBezTo>
                      <a:cubicBezTo>
                        <a:pt x="476" y="343"/>
                        <a:pt x="476" y="343"/>
                        <a:pt x="476" y="343"/>
                      </a:cubicBezTo>
                      <a:cubicBezTo>
                        <a:pt x="508" y="343"/>
                        <a:pt x="534" y="317"/>
                        <a:pt x="534" y="285"/>
                      </a:cubicBezTo>
                      <a:cubicBezTo>
                        <a:pt x="534" y="270"/>
                        <a:pt x="534" y="270"/>
                        <a:pt x="534" y="270"/>
                      </a:cubicBezTo>
                      <a:cubicBezTo>
                        <a:pt x="552" y="270"/>
                        <a:pt x="552" y="270"/>
                        <a:pt x="552" y="270"/>
                      </a:cubicBezTo>
                      <a:cubicBezTo>
                        <a:pt x="584" y="270"/>
                        <a:pt x="609" y="245"/>
                        <a:pt x="609" y="213"/>
                      </a:cubicBezTo>
                      <a:cubicBezTo>
                        <a:pt x="609" y="125"/>
                        <a:pt x="609" y="125"/>
                        <a:pt x="609" y="125"/>
                      </a:cubicBezTo>
                      <a:cubicBezTo>
                        <a:pt x="609" y="93"/>
                        <a:pt x="584" y="67"/>
                        <a:pt x="552" y="67"/>
                      </a:cubicBezTo>
                      <a:close/>
                      <a:moveTo>
                        <a:pt x="582" y="213"/>
                      </a:moveTo>
                      <a:cubicBezTo>
                        <a:pt x="582" y="229"/>
                        <a:pt x="568" y="243"/>
                        <a:pt x="552" y="243"/>
                      </a:cubicBezTo>
                      <a:cubicBezTo>
                        <a:pt x="518" y="243"/>
                        <a:pt x="518" y="243"/>
                        <a:pt x="518" y="243"/>
                      </a:cubicBezTo>
                      <a:cubicBezTo>
                        <a:pt x="514" y="243"/>
                        <a:pt x="510" y="245"/>
                        <a:pt x="507" y="248"/>
                      </a:cubicBezTo>
                      <a:cubicBezTo>
                        <a:pt x="505" y="251"/>
                        <a:pt x="504" y="256"/>
                        <a:pt x="505" y="260"/>
                      </a:cubicBezTo>
                      <a:cubicBezTo>
                        <a:pt x="506" y="263"/>
                        <a:pt x="506" y="265"/>
                        <a:pt x="506" y="267"/>
                      </a:cubicBezTo>
                      <a:cubicBezTo>
                        <a:pt x="506" y="285"/>
                        <a:pt x="506" y="285"/>
                        <a:pt x="506" y="285"/>
                      </a:cubicBezTo>
                      <a:cubicBezTo>
                        <a:pt x="506" y="302"/>
                        <a:pt x="493" y="315"/>
                        <a:pt x="476" y="315"/>
                      </a:cubicBezTo>
                      <a:cubicBezTo>
                        <a:pt x="436" y="315"/>
                        <a:pt x="436" y="315"/>
                        <a:pt x="436" y="315"/>
                      </a:cubicBezTo>
                      <a:cubicBezTo>
                        <a:pt x="428" y="315"/>
                        <a:pt x="422" y="321"/>
                        <a:pt x="422" y="329"/>
                      </a:cubicBezTo>
                      <a:cubicBezTo>
                        <a:pt x="422" y="349"/>
                        <a:pt x="422" y="349"/>
                        <a:pt x="422" y="349"/>
                      </a:cubicBezTo>
                      <a:cubicBezTo>
                        <a:pt x="422" y="365"/>
                        <a:pt x="408" y="378"/>
                        <a:pt x="392" y="378"/>
                      </a:cubicBezTo>
                      <a:cubicBezTo>
                        <a:pt x="161" y="378"/>
                        <a:pt x="161" y="378"/>
                        <a:pt x="161" y="378"/>
                      </a:cubicBezTo>
                      <a:cubicBezTo>
                        <a:pt x="145" y="378"/>
                        <a:pt x="132" y="365"/>
                        <a:pt x="132" y="349"/>
                      </a:cubicBezTo>
                      <a:cubicBezTo>
                        <a:pt x="132" y="324"/>
                        <a:pt x="132" y="324"/>
                        <a:pt x="132" y="324"/>
                      </a:cubicBezTo>
                      <a:cubicBezTo>
                        <a:pt x="132" y="317"/>
                        <a:pt x="125" y="310"/>
                        <a:pt x="118" y="310"/>
                      </a:cubicBezTo>
                      <a:cubicBezTo>
                        <a:pt x="58" y="310"/>
                        <a:pt x="58" y="310"/>
                        <a:pt x="58" y="310"/>
                      </a:cubicBezTo>
                      <a:cubicBezTo>
                        <a:pt x="41" y="310"/>
                        <a:pt x="28" y="297"/>
                        <a:pt x="28" y="281"/>
                      </a:cubicBezTo>
                      <a:cubicBezTo>
                        <a:pt x="28" y="193"/>
                        <a:pt x="28" y="193"/>
                        <a:pt x="28" y="193"/>
                      </a:cubicBezTo>
                      <a:cubicBezTo>
                        <a:pt x="28" y="176"/>
                        <a:pt x="41" y="163"/>
                        <a:pt x="58" y="163"/>
                      </a:cubicBezTo>
                      <a:cubicBezTo>
                        <a:pt x="92" y="163"/>
                        <a:pt x="92" y="163"/>
                        <a:pt x="92" y="163"/>
                      </a:cubicBezTo>
                      <a:cubicBezTo>
                        <a:pt x="96" y="163"/>
                        <a:pt x="100" y="161"/>
                        <a:pt x="103" y="158"/>
                      </a:cubicBezTo>
                      <a:cubicBezTo>
                        <a:pt x="105" y="154"/>
                        <a:pt x="106" y="150"/>
                        <a:pt x="105" y="146"/>
                      </a:cubicBezTo>
                      <a:cubicBezTo>
                        <a:pt x="104" y="143"/>
                        <a:pt x="104" y="140"/>
                        <a:pt x="104" y="138"/>
                      </a:cubicBezTo>
                      <a:cubicBezTo>
                        <a:pt x="104" y="120"/>
                        <a:pt x="104" y="120"/>
                        <a:pt x="104" y="120"/>
                      </a:cubicBezTo>
                      <a:cubicBezTo>
                        <a:pt x="104" y="104"/>
                        <a:pt x="117" y="91"/>
                        <a:pt x="134" y="91"/>
                      </a:cubicBezTo>
                      <a:cubicBezTo>
                        <a:pt x="174" y="91"/>
                        <a:pt x="174" y="91"/>
                        <a:pt x="174" y="91"/>
                      </a:cubicBezTo>
                      <a:cubicBezTo>
                        <a:pt x="182" y="91"/>
                        <a:pt x="188" y="84"/>
                        <a:pt x="188" y="77"/>
                      </a:cubicBezTo>
                      <a:cubicBezTo>
                        <a:pt x="188" y="57"/>
                        <a:pt x="188" y="57"/>
                        <a:pt x="188" y="57"/>
                      </a:cubicBezTo>
                      <a:cubicBezTo>
                        <a:pt x="188" y="41"/>
                        <a:pt x="201" y="27"/>
                        <a:pt x="218" y="27"/>
                      </a:cubicBezTo>
                      <a:cubicBezTo>
                        <a:pt x="449" y="27"/>
                        <a:pt x="449" y="27"/>
                        <a:pt x="449" y="27"/>
                      </a:cubicBezTo>
                      <a:cubicBezTo>
                        <a:pt x="465" y="27"/>
                        <a:pt x="478" y="41"/>
                        <a:pt x="478" y="57"/>
                      </a:cubicBezTo>
                      <a:cubicBezTo>
                        <a:pt x="478" y="81"/>
                        <a:pt x="478" y="81"/>
                        <a:pt x="478" y="81"/>
                      </a:cubicBezTo>
                      <a:cubicBezTo>
                        <a:pt x="478" y="89"/>
                        <a:pt x="484" y="95"/>
                        <a:pt x="492" y="95"/>
                      </a:cubicBezTo>
                      <a:cubicBezTo>
                        <a:pt x="552" y="95"/>
                        <a:pt x="552" y="95"/>
                        <a:pt x="552" y="95"/>
                      </a:cubicBezTo>
                      <a:cubicBezTo>
                        <a:pt x="568" y="95"/>
                        <a:pt x="582" y="109"/>
                        <a:pt x="582" y="125"/>
                      </a:cubicBezTo>
                      <a:lnTo>
                        <a:pt x="582" y="213"/>
                      </a:ln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dirty="0"/>
                </a:p>
              </p:txBody>
            </p:sp>
            <p:sp>
              <p:nvSpPr>
                <p:cNvPr id="120" name="Oval 119"/>
                <p:cNvSpPr/>
                <p:nvPr/>
              </p:nvSpPr>
              <p:spPr>
                <a:xfrm>
                  <a:off x="2720619" y="2080216"/>
                  <a:ext cx="1727669" cy="1051428"/>
                </a:xfrm>
                <a:prstGeom prst="ellipse">
                  <a:avLst/>
                </a:prstGeom>
                <a:noFill/>
                <a:ln w="28575">
                  <a:solidFill>
                    <a:schemeClr val="tx1">
                      <a:lumMod val="85000"/>
                      <a:lumOff val="15000"/>
                    </a:schemeClr>
                  </a:solidFill>
                  <a:prstDash val="lgDash"/>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1200" b="0" i="0" cap="all" baseline="0">
                    <a:solidFill>
                      <a:schemeClr val="bg1"/>
                    </a:solidFill>
                    <a:effectLst>
                      <a:outerShdw blurRad="38100" dist="25400" dir="2700000" algn="tl">
                        <a:srgbClr val="000000">
                          <a:alpha val="0"/>
                        </a:srgbClr>
                      </a:outerShdw>
                    </a:effectLst>
                    <a:latin typeface="+mj-lt"/>
                  </a:endParaRPr>
                </a:p>
              </p:txBody>
            </p:sp>
          </p:grpSp>
          <p:sp>
            <p:nvSpPr>
              <p:cNvPr id="117" name="Freeform 67"/>
              <p:cNvSpPr>
                <a:spLocks noEditPoints="1"/>
              </p:cNvSpPr>
              <p:nvPr/>
            </p:nvSpPr>
            <p:spPr bwMode="auto">
              <a:xfrm>
                <a:off x="3454057" y="2335011"/>
                <a:ext cx="181357" cy="241375"/>
              </a:xfrm>
              <a:custGeom>
                <a:avLst/>
                <a:gdLst>
                  <a:gd name="T0" fmla="*/ 355 w 391"/>
                  <a:gd name="T1" fmla="*/ 219 h 522"/>
                  <a:gd name="T2" fmla="*/ 355 w 391"/>
                  <a:gd name="T3" fmla="*/ 151 h 522"/>
                  <a:gd name="T4" fmla="*/ 204 w 391"/>
                  <a:gd name="T5" fmla="*/ 0 h 522"/>
                  <a:gd name="T6" fmla="*/ 187 w 391"/>
                  <a:gd name="T7" fmla="*/ 0 h 522"/>
                  <a:gd name="T8" fmla="*/ 36 w 391"/>
                  <a:gd name="T9" fmla="*/ 151 h 522"/>
                  <a:gd name="T10" fmla="*/ 36 w 391"/>
                  <a:gd name="T11" fmla="*/ 219 h 522"/>
                  <a:gd name="T12" fmla="*/ 0 w 391"/>
                  <a:gd name="T13" fmla="*/ 256 h 522"/>
                  <a:gd name="T14" fmla="*/ 0 w 391"/>
                  <a:gd name="T15" fmla="*/ 485 h 522"/>
                  <a:gd name="T16" fmla="*/ 38 w 391"/>
                  <a:gd name="T17" fmla="*/ 522 h 522"/>
                  <a:gd name="T18" fmla="*/ 353 w 391"/>
                  <a:gd name="T19" fmla="*/ 522 h 522"/>
                  <a:gd name="T20" fmla="*/ 391 w 391"/>
                  <a:gd name="T21" fmla="*/ 485 h 522"/>
                  <a:gd name="T22" fmla="*/ 391 w 391"/>
                  <a:gd name="T23" fmla="*/ 256 h 522"/>
                  <a:gd name="T24" fmla="*/ 355 w 391"/>
                  <a:gd name="T25" fmla="*/ 219 h 522"/>
                  <a:gd name="T26" fmla="*/ 287 w 391"/>
                  <a:gd name="T27" fmla="*/ 407 h 522"/>
                  <a:gd name="T28" fmla="*/ 248 w 391"/>
                  <a:gd name="T29" fmla="*/ 447 h 522"/>
                  <a:gd name="T30" fmla="*/ 146 w 391"/>
                  <a:gd name="T31" fmla="*/ 447 h 522"/>
                  <a:gd name="T32" fmla="*/ 106 w 391"/>
                  <a:gd name="T33" fmla="*/ 407 h 522"/>
                  <a:gd name="T34" fmla="*/ 106 w 391"/>
                  <a:gd name="T35" fmla="*/ 330 h 522"/>
                  <a:gd name="T36" fmla="*/ 146 w 391"/>
                  <a:gd name="T37" fmla="*/ 290 h 522"/>
                  <a:gd name="T38" fmla="*/ 248 w 391"/>
                  <a:gd name="T39" fmla="*/ 290 h 522"/>
                  <a:gd name="T40" fmla="*/ 287 w 391"/>
                  <a:gd name="T41" fmla="*/ 330 h 522"/>
                  <a:gd name="T42" fmla="*/ 287 w 391"/>
                  <a:gd name="T43" fmla="*/ 407 h 522"/>
                  <a:gd name="T44" fmla="*/ 298 w 391"/>
                  <a:gd name="T45" fmla="*/ 219 h 522"/>
                  <a:gd name="T46" fmla="*/ 93 w 391"/>
                  <a:gd name="T47" fmla="*/ 219 h 522"/>
                  <a:gd name="T48" fmla="*/ 93 w 391"/>
                  <a:gd name="T49" fmla="*/ 151 h 522"/>
                  <a:gd name="T50" fmla="*/ 187 w 391"/>
                  <a:gd name="T51" fmla="*/ 57 h 522"/>
                  <a:gd name="T52" fmla="*/ 204 w 391"/>
                  <a:gd name="T53" fmla="*/ 57 h 522"/>
                  <a:gd name="T54" fmla="*/ 298 w 391"/>
                  <a:gd name="T55" fmla="*/ 151 h 522"/>
                  <a:gd name="T56" fmla="*/ 298 w 391"/>
                  <a:gd name="T57" fmla="*/ 21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1" h="522">
                    <a:moveTo>
                      <a:pt x="355" y="219"/>
                    </a:moveTo>
                    <a:cubicBezTo>
                      <a:pt x="355" y="151"/>
                      <a:pt x="355" y="151"/>
                      <a:pt x="355" y="151"/>
                    </a:cubicBezTo>
                    <a:cubicBezTo>
                      <a:pt x="355" y="68"/>
                      <a:pt x="287" y="0"/>
                      <a:pt x="204" y="0"/>
                    </a:cubicBezTo>
                    <a:cubicBezTo>
                      <a:pt x="187" y="0"/>
                      <a:pt x="187" y="0"/>
                      <a:pt x="187" y="0"/>
                    </a:cubicBezTo>
                    <a:cubicBezTo>
                      <a:pt x="104" y="0"/>
                      <a:pt x="36" y="68"/>
                      <a:pt x="36" y="151"/>
                    </a:cubicBezTo>
                    <a:cubicBezTo>
                      <a:pt x="36" y="219"/>
                      <a:pt x="36" y="219"/>
                      <a:pt x="36" y="219"/>
                    </a:cubicBezTo>
                    <a:cubicBezTo>
                      <a:pt x="16" y="220"/>
                      <a:pt x="0" y="236"/>
                      <a:pt x="0" y="256"/>
                    </a:cubicBezTo>
                    <a:cubicBezTo>
                      <a:pt x="0" y="485"/>
                      <a:pt x="0" y="485"/>
                      <a:pt x="0" y="485"/>
                    </a:cubicBezTo>
                    <a:cubicBezTo>
                      <a:pt x="0" y="505"/>
                      <a:pt x="17" y="522"/>
                      <a:pt x="38" y="522"/>
                    </a:cubicBezTo>
                    <a:cubicBezTo>
                      <a:pt x="353" y="522"/>
                      <a:pt x="353" y="522"/>
                      <a:pt x="353" y="522"/>
                    </a:cubicBezTo>
                    <a:cubicBezTo>
                      <a:pt x="374" y="522"/>
                      <a:pt x="391" y="505"/>
                      <a:pt x="391" y="485"/>
                    </a:cubicBezTo>
                    <a:cubicBezTo>
                      <a:pt x="391" y="256"/>
                      <a:pt x="391" y="256"/>
                      <a:pt x="391" y="256"/>
                    </a:cubicBezTo>
                    <a:cubicBezTo>
                      <a:pt x="391" y="236"/>
                      <a:pt x="375" y="220"/>
                      <a:pt x="355" y="219"/>
                    </a:cubicBezTo>
                    <a:close/>
                    <a:moveTo>
                      <a:pt x="287" y="407"/>
                    </a:moveTo>
                    <a:cubicBezTo>
                      <a:pt x="287" y="429"/>
                      <a:pt x="269" y="447"/>
                      <a:pt x="248" y="447"/>
                    </a:cubicBezTo>
                    <a:cubicBezTo>
                      <a:pt x="146" y="447"/>
                      <a:pt x="146" y="447"/>
                      <a:pt x="146" y="447"/>
                    </a:cubicBezTo>
                    <a:cubicBezTo>
                      <a:pt x="124" y="447"/>
                      <a:pt x="106" y="429"/>
                      <a:pt x="106" y="407"/>
                    </a:cubicBezTo>
                    <a:cubicBezTo>
                      <a:pt x="106" y="330"/>
                      <a:pt x="106" y="330"/>
                      <a:pt x="106" y="330"/>
                    </a:cubicBezTo>
                    <a:cubicBezTo>
                      <a:pt x="106" y="308"/>
                      <a:pt x="124" y="290"/>
                      <a:pt x="146" y="290"/>
                    </a:cubicBezTo>
                    <a:cubicBezTo>
                      <a:pt x="248" y="290"/>
                      <a:pt x="248" y="290"/>
                      <a:pt x="248" y="290"/>
                    </a:cubicBezTo>
                    <a:cubicBezTo>
                      <a:pt x="269" y="290"/>
                      <a:pt x="287" y="308"/>
                      <a:pt x="287" y="330"/>
                    </a:cubicBezTo>
                    <a:lnTo>
                      <a:pt x="287" y="407"/>
                    </a:lnTo>
                    <a:close/>
                    <a:moveTo>
                      <a:pt x="298" y="219"/>
                    </a:moveTo>
                    <a:cubicBezTo>
                      <a:pt x="93" y="219"/>
                      <a:pt x="93" y="219"/>
                      <a:pt x="93" y="219"/>
                    </a:cubicBezTo>
                    <a:cubicBezTo>
                      <a:pt x="93" y="151"/>
                      <a:pt x="93" y="151"/>
                      <a:pt x="93" y="151"/>
                    </a:cubicBezTo>
                    <a:cubicBezTo>
                      <a:pt x="93" y="99"/>
                      <a:pt x="135" y="57"/>
                      <a:pt x="187" y="57"/>
                    </a:cubicBezTo>
                    <a:cubicBezTo>
                      <a:pt x="204" y="57"/>
                      <a:pt x="204" y="57"/>
                      <a:pt x="204" y="57"/>
                    </a:cubicBezTo>
                    <a:cubicBezTo>
                      <a:pt x="256" y="57"/>
                      <a:pt x="298" y="99"/>
                      <a:pt x="298" y="151"/>
                    </a:cubicBezTo>
                    <a:lnTo>
                      <a:pt x="298" y="219"/>
                    </a:ln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sz="1100"/>
              </a:p>
            </p:txBody>
          </p:sp>
        </p:grpSp>
        <p:grpSp>
          <p:nvGrpSpPr>
            <p:cNvPr id="5" name="Group 4"/>
            <p:cNvGrpSpPr/>
            <p:nvPr/>
          </p:nvGrpSpPr>
          <p:grpSpPr>
            <a:xfrm>
              <a:off x="2780427" y="2788366"/>
              <a:ext cx="3414901" cy="1235961"/>
              <a:chOff x="850588" y="3345301"/>
              <a:chExt cx="3415791" cy="1235961"/>
            </a:xfrm>
          </p:grpSpPr>
          <p:sp>
            <p:nvSpPr>
              <p:cNvPr id="88" name="Enterprise square"/>
              <p:cNvSpPr>
                <a:spLocks/>
              </p:cNvSpPr>
              <p:nvPr/>
            </p:nvSpPr>
            <p:spPr bwMode="auto">
              <a:xfrm>
                <a:off x="850588" y="3507853"/>
                <a:ext cx="3415791" cy="1073409"/>
              </a:xfrm>
              <a:custGeom>
                <a:avLst/>
                <a:gdLst>
                  <a:gd name="T0" fmla="*/ 2426 w 2426"/>
                  <a:gd name="T1" fmla="*/ 611 h 1222"/>
                  <a:gd name="T2" fmla="*/ 1213 w 2426"/>
                  <a:gd name="T3" fmla="*/ 1222 h 1222"/>
                  <a:gd name="T4" fmla="*/ 0 w 2426"/>
                  <a:gd name="T5" fmla="*/ 611 h 1222"/>
                  <a:gd name="T6" fmla="*/ 1213 w 2426"/>
                  <a:gd name="T7" fmla="*/ 0 h 1222"/>
                  <a:gd name="T8" fmla="*/ 2426 w 2426"/>
                  <a:gd name="T9" fmla="*/ 611 h 1222"/>
                </a:gdLst>
                <a:ahLst/>
                <a:cxnLst>
                  <a:cxn ang="0">
                    <a:pos x="T0" y="T1"/>
                  </a:cxn>
                  <a:cxn ang="0">
                    <a:pos x="T2" y="T3"/>
                  </a:cxn>
                  <a:cxn ang="0">
                    <a:pos x="T4" y="T5"/>
                  </a:cxn>
                  <a:cxn ang="0">
                    <a:pos x="T6" y="T7"/>
                  </a:cxn>
                  <a:cxn ang="0">
                    <a:pos x="T8" y="T9"/>
                  </a:cxn>
                </a:cxnLst>
                <a:rect l="0" t="0" r="r" b="b"/>
                <a:pathLst>
                  <a:path w="2426" h="1222">
                    <a:moveTo>
                      <a:pt x="2426" y="611"/>
                    </a:moveTo>
                    <a:lnTo>
                      <a:pt x="1213" y="1222"/>
                    </a:lnTo>
                    <a:lnTo>
                      <a:pt x="0" y="611"/>
                    </a:lnTo>
                    <a:lnTo>
                      <a:pt x="1213" y="0"/>
                    </a:lnTo>
                    <a:lnTo>
                      <a:pt x="2426" y="611"/>
                    </a:lnTo>
                    <a:close/>
                  </a:path>
                </a:pathLst>
              </a:custGeom>
              <a:noFill/>
              <a:ln w="22225">
                <a:solidFill>
                  <a:schemeClr val="tx1"/>
                </a:solidFill>
                <a:prstDash val="lgDash"/>
                <a:miter lim="800000"/>
              </a:ln>
            </p:spPr>
            <p:txBody>
              <a:bodyPr vert="horz" wrap="square" lIns="91440" tIns="45720" rIns="91440" bIns="45720" numCol="1" anchor="t" anchorCtr="0" compatLnSpc="1">
                <a:prstTxWarp prst="textNoShape">
                  <a:avLst/>
                </a:prstTxWarp>
              </a:bodyPr>
              <a:lstStyle/>
              <a:p>
                <a:endParaRPr lang="en-US" sz="1100">
                  <a:ln>
                    <a:solidFill>
                      <a:srgbClr val="4D4F53"/>
                    </a:solidFill>
                  </a:ln>
                  <a:solidFill>
                    <a:srgbClr val="4D4F53"/>
                  </a:solidFill>
                </a:endParaRPr>
              </a:p>
            </p:txBody>
          </p:sp>
          <p:sp>
            <p:nvSpPr>
              <p:cNvPr id="89" name="Freeform 5"/>
              <p:cNvSpPr>
                <a:spLocks noChangeAspect="1" noEditPoints="1"/>
              </p:cNvSpPr>
              <p:nvPr/>
            </p:nvSpPr>
            <p:spPr bwMode="auto">
              <a:xfrm>
                <a:off x="2936614" y="3407903"/>
                <a:ext cx="231688" cy="347405"/>
              </a:xfrm>
              <a:custGeom>
                <a:avLst/>
                <a:gdLst>
                  <a:gd name="T0" fmla="*/ 320 w 384"/>
                  <a:gd name="T1" fmla="*/ 0 h 585"/>
                  <a:gd name="T2" fmla="*/ 64 w 384"/>
                  <a:gd name="T3" fmla="*/ 0 h 585"/>
                  <a:gd name="T4" fmla="*/ 0 w 384"/>
                  <a:gd name="T5" fmla="*/ 64 h 585"/>
                  <a:gd name="T6" fmla="*/ 0 w 384"/>
                  <a:gd name="T7" fmla="*/ 521 h 585"/>
                  <a:gd name="T8" fmla="*/ 64 w 384"/>
                  <a:gd name="T9" fmla="*/ 585 h 585"/>
                  <a:gd name="T10" fmla="*/ 320 w 384"/>
                  <a:gd name="T11" fmla="*/ 585 h 585"/>
                  <a:gd name="T12" fmla="*/ 384 w 384"/>
                  <a:gd name="T13" fmla="*/ 521 h 585"/>
                  <a:gd name="T14" fmla="*/ 384 w 384"/>
                  <a:gd name="T15" fmla="*/ 64 h 585"/>
                  <a:gd name="T16" fmla="*/ 320 w 384"/>
                  <a:gd name="T17" fmla="*/ 0 h 585"/>
                  <a:gd name="T18" fmla="*/ 192 w 384"/>
                  <a:gd name="T19" fmla="*/ 543 h 585"/>
                  <a:gd name="T20" fmla="*/ 160 w 384"/>
                  <a:gd name="T21" fmla="*/ 511 h 585"/>
                  <a:gd name="T22" fmla="*/ 192 w 384"/>
                  <a:gd name="T23" fmla="*/ 479 h 585"/>
                  <a:gd name="T24" fmla="*/ 224 w 384"/>
                  <a:gd name="T25" fmla="*/ 511 h 585"/>
                  <a:gd name="T26" fmla="*/ 192 w 384"/>
                  <a:gd name="T27" fmla="*/ 543 h 585"/>
                  <a:gd name="T28" fmla="*/ 331 w 384"/>
                  <a:gd name="T29" fmla="*/ 425 h 585"/>
                  <a:gd name="T30" fmla="*/ 309 w 384"/>
                  <a:gd name="T31" fmla="*/ 446 h 585"/>
                  <a:gd name="T32" fmla="*/ 75 w 384"/>
                  <a:gd name="T33" fmla="*/ 446 h 585"/>
                  <a:gd name="T34" fmla="*/ 54 w 384"/>
                  <a:gd name="T35" fmla="*/ 425 h 585"/>
                  <a:gd name="T36" fmla="*/ 54 w 384"/>
                  <a:gd name="T37" fmla="*/ 74 h 585"/>
                  <a:gd name="T38" fmla="*/ 75 w 384"/>
                  <a:gd name="T39" fmla="*/ 53 h 585"/>
                  <a:gd name="T40" fmla="*/ 309 w 384"/>
                  <a:gd name="T41" fmla="*/ 53 h 585"/>
                  <a:gd name="T42" fmla="*/ 331 w 384"/>
                  <a:gd name="T43" fmla="*/ 74 h 585"/>
                  <a:gd name="T44" fmla="*/ 331 w 384"/>
                  <a:gd name="T45" fmla="*/ 42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4" h="585">
                    <a:moveTo>
                      <a:pt x="320" y="0"/>
                    </a:moveTo>
                    <a:cubicBezTo>
                      <a:pt x="64" y="0"/>
                      <a:pt x="64" y="0"/>
                      <a:pt x="64" y="0"/>
                    </a:cubicBezTo>
                    <a:cubicBezTo>
                      <a:pt x="29" y="0"/>
                      <a:pt x="0" y="29"/>
                      <a:pt x="0" y="64"/>
                    </a:cubicBezTo>
                    <a:cubicBezTo>
                      <a:pt x="0" y="521"/>
                      <a:pt x="0" y="521"/>
                      <a:pt x="0" y="521"/>
                    </a:cubicBezTo>
                    <a:cubicBezTo>
                      <a:pt x="0" y="557"/>
                      <a:pt x="29" y="585"/>
                      <a:pt x="64" y="585"/>
                    </a:cubicBezTo>
                    <a:cubicBezTo>
                      <a:pt x="320" y="585"/>
                      <a:pt x="320" y="585"/>
                      <a:pt x="320" y="585"/>
                    </a:cubicBezTo>
                    <a:cubicBezTo>
                      <a:pt x="355" y="585"/>
                      <a:pt x="384" y="557"/>
                      <a:pt x="384" y="521"/>
                    </a:cubicBezTo>
                    <a:cubicBezTo>
                      <a:pt x="384" y="64"/>
                      <a:pt x="384" y="64"/>
                      <a:pt x="384" y="64"/>
                    </a:cubicBezTo>
                    <a:cubicBezTo>
                      <a:pt x="384" y="29"/>
                      <a:pt x="355" y="0"/>
                      <a:pt x="320" y="0"/>
                    </a:cubicBezTo>
                    <a:close/>
                    <a:moveTo>
                      <a:pt x="192" y="543"/>
                    </a:moveTo>
                    <a:cubicBezTo>
                      <a:pt x="175" y="543"/>
                      <a:pt x="160" y="528"/>
                      <a:pt x="160" y="511"/>
                    </a:cubicBezTo>
                    <a:cubicBezTo>
                      <a:pt x="160" y="493"/>
                      <a:pt x="175" y="479"/>
                      <a:pt x="192" y="479"/>
                    </a:cubicBezTo>
                    <a:cubicBezTo>
                      <a:pt x="210" y="479"/>
                      <a:pt x="224" y="493"/>
                      <a:pt x="224" y="511"/>
                    </a:cubicBezTo>
                    <a:cubicBezTo>
                      <a:pt x="224" y="528"/>
                      <a:pt x="210" y="543"/>
                      <a:pt x="192" y="543"/>
                    </a:cubicBezTo>
                    <a:close/>
                    <a:moveTo>
                      <a:pt x="331" y="425"/>
                    </a:moveTo>
                    <a:cubicBezTo>
                      <a:pt x="331" y="436"/>
                      <a:pt x="321" y="446"/>
                      <a:pt x="309" y="446"/>
                    </a:cubicBezTo>
                    <a:cubicBezTo>
                      <a:pt x="75" y="446"/>
                      <a:pt x="75" y="446"/>
                      <a:pt x="75" y="446"/>
                    </a:cubicBezTo>
                    <a:cubicBezTo>
                      <a:pt x="63" y="446"/>
                      <a:pt x="54" y="436"/>
                      <a:pt x="54" y="425"/>
                    </a:cubicBezTo>
                    <a:cubicBezTo>
                      <a:pt x="54" y="74"/>
                      <a:pt x="54" y="74"/>
                      <a:pt x="54" y="74"/>
                    </a:cubicBezTo>
                    <a:cubicBezTo>
                      <a:pt x="54" y="62"/>
                      <a:pt x="63" y="53"/>
                      <a:pt x="75" y="53"/>
                    </a:cubicBezTo>
                    <a:cubicBezTo>
                      <a:pt x="309" y="53"/>
                      <a:pt x="309" y="53"/>
                      <a:pt x="309" y="53"/>
                    </a:cubicBezTo>
                    <a:cubicBezTo>
                      <a:pt x="321" y="53"/>
                      <a:pt x="331" y="62"/>
                      <a:pt x="331" y="74"/>
                    </a:cubicBezTo>
                    <a:lnTo>
                      <a:pt x="331" y="425"/>
                    </a:lnTo>
                    <a:close/>
                  </a:path>
                </a:pathLst>
              </a:custGeom>
              <a:solidFill>
                <a:schemeClr val="tx1">
                  <a:lumMod val="65000"/>
                  <a:lumOff val="3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100" dirty="0"/>
              </a:p>
            </p:txBody>
          </p:sp>
          <p:sp>
            <p:nvSpPr>
              <p:cNvPr id="90" name="Freeform 34"/>
              <p:cNvSpPr>
                <a:spLocks noChangeAspect="1" noEditPoints="1"/>
              </p:cNvSpPr>
              <p:nvPr/>
            </p:nvSpPr>
            <p:spPr bwMode="auto">
              <a:xfrm>
                <a:off x="3257841" y="3423178"/>
                <a:ext cx="453508" cy="343391"/>
              </a:xfrm>
              <a:custGeom>
                <a:avLst/>
                <a:gdLst>
                  <a:gd name="T0" fmla="*/ 598 w 640"/>
                  <a:gd name="T1" fmla="*/ 0 h 491"/>
                  <a:gd name="T2" fmla="*/ 43 w 640"/>
                  <a:gd name="T3" fmla="*/ 0 h 491"/>
                  <a:gd name="T4" fmla="*/ 0 w 640"/>
                  <a:gd name="T5" fmla="*/ 43 h 491"/>
                  <a:gd name="T6" fmla="*/ 0 w 640"/>
                  <a:gd name="T7" fmla="*/ 448 h 491"/>
                  <a:gd name="T8" fmla="*/ 43 w 640"/>
                  <a:gd name="T9" fmla="*/ 491 h 491"/>
                  <a:gd name="T10" fmla="*/ 598 w 640"/>
                  <a:gd name="T11" fmla="*/ 491 h 491"/>
                  <a:gd name="T12" fmla="*/ 640 w 640"/>
                  <a:gd name="T13" fmla="*/ 448 h 491"/>
                  <a:gd name="T14" fmla="*/ 640 w 640"/>
                  <a:gd name="T15" fmla="*/ 43 h 491"/>
                  <a:gd name="T16" fmla="*/ 598 w 640"/>
                  <a:gd name="T17" fmla="*/ 0 h 491"/>
                  <a:gd name="T18" fmla="*/ 534 w 640"/>
                  <a:gd name="T19" fmla="*/ 405 h 491"/>
                  <a:gd name="T20" fmla="*/ 502 w 640"/>
                  <a:gd name="T21" fmla="*/ 437 h 491"/>
                  <a:gd name="T22" fmla="*/ 128 w 640"/>
                  <a:gd name="T23" fmla="*/ 437 h 491"/>
                  <a:gd name="T24" fmla="*/ 96 w 640"/>
                  <a:gd name="T25" fmla="*/ 405 h 491"/>
                  <a:gd name="T26" fmla="*/ 96 w 640"/>
                  <a:gd name="T27" fmla="*/ 85 h 491"/>
                  <a:gd name="T28" fmla="*/ 128 w 640"/>
                  <a:gd name="T29" fmla="*/ 53 h 491"/>
                  <a:gd name="T30" fmla="*/ 502 w 640"/>
                  <a:gd name="T31" fmla="*/ 53 h 491"/>
                  <a:gd name="T32" fmla="*/ 534 w 640"/>
                  <a:gd name="T33" fmla="*/ 85 h 491"/>
                  <a:gd name="T34" fmla="*/ 534 w 640"/>
                  <a:gd name="T35" fmla="*/ 405 h 491"/>
                  <a:gd name="T36" fmla="*/ 587 w 640"/>
                  <a:gd name="T37" fmla="*/ 267 h 491"/>
                  <a:gd name="T38" fmla="*/ 566 w 640"/>
                  <a:gd name="T39" fmla="*/ 246 h 491"/>
                  <a:gd name="T40" fmla="*/ 587 w 640"/>
                  <a:gd name="T41" fmla="*/ 224 h 491"/>
                  <a:gd name="T42" fmla="*/ 608 w 640"/>
                  <a:gd name="T43" fmla="*/ 246 h 491"/>
                  <a:gd name="T44" fmla="*/ 587 w 640"/>
                  <a:gd name="T45" fmla="*/ 267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0" h="491">
                    <a:moveTo>
                      <a:pt x="598" y="0"/>
                    </a:moveTo>
                    <a:cubicBezTo>
                      <a:pt x="43" y="0"/>
                      <a:pt x="43" y="0"/>
                      <a:pt x="43" y="0"/>
                    </a:cubicBezTo>
                    <a:cubicBezTo>
                      <a:pt x="19" y="0"/>
                      <a:pt x="0" y="19"/>
                      <a:pt x="0" y="43"/>
                    </a:cubicBezTo>
                    <a:cubicBezTo>
                      <a:pt x="0" y="448"/>
                      <a:pt x="0" y="448"/>
                      <a:pt x="0" y="448"/>
                    </a:cubicBezTo>
                    <a:cubicBezTo>
                      <a:pt x="0" y="471"/>
                      <a:pt x="19" y="491"/>
                      <a:pt x="43" y="491"/>
                    </a:cubicBezTo>
                    <a:cubicBezTo>
                      <a:pt x="598" y="491"/>
                      <a:pt x="598" y="491"/>
                      <a:pt x="598" y="491"/>
                    </a:cubicBezTo>
                    <a:cubicBezTo>
                      <a:pt x="621" y="491"/>
                      <a:pt x="640" y="471"/>
                      <a:pt x="640" y="448"/>
                    </a:cubicBezTo>
                    <a:cubicBezTo>
                      <a:pt x="640" y="43"/>
                      <a:pt x="640" y="43"/>
                      <a:pt x="640" y="43"/>
                    </a:cubicBezTo>
                    <a:cubicBezTo>
                      <a:pt x="640" y="19"/>
                      <a:pt x="621" y="0"/>
                      <a:pt x="598" y="0"/>
                    </a:cubicBezTo>
                    <a:close/>
                    <a:moveTo>
                      <a:pt x="534" y="405"/>
                    </a:moveTo>
                    <a:cubicBezTo>
                      <a:pt x="534" y="423"/>
                      <a:pt x="519" y="437"/>
                      <a:pt x="502" y="437"/>
                    </a:cubicBezTo>
                    <a:cubicBezTo>
                      <a:pt x="128" y="437"/>
                      <a:pt x="128" y="437"/>
                      <a:pt x="128" y="437"/>
                    </a:cubicBezTo>
                    <a:cubicBezTo>
                      <a:pt x="111" y="437"/>
                      <a:pt x="96" y="423"/>
                      <a:pt x="96" y="405"/>
                    </a:cubicBezTo>
                    <a:cubicBezTo>
                      <a:pt x="96" y="85"/>
                      <a:pt x="96" y="85"/>
                      <a:pt x="96" y="85"/>
                    </a:cubicBezTo>
                    <a:cubicBezTo>
                      <a:pt x="96" y="68"/>
                      <a:pt x="111" y="53"/>
                      <a:pt x="128" y="53"/>
                    </a:cubicBezTo>
                    <a:cubicBezTo>
                      <a:pt x="502" y="53"/>
                      <a:pt x="502" y="53"/>
                      <a:pt x="502" y="53"/>
                    </a:cubicBezTo>
                    <a:cubicBezTo>
                      <a:pt x="519" y="53"/>
                      <a:pt x="534" y="68"/>
                      <a:pt x="534" y="85"/>
                    </a:cubicBezTo>
                    <a:lnTo>
                      <a:pt x="534" y="405"/>
                    </a:lnTo>
                    <a:close/>
                    <a:moveTo>
                      <a:pt x="587" y="267"/>
                    </a:moveTo>
                    <a:cubicBezTo>
                      <a:pt x="575" y="267"/>
                      <a:pt x="566" y="257"/>
                      <a:pt x="566" y="246"/>
                    </a:cubicBezTo>
                    <a:cubicBezTo>
                      <a:pt x="566" y="234"/>
                      <a:pt x="575" y="224"/>
                      <a:pt x="587" y="224"/>
                    </a:cubicBezTo>
                    <a:cubicBezTo>
                      <a:pt x="599" y="224"/>
                      <a:pt x="608" y="234"/>
                      <a:pt x="608" y="246"/>
                    </a:cubicBezTo>
                    <a:cubicBezTo>
                      <a:pt x="608" y="257"/>
                      <a:pt x="599" y="267"/>
                      <a:pt x="587" y="26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z="1100" dirty="0"/>
              </a:p>
            </p:txBody>
          </p:sp>
          <p:sp>
            <p:nvSpPr>
              <p:cNvPr id="91" name="Freeform 44"/>
              <p:cNvSpPr>
                <a:spLocks noChangeAspect="1" noEditPoints="1"/>
              </p:cNvSpPr>
              <p:nvPr/>
            </p:nvSpPr>
            <p:spPr bwMode="auto">
              <a:xfrm>
                <a:off x="2952544" y="3798257"/>
                <a:ext cx="589461" cy="353384"/>
              </a:xfrm>
              <a:custGeom>
                <a:avLst/>
                <a:gdLst>
                  <a:gd name="T0" fmla="*/ 596 w 721"/>
                  <a:gd name="T1" fmla="*/ 324 h 432"/>
                  <a:gd name="T2" fmla="*/ 601 w 721"/>
                  <a:gd name="T3" fmla="*/ 305 h 432"/>
                  <a:gd name="T4" fmla="*/ 601 w 721"/>
                  <a:gd name="T5" fmla="*/ 50 h 432"/>
                  <a:gd name="T6" fmla="*/ 553 w 721"/>
                  <a:gd name="T7" fmla="*/ 0 h 432"/>
                  <a:gd name="T8" fmla="*/ 168 w 721"/>
                  <a:gd name="T9" fmla="*/ 0 h 432"/>
                  <a:gd name="T10" fmla="*/ 120 w 721"/>
                  <a:gd name="T11" fmla="*/ 48 h 432"/>
                  <a:gd name="T12" fmla="*/ 120 w 721"/>
                  <a:gd name="T13" fmla="*/ 305 h 432"/>
                  <a:gd name="T14" fmla="*/ 125 w 721"/>
                  <a:gd name="T15" fmla="*/ 324 h 432"/>
                  <a:gd name="T16" fmla="*/ 8 w 721"/>
                  <a:gd name="T17" fmla="*/ 414 h 432"/>
                  <a:gd name="T18" fmla="*/ 19 w 721"/>
                  <a:gd name="T19" fmla="*/ 432 h 432"/>
                  <a:gd name="T20" fmla="*/ 703 w 721"/>
                  <a:gd name="T21" fmla="*/ 432 h 432"/>
                  <a:gd name="T22" fmla="*/ 714 w 721"/>
                  <a:gd name="T23" fmla="*/ 414 h 432"/>
                  <a:gd name="T24" fmla="*/ 596 w 721"/>
                  <a:gd name="T25" fmla="*/ 324 h 432"/>
                  <a:gd name="T26" fmla="*/ 553 w 721"/>
                  <a:gd name="T27" fmla="*/ 279 h 432"/>
                  <a:gd name="T28" fmla="*/ 524 w 721"/>
                  <a:gd name="T29" fmla="*/ 307 h 432"/>
                  <a:gd name="T30" fmla="*/ 197 w 721"/>
                  <a:gd name="T31" fmla="*/ 307 h 432"/>
                  <a:gd name="T32" fmla="*/ 169 w 721"/>
                  <a:gd name="T33" fmla="*/ 279 h 432"/>
                  <a:gd name="T34" fmla="*/ 169 w 721"/>
                  <a:gd name="T35" fmla="*/ 77 h 432"/>
                  <a:gd name="T36" fmla="*/ 197 w 721"/>
                  <a:gd name="T37" fmla="*/ 48 h 432"/>
                  <a:gd name="T38" fmla="*/ 524 w 721"/>
                  <a:gd name="T39" fmla="*/ 48 h 432"/>
                  <a:gd name="T40" fmla="*/ 553 w 721"/>
                  <a:gd name="T41" fmla="*/ 77 h 432"/>
                  <a:gd name="T42" fmla="*/ 553 w 721"/>
                  <a:gd name="T43" fmla="*/ 279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1" h="432">
                    <a:moveTo>
                      <a:pt x="596" y="324"/>
                    </a:moveTo>
                    <a:cubicBezTo>
                      <a:pt x="599" y="318"/>
                      <a:pt x="601" y="312"/>
                      <a:pt x="601" y="305"/>
                    </a:cubicBezTo>
                    <a:cubicBezTo>
                      <a:pt x="601" y="50"/>
                      <a:pt x="601" y="50"/>
                      <a:pt x="601" y="50"/>
                    </a:cubicBezTo>
                    <a:cubicBezTo>
                      <a:pt x="601" y="51"/>
                      <a:pt x="603" y="0"/>
                      <a:pt x="553" y="0"/>
                    </a:cubicBezTo>
                    <a:cubicBezTo>
                      <a:pt x="168" y="0"/>
                      <a:pt x="168" y="0"/>
                      <a:pt x="168" y="0"/>
                    </a:cubicBezTo>
                    <a:cubicBezTo>
                      <a:pt x="140" y="0"/>
                      <a:pt x="120" y="20"/>
                      <a:pt x="120" y="48"/>
                    </a:cubicBezTo>
                    <a:cubicBezTo>
                      <a:pt x="120" y="305"/>
                      <a:pt x="120" y="305"/>
                      <a:pt x="120" y="305"/>
                    </a:cubicBezTo>
                    <a:cubicBezTo>
                      <a:pt x="120" y="312"/>
                      <a:pt x="122" y="318"/>
                      <a:pt x="125" y="324"/>
                    </a:cubicBezTo>
                    <a:cubicBezTo>
                      <a:pt x="8" y="414"/>
                      <a:pt x="8" y="414"/>
                      <a:pt x="8" y="414"/>
                    </a:cubicBezTo>
                    <a:cubicBezTo>
                      <a:pt x="0" y="425"/>
                      <a:pt x="5" y="432"/>
                      <a:pt x="19" y="432"/>
                    </a:cubicBezTo>
                    <a:cubicBezTo>
                      <a:pt x="703" y="432"/>
                      <a:pt x="703" y="432"/>
                      <a:pt x="703" y="432"/>
                    </a:cubicBezTo>
                    <a:cubicBezTo>
                      <a:pt x="717" y="432"/>
                      <a:pt x="721" y="425"/>
                      <a:pt x="714" y="414"/>
                    </a:cubicBezTo>
                    <a:lnTo>
                      <a:pt x="596" y="324"/>
                    </a:lnTo>
                    <a:close/>
                    <a:moveTo>
                      <a:pt x="553" y="279"/>
                    </a:moveTo>
                    <a:cubicBezTo>
                      <a:pt x="553" y="299"/>
                      <a:pt x="544" y="307"/>
                      <a:pt x="524" y="307"/>
                    </a:cubicBezTo>
                    <a:cubicBezTo>
                      <a:pt x="197" y="307"/>
                      <a:pt x="197" y="307"/>
                      <a:pt x="197" y="307"/>
                    </a:cubicBezTo>
                    <a:cubicBezTo>
                      <a:pt x="177" y="307"/>
                      <a:pt x="169" y="299"/>
                      <a:pt x="169" y="279"/>
                    </a:cubicBezTo>
                    <a:cubicBezTo>
                      <a:pt x="169" y="77"/>
                      <a:pt x="169" y="77"/>
                      <a:pt x="169" y="77"/>
                    </a:cubicBezTo>
                    <a:cubicBezTo>
                      <a:pt x="169" y="57"/>
                      <a:pt x="177" y="48"/>
                      <a:pt x="197" y="48"/>
                    </a:cubicBezTo>
                    <a:cubicBezTo>
                      <a:pt x="524" y="48"/>
                      <a:pt x="524" y="48"/>
                      <a:pt x="524" y="48"/>
                    </a:cubicBezTo>
                    <a:cubicBezTo>
                      <a:pt x="544" y="48"/>
                      <a:pt x="553" y="57"/>
                      <a:pt x="553" y="77"/>
                    </a:cubicBezTo>
                    <a:lnTo>
                      <a:pt x="553" y="27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z="1100" dirty="0"/>
              </a:p>
            </p:txBody>
          </p:sp>
          <p:grpSp>
            <p:nvGrpSpPr>
              <p:cNvPr id="92" name="Group 91"/>
              <p:cNvGrpSpPr/>
              <p:nvPr/>
            </p:nvGrpSpPr>
            <p:grpSpPr>
              <a:xfrm>
                <a:off x="1703436" y="3960293"/>
                <a:ext cx="360814" cy="321708"/>
                <a:chOff x="8062922" y="1541464"/>
                <a:chExt cx="423864" cy="377826"/>
              </a:xfrm>
            </p:grpSpPr>
            <p:sp>
              <p:nvSpPr>
                <p:cNvPr id="96" name="Freeform 117"/>
                <p:cNvSpPr>
                  <a:spLocks/>
                </p:cNvSpPr>
                <p:nvPr/>
              </p:nvSpPr>
              <p:spPr bwMode="auto">
                <a:xfrm>
                  <a:off x="8339148" y="1541464"/>
                  <a:ext cx="147638" cy="74613"/>
                </a:xfrm>
                <a:custGeom>
                  <a:avLst/>
                  <a:gdLst>
                    <a:gd name="T0" fmla="*/ 133 w 133"/>
                    <a:gd name="T1" fmla="*/ 59 h 67"/>
                    <a:gd name="T2" fmla="*/ 125 w 133"/>
                    <a:gd name="T3" fmla="*/ 67 h 67"/>
                    <a:gd name="T4" fmla="*/ 8 w 133"/>
                    <a:gd name="T5" fmla="*/ 67 h 67"/>
                    <a:gd name="T6" fmla="*/ 0 w 133"/>
                    <a:gd name="T7" fmla="*/ 59 h 67"/>
                    <a:gd name="T8" fmla="*/ 0 w 133"/>
                    <a:gd name="T9" fmla="*/ 8 h 67"/>
                    <a:gd name="T10" fmla="*/ 8 w 133"/>
                    <a:gd name="T11" fmla="*/ 0 h 67"/>
                    <a:gd name="T12" fmla="*/ 125 w 133"/>
                    <a:gd name="T13" fmla="*/ 0 h 67"/>
                    <a:gd name="T14" fmla="*/ 133 w 133"/>
                    <a:gd name="T15" fmla="*/ 8 h 67"/>
                    <a:gd name="T16" fmla="*/ 133 w 133"/>
                    <a:gd name="T17" fmla="*/ 5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67">
                      <a:moveTo>
                        <a:pt x="133" y="59"/>
                      </a:moveTo>
                      <a:cubicBezTo>
                        <a:pt x="133" y="63"/>
                        <a:pt x="130" y="67"/>
                        <a:pt x="125" y="67"/>
                      </a:cubicBezTo>
                      <a:cubicBezTo>
                        <a:pt x="8" y="67"/>
                        <a:pt x="8" y="67"/>
                        <a:pt x="8" y="67"/>
                      </a:cubicBezTo>
                      <a:cubicBezTo>
                        <a:pt x="4" y="67"/>
                        <a:pt x="0" y="63"/>
                        <a:pt x="0" y="59"/>
                      </a:cubicBezTo>
                      <a:cubicBezTo>
                        <a:pt x="0" y="8"/>
                        <a:pt x="0" y="8"/>
                        <a:pt x="0" y="8"/>
                      </a:cubicBezTo>
                      <a:cubicBezTo>
                        <a:pt x="0" y="4"/>
                        <a:pt x="4" y="0"/>
                        <a:pt x="8" y="0"/>
                      </a:cubicBezTo>
                      <a:cubicBezTo>
                        <a:pt x="125" y="0"/>
                        <a:pt x="125" y="0"/>
                        <a:pt x="125" y="0"/>
                      </a:cubicBezTo>
                      <a:cubicBezTo>
                        <a:pt x="130" y="0"/>
                        <a:pt x="133" y="4"/>
                        <a:pt x="133" y="8"/>
                      </a:cubicBezTo>
                      <a:lnTo>
                        <a:pt x="133" y="59"/>
                      </a:ln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dirty="0"/>
                </a:p>
              </p:txBody>
            </p:sp>
            <p:sp>
              <p:nvSpPr>
                <p:cNvPr id="97" name="Freeform 118"/>
                <p:cNvSpPr>
                  <a:spLocks/>
                </p:cNvSpPr>
                <p:nvPr/>
              </p:nvSpPr>
              <p:spPr bwMode="auto">
                <a:xfrm>
                  <a:off x="8164523" y="1541464"/>
                  <a:ext cx="146050" cy="74613"/>
                </a:xfrm>
                <a:custGeom>
                  <a:avLst/>
                  <a:gdLst>
                    <a:gd name="T0" fmla="*/ 133 w 133"/>
                    <a:gd name="T1" fmla="*/ 59 h 67"/>
                    <a:gd name="T2" fmla="*/ 125 w 133"/>
                    <a:gd name="T3" fmla="*/ 67 h 67"/>
                    <a:gd name="T4" fmla="*/ 8 w 133"/>
                    <a:gd name="T5" fmla="*/ 67 h 67"/>
                    <a:gd name="T6" fmla="*/ 0 w 133"/>
                    <a:gd name="T7" fmla="*/ 59 h 67"/>
                    <a:gd name="T8" fmla="*/ 0 w 133"/>
                    <a:gd name="T9" fmla="*/ 8 h 67"/>
                    <a:gd name="T10" fmla="*/ 8 w 133"/>
                    <a:gd name="T11" fmla="*/ 0 h 67"/>
                    <a:gd name="T12" fmla="*/ 125 w 133"/>
                    <a:gd name="T13" fmla="*/ 0 h 67"/>
                    <a:gd name="T14" fmla="*/ 133 w 133"/>
                    <a:gd name="T15" fmla="*/ 8 h 67"/>
                    <a:gd name="T16" fmla="*/ 133 w 133"/>
                    <a:gd name="T17" fmla="*/ 5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67">
                      <a:moveTo>
                        <a:pt x="133" y="59"/>
                      </a:moveTo>
                      <a:cubicBezTo>
                        <a:pt x="133" y="63"/>
                        <a:pt x="130" y="67"/>
                        <a:pt x="125" y="67"/>
                      </a:cubicBezTo>
                      <a:cubicBezTo>
                        <a:pt x="8" y="67"/>
                        <a:pt x="8" y="67"/>
                        <a:pt x="8" y="67"/>
                      </a:cubicBezTo>
                      <a:cubicBezTo>
                        <a:pt x="4" y="67"/>
                        <a:pt x="0" y="63"/>
                        <a:pt x="0" y="59"/>
                      </a:cubicBezTo>
                      <a:cubicBezTo>
                        <a:pt x="0" y="8"/>
                        <a:pt x="0" y="8"/>
                        <a:pt x="0" y="8"/>
                      </a:cubicBezTo>
                      <a:cubicBezTo>
                        <a:pt x="0" y="4"/>
                        <a:pt x="4" y="0"/>
                        <a:pt x="8" y="0"/>
                      </a:cubicBezTo>
                      <a:cubicBezTo>
                        <a:pt x="125" y="0"/>
                        <a:pt x="125" y="0"/>
                        <a:pt x="125" y="0"/>
                      </a:cubicBezTo>
                      <a:cubicBezTo>
                        <a:pt x="130" y="0"/>
                        <a:pt x="133" y="4"/>
                        <a:pt x="133" y="8"/>
                      </a:cubicBezTo>
                      <a:lnTo>
                        <a:pt x="133" y="59"/>
                      </a:ln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dirty="0"/>
                </a:p>
              </p:txBody>
            </p:sp>
            <p:sp>
              <p:nvSpPr>
                <p:cNvPr id="98" name="Freeform 119"/>
                <p:cNvSpPr>
                  <a:spLocks/>
                </p:cNvSpPr>
                <p:nvPr/>
              </p:nvSpPr>
              <p:spPr bwMode="auto">
                <a:xfrm>
                  <a:off x="8062922" y="1541464"/>
                  <a:ext cx="73025" cy="74613"/>
                </a:xfrm>
                <a:custGeom>
                  <a:avLst/>
                  <a:gdLst>
                    <a:gd name="T0" fmla="*/ 66 w 66"/>
                    <a:gd name="T1" fmla="*/ 59 h 67"/>
                    <a:gd name="T2" fmla="*/ 59 w 66"/>
                    <a:gd name="T3" fmla="*/ 67 h 67"/>
                    <a:gd name="T4" fmla="*/ 8 w 66"/>
                    <a:gd name="T5" fmla="*/ 67 h 67"/>
                    <a:gd name="T6" fmla="*/ 0 w 66"/>
                    <a:gd name="T7" fmla="*/ 59 h 67"/>
                    <a:gd name="T8" fmla="*/ 0 w 66"/>
                    <a:gd name="T9" fmla="*/ 8 h 67"/>
                    <a:gd name="T10" fmla="*/ 8 w 66"/>
                    <a:gd name="T11" fmla="*/ 0 h 67"/>
                    <a:gd name="T12" fmla="*/ 59 w 66"/>
                    <a:gd name="T13" fmla="*/ 0 h 67"/>
                    <a:gd name="T14" fmla="*/ 66 w 66"/>
                    <a:gd name="T15" fmla="*/ 8 h 67"/>
                    <a:gd name="T16" fmla="*/ 66 w 66"/>
                    <a:gd name="T17" fmla="*/ 5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67">
                      <a:moveTo>
                        <a:pt x="66" y="59"/>
                      </a:moveTo>
                      <a:cubicBezTo>
                        <a:pt x="66" y="63"/>
                        <a:pt x="63" y="67"/>
                        <a:pt x="59" y="67"/>
                      </a:cubicBezTo>
                      <a:cubicBezTo>
                        <a:pt x="8" y="67"/>
                        <a:pt x="8" y="67"/>
                        <a:pt x="8" y="67"/>
                      </a:cubicBezTo>
                      <a:cubicBezTo>
                        <a:pt x="4" y="67"/>
                        <a:pt x="0" y="63"/>
                        <a:pt x="0" y="59"/>
                      </a:cubicBezTo>
                      <a:cubicBezTo>
                        <a:pt x="0" y="8"/>
                        <a:pt x="0" y="8"/>
                        <a:pt x="0" y="8"/>
                      </a:cubicBezTo>
                      <a:cubicBezTo>
                        <a:pt x="0" y="4"/>
                        <a:pt x="4" y="0"/>
                        <a:pt x="8" y="0"/>
                      </a:cubicBezTo>
                      <a:cubicBezTo>
                        <a:pt x="59" y="0"/>
                        <a:pt x="59" y="0"/>
                        <a:pt x="59" y="0"/>
                      </a:cubicBezTo>
                      <a:cubicBezTo>
                        <a:pt x="63" y="0"/>
                        <a:pt x="66" y="4"/>
                        <a:pt x="66" y="8"/>
                      </a:cubicBezTo>
                      <a:lnTo>
                        <a:pt x="66" y="59"/>
                      </a:ln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dirty="0"/>
                </a:p>
              </p:txBody>
            </p:sp>
            <p:sp>
              <p:nvSpPr>
                <p:cNvPr id="99" name="Freeform 120"/>
                <p:cNvSpPr>
                  <a:spLocks/>
                </p:cNvSpPr>
                <p:nvPr/>
              </p:nvSpPr>
              <p:spPr bwMode="auto">
                <a:xfrm>
                  <a:off x="8062922" y="1643064"/>
                  <a:ext cx="147638" cy="74613"/>
                </a:xfrm>
                <a:custGeom>
                  <a:avLst/>
                  <a:gdLst>
                    <a:gd name="T0" fmla="*/ 133 w 133"/>
                    <a:gd name="T1" fmla="*/ 58 h 66"/>
                    <a:gd name="T2" fmla="*/ 125 w 133"/>
                    <a:gd name="T3" fmla="*/ 66 h 66"/>
                    <a:gd name="T4" fmla="*/ 8 w 133"/>
                    <a:gd name="T5" fmla="*/ 66 h 66"/>
                    <a:gd name="T6" fmla="*/ 0 w 133"/>
                    <a:gd name="T7" fmla="*/ 58 h 66"/>
                    <a:gd name="T8" fmla="*/ 0 w 133"/>
                    <a:gd name="T9" fmla="*/ 8 h 66"/>
                    <a:gd name="T10" fmla="*/ 8 w 133"/>
                    <a:gd name="T11" fmla="*/ 0 h 66"/>
                    <a:gd name="T12" fmla="*/ 125 w 133"/>
                    <a:gd name="T13" fmla="*/ 0 h 66"/>
                    <a:gd name="T14" fmla="*/ 133 w 133"/>
                    <a:gd name="T15" fmla="*/ 8 h 66"/>
                    <a:gd name="T16" fmla="*/ 133 w 133"/>
                    <a:gd name="T17" fmla="*/ 5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66">
                      <a:moveTo>
                        <a:pt x="133" y="58"/>
                      </a:moveTo>
                      <a:cubicBezTo>
                        <a:pt x="133" y="63"/>
                        <a:pt x="129" y="66"/>
                        <a:pt x="125" y="66"/>
                      </a:cubicBezTo>
                      <a:cubicBezTo>
                        <a:pt x="8" y="66"/>
                        <a:pt x="8" y="66"/>
                        <a:pt x="8" y="66"/>
                      </a:cubicBezTo>
                      <a:cubicBezTo>
                        <a:pt x="4" y="66"/>
                        <a:pt x="0" y="63"/>
                        <a:pt x="0" y="58"/>
                      </a:cubicBezTo>
                      <a:cubicBezTo>
                        <a:pt x="0" y="8"/>
                        <a:pt x="0" y="8"/>
                        <a:pt x="0" y="8"/>
                      </a:cubicBezTo>
                      <a:cubicBezTo>
                        <a:pt x="0" y="3"/>
                        <a:pt x="4" y="0"/>
                        <a:pt x="8" y="0"/>
                      </a:cubicBezTo>
                      <a:cubicBezTo>
                        <a:pt x="125" y="0"/>
                        <a:pt x="125" y="0"/>
                        <a:pt x="125" y="0"/>
                      </a:cubicBezTo>
                      <a:cubicBezTo>
                        <a:pt x="129" y="0"/>
                        <a:pt x="133" y="3"/>
                        <a:pt x="133" y="8"/>
                      </a:cubicBezTo>
                      <a:lnTo>
                        <a:pt x="133" y="58"/>
                      </a:ln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dirty="0"/>
                </a:p>
              </p:txBody>
            </p:sp>
            <p:sp>
              <p:nvSpPr>
                <p:cNvPr id="100" name="Freeform 121"/>
                <p:cNvSpPr>
                  <a:spLocks/>
                </p:cNvSpPr>
                <p:nvPr/>
              </p:nvSpPr>
              <p:spPr bwMode="auto">
                <a:xfrm>
                  <a:off x="8237548" y="1643064"/>
                  <a:ext cx="147638" cy="74613"/>
                </a:xfrm>
                <a:custGeom>
                  <a:avLst/>
                  <a:gdLst>
                    <a:gd name="T0" fmla="*/ 133 w 133"/>
                    <a:gd name="T1" fmla="*/ 58 h 66"/>
                    <a:gd name="T2" fmla="*/ 125 w 133"/>
                    <a:gd name="T3" fmla="*/ 66 h 66"/>
                    <a:gd name="T4" fmla="*/ 8 w 133"/>
                    <a:gd name="T5" fmla="*/ 66 h 66"/>
                    <a:gd name="T6" fmla="*/ 0 w 133"/>
                    <a:gd name="T7" fmla="*/ 58 h 66"/>
                    <a:gd name="T8" fmla="*/ 0 w 133"/>
                    <a:gd name="T9" fmla="*/ 8 h 66"/>
                    <a:gd name="T10" fmla="*/ 8 w 133"/>
                    <a:gd name="T11" fmla="*/ 0 h 66"/>
                    <a:gd name="T12" fmla="*/ 125 w 133"/>
                    <a:gd name="T13" fmla="*/ 0 h 66"/>
                    <a:gd name="T14" fmla="*/ 133 w 133"/>
                    <a:gd name="T15" fmla="*/ 8 h 66"/>
                    <a:gd name="T16" fmla="*/ 133 w 133"/>
                    <a:gd name="T17" fmla="*/ 5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66">
                      <a:moveTo>
                        <a:pt x="133" y="58"/>
                      </a:moveTo>
                      <a:cubicBezTo>
                        <a:pt x="133" y="63"/>
                        <a:pt x="129" y="66"/>
                        <a:pt x="125" y="66"/>
                      </a:cubicBezTo>
                      <a:cubicBezTo>
                        <a:pt x="8" y="66"/>
                        <a:pt x="8" y="66"/>
                        <a:pt x="8" y="66"/>
                      </a:cubicBezTo>
                      <a:cubicBezTo>
                        <a:pt x="3" y="66"/>
                        <a:pt x="0" y="63"/>
                        <a:pt x="0" y="58"/>
                      </a:cubicBezTo>
                      <a:cubicBezTo>
                        <a:pt x="0" y="8"/>
                        <a:pt x="0" y="8"/>
                        <a:pt x="0" y="8"/>
                      </a:cubicBezTo>
                      <a:cubicBezTo>
                        <a:pt x="0" y="3"/>
                        <a:pt x="3" y="0"/>
                        <a:pt x="8" y="0"/>
                      </a:cubicBezTo>
                      <a:cubicBezTo>
                        <a:pt x="125" y="0"/>
                        <a:pt x="125" y="0"/>
                        <a:pt x="125" y="0"/>
                      </a:cubicBezTo>
                      <a:cubicBezTo>
                        <a:pt x="129" y="0"/>
                        <a:pt x="133" y="3"/>
                        <a:pt x="133" y="8"/>
                      </a:cubicBezTo>
                      <a:lnTo>
                        <a:pt x="133" y="58"/>
                      </a:ln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dirty="0"/>
                </a:p>
              </p:txBody>
            </p:sp>
            <p:sp>
              <p:nvSpPr>
                <p:cNvPr id="101" name="Freeform 122"/>
                <p:cNvSpPr>
                  <a:spLocks/>
                </p:cNvSpPr>
                <p:nvPr/>
              </p:nvSpPr>
              <p:spPr bwMode="auto">
                <a:xfrm>
                  <a:off x="8413760" y="1643064"/>
                  <a:ext cx="73025" cy="74613"/>
                </a:xfrm>
                <a:custGeom>
                  <a:avLst/>
                  <a:gdLst>
                    <a:gd name="T0" fmla="*/ 66 w 66"/>
                    <a:gd name="T1" fmla="*/ 58 h 66"/>
                    <a:gd name="T2" fmla="*/ 58 w 66"/>
                    <a:gd name="T3" fmla="*/ 66 h 66"/>
                    <a:gd name="T4" fmla="*/ 8 w 66"/>
                    <a:gd name="T5" fmla="*/ 66 h 66"/>
                    <a:gd name="T6" fmla="*/ 0 w 66"/>
                    <a:gd name="T7" fmla="*/ 58 h 66"/>
                    <a:gd name="T8" fmla="*/ 0 w 66"/>
                    <a:gd name="T9" fmla="*/ 8 h 66"/>
                    <a:gd name="T10" fmla="*/ 8 w 66"/>
                    <a:gd name="T11" fmla="*/ 0 h 66"/>
                    <a:gd name="T12" fmla="*/ 58 w 66"/>
                    <a:gd name="T13" fmla="*/ 0 h 66"/>
                    <a:gd name="T14" fmla="*/ 66 w 66"/>
                    <a:gd name="T15" fmla="*/ 8 h 66"/>
                    <a:gd name="T16" fmla="*/ 66 w 66"/>
                    <a:gd name="T17" fmla="*/ 5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66">
                      <a:moveTo>
                        <a:pt x="66" y="58"/>
                      </a:moveTo>
                      <a:cubicBezTo>
                        <a:pt x="66" y="63"/>
                        <a:pt x="63" y="66"/>
                        <a:pt x="58" y="66"/>
                      </a:cubicBezTo>
                      <a:cubicBezTo>
                        <a:pt x="8" y="66"/>
                        <a:pt x="8" y="66"/>
                        <a:pt x="8" y="66"/>
                      </a:cubicBezTo>
                      <a:cubicBezTo>
                        <a:pt x="3" y="66"/>
                        <a:pt x="0" y="63"/>
                        <a:pt x="0" y="58"/>
                      </a:cubicBezTo>
                      <a:cubicBezTo>
                        <a:pt x="0" y="8"/>
                        <a:pt x="0" y="8"/>
                        <a:pt x="0" y="8"/>
                      </a:cubicBezTo>
                      <a:cubicBezTo>
                        <a:pt x="0" y="3"/>
                        <a:pt x="3" y="0"/>
                        <a:pt x="8" y="0"/>
                      </a:cubicBezTo>
                      <a:cubicBezTo>
                        <a:pt x="58" y="0"/>
                        <a:pt x="58" y="0"/>
                        <a:pt x="58" y="0"/>
                      </a:cubicBezTo>
                      <a:cubicBezTo>
                        <a:pt x="63" y="0"/>
                        <a:pt x="66" y="3"/>
                        <a:pt x="66" y="8"/>
                      </a:cubicBezTo>
                      <a:lnTo>
                        <a:pt x="66" y="58"/>
                      </a:ln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dirty="0"/>
                </a:p>
              </p:txBody>
            </p:sp>
            <p:sp>
              <p:nvSpPr>
                <p:cNvPr id="102" name="Freeform 123"/>
                <p:cNvSpPr>
                  <a:spLocks/>
                </p:cNvSpPr>
                <p:nvPr/>
              </p:nvSpPr>
              <p:spPr bwMode="auto">
                <a:xfrm>
                  <a:off x="8339148" y="1744664"/>
                  <a:ext cx="147638" cy="74613"/>
                </a:xfrm>
                <a:custGeom>
                  <a:avLst/>
                  <a:gdLst>
                    <a:gd name="T0" fmla="*/ 133 w 133"/>
                    <a:gd name="T1" fmla="*/ 59 h 67"/>
                    <a:gd name="T2" fmla="*/ 125 w 133"/>
                    <a:gd name="T3" fmla="*/ 67 h 67"/>
                    <a:gd name="T4" fmla="*/ 8 w 133"/>
                    <a:gd name="T5" fmla="*/ 67 h 67"/>
                    <a:gd name="T6" fmla="*/ 0 w 133"/>
                    <a:gd name="T7" fmla="*/ 59 h 67"/>
                    <a:gd name="T8" fmla="*/ 0 w 133"/>
                    <a:gd name="T9" fmla="*/ 8 h 67"/>
                    <a:gd name="T10" fmla="*/ 8 w 133"/>
                    <a:gd name="T11" fmla="*/ 0 h 67"/>
                    <a:gd name="T12" fmla="*/ 125 w 133"/>
                    <a:gd name="T13" fmla="*/ 0 h 67"/>
                    <a:gd name="T14" fmla="*/ 133 w 133"/>
                    <a:gd name="T15" fmla="*/ 8 h 67"/>
                    <a:gd name="T16" fmla="*/ 133 w 133"/>
                    <a:gd name="T17" fmla="*/ 5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67">
                      <a:moveTo>
                        <a:pt x="133" y="59"/>
                      </a:moveTo>
                      <a:cubicBezTo>
                        <a:pt x="133" y="63"/>
                        <a:pt x="130" y="67"/>
                        <a:pt x="125" y="67"/>
                      </a:cubicBezTo>
                      <a:cubicBezTo>
                        <a:pt x="8" y="67"/>
                        <a:pt x="8" y="67"/>
                        <a:pt x="8" y="67"/>
                      </a:cubicBezTo>
                      <a:cubicBezTo>
                        <a:pt x="4" y="67"/>
                        <a:pt x="0" y="63"/>
                        <a:pt x="0" y="59"/>
                      </a:cubicBezTo>
                      <a:cubicBezTo>
                        <a:pt x="0" y="8"/>
                        <a:pt x="0" y="8"/>
                        <a:pt x="0" y="8"/>
                      </a:cubicBezTo>
                      <a:cubicBezTo>
                        <a:pt x="0" y="4"/>
                        <a:pt x="4" y="0"/>
                        <a:pt x="8" y="0"/>
                      </a:cubicBezTo>
                      <a:cubicBezTo>
                        <a:pt x="125" y="0"/>
                        <a:pt x="125" y="0"/>
                        <a:pt x="125" y="0"/>
                      </a:cubicBezTo>
                      <a:cubicBezTo>
                        <a:pt x="130" y="0"/>
                        <a:pt x="133" y="4"/>
                        <a:pt x="133" y="8"/>
                      </a:cubicBezTo>
                      <a:lnTo>
                        <a:pt x="133" y="59"/>
                      </a:ln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dirty="0"/>
                </a:p>
              </p:txBody>
            </p:sp>
            <p:sp>
              <p:nvSpPr>
                <p:cNvPr id="103" name="Freeform 124"/>
                <p:cNvSpPr>
                  <a:spLocks/>
                </p:cNvSpPr>
                <p:nvPr/>
              </p:nvSpPr>
              <p:spPr bwMode="auto">
                <a:xfrm>
                  <a:off x="8164523" y="1744664"/>
                  <a:ext cx="146050" cy="74613"/>
                </a:xfrm>
                <a:custGeom>
                  <a:avLst/>
                  <a:gdLst>
                    <a:gd name="T0" fmla="*/ 133 w 133"/>
                    <a:gd name="T1" fmla="*/ 59 h 67"/>
                    <a:gd name="T2" fmla="*/ 125 w 133"/>
                    <a:gd name="T3" fmla="*/ 67 h 67"/>
                    <a:gd name="T4" fmla="*/ 8 w 133"/>
                    <a:gd name="T5" fmla="*/ 67 h 67"/>
                    <a:gd name="T6" fmla="*/ 0 w 133"/>
                    <a:gd name="T7" fmla="*/ 59 h 67"/>
                    <a:gd name="T8" fmla="*/ 0 w 133"/>
                    <a:gd name="T9" fmla="*/ 8 h 67"/>
                    <a:gd name="T10" fmla="*/ 8 w 133"/>
                    <a:gd name="T11" fmla="*/ 0 h 67"/>
                    <a:gd name="T12" fmla="*/ 125 w 133"/>
                    <a:gd name="T13" fmla="*/ 0 h 67"/>
                    <a:gd name="T14" fmla="*/ 133 w 133"/>
                    <a:gd name="T15" fmla="*/ 8 h 67"/>
                    <a:gd name="T16" fmla="*/ 133 w 133"/>
                    <a:gd name="T17" fmla="*/ 5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67">
                      <a:moveTo>
                        <a:pt x="133" y="59"/>
                      </a:moveTo>
                      <a:cubicBezTo>
                        <a:pt x="133" y="63"/>
                        <a:pt x="130" y="67"/>
                        <a:pt x="125" y="67"/>
                      </a:cubicBezTo>
                      <a:cubicBezTo>
                        <a:pt x="8" y="67"/>
                        <a:pt x="8" y="67"/>
                        <a:pt x="8" y="67"/>
                      </a:cubicBezTo>
                      <a:cubicBezTo>
                        <a:pt x="4" y="67"/>
                        <a:pt x="0" y="63"/>
                        <a:pt x="0" y="59"/>
                      </a:cubicBezTo>
                      <a:cubicBezTo>
                        <a:pt x="0" y="8"/>
                        <a:pt x="0" y="8"/>
                        <a:pt x="0" y="8"/>
                      </a:cubicBezTo>
                      <a:cubicBezTo>
                        <a:pt x="0" y="4"/>
                        <a:pt x="4" y="0"/>
                        <a:pt x="8" y="0"/>
                      </a:cubicBezTo>
                      <a:cubicBezTo>
                        <a:pt x="125" y="0"/>
                        <a:pt x="125" y="0"/>
                        <a:pt x="125" y="0"/>
                      </a:cubicBezTo>
                      <a:cubicBezTo>
                        <a:pt x="130" y="0"/>
                        <a:pt x="133" y="4"/>
                        <a:pt x="133" y="8"/>
                      </a:cubicBezTo>
                      <a:lnTo>
                        <a:pt x="133" y="59"/>
                      </a:ln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dirty="0"/>
                </a:p>
              </p:txBody>
            </p:sp>
            <p:sp>
              <p:nvSpPr>
                <p:cNvPr id="104" name="Freeform 125"/>
                <p:cNvSpPr>
                  <a:spLocks/>
                </p:cNvSpPr>
                <p:nvPr/>
              </p:nvSpPr>
              <p:spPr bwMode="auto">
                <a:xfrm>
                  <a:off x="8062922" y="1744664"/>
                  <a:ext cx="73025" cy="74613"/>
                </a:xfrm>
                <a:custGeom>
                  <a:avLst/>
                  <a:gdLst>
                    <a:gd name="T0" fmla="*/ 66 w 66"/>
                    <a:gd name="T1" fmla="*/ 59 h 67"/>
                    <a:gd name="T2" fmla="*/ 59 w 66"/>
                    <a:gd name="T3" fmla="*/ 67 h 67"/>
                    <a:gd name="T4" fmla="*/ 8 w 66"/>
                    <a:gd name="T5" fmla="*/ 67 h 67"/>
                    <a:gd name="T6" fmla="*/ 0 w 66"/>
                    <a:gd name="T7" fmla="*/ 59 h 67"/>
                    <a:gd name="T8" fmla="*/ 0 w 66"/>
                    <a:gd name="T9" fmla="*/ 8 h 67"/>
                    <a:gd name="T10" fmla="*/ 8 w 66"/>
                    <a:gd name="T11" fmla="*/ 0 h 67"/>
                    <a:gd name="T12" fmla="*/ 59 w 66"/>
                    <a:gd name="T13" fmla="*/ 0 h 67"/>
                    <a:gd name="T14" fmla="*/ 66 w 66"/>
                    <a:gd name="T15" fmla="*/ 8 h 67"/>
                    <a:gd name="T16" fmla="*/ 66 w 66"/>
                    <a:gd name="T17" fmla="*/ 5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67">
                      <a:moveTo>
                        <a:pt x="66" y="59"/>
                      </a:moveTo>
                      <a:cubicBezTo>
                        <a:pt x="66" y="63"/>
                        <a:pt x="63" y="67"/>
                        <a:pt x="59" y="67"/>
                      </a:cubicBezTo>
                      <a:cubicBezTo>
                        <a:pt x="8" y="67"/>
                        <a:pt x="8" y="67"/>
                        <a:pt x="8" y="67"/>
                      </a:cubicBezTo>
                      <a:cubicBezTo>
                        <a:pt x="4" y="67"/>
                        <a:pt x="0" y="63"/>
                        <a:pt x="0" y="59"/>
                      </a:cubicBezTo>
                      <a:cubicBezTo>
                        <a:pt x="0" y="8"/>
                        <a:pt x="0" y="8"/>
                        <a:pt x="0" y="8"/>
                      </a:cubicBezTo>
                      <a:cubicBezTo>
                        <a:pt x="0" y="4"/>
                        <a:pt x="4" y="0"/>
                        <a:pt x="8" y="0"/>
                      </a:cubicBezTo>
                      <a:cubicBezTo>
                        <a:pt x="59" y="0"/>
                        <a:pt x="59" y="0"/>
                        <a:pt x="59" y="0"/>
                      </a:cubicBezTo>
                      <a:cubicBezTo>
                        <a:pt x="63" y="0"/>
                        <a:pt x="66" y="4"/>
                        <a:pt x="66" y="8"/>
                      </a:cubicBezTo>
                      <a:lnTo>
                        <a:pt x="66" y="59"/>
                      </a:ln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dirty="0"/>
                </a:p>
              </p:txBody>
            </p:sp>
            <p:sp>
              <p:nvSpPr>
                <p:cNvPr id="105" name="Freeform 126"/>
                <p:cNvSpPr>
                  <a:spLocks/>
                </p:cNvSpPr>
                <p:nvPr/>
              </p:nvSpPr>
              <p:spPr bwMode="auto">
                <a:xfrm>
                  <a:off x="8062922" y="1846265"/>
                  <a:ext cx="147638" cy="73025"/>
                </a:xfrm>
                <a:custGeom>
                  <a:avLst/>
                  <a:gdLst>
                    <a:gd name="T0" fmla="*/ 133 w 133"/>
                    <a:gd name="T1" fmla="*/ 58 h 66"/>
                    <a:gd name="T2" fmla="*/ 125 w 133"/>
                    <a:gd name="T3" fmla="*/ 66 h 66"/>
                    <a:gd name="T4" fmla="*/ 8 w 133"/>
                    <a:gd name="T5" fmla="*/ 66 h 66"/>
                    <a:gd name="T6" fmla="*/ 0 w 133"/>
                    <a:gd name="T7" fmla="*/ 58 h 66"/>
                    <a:gd name="T8" fmla="*/ 0 w 133"/>
                    <a:gd name="T9" fmla="*/ 8 h 66"/>
                    <a:gd name="T10" fmla="*/ 8 w 133"/>
                    <a:gd name="T11" fmla="*/ 0 h 66"/>
                    <a:gd name="T12" fmla="*/ 125 w 133"/>
                    <a:gd name="T13" fmla="*/ 0 h 66"/>
                    <a:gd name="T14" fmla="*/ 133 w 133"/>
                    <a:gd name="T15" fmla="*/ 8 h 66"/>
                    <a:gd name="T16" fmla="*/ 133 w 133"/>
                    <a:gd name="T17" fmla="*/ 5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66">
                      <a:moveTo>
                        <a:pt x="133" y="58"/>
                      </a:moveTo>
                      <a:cubicBezTo>
                        <a:pt x="133" y="63"/>
                        <a:pt x="129" y="66"/>
                        <a:pt x="125" y="66"/>
                      </a:cubicBezTo>
                      <a:cubicBezTo>
                        <a:pt x="8" y="66"/>
                        <a:pt x="8" y="66"/>
                        <a:pt x="8" y="66"/>
                      </a:cubicBezTo>
                      <a:cubicBezTo>
                        <a:pt x="4" y="66"/>
                        <a:pt x="0" y="63"/>
                        <a:pt x="0" y="58"/>
                      </a:cubicBezTo>
                      <a:cubicBezTo>
                        <a:pt x="0" y="8"/>
                        <a:pt x="0" y="8"/>
                        <a:pt x="0" y="8"/>
                      </a:cubicBezTo>
                      <a:cubicBezTo>
                        <a:pt x="0" y="3"/>
                        <a:pt x="4" y="0"/>
                        <a:pt x="8" y="0"/>
                      </a:cubicBezTo>
                      <a:cubicBezTo>
                        <a:pt x="125" y="0"/>
                        <a:pt x="125" y="0"/>
                        <a:pt x="125" y="0"/>
                      </a:cubicBezTo>
                      <a:cubicBezTo>
                        <a:pt x="129" y="0"/>
                        <a:pt x="133" y="3"/>
                        <a:pt x="133" y="8"/>
                      </a:cubicBezTo>
                      <a:lnTo>
                        <a:pt x="133" y="58"/>
                      </a:ln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dirty="0"/>
                </a:p>
              </p:txBody>
            </p:sp>
            <p:sp>
              <p:nvSpPr>
                <p:cNvPr id="106" name="Freeform 127"/>
                <p:cNvSpPr>
                  <a:spLocks/>
                </p:cNvSpPr>
                <p:nvPr/>
              </p:nvSpPr>
              <p:spPr bwMode="auto">
                <a:xfrm>
                  <a:off x="8237548" y="1846265"/>
                  <a:ext cx="147638" cy="73025"/>
                </a:xfrm>
                <a:custGeom>
                  <a:avLst/>
                  <a:gdLst>
                    <a:gd name="T0" fmla="*/ 133 w 133"/>
                    <a:gd name="T1" fmla="*/ 58 h 66"/>
                    <a:gd name="T2" fmla="*/ 125 w 133"/>
                    <a:gd name="T3" fmla="*/ 66 h 66"/>
                    <a:gd name="T4" fmla="*/ 8 w 133"/>
                    <a:gd name="T5" fmla="*/ 66 h 66"/>
                    <a:gd name="T6" fmla="*/ 0 w 133"/>
                    <a:gd name="T7" fmla="*/ 58 h 66"/>
                    <a:gd name="T8" fmla="*/ 0 w 133"/>
                    <a:gd name="T9" fmla="*/ 8 h 66"/>
                    <a:gd name="T10" fmla="*/ 8 w 133"/>
                    <a:gd name="T11" fmla="*/ 0 h 66"/>
                    <a:gd name="T12" fmla="*/ 125 w 133"/>
                    <a:gd name="T13" fmla="*/ 0 h 66"/>
                    <a:gd name="T14" fmla="*/ 133 w 133"/>
                    <a:gd name="T15" fmla="*/ 8 h 66"/>
                    <a:gd name="T16" fmla="*/ 133 w 133"/>
                    <a:gd name="T17" fmla="*/ 5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66">
                      <a:moveTo>
                        <a:pt x="133" y="58"/>
                      </a:moveTo>
                      <a:cubicBezTo>
                        <a:pt x="133" y="63"/>
                        <a:pt x="129" y="66"/>
                        <a:pt x="125" y="66"/>
                      </a:cubicBezTo>
                      <a:cubicBezTo>
                        <a:pt x="8" y="66"/>
                        <a:pt x="8" y="66"/>
                        <a:pt x="8" y="66"/>
                      </a:cubicBezTo>
                      <a:cubicBezTo>
                        <a:pt x="3" y="66"/>
                        <a:pt x="0" y="63"/>
                        <a:pt x="0" y="58"/>
                      </a:cubicBezTo>
                      <a:cubicBezTo>
                        <a:pt x="0" y="8"/>
                        <a:pt x="0" y="8"/>
                        <a:pt x="0" y="8"/>
                      </a:cubicBezTo>
                      <a:cubicBezTo>
                        <a:pt x="0" y="3"/>
                        <a:pt x="3" y="0"/>
                        <a:pt x="8" y="0"/>
                      </a:cubicBezTo>
                      <a:cubicBezTo>
                        <a:pt x="125" y="0"/>
                        <a:pt x="125" y="0"/>
                        <a:pt x="125" y="0"/>
                      </a:cubicBezTo>
                      <a:cubicBezTo>
                        <a:pt x="129" y="0"/>
                        <a:pt x="133" y="3"/>
                        <a:pt x="133" y="8"/>
                      </a:cubicBezTo>
                      <a:lnTo>
                        <a:pt x="133" y="58"/>
                      </a:ln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dirty="0"/>
                </a:p>
              </p:txBody>
            </p:sp>
            <p:sp>
              <p:nvSpPr>
                <p:cNvPr id="107" name="Freeform 128"/>
                <p:cNvSpPr>
                  <a:spLocks/>
                </p:cNvSpPr>
                <p:nvPr/>
              </p:nvSpPr>
              <p:spPr bwMode="auto">
                <a:xfrm>
                  <a:off x="8413760" y="1846265"/>
                  <a:ext cx="73025" cy="73025"/>
                </a:xfrm>
                <a:custGeom>
                  <a:avLst/>
                  <a:gdLst>
                    <a:gd name="T0" fmla="*/ 66 w 66"/>
                    <a:gd name="T1" fmla="*/ 58 h 66"/>
                    <a:gd name="T2" fmla="*/ 58 w 66"/>
                    <a:gd name="T3" fmla="*/ 66 h 66"/>
                    <a:gd name="T4" fmla="*/ 8 w 66"/>
                    <a:gd name="T5" fmla="*/ 66 h 66"/>
                    <a:gd name="T6" fmla="*/ 0 w 66"/>
                    <a:gd name="T7" fmla="*/ 58 h 66"/>
                    <a:gd name="T8" fmla="*/ 0 w 66"/>
                    <a:gd name="T9" fmla="*/ 8 h 66"/>
                    <a:gd name="T10" fmla="*/ 8 w 66"/>
                    <a:gd name="T11" fmla="*/ 0 h 66"/>
                    <a:gd name="T12" fmla="*/ 58 w 66"/>
                    <a:gd name="T13" fmla="*/ 0 h 66"/>
                    <a:gd name="T14" fmla="*/ 66 w 66"/>
                    <a:gd name="T15" fmla="*/ 8 h 66"/>
                    <a:gd name="T16" fmla="*/ 66 w 66"/>
                    <a:gd name="T17" fmla="*/ 5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66">
                      <a:moveTo>
                        <a:pt x="66" y="58"/>
                      </a:moveTo>
                      <a:cubicBezTo>
                        <a:pt x="66" y="63"/>
                        <a:pt x="63" y="66"/>
                        <a:pt x="58" y="66"/>
                      </a:cubicBezTo>
                      <a:cubicBezTo>
                        <a:pt x="8" y="66"/>
                        <a:pt x="8" y="66"/>
                        <a:pt x="8" y="66"/>
                      </a:cubicBezTo>
                      <a:cubicBezTo>
                        <a:pt x="3" y="66"/>
                        <a:pt x="0" y="63"/>
                        <a:pt x="0" y="58"/>
                      </a:cubicBezTo>
                      <a:cubicBezTo>
                        <a:pt x="0" y="8"/>
                        <a:pt x="0" y="8"/>
                        <a:pt x="0" y="8"/>
                      </a:cubicBezTo>
                      <a:cubicBezTo>
                        <a:pt x="0" y="3"/>
                        <a:pt x="3" y="0"/>
                        <a:pt x="8" y="0"/>
                      </a:cubicBezTo>
                      <a:cubicBezTo>
                        <a:pt x="58" y="0"/>
                        <a:pt x="58" y="0"/>
                        <a:pt x="58" y="0"/>
                      </a:cubicBezTo>
                      <a:cubicBezTo>
                        <a:pt x="63" y="0"/>
                        <a:pt x="66" y="3"/>
                        <a:pt x="66" y="8"/>
                      </a:cubicBezTo>
                      <a:lnTo>
                        <a:pt x="66" y="58"/>
                      </a:ln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dirty="0"/>
                </a:p>
              </p:txBody>
            </p:sp>
          </p:grpSp>
          <p:sp>
            <p:nvSpPr>
              <p:cNvPr id="93" name="Freeform 67"/>
              <p:cNvSpPr>
                <a:spLocks noEditPoints="1"/>
              </p:cNvSpPr>
              <p:nvPr/>
            </p:nvSpPr>
            <p:spPr bwMode="auto">
              <a:xfrm>
                <a:off x="1390530" y="3718245"/>
                <a:ext cx="258035" cy="343428"/>
              </a:xfrm>
              <a:custGeom>
                <a:avLst/>
                <a:gdLst>
                  <a:gd name="T0" fmla="*/ 355 w 391"/>
                  <a:gd name="T1" fmla="*/ 219 h 522"/>
                  <a:gd name="T2" fmla="*/ 355 w 391"/>
                  <a:gd name="T3" fmla="*/ 151 h 522"/>
                  <a:gd name="T4" fmla="*/ 204 w 391"/>
                  <a:gd name="T5" fmla="*/ 0 h 522"/>
                  <a:gd name="T6" fmla="*/ 187 w 391"/>
                  <a:gd name="T7" fmla="*/ 0 h 522"/>
                  <a:gd name="T8" fmla="*/ 36 w 391"/>
                  <a:gd name="T9" fmla="*/ 151 h 522"/>
                  <a:gd name="T10" fmla="*/ 36 w 391"/>
                  <a:gd name="T11" fmla="*/ 219 h 522"/>
                  <a:gd name="T12" fmla="*/ 0 w 391"/>
                  <a:gd name="T13" fmla="*/ 256 h 522"/>
                  <a:gd name="T14" fmla="*/ 0 w 391"/>
                  <a:gd name="T15" fmla="*/ 485 h 522"/>
                  <a:gd name="T16" fmla="*/ 38 w 391"/>
                  <a:gd name="T17" fmla="*/ 522 h 522"/>
                  <a:gd name="T18" fmla="*/ 353 w 391"/>
                  <a:gd name="T19" fmla="*/ 522 h 522"/>
                  <a:gd name="T20" fmla="*/ 391 w 391"/>
                  <a:gd name="T21" fmla="*/ 485 h 522"/>
                  <a:gd name="T22" fmla="*/ 391 w 391"/>
                  <a:gd name="T23" fmla="*/ 256 h 522"/>
                  <a:gd name="T24" fmla="*/ 355 w 391"/>
                  <a:gd name="T25" fmla="*/ 219 h 522"/>
                  <a:gd name="T26" fmla="*/ 287 w 391"/>
                  <a:gd name="T27" fmla="*/ 407 h 522"/>
                  <a:gd name="T28" fmla="*/ 248 w 391"/>
                  <a:gd name="T29" fmla="*/ 447 h 522"/>
                  <a:gd name="T30" fmla="*/ 146 w 391"/>
                  <a:gd name="T31" fmla="*/ 447 h 522"/>
                  <a:gd name="T32" fmla="*/ 106 w 391"/>
                  <a:gd name="T33" fmla="*/ 407 h 522"/>
                  <a:gd name="T34" fmla="*/ 106 w 391"/>
                  <a:gd name="T35" fmla="*/ 330 h 522"/>
                  <a:gd name="T36" fmla="*/ 146 w 391"/>
                  <a:gd name="T37" fmla="*/ 290 h 522"/>
                  <a:gd name="T38" fmla="*/ 248 w 391"/>
                  <a:gd name="T39" fmla="*/ 290 h 522"/>
                  <a:gd name="T40" fmla="*/ 287 w 391"/>
                  <a:gd name="T41" fmla="*/ 330 h 522"/>
                  <a:gd name="T42" fmla="*/ 287 w 391"/>
                  <a:gd name="T43" fmla="*/ 407 h 522"/>
                  <a:gd name="T44" fmla="*/ 298 w 391"/>
                  <a:gd name="T45" fmla="*/ 219 h 522"/>
                  <a:gd name="T46" fmla="*/ 93 w 391"/>
                  <a:gd name="T47" fmla="*/ 219 h 522"/>
                  <a:gd name="T48" fmla="*/ 93 w 391"/>
                  <a:gd name="T49" fmla="*/ 151 h 522"/>
                  <a:gd name="T50" fmla="*/ 187 w 391"/>
                  <a:gd name="T51" fmla="*/ 57 h 522"/>
                  <a:gd name="T52" fmla="*/ 204 w 391"/>
                  <a:gd name="T53" fmla="*/ 57 h 522"/>
                  <a:gd name="T54" fmla="*/ 298 w 391"/>
                  <a:gd name="T55" fmla="*/ 151 h 522"/>
                  <a:gd name="T56" fmla="*/ 298 w 391"/>
                  <a:gd name="T57" fmla="*/ 21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1" h="522">
                    <a:moveTo>
                      <a:pt x="355" y="219"/>
                    </a:moveTo>
                    <a:cubicBezTo>
                      <a:pt x="355" y="151"/>
                      <a:pt x="355" y="151"/>
                      <a:pt x="355" y="151"/>
                    </a:cubicBezTo>
                    <a:cubicBezTo>
                      <a:pt x="355" y="68"/>
                      <a:pt x="287" y="0"/>
                      <a:pt x="204" y="0"/>
                    </a:cubicBezTo>
                    <a:cubicBezTo>
                      <a:pt x="187" y="0"/>
                      <a:pt x="187" y="0"/>
                      <a:pt x="187" y="0"/>
                    </a:cubicBezTo>
                    <a:cubicBezTo>
                      <a:pt x="104" y="0"/>
                      <a:pt x="36" y="68"/>
                      <a:pt x="36" y="151"/>
                    </a:cubicBezTo>
                    <a:cubicBezTo>
                      <a:pt x="36" y="219"/>
                      <a:pt x="36" y="219"/>
                      <a:pt x="36" y="219"/>
                    </a:cubicBezTo>
                    <a:cubicBezTo>
                      <a:pt x="16" y="220"/>
                      <a:pt x="0" y="236"/>
                      <a:pt x="0" y="256"/>
                    </a:cubicBezTo>
                    <a:cubicBezTo>
                      <a:pt x="0" y="485"/>
                      <a:pt x="0" y="485"/>
                      <a:pt x="0" y="485"/>
                    </a:cubicBezTo>
                    <a:cubicBezTo>
                      <a:pt x="0" y="505"/>
                      <a:pt x="17" y="522"/>
                      <a:pt x="38" y="522"/>
                    </a:cubicBezTo>
                    <a:cubicBezTo>
                      <a:pt x="353" y="522"/>
                      <a:pt x="353" y="522"/>
                      <a:pt x="353" y="522"/>
                    </a:cubicBezTo>
                    <a:cubicBezTo>
                      <a:pt x="374" y="522"/>
                      <a:pt x="391" y="505"/>
                      <a:pt x="391" y="485"/>
                    </a:cubicBezTo>
                    <a:cubicBezTo>
                      <a:pt x="391" y="256"/>
                      <a:pt x="391" y="256"/>
                      <a:pt x="391" y="256"/>
                    </a:cubicBezTo>
                    <a:cubicBezTo>
                      <a:pt x="391" y="236"/>
                      <a:pt x="375" y="220"/>
                      <a:pt x="355" y="219"/>
                    </a:cubicBezTo>
                    <a:close/>
                    <a:moveTo>
                      <a:pt x="287" y="407"/>
                    </a:moveTo>
                    <a:cubicBezTo>
                      <a:pt x="287" y="429"/>
                      <a:pt x="269" y="447"/>
                      <a:pt x="248" y="447"/>
                    </a:cubicBezTo>
                    <a:cubicBezTo>
                      <a:pt x="146" y="447"/>
                      <a:pt x="146" y="447"/>
                      <a:pt x="146" y="447"/>
                    </a:cubicBezTo>
                    <a:cubicBezTo>
                      <a:pt x="124" y="447"/>
                      <a:pt x="106" y="429"/>
                      <a:pt x="106" y="407"/>
                    </a:cubicBezTo>
                    <a:cubicBezTo>
                      <a:pt x="106" y="330"/>
                      <a:pt x="106" y="330"/>
                      <a:pt x="106" y="330"/>
                    </a:cubicBezTo>
                    <a:cubicBezTo>
                      <a:pt x="106" y="308"/>
                      <a:pt x="124" y="290"/>
                      <a:pt x="146" y="290"/>
                    </a:cubicBezTo>
                    <a:cubicBezTo>
                      <a:pt x="248" y="290"/>
                      <a:pt x="248" y="290"/>
                      <a:pt x="248" y="290"/>
                    </a:cubicBezTo>
                    <a:cubicBezTo>
                      <a:pt x="269" y="290"/>
                      <a:pt x="287" y="308"/>
                      <a:pt x="287" y="330"/>
                    </a:cubicBezTo>
                    <a:lnTo>
                      <a:pt x="287" y="407"/>
                    </a:lnTo>
                    <a:close/>
                    <a:moveTo>
                      <a:pt x="298" y="219"/>
                    </a:moveTo>
                    <a:cubicBezTo>
                      <a:pt x="93" y="219"/>
                      <a:pt x="93" y="219"/>
                      <a:pt x="93" y="219"/>
                    </a:cubicBezTo>
                    <a:cubicBezTo>
                      <a:pt x="93" y="151"/>
                      <a:pt x="93" y="151"/>
                      <a:pt x="93" y="151"/>
                    </a:cubicBezTo>
                    <a:cubicBezTo>
                      <a:pt x="93" y="99"/>
                      <a:pt x="135" y="57"/>
                      <a:pt x="187" y="57"/>
                    </a:cubicBezTo>
                    <a:cubicBezTo>
                      <a:pt x="204" y="57"/>
                      <a:pt x="204" y="57"/>
                      <a:pt x="204" y="57"/>
                    </a:cubicBezTo>
                    <a:cubicBezTo>
                      <a:pt x="256" y="57"/>
                      <a:pt x="298" y="99"/>
                      <a:pt x="298" y="151"/>
                    </a:cubicBezTo>
                    <a:lnTo>
                      <a:pt x="298" y="219"/>
                    </a:ln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sz="1100"/>
              </a:p>
            </p:txBody>
          </p:sp>
          <p:sp>
            <p:nvSpPr>
              <p:cNvPr id="94" name="Freeform 5"/>
              <p:cNvSpPr>
                <a:spLocks noEditPoints="1"/>
              </p:cNvSpPr>
              <p:nvPr/>
            </p:nvSpPr>
            <p:spPr bwMode="auto">
              <a:xfrm>
                <a:off x="3626518" y="3628758"/>
                <a:ext cx="239935" cy="394732"/>
              </a:xfrm>
              <a:custGeom>
                <a:avLst/>
                <a:gdLst>
                  <a:gd name="T0" fmla="*/ 134 w 269"/>
                  <a:gd name="T1" fmla="*/ 0 h 440"/>
                  <a:gd name="T2" fmla="*/ 0 w 269"/>
                  <a:gd name="T3" fmla="*/ 134 h 440"/>
                  <a:gd name="T4" fmla="*/ 89 w 269"/>
                  <a:gd name="T5" fmla="*/ 260 h 440"/>
                  <a:gd name="T6" fmla="*/ 89 w 269"/>
                  <a:gd name="T7" fmla="*/ 382 h 440"/>
                  <a:gd name="T8" fmla="*/ 94 w 269"/>
                  <a:gd name="T9" fmla="*/ 396 h 440"/>
                  <a:gd name="T10" fmla="*/ 99 w 269"/>
                  <a:gd name="T11" fmla="*/ 404 h 440"/>
                  <a:gd name="T12" fmla="*/ 126 w 269"/>
                  <a:gd name="T13" fmla="*/ 440 h 440"/>
                  <a:gd name="T14" fmla="*/ 152 w 269"/>
                  <a:gd name="T15" fmla="*/ 440 h 440"/>
                  <a:gd name="T16" fmla="*/ 179 w 269"/>
                  <a:gd name="T17" fmla="*/ 413 h 440"/>
                  <a:gd name="T18" fmla="*/ 179 w 269"/>
                  <a:gd name="T19" fmla="*/ 260 h 440"/>
                  <a:gd name="T20" fmla="*/ 269 w 269"/>
                  <a:gd name="T21" fmla="*/ 134 h 440"/>
                  <a:gd name="T22" fmla="*/ 134 w 269"/>
                  <a:gd name="T23" fmla="*/ 0 h 440"/>
                  <a:gd name="T24" fmla="*/ 134 w 269"/>
                  <a:gd name="T25" fmla="*/ 134 h 440"/>
                  <a:gd name="T26" fmla="*/ 90 w 269"/>
                  <a:gd name="T27" fmla="*/ 90 h 440"/>
                  <a:gd name="T28" fmla="*/ 134 w 269"/>
                  <a:gd name="T29" fmla="*/ 46 h 440"/>
                  <a:gd name="T30" fmla="*/ 178 w 269"/>
                  <a:gd name="T31" fmla="*/ 90 h 440"/>
                  <a:gd name="T32" fmla="*/ 134 w 269"/>
                  <a:gd name="T33" fmla="*/ 134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9" h="440">
                    <a:moveTo>
                      <a:pt x="134" y="0"/>
                    </a:moveTo>
                    <a:cubicBezTo>
                      <a:pt x="60" y="0"/>
                      <a:pt x="0" y="60"/>
                      <a:pt x="0" y="134"/>
                    </a:cubicBezTo>
                    <a:cubicBezTo>
                      <a:pt x="0" y="192"/>
                      <a:pt x="37" y="241"/>
                      <a:pt x="89" y="260"/>
                    </a:cubicBezTo>
                    <a:cubicBezTo>
                      <a:pt x="89" y="382"/>
                      <a:pt x="89" y="382"/>
                      <a:pt x="89" y="382"/>
                    </a:cubicBezTo>
                    <a:cubicBezTo>
                      <a:pt x="89" y="387"/>
                      <a:pt x="91" y="392"/>
                      <a:pt x="94" y="396"/>
                    </a:cubicBezTo>
                    <a:cubicBezTo>
                      <a:pt x="99" y="404"/>
                      <a:pt x="99" y="404"/>
                      <a:pt x="99" y="404"/>
                    </a:cubicBezTo>
                    <a:cubicBezTo>
                      <a:pt x="126" y="440"/>
                      <a:pt x="126" y="440"/>
                      <a:pt x="126" y="440"/>
                    </a:cubicBezTo>
                    <a:cubicBezTo>
                      <a:pt x="152" y="440"/>
                      <a:pt x="152" y="440"/>
                      <a:pt x="152" y="440"/>
                    </a:cubicBezTo>
                    <a:cubicBezTo>
                      <a:pt x="167" y="440"/>
                      <a:pt x="179" y="428"/>
                      <a:pt x="179" y="413"/>
                    </a:cubicBezTo>
                    <a:cubicBezTo>
                      <a:pt x="179" y="260"/>
                      <a:pt x="179" y="260"/>
                      <a:pt x="179" y="260"/>
                    </a:cubicBezTo>
                    <a:cubicBezTo>
                      <a:pt x="231" y="242"/>
                      <a:pt x="269" y="192"/>
                      <a:pt x="269" y="134"/>
                    </a:cubicBezTo>
                    <a:cubicBezTo>
                      <a:pt x="269" y="60"/>
                      <a:pt x="208" y="0"/>
                      <a:pt x="134" y="0"/>
                    </a:cubicBezTo>
                    <a:close/>
                    <a:moveTo>
                      <a:pt x="134" y="134"/>
                    </a:moveTo>
                    <a:cubicBezTo>
                      <a:pt x="110" y="134"/>
                      <a:pt x="90" y="114"/>
                      <a:pt x="90" y="90"/>
                    </a:cubicBezTo>
                    <a:cubicBezTo>
                      <a:pt x="90" y="66"/>
                      <a:pt x="110" y="46"/>
                      <a:pt x="134" y="46"/>
                    </a:cubicBezTo>
                    <a:cubicBezTo>
                      <a:pt x="158" y="46"/>
                      <a:pt x="178" y="66"/>
                      <a:pt x="178" y="90"/>
                    </a:cubicBezTo>
                    <a:cubicBezTo>
                      <a:pt x="178" y="114"/>
                      <a:pt x="158" y="134"/>
                      <a:pt x="134" y="134"/>
                    </a:cubicBez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dirty="0"/>
              </a:p>
            </p:txBody>
          </p:sp>
          <p:pic>
            <p:nvPicPr>
              <p:cNvPr id="95" name="Enterpris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24749" y="3345301"/>
                <a:ext cx="854755" cy="1174935"/>
              </a:xfrm>
              <a:prstGeom prst="rect">
                <a:avLst/>
              </a:prstGeom>
            </p:spPr>
          </p:pic>
          <p:grpSp>
            <p:nvGrpSpPr>
              <p:cNvPr id="4" name="Group 3"/>
              <p:cNvGrpSpPr/>
              <p:nvPr/>
            </p:nvGrpSpPr>
            <p:grpSpPr>
              <a:xfrm>
                <a:off x="1723879" y="3603258"/>
                <a:ext cx="440643" cy="296009"/>
                <a:chOff x="289500" y="3722877"/>
                <a:chExt cx="440643" cy="296009"/>
              </a:xfrm>
            </p:grpSpPr>
            <p:sp>
              <p:nvSpPr>
                <p:cNvPr id="127" name="Rounded Rectangle 126"/>
                <p:cNvSpPr/>
                <p:nvPr/>
              </p:nvSpPr>
              <p:spPr>
                <a:xfrm>
                  <a:off x="321109" y="3793635"/>
                  <a:ext cx="275355" cy="198423"/>
                </a:xfrm>
                <a:prstGeom prst="roundRect">
                  <a:avLst/>
                </a:prstGeom>
                <a:solidFill>
                  <a:schemeClr val="bg1">
                    <a:lumMod val="95000"/>
                  </a:schemeClr>
                </a:solidFill>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1200" b="0" i="0" cap="all" baseline="0">
                    <a:solidFill>
                      <a:schemeClr val="bg1"/>
                    </a:solidFill>
                    <a:effectLst>
                      <a:outerShdw blurRad="38100" dist="25400" dir="2700000" algn="tl">
                        <a:srgbClr val="000000">
                          <a:alpha val="0"/>
                        </a:srgbClr>
                      </a:outerShdw>
                    </a:effectLst>
                    <a:latin typeface="+mj-lt"/>
                  </a:endParaRPr>
                </a:p>
              </p:txBody>
            </p:sp>
            <p:sp>
              <p:nvSpPr>
                <p:cNvPr id="126" name="Freeform 82"/>
                <p:cNvSpPr>
                  <a:spLocks noEditPoints="1"/>
                </p:cNvSpPr>
                <p:nvPr/>
              </p:nvSpPr>
              <p:spPr bwMode="auto">
                <a:xfrm>
                  <a:off x="289500" y="3722877"/>
                  <a:ext cx="341555" cy="296009"/>
                </a:xfrm>
                <a:custGeom>
                  <a:avLst/>
                  <a:gdLst>
                    <a:gd name="T0" fmla="*/ 381 w 489"/>
                    <a:gd name="T1" fmla="*/ 0 h 423"/>
                    <a:gd name="T2" fmla="*/ 108 w 489"/>
                    <a:gd name="T3" fmla="*/ 0 h 423"/>
                    <a:gd name="T4" fmla="*/ 0 w 489"/>
                    <a:gd name="T5" fmla="*/ 108 h 423"/>
                    <a:gd name="T6" fmla="*/ 0 w 489"/>
                    <a:gd name="T7" fmla="*/ 315 h 423"/>
                    <a:gd name="T8" fmla="*/ 108 w 489"/>
                    <a:gd name="T9" fmla="*/ 423 h 423"/>
                    <a:gd name="T10" fmla="*/ 381 w 489"/>
                    <a:gd name="T11" fmla="*/ 423 h 423"/>
                    <a:gd name="T12" fmla="*/ 489 w 489"/>
                    <a:gd name="T13" fmla="*/ 315 h 423"/>
                    <a:gd name="T14" fmla="*/ 489 w 489"/>
                    <a:gd name="T15" fmla="*/ 108 h 423"/>
                    <a:gd name="T16" fmla="*/ 381 w 489"/>
                    <a:gd name="T17" fmla="*/ 0 h 423"/>
                    <a:gd name="T18" fmla="*/ 86 w 489"/>
                    <a:gd name="T19" fmla="*/ 24 h 423"/>
                    <a:gd name="T20" fmla="*/ 115 w 489"/>
                    <a:gd name="T21" fmla="*/ 54 h 423"/>
                    <a:gd name="T22" fmla="*/ 86 w 489"/>
                    <a:gd name="T23" fmla="*/ 84 h 423"/>
                    <a:gd name="T24" fmla="*/ 56 w 489"/>
                    <a:gd name="T25" fmla="*/ 54 h 423"/>
                    <a:gd name="T26" fmla="*/ 86 w 489"/>
                    <a:gd name="T27" fmla="*/ 24 h 423"/>
                    <a:gd name="T28" fmla="*/ 439 w 489"/>
                    <a:gd name="T29" fmla="*/ 315 h 423"/>
                    <a:gd name="T30" fmla="*/ 381 w 489"/>
                    <a:gd name="T31" fmla="*/ 373 h 423"/>
                    <a:gd name="T32" fmla="*/ 108 w 489"/>
                    <a:gd name="T33" fmla="*/ 373 h 423"/>
                    <a:gd name="T34" fmla="*/ 49 w 489"/>
                    <a:gd name="T35" fmla="*/ 315 h 423"/>
                    <a:gd name="T36" fmla="*/ 49 w 489"/>
                    <a:gd name="T37" fmla="*/ 108 h 423"/>
                    <a:gd name="T38" fmla="*/ 51 w 489"/>
                    <a:gd name="T39" fmla="*/ 96 h 423"/>
                    <a:gd name="T40" fmla="*/ 438 w 489"/>
                    <a:gd name="T41" fmla="*/ 96 h 423"/>
                    <a:gd name="T42" fmla="*/ 439 w 489"/>
                    <a:gd name="T43" fmla="*/ 108 h 423"/>
                    <a:gd name="T44" fmla="*/ 439 w 489"/>
                    <a:gd name="T45" fmla="*/ 315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9" h="423">
                      <a:moveTo>
                        <a:pt x="381" y="0"/>
                      </a:moveTo>
                      <a:cubicBezTo>
                        <a:pt x="108" y="0"/>
                        <a:pt x="108" y="0"/>
                        <a:pt x="108" y="0"/>
                      </a:cubicBezTo>
                      <a:cubicBezTo>
                        <a:pt x="48" y="0"/>
                        <a:pt x="0" y="48"/>
                        <a:pt x="0" y="108"/>
                      </a:cubicBezTo>
                      <a:cubicBezTo>
                        <a:pt x="0" y="315"/>
                        <a:pt x="0" y="315"/>
                        <a:pt x="0" y="315"/>
                      </a:cubicBezTo>
                      <a:cubicBezTo>
                        <a:pt x="0" y="374"/>
                        <a:pt x="48" y="423"/>
                        <a:pt x="108" y="423"/>
                      </a:cubicBezTo>
                      <a:cubicBezTo>
                        <a:pt x="381" y="423"/>
                        <a:pt x="381" y="423"/>
                        <a:pt x="381" y="423"/>
                      </a:cubicBezTo>
                      <a:cubicBezTo>
                        <a:pt x="440" y="423"/>
                        <a:pt x="489" y="374"/>
                        <a:pt x="489" y="315"/>
                      </a:cubicBezTo>
                      <a:cubicBezTo>
                        <a:pt x="489" y="108"/>
                        <a:pt x="489" y="108"/>
                        <a:pt x="489" y="108"/>
                      </a:cubicBezTo>
                      <a:cubicBezTo>
                        <a:pt x="489" y="48"/>
                        <a:pt x="440" y="0"/>
                        <a:pt x="381" y="0"/>
                      </a:cubicBezTo>
                      <a:close/>
                      <a:moveTo>
                        <a:pt x="86" y="24"/>
                      </a:moveTo>
                      <a:cubicBezTo>
                        <a:pt x="102" y="24"/>
                        <a:pt x="115" y="38"/>
                        <a:pt x="115" y="54"/>
                      </a:cubicBezTo>
                      <a:cubicBezTo>
                        <a:pt x="115" y="70"/>
                        <a:pt x="102" y="84"/>
                        <a:pt x="86" y="84"/>
                      </a:cubicBezTo>
                      <a:cubicBezTo>
                        <a:pt x="69" y="84"/>
                        <a:pt x="56" y="70"/>
                        <a:pt x="56" y="54"/>
                      </a:cubicBezTo>
                      <a:cubicBezTo>
                        <a:pt x="56" y="38"/>
                        <a:pt x="69" y="24"/>
                        <a:pt x="86" y="24"/>
                      </a:cubicBezTo>
                      <a:close/>
                      <a:moveTo>
                        <a:pt x="439" y="315"/>
                      </a:moveTo>
                      <a:cubicBezTo>
                        <a:pt x="439" y="347"/>
                        <a:pt x="413" y="373"/>
                        <a:pt x="381" y="373"/>
                      </a:cubicBezTo>
                      <a:cubicBezTo>
                        <a:pt x="108" y="373"/>
                        <a:pt x="108" y="373"/>
                        <a:pt x="108" y="373"/>
                      </a:cubicBezTo>
                      <a:cubicBezTo>
                        <a:pt x="76" y="373"/>
                        <a:pt x="49" y="347"/>
                        <a:pt x="49" y="315"/>
                      </a:cubicBezTo>
                      <a:cubicBezTo>
                        <a:pt x="49" y="108"/>
                        <a:pt x="49" y="108"/>
                        <a:pt x="49" y="108"/>
                      </a:cubicBezTo>
                      <a:cubicBezTo>
                        <a:pt x="49" y="103"/>
                        <a:pt x="50" y="99"/>
                        <a:pt x="51" y="96"/>
                      </a:cubicBezTo>
                      <a:cubicBezTo>
                        <a:pt x="438" y="96"/>
                        <a:pt x="438" y="96"/>
                        <a:pt x="438" y="96"/>
                      </a:cubicBezTo>
                      <a:cubicBezTo>
                        <a:pt x="439" y="99"/>
                        <a:pt x="439" y="103"/>
                        <a:pt x="439" y="108"/>
                      </a:cubicBezTo>
                      <a:lnTo>
                        <a:pt x="439" y="315"/>
                      </a:ln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dirty="0"/>
                </a:p>
              </p:txBody>
            </p:sp>
            <p:sp>
              <p:nvSpPr>
                <p:cNvPr id="2" name="TextBox 1"/>
                <p:cNvSpPr txBox="1"/>
                <p:nvPr/>
              </p:nvSpPr>
              <p:spPr>
                <a:xfrm>
                  <a:off x="338469" y="3787963"/>
                  <a:ext cx="391674" cy="224840"/>
                </a:xfrm>
                <a:prstGeom prst="rect">
                  <a:avLst/>
                </a:prstGeom>
                <a:noFill/>
              </p:spPr>
              <p:txBody>
                <a:bodyPr wrap="none" lIns="0" tIns="0" rIns="0" bIns="0" rtlCol="0">
                  <a:noAutofit/>
                </a:bodyPr>
                <a:lstStyle/>
                <a:p>
                  <a:pPr>
                    <a:lnSpc>
                      <a:spcPct val="90000"/>
                    </a:lnSpc>
                    <a:spcAft>
                      <a:spcPts val="600"/>
                    </a:spcAft>
                  </a:pPr>
                  <a:r>
                    <a:rPr lang="en-US" sz="900" kern="1200" dirty="0">
                      <a:solidFill>
                        <a:schemeClr val="tx2"/>
                      </a:solidFill>
                      <a:effectLst>
                        <a:outerShdw blurRad="38100" dist="25400" dir="2700000" algn="tl">
                          <a:srgbClr val="000000">
                            <a:alpha val="0"/>
                          </a:srgbClr>
                        </a:outerShdw>
                      </a:effectLst>
                      <a:latin typeface="+mn-lt"/>
                      <a:ea typeface="+mn-ea"/>
                      <a:cs typeface="+mn-cs"/>
                    </a:rPr>
                    <a:t>App</a:t>
                  </a:r>
                </a:p>
              </p:txBody>
            </p:sp>
          </p:grpSp>
        </p:grpSp>
        <p:sp>
          <p:nvSpPr>
            <p:cNvPr id="3" name="TextBox 2"/>
            <p:cNvSpPr txBox="1"/>
            <p:nvPr/>
          </p:nvSpPr>
          <p:spPr>
            <a:xfrm>
              <a:off x="2955888" y="1944177"/>
              <a:ext cx="914400" cy="914400"/>
            </a:xfrm>
            <a:prstGeom prst="rect">
              <a:avLst/>
            </a:prstGeom>
            <a:noFill/>
          </p:spPr>
          <p:txBody>
            <a:bodyPr wrap="none" lIns="0" tIns="0" rIns="0" bIns="0" rtlCol="0">
              <a:noAutofit/>
            </a:bodyPr>
            <a:lstStyle/>
            <a:p>
              <a:pPr>
                <a:lnSpc>
                  <a:spcPct val="90000"/>
                </a:lnSpc>
                <a:spcAft>
                  <a:spcPts val="600"/>
                </a:spcAft>
              </a:pPr>
              <a:endParaRPr lang="en-US" sz="1200" kern="1200" dirty="0" err="1">
                <a:solidFill>
                  <a:schemeClr val="tx2"/>
                </a:solidFill>
                <a:effectLst>
                  <a:outerShdw blurRad="38100" dist="25400" dir="2700000" algn="tl">
                    <a:srgbClr val="000000">
                      <a:alpha val="0"/>
                    </a:srgbClr>
                  </a:outerShdw>
                </a:effectLst>
                <a:latin typeface="+mn-lt"/>
                <a:ea typeface="+mn-ea"/>
                <a:cs typeface="+mn-cs"/>
              </a:endParaRPr>
            </a:p>
          </p:txBody>
        </p:sp>
      </p:grpSp>
      <p:sp>
        <p:nvSpPr>
          <p:cNvPr id="8" name="TextBox 7"/>
          <p:cNvSpPr txBox="1"/>
          <p:nvPr/>
        </p:nvSpPr>
        <p:spPr>
          <a:xfrm>
            <a:off x="3214388" y="3056741"/>
            <a:ext cx="914400" cy="914400"/>
          </a:xfrm>
          <a:prstGeom prst="rect">
            <a:avLst/>
          </a:prstGeom>
          <a:noFill/>
        </p:spPr>
        <p:txBody>
          <a:bodyPr wrap="none" lIns="0" tIns="0" rIns="0" bIns="0" rtlCol="0">
            <a:noAutofit/>
          </a:bodyPr>
          <a:lstStyle/>
          <a:p>
            <a:pPr>
              <a:lnSpc>
                <a:spcPct val="90000"/>
              </a:lnSpc>
              <a:spcAft>
                <a:spcPts val="600"/>
              </a:spcAft>
            </a:pPr>
            <a:endParaRPr lang="en-US" sz="2000" kern="1200" dirty="0" err="1">
              <a:solidFill>
                <a:schemeClr val="tx2"/>
              </a:solidFill>
              <a:effectLst>
                <a:outerShdw blurRad="38100" dist="25400" dir="2700000" algn="tl">
                  <a:srgbClr val="000000">
                    <a:alpha val="0"/>
                  </a:srgbClr>
                </a:outerShdw>
              </a:effectLst>
              <a:latin typeface="+mn-lt"/>
              <a:ea typeface="+mn-ea"/>
              <a:cs typeface="+mn-cs"/>
            </a:endParaRPr>
          </a:p>
        </p:txBody>
      </p:sp>
      <p:sp>
        <p:nvSpPr>
          <p:cNvPr id="123" name="Rounded Rectangle 122"/>
          <p:cNvSpPr/>
          <p:nvPr/>
        </p:nvSpPr>
        <p:spPr>
          <a:xfrm>
            <a:off x="1768317" y="6019800"/>
            <a:ext cx="8652190" cy="457200"/>
          </a:xfrm>
          <a:prstGeom prst="roundRect">
            <a:avLst/>
          </a:prstGeom>
          <a:solidFill>
            <a:schemeClr val="accent1">
              <a:lumMod val="75000"/>
            </a:schemeClr>
          </a:solidFill>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r>
              <a:rPr lang="en-US" sz="2000" cap="all" dirty="0">
                <a:solidFill>
                  <a:srgbClr val="FFFFFF"/>
                </a:solidFill>
                <a:effectLst>
                  <a:outerShdw blurRad="38100" dist="25400" dir="2700000" algn="tl">
                    <a:srgbClr val="000000">
                      <a:alpha val="0"/>
                    </a:srgbClr>
                  </a:outerShdw>
                </a:effectLst>
                <a:latin typeface="+mj-lt"/>
              </a:rPr>
              <a:t>It’s time to rethink security </a:t>
            </a:r>
            <a:r>
              <a:rPr lang="en-US" sz="2000" b="0" i="0" cap="all" dirty="0">
                <a:solidFill>
                  <a:srgbClr val="FFFFFF"/>
                </a:solidFill>
                <a:effectLst>
                  <a:outerShdw blurRad="38100" dist="25400" dir="2700000" algn="tl">
                    <a:srgbClr val="000000">
                      <a:alpha val="0"/>
                    </a:srgbClr>
                  </a:outerShdw>
                </a:effectLst>
                <a:latin typeface="+mj-lt"/>
              </a:rPr>
              <a:t>architectures</a:t>
            </a:r>
          </a:p>
        </p:txBody>
      </p:sp>
    </p:spTree>
    <p:extLst>
      <p:ext uri="{BB962C8B-B14F-4D97-AF65-F5344CB8AC3E}">
        <p14:creationId xmlns:p14="http://schemas.microsoft.com/office/powerpoint/2010/main" val="2111704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1812" y="1295400"/>
            <a:ext cx="914400" cy="914400"/>
          </a:xfrm>
          <a:prstGeom prst="rect">
            <a:avLst/>
          </a:prstGeom>
          <a:noFill/>
        </p:spPr>
        <p:txBody>
          <a:bodyPr wrap="none" lIns="0" tIns="0" rIns="0" bIns="0" rtlCol="0">
            <a:noAutofit/>
          </a:bodyPr>
          <a:lstStyle/>
          <a:p>
            <a:pPr marL="342900" indent="-342900">
              <a:lnSpc>
                <a:spcPct val="90000"/>
              </a:lnSpc>
              <a:spcAft>
                <a:spcPts val="600"/>
              </a:spcAft>
              <a:buFont typeface="Arial"/>
              <a:buChar char="•"/>
            </a:pPr>
            <a:r>
              <a:rPr lang="en-US" sz="2000" b="1" kern="1200" dirty="0">
                <a:solidFill>
                  <a:schemeClr val="tx2"/>
                </a:solidFill>
                <a:effectLst>
                  <a:outerShdw blurRad="38100" dist="25400" dir="2700000" algn="tl">
                    <a:srgbClr val="000000">
                      <a:alpha val="0"/>
                    </a:srgbClr>
                  </a:outerShdw>
                </a:effectLst>
              </a:rPr>
              <a:t>Evaluate Context</a:t>
            </a:r>
          </a:p>
          <a:p>
            <a:pPr marL="800100" lvl="1" indent="-342900">
              <a:lnSpc>
                <a:spcPct val="90000"/>
              </a:lnSpc>
              <a:spcAft>
                <a:spcPts val="600"/>
              </a:spcAft>
              <a:buFont typeface="Arial"/>
              <a:buChar char="•"/>
            </a:pPr>
            <a:r>
              <a:rPr lang="en-US" sz="2000" dirty="0">
                <a:solidFill>
                  <a:schemeClr val="tx2"/>
                </a:solidFill>
                <a:effectLst>
                  <a:outerShdw blurRad="38100" dist="25400" dir="2700000" algn="tl">
                    <a:srgbClr val="000000">
                      <a:alpha val="0"/>
                    </a:srgbClr>
                  </a:outerShdw>
                </a:effectLst>
              </a:rPr>
              <a:t>User, d</a:t>
            </a:r>
            <a:r>
              <a:rPr lang="en-US" sz="2000" kern="1200" dirty="0">
                <a:solidFill>
                  <a:schemeClr val="tx2"/>
                </a:solidFill>
                <a:effectLst>
                  <a:outerShdw blurRad="38100" dist="25400" dir="2700000" algn="tl">
                    <a:srgbClr val="000000">
                      <a:alpha val="0"/>
                    </a:srgbClr>
                  </a:outerShdw>
                </a:effectLst>
              </a:rPr>
              <a:t>evice, </a:t>
            </a:r>
            <a:r>
              <a:rPr lang="en-US" sz="2000" dirty="0">
                <a:solidFill>
                  <a:schemeClr val="tx2"/>
                </a:solidFill>
                <a:effectLst>
                  <a:outerShdw blurRad="38100" dist="25400" dir="2700000" algn="tl">
                    <a:srgbClr val="000000">
                      <a:alpha val="0"/>
                    </a:srgbClr>
                  </a:outerShdw>
                </a:effectLst>
              </a:rPr>
              <a:t>location, etc.</a:t>
            </a:r>
          </a:p>
          <a:p>
            <a:pPr marL="800100" lvl="1" indent="-342900">
              <a:lnSpc>
                <a:spcPct val="90000"/>
              </a:lnSpc>
              <a:spcAft>
                <a:spcPts val="600"/>
              </a:spcAft>
              <a:buFont typeface="Arial"/>
              <a:buChar char="•"/>
            </a:pPr>
            <a:r>
              <a:rPr lang="en-US" sz="2000" kern="1200" dirty="0">
                <a:solidFill>
                  <a:schemeClr val="tx2"/>
                </a:solidFill>
                <a:effectLst>
                  <a:outerShdw blurRad="38100" dist="25400" dir="2700000" algn="tl">
                    <a:srgbClr val="000000">
                      <a:alpha val="0"/>
                    </a:srgbClr>
                  </a:outerShdw>
                </a:effectLst>
              </a:rPr>
              <a:t>Behavior</a:t>
            </a:r>
          </a:p>
          <a:p>
            <a:pPr marL="800100" lvl="1" indent="-342900">
              <a:lnSpc>
                <a:spcPct val="90000"/>
              </a:lnSpc>
              <a:spcAft>
                <a:spcPts val="600"/>
              </a:spcAft>
              <a:buFont typeface="Arial"/>
              <a:buChar char="•"/>
            </a:pPr>
            <a:r>
              <a:rPr lang="en-US" sz="2000" dirty="0">
                <a:solidFill>
                  <a:schemeClr val="tx2"/>
                </a:solidFill>
                <a:effectLst>
                  <a:outerShdw blurRad="38100" dist="25400" dir="2700000" algn="tl">
                    <a:srgbClr val="000000">
                      <a:alpha val="0"/>
                    </a:srgbClr>
                  </a:outerShdw>
                </a:effectLst>
              </a:rPr>
              <a:t>Threat risk vs. app value</a:t>
            </a:r>
            <a:endParaRPr lang="en-US" sz="2000" kern="1200" dirty="0">
              <a:solidFill>
                <a:schemeClr val="tx2"/>
              </a:solidFill>
              <a:effectLst>
                <a:outerShdw blurRad="38100" dist="25400" dir="2700000" algn="tl">
                  <a:srgbClr val="000000">
                    <a:alpha val="0"/>
                  </a:srgbClr>
                </a:outerShdw>
              </a:effectLst>
            </a:endParaRPr>
          </a:p>
          <a:p>
            <a:pPr>
              <a:lnSpc>
                <a:spcPct val="90000"/>
              </a:lnSpc>
              <a:spcAft>
                <a:spcPts val="600"/>
              </a:spcAft>
            </a:pPr>
            <a:endParaRPr lang="en-US" sz="2000" kern="1200" dirty="0">
              <a:solidFill>
                <a:schemeClr val="tx2"/>
              </a:solidFill>
              <a:effectLst>
                <a:outerShdw blurRad="38100" dist="25400" dir="2700000" algn="tl">
                  <a:srgbClr val="000000">
                    <a:alpha val="0"/>
                  </a:srgbClr>
                </a:outerShdw>
              </a:effectLst>
            </a:endParaRPr>
          </a:p>
          <a:p>
            <a:pPr marL="342900" indent="-342900">
              <a:lnSpc>
                <a:spcPct val="90000"/>
              </a:lnSpc>
              <a:spcAft>
                <a:spcPts val="600"/>
              </a:spcAft>
              <a:buFont typeface="Arial"/>
              <a:buChar char="•"/>
            </a:pPr>
            <a:r>
              <a:rPr lang="en-US" sz="2000" b="1" dirty="0">
                <a:solidFill>
                  <a:schemeClr val="tx2"/>
                </a:solidFill>
                <a:effectLst>
                  <a:outerShdw blurRad="38100" dist="25400" dir="2700000" algn="tl">
                    <a:srgbClr val="000000">
                      <a:alpha val="0"/>
                    </a:srgbClr>
                  </a:outerShdw>
                </a:effectLst>
              </a:rPr>
              <a:t>Chain Security Services</a:t>
            </a:r>
          </a:p>
          <a:p>
            <a:pPr marL="800100" lvl="1" indent="-342900">
              <a:lnSpc>
                <a:spcPct val="90000"/>
              </a:lnSpc>
              <a:spcAft>
                <a:spcPts val="600"/>
              </a:spcAft>
              <a:buFont typeface="Arial"/>
              <a:buChar char="•"/>
            </a:pPr>
            <a:r>
              <a:rPr lang="en-US" sz="2000" dirty="0">
                <a:solidFill>
                  <a:schemeClr val="tx2"/>
                </a:solidFill>
                <a:effectLst>
                  <a:outerShdw blurRad="38100" dist="25400" dir="2700000" algn="tl">
                    <a:srgbClr val="000000">
                      <a:alpha val="0"/>
                    </a:srgbClr>
                  </a:outerShdw>
                </a:effectLst>
              </a:rPr>
              <a:t>SSL inspection</a:t>
            </a:r>
          </a:p>
          <a:p>
            <a:pPr marL="800100" lvl="1" indent="-342900">
              <a:lnSpc>
                <a:spcPct val="90000"/>
              </a:lnSpc>
              <a:spcAft>
                <a:spcPts val="600"/>
              </a:spcAft>
              <a:buFont typeface="Arial"/>
              <a:buChar char="•"/>
            </a:pPr>
            <a:r>
              <a:rPr lang="en-US" sz="2000" dirty="0">
                <a:solidFill>
                  <a:schemeClr val="tx2"/>
                </a:solidFill>
                <a:effectLst>
                  <a:outerShdw blurRad="38100" dist="25400" dir="2700000" algn="tl">
                    <a:srgbClr val="000000">
                      <a:alpha val="0"/>
                    </a:srgbClr>
                  </a:outerShdw>
                </a:effectLst>
              </a:rPr>
              <a:t>Access &amp; app protection</a:t>
            </a:r>
          </a:p>
          <a:p>
            <a:pPr marL="800100" lvl="1" indent="-342900">
              <a:lnSpc>
                <a:spcPct val="90000"/>
              </a:lnSpc>
              <a:spcAft>
                <a:spcPts val="600"/>
              </a:spcAft>
              <a:buFont typeface="Arial"/>
              <a:buChar char="•"/>
            </a:pPr>
            <a:r>
              <a:rPr lang="en-US" sz="2000" dirty="0">
                <a:solidFill>
                  <a:schemeClr val="tx2"/>
                </a:solidFill>
                <a:effectLst>
                  <a:outerShdw blurRad="38100" dist="25400" dir="2700000" algn="tl">
                    <a:srgbClr val="000000">
                      <a:alpha val="0"/>
                    </a:srgbClr>
                  </a:outerShdw>
                </a:effectLst>
              </a:rPr>
              <a:t>Partner ecosystem</a:t>
            </a:r>
          </a:p>
          <a:p>
            <a:pPr>
              <a:lnSpc>
                <a:spcPct val="90000"/>
              </a:lnSpc>
              <a:spcAft>
                <a:spcPts val="600"/>
              </a:spcAft>
            </a:pPr>
            <a:endParaRPr lang="en-US" sz="2000" dirty="0">
              <a:solidFill>
                <a:schemeClr val="tx2"/>
              </a:solidFill>
              <a:effectLst>
                <a:outerShdw blurRad="38100" dist="25400" dir="2700000" algn="tl">
                  <a:srgbClr val="000000">
                    <a:alpha val="0"/>
                  </a:srgbClr>
                </a:outerShdw>
              </a:effectLst>
            </a:endParaRPr>
          </a:p>
          <a:p>
            <a:pPr marL="342900" indent="-342900">
              <a:lnSpc>
                <a:spcPct val="90000"/>
              </a:lnSpc>
              <a:spcAft>
                <a:spcPts val="600"/>
              </a:spcAft>
              <a:buFont typeface="Arial"/>
              <a:buChar char="•"/>
            </a:pPr>
            <a:r>
              <a:rPr lang="en-US" sz="2000" b="1" dirty="0">
                <a:solidFill>
                  <a:schemeClr val="tx2"/>
                </a:solidFill>
                <a:effectLst>
                  <a:outerShdw blurRad="38100" dist="25400" dir="2700000" algn="tl">
                    <a:srgbClr val="000000">
                      <a:alpha val="0"/>
                    </a:srgbClr>
                  </a:outerShdw>
                </a:effectLst>
              </a:rPr>
              <a:t>Execute Protection</a:t>
            </a:r>
            <a:endParaRPr lang="en-US" sz="2000" b="1" kern="1200" dirty="0">
              <a:solidFill>
                <a:schemeClr val="tx2"/>
              </a:solidFill>
              <a:effectLst>
                <a:outerShdw blurRad="38100" dist="25400" dir="2700000" algn="tl">
                  <a:srgbClr val="000000">
                    <a:alpha val="0"/>
                  </a:srgbClr>
                </a:outerShdw>
              </a:effectLst>
            </a:endParaRPr>
          </a:p>
          <a:p>
            <a:pPr marL="800100" lvl="1" indent="-342900">
              <a:lnSpc>
                <a:spcPct val="90000"/>
              </a:lnSpc>
              <a:spcAft>
                <a:spcPts val="600"/>
              </a:spcAft>
              <a:buFont typeface="Arial"/>
              <a:buChar char="•"/>
            </a:pPr>
            <a:r>
              <a:rPr lang="en-US" sz="2000" dirty="0">
                <a:solidFill>
                  <a:schemeClr val="tx2"/>
                </a:solidFill>
                <a:effectLst>
                  <a:outerShdw blurRad="38100" dist="25400" dir="2700000" algn="tl">
                    <a:srgbClr val="000000">
                      <a:alpha val="0"/>
                    </a:srgbClr>
                  </a:outerShdw>
                </a:effectLst>
              </a:rPr>
              <a:t>Performance &amp; scalability</a:t>
            </a:r>
          </a:p>
          <a:p>
            <a:pPr marL="800100" lvl="1" indent="-342900">
              <a:lnSpc>
                <a:spcPct val="90000"/>
              </a:lnSpc>
              <a:spcAft>
                <a:spcPts val="600"/>
              </a:spcAft>
              <a:buFont typeface="Arial"/>
              <a:buChar char="•"/>
            </a:pPr>
            <a:r>
              <a:rPr lang="en-US" sz="2000" kern="1200" dirty="0">
                <a:solidFill>
                  <a:schemeClr val="tx2"/>
                </a:solidFill>
                <a:effectLst>
                  <a:outerShdw blurRad="38100" dist="25400" dir="2700000" algn="tl">
                    <a:srgbClr val="000000">
                      <a:alpha val="0"/>
                    </a:srgbClr>
                  </a:outerShdw>
                </a:effectLst>
              </a:rPr>
              <a:t>Hybrid delivery</a:t>
            </a:r>
          </a:p>
          <a:p>
            <a:pPr marL="800100" lvl="1" indent="-342900">
              <a:lnSpc>
                <a:spcPct val="90000"/>
              </a:lnSpc>
              <a:spcAft>
                <a:spcPts val="600"/>
              </a:spcAft>
              <a:buFont typeface="Arial"/>
              <a:buChar char="•"/>
            </a:pPr>
            <a:r>
              <a:rPr lang="en-US" sz="2000" dirty="0">
                <a:solidFill>
                  <a:schemeClr val="tx2"/>
                </a:solidFill>
                <a:effectLst>
                  <a:outerShdw blurRad="38100" dist="25400" dir="2700000" algn="tl">
                    <a:srgbClr val="000000">
                      <a:alpha val="0"/>
                    </a:srgbClr>
                  </a:outerShdw>
                </a:effectLst>
              </a:rPr>
              <a:t>Per-app defense</a:t>
            </a:r>
            <a:endParaRPr lang="en-US" sz="2000" kern="1200" dirty="0">
              <a:solidFill>
                <a:schemeClr val="tx2"/>
              </a:solidFill>
              <a:effectLst>
                <a:outerShdw blurRad="38100" dist="25400" dir="2700000" algn="tl">
                  <a:srgbClr val="000000">
                    <a:alpha val="0"/>
                  </a:srgbClr>
                </a:outerShdw>
              </a:effectLst>
            </a:endParaRPr>
          </a:p>
        </p:txBody>
      </p:sp>
      <p:sp>
        <p:nvSpPr>
          <p:cNvPr id="7" name="Rounded Rectangle 6"/>
          <p:cNvSpPr/>
          <p:nvPr/>
        </p:nvSpPr>
        <p:spPr>
          <a:xfrm>
            <a:off x="5331436" y="3783330"/>
            <a:ext cx="5300679" cy="941070"/>
          </a:xfrm>
          <a:prstGeom prst="roundRect">
            <a:avLst/>
          </a:prstGeom>
          <a:solidFill>
            <a:schemeClr val="bg1">
              <a:lumMod val="85000"/>
            </a:schemeClr>
          </a:solidFill>
          <a:ln w="57150">
            <a:solidFill>
              <a:schemeClr val="tx1">
                <a:lumMod val="85000"/>
                <a:lumOff val="15000"/>
              </a:schemeClr>
            </a:solidFill>
          </a:ln>
        </p:spPr>
        <p:style>
          <a:lnRef idx="2">
            <a:schemeClr val="dk1"/>
          </a:lnRef>
          <a:fillRef idx="1">
            <a:schemeClr val="lt1"/>
          </a:fillRef>
          <a:effectRef idx="0">
            <a:schemeClr val="dk1"/>
          </a:effectRef>
          <a:fontRef idx="minor">
            <a:schemeClr val="dk1"/>
          </a:fontRef>
        </p:style>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1050" b="0" i="0" cap="all" baseline="0" dirty="0">
              <a:solidFill>
                <a:schemeClr val="tx1">
                  <a:lumMod val="85000"/>
                  <a:lumOff val="15000"/>
                </a:schemeClr>
              </a:solidFill>
              <a:effectLst>
                <a:outerShdw blurRad="38100" dist="25400" dir="2700000" algn="tl">
                  <a:srgbClr val="000000">
                    <a:alpha val="0"/>
                  </a:srgbClr>
                </a:outerShdw>
              </a:effectLst>
              <a:latin typeface="+mj-lt"/>
            </a:endParaRPr>
          </a:p>
        </p:txBody>
      </p:sp>
      <p:sp>
        <p:nvSpPr>
          <p:cNvPr id="10" name="Rounded Rectangle 9"/>
          <p:cNvSpPr/>
          <p:nvPr/>
        </p:nvSpPr>
        <p:spPr>
          <a:xfrm>
            <a:off x="5330463" y="3783330"/>
            <a:ext cx="5300679" cy="941070"/>
          </a:xfrm>
          <a:prstGeom prst="roundRect">
            <a:avLst/>
          </a:prstGeom>
          <a:solidFill>
            <a:schemeClr val="bg1">
              <a:lumMod val="85000"/>
            </a:schemeClr>
          </a:solidFill>
          <a:ln w="57150">
            <a:solidFill>
              <a:schemeClr val="tx1">
                <a:lumMod val="85000"/>
                <a:lumOff val="15000"/>
              </a:schemeClr>
            </a:solidFill>
          </a:ln>
        </p:spPr>
        <p:style>
          <a:lnRef idx="2">
            <a:schemeClr val="dk1"/>
          </a:lnRef>
          <a:fillRef idx="1">
            <a:schemeClr val="lt1"/>
          </a:fillRef>
          <a:effectRef idx="0">
            <a:schemeClr val="dk1"/>
          </a:effectRef>
          <a:fontRef idx="minor">
            <a:schemeClr val="dk1"/>
          </a:fontRef>
        </p:style>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1050" b="0" i="0" cap="all" baseline="0" dirty="0">
              <a:solidFill>
                <a:schemeClr val="tx1">
                  <a:lumMod val="85000"/>
                  <a:lumOff val="15000"/>
                </a:schemeClr>
              </a:solidFill>
              <a:effectLst>
                <a:outerShdw blurRad="38100" dist="25400" dir="2700000" algn="tl">
                  <a:srgbClr val="000000">
                    <a:alpha val="0"/>
                  </a:srgbClr>
                </a:outerShdw>
              </a:effectLst>
              <a:latin typeface="+mj-lt"/>
            </a:endParaRPr>
          </a:p>
        </p:txBody>
      </p:sp>
      <p:sp>
        <p:nvSpPr>
          <p:cNvPr id="13" name="Rounded Rectangle 12"/>
          <p:cNvSpPr/>
          <p:nvPr/>
        </p:nvSpPr>
        <p:spPr>
          <a:xfrm>
            <a:off x="6766528" y="4278630"/>
            <a:ext cx="1090937" cy="345618"/>
          </a:xfrm>
          <a:prstGeom prst="roundRect">
            <a:avLst/>
          </a:prstGeom>
          <a:solidFill>
            <a:schemeClr val="bg1">
              <a:lumMod val="75000"/>
            </a:schemeClr>
          </a:solidFill>
          <a:ln w="12700"/>
        </p:spPr>
        <p:style>
          <a:lnRef idx="2">
            <a:schemeClr val="dk1"/>
          </a:lnRef>
          <a:fillRef idx="1">
            <a:schemeClr val="lt1"/>
          </a:fillRef>
          <a:effectRef idx="0">
            <a:schemeClr val="dk1"/>
          </a:effectRef>
          <a:fontRef idx="minor">
            <a:schemeClr val="dk1"/>
          </a:fontRef>
        </p:style>
        <p:txBody>
          <a:bodyPr vert="horz" wrap="square" lIns="91440" tIns="0" rIns="91440" bIns="0" rtlCol="0" anchor="ctr">
            <a:noAutofit/>
          </a:bodyPr>
          <a:lstStyle/>
          <a:p>
            <a:pPr indent="0" algn="ctr">
              <a:lnSpc>
                <a:spcPct val="90000"/>
              </a:lnSpc>
              <a:spcBef>
                <a:spcPts val="0"/>
              </a:spcBef>
              <a:spcAft>
                <a:spcPts val="0"/>
              </a:spcAft>
              <a:buClrTx/>
              <a:buFont typeface="Arial" pitchFamily="34" charset="0"/>
              <a:buNone/>
            </a:pPr>
            <a:r>
              <a:rPr lang="en-US" sz="1050" b="0" i="0" cap="all" baseline="0" dirty="0">
                <a:solidFill>
                  <a:schemeClr val="tx1">
                    <a:lumMod val="85000"/>
                    <a:lumOff val="15000"/>
                  </a:schemeClr>
                </a:solidFill>
                <a:effectLst>
                  <a:outerShdw blurRad="38100" dist="25400" dir="2700000" algn="tl">
                    <a:srgbClr val="000000">
                      <a:alpha val="0"/>
                    </a:srgbClr>
                  </a:outerShdw>
                </a:effectLst>
                <a:latin typeface="+mj-lt"/>
              </a:rPr>
              <a:t>PACKET /  FORENSICS</a:t>
            </a:r>
          </a:p>
        </p:txBody>
      </p:sp>
      <p:sp>
        <p:nvSpPr>
          <p:cNvPr id="14" name="Rounded Rectangle 13"/>
          <p:cNvSpPr/>
          <p:nvPr/>
        </p:nvSpPr>
        <p:spPr>
          <a:xfrm>
            <a:off x="6767805" y="3882390"/>
            <a:ext cx="1090937" cy="345618"/>
          </a:xfrm>
          <a:prstGeom prst="roundRect">
            <a:avLst/>
          </a:prstGeom>
          <a:solidFill>
            <a:schemeClr val="bg1">
              <a:lumMod val="75000"/>
            </a:schemeClr>
          </a:solidFill>
          <a:ln w="12700"/>
        </p:spPr>
        <p:style>
          <a:lnRef idx="2">
            <a:schemeClr val="dk1"/>
          </a:lnRef>
          <a:fillRef idx="1">
            <a:schemeClr val="lt1"/>
          </a:fillRef>
          <a:effectRef idx="0">
            <a:schemeClr val="dk1"/>
          </a:effectRef>
          <a:fontRef idx="minor">
            <a:schemeClr val="dk1"/>
          </a:fontRef>
        </p:style>
        <p:txBody>
          <a:bodyPr vert="horz" wrap="square" lIns="91440" tIns="0" rIns="91440" bIns="0" rtlCol="0" anchor="ctr">
            <a:noAutofit/>
          </a:bodyPr>
          <a:lstStyle/>
          <a:p>
            <a:pPr indent="0" algn="ctr">
              <a:lnSpc>
                <a:spcPct val="90000"/>
              </a:lnSpc>
              <a:spcBef>
                <a:spcPts val="0"/>
              </a:spcBef>
              <a:spcAft>
                <a:spcPts val="0"/>
              </a:spcAft>
              <a:buClrTx/>
              <a:buFont typeface="Arial" pitchFamily="34" charset="0"/>
              <a:buNone/>
            </a:pPr>
            <a:r>
              <a:rPr lang="en-US" sz="1050" b="0" i="0" cap="all" baseline="0" dirty="0">
                <a:solidFill>
                  <a:schemeClr val="tx1">
                    <a:lumMod val="85000"/>
                    <a:lumOff val="15000"/>
                  </a:schemeClr>
                </a:solidFill>
                <a:effectLst>
                  <a:outerShdw blurRad="38100" dist="25400" dir="2700000" algn="tl">
                    <a:srgbClr val="000000">
                      <a:alpha val="0"/>
                    </a:srgbClr>
                  </a:outerShdw>
                </a:effectLst>
                <a:latin typeface="+mj-lt"/>
              </a:rPr>
              <a:t>IDS</a:t>
            </a:r>
          </a:p>
        </p:txBody>
      </p:sp>
      <p:sp>
        <p:nvSpPr>
          <p:cNvPr id="15" name="Rounded Rectangle 14"/>
          <p:cNvSpPr/>
          <p:nvPr/>
        </p:nvSpPr>
        <p:spPr>
          <a:xfrm>
            <a:off x="8055584" y="4276923"/>
            <a:ext cx="1090937" cy="345618"/>
          </a:xfrm>
          <a:prstGeom prst="roundRect">
            <a:avLst/>
          </a:prstGeom>
          <a:solidFill>
            <a:schemeClr val="bg1">
              <a:lumMod val="75000"/>
            </a:schemeClr>
          </a:solidFill>
          <a:ln w="12700"/>
        </p:spPr>
        <p:style>
          <a:lnRef idx="2">
            <a:schemeClr val="dk1"/>
          </a:lnRef>
          <a:fillRef idx="1">
            <a:schemeClr val="lt1"/>
          </a:fillRef>
          <a:effectRef idx="0">
            <a:schemeClr val="dk1"/>
          </a:effectRef>
          <a:fontRef idx="minor">
            <a:schemeClr val="dk1"/>
          </a:fontRef>
        </p:style>
        <p:txBody>
          <a:bodyPr vert="horz" wrap="square" lIns="91440" tIns="0" rIns="91440" bIns="0" rtlCol="0" anchor="ctr">
            <a:noAutofit/>
          </a:bodyPr>
          <a:lstStyle/>
          <a:p>
            <a:pPr indent="0" algn="ctr">
              <a:lnSpc>
                <a:spcPct val="90000"/>
              </a:lnSpc>
              <a:spcBef>
                <a:spcPts val="0"/>
              </a:spcBef>
              <a:spcAft>
                <a:spcPts val="0"/>
              </a:spcAft>
              <a:buClrTx/>
              <a:buFont typeface="Arial" pitchFamily="34" charset="0"/>
              <a:buNone/>
            </a:pPr>
            <a:r>
              <a:rPr lang="en-US" sz="1050" b="0" i="0" cap="all" baseline="0" dirty="0">
                <a:solidFill>
                  <a:schemeClr val="tx1">
                    <a:lumMod val="85000"/>
                    <a:lumOff val="15000"/>
                  </a:schemeClr>
                </a:solidFill>
                <a:effectLst>
                  <a:outerShdw blurRad="38100" dist="25400" dir="2700000" algn="tl">
                    <a:srgbClr val="000000">
                      <a:alpha val="0"/>
                    </a:srgbClr>
                  </a:outerShdw>
                </a:effectLst>
                <a:latin typeface="+mj-lt"/>
              </a:rPr>
              <a:t>Antivirus</a:t>
            </a:r>
          </a:p>
        </p:txBody>
      </p:sp>
      <p:sp>
        <p:nvSpPr>
          <p:cNvPr id="16" name="Rounded Rectangle 15"/>
          <p:cNvSpPr/>
          <p:nvPr/>
        </p:nvSpPr>
        <p:spPr>
          <a:xfrm>
            <a:off x="8070539" y="3882390"/>
            <a:ext cx="1090937" cy="345618"/>
          </a:xfrm>
          <a:prstGeom prst="roundRect">
            <a:avLst/>
          </a:prstGeom>
          <a:solidFill>
            <a:schemeClr val="bg1">
              <a:lumMod val="75000"/>
            </a:schemeClr>
          </a:solidFill>
          <a:ln w="12700"/>
        </p:spPr>
        <p:style>
          <a:lnRef idx="2">
            <a:schemeClr val="dk1"/>
          </a:lnRef>
          <a:fillRef idx="1">
            <a:schemeClr val="lt1"/>
          </a:fillRef>
          <a:effectRef idx="0">
            <a:schemeClr val="dk1"/>
          </a:effectRef>
          <a:fontRef idx="minor">
            <a:schemeClr val="dk1"/>
          </a:fontRef>
        </p:style>
        <p:txBody>
          <a:bodyPr vert="horz" wrap="square" lIns="91440" tIns="0" rIns="91440" bIns="0" rtlCol="0" anchor="ctr">
            <a:noAutofit/>
          </a:bodyPr>
          <a:lstStyle/>
          <a:p>
            <a:pPr indent="0" algn="ctr">
              <a:lnSpc>
                <a:spcPct val="90000"/>
              </a:lnSpc>
              <a:spcBef>
                <a:spcPts val="0"/>
              </a:spcBef>
              <a:spcAft>
                <a:spcPts val="0"/>
              </a:spcAft>
              <a:buClrTx/>
              <a:buFont typeface="Arial" pitchFamily="34" charset="0"/>
              <a:buNone/>
            </a:pPr>
            <a:r>
              <a:rPr lang="en-US" sz="1050" b="0" i="0" cap="all" baseline="0" dirty="0">
                <a:solidFill>
                  <a:schemeClr val="tx1">
                    <a:lumMod val="85000"/>
                    <a:lumOff val="15000"/>
                  </a:schemeClr>
                </a:solidFill>
                <a:effectLst>
                  <a:outerShdw blurRad="38100" dist="25400" dir="2700000" algn="tl">
                    <a:srgbClr val="000000">
                      <a:alpha val="0"/>
                    </a:srgbClr>
                  </a:outerShdw>
                </a:effectLst>
                <a:latin typeface="+mj-lt"/>
              </a:rPr>
              <a:t>Data Loss Preven</a:t>
            </a:r>
            <a:r>
              <a:rPr lang="en-US" sz="1050" cap="all" dirty="0">
                <a:solidFill>
                  <a:schemeClr val="tx1">
                    <a:lumMod val="85000"/>
                    <a:lumOff val="15000"/>
                  </a:schemeClr>
                </a:solidFill>
                <a:effectLst>
                  <a:outerShdw blurRad="38100" dist="25400" dir="2700000" algn="tl">
                    <a:srgbClr val="000000">
                      <a:alpha val="0"/>
                    </a:srgbClr>
                  </a:outerShdw>
                </a:effectLst>
                <a:latin typeface="+mj-lt"/>
              </a:rPr>
              <a:t>tion</a:t>
            </a:r>
            <a:endParaRPr lang="en-US" sz="1050" b="0" i="0" cap="all" baseline="0" dirty="0">
              <a:solidFill>
                <a:schemeClr val="tx1">
                  <a:lumMod val="85000"/>
                  <a:lumOff val="15000"/>
                </a:schemeClr>
              </a:solidFill>
              <a:effectLst>
                <a:outerShdw blurRad="38100" dist="25400" dir="2700000" algn="tl">
                  <a:srgbClr val="000000">
                    <a:alpha val="0"/>
                  </a:srgbClr>
                </a:outerShdw>
              </a:effectLst>
              <a:latin typeface="+mj-lt"/>
            </a:endParaRPr>
          </a:p>
        </p:txBody>
      </p:sp>
      <p:sp>
        <p:nvSpPr>
          <p:cNvPr id="17" name="Rounded Rectangle 16"/>
          <p:cNvSpPr/>
          <p:nvPr/>
        </p:nvSpPr>
        <p:spPr>
          <a:xfrm>
            <a:off x="9343363" y="4276923"/>
            <a:ext cx="1090937" cy="345618"/>
          </a:xfrm>
          <a:prstGeom prst="roundRect">
            <a:avLst/>
          </a:prstGeom>
          <a:solidFill>
            <a:schemeClr val="bg1">
              <a:lumMod val="75000"/>
            </a:schemeClr>
          </a:solidFill>
          <a:ln w="12700"/>
        </p:spPr>
        <p:style>
          <a:lnRef idx="2">
            <a:schemeClr val="dk1"/>
          </a:lnRef>
          <a:fillRef idx="1">
            <a:schemeClr val="lt1"/>
          </a:fillRef>
          <a:effectRef idx="0">
            <a:schemeClr val="dk1"/>
          </a:effectRef>
          <a:fontRef idx="minor">
            <a:schemeClr val="dk1"/>
          </a:fontRef>
        </p:style>
        <p:txBody>
          <a:bodyPr vert="horz" wrap="square" lIns="91440" tIns="0" rIns="91440" bIns="0" rtlCol="0" anchor="ctr">
            <a:noAutofit/>
          </a:bodyPr>
          <a:lstStyle/>
          <a:p>
            <a:pPr indent="0" algn="ctr">
              <a:lnSpc>
                <a:spcPct val="90000"/>
              </a:lnSpc>
              <a:spcBef>
                <a:spcPts val="0"/>
              </a:spcBef>
              <a:spcAft>
                <a:spcPts val="0"/>
              </a:spcAft>
              <a:buClrTx/>
              <a:buFont typeface="Arial" pitchFamily="34" charset="0"/>
              <a:buNone/>
            </a:pPr>
            <a:r>
              <a:rPr lang="en-US" sz="1050" b="0" i="0" cap="all" baseline="0" dirty="0">
                <a:solidFill>
                  <a:schemeClr val="tx1">
                    <a:lumMod val="85000"/>
                    <a:lumOff val="15000"/>
                  </a:schemeClr>
                </a:solidFill>
                <a:effectLst>
                  <a:outerShdw blurRad="38100" dist="25400" dir="2700000" algn="tl">
                    <a:srgbClr val="000000">
                      <a:alpha val="0"/>
                    </a:srgbClr>
                  </a:outerShdw>
                </a:effectLst>
                <a:latin typeface="+mj-lt"/>
              </a:rPr>
              <a:t>IPS</a:t>
            </a:r>
          </a:p>
        </p:txBody>
      </p:sp>
      <p:sp>
        <p:nvSpPr>
          <p:cNvPr id="18" name="Rounded Rectangle 17"/>
          <p:cNvSpPr/>
          <p:nvPr/>
        </p:nvSpPr>
        <p:spPr>
          <a:xfrm>
            <a:off x="9342086" y="3882390"/>
            <a:ext cx="1090937" cy="345618"/>
          </a:xfrm>
          <a:prstGeom prst="roundRect">
            <a:avLst/>
          </a:prstGeom>
          <a:solidFill>
            <a:schemeClr val="bg1">
              <a:lumMod val="75000"/>
            </a:schemeClr>
          </a:solidFill>
          <a:ln w="12700"/>
        </p:spPr>
        <p:style>
          <a:lnRef idx="2">
            <a:schemeClr val="dk1"/>
          </a:lnRef>
          <a:fillRef idx="1">
            <a:schemeClr val="lt1"/>
          </a:fillRef>
          <a:effectRef idx="0">
            <a:schemeClr val="dk1"/>
          </a:effectRef>
          <a:fontRef idx="minor">
            <a:schemeClr val="dk1"/>
          </a:fontRef>
        </p:style>
        <p:txBody>
          <a:bodyPr vert="horz" wrap="square" lIns="91440" tIns="0" rIns="91440" bIns="0" rtlCol="0" anchor="ctr">
            <a:noAutofit/>
          </a:bodyPr>
          <a:lstStyle/>
          <a:p>
            <a:pPr indent="0" algn="ctr">
              <a:lnSpc>
                <a:spcPct val="90000"/>
              </a:lnSpc>
              <a:spcBef>
                <a:spcPts val="0"/>
              </a:spcBef>
              <a:spcAft>
                <a:spcPts val="0"/>
              </a:spcAft>
              <a:buClrTx/>
              <a:buFont typeface="Arial" pitchFamily="34" charset="0"/>
              <a:buNone/>
            </a:pPr>
            <a:r>
              <a:rPr lang="en-US" sz="1050" b="0" i="0" cap="all" baseline="0" dirty="0">
                <a:solidFill>
                  <a:schemeClr val="tx1">
                    <a:lumMod val="85000"/>
                    <a:lumOff val="15000"/>
                  </a:schemeClr>
                </a:solidFill>
                <a:effectLst>
                  <a:outerShdw blurRad="38100" dist="25400" dir="2700000" algn="tl">
                    <a:srgbClr val="000000">
                      <a:alpha val="0"/>
                    </a:srgbClr>
                  </a:outerShdw>
                </a:effectLst>
                <a:latin typeface="+mj-lt"/>
              </a:rPr>
              <a:t>APT SCANNING</a:t>
            </a:r>
          </a:p>
        </p:txBody>
      </p:sp>
      <p:sp>
        <p:nvSpPr>
          <p:cNvPr id="19" name="Rounded Rectangle 18"/>
          <p:cNvSpPr/>
          <p:nvPr/>
        </p:nvSpPr>
        <p:spPr>
          <a:xfrm>
            <a:off x="5478749" y="4278630"/>
            <a:ext cx="1090937" cy="345618"/>
          </a:xfrm>
          <a:prstGeom prst="roundRect">
            <a:avLst/>
          </a:prstGeom>
          <a:solidFill>
            <a:schemeClr val="bg1">
              <a:lumMod val="75000"/>
            </a:schemeClr>
          </a:solidFill>
          <a:ln w="12700"/>
        </p:spPr>
        <p:style>
          <a:lnRef idx="2">
            <a:schemeClr val="dk1"/>
          </a:lnRef>
          <a:fillRef idx="1">
            <a:schemeClr val="lt1"/>
          </a:fillRef>
          <a:effectRef idx="0">
            <a:schemeClr val="dk1"/>
          </a:effectRef>
          <a:fontRef idx="minor">
            <a:schemeClr val="dk1"/>
          </a:fontRef>
        </p:style>
        <p:txBody>
          <a:bodyPr vert="horz" wrap="square" lIns="91440" tIns="0" rIns="91440" bIns="0" rtlCol="0" anchor="ctr">
            <a:noAutofit/>
          </a:bodyPr>
          <a:lstStyle/>
          <a:p>
            <a:pPr indent="0" algn="ctr">
              <a:lnSpc>
                <a:spcPct val="90000"/>
              </a:lnSpc>
              <a:spcBef>
                <a:spcPts val="0"/>
              </a:spcBef>
              <a:spcAft>
                <a:spcPts val="0"/>
              </a:spcAft>
              <a:buClrTx/>
              <a:buFont typeface="Arial" pitchFamily="34" charset="0"/>
              <a:buNone/>
            </a:pPr>
            <a:r>
              <a:rPr lang="en-US" sz="1050" b="0" i="0" cap="all" baseline="0" dirty="0">
                <a:solidFill>
                  <a:schemeClr val="tx1">
                    <a:lumMod val="85000"/>
                    <a:lumOff val="15000"/>
                  </a:schemeClr>
                </a:solidFill>
                <a:effectLst>
                  <a:outerShdw blurRad="38100" dist="25400" dir="2700000" algn="tl">
                    <a:srgbClr val="000000">
                      <a:alpha val="0"/>
                    </a:srgbClr>
                  </a:outerShdw>
                </a:effectLst>
                <a:latin typeface="+mj-lt"/>
              </a:rPr>
              <a:t>WEB APP FIREWALL</a:t>
            </a:r>
          </a:p>
        </p:txBody>
      </p:sp>
      <p:sp>
        <p:nvSpPr>
          <p:cNvPr id="20" name="Rounded Rectangle 19"/>
          <p:cNvSpPr/>
          <p:nvPr/>
        </p:nvSpPr>
        <p:spPr>
          <a:xfrm>
            <a:off x="5480026" y="3882390"/>
            <a:ext cx="1090937" cy="345618"/>
          </a:xfrm>
          <a:prstGeom prst="roundRect">
            <a:avLst/>
          </a:prstGeom>
          <a:solidFill>
            <a:schemeClr val="bg1">
              <a:lumMod val="75000"/>
            </a:schemeClr>
          </a:solidFill>
          <a:ln w="12700"/>
        </p:spPr>
        <p:style>
          <a:lnRef idx="2">
            <a:schemeClr val="dk1"/>
          </a:lnRef>
          <a:fillRef idx="1">
            <a:schemeClr val="lt1"/>
          </a:fillRef>
          <a:effectRef idx="0">
            <a:schemeClr val="dk1"/>
          </a:effectRef>
          <a:fontRef idx="minor">
            <a:schemeClr val="dk1"/>
          </a:fontRef>
        </p:style>
        <p:txBody>
          <a:bodyPr vert="horz" wrap="square" lIns="91440" tIns="0" rIns="91440" bIns="0" rtlCol="0" anchor="ctr">
            <a:noAutofit/>
          </a:bodyPr>
          <a:lstStyle/>
          <a:p>
            <a:pPr indent="0" algn="ctr">
              <a:lnSpc>
                <a:spcPct val="90000"/>
              </a:lnSpc>
              <a:spcBef>
                <a:spcPts val="0"/>
              </a:spcBef>
              <a:spcAft>
                <a:spcPts val="0"/>
              </a:spcAft>
              <a:buClrTx/>
              <a:buFont typeface="Arial" pitchFamily="34" charset="0"/>
              <a:buNone/>
            </a:pPr>
            <a:r>
              <a:rPr lang="en-US" sz="1050" b="0" i="0" cap="all" baseline="0" dirty="0">
                <a:solidFill>
                  <a:schemeClr val="tx1">
                    <a:lumMod val="85000"/>
                    <a:lumOff val="15000"/>
                  </a:schemeClr>
                </a:solidFill>
                <a:effectLst>
                  <a:outerShdw blurRad="38100" dist="25400" dir="2700000" algn="tl">
                    <a:srgbClr val="000000">
                      <a:alpha val="0"/>
                    </a:srgbClr>
                  </a:outerShdw>
                </a:effectLst>
                <a:latin typeface="+mj-lt"/>
              </a:rPr>
              <a:t>NGFW</a:t>
            </a:r>
          </a:p>
        </p:txBody>
      </p:sp>
      <p:sp>
        <p:nvSpPr>
          <p:cNvPr id="23" name="TextBox 22"/>
          <p:cNvSpPr txBox="1"/>
          <p:nvPr/>
        </p:nvSpPr>
        <p:spPr>
          <a:xfrm>
            <a:off x="5830398" y="3500646"/>
            <a:ext cx="390191" cy="148590"/>
          </a:xfrm>
          <a:prstGeom prst="rect">
            <a:avLst/>
          </a:prstGeom>
          <a:gradFill flip="none" rotWithShape="1">
            <a:gsLst>
              <a:gs pos="0">
                <a:schemeClr val="accent1">
                  <a:lumMod val="20000"/>
                  <a:lumOff val="80000"/>
                </a:schemeClr>
              </a:gs>
              <a:gs pos="50000">
                <a:schemeClr val="tx2">
                  <a:lumMod val="20000"/>
                  <a:lumOff val="80000"/>
                </a:schemeClr>
              </a:gs>
              <a:gs pos="100000">
                <a:schemeClr val="accent1">
                  <a:tint val="23500"/>
                  <a:satMod val="160000"/>
                </a:schemeClr>
              </a:gs>
            </a:gsLst>
            <a:path path="rect">
              <a:fillToRect l="100000" t="100000"/>
            </a:path>
            <a:tileRect r="-100000" b="-100000"/>
          </a:gradFill>
        </p:spPr>
        <p:txBody>
          <a:bodyPr wrap="none" lIns="0" tIns="0" rIns="0" bIns="0" rtlCol="0">
            <a:noAutofit/>
          </a:bodyPr>
          <a:lstStyle/>
          <a:p>
            <a:pPr>
              <a:lnSpc>
                <a:spcPct val="90000"/>
              </a:lnSpc>
              <a:spcAft>
                <a:spcPts val="600"/>
              </a:spcAft>
            </a:pPr>
            <a:r>
              <a:rPr lang="en-US" sz="1000" b="1" dirty="0">
                <a:solidFill>
                  <a:schemeClr val="tx2"/>
                </a:solidFill>
                <a:effectLst>
                  <a:outerShdw blurRad="38100" dist="25400" dir="2700000" algn="tl">
                    <a:srgbClr val="000000">
                      <a:alpha val="0"/>
                    </a:srgbClr>
                  </a:outerShdw>
                </a:effectLst>
              </a:rPr>
              <a:t>Router</a:t>
            </a:r>
            <a:endParaRPr lang="en-US" sz="1000" b="1" kern="1200" dirty="0">
              <a:solidFill>
                <a:schemeClr val="tx2"/>
              </a:solidFill>
              <a:effectLst>
                <a:outerShdw blurRad="38100" dist="25400" dir="2700000" algn="tl">
                  <a:srgbClr val="000000">
                    <a:alpha val="0"/>
                  </a:srgbClr>
                </a:outerShdw>
              </a:effectLst>
            </a:endParaRPr>
          </a:p>
        </p:txBody>
      </p:sp>
      <p:sp>
        <p:nvSpPr>
          <p:cNvPr id="24" name="TextBox 23"/>
          <p:cNvSpPr txBox="1"/>
          <p:nvPr/>
        </p:nvSpPr>
        <p:spPr>
          <a:xfrm>
            <a:off x="6965925" y="3500646"/>
            <a:ext cx="742950" cy="148590"/>
          </a:xfrm>
          <a:prstGeom prst="rect">
            <a:avLst/>
          </a:prstGeom>
          <a:gradFill flip="none" rotWithShape="1">
            <a:gsLst>
              <a:gs pos="0">
                <a:schemeClr val="accent1">
                  <a:lumMod val="20000"/>
                  <a:lumOff val="80000"/>
                </a:schemeClr>
              </a:gs>
              <a:gs pos="50000">
                <a:schemeClr val="tx2">
                  <a:lumMod val="20000"/>
                  <a:lumOff val="80000"/>
                </a:schemeClr>
              </a:gs>
              <a:gs pos="100000">
                <a:schemeClr val="accent1">
                  <a:tint val="23500"/>
                  <a:satMod val="160000"/>
                </a:schemeClr>
              </a:gs>
            </a:gsLst>
            <a:path path="rect">
              <a:fillToRect l="100000" t="100000"/>
            </a:path>
            <a:tileRect r="-100000" b="-100000"/>
          </a:gradFill>
        </p:spPr>
        <p:txBody>
          <a:bodyPr wrap="none" lIns="0" tIns="0" rIns="0" bIns="0" rtlCol="0">
            <a:noAutofit/>
          </a:bodyPr>
          <a:lstStyle/>
          <a:p>
            <a:pPr>
              <a:lnSpc>
                <a:spcPct val="90000"/>
              </a:lnSpc>
              <a:spcAft>
                <a:spcPts val="600"/>
              </a:spcAft>
            </a:pPr>
            <a:r>
              <a:rPr lang="en-US" sz="1000" b="1" dirty="0">
                <a:solidFill>
                  <a:schemeClr val="tx2"/>
                </a:solidFill>
                <a:effectLst>
                  <a:outerShdw blurRad="38100" dist="25400" dir="2700000" algn="tl">
                    <a:srgbClr val="000000">
                      <a:alpha val="0"/>
                    </a:srgbClr>
                  </a:outerShdw>
                </a:effectLst>
              </a:rPr>
              <a:t>Clone / Mirror</a:t>
            </a:r>
            <a:endParaRPr lang="en-US" sz="1000" b="1" kern="1200" dirty="0">
              <a:solidFill>
                <a:schemeClr val="tx2"/>
              </a:solidFill>
              <a:effectLst>
                <a:outerShdw blurRad="38100" dist="25400" dir="2700000" algn="tl">
                  <a:srgbClr val="000000">
                    <a:alpha val="0"/>
                  </a:srgbClr>
                </a:outerShdw>
              </a:effectLst>
            </a:endParaRPr>
          </a:p>
        </p:txBody>
      </p:sp>
      <p:sp>
        <p:nvSpPr>
          <p:cNvPr id="25" name="TextBox 24"/>
          <p:cNvSpPr txBox="1"/>
          <p:nvPr/>
        </p:nvSpPr>
        <p:spPr>
          <a:xfrm>
            <a:off x="8295255" y="3500646"/>
            <a:ext cx="651869" cy="148590"/>
          </a:xfrm>
          <a:prstGeom prst="rect">
            <a:avLst/>
          </a:prstGeom>
          <a:gradFill flip="none" rotWithShape="1">
            <a:gsLst>
              <a:gs pos="0">
                <a:schemeClr val="accent1">
                  <a:lumMod val="20000"/>
                  <a:lumOff val="80000"/>
                </a:schemeClr>
              </a:gs>
              <a:gs pos="50000">
                <a:schemeClr val="tx2">
                  <a:lumMod val="20000"/>
                  <a:lumOff val="80000"/>
                </a:schemeClr>
              </a:gs>
              <a:gs pos="100000">
                <a:schemeClr val="accent1">
                  <a:tint val="23500"/>
                  <a:satMod val="160000"/>
                </a:schemeClr>
              </a:gs>
            </a:gsLst>
            <a:path path="rect">
              <a:fillToRect l="100000" t="100000"/>
            </a:path>
            <a:tileRect r="-100000" b="-100000"/>
          </a:gradFill>
        </p:spPr>
        <p:txBody>
          <a:bodyPr wrap="none" lIns="0" tIns="0" rIns="0" bIns="0" rtlCol="0">
            <a:noAutofit/>
          </a:bodyPr>
          <a:lstStyle/>
          <a:p>
            <a:pPr>
              <a:lnSpc>
                <a:spcPct val="90000"/>
              </a:lnSpc>
              <a:spcAft>
                <a:spcPts val="600"/>
              </a:spcAft>
            </a:pPr>
            <a:r>
              <a:rPr lang="en-US" sz="1000" b="1" dirty="0">
                <a:solidFill>
                  <a:schemeClr val="tx2"/>
                </a:solidFill>
                <a:effectLst>
                  <a:outerShdw blurRad="38100" dist="25400" dir="2700000" algn="tl">
                    <a:srgbClr val="000000">
                      <a:alpha val="0"/>
                    </a:srgbClr>
                  </a:outerShdw>
                </a:effectLst>
              </a:rPr>
              <a:t>ICAP / Proxy</a:t>
            </a:r>
            <a:endParaRPr lang="en-US" sz="1000" b="1" kern="1200" dirty="0">
              <a:solidFill>
                <a:schemeClr val="tx2"/>
              </a:solidFill>
              <a:effectLst>
                <a:outerShdw blurRad="38100" dist="25400" dir="2700000" algn="tl">
                  <a:srgbClr val="000000">
                    <a:alpha val="0"/>
                  </a:srgbClr>
                </a:outerShdw>
              </a:effectLst>
            </a:endParaRPr>
          </a:p>
        </p:txBody>
      </p:sp>
      <p:sp>
        <p:nvSpPr>
          <p:cNvPr id="26" name="TextBox 25"/>
          <p:cNvSpPr txBox="1"/>
          <p:nvPr/>
        </p:nvSpPr>
        <p:spPr>
          <a:xfrm>
            <a:off x="9646981" y="3500646"/>
            <a:ext cx="488861" cy="148590"/>
          </a:xfrm>
          <a:prstGeom prst="rect">
            <a:avLst/>
          </a:prstGeom>
          <a:gradFill flip="none" rotWithShape="1">
            <a:gsLst>
              <a:gs pos="0">
                <a:schemeClr val="accent1">
                  <a:lumMod val="20000"/>
                  <a:lumOff val="80000"/>
                </a:schemeClr>
              </a:gs>
              <a:gs pos="50000">
                <a:schemeClr val="tx2">
                  <a:lumMod val="20000"/>
                  <a:lumOff val="80000"/>
                </a:schemeClr>
              </a:gs>
              <a:gs pos="100000">
                <a:schemeClr val="accent1">
                  <a:tint val="23500"/>
                  <a:satMod val="160000"/>
                </a:schemeClr>
              </a:gs>
            </a:gsLst>
            <a:path path="rect">
              <a:fillToRect l="100000" t="100000"/>
            </a:path>
            <a:tileRect r="-100000" b="-100000"/>
          </a:gradFill>
        </p:spPr>
        <p:txBody>
          <a:bodyPr wrap="none" lIns="0" tIns="0" rIns="0" bIns="0" rtlCol="0">
            <a:noAutofit/>
          </a:bodyPr>
          <a:lstStyle/>
          <a:p>
            <a:pPr>
              <a:lnSpc>
                <a:spcPct val="90000"/>
              </a:lnSpc>
              <a:spcAft>
                <a:spcPts val="600"/>
              </a:spcAft>
            </a:pPr>
            <a:r>
              <a:rPr lang="en-US" sz="1000" b="1" dirty="0">
                <a:solidFill>
                  <a:schemeClr val="tx2"/>
                </a:solidFill>
                <a:effectLst>
                  <a:outerShdw blurRad="38100" dist="25400" dir="2700000" algn="tl">
                    <a:srgbClr val="000000">
                      <a:alpha val="0"/>
                    </a:srgbClr>
                  </a:outerShdw>
                </a:effectLst>
              </a:rPr>
              <a:t>L2 Bridge</a:t>
            </a:r>
            <a:endParaRPr lang="en-US" sz="1000" b="1" kern="1200" dirty="0">
              <a:solidFill>
                <a:schemeClr val="tx2"/>
              </a:solidFill>
              <a:effectLst>
                <a:outerShdw blurRad="38100" dist="25400" dir="2700000" algn="tl">
                  <a:srgbClr val="000000">
                    <a:alpha val="0"/>
                  </a:srgbClr>
                </a:outerShdw>
              </a:effectLst>
            </a:endParaRPr>
          </a:p>
        </p:txBody>
      </p:sp>
      <p:sp>
        <p:nvSpPr>
          <p:cNvPr id="27" name="Rounded Rectangle 26"/>
          <p:cNvSpPr/>
          <p:nvPr/>
        </p:nvSpPr>
        <p:spPr>
          <a:xfrm>
            <a:off x="4524663" y="3503387"/>
            <a:ext cx="1140510" cy="128614"/>
          </a:xfrm>
          <a:prstGeom prst="roundRect">
            <a:avLst>
              <a:gd name="adj" fmla="val 5614"/>
            </a:avLst>
          </a:prstGeom>
          <a:solidFill>
            <a:srgbClr val="4D4D4F"/>
          </a:solidFill>
          <a:ln w="25400">
            <a:noFill/>
          </a:ln>
        </p:spPr>
        <p:style>
          <a:lnRef idx="2">
            <a:schemeClr val="dk1"/>
          </a:lnRef>
          <a:fillRef idx="1">
            <a:schemeClr val="lt1"/>
          </a:fillRef>
          <a:effectRef idx="0">
            <a:schemeClr val="dk1"/>
          </a:effectRef>
          <a:fontRef idx="minor">
            <a:schemeClr val="dk1"/>
          </a:fontRef>
        </p:style>
        <p:txBody>
          <a:bodyPr tIns="0" bIns="0" rtlCol="0" anchor="ctr" anchorCtr="1"/>
          <a:lstStyle/>
          <a:p>
            <a:pPr algn="ctr"/>
            <a:r>
              <a:rPr lang="en-US" sz="900" b="1" dirty="0">
                <a:solidFill>
                  <a:schemeClr val="bg1"/>
                </a:solidFill>
                <a:cs typeface="Franklin Gothic Book"/>
              </a:rPr>
              <a:t>Deployment Modes</a:t>
            </a:r>
            <a:endParaRPr lang="en-US" sz="900" b="1" dirty="0"/>
          </a:p>
        </p:txBody>
      </p:sp>
      <p:sp>
        <p:nvSpPr>
          <p:cNvPr id="48" name="TextBox 47"/>
          <p:cNvSpPr txBox="1"/>
          <p:nvPr/>
        </p:nvSpPr>
        <p:spPr>
          <a:xfrm>
            <a:off x="4606477" y="3632001"/>
            <a:ext cx="594360" cy="594360"/>
          </a:xfrm>
          <a:prstGeom prst="rect">
            <a:avLst/>
          </a:prstGeom>
          <a:noFill/>
        </p:spPr>
        <p:txBody>
          <a:bodyPr wrap="none" lIns="0" tIns="0" rIns="0" bIns="0" rtlCol="0">
            <a:noAutofit/>
          </a:bodyPr>
          <a:lstStyle/>
          <a:p>
            <a:pPr>
              <a:lnSpc>
                <a:spcPct val="90000"/>
              </a:lnSpc>
              <a:spcAft>
                <a:spcPts val="600"/>
              </a:spcAft>
            </a:pPr>
            <a:endParaRPr lang="en-US" sz="1200" kern="1200" dirty="0" err="1">
              <a:solidFill>
                <a:schemeClr val="tx2"/>
              </a:solidFill>
              <a:effectLst>
                <a:outerShdw blurRad="38100" dist="25400" dir="2700000" algn="tl">
                  <a:srgbClr val="000000">
                    <a:alpha val="0"/>
                  </a:srgbClr>
                </a:outerShdw>
              </a:effectLst>
              <a:latin typeface="+mn-lt"/>
              <a:ea typeface="+mn-ea"/>
              <a:cs typeface="+mn-cs"/>
            </a:endParaRPr>
          </a:p>
        </p:txBody>
      </p:sp>
      <p:grpSp>
        <p:nvGrpSpPr>
          <p:cNvPr id="2" name="Group 1"/>
          <p:cNvGrpSpPr/>
          <p:nvPr/>
        </p:nvGrpSpPr>
        <p:grpSpPr>
          <a:xfrm>
            <a:off x="4129168" y="1801936"/>
            <a:ext cx="8059657" cy="1765758"/>
            <a:chOff x="4129168" y="1801936"/>
            <a:chExt cx="8059657" cy="1765758"/>
          </a:xfrm>
        </p:grpSpPr>
        <p:grpSp>
          <p:nvGrpSpPr>
            <p:cNvPr id="8" name="Group 7"/>
            <p:cNvGrpSpPr>
              <a:grpSpLocks noChangeAspect="1"/>
            </p:cNvGrpSpPr>
            <p:nvPr/>
          </p:nvGrpSpPr>
          <p:grpSpPr>
            <a:xfrm>
              <a:off x="4129168" y="1843861"/>
              <a:ext cx="954618" cy="780090"/>
              <a:chOff x="1921919" y="3754437"/>
              <a:chExt cx="855305" cy="698753"/>
            </a:xfrm>
          </p:grpSpPr>
          <p:grpSp>
            <p:nvGrpSpPr>
              <p:cNvPr id="61" name="Group 60"/>
              <p:cNvGrpSpPr/>
              <p:nvPr/>
            </p:nvGrpSpPr>
            <p:grpSpPr>
              <a:xfrm>
                <a:off x="2116155" y="3754437"/>
                <a:ext cx="481013" cy="479425"/>
                <a:chOff x="523875" y="3754437"/>
                <a:chExt cx="481013" cy="479425"/>
              </a:xfrm>
            </p:grpSpPr>
            <p:sp>
              <p:nvSpPr>
                <p:cNvPr id="63" name="Freeform 28"/>
                <p:cNvSpPr>
                  <a:spLocks noEditPoints="1"/>
                </p:cNvSpPr>
                <p:nvPr/>
              </p:nvSpPr>
              <p:spPr bwMode="auto">
                <a:xfrm>
                  <a:off x="523875" y="3754437"/>
                  <a:ext cx="481013" cy="479425"/>
                </a:xfrm>
                <a:custGeom>
                  <a:avLst/>
                  <a:gdLst>
                    <a:gd name="T0" fmla="*/ 267 w 534"/>
                    <a:gd name="T1" fmla="*/ 0 h 534"/>
                    <a:gd name="T2" fmla="*/ 0 w 534"/>
                    <a:gd name="T3" fmla="*/ 267 h 534"/>
                    <a:gd name="T4" fmla="*/ 267 w 534"/>
                    <a:gd name="T5" fmla="*/ 534 h 534"/>
                    <a:gd name="T6" fmla="*/ 534 w 534"/>
                    <a:gd name="T7" fmla="*/ 267 h 534"/>
                    <a:gd name="T8" fmla="*/ 267 w 534"/>
                    <a:gd name="T9" fmla="*/ 0 h 534"/>
                    <a:gd name="T10" fmla="*/ 329 w 534"/>
                    <a:gd name="T11" fmla="*/ 478 h 534"/>
                    <a:gd name="T12" fmla="*/ 327 w 534"/>
                    <a:gd name="T13" fmla="*/ 412 h 534"/>
                    <a:gd name="T14" fmla="*/ 316 w 534"/>
                    <a:gd name="T15" fmla="*/ 397 h 534"/>
                    <a:gd name="T16" fmla="*/ 236 w 534"/>
                    <a:gd name="T17" fmla="*/ 356 h 534"/>
                    <a:gd name="T18" fmla="*/ 225 w 534"/>
                    <a:gd name="T19" fmla="*/ 351 h 534"/>
                    <a:gd name="T20" fmla="*/ 250 w 534"/>
                    <a:gd name="T21" fmla="*/ 288 h 534"/>
                    <a:gd name="T22" fmla="*/ 250 w 534"/>
                    <a:gd name="T23" fmla="*/ 228 h 534"/>
                    <a:gd name="T24" fmla="*/ 167 w 534"/>
                    <a:gd name="T25" fmla="*/ 139 h 534"/>
                    <a:gd name="T26" fmla="*/ 167 w 534"/>
                    <a:gd name="T27" fmla="*/ 139 h 534"/>
                    <a:gd name="T28" fmla="*/ 167 w 534"/>
                    <a:gd name="T29" fmla="*/ 139 h 534"/>
                    <a:gd name="T30" fmla="*/ 84 w 534"/>
                    <a:gd name="T31" fmla="*/ 228 h 534"/>
                    <a:gd name="T32" fmla="*/ 84 w 534"/>
                    <a:gd name="T33" fmla="*/ 288 h 534"/>
                    <a:gd name="T34" fmla="*/ 109 w 534"/>
                    <a:gd name="T35" fmla="*/ 351 h 534"/>
                    <a:gd name="T36" fmla="*/ 98 w 534"/>
                    <a:gd name="T37" fmla="*/ 356 h 534"/>
                    <a:gd name="T38" fmla="*/ 73 w 534"/>
                    <a:gd name="T39" fmla="*/ 369 h 534"/>
                    <a:gd name="T40" fmla="*/ 48 w 534"/>
                    <a:gd name="T41" fmla="*/ 267 h 534"/>
                    <a:gd name="T42" fmla="*/ 267 w 534"/>
                    <a:gd name="T43" fmla="*/ 48 h 534"/>
                    <a:gd name="T44" fmla="*/ 486 w 534"/>
                    <a:gd name="T45" fmla="*/ 267 h 534"/>
                    <a:gd name="T46" fmla="*/ 329 w 534"/>
                    <a:gd name="T47" fmla="*/ 47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4" h="534">
                      <a:moveTo>
                        <a:pt x="267" y="0"/>
                      </a:moveTo>
                      <a:cubicBezTo>
                        <a:pt x="120" y="0"/>
                        <a:pt x="0" y="120"/>
                        <a:pt x="0" y="267"/>
                      </a:cubicBezTo>
                      <a:cubicBezTo>
                        <a:pt x="0" y="415"/>
                        <a:pt x="120" y="534"/>
                        <a:pt x="267" y="534"/>
                      </a:cubicBezTo>
                      <a:cubicBezTo>
                        <a:pt x="415" y="534"/>
                        <a:pt x="534" y="415"/>
                        <a:pt x="534" y="267"/>
                      </a:cubicBezTo>
                      <a:cubicBezTo>
                        <a:pt x="534" y="120"/>
                        <a:pt x="415" y="0"/>
                        <a:pt x="267" y="0"/>
                      </a:cubicBezTo>
                      <a:close/>
                      <a:moveTo>
                        <a:pt x="329" y="478"/>
                      </a:moveTo>
                      <a:cubicBezTo>
                        <a:pt x="328" y="465"/>
                        <a:pt x="326" y="445"/>
                        <a:pt x="327" y="412"/>
                      </a:cubicBezTo>
                      <a:cubicBezTo>
                        <a:pt x="325" y="407"/>
                        <a:pt x="322" y="401"/>
                        <a:pt x="316" y="397"/>
                      </a:cubicBezTo>
                      <a:cubicBezTo>
                        <a:pt x="236" y="356"/>
                        <a:pt x="236" y="356"/>
                        <a:pt x="236" y="356"/>
                      </a:cubicBezTo>
                      <a:cubicBezTo>
                        <a:pt x="225" y="351"/>
                        <a:pt x="225" y="351"/>
                        <a:pt x="225" y="351"/>
                      </a:cubicBezTo>
                      <a:cubicBezTo>
                        <a:pt x="241" y="335"/>
                        <a:pt x="250" y="312"/>
                        <a:pt x="250" y="288"/>
                      </a:cubicBezTo>
                      <a:cubicBezTo>
                        <a:pt x="250" y="228"/>
                        <a:pt x="250" y="228"/>
                        <a:pt x="250" y="228"/>
                      </a:cubicBezTo>
                      <a:cubicBezTo>
                        <a:pt x="250" y="179"/>
                        <a:pt x="213" y="139"/>
                        <a:pt x="167" y="139"/>
                      </a:cubicBezTo>
                      <a:cubicBezTo>
                        <a:pt x="167" y="139"/>
                        <a:pt x="167" y="139"/>
                        <a:pt x="167" y="139"/>
                      </a:cubicBezTo>
                      <a:cubicBezTo>
                        <a:pt x="167" y="139"/>
                        <a:pt x="167" y="139"/>
                        <a:pt x="167" y="139"/>
                      </a:cubicBezTo>
                      <a:cubicBezTo>
                        <a:pt x="121" y="139"/>
                        <a:pt x="84" y="179"/>
                        <a:pt x="84" y="228"/>
                      </a:cubicBezTo>
                      <a:cubicBezTo>
                        <a:pt x="84" y="288"/>
                        <a:pt x="84" y="288"/>
                        <a:pt x="84" y="288"/>
                      </a:cubicBezTo>
                      <a:cubicBezTo>
                        <a:pt x="84" y="312"/>
                        <a:pt x="93" y="335"/>
                        <a:pt x="109" y="351"/>
                      </a:cubicBezTo>
                      <a:cubicBezTo>
                        <a:pt x="98" y="356"/>
                        <a:pt x="98" y="356"/>
                        <a:pt x="98" y="356"/>
                      </a:cubicBezTo>
                      <a:cubicBezTo>
                        <a:pt x="73" y="369"/>
                        <a:pt x="73" y="369"/>
                        <a:pt x="73" y="369"/>
                      </a:cubicBezTo>
                      <a:cubicBezTo>
                        <a:pt x="57" y="338"/>
                        <a:pt x="48" y="304"/>
                        <a:pt x="48" y="267"/>
                      </a:cubicBezTo>
                      <a:cubicBezTo>
                        <a:pt x="48" y="147"/>
                        <a:pt x="147" y="48"/>
                        <a:pt x="267" y="48"/>
                      </a:cubicBezTo>
                      <a:cubicBezTo>
                        <a:pt x="388" y="48"/>
                        <a:pt x="486" y="147"/>
                        <a:pt x="486" y="267"/>
                      </a:cubicBezTo>
                      <a:cubicBezTo>
                        <a:pt x="486" y="367"/>
                        <a:pt x="420" y="451"/>
                        <a:pt x="329" y="478"/>
                      </a:cubicBez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dirty="0"/>
                </a:p>
              </p:txBody>
            </p:sp>
            <p:sp>
              <p:nvSpPr>
                <p:cNvPr id="64" name="Freeform 29"/>
                <p:cNvSpPr>
                  <a:spLocks/>
                </p:cNvSpPr>
                <p:nvPr/>
              </p:nvSpPr>
              <p:spPr bwMode="auto">
                <a:xfrm>
                  <a:off x="811213" y="3890963"/>
                  <a:ext cx="92075" cy="166687"/>
                </a:xfrm>
                <a:custGeom>
                  <a:avLst/>
                  <a:gdLst>
                    <a:gd name="T0" fmla="*/ 0 w 58"/>
                    <a:gd name="T1" fmla="*/ 86 h 105"/>
                    <a:gd name="T2" fmla="*/ 24 w 58"/>
                    <a:gd name="T3" fmla="*/ 73 h 105"/>
                    <a:gd name="T4" fmla="*/ 40 w 58"/>
                    <a:gd name="T5" fmla="*/ 105 h 105"/>
                    <a:gd name="T6" fmla="*/ 52 w 58"/>
                    <a:gd name="T7" fmla="*/ 99 h 105"/>
                    <a:gd name="T8" fmla="*/ 37 w 58"/>
                    <a:gd name="T9" fmla="*/ 67 h 105"/>
                    <a:gd name="T10" fmla="*/ 58 w 58"/>
                    <a:gd name="T11" fmla="*/ 56 h 105"/>
                    <a:gd name="T12" fmla="*/ 0 w 58"/>
                    <a:gd name="T13" fmla="*/ 0 h 105"/>
                    <a:gd name="T14" fmla="*/ 0 w 58"/>
                    <a:gd name="T15" fmla="*/ 86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105">
                      <a:moveTo>
                        <a:pt x="0" y="86"/>
                      </a:moveTo>
                      <a:lnTo>
                        <a:pt x="24" y="73"/>
                      </a:lnTo>
                      <a:lnTo>
                        <a:pt x="40" y="105"/>
                      </a:lnTo>
                      <a:lnTo>
                        <a:pt x="52" y="99"/>
                      </a:lnTo>
                      <a:lnTo>
                        <a:pt x="37" y="67"/>
                      </a:lnTo>
                      <a:lnTo>
                        <a:pt x="58" y="56"/>
                      </a:lnTo>
                      <a:lnTo>
                        <a:pt x="0" y="0"/>
                      </a:lnTo>
                      <a:lnTo>
                        <a:pt x="0" y="86"/>
                      </a:ln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dirty="0"/>
                </a:p>
              </p:txBody>
            </p:sp>
          </p:grpSp>
          <p:sp>
            <p:nvSpPr>
              <p:cNvPr id="62" name="TextBox 61"/>
              <p:cNvSpPr txBox="1"/>
              <p:nvPr/>
            </p:nvSpPr>
            <p:spPr>
              <a:xfrm>
                <a:off x="1921919" y="4218857"/>
                <a:ext cx="855305" cy="234333"/>
              </a:xfrm>
              <a:prstGeom prst="rect">
                <a:avLst/>
              </a:prstGeom>
              <a:noFill/>
            </p:spPr>
            <p:txBody>
              <a:bodyPr wrap="square" rtlCol="0">
                <a:spAutoFit/>
              </a:bodyPr>
              <a:lstStyle/>
              <a:p>
                <a:pPr algn="ctr">
                  <a:lnSpc>
                    <a:spcPct val="90000"/>
                  </a:lnSpc>
                </a:pPr>
                <a:r>
                  <a:rPr lang="en-US" sz="1200" b="1" dirty="0">
                    <a:solidFill>
                      <a:schemeClr val="bg1">
                        <a:lumMod val="50000"/>
                      </a:schemeClr>
                    </a:solidFill>
                    <a:latin typeface="Franklin Gothic Book"/>
                    <a:cs typeface="Franklin Gothic Book"/>
                  </a:rPr>
                  <a:t>User Side</a:t>
                </a:r>
                <a:endParaRPr lang="en-US" sz="900" b="1" dirty="0">
                  <a:solidFill>
                    <a:schemeClr val="bg1">
                      <a:lumMod val="50000"/>
                    </a:schemeClr>
                  </a:solidFill>
                  <a:latin typeface="Franklin Gothic Book"/>
                  <a:cs typeface="Franklin Gothic Book"/>
                </a:endParaRPr>
              </a:p>
            </p:txBody>
          </p:sp>
        </p:grpSp>
        <p:cxnSp>
          <p:nvCxnSpPr>
            <p:cNvPr id="9" name="Straight Connector 8"/>
            <p:cNvCxnSpPr>
              <a:stCxn id="27" idx="3"/>
            </p:cNvCxnSpPr>
            <p:nvPr/>
          </p:nvCxnSpPr>
          <p:spPr>
            <a:xfrm>
              <a:off x="5665173" y="3567694"/>
              <a:ext cx="496597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5232376" y="1962193"/>
              <a:ext cx="5448297" cy="1394485"/>
            </a:xfrm>
            <a:prstGeom prst="roundRect">
              <a:avLst>
                <a:gd name="adj" fmla="val 5856"/>
              </a:avLst>
            </a:prstGeom>
            <a:solidFill>
              <a:schemeClr val="bg1">
                <a:alpha val="90000"/>
              </a:schemeClr>
            </a:solidFill>
            <a:ln w="57150" cmpd="sng">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00" b="1" dirty="0">
                <a:solidFill>
                  <a:schemeClr val="tx2"/>
                </a:solidFill>
                <a:effectLst>
                  <a:outerShdw blurRad="25400" dist="25400" dir="2700000" algn="tl">
                    <a:srgbClr val="000000">
                      <a:alpha val="0"/>
                    </a:srgbClr>
                  </a:outerShdw>
                </a:effectLst>
              </a:endParaRPr>
            </a:p>
          </p:txBody>
        </p:sp>
        <p:sp>
          <p:nvSpPr>
            <p:cNvPr id="12" name="Right Arrow 11"/>
            <p:cNvSpPr/>
            <p:nvPr/>
          </p:nvSpPr>
          <p:spPr>
            <a:xfrm>
              <a:off x="4935196" y="1801936"/>
              <a:ext cx="6339836" cy="706408"/>
            </a:xfrm>
            <a:prstGeom prst="rightArrow">
              <a:avLst/>
            </a:prstGeom>
            <a:gradFill flip="none" rotWithShape="1">
              <a:gsLst>
                <a:gs pos="0">
                  <a:schemeClr val="accent5">
                    <a:alpha val="25000"/>
                  </a:schemeClr>
                </a:gs>
                <a:gs pos="100000">
                  <a:schemeClr val="accent6">
                    <a:alpha val="25000"/>
                  </a:schemeClr>
                </a:gs>
              </a:gsLst>
              <a:lin ang="0" scaled="1"/>
              <a:tileRect/>
            </a:gradFill>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1200" b="0" i="0" cap="all" baseline="0">
                <a:solidFill>
                  <a:schemeClr val="bg1"/>
                </a:solidFill>
                <a:effectLst>
                  <a:outerShdw blurRad="38100" dist="25400" dir="2700000" algn="tl">
                    <a:srgbClr val="000000">
                      <a:alpha val="0"/>
                    </a:srgbClr>
                  </a:outerShdw>
                </a:effectLst>
                <a:latin typeface="+mj-lt"/>
              </a:endParaRPr>
            </a:p>
          </p:txBody>
        </p:sp>
        <p:sp>
          <p:nvSpPr>
            <p:cNvPr id="21" name="Freeform 36"/>
            <p:cNvSpPr>
              <a:spLocks noEditPoints="1"/>
            </p:cNvSpPr>
            <p:nvPr/>
          </p:nvSpPr>
          <p:spPr bwMode="auto">
            <a:xfrm>
              <a:off x="5028207" y="2067243"/>
              <a:ext cx="133422" cy="177482"/>
            </a:xfrm>
            <a:custGeom>
              <a:avLst/>
              <a:gdLst>
                <a:gd name="T0" fmla="*/ 155 w 171"/>
                <a:gd name="T1" fmla="*/ 96 h 228"/>
                <a:gd name="T2" fmla="*/ 155 w 171"/>
                <a:gd name="T3" fmla="*/ 66 h 228"/>
                <a:gd name="T4" fmla="*/ 89 w 171"/>
                <a:gd name="T5" fmla="*/ 0 h 228"/>
                <a:gd name="T6" fmla="*/ 82 w 171"/>
                <a:gd name="T7" fmla="*/ 0 h 228"/>
                <a:gd name="T8" fmla="*/ 16 w 171"/>
                <a:gd name="T9" fmla="*/ 66 h 228"/>
                <a:gd name="T10" fmla="*/ 16 w 171"/>
                <a:gd name="T11" fmla="*/ 96 h 228"/>
                <a:gd name="T12" fmla="*/ 0 w 171"/>
                <a:gd name="T13" fmla="*/ 112 h 228"/>
                <a:gd name="T14" fmla="*/ 0 w 171"/>
                <a:gd name="T15" fmla="*/ 212 h 228"/>
                <a:gd name="T16" fmla="*/ 17 w 171"/>
                <a:gd name="T17" fmla="*/ 228 h 228"/>
                <a:gd name="T18" fmla="*/ 155 w 171"/>
                <a:gd name="T19" fmla="*/ 228 h 228"/>
                <a:gd name="T20" fmla="*/ 171 w 171"/>
                <a:gd name="T21" fmla="*/ 212 h 228"/>
                <a:gd name="T22" fmla="*/ 171 w 171"/>
                <a:gd name="T23" fmla="*/ 112 h 228"/>
                <a:gd name="T24" fmla="*/ 155 w 171"/>
                <a:gd name="T25" fmla="*/ 96 h 228"/>
                <a:gd name="T26" fmla="*/ 131 w 171"/>
                <a:gd name="T27" fmla="*/ 96 h 228"/>
                <a:gd name="T28" fmla="*/ 41 w 171"/>
                <a:gd name="T29" fmla="*/ 96 h 228"/>
                <a:gd name="T30" fmla="*/ 41 w 171"/>
                <a:gd name="T31" fmla="*/ 66 h 228"/>
                <a:gd name="T32" fmla="*/ 82 w 171"/>
                <a:gd name="T33" fmla="*/ 25 h 228"/>
                <a:gd name="T34" fmla="*/ 89 w 171"/>
                <a:gd name="T35" fmla="*/ 25 h 228"/>
                <a:gd name="T36" fmla="*/ 131 w 171"/>
                <a:gd name="T37" fmla="*/ 66 h 228"/>
                <a:gd name="T38" fmla="*/ 131 w 171"/>
                <a:gd name="T39" fmla="*/ 9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1" h="228">
                  <a:moveTo>
                    <a:pt x="155" y="96"/>
                  </a:moveTo>
                  <a:cubicBezTo>
                    <a:pt x="155" y="66"/>
                    <a:pt x="155" y="66"/>
                    <a:pt x="155" y="66"/>
                  </a:cubicBezTo>
                  <a:cubicBezTo>
                    <a:pt x="155" y="30"/>
                    <a:pt x="126" y="0"/>
                    <a:pt x="89" y="0"/>
                  </a:cubicBezTo>
                  <a:cubicBezTo>
                    <a:pt x="82" y="0"/>
                    <a:pt x="82" y="0"/>
                    <a:pt x="82" y="0"/>
                  </a:cubicBezTo>
                  <a:cubicBezTo>
                    <a:pt x="45" y="0"/>
                    <a:pt x="16" y="30"/>
                    <a:pt x="16" y="66"/>
                  </a:cubicBezTo>
                  <a:cubicBezTo>
                    <a:pt x="16" y="96"/>
                    <a:pt x="16" y="96"/>
                    <a:pt x="16" y="96"/>
                  </a:cubicBezTo>
                  <a:cubicBezTo>
                    <a:pt x="7" y="96"/>
                    <a:pt x="0" y="103"/>
                    <a:pt x="0" y="112"/>
                  </a:cubicBezTo>
                  <a:cubicBezTo>
                    <a:pt x="0" y="212"/>
                    <a:pt x="0" y="212"/>
                    <a:pt x="0" y="212"/>
                  </a:cubicBezTo>
                  <a:cubicBezTo>
                    <a:pt x="0" y="221"/>
                    <a:pt x="7" y="228"/>
                    <a:pt x="17" y="228"/>
                  </a:cubicBezTo>
                  <a:cubicBezTo>
                    <a:pt x="155" y="228"/>
                    <a:pt x="155" y="228"/>
                    <a:pt x="155" y="228"/>
                  </a:cubicBezTo>
                  <a:cubicBezTo>
                    <a:pt x="164" y="228"/>
                    <a:pt x="171" y="221"/>
                    <a:pt x="171" y="212"/>
                  </a:cubicBezTo>
                  <a:cubicBezTo>
                    <a:pt x="171" y="112"/>
                    <a:pt x="171" y="112"/>
                    <a:pt x="171" y="112"/>
                  </a:cubicBezTo>
                  <a:cubicBezTo>
                    <a:pt x="171" y="103"/>
                    <a:pt x="164" y="96"/>
                    <a:pt x="155" y="96"/>
                  </a:cubicBezTo>
                  <a:close/>
                  <a:moveTo>
                    <a:pt x="131" y="96"/>
                  </a:moveTo>
                  <a:cubicBezTo>
                    <a:pt x="41" y="96"/>
                    <a:pt x="41" y="96"/>
                    <a:pt x="41" y="96"/>
                  </a:cubicBezTo>
                  <a:cubicBezTo>
                    <a:pt x="41" y="66"/>
                    <a:pt x="41" y="66"/>
                    <a:pt x="41" y="66"/>
                  </a:cubicBezTo>
                  <a:cubicBezTo>
                    <a:pt x="41" y="43"/>
                    <a:pt x="59" y="25"/>
                    <a:pt x="82" y="25"/>
                  </a:cubicBezTo>
                  <a:cubicBezTo>
                    <a:pt x="89" y="25"/>
                    <a:pt x="89" y="25"/>
                    <a:pt x="89" y="25"/>
                  </a:cubicBezTo>
                  <a:cubicBezTo>
                    <a:pt x="112" y="25"/>
                    <a:pt x="131" y="43"/>
                    <a:pt x="131" y="66"/>
                  </a:cubicBezTo>
                  <a:lnTo>
                    <a:pt x="131" y="96"/>
                  </a:lnTo>
                  <a:close/>
                </a:path>
              </a:pathLst>
            </a:custGeom>
            <a:solidFill>
              <a:srgbClr val="82BC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899" tIns="60949" rIns="121899" bIns="60949" numCol="1" anchor="t" anchorCtr="0" compatLnSpc="1">
              <a:prstTxWarp prst="textNoShape">
                <a:avLst/>
              </a:prstTxWarp>
            </a:bodyPr>
            <a:lstStyle/>
            <a:p>
              <a:endParaRPr lang="en-US" sz="1100" dirty="0"/>
            </a:p>
          </p:txBody>
        </p:sp>
        <p:sp>
          <p:nvSpPr>
            <p:cNvPr id="22" name="Freeform 37"/>
            <p:cNvSpPr>
              <a:spLocks/>
            </p:cNvSpPr>
            <p:nvPr/>
          </p:nvSpPr>
          <p:spPr bwMode="auto">
            <a:xfrm>
              <a:off x="5329423" y="2061029"/>
              <a:ext cx="133422" cy="184361"/>
            </a:xfrm>
            <a:custGeom>
              <a:avLst/>
              <a:gdLst>
                <a:gd name="T0" fmla="*/ 156 w 171"/>
                <a:gd name="T1" fmla="*/ 105 h 237"/>
                <a:gd name="T2" fmla="*/ 41 w 171"/>
                <a:gd name="T3" fmla="*/ 105 h 237"/>
                <a:gd name="T4" fmla="*/ 41 w 171"/>
                <a:gd name="T5" fmla="*/ 66 h 237"/>
                <a:gd name="T6" fmla="*/ 82 w 171"/>
                <a:gd name="T7" fmla="*/ 24 h 237"/>
                <a:gd name="T8" fmla="*/ 89 w 171"/>
                <a:gd name="T9" fmla="*/ 24 h 237"/>
                <a:gd name="T10" fmla="*/ 131 w 171"/>
                <a:gd name="T11" fmla="*/ 66 h 237"/>
                <a:gd name="T12" fmla="*/ 131 w 171"/>
                <a:gd name="T13" fmla="*/ 77 h 237"/>
                <a:gd name="T14" fmla="*/ 156 w 171"/>
                <a:gd name="T15" fmla="*/ 77 h 237"/>
                <a:gd name="T16" fmla="*/ 156 w 171"/>
                <a:gd name="T17" fmla="*/ 66 h 237"/>
                <a:gd name="T18" fmla="*/ 89 w 171"/>
                <a:gd name="T19" fmla="*/ 0 h 237"/>
                <a:gd name="T20" fmla="*/ 82 w 171"/>
                <a:gd name="T21" fmla="*/ 0 h 237"/>
                <a:gd name="T22" fmla="*/ 16 w 171"/>
                <a:gd name="T23" fmla="*/ 66 h 237"/>
                <a:gd name="T24" fmla="*/ 16 w 171"/>
                <a:gd name="T25" fmla="*/ 105 h 237"/>
                <a:gd name="T26" fmla="*/ 0 w 171"/>
                <a:gd name="T27" fmla="*/ 121 h 237"/>
                <a:gd name="T28" fmla="*/ 0 w 171"/>
                <a:gd name="T29" fmla="*/ 221 h 237"/>
                <a:gd name="T30" fmla="*/ 17 w 171"/>
                <a:gd name="T31" fmla="*/ 237 h 237"/>
                <a:gd name="T32" fmla="*/ 155 w 171"/>
                <a:gd name="T33" fmla="*/ 237 h 237"/>
                <a:gd name="T34" fmla="*/ 171 w 171"/>
                <a:gd name="T35" fmla="*/ 221 h 237"/>
                <a:gd name="T36" fmla="*/ 171 w 171"/>
                <a:gd name="T37" fmla="*/ 121 h 237"/>
                <a:gd name="T38" fmla="*/ 156 w 171"/>
                <a:gd name="T39" fmla="*/ 105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1" h="237">
                  <a:moveTo>
                    <a:pt x="156" y="105"/>
                  </a:moveTo>
                  <a:cubicBezTo>
                    <a:pt x="41" y="105"/>
                    <a:pt x="41" y="105"/>
                    <a:pt x="41" y="105"/>
                  </a:cubicBezTo>
                  <a:cubicBezTo>
                    <a:pt x="41" y="66"/>
                    <a:pt x="41" y="66"/>
                    <a:pt x="41" y="66"/>
                  </a:cubicBezTo>
                  <a:cubicBezTo>
                    <a:pt x="41" y="43"/>
                    <a:pt x="59" y="24"/>
                    <a:pt x="82" y="24"/>
                  </a:cubicBezTo>
                  <a:cubicBezTo>
                    <a:pt x="89" y="24"/>
                    <a:pt x="89" y="24"/>
                    <a:pt x="89" y="24"/>
                  </a:cubicBezTo>
                  <a:cubicBezTo>
                    <a:pt x="112" y="24"/>
                    <a:pt x="131" y="43"/>
                    <a:pt x="131" y="66"/>
                  </a:cubicBezTo>
                  <a:cubicBezTo>
                    <a:pt x="131" y="77"/>
                    <a:pt x="131" y="77"/>
                    <a:pt x="131" y="77"/>
                  </a:cubicBezTo>
                  <a:cubicBezTo>
                    <a:pt x="156" y="77"/>
                    <a:pt x="156" y="77"/>
                    <a:pt x="156" y="77"/>
                  </a:cubicBezTo>
                  <a:cubicBezTo>
                    <a:pt x="156" y="66"/>
                    <a:pt x="156" y="66"/>
                    <a:pt x="156" y="66"/>
                  </a:cubicBezTo>
                  <a:cubicBezTo>
                    <a:pt x="156" y="29"/>
                    <a:pt x="126" y="0"/>
                    <a:pt x="89" y="0"/>
                  </a:cubicBezTo>
                  <a:cubicBezTo>
                    <a:pt x="82" y="0"/>
                    <a:pt x="82" y="0"/>
                    <a:pt x="82" y="0"/>
                  </a:cubicBezTo>
                  <a:cubicBezTo>
                    <a:pt x="46" y="0"/>
                    <a:pt x="16" y="29"/>
                    <a:pt x="16" y="66"/>
                  </a:cubicBezTo>
                  <a:cubicBezTo>
                    <a:pt x="16" y="105"/>
                    <a:pt x="16" y="105"/>
                    <a:pt x="16" y="105"/>
                  </a:cubicBezTo>
                  <a:cubicBezTo>
                    <a:pt x="7" y="105"/>
                    <a:pt x="0" y="112"/>
                    <a:pt x="0" y="121"/>
                  </a:cubicBezTo>
                  <a:cubicBezTo>
                    <a:pt x="0" y="221"/>
                    <a:pt x="0" y="221"/>
                    <a:pt x="0" y="221"/>
                  </a:cubicBezTo>
                  <a:cubicBezTo>
                    <a:pt x="0" y="230"/>
                    <a:pt x="8" y="237"/>
                    <a:pt x="17" y="237"/>
                  </a:cubicBezTo>
                  <a:cubicBezTo>
                    <a:pt x="155" y="237"/>
                    <a:pt x="155" y="237"/>
                    <a:pt x="155" y="237"/>
                  </a:cubicBezTo>
                  <a:cubicBezTo>
                    <a:pt x="164" y="237"/>
                    <a:pt x="171" y="230"/>
                    <a:pt x="171" y="221"/>
                  </a:cubicBezTo>
                  <a:cubicBezTo>
                    <a:pt x="171" y="121"/>
                    <a:pt x="171" y="121"/>
                    <a:pt x="171" y="121"/>
                  </a:cubicBezTo>
                  <a:cubicBezTo>
                    <a:pt x="171" y="112"/>
                    <a:pt x="164" y="105"/>
                    <a:pt x="156" y="105"/>
                  </a:cubicBezTo>
                  <a:close/>
                </a:path>
              </a:pathLst>
            </a:custGeom>
            <a:solidFill>
              <a:srgbClr val="CF0A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899" tIns="60949" rIns="121899" bIns="60949" numCol="1" anchor="t" anchorCtr="0" compatLnSpc="1">
              <a:prstTxWarp prst="textNoShape">
                <a:avLst/>
              </a:prstTxWarp>
            </a:bodyPr>
            <a:lstStyle/>
            <a:p>
              <a:endParaRPr lang="en-US" sz="1100" dirty="0"/>
            </a:p>
          </p:txBody>
        </p:sp>
        <p:sp>
          <p:nvSpPr>
            <p:cNvPr id="28" name="Right Triangle 27"/>
            <p:cNvSpPr/>
            <p:nvPr/>
          </p:nvSpPr>
          <p:spPr>
            <a:xfrm flipH="1">
              <a:off x="5727674" y="2891790"/>
              <a:ext cx="1878476" cy="148590"/>
            </a:xfrm>
            <a:prstGeom prst="rtTriangle">
              <a:avLst/>
            </a:prstGeom>
            <a:gradFill>
              <a:gsLst>
                <a:gs pos="0">
                  <a:schemeClr val="tx2">
                    <a:lumMod val="20000"/>
                    <a:lumOff val="80000"/>
                  </a:schemeClr>
                </a:gs>
                <a:gs pos="100000">
                  <a:srgbClr val="C00000"/>
                </a:gs>
              </a:gsLst>
              <a:path path="rect">
                <a:fillToRect l="100000" t="100000"/>
              </a:path>
            </a:gradFill>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1200" b="0" i="0" cap="all" baseline="0">
                <a:solidFill>
                  <a:schemeClr val="bg1"/>
                </a:solidFill>
                <a:effectLst>
                  <a:outerShdw blurRad="38100" dist="25400" dir="2700000" algn="tl">
                    <a:srgbClr val="000000">
                      <a:alpha val="0"/>
                    </a:srgbClr>
                  </a:outerShdw>
                </a:effectLst>
                <a:latin typeface="+mj-lt"/>
              </a:endParaRPr>
            </a:p>
          </p:txBody>
        </p:sp>
        <p:sp>
          <p:nvSpPr>
            <p:cNvPr id="29" name="Freeform 36"/>
            <p:cNvSpPr>
              <a:spLocks noEditPoints="1"/>
            </p:cNvSpPr>
            <p:nvPr/>
          </p:nvSpPr>
          <p:spPr bwMode="auto">
            <a:xfrm>
              <a:off x="10497721" y="2073513"/>
              <a:ext cx="133422" cy="177482"/>
            </a:xfrm>
            <a:custGeom>
              <a:avLst/>
              <a:gdLst>
                <a:gd name="T0" fmla="*/ 155 w 171"/>
                <a:gd name="T1" fmla="*/ 96 h 228"/>
                <a:gd name="T2" fmla="*/ 155 w 171"/>
                <a:gd name="T3" fmla="*/ 66 h 228"/>
                <a:gd name="T4" fmla="*/ 89 w 171"/>
                <a:gd name="T5" fmla="*/ 0 h 228"/>
                <a:gd name="T6" fmla="*/ 82 w 171"/>
                <a:gd name="T7" fmla="*/ 0 h 228"/>
                <a:gd name="T8" fmla="*/ 16 w 171"/>
                <a:gd name="T9" fmla="*/ 66 h 228"/>
                <a:gd name="T10" fmla="*/ 16 w 171"/>
                <a:gd name="T11" fmla="*/ 96 h 228"/>
                <a:gd name="T12" fmla="*/ 0 w 171"/>
                <a:gd name="T13" fmla="*/ 112 h 228"/>
                <a:gd name="T14" fmla="*/ 0 w 171"/>
                <a:gd name="T15" fmla="*/ 212 h 228"/>
                <a:gd name="T16" fmla="*/ 17 w 171"/>
                <a:gd name="T17" fmla="*/ 228 h 228"/>
                <a:gd name="T18" fmla="*/ 155 w 171"/>
                <a:gd name="T19" fmla="*/ 228 h 228"/>
                <a:gd name="T20" fmla="*/ 171 w 171"/>
                <a:gd name="T21" fmla="*/ 212 h 228"/>
                <a:gd name="T22" fmla="*/ 171 w 171"/>
                <a:gd name="T23" fmla="*/ 112 h 228"/>
                <a:gd name="T24" fmla="*/ 155 w 171"/>
                <a:gd name="T25" fmla="*/ 96 h 228"/>
                <a:gd name="T26" fmla="*/ 131 w 171"/>
                <a:gd name="T27" fmla="*/ 96 h 228"/>
                <a:gd name="T28" fmla="*/ 41 w 171"/>
                <a:gd name="T29" fmla="*/ 96 h 228"/>
                <a:gd name="T30" fmla="*/ 41 w 171"/>
                <a:gd name="T31" fmla="*/ 66 h 228"/>
                <a:gd name="T32" fmla="*/ 82 w 171"/>
                <a:gd name="T33" fmla="*/ 25 h 228"/>
                <a:gd name="T34" fmla="*/ 89 w 171"/>
                <a:gd name="T35" fmla="*/ 25 h 228"/>
                <a:gd name="T36" fmla="*/ 131 w 171"/>
                <a:gd name="T37" fmla="*/ 66 h 228"/>
                <a:gd name="T38" fmla="*/ 131 w 171"/>
                <a:gd name="T39" fmla="*/ 9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1" h="228">
                  <a:moveTo>
                    <a:pt x="155" y="96"/>
                  </a:moveTo>
                  <a:cubicBezTo>
                    <a:pt x="155" y="66"/>
                    <a:pt x="155" y="66"/>
                    <a:pt x="155" y="66"/>
                  </a:cubicBezTo>
                  <a:cubicBezTo>
                    <a:pt x="155" y="30"/>
                    <a:pt x="126" y="0"/>
                    <a:pt x="89" y="0"/>
                  </a:cubicBezTo>
                  <a:cubicBezTo>
                    <a:pt x="82" y="0"/>
                    <a:pt x="82" y="0"/>
                    <a:pt x="82" y="0"/>
                  </a:cubicBezTo>
                  <a:cubicBezTo>
                    <a:pt x="45" y="0"/>
                    <a:pt x="16" y="30"/>
                    <a:pt x="16" y="66"/>
                  </a:cubicBezTo>
                  <a:cubicBezTo>
                    <a:pt x="16" y="96"/>
                    <a:pt x="16" y="96"/>
                    <a:pt x="16" y="96"/>
                  </a:cubicBezTo>
                  <a:cubicBezTo>
                    <a:pt x="7" y="96"/>
                    <a:pt x="0" y="103"/>
                    <a:pt x="0" y="112"/>
                  </a:cubicBezTo>
                  <a:cubicBezTo>
                    <a:pt x="0" y="212"/>
                    <a:pt x="0" y="212"/>
                    <a:pt x="0" y="212"/>
                  </a:cubicBezTo>
                  <a:cubicBezTo>
                    <a:pt x="0" y="221"/>
                    <a:pt x="7" y="228"/>
                    <a:pt x="17" y="228"/>
                  </a:cubicBezTo>
                  <a:cubicBezTo>
                    <a:pt x="155" y="228"/>
                    <a:pt x="155" y="228"/>
                    <a:pt x="155" y="228"/>
                  </a:cubicBezTo>
                  <a:cubicBezTo>
                    <a:pt x="164" y="228"/>
                    <a:pt x="171" y="221"/>
                    <a:pt x="171" y="212"/>
                  </a:cubicBezTo>
                  <a:cubicBezTo>
                    <a:pt x="171" y="112"/>
                    <a:pt x="171" y="112"/>
                    <a:pt x="171" y="112"/>
                  </a:cubicBezTo>
                  <a:cubicBezTo>
                    <a:pt x="171" y="103"/>
                    <a:pt x="164" y="96"/>
                    <a:pt x="155" y="96"/>
                  </a:cubicBezTo>
                  <a:close/>
                  <a:moveTo>
                    <a:pt x="131" y="96"/>
                  </a:moveTo>
                  <a:cubicBezTo>
                    <a:pt x="41" y="96"/>
                    <a:pt x="41" y="96"/>
                    <a:pt x="41" y="96"/>
                  </a:cubicBezTo>
                  <a:cubicBezTo>
                    <a:pt x="41" y="66"/>
                    <a:pt x="41" y="66"/>
                    <a:pt x="41" y="66"/>
                  </a:cubicBezTo>
                  <a:cubicBezTo>
                    <a:pt x="41" y="43"/>
                    <a:pt x="59" y="25"/>
                    <a:pt x="82" y="25"/>
                  </a:cubicBezTo>
                  <a:cubicBezTo>
                    <a:pt x="89" y="25"/>
                    <a:pt x="89" y="25"/>
                    <a:pt x="89" y="25"/>
                  </a:cubicBezTo>
                  <a:cubicBezTo>
                    <a:pt x="112" y="25"/>
                    <a:pt x="131" y="43"/>
                    <a:pt x="131" y="66"/>
                  </a:cubicBezTo>
                  <a:lnTo>
                    <a:pt x="131" y="96"/>
                  </a:lnTo>
                  <a:close/>
                </a:path>
              </a:pathLst>
            </a:custGeom>
            <a:solidFill>
              <a:srgbClr val="82BC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899" tIns="60949" rIns="121899" bIns="60949" numCol="1" anchor="t" anchorCtr="0" compatLnSpc="1">
              <a:prstTxWarp prst="textNoShape">
                <a:avLst/>
              </a:prstTxWarp>
            </a:bodyPr>
            <a:lstStyle/>
            <a:p>
              <a:endParaRPr lang="en-US" sz="1100" dirty="0"/>
            </a:p>
          </p:txBody>
        </p:sp>
        <p:grpSp>
          <p:nvGrpSpPr>
            <p:cNvPr id="30" name="Group 29"/>
            <p:cNvGrpSpPr>
              <a:grpSpLocks noChangeAspect="1"/>
            </p:cNvGrpSpPr>
            <p:nvPr/>
          </p:nvGrpSpPr>
          <p:grpSpPr>
            <a:xfrm>
              <a:off x="11098050" y="1819100"/>
              <a:ext cx="1090775" cy="845413"/>
              <a:chOff x="5137680" y="5410200"/>
              <a:chExt cx="1032932" cy="800574"/>
            </a:xfrm>
          </p:grpSpPr>
          <p:sp>
            <p:nvSpPr>
              <p:cNvPr id="59" name="Freeform 273"/>
              <p:cNvSpPr>
                <a:spLocks noEditPoints="1"/>
              </p:cNvSpPr>
              <p:nvPr/>
            </p:nvSpPr>
            <p:spPr bwMode="auto">
              <a:xfrm>
                <a:off x="5325185" y="5410200"/>
                <a:ext cx="657922" cy="552837"/>
              </a:xfrm>
              <a:custGeom>
                <a:avLst/>
                <a:gdLst>
                  <a:gd name="T0" fmla="*/ 416 w 416"/>
                  <a:gd name="T1" fmla="*/ 157 h 349"/>
                  <a:gd name="T2" fmla="*/ 376 w 416"/>
                  <a:gd name="T3" fmla="*/ 257 h 349"/>
                  <a:gd name="T4" fmla="*/ 364 w 416"/>
                  <a:gd name="T5" fmla="*/ 267 h 349"/>
                  <a:gd name="T6" fmla="*/ 306 w 416"/>
                  <a:gd name="T7" fmla="*/ 306 h 349"/>
                  <a:gd name="T8" fmla="*/ 267 w 416"/>
                  <a:gd name="T9" fmla="*/ 349 h 349"/>
                  <a:gd name="T10" fmla="*/ 70 w 416"/>
                  <a:gd name="T11" fmla="*/ 310 h 349"/>
                  <a:gd name="T12" fmla="*/ 39 w 416"/>
                  <a:gd name="T13" fmla="*/ 303 h 349"/>
                  <a:gd name="T14" fmla="*/ 0 w 416"/>
                  <a:gd name="T15" fmla="*/ 203 h 349"/>
                  <a:gd name="T16" fmla="*/ 51 w 416"/>
                  <a:gd name="T17" fmla="*/ 164 h 349"/>
                  <a:gd name="T18" fmla="*/ 91 w 416"/>
                  <a:gd name="T19" fmla="*/ 115 h 349"/>
                  <a:gd name="T20" fmla="*/ 109 w 416"/>
                  <a:gd name="T21" fmla="*/ 111 h 349"/>
                  <a:gd name="T22" fmla="*/ 171 w 416"/>
                  <a:gd name="T23" fmla="*/ 72 h 349"/>
                  <a:gd name="T24" fmla="*/ 148 w 416"/>
                  <a:gd name="T25" fmla="*/ 91 h 349"/>
                  <a:gd name="T26" fmla="*/ 128 w 416"/>
                  <a:gd name="T27" fmla="*/ 124 h 349"/>
                  <a:gd name="T28" fmla="*/ 91 w 416"/>
                  <a:gd name="T29" fmla="*/ 134 h 349"/>
                  <a:gd name="T30" fmla="*/ 70 w 416"/>
                  <a:gd name="T31" fmla="*/ 166 h 349"/>
                  <a:gd name="T32" fmla="*/ 69 w 416"/>
                  <a:gd name="T33" fmla="*/ 180 h 349"/>
                  <a:gd name="T34" fmla="*/ 39 w 416"/>
                  <a:gd name="T35" fmla="*/ 183 h 349"/>
                  <a:gd name="T36" fmla="*/ 19 w 416"/>
                  <a:gd name="T37" fmla="*/ 264 h 349"/>
                  <a:gd name="T38" fmla="*/ 80 w 416"/>
                  <a:gd name="T39" fmla="*/ 284 h 349"/>
                  <a:gd name="T40" fmla="*/ 89 w 416"/>
                  <a:gd name="T41" fmla="*/ 310 h 349"/>
                  <a:gd name="T42" fmla="*/ 267 w 416"/>
                  <a:gd name="T43" fmla="*/ 330 h 349"/>
                  <a:gd name="T44" fmla="*/ 287 w 416"/>
                  <a:gd name="T45" fmla="*/ 297 h 349"/>
                  <a:gd name="T46" fmla="*/ 325 w 416"/>
                  <a:gd name="T47" fmla="*/ 287 h 349"/>
                  <a:gd name="T48" fmla="*/ 345 w 416"/>
                  <a:gd name="T49" fmla="*/ 255 h 349"/>
                  <a:gd name="T50" fmla="*/ 346 w 416"/>
                  <a:gd name="T51" fmla="*/ 241 h 349"/>
                  <a:gd name="T52" fmla="*/ 376 w 416"/>
                  <a:gd name="T53" fmla="*/ 238 h 349"/>
                  <a:gd name="T54" fmla="*/ 397 w 416"/>
                  <a:gd name="T55" fmla="*/ 164 h 349"/>
                  <a:gd name="T56" fmla="*/ 410 w 416"/>
                  <a:gd name="T57" fmla="*/ 40 h 349"/>
                  <a:gd name="T58" fmla="*/ 369 w 416"/>
                  <a:gd name="T59" fmla="*/ 157 h 349"/>
                  <a:gd name="T60" fmla="*/ 363 w 416"/>
                  <a:gd name="T61" fmla="*/ 177 h 349"/>
                  <a:gd name="T62" fmla="*/ 221 w 416"/>
                  <a:gd name="T63" fmla="*/ 217 h 349"/>
                  <a:gd name="T64" fmla="*/ 180 w 416"/>
                  <a:gd name="T65" fmla="*/ 99 h 349"/>
                  <a:gd name="T66" fmla="*/ 227 w 416"/>
                  <a:gd name="T67" fmla="*/ 59 h 349"/>
                  <a:gd name="T68" fmla="*/ 268 w 416"/>
                  <a:gd name="T69" fmla="*/ 0 h 349"/>
                  <a:gd name="T70" fmla="*/ 410 w 416"/>
                  <a:gd name="T71" fmla="*/ 40 h 349"/>
                  <a:gd name="T72" fmla="*/ 259 w 416"/>
                  <a:gd name="T73" fmla="*/ 31 h 349"/>
                  <a:gd name="T74" fmla="*/ 259 w 416"/>
                  <a:gd name="T75" fmla="*/ 9 h 349"/>
                  <a:gd name="T76" fmla="*/ 201 w 416"/>
                  <a:gd name="T77" fmla="*/ 79 h 349"/>
                  <a:gd name="T78" fmla="*/ 223 w 416"/>
                  <a:gd name="T79" fmla="*/ 79 h 349"/>
                  <a:gd name="T80" fmla="*/ 201 w 416"/>
                  <a:gd name="T81" fmla="*/ 79 h 349"/>
                  <a:gd name="T82" fmla="*/ 344 w 416"/>
                  <a:gd name="T83" fmla="*/ 95 h 349"/>
                  <a:gd name="T84" fmla="*/ 199 w 416"/>
                  <a:gd name="T85" fmla="*/ 99 h 349"/>
                  <a:gd name="T86" fmla="*/ 221 w 416"/>
                  <a:gd name="T87" fmla="*/ 198 h 349"/>
                  <a:gd name="T88" fmla="*/ 344 w 416"/>
                  <a:gd name="T89" fmla="*/ 177 h 349"/>
                  <a:gd name="T90" fmla="*/ 391 w 416"/>
                  <a:gd name="T91" fmla="*/ 40 h 349"/>
                  <a:gd name="T92" fmla="*/ 246 w 416"/>
                  <a:gd name="T93" fmla="*/ 36 h 349"/>
                  <a:gd name="T94" fmla="*/ 246 w 416"/>
                  <a:gd name="T95" fmla="*/ 59 h 349"/>
                  <a:gd name="T96" fmla="*/ 363 w 416"/>
                  <a:gd name="T97" fmla="*/ 99 h 349"/>
                  <a:gd name="T98" fmla="*/ 369 w 416"/>
                  <a:gd name="T99" fmla="*/ 139 h 349"/>
                  <a:gd name="T100" fmla="*/ 391 w 416"/>
                  <a:gd name="T101" fmla="*/ 4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16" h="349">
                    <a:moveTo>
                      <a:pt x="415" y="153"/>
                    </a:moveTo>
                    <a:cubicBezTo>
                      <a:pt x="415" y="154"/>
                      <a:pt x="416" y="156"/>
                      <a:pt x="416" y="157"/>
                    </a:cubicBezTo>
                    <a:cubicBezTo>
                      <a:pt x="416" y="217"/>
                      <a:pt x="416" y="217"/>
                      <a:pt x="416" y="217"/>
                    </a:cubicBezTo>
                    <a:cubicBezTo>
                      <a:pt x="416" y="239"/>
                      <a:pt x="398" y="257"/>
                      <a:pt x="376" y="257"/>
                    </a:cubicBezTo>
                    <a:cubicBezTo>
                      <a:pt x="364" y="257"/>
                      <a:pt x="364" y="257"/>
                      <a:pt x="364" y="257"/>
                    </a:cubicBezTo>
                    <a:cubicBezTo>
                      <a:pt x="364" y="267"/>
                      <a:pt x="364" y="267"/>
                      <a:pt x="364" y="267"/>
                    </a:cubicBezTo>
                    <a:cubicBezTo>
                      <a:pt x="364" y="288"/>
                      <a:pt x="346" y="306"/>
                      <a:pt x="325" y="306"/>
                    </a:cubicBezTo>
                    <a:cubicBezTo>
                      <a:pt x="306" y="306"/>
                      <a:pt x="306" y="306"/>
                      <a:pt x="306" y="306"/>
                    </a:cubicBezTo>
                    <a:cubicBezTo>
                      <a:pt x="306" y="310"/>
                      <a:pt x="306" y="310"/>
                      <a:pt x="306" y="310"/>
                    </a:cubicBezTo>
                    <a:cubicBezTo>
                      <a:pt x="306" y="332"/>
                      <a:pt x="289" y="349"/>
                      <a:pt x="267" y="349"/>
                    </a:cubicBezTo>
                    <a:cubicBezTo>
                      <a:pt x="109" y="349"/>
                      <a:pt x="109" y="349"/>
                      <a:pt x="109" y="349"/>
                    </a:cubicBezTo>
                    <a:cubicBezTo>
                      <a:pt x="88" y="349"/>
                      <a:pt x="70" y="332"/>
                      <a:pt x="70" y="310"/>
                    </a:cubicBezTo>
                    <a:cubicBezTo>
                      <a:pt x="70" y="303"/>
                      <a:pt x="70" y="303"/>
                      <a:pt x="70" y="303"/>
                    </a:cubicBezTo>
                    <a:cubicBezTo>
                      <a:pt x="39" y="303"/>
                      <a:pt x="39" y="303"/>
                      <a:pt x="39" y="303"/>
                    </a:cubicBezTo>
                    <a:cubicBezTo>
                      <a:pt x="17" y="303"/>
                      <a:pt x="0" y="285"/>
                      <a:pt x="0" y="264"/>
                    </a:cubicBezTo>
                    <a:cubicBezTo>
                      <a:pt x="0" y="203"/>
                      <a:pt x="0" y="203"/>
                      <a:pt x="0" y="203"/>
                    </a:cubicBezTo>
                    <a:cubicBezTo>
                      <a:pt x="0" y="182"/>
                      <a:pt x="17" y="164"/>
                      <a:pt x="39" y="164"/>
                    </a:cubicBezTo>
                    <a:cubicBezTo>
                      <a:pt x="51" y="164"/>
                      <a:pt x="51" y="164"/>
                      <a:pt x="51" y="164"/>
                    </a:cubicBezTo>
                    <a:cubicBezTo>
                      <a:pt x="51" y="154"/>
                      <a:pt x="51" y="154"/>
                      <a:pt x="51" y="154"/>
                    </a:cubicBezTo>
                    <a:cubicBezTo>
                      <a:pt x="51" y="132"/>
                      <a:pt x="69" y="115"/>
                      <a:pt x="91" y="115"/>
                    </a:cubicBezTo>
                    <a:cubicBezTo>
                      <a:pt x="109" y="115"/>
                      <a:pt x="109" y="115"/>
                      <a:pt x="109" y="115"/>
                    </a:cubicBezTo>
                    <a:cubicBezTo>
                      <a:pt x="109" y="111"/>
                      <a:pt x="109" y="111"/>
                      <a:pt x="109" y="111"/>
                    </a:cubicBezTo>
                    <a:cubicBezTo>
                      <a:pt x="109" y="89"/>
                      <a:pt x="126" y="72"/>
                      <a:pt x="148" y="72"/>
                    </a:cubicBezTo>
                    <a:cubicBezTo>
                      <a:pt x="171" y="72"/>
                      <a:pt x="171" y="72"/>
                      <a:pt x="171" y="72"/>
                    </a:cubicBezTo>
                    <a:cubicBezTo>
                      <a:pt x="168" y="77"/>
                      <a:pt x="166" y="84"/>
                      <a:pt x="165" y="91"/>
                    </a:cubicBezTo>
                    <a:cubicBezTo>
                      <a:pt x="148" y="91"/>
                      <a:pt x="148" y="91"/>
                      <a:pt x="148" y="91"/>
                    </a:cubicBezTo>
                    <a:cubicBezTo>
                      <a:pt x="137" y="91"/>
                      <a:pt x="128" y="100"/>
                      <a:pt x="128" y="111"/>
                    </a:cubicBezTo>
                    <a:cubicBezTo>
                      <a:pt x="128" y="124"/>
                      <a:pt x="128" y="124"/>
                      <a:pt x="128" y="124"/>
                    </a:cubicBezTo>
                    <a:cubicBezTo>
                      <a:pt x="128" y="129"/>
                      <a:pt x="124" y="134"/>
                      <a:pt x="118" y="134"/>
                    </a:cubicBezTo>
                    <a:cubicBezTo>
                      <a:pt x="91" y="134"/>
                      <a:pt x="91" y="134"/>
                      <a:pt x="91" y="134"/>
                    </a:cubicBezTo>
                    <a:cubicBezTo>
                      <a:pt x="79" y="134"/>
                      <a:pt x="70" y="143"/>
                      <a:pt x="70" y="154"/>
                    </a:cubicBezTo>
                    <a:cubicBezTo>
                      <a:pt x="70" y="166"/>
                      <a:pt x="70" y="166"/>
                      <a:pt x="70" y="166"/>
                    </a:cubicBezTo>
                    <a:cubicBezTo>
                      <a:pt x="70" y="168"/>
                      <a:pt x="71" y="169"/>
                      <a:pt x="71" y="171"/>
                    </a:cubicBezTo>
                    <a:cubicBezTo>
                      <a:pt x="72" y="174"/>
                      <a:pt x="71" y="177"/>
                      <a:pt x="69" y="180"/>
                    </a:cubicBezTo>
                    <a:cubicBezTo>
                      <a:pt x="68" y="182"/>
                      <a:pt x="65" y="183"/>
                      <a:pt x="62" y="183"/>
                    </a:cubicBezTo>
                    <a:cubicBezTo>
                      <a:pt x="39" y="183"/>
                      <a:pt x="39" y="183"/>
                      <a:pt x="39" y="183"/>
                    </a:cubicBezTo>
                    <a:cubicBezTo>
                      <a:pt x="28" y="183"/>
                      <a:pt x="19" y="192"/>
                      <a:pt x="19" y="203"/>
                    </a:cubicBezTo>
                    <a:cubicBezTo>
                      <a:pt x="19" y="264"/>
                      <a:pt x="19" y="264"/>
                      <a:pt x="19" y="264"/>
                    </a:cubicBezTo>
                    <a:cubicBezTo>
                      <a:pt x="19" y="275"/>
                      <a:pt x="28" y="284"/>
                      <a:pt x="39" y="284"/>
                    </a:cubicBezTo>
                    <a:cubicBezTo>
                      <a:pt x="80" y="284"/>
                      <a:pt x="80" y="284"/>
                      <a:pt x="80" y="284"/>
                    </a:cubicBezTo>
                    <a:cubicBezTo>
                      <a:pt x="85" y="284"/>
                      <a:pt x="89" y="288"/>
                      <a:pt x="89" y="293"/>
                    </a:cubicBezTo>
                    <a:cubicBezTo>
                      <a:pt x="89" y="310"/>
                      <a:pt x="89" y="310"/>
                      <a:pt x="89" y="310"/>
                    </a:cubicBezTo>
                    <a:cubicBezTo>
                      <a:pt x="89" y="321"/>
                      <a:pt x="98" y="330"/>
                      <a:pt x="109" y="330"/>
                    </a:cubicBezTo>
                    <a:cubicBezTo>
                      <a:pt x="267" y="330"/>
                      <a:pt x="267" y="330"/>
                      <a:pt x="267" y="330"/>
                    </a:cubicBezTo>
                    <a:cubicBezTo>
                      <a:pt x="278" y="330"/>
                      <a:pt x="287" y="321"/>
                      <a:pt x="287" y="310"/>
                    </a:cubicBezTo>
                    <a:cubicBezTo>
                      <a:pt x="287" y="297"/>
                      <a:pt x="287" y="297"/>
                      <a:pt x="287" y="297"/>
                    </a:cubicBezTo>
                    <a:cubicBezTo>
                      <a:pt x="287" y="291"/>
                      <a:pt x="292" y="287"/>
                      <a:pt x="297" y="287"/>
                    </a:cubicBezTo>
                    <a:cubicBezTo>
                      <a:pt x="325" y="287"/>
                      <a:pt x="325" y="287"/>
                      <a:pt x="325" y="287"/>
                    </a:cubicBezTo>
                    <a:cubicBezTo>
                      <a:pt x="336" y="287"/>
                      <a:pt x="345" y="278"/>
                      <a:pt x="345" y="267"/>
                    </a:cubicBezTo>
                    <a:cubicBezTo>
                      <a:pt x="345" y="255"/>
                      <a:pt x="345" y="255"/>
                      <a:pt x="345" y="255"/>
                    </a:cubicBezTo>
                    <a:cubicBezTo>
                      <a:pt x="345" y="253"/>
                      <a:pt x="345" y="251"/>
                      <a:pt x="344" y="249"/>
                    </a:cubicBezTo>
                    <a:cubicBezTo>
                      <a:pt x="343" y="247"/>
                      <a:pt x="344" y="244"/>
                      <a:pt x="346" y="241"/>
                    </a:cubicBezTo>
                    <a:cubicBezTo>
                      <a:pt x="348" y="239"/>
                      <a:pt x="350" y="238"/>
                      <a:pt x="353" y="238"/>
                    </a:cubicBezTo>
                    <a:cubicBezTo>
                      <a:pt x="376" y="238"/>
                      <a:pt x="376" y="238"/>
                      <a:pt x="376" y="238"/>
                    </a:cubicBezTo>
                    <a:cubicBezTo>
                      <a:pt x="388" y="238"/>
                      <a:pt x="397" y="229"/>
                      <a:pt x="397" y="217"/>
                    </a:cubicBezTo>
                    <a:cubicBezTo>
                      <a:pt x="397" y="164"/>
                      <a:pt x="397" y="164"/>
                      <a:pt x="397" y="164"/>
                    </a:cubicBezTo>
                    <a:cubicBezTo>
                      <a:pt x="404" y="161"/>
                      <a:pt x="410" y="158"/>
                      <a:pt x="415" y="153"/>
                    </a:cubicBezTo>
                    <a:close/>
                    <a:moveTo>
                      <a:pt x="410" y="40"/>
                    </a:moveTo>
                    <a:cubicBezTo>
                      <a:pt x="410" y="117"/>
                      <a:pt x="410" y="117"/>
                      <a:pt x="410" y="117"/>
                    </a:cubicBezTo>
                    <a:cubicBezTo>
                      <a:pt x="410" y="139"/>
                      <a:pt x="392" y="157"/>
                      <a:pt x="369" y="157"/>
                    </a:cubicBezTo>
                    <a:cubicBezTo>
                      <a:pt x="363" y="157"/>
                      <a:pt x="363" y="157"/>
                      <a:pt x="363" y="157"/>
                    </a:cubicBezTo>
                    <a:cubicBezTo>
                      <a:pt x="363" y="177"/>
                      <a:pt x="363" y="177"/>
                      <a:pt x="363" y="177"/>
                    </a:cubicBezTo>
                    <a:cubicBezTo>
                      <a:pt x="363" y="199"/>
                      <a:pt x="345" y="217"/>
                      <a:pt x="322" y="217"/>
                    </a:cubicBezTo>
                    <a:cubicBezTo>
                      <a:pt x="221" y="217"/>
                      <a:pt x="221" y="217"/>
                      <a:pt x="221" y="217"/>
                    </a:cubicBezTo>
                    <a:cubicBezTo>
                      <a:pt x="198" y="217"/>
                      <a:pt x="180" y="199"/>
                      <a:pt x="180" y="177"/>
                    </a:cubicBezTo>
                    <a:cubicBezTo>
                      <a:pt x="180" y="99"/>
                      <a:pt x="180" y="99"/>
                      <a:pt x="180" y="99"/>
                    </a:cubicBezTo>
                    <a:cubicBezTo>
                      <a:pt x="180" y="77"/>
                      <a:pt x="198" y="59"/>
                      <a:pt x="221" y="59"/>
                    </a:cubicBezTo>
                    <a:cubicBezTo>
                      <a:pt x="227" y="59"/>
                      <a:pt x="227" y="59"/>
                      <a:pt x="227" y="59"/>
                    </a:cubicBezTo>
                    <a:cubicBezTo>
                      <a:pt x="227" y="40"/>
                      <a:pt x="227" y="40"/>
                      <a:pt x="227" y="40"/>
                    </a:cubicBezTo>
                    <a:cubicBezTo>
                      <a:pt x="227" y="18"/>
                      <a:pt x="245" y="0"/>
                      <a:pt x="268" y="0"/>
                    </a:cubicBezTo>
                    <a:cubicBezTo>
                      <a:pt x="369" y="0"/>
                      <a:pt x="369" y="0"/>
                      <a:pt x="369" y="0"/>
                    </a:cubicBezTo>
                    <a:cubicBezTo>
                      <a:pt x="392" y="0"/>
                      <a:pt x="410" y="18"/>
                      <a:pt x="410" y="40"/>
                    </a:cubicBezTo>
                    <a:close/>
                    <a:moveTo>
                      <a:pt x="248" y="20"/>
                    </a:moveTo>
                    <a:cubicBezTo>
                      <a:pt x="248" y="26"/>
                      <a:pt x="253" y="31"/>
                      <a:pt x="259" y="31"/>
                    </a:cubicBezTo>
                    <a:cubicBezTo>
                      <a:pt x="266" y="31"/>
                      <a:pt x="270" y="26"/>
                      <a:pt x="270" y="20"/>
                    </a:cubicBezTo>
                    <a:cubicBezTo>
                      <a:pt x="270" y="14"/>
                      <a:pt x="266" y="9"/>
                      <a:pt x="259" y="9"/>
                    </a:cubicBezTo>
                    <a:cubicBezTo>
                      <a:pt x="253" y="9"/>
                      <a:pt x="248" y="14"/>
                      <a:pt x="248" y="20"/>
                    </a:cubicBezTo>
                    <a:close/>
                    <a:moveTo>
                      <a:pt x="201" y="79"/>
                    </a:moveTo>
                    <a:cubicBezTo>
                      <a:pt x="201" y="85"/>
                      <a:pt x="206" y="90"/>
                      <a:pt x="212" y="90"/>
                    </a:cubicBezTo>
                    <a:cubicBezTo>
                      <a:pt x="218" y="90"/>
                      <a:pt x="223" y="85"/>
                      <a:pt x="223" y="79"/>
                    </a:cubicBezTo>
                    <a:cubicBezTo>
                      <a:pt x="223" y="73"/>
                      <a:pt x="218" y="68"/>
                      <a:pt x="212" y="68"/>
                    </a:cubicBezTo>
                    <a:cubicBezTo>
                      <a:pt x="206" y="68"/>
                      <a:pt x="201" y="73"/>
                      <a:pt x="201" y="79"/>
                    </a:cubicBezTo>
                    <a:close/>
                    <a:moveTo>
                      <a:pt x="344" y="99"/>
                    </a:moveTo>
                    <a:cubicBezTo>
                      <a:pt x="344" y="98"/>
                      <a:pt x="344" y="96"/>
                      <a:pt x="344" y="95"/>
                    </a:cubicBezTo>
                    <a:cubicBezTo>
                      <a:pt x="199" y="95"/>
                      <a:pt x="199" y="95"/>
                      <a:pt x="199" y="95"/>
                    </a:cubicBezTo>
                    <a:cubicBezTo>
                      <a:pt x="199" y="96"/>
                      <a:pt x="199" y="98"/>
                      <a:pt x="199" y="99"/>
                    </a:cubicBezTo>
                    <a:cubicBezTo>
                      <a:pt x="199" y="177"/>
                      <a:pt x="199" y="177"/>
                      <a:pt x="199" y="177"/>
                    </a:cubicBezTo>
                    <a:cubicBezTo>
                      <a:pt x="199" y="189"/>
                      <a:pt x="209" y="198"/>
                      <a:pt x="221" y="198"/>
                    </a:cubicBezTo>
                    <a:cubicBezTo>
                      <a:pt x="322" y="198"/>
                      <a:pt x="322" y="198"/>
                      <a:pt x="322" y="198"/>
                    </a:cubicBezTo>
                    <a:cubicBezTo>
                      <a:pt x="334" y="198"/>
                      <a:pt x="344" y="189"/>
                      <a:pt x="344" y="177"/>
                    </a:cubicBezTo>
                    <a:lnTo>
                      <a:pt x="344" y="99"/>
                    </a:lnTo>
                    <a:close/>
                    <a:moveTo>
                      <a:pt x="391" y="40"/>
                    </a:moveTo>
                    <a:cubicBezTo>
                      <a:pt x="391" y="38"/>
                      <a:pt x="391" y="37"/>
                      <a:pt x="391" y="36"/>
                    </a:cubicBezTo>
                    <a:cubicBezTo>
                      <a:pt x="246" y="36"/>
                      <a:pt x="246" y="36"/>
                      <a:pt x="246" y="36"/>
                    </a:cubicBezTo>
                    <a:cubicBezTo>
                      <a:pt x="246" y="37"/>
                      <a:pt x="246" y="38"/>
                      <a:pt x="246" y="40"/>
                    </a:cubicBezTo>
                    <a:cubicBezTo>
                      <a:pt x="246" y="59"/>
                      <a:pt x="246" y="59"/>
                      <a:pt x="246" y="59"/>
                    </a:cubicBezTo>
                    <a:cubicBezTo>
                      <a:pt x="322" y="59"/>
                      <a:pt x="322" y="59"/>
                      <a:pt x="322" y="59"/>
                    </a:cubicBezTo>
                    <a:cubicBezTo>
                      <a:pt x="345" y="59"/>
                      <a:pt x="363" y="77"/>
                      <a:pt x="363" y="99"/>
                    </a:cubicBezTo>
                    <a:cubicBezTo>
                      <a:pt x="363" y="139"/>
                      <a:pt x="363" y="139"/>
                      <a:pt x="363" y="139"/>
                    </a:cubicBezTo>
                    <a:cubicBezTo>
                      <a:pt x="369" y="139"/>
                      <a:pt x="369" y="139"/>
                      <a:pt x="369" y="139"/>
                    </a:cubicBezTo>
                    <a:cubicBezTo>
                      <a:pt x="381" y="139"/>
                      <a:pt x="391" y="129"/>
                      <a:pt x="391" y="117"/>
                    </a:cubicBezTo>
                    <a:lnTo>
                      <a:pt x="391" y="40"/>
                    </a:ln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dirty="0"/>
              </a:p>
            </p:txBody>
          </p:sp>
          <p:sp>
            <p:nvSpPr>
              <p:cNvPr id="60" name="TextBox 59"/>
              <p:cNvSpPr txBox="1"/>
              <p:nvPr/>
            </p:nvSpPr>
            <p:spPr>
              <a:xfrm>
                <a:off x="5137680" y="5963039"/>
                <a:ext cx="1032932" cy="247735"/>
              </a:xfrm>
              <a:prstGeom prst="rect">
                <a:avLst/>
              </a:prstGeom>
              <a:noFill/>
            </p:spPr>
            <p:txBody>
              <a:bodyPr wrap="square" rtlCol="0">
                <a:spAutoFit/>
              </a:bodyPr>
              <a:lstStyle/>
              <a:p>
                <a:pPr algn="ctr">
                  <a:lnSpc>
                    <a:spcPct val="90000"/>
                  </a:lnSpc>
                </a:pPr>
                <a:r>
                  <a:rPr lang="en-US" sz="1200" b="1" dirty="0">
                    <a:solidFill>
                      <a:schemeClr val="bg1">
                        <a:lumMod val="50000"/>
                      </a:schemeClr>
                    </a:solidFill>
                    <a:latin typeface="Franklin Gothic Book"/>
                    <a:cs typeface="Franklin Gothic Book"/>
                  </a:rPr>
                  <a:t>App Side</a:t>
                </a:r>
              </a:p>
            </p:txBody>
          </p:sp>
        </p:grpSp>
        <p:sp>
          <p:nvSpPr>
            <p:cNvPr id="31" name="TextBox 30"/>
            <p:cNvSpPr txBox="1"/>
            <p:nvPr/>
          </p:nvSpPr>
          <p:spPr>
            <a:xfrm>
              <a:off x="6190662" y="2628704"/>
              <a:ext cx="463528" cy="148590"/>
            </a:xfrm>
            <a:prstGeom prst="rect">
              <a:avLst/>
            </a:prstGeom>
            <a:gradFill flip="none" rotWithShape="1">
              <a:gsLst>
                <a:gs pos="0">
                  <a:schemeClr val="accent1">
                    <a:lumMod val="20000"/>
                    <a:lumOff val="80000"/>
                  </a:schemeClr>
                </a:gs>
                <a:gs pos="50000">
                  <a:schemeClr val="tx2">
                    <a:lumMod val="20000"/>
                    <a:lumOff val="80000"/>
                  </a:schemeClr>
                </a:gs>
                <a:gs pos="100000">
                  <a:schemeClr val="accent1">
                    <a:tint val="23500"/>
                    <a:satMod val="160000"/>
                  </a:schemeClr>
                </a:gs>
              </a:gsLst>
              <a:path path="rect">
                <a:fillToRect l="100000" t="100000"/>
              </a:path>
              <a:tileRect r="-100000" b="-100000"/>
            </a:gradFill>
          </p:spPr>
          <p:txBody>
            <a:bodyPr wrap="none" lIns="0" tIns="0" rIns="0" bIns="0" rtlCol="0">
              <a:noAutofit/>
            </a:bodyPr>
            <a:lstStyle/>
            <a:p>
              <a:pPr>
                <a:lnSpc>
                  <a:spcPct val="90000"/>
                </a:lnSpc>
                <a:spcAft>
                  <a:spcPts val="600"/>
                </a:spcAft>
              </a:pPr>
              <a:r>
                <a:rPr lang="en-US" sz="1000" b="1" dirty="0">
                  <a:solidFill>
                    <a:schemeClr val="tx2"/>
                  </a:solidFill>
                  <a:effectLst>
                    <a:outerShdw blurRad="38100" dist="25400" dir="2700000" algn="tl">
                      <a:srgbClr val="000000">
                        <a:alpha val="0"/>
                      </a:srgbClr>
                    </a:outerShdw>
                  </a:effectLst>
                </a:rPr>
                <a:t>Location</a:t>
              </a:r>
              <a:endParaRPr lang="en-US" sz="1000" b="1" kern="1200" dirty="0">
                <a:solidFill>
                  <a:schemeClr val="tx2"/>
                </a:solidFill>
                <a:effectLst>
                  <a:outerShdw blurRad="38100" dist="25400" dir="2700000" algn="tl">
                    <a:srgbClr val="000000">
                      <a:alpha val="0"/>
                    </a:srgbClr>
                  </a:outerShdw>
                </a:effectLst>
              </a:endParaRPr>
            </a:p>
          </p:txBody>
        </p:sp>
        <p:sp>
          <p:nvSpPr>
            <p:cNvPr id="32" name="TextBox 31"/>
            <p:cNvSpPr txBox="1"/>
            <p:nvPr/>
          </p:nvSpPr>
          <p:spPr>
            <a:xfrm>
              <a:off x="6402908" y="2434048"/>
              <a:ext cx="572245" cy="148590"/>
            </a:xfrm>
            <a:prstGeom prst="rect">
              <a:avLst/>
            </a:prstGeom>
            <a:gradFill flip="none" rotWithShape="1">
              <a:gsLst>
                <a:gs pos="0">
                  <a:schemeClr val="accent1">
                    <a:lumMod val="20000"/>
                    <a:lumOff val="80000"/>
                  </a:schemeClr>
                </a:gs>
                <a:gs pos="50000">
                  <a:schemeClr val="tx2">
                    <a:lumMod val="20000"/>
                    <a:lumOff val="80000"/>
                  </a:schemeClr>
                </a:gs>
                <a:gs pos="100000">
                  <a:schemeClr val="accent1">
                    <a:tint val="23500"/>
                    <a:satMod val="160000"/>
                  </a:schemeClr>
                </a:gs>
              </a:gsLst>
              <a:path path="rect">
                <a:fillToRect l="100000" t="100000"/>
              </a:path>
              <a:tileRect r="-100000" b="-100000"/>
            </a:gradFill>
          </p:spPr>
          <p:txBody>
            <a:bodyPr wrap="none" lIns="0" tIns="0" rIns="0" bIns="0" rtlCol="0">
              <a:noAutofit/>
            </a:bodyPr>
            <a:lstStyle/>
            <a:p>
              <a:pPr>
                <a:lnSpc>
                  <a:spcPct val="90000"/>
                </a:lnSpc>
                <a:spcAft>
                  <a:spcPts val="600"/>
                </a:spcAft>
              </a:pPr>
              <a:r>
                <a:rPr lang="en-US" sz="1000" b="1" dirty="0">
                  <a:solidFill>
                    <a:schemeClr val="tx2"/>
                  </a:solidFill>
                  <a:effectLst>
                    <a:outerShdw blurRad="38100" dist="25400" dir="2700000" algn="tl">
                      <a:srgbClr val="000000">
                        <a:alpha val="0"/>
                      </a:srgbClr>
                    </a:outerShdw>
                  </a:effectLst>
                </a:rPr>
                <a:t>Reputation</a:t>
              </a:r>
              <a:endParaRPr lang="en-US" sz="1000" b="1" kern="1200" dirty="0">
                <a:solidFill>
                  <a:schemeClr val="tx2"/>
                </a:solidFill>
                <a:effectLst>
                  <a:outerShdw blurRad="38100" dist="25400" dir="2700000" algn="tl">
                    <a:srgbClr val="000000">
                      <a:alpha val="0"/>
                    </a:srgbClr>
                  </a:outerShdw>
                </a:effectLst>
              </a:endParaRPr>
            </a:p>
          </p:txBody>
        </p:sp>
        <p:sp>
          <p:nvSpPr>
            <p:cNvPr id="33" name="TextBox 32"/>
            <p:cNvSpPr txBox="1"/>
            <p:nvPr/>
          </p:nvSpPr>
          <p:spPr>
            <a:xfrm>
              <a:off x="6765683" y="2628704"/>
              <a:ext cx="627825" cy="148590"/>
            </a:xfrm>
            <a:prstGeom prst="rect">
              <a:avLst/>
            </a:prstGeom>
            <a:gradFill flip="none" rotWithShape="1">
              <a:gsLst>
                <a:gs pos="0">
                  <a:schemeClr val="accent1">
                    <a:lumMod val="20000"/>
                    <a:lumOff val="80000"/>
                  </a:schemeClr>
                </a:gs>
                <a:gs pos="50000">
                  <a:schemeClr val="tx2">
                    <a:lumMod val="20000"/>
                    <a:lumOff val="80000"/>
                  </a:schemeClr>
                </a:gs>
                <a:gs pos="100000">
                  <a:schemeClr val="accent1">
                    <a:tint val="23500"/>
                    <a:satMod val="160000"/>
                  </a:schemeClr>
                </a:gs>
              </a:gsLst>
              <a:path path="rect">
                <a:fillToRect l="100000" t="100000"/>
              </a:path>
              <a:tileRect r="-100000" b="-100000"/>
            </a:gradFill>
          </p:spPr>
          <p:txBody>
            <a:bodyPr wrap="none" lIns="0" tIns="0" rIns="0" bIns="0" rtlCol="0">
              <a:noAutofit/>
            </a:bodyPr>
            <a:lstStyle/>
            <a:p>
              <a:pPr>
                <a:lnSpc>
                  <a:spcPct val="90000"/>
                </a:lnSpc>
                <a:spcAft>
                  <a:spcPts val="600"/>
                </a:spcAft>
              </a:pPr>
              <a:r>
                <a:rPr lang="en-US" sz="1000" b="1" dirty="0">
                  <a:solidFill>
                    <a:schemeClr val="tx2"/>
                  </a:solidFill>
                  <a:effectLst>
                    <a:outerShdw blurRad="38100" dist="25400" dir="2700000" algn="tl">
                      <a:srgbClr val="000000">
                        <a:alpha val="0"/>
                      </a:srgbClr>
                    </a:outerShdw>
                  </a:effectLst>
                </a:rPr>
                <a:t>User/Device</a:t>
              </a:r>
              <a:endParaRPr lang="en-US" sz="1000" b="1" kern="1200" dirty="0">
                <a:solidFill>
                  <a:schemeClr val="tx2"/>
                </a:solidFill>
                <a:effectLst>
                  <a:outerShdw blurRad="38100" dist="25400" dir="2700000" algn="tl">
                    <a:srgbClr val="000000">
                      <a:alpha val="0"/>
                    </a:srgbClr>
                  </a:outerShdw>
                </a:effectLst>
              </a:endParaRPr>
            </a:p>
          </p:txBody>
        </p:sp>
        <p:sp>
          <p:nvSpPr>
            <p:cNvPr id="34" name="TextBox 33"/>
            <p:cNvSpPr txBox="1"/>
            <p:nvPr/>
          </p:nvSpPr>
          <p:spPr>
            <a:xfrm>
              <a:off x="6024855" y="2429325"/>
              <a:ext cx="262082" cy="153314"/>
            </a:xfrm>
            <a:prstGeom prst="rect">
              <a:avLst/>
            </a:prstGeom>
            <a:gradFill flip="none" rotWithShape="1">
              <a:gsLst>
                <a:gs pos="0">
                  <a:schemeClr val="accent1">
                    <a:lumMod val="20000"/>
                    <a:lumOff val="80000"/>
                  </a:schemeClr>
                </a:gs>
                <a:gs pos="50000">
                  <a:schemeClr val="tx2">
                    <a:lumMod val="20000"/>
                    <a:lumOff val="80000"/>
                  </a:schemeClr>
                </a:gs>
                <a:gs pos="100000">
                  <a:schemeClr val="accent1">
                    <a:tint val="23500"/>
                    <a:satMod val="160000"/>
                  </a:schemeClr>
                </a:gs>
              </a:gsLst>
              <a:path path="rect">
                <a:fillToRect l="100000" t="100000"/>
              </a:path>
              <a:tileRect r="-100000" b="-100000"/>
            </a:gradFill>
          </p:spPr>
          <p:txBody>
            <a:bodyPr wrap="none" lIns="0" tIns="0" rIns="0" bIns="0" rtlCol="0">
              <a:noAutofit/>
            </a:bodyPr>
            <a:lstStyle/>
            <a:p>
              <a:pPr>
                <a:lnSpc>
                  <a:spcPct val="90000"/>
                </a:lnSpc>
                <a:spcAft>
                  <a:spcPts val="600"/>
                </a:spcAft>
              </a:pPr>
              <a:r>
                <a:rPr lang="en-US" sz="1000" b="1" dirty="0">
                  <a:solidFill>
                    <a:schemeClr val="tx2"/>
                  </a:solidFill>
                  <a:effectLst>
                    <a:outerShdw blurRad="38100" dist="25400" dir="2700000" algn="tl">
                      <a:srgbClr val="000000">
                        <a:alpha val="0"/>
                      </a:srgbClr>
                    </a:outerShdw>
                  </a:effectLst>
                </a:rPr>
                <a:t>Risk</a:t>
              </a:r>
              <a:endParaRPr lang="en-US" sz="1000" b="1" kern="1200" dirty="0">
                <a:solidFill>
                  <a:schemeClr val="tx2"/>
                </a:solidFill>
                <a:effectLst>
                  <a:outerShdw blurRad="38100" dist="25400" dir="2700000" algn="tl">
                    <a:srgbClr val="000000">
                      <a:alpha val="0"/>
                    </a:srgbClr>
                  </a:outerShdw>
                </a:effectLst>
              </a:endParaRPr>
            </a:p>
          </p:txBody>
        </p:sp>
        <p:sp>
          <p:nvSpPr>
            <p:cNvPr id="35" name="TextBox 34"/>
            <p:cNvSpPr txBox="1"/>
            <p:nvPr/>
          </p:nvSpPr>
          <p:spPr>
            <a:xfrm>
              <a:off x="7049123" y="2434048"/>
              <a:ext cx="492975" cy="148590"/>
            </a:xfrm>
            <a:prstGeom prst="rect">
              <a:avLst/>
            </a:prstGeom>
            <a:gradFill flip="none" rotWithShape="1">
              <a:gsLst>
                <a:gs pos="0">
                  <a:schemeClr val="accent1">
                    <a:lumMod val="20000"/>
                    <a:lumOff val="80000"/>
                  </a:schemeClr>
                </a:gs>
                <a:gs pos="50000">
                  <a:schemeClr val="tx2">
                    <a:lumMod val="20000"/>
                    <a:lumOff val="80000"/>
                  </a:schemeClr>
                </a:gs>
                <a:gs pos="100000">
                  <a:schemeClr val="accent1">
                    <a:tint val="23500"/>
                    <a:satMod val="160000"/>
                  </a:schemeClr>
                </a:gs>
              </a:gsLst>
              <a:path path="rect">
                <a:fillToRect l="100000" t="100000"/>
              </a:path>
              <a:tileRect r="-100000" b="-100000"/>
            </a:gradFill>
          </p:spPr>
          <p:txBody>
            <a:bodyPr wrap="none" lIns="0" tIns="0" rIns="0" bIns="0" rtlCol="0">
              <a:noAutofit/>
            </a:bodyPr>
            <a:lstStyle/>
            <a:p>
              <a:pPr>
                <a:lnSpc>
                  <a:spcPct val="90000"/>
                </a:lnSpc>
                <a:spcAft>
                  <a:spcPts val="600"/>
                </a:spcAft>
              </a:pPr>
              <a:r>
                <a:rPr lang="en-US" sz="1000" b="1" dirty="0">
                  <a:solidFill>
                    <a:schemeClr val="tx2"/>
                  </a:solidFill>
                  <a:effectLst>
                    <a:outerShdw blurRad="38100" dist="25400" dir="2700000" algn="tl">
                      <a:srgbClr val="000000">
                        <a:alpha val="0"/>
                      </a:srgbClr>
                    </a:outerShdw>
                  </a:effectLst>
                </a:rPr>
                <a:t>Behavior</a:t>
              </a:r>
              <a:endParaRPr lang="en-US" sz="1000" b="1" kern="1200" dirty="0">
                <a:solidFill>
                  <a:schemeClr val="tx2"/>
                </a:solidFill>
                <a:effectLst>
                  <a:outerShdw blurRad="38100" dist="25400" dir="2700000" algn="tl">
                    <a:srgbClr val="000000">
                      <a:alpha val="0"/>
                    </a:srgbClr>
                  </a:outerShdw>
                </a:effectLst>
              </a:endParaRPr>
            </a:p>
          </p:txBody>
        </p:sp>
        <p:sp>
          <p:nvSpPr>
            <p:cNvPr id="36" name="Isosceles Triangle 35"/>
            <p:cNvSpPr/>
            <p:nvPr/>
          </p:nvSpPr>
          <p:spPr>
            <a:xfrm>
              <a:off x="5987567" y="3040380"/>
              <a:ext cx="145384" cy="74049"/>
            </a:xfrm>
            <a:prstGeom prst="triangle">
              <a:avLst/>
            </a:prstGeom>
            <a:solidFill>
              <a:schemeClr val="accent1">
                <a:lumMod val="75000"/>
              </a:schemeClr>
            </a:solidFill>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1200" b="0" i="0" cap="all" baseline="0">
                <a:solidFill>
                  <a:schemeClr val="bg1"/>
                </a:solidFill>
                <a:effectLst>
                  <a:outerShdw blurRad="38100" dist="25400" dir="2700000" algn="tl">
                    <a:srgbClr val="000000">
                      <a:alpha val="0"/>
                    </a:srgbClr>
                  </a:outerShdw>
                </a:effectLst>
                <a:latin typeface="+mj-lt"/>
              </a:endParaRPr>
            </a:p>
          </p:txBody>
        </p:sp>
        <p:sp>
          <p:nvSpPr>
            <p:cNvPr id="37" name="Isosceles Triangle 36"/>
            <p:cNvSpPr/>
            <p:nvPr/>
          </p:nvSpPr>
          <p:spPr>
            <a:xfrm>
              <a:off x="6647450" y="3038747"/>
              <a:ext cx="145384" cy="74049"/>
            </a:xfrm>
            <a:prstGeom prst="triangle">
              <a:avLst/>
            </a:prstGeom>
            <a:solidFill>
              <a:schemeClr val="accent1">
                <a:lumMod val="75000"/>
              </a:schemeClr>
            </a:solidFill>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1200" b="0" i="0" cap="all" baseline="0">
                <a:solidFill>
                  <a:schemeClr val="bg1"/>
                </a:solidFill>
                <a:effectLst>
                  <a:outerShdw blurRad="38100" dist="25400" dir="2700000" algn="tl">
                    <a:srgbClr val="000000">
                      <a:alpha val="0"/>
                    </a:srgbClr>
                  </a:outerShdw>
                </a:effectLst>
                <a:latin typeface="+mj-lt"/>
              </a:endParaRPr>
            </a:p>
          </p:txBody>
        </p:sp>
        <p:sp>
          <p:nvSpPr>
            <p:cNvPr id="38" name="Isosceles Triangle 37"/>
            <p:cNvSpPr/>
            <p:nvPr/>
          </p:nvSpPr>
          <p:spPr>
            <a:xfrm>
              <a:off x="7239304" y="3038747"/>
              <a:ext cx="145384" cy="74049"/>
            </a:xfrm>
            <a:prstGeom prst="triangle">
              <a:avLst/>
            </a:prstGeom>
            <a:solidFill>
              <a:schemeClr val="accent1">
                <a:lumMod val="75000"/>
              </a:schemeClr>
            </a:solidFill>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1200" b="0" i="0" cap="all" baseline="0">
                <a:solidFill>
                  <a:schemeClr val="bg1"/>
                </a:solidFill>
                <a:effectLst>
                  <a:outerShdw blurRad="38100" dist="25400" dir="2700000" algn="tl">
                    <a:srgbClr val="000000">
                      <a:alpha val="0"/>
                    </a:srgbClr>
                  </a:outerShdw>
                </a:effectLst>
                <a:latin typeface="+mj-lt"/>
              </a:endParaRPr>
            </a:p>
          </p:txBody>
        </p:sp>
        <p:sp>
          <p:nvSpPr>
            <p:cNvPr id="39" name="Oval 38"/>
            <p:cNvSpPr/>
            <p:nvPr/>
          </p:nvSpPr>
          <p:spPr>
            <a:xfrm>
              <a:off x="5974859" y="3140989"/>
              <a:ext cx="162949" cy="148344"/>
            </a:xfrm>
            <a:prstGeom prst="ellipse">
              <a:avLst/>
            </a:prstGeom>
            <a:solidFill>
              <a:schemeClr val="accent1">
                <a:lumMod val="50000"/>
              </a:schemeClr>
            </a:solidFill>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1200" b="0" i="0" cap="all" baseline="0">
                <a:solidFill>
                  <a:schemeClr val="bg1"/>
                </a:solidFill>
                <a:effectLst>
                  <a:outerShdw blurRad="38100" dist="25400" dir="2700000" algn="tl">
                    <a:srgbClr val="000000">
                      <a:alpha val="0"/>
                    </a:srgbClr>
                  </a:outerShdw>
                </a:effectLst>
                <a:latin typeface="+mj-lt"/>
              </a:endParaRPr>
            </a:p>
          </p:txBody>
        </p:sp>
        <p:sp>
          <p:nvSpPr>
            <p:cNvPr id="40" name="TextBox 39"/>
            <p:cNvSpPr txBox="1"/>
            <p:nvPr/>
          </p:nvSpPr>
          <p:spPr>
            <a:xfrm>
              <a:off x="6020894" y="3153139"/>
              <a:ext cx="131410" cy="121698"/>
            </a:xfrm>
            <a:prstGeom prst="rect">
              <a:avLst/>
            </a:prstGeom>
            <a:noFill/>
          </p:spPr>
          <p:txBody>
            <a:bodyPr wrap="none" lIns="0" tIns="0" rIns="0" bIns="0" rtlCol="0">
              <a:noAutofit/>
            </a:bodyPr>
            <a:lstStyle/>
            <a:p>
              <a:pPr>
                <a:lnSpc>
                  <a:spcPct val="90000"/>
                </a:lnSpc>
                <a:spcAft>
                  <a:spcPts val="600"/>
                </a:spcAft>
              </a:pPr>
              <a:r>
                <a:rPr lang="en-US" sz="900" b="1" kern="1200" dirty="0">
                  <a:solidFill>
                    <a:schemeClr val="bg1"/>
                  </a:solidFill>
                  <a:effectLst>
                    <a:outerShdw blurRad="38100" dist="25400" dir="2700000" algn="tl">
                      <a:srgbClr val="000000">
                        <a:alpha val="0"/>
                      </a:srgbClr>
                    </a:outerShdw>
                  </a:effectLst>
                  <a:latin typeface="+mn-lt"/>
                  <a:ea typeface="+mn-ea"/>
                  <a:cs typeface="+mn-cs"/>
                </a:rPr>
                <a:t>1</a:t>
              </a:r>
              <a:endParaRPr lang="en-US" sz="1050" b="1" kern="1200" dirty="0">
                <a:solidFill>
                  <a:schemeClr val="bg1"/>
                </a:solidFill>
                <a:effectLst>
                  <a:outerShdw blurRad="38100" dist="25400" dir="2700000" algn="tl">
                    <a:srgbClr val="000000">
                      <a:alpha val="0"/>
                    </a:srgbClr>
                  </a:outerShdw>
                </a:effectLst>
                <a:latin typeface="+mn-lt"/>
                <a:ea typeface="+mn-ea"/>
                <a:cs typeface="+mn-cs"/>
              </a:endParaRPr>
            </a:p>
          </p:txBody>
        </p:sp>
        <p:sp>
          <p:nvSpPr>
            <p:cNvPr id="41" name="Oval 40"/>
            <p:cNvSpPr/>
            <p:nvPr/>
          </p:nvSpPr>
          <p:spPr>
            <a:xfrm>
              <a:off x="6641629" y="3139686"/>
              <a:ext cx="162949" cy="148344"/>
            </a:xfrm>
            <a:prstGeom prst="ellipse">
              <a:avLst/>
            </a:prstGeom>
            <a:solidFill>
              <a:schemeClr val="accent1">
                <a:lumMod val="50000"/>
              </a:schemeClr>
            </a:solidFill>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1200" b="0" i="0" cap="all" baseline="0">
                <a:solidFill>
                  <a:schemeClr val="bg1"/>
                </a:solidFill>
                <a:effectLst>
                  <a:outerShdw blurRad="38100" dist="25400" dir="2700000" algn="tl">
                    <a:srgbClr val="000000">
                      <a:alpha val="0"/>
                    </a:srgbClr>
                  </a:outerShdw>
                </a:effectLst>
                <a:latin typeface="+mj-lt"/>
              </a:endParaRPr>
            </a:p>
          </p:txBody>
        </p:sp>
        <p:sp>
          <p:nvSpPr>
            <p:cNvPr id="42" name="TextBox 41"/>
            <p:cNvSpPr txBox="1"/>
            <p:nvPr/>
          </p:nvSpPr>
          <p:spPr>
            <a:xfrm>
              <a:off x="6687664" y="3166332"/>
              <a:ext cx="131410" cy="121698"/>
            </a:xfrm>
            <a:prstGeom prst="rect">
              <a:avLst/>
            </a:prstGeom>
            <a:noFill/>
          </p:spPr>
          <p:txBody>
            <a:bodyPr wrap="none" lIns="0" tIns="0" rIns="0" bIns="0" rtlCol="0">
              <a:noAutofit/>
            </a:bodyPr>
            <a:lstStyle/>
            <a:p>
              <a:pPr>
                <a:lnSpc>
                  <a:spcPct val="90000"/>
                </a:lnSpc>
                <a:spcAft>
                  <a:spcPts val="600"/>
                </a:spcAft>
              </a:pPr>
              <a:r>
                <a:rPr lang="en-US" sz="900" b="1" dirty="0">
                  <a:solidFill>
                    <a:schemeClr val="bg1"/>
                  </a:solidFill>
                  <a:effectLst>
                    <a:outerShdw blurRad="38100" dist="25400" dir="2700000" algn="tl">
                      <a:srgbClr val="000000">
                        <a:alpha val="0"/>
                      </a:srgbClr>
                    </a:outerShdw>
                  </a:effectLst>
                </a:rPr>
                <a:t>2</a:t>
              </a:r>
              <a:endParaRPr lang="en-US" sz="1050" b="1" kern="1200" dirty="0">
                <a:solidFill>
                  <a:schemeClr val="bg1"/>
                </a:solidFill>
                <a:effectLst>
                  <a:outerShdw blurRad="38100" dist="25400" dir="2700000" algn="tl">
                    <a:srgbClr val="000000">
                      <a:alpha val="0"/>
                    </a:srgbClr>
                  </a:outerShdw>
                </a:effectLst>
                <a:latin typeface="+mn-lt"/>
                <a:ea typeface="+mn-ea"/>
                <a:cs typeface="+mn-cs"/>
              </a:endParaRPr>
            </a:p>
          </p:txBody>
        </p:sp>
        <p:sp>
          <p:nvSpPr>
            <p:cNvPr id="43" name="Oval 42"/>
            <p:cNvSpPr/>
            <p:nvPr/>
          </p:nvSpPr>
          <p:spPr>
            <a:xfrm>
              <a:off x="7234250" y="3139440"/>
              <a:ext cx="162949" cy="148344"/>
            </a:xfrm>
            <a:prstGeom prst="ellipse">
              <a:avLst/>
            </a:prstGeom>
            <a:solidFill>
              <a:schemeClr val="accent1">
                <a:lumMod val="50000"/>
              </a:schemeClr>
            </a:solidFill>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1200" b="0" i="0" cap="all" baseline="0">
                <a:solidFill>
                  <a:schemeClr val="bg1"/>
                </a:solidFill>
                <a:effectLst>
                  <a:outerShdw blurRad="38100" dist="25400" dir="2700000" algn="tl">
                    <a:srgbClr val="000000">
                      <a:alpha val="0"/>
                    </a:srgbClr>
                  </a:outerShdw>
                </a:effectLst>
                <a:latin typeface="+mj-lt"/>
              </a:endParaRPr>
            </a:p>
          </p:txBody>
        </p:sp>
        <p:sp>
          <p:nvSpPr>
            <p:cNvPr id="44" name="TextBox 43"/>
            <p:cNvSpPr txBox="1"/>
            <p:nvPr/>
          </p:nvSpPr>
          <p:spPr>
            <a:xfrm>
              <a:off x="7280285" y="3166332"/>
              <a:ext cx="131410" cy="121698"/>
            </a:xfrm>
            <a:prstGeom prst="rect">
              <a:avLst/>
            </a:prstGeom>
            <a:noFill/>
          </p:spPr>
          <p:txBody>
            <a:bodyPr wrap="none" lIns="0" tIns="0" rIns="0" bIns="0" rtlCol="0">
              <a:noAutofit/>
            </a:bodyPr>
            <a:lstStyle/>
            <a:p>
              <a:pPr>
                <a:lnSpc>
                  <a:spcPct val="90000"/>
                </a:lnSpc>
                <a:spcAft>
                  <a:spcPts val="600"/>
                </a:spcAft>
              </a:pPr>
              <a:r>
                <a:rPr lang="en-US" sz="900" b="1" dirty="0">
                  <a:solidFill>
                    <a:schemeClr val="bg1"/>
                  </a:solidFill>
                  <a:effectLst>
                    <a:outerShdw blurRad="38100" dist="25400" dir="2700000" algn="tl">
                      <a:srgbClr val="000000">
                        <a:alpha val="0"/>
                      </a:srgbClr>
                    </a:outerShdw>
                  </a:effectLst>
                </a:rPr>
                <a:t>3</a:t>
              </a:r>
              <a:endParaRPr lang="en-US" sz="1050" b="1" kern="1200" dirty="0">
                <a:solidFill>
                  <a:schemeClr val="bg1"/>
                </a:solidFill>
                <a:effectLst>
                  <a:outerShdw blurRad="38100" dist="25400" dir="2700000" algn="tl">
                    <a:srgbClr val="000000">
                      <a:alpha val="0"/>
                    </a:srgbClr>
                  </a:outerShdw>
                </a:effectLst>
                <a:latin typeface="+mn-lt"/>
                <a:ea typeface="+mn-ea"/>
                <a:cs typeface="+mn-cs"/>
              </a:endParaRPr>
            </a:p>
          </p:txBody>
        </p:sp>
        <p:sp>
          <p:nvSpPr>
            <p:cNvPr id="45" name="TextBox 44"/>
            <p:cNvSpPr txBox="1"/>
            <p:nvPr/>
          </p:nvSpPr>
          <p:spPr>
            <a:xfrm>
              <a:off x="7311996" y="2073513"/>
              <a:ext cx="1140510" cy="189737"/>
            </a:xfrm>
            <a:prstGeom prst="rect">
              <a:avLst/>
            </a:prstGeom>
            <a:noFill/>
          </p:spPr>
          <p:txBody>
            <a:bodyPr wrap="none" lIns="0" tIns="0" rIns="0" bIns="0" rtlCol="0">
              <a:noAutofit/>
            </a:bodyPr>
            <a:lstStyle/>
            <a:p>
              <a:pPr>
                <a:lnSpc>
                  <a:spcPct val="90000"/>
                </a:lnSpc>
                <a:spcAft>
                  <a:spcPts val="600"/>
                </a:spcAft>
              </a:pPr>
              <a:r>
                <a:rPr lang="en-US" sz="1200" kern="1200" dirty="0">
                  <a:solidFill>
                    <a:schemeClr val="tx2"/>
                  </a:solidFill>
                  <a:effectLst>
                    <a:outerShdw blurRad="38100" dist="25400" dir="2700000" algn="tl">
                      <a:srgbClr val="000000">
                        <a:alpha val="0"/>
                      </a:srgbClr>
                    </a:outerShdw>
                  </a:effectLst>
                  <a:latin typeface="+mn-lt"/>
                  <a:ea typeface="+mn-ea"/>
                  <a:cs typeface="+mn-cs"/>
                </a:rPr>
                <a:t>Inspection Zone</a:t>
              </a:r>
            </a:p>
          </p:txBody>
        </p:sp>
        <p:sp>
          <p:nvSpPr>
            <p:cNvPr id="46" name="Rounded Rectangle 45"/>
            <p:cNvSpPr/>
            <p:nvPr/>
          </p:nvSpPr>
          <p:spPr>
            <a:xfrm>
              <a:off x="5238074" y="2474222"/>
              <a:ext cx="682249" cy="256372"/>
            </a:xfrm>
            <a:prstGeom prst="roundRect">
              <a:avLst>
                <a:gd name="adj" fmla="val 5614"/>
              </a:avLst>
            </a:prstGeom>
            <a:solidFill>
              <a:srgbClr val="4D4D4F"/>
            </a:solidFill>
            <a:ln w="25400">
              <a:noFill/>
            </a:ln>
          </p:spPr>
          <p:style>
            <a:lnRef idx="2">
              <a:schemeClr val="dk1"/>
            </a:lnRef>
            <a:fillRef idx="1">
              <a:schemeClr val="lt1"/>
            </a:fillRef>
            <a:effectRef idx="0">
              <a:schemeClr val="dk1"/>
            </a:effectRef>
            <a:fontRef idx="minor">
              <a:schemeClr val="dk1"/>
            </a:fontRef>
          </p:style>
          <p:txBody>
            <a:bodyPr tIns="0" bIns="0" rtlCol="0" anchor="ctr" anchorCtr="1"/>
            <a:lstStyle/>
            <a:p>
              <a:pPr algn="ctr"/>
              <a:r>
                <a:rPr lang="en-US" sz="900" b="1" dirty="0">
                  <a:solidFill>
                    <a:schemeClr val="bg1"/>
                  </a:solidFill>
                  <a:cs typeface="Franklin Gothic Book"/>
                </a:rPr>
                <a:t>Evaluate Context</a:t>
              </a:r>
              <a:endParaRPr lang="en-US" sz="900" b="1" dirty="0"/>
            </a:p>
          </p:txBody>
        </p:sp>
        <p:sp>
          <p:nvSpPr>
            <p:cNvPr id="47" name="Rounded Rectangle 46"/>
            <p:cNvSpPr/>
            <p:nvPr/>
          </p:nvSpPr>
          <p:spPr>
            <a:xfrm>
              <a:off x="5238074" y="2917605"/>
              <a:ext cx="682249" cy="357232"/>
            </a:xfrm>
            <a:prstGeom prst="roundRect">
              <a:avLst>
                <a:gd name="adj" fmla="val 5614"/>
              </a:avLst>
            </a:prstGeom>
            <a:solidFill>
              <a:srgbClr val="4D4D4F"/>
            </a:solidFill>
            <a:ln w="25400">
              <a:noFill/>
            </a:ln>
          </p:spPr>
          <p:style>
            <a:lnRef idx="2">
              <a:schemeClr val="dk1"/>
            </a:lnRef>
            <a:fillRef idx="1">
              <a:schemeClr val="lt1"/>
            </a:fillRef>
            <a:effectRef idx="0">
              <a:schemeClr val="dk1"/>
            </a:effectRef>
            <a:fontRef idx="minor">
              <a:schemeClr val="dk1"/>
            </a:fontRef>
          </p:style>
          <p:txBody>
            <a:bodyPr tIns="0" bIns="0" rtlCol="0" anchor="ctr" anchorCtr="1"/>
            <a:lstStyle/>
            <a:p>
              <a:pPr algn="ctr"/>
              <a:r>
                <a:rPr lang="en-US" sz="900" b="1" dirty="0">
                  <a:solidFill>
                    <a:schemeClr val="bg1"/>
                  </a:solidFill>
                  <a:cs typeface="Franklin Gothic Book"/>
                </a:rPr>
                <a:t>Chain Services</a:t>
              </a:r>
              <a:endParaRPr lang="en-US" sz="900" b="1" dirty="0"/>
            </a:p>
          </p:txBody>
        </p:sp>
        <p:sp>
          <p:nvSpPr>
            <p:cNvPr id="49" name="Rectangle 48"/>
            <p:cNvSpPr/>
            <p:nvPr/>
          </p:nvSpPr>
          <p:spPr>
            <a:xfrm>
              <a:off x="9342479" y="2401686"/>
              <a:ext cx="1189604" cy="832233"/>
            </a:xfrm>
            <a:prstGeom prst="rect">
              <a:avLst/>
            </a:prstGeom>
            <a:solidFill>
              <a:srgbClr val="7030A0">
                <a:alpha val="48000"/>
              </a:srgbClr>
            </a:solidFill>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1200" b="0" i="0" cap="all" baseline="0">
                <a:solidFill>
                  <a:schemeClr val="bg1"/>
                </a:solidFill>
                <a:effectLst>
                  <a:outerShdw blurRad="38100" dist="25400" dir="2700000" algn="tl">
                    <a:srgbClr val="000000">
                      <a:alpha val="0"/>
                    </a:srgbClr>
                  </a:outerShdw>
                </a:effectLst>
                <a:latin typeface="+mj-lt"/>
              </a:endParaRPr>
            </a:p>
          </p:txBody>
        </p:sp>
        <p:sp>
          <p:nvSpPr>
            <p:cNvPr id="50" name="Rounded Rectangle 49"/>
            <p:cNvSpPr/>
            <p:nvPr/>
          </p:nvSpPr>
          <p:spPr>
            <a:xfrm>
              <a:off x="9383554" y="2474713"/>
              <a:ext cx="1089660" cy="281744"/>
            </a:xfrm>
            <a:prstGeom prst="roundRect">
              <a:avLst>
                <a:gd name="adj" fmla="val 5614"/>
              </a:avLst>
            </a:prstGeom>
            <a:solidFill>
              <a:srgbClr val="4D4D4F"/>
            </a:solidFill>
            <a:ln w="25400">
              <a:noFill/>
            </a:ln>
          </p:spPr>
          <p:style>
            <a:lnRef idx="2">
              <a:schemeClr val="dk1"/>
            </a:lnRef>
            <a:fillRef idx="1">
              <a:schemeClr val="lt1"/>
            </a:fillRef>
            <a:effectRef idx="0">
              <a:schemeClr val="dk1"/>
            </a:effectRef>
            <a:fontRef idx="minor">
              <a:schemeClr val="dk1"/>
            </a:fontRef>
          </p:style>
          <p:txBody>
            <a:bodyPr tIns="0" bIns="0" rtlCol="0" anchor="ctr" anchorCtr="1"/>
            <a:lstStyle/>
            <a:p>
              <a:pPr algn="ctr"/>
              <a:r>
                <a:rPr lang="en-US" sz="1050" b="1" dirty="0">
                  <a:solidFill>
                    <a:schemeClr val="bg1"/>
                  </a:solidFill>
                  <a:cs typeface="Franklin Gothic Book"/>
                </a:rPr>
                <a:t>Application Access</a:t>
              </a:r>
              <a:endParaRPr lang="en-US" sz="1050" b="1" dirty="0"/>
            </a:p>
          </p:txBody>
        </p:sp>
        <p:sp>
          <p:nvSpPr>
            <p:cNvPr id="51" name="Rounded Rectangle 50"/>
            <p:cNvSpPr/>
            <p:nvPr/>
          </p:nvSpPr>
          <p:spPr>
            <a:xfrm>
              <a:off x="9382278" y="3004107"/>
              <a:ext cx="1090937" cy="171477"/>
            </a:xfrm>
            <a:prstGeom prst="roundRect">
              <a:avLst/>
            </a:prstGeom>
            <a:solidFill>
              <a:schemeClr val="bg1">
                <a:lumMod val="75000"/>
              </a:schemeClr>
            </a:solidFill>
            <a:ln w="12700"/>
          </p:spPr>
          <p:style>
            <a:lnRef idx="2">
              <a:schemeClr val="dk1"/>
            </a:lnRef>
            <a:fillRef idx="1">
              <a:schemeClr val="lt1"/>
            </a:fillRef>
            <a:effectRef idx="0">
              <a:schemeClr val="dk1"/>
            </a:effectRef>
            <a:fontRef idx="minor">
              <a:schemeClr val="dk1"/>
            </a:fontRef>
          </p:style>
          <p:txBody>
            <a:bodyPr vert="horz" wrap="square" lIns="91440" tIns="0" rIns="91440" bIns="0" rtlCol="0" anchor="ctr">
              <a:noAutofit/>
            </a:bodyPr>
            <a:lstStyle/>
            <a:p>
              <a:pPr indent="0" algn="ctr">
                <a:lnSpc>
                  <a:spcPct val="90000"/>
                </a:lnSpc>
                <a:spcBef>
                  <a:spcPts val="0"/>
                </a:spcBef>
                <a:spcAft>
                  <a:spcPts val="0"/>
                </a:spcAft>
                <a:buClrTx/>
                <a:buFont typeface="Arial" pitchFamily="34" charset="0"/>
                <a:buNone/>
              </a:pPr>
              <a:r>
                <a:rPr lang="en-US" sz="600" b="1" cap="all" dirty="0">
                  <a:solidFill>
                    <a:schemeClr val="tx1">
                      <a:lumMod val="85000"/>
                      <a:lumOff val="15000"/>
                    </a:schemeClr>
                  </a:solidFill>
                  <a:effectLst>
                    <a:outerShdw blurRad="38100" dist="25400" dir="2700000" algn="tl">
                      <a:srgbClr val="000000">
                        <a:alpha val="0"/>
                      </a:srgbClr>
                    </a:outerShdw>
                  </a:effectLst>
                  <a:latin typeface="+mj-lt"/>
                </a:rPr>
                <a:t>URL FILTERING</a:t>
              </a:r>
              <a:endParaRPr lang="en-US" sz="600" b="1" i="0" cap="all" baseline="0" dirty="0">
                <a:solidFill>
                  <a:schemeClr val="tx1">
                    <a:lumMod val="85000"/>
                    <a:lumOff val="15000"/>
                  </a:schemeClr>
                </a:solidFill>
                <a:effectLst>
                  <a:outerShdw blurRad="38100" dist="25400" dir="2700000" algn="tl">
                    <a:srgbClr val="000000">
                      <a:alpha val="0"/>
                    </a:srgbClr>
                  </a:outerShdw>
                </a:effectLst>
                <a:latin typeface="+mj-lt"/>
              </a:endParaRPr>
            </a:p>
          </p:txBody>
        </p:sp>
        <p:sp>
          <p:nvSpPr>
            <p:cNvPr id="52" name="Rounded Rectangle 51"/>
            <p:cNvSpPr/>
            <p:nvPr/>
          </p:nvSpPr>
          <p:spPr>
            <a:xfrm>
              <a:off x="9383555" y="2805987"/>
              <a:ext cx="1089659" cy="185514"/>
            </a:xfrm>
            <a:prstGeom prst="roundRect">
              <a:avLst/>
            </a:prstGeom>
            <a:solidFill>
              <a:schemeClr val="bg1">
                <a:lumMod val="75000"/>
              </a:schemeClr>
            </a:solidFill>
            <a:ln w="12700"/>
          </p:spPr>
          <p:style>
            <a:lnRef idx="2">
              <a:schemeClr val="dk1"/>
            </a:lnRef>
            <a:fillRef idx="1">
              <a:schemeClr val="lt1"/>
            </a:fillRef>
            <a:effectRef idx="0">
              <a:schemeClr val="dk1"/>
            </a:effectRef>
            <a:fontRef idx="minor">
              <a:schemeClr val="dk1"/>
            </a:fontRef>
          </p:style>
          <p:txBody>
            <a:bodyPr vert="horz" wrap="square" lIns="91440" tIns="0" rIns="91440" bIns="0" rtlCol="0" anchor="ctr">
              <a:noAutofit/>
            </a:bodyPr>
            <a:lstStyle/>
            <a:p>
              <a:pPr indent="0" algn="ctr">
                <a:lnSpc>
                  <a:spcPct val="90000"/>
                </a:lnSpc>
                <a:spcBef>
                  <a:spcPts val="0"/>
                </a:spcBef>
                <a:spcAft>
                  <a:spcPts val="0"/>
                </a:spcAft>
                <a:buClrTx/>
                <a:buFont typeface="Arial" pitchFamily="34" charset="0"/>
                <a:buNone/>
              </a:pPr>
              <a:r>
                <a:rPr lang="en-US" sz="600" b="1" cap="all" dirty="0">
                  <a:solidFill>
                    <a:schemeClr val="tx1">
                      <a:lumMod val="85000"/>
                      <a:lumOff val="15000"/>
                    </a:schemeClr>
                  </a:solidFill>
                  <a:effectLst>
                    <a:outerShdw blurRad="38100" dist="25400" dir="2700000" algn="tl">
                      <a:srgbClr val="000000">
                        <a:alpha val="0"/>
                      </a:srgbClr>
                    </a:outerShdw>
                  </a:effectLst>
                  <a:latin typeface="+mj-lt"/>
                </a:rPr>
                <a:t>Strong auth</a:t>
              </a:r>
              <a:endParaRPr lang="en-US" sz="600" b="1" i="0" cap="all" baseline="0" dirty="0">
                <a:solidFill>
                  <a:schemeClr val="tx1">
                    <a:lumMod val="85000"/>
                    <a:lumOff val="15000"/>
                  </a:schemeClr>
                </a:solidFill>
                <a:effectLst>
                  <a:outerShdw blurRad="38100" dist="25400" dir="2700000" algn="tl">
                    <a:srgbClr val="000000">
                      <a:alpha val="0"/>
                    </a:srgbClr>
                  </a:outerShdw>
                </a:effectLst>
                <a:latin typeface="+mj-lt"/>
              </a:endParaRPr>
            </a:p>
          </p:txBody>
        </p:sp>
        <p:sp>
          <p:nvSpPr>
            <p:cNvPr id="53" name="Rounded Rectangle 52"/>
            <p:cNvSpPr/>
            <p:nvPr/>
          </p:nvSpPr>
          <p:spPr>
            <a:xfrm rot="16200000">
              <a:off x="7592030" y="2693387"/>
              <a:ext cx="722502" cy="290693"/>
            </a:xfrm>
            <a:prstGeom prst="roundRect">
              <a:avLst>
                <a:gd name="adj" fmla="val 5614"/>
              </a:avLst>
            </a:prstGeom>
            <a:solidFill>
              <a:srgbClr val="4D4D4F"/>
            </a:solidFill>
            <a:ln w="25400">
              <a:noFill/>
            </a:ln>
          </p:spPr>
          <p:style>
            <a:lnRef idx="2">
              <a:schemeClr val="dk1"/>
            </a:lnRef>
            <a:fillRef idx="1">
              <a:schemeClr val="lt1"/>
            </a:fillRef>
            <a:effectRef idx="0">
              <a:schemeClr val="dk1"/>
            </a:effectRef>
            <a:fontRef idx="minor">
              <a:schemeClr val="dk1"/>
            </a:fontRef>
          </p:style>
          <p:txBody>
            <a:bodyPr tIns="0" bIns="0" rtlCol="0" anchor="ctr" anchorCtr="1"/>
            <a:lstStyle/>
            <a:p>
              <a:pPr algn="ctr"/>
              <a:r>
                <a:rPr lang="en-US" sz="800" b="1" dirty="0">
                  <a:solidFill>
                    <a:schemeClr val="bg1"/>
                  </a:solidFill>
                  <a:cs typeface="Franklin Gothic Book"/>
                </a:rPr>
                <a:t>Execute Protections</a:t>
              </a:r>
              <a:endParaRPr lang="en-US" sz="800" b="1" dirty="0"/>
            </a:p>
          </p:txBody>
        </p:sp>
        <p:sp>
          <p:nvSpPr>
            <p:cNvPr id="54" name="Rectangle 53"/>
            <p:cNvSpPr/>
            <p:nvPr/>
          </p:nvSpPr>
          <p:spPr>
            <a:xfrm>
              <a:off x="8112291" y="2396490"/>
              <a:ext cx="1189604" cy="832233"/>
            </a:xfrm>
            <a:prstGeom prst="rect">
              <a:avLst/>
            </a:prstGeom>
            <a:solidFill>
              <a:schemeClr val="accent1">
                <a:lumMod val="75000"/>
                <a:alpha val="48000"/>
              </a:schemeClr>
            </a:solidFill>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1200" b="0" i="0" cap="all" baseline="0">
                <a:solidFill>
                  <a:schemeClr val="bg1"/>
                </a:solidFill>
                <a:effectLst>
                  <a:outerShdw blurRad="38100" dist="25400" dir="2700000" algn="tl">
                    <a:srgbClr val="000000">
                      <a:alpha val="0"/>
                    </a:srgbClr>
                  </a:outerShdw>
                </a:effectLst>
                <a:latin typeface="+mj-lt"/>
              </a:endParaRPr>
            </a:p>
          </p:txBody>
        </p:sp>
        <p:sp>
          <p:nvSpPr>
            <p:cNvPr id="55" name="Rounded Rectangle 54"/>
            <p:cNvSpPr/>
            <p:nvPr/>
          </p:nvSpPr>
          <p:spPr>
            <a:xfrm>
              <a:off x="8153366" y="2473563"/>
              <a:ext cx="1089660" cy="281744"/>
            </a:xfrm>
            <a:prstGeom prst="roundRect">
              <a:avLst>
                <a:gd name="adj" fmla="val 5614"/>
              </a:avLst>
            </a:prstGeom>
            <a:solidFill>
              <a:srgbClr val="4D4D4F"/>
            </a:solidFill>
            <a:ln w="25400">
              <a:noFill/>
            </a:ln>
          </p:spPr>
          <p:style>
            <a:lnRef idx="2">
              <a:schemeClr val="dk1"/>
            </a:lnRef>
            <a:fillRef idx="1">
              <a:schemeClr val="lt1"/>
            </a:fillRef>
            <a:effectRef idx="0">
              <a:schemeClr val="dk1"/>
            </a:effectRef>
            <a:fontRef idx="minor">
              <a:schemeClr val="dk1"/>
            </a:fontRef>
          </p:style>
          <p:txBody>
            <a:bodyPr tIns="0" bIns="0" rtlCol="0" anchor="ctr" anchorCtr="1"/>
            <a:lstStyle/>
            <a:p>
              <a:pPr algn="ctr"/>
              <a:r>
                <a:rPr lang="en-US" sz="1000" b="1" dirty="0">
                  <a:solidFill>
                    <a:schemeClr val="bg1"/>
                  </a:solidFill>
                  <a:cs typeface="Franklin Gothic Book"/>
                </a:rPr>
                <a:t>Application Protection</a:t>
              </a:r>
              <a:endParaRPr lang="en-US" sz="1000" b="1" dirty="0"/>
            </a:p>
          </p:txBody>
        </p:sp>
        <p:sp>
          <p:nvSpPr>
            <p:cNvPr id="56" name="Rounded Rectangle 55"/>
            <p:cNvSpPr/>
            <p:nvPr/>
          </p:nvSpPr>
          <p:spPr>
            <a:xfrm>
              <a:off x="8152090" y="3002958"/>
              <a:ext cx="1090937" cy="171477"/>
            </a:xfrm>
            <a:prstGeom prst="roundRect">
              <a:avLst/>
            </a:prstGeom>
            <a:solidFill>
              <a:schemeClr val="bg1">
                <a:lumMod val="75000"/>
              </a:schemeClr>
            </a:solidFill>
            <a:ln w="12700"/>
          </p:spPr>
          <p:style>
            <a:lnRef idx="2">
              <a:schemeClr val="dk1"/>
            </a:lnRef>
            <a:fillRef idx="1">
              <a:schemeClr val="lt1"/>
            </a:fillRef>
            <a:effectRef idx="0">
              <a:schemeClr val="dk1"/>
            </a:effectRef>
            <a:fontRef idx="minor">
              <a:schemeClr val="dk1"/>
            </a:fontRef>
          </p:style>
          <p:txBody>
            <a:bodyPr vert="horz" wrap="square" lIns="91440" tIns="0" rIns="91440" bIns="0" rtlCol="0" anchor="ctr">
              <a:noAutofit/>
            </a:bodyPr>
            <a:lstStyle/>
            <a:p>
              <a:pPr indent="0" algn="ctr">
                <a:lnSpc>
                  <a:spcPct val="90000"/>
                </a:lnSpc>
                <a:spcBef>
                  <a:spcPts val="0"/>
                </a:spcBef>
                <a:spcAft>
                  <a:spcPts val="0"/>
                </a:spcAft>
                <a:buClrTx/>
                <a:buFont typeface="Arial" pitchFamily="34" charset="0"/>
                <a:buNone/>
              </a:pPr>
              <a:r>
                <a:rPr lang="en-US" sz="600" b="1" i="0" cap="all" baseline="0" dirty="0">
                  <a:solidFill>
                    <a:schemeClr val="tx1">
                      <a:lumMod val="85000"/>
                      <a:lumOff val="15000"/>
                    </a:schemeClr>
                  </a:solidFill>
                  <a:effectLst>
                    <a:outerShdw blurRad="38100" dist="25400" dir="2700000" algn="tl">
                      <a:srgbClr val="000000">
                        <a:alpha val="0"/>
                      </a:srgbClr>
                    </a:outerShdw>
                  </a:effectLst>
                  <a:latin typeface="+mj-lt"/>
                </a:rPr>
                <a:t>WEB APP FIREWALL</a:t>
              </a:r>
            </a:p>
          </p:txBody>
        </p:sp>
        <p:sp>
          <p:nvSpPr>
            <p:cNvPr id="57" name="Rounded Rectangle 56"/>
            <p:cNvSpPr/>
            <p:nvPr/>
          </p:nvSpPr>
          <p:spPr>
            <a:xfrm>
              <a:off x="8153367" y="2804838"/>
              <a:ext cx="1089659" cy="185514"/>
            </a:xfrm>
            <a:prstGeom prst="roundRect">
              <a:avLst/>
            </a:prstGeom>
            <a:solidFill>
              <a:schemeClr val="bg1">
                <a:lumMod val="75000"/>
              </a:schemeClr>
            </a:solidFill>
            <a:ln w="12700"/>
          </p:spPr>
          <p:style>
            <a:lnRef idx="2">
              <a:schemeClr val="dk1"/>
            </a:lnRef>
            <a:fillRef idx="1">
              <a:schemeClr val="lt1"/>
            </a:fillRef>
            <a:effectRef idx="0">
              <a:schemeClr val="dk1"/>
            </a:effectRef>
            <a:fontRef idx="minor">
              <a:schemeClr val="dk1"/>
            </a:fontRef>
          </p:style>
          <p:txBody>
            <a:bodyPr vert="horz" wrap="square" lIns="91440" tIns="0" rIns="91440" bIns="0" rtlCol="0" anchor="ctr">
              <a:noAutofit/>
            </a:bodyPr>
            <a:lstStyle/>
            <a:p>
              <a:pPr indent="0" algn="ctr">
                <a:lnSpc>
                  <a:spcPct val="90000"/>
                </a:lnSpc>
                <a:spcBef>
                  <a:spcPts val="0"/>
                </a:spcBef>
                <a:spcAft>
                  <a:spcPts val="0"/>
                </a:spcAft>
                <a:buClrTx/>
                <a:buFont typeface="Arial" pitchFamily="34" charset="0"/>
                <a:buNone/>
              </a:pPr>
              <a:r>
                <a:rPr lang="en-US" sz="600" b="1" i="0" cap="all" baseline="0" dirty="0">
                  <a:solidFill>
                    <a:schemeClr val="tx1">
                      <a:lumMod val="85000"/>
                      <a:lumOff val="15000"/>
                    </a:schemeClr>
                  </a:solidFill>
                  <a:effectLst>
                    <a:outerShdw blurRad="38100" dist="25400" dir="2700000" algn="tl">
                      <a:srgbClr val="000000">
                        <a:alpha val="0"/>
                      </a:srgbClr>
                    </a:outerShdw>
                  </a:effectLst>
                  <a:latin typeface="+mj-lt"/>
                </a:rPr>
                <a:t>Firewall</a:t>
              </a:r>
            </a:p>
          </p:txBody>
        </p:sp>
      </p:grpSp>
      <p:sp>
        <p:nvSpPr>
          <p:cNvPr id="65" name="Title 1"/>
          <p:cNvSpPr>
            <a:spLocks noGrp="1"/>
          </p:cNvSpPr>
          <p:nvPr>
            <p:ph type="title"/>
          </p:nvPr>
        </p:nvSpPr>
        <p:spPr>
          <a:xfrm>
            <a:off x="684212" y="381000"/>
            <a:ext cx="10972800" cy="914400"/>
          </a:xfrm>
        </p:spPr>
        <p:txBody>
          <a:bodyPr/>
          <a:lstStyle/>
          <a:p>
            <a:r>
              <a:rPr lang="en-US" dirty="0"/>
              <a:t>F5 Architecture For The New Perimeter</a:t>
            </a:r>
            <a:br>
              <a:rPr lang="en-US" dirty="0"/>
            </a:br>
            <a:r>
              <a:rPr lang="en-US" sz="2800" dirty="0"/>
              <a:t>Full Proxy defense against advanced security threats</a:t>
            </a:r>
            <a:r>
              <a:rPr lang="en-US" sz="2400" dirty="0"/>
              <a:t/>
            </a:r>
            <a:br>
              <a:rPr lang="en-US" sz="2400" dirty="0"/>
            </a:br>
            <a:endParaRPr lang="en-US" dirty="0"/>
          </a:p>
        </p:txBody>
      </p:sp>
      <p:sp>
        <p:nvSpPr>
          <p:cNvPr id="66" name="Rounded Rectangle 65"/>
          <p:cNvSpPr/>
          <p:nvPr/>
        </p:nvSpPr>
        <p:spPr>
          <a:xfrm>
            <a:off x="4265612" y="5791200"/>
            <a:ext cx="6747190" cy="457200"/>
          </a:xfrm>
          <a:prstGeom prst="roundRect">
            <a:avLst/>
          </a:prstGeom>
          <a:solidFill>
            <a:schemeClr val="accent1">
              <a:lumMod val="75000"/>
            </a:schemeClr>
          </a:solidFill>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r>
              <a:rPr lang="en-US" cap="all" dirty="0">
                <a:solidFill>
                  <a:srgbClr val="FFFFFF"/>
                </a:solidFill>
                <a:effectLst>
                  <a:outerShdw blurRad="38100" dist="25400" dir="2700000" algn="tl">
                    <a:srgbClr val="000000">
                      <a:alpha val="0"/>
                    </a:srgbClr>
                  </a:outerShdw>
                </a:effectLst>
                <a:latin typeface="+mj-lt"/>
              </a:rPr>
              <a:t>A foundation for More comprehensive security</a:t>
            </a:r>
            <a:endParaRPr lang="en-US" b="0" i="0" cap="all" dirty="0">
              <a:solidFill>
                <a:srgbClr val="FFFFFF"/>
              </a:solidFill>
              <a:effectLst>
                <a:outerShdw blurRad="38100" dist="25400" dir="2700000" algn="tl">
                  <a:srgbClr val="000000">
                    <a:alpha val="0"/>
                  </a:srgbClr>
                </a:outerShdw>
              </a:effectLst>
              <a:latin typeface="+mj-lt"/>
            </a:endParaRPr>
          </a:p>
        </p:txBody>
      </p:sp>
    </p:spTree>
    <p:extLst>
      <p:ext uri="{BB962C8B-B14F-4D97-AF65-F5344CB8AC3E}">
        <p14:creationId xmlns:p14="http://schemas.microsoft.com/office/powerpoint/2010/main" val="2858923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SSL Everywhere</a:t>
            </a:r>
          </a:p>
        </p:txBody>
      </p:sp>
      <p:sp>
        <p:nvSpPr>
          <p:cNvPr id="3" name="TextBox 2"/>
          <p:cNvSpPr txBox="1"/>
          <p:nvPr/>
        </p:nvSpPr>
        <p:spPr>
          <a:xfrm>
            <a:off x="742279" y="1587409"/>
            <a:ext cx="10631780" cy="1680683"/>
          </a:xfrm>
          <a:prstGeom prst="rect">
            <a:avLst/>
          </a:prstGeom>
          <a:noFill/>
        </p:spPr>
        <p:txBody>
          <a:bodyPr wrap="square" lIns="0" tIns="0" rIns="0" bIns="0" rtlCol="0">
            <a:noAutofit/>
          </a:bodyPr>
          <a:lstStyle/>
          <a:p>
            <a:pPr defTabSz="914285">
              <a:defRPr/>
            </a:pPr>
            <a:r>
              <a:rPr lang="en-US" sz="2000" dirty="0">
                <a:solidFill>
                  <a:srgbClr val="4D4F53"/>
                </a:solidFill>
              </a:rPr>
              <a:t>Securing applications with SSL is what F5 excels at. By terminating all traffic at the strategic point of control in the network, organizations can use the scalability and agility of the F5 SSL reference architecture to transform their security service.</a:t>
            </a:r>
          </a:p>
        </p:txBody>
      </p:sp>
      <p:cxnSp>
        <p:nvCxnSpPr>
          <p:cNvPr id="4" name="Straight Connector 3"/>
          <p:cNvCxnSpPr/>
          <p:nvPr/>
        </p:nvCxnSpPr>
        <p:spPr>
          <a:xfrm>
            <a:off x="4236495" y="3725869"/>
            <a:ext cx="0" cy="16654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7894153" y="3725869"/>
            <a:ext cx="0" cy="16654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4363185" y="3085985"/>
            <a:ext cx="3404283" cy="442675"/>
          </a:xfrm>
          <a:prstGeom prst="roundRect">
            <a:avLst/>
          </a:prstGeom>
          <a:gradFill>
            <a:gsLst>
              <a:gs pos="0">
                <a:schemeClr val="accent1"/>
              </a:gs>
              <a:gs pos="100000">
                <a:schemeClr val="accent1">
                  <a:lumMod val="50000"/>
                </a:schemeClr>
              </a:gs>
            </a:gsLst>
            <a:lin ang="0" scaled="1"/>
          </a:gra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7" rIns="91432" bIns="45717" numCol="1" spcCol="0" rtlCol="0" fromWordArt="0" anchor="ctr" anchorCtr="0" forceAA="0" compatLnSpc="1">
            <a:prstTxWarp prst="textNoShape">
              <a:avLst/>
            </a:prstTxWarp>
            <a:spAutoFit/>
          </a:bodyPr>
          <a:lstStyle/>
          <a:p>
            <a:pPr algn="ctr"/>
            <a:r>
              <a:rPr lang="en-US" sz="2000" dirty="0">
                <a:solidFill>
                  <a:schemeClr val="bg1"/>
                </a:solidFill>
                <a:effectLst>
                  <a:outerShdw blurRad="25400" dist="25400" dir="2700000" algn="tl">
                    <a:srgbClr val="000000">
                      <a:alpha val="0"/>
                    </a:srgbClr>
                  </a:outerShdw>
                </a:effectLst>
              </a:rPr>
              <a:t>Visibility and Control</a:t>
            </a:r>
          </a:p>
        </p:txBody>
      </p:sp>
      <p:sp>
        <p:nvSpPr>
          <p:cNvPr id="7" name="Text Placeholder 8"/>
          <p:cNvSpPr txBox="1">
            <a:spLocks/>
          </p:cNvSpPr>
          <p:nvPr/>
        </p:nvSpPr>
        <p:spPr>
          <a:xfrm>
            <a:off x="4295047" y="4876914"/>
            <a:ext cx="3540556" cy="811913"/>
          </a:xfrm>
          <a:prstGeom prst="rect">
            <a:avLst/>
          </a:prstGeom>
        </p:spPr>
        <p:txBody>
          <a:bodyPr lIns="91432" tIns="45717" rIns="91432" bIns="45717">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r>
              <a:rPr lang="en-US" sz="1900" dirty="0">
                <a:solidFill>
                  <a:srgbClr val="4D4D4F"/>
                </a:solidFill>
                <a:cs typeface="Franklin Gothic Book"/>
              </a:rPr>
              <a:t>Scale SSL across multiple security devices that are either blind or challenged with SSL performance to defend against encrypted threats</a:t>
            </a:r>
          </a:p>
        </p:txBody>
      </p:sp>
      <p:sp>
        <p:nvSpPr>
          <p:cNvPr id="8" name="Rounded Rectangle 7"/>
          <p:cNvSpPr/>
          <p:nvPr/>
        </p:nvSpPr>
        <p:spPr>
          <a:xfrm>
            <a:off x="724205" y="3090477"/>
            <a:ext cx="3404283" cy="442675"/>
          </a:xfrm>
          <a:prstGeom prst="roundRect">
            <a:avLst/>
          </a:prstGeom>
          <a:gradFill>
            <a:gsLst>
              <a:gs pos="0">
                <a:schemeClr val="accent1"/>
              </a:gs>
              <a:gs pos="100000">
                <a:schemeClr val="accent1">
                  <a:lumMod val="50000"/>
                </a:schemeClr>
              </a:gs>
            </a:gsLst>
            <a:lin ang="0" scaled="1"/>
          </a:gra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7" rIns="91432" bIns="45717" numCol="1" spcCol="0" rtlCol="0" fromWordArt="0" anchor="ctr" anchorCtr="0" forceAA="0" compatLnSpc="1">
            <a:prstTxWarp prst="textNoShape">
              <a:avLst/>
            </a:prstTxWarp>
            <a:spAutoFit/>
          </a:bodyPr>
          <a:lstStyle/>
          <a:p>
            <a:pPr algn="ctr"/>
            <a:r>
              <a:rPr lang="en-US" sz="2000" dirty="0">
                <a:solidFill>
                  <a:schemeClr val="bg1"/>
                </a:solidFill>
                <a:effectLst>
                  <a:outerShdw blurRad="25400" dist="25400" dir="2700000" algn="tl">
                    <a:srgbClr val="000000">
                      <a:alpha val="0"/>
                    </a:srgbClr>
                  </a:outerShdw>
                </a:effectLst>
              </a:rPr>
              <a:t>Data Protection</a:t>
            </a:r>
          </a:p>
        </p:txBody>
      </p:sp>
      <p:sp>
        <p:nvSpPr>
          <p:cNvPr id="9" name="Text Placeholder 8"/>
          <p:cNvSpPr txBox="1">
            <a:spLocks/>
          </p:cNvSpPr>
          <p:nvPr/>
        </p:nvSpPr>
        <p:spPr>
          <a:xfrm>
            <a:off x="656067" y="4876914"/>
            <a:ext cx="3540556" cy="1337528"/>
          </a:xfrm>
          <a:prstGeom prst="rect">
            <a:avLst/>
          </a:prstGeom>
        </p:spPr>
        <p:txBody>
          <a:bodyPr lIns="91432" tIns="45717" rIns="91432" bIns="45717">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r>
              <a:rPr lang="en-US" sz="1900" dirty="0">
                <a:solidFill>
                  <a:srgbClr val="4D4D4F"/>
                </a:solidFill>
                <a:cs typeface="Franklin Gothic Book"/>
              </a:rPr>
              <a:t>Proactively protect data with a broad array of encryption options to reduce risk and support for the latest ciphers</a:t>
            </a:r>
          </a:p>
        </p:txBody>
      </p:sp>
      <p:sp>
        <p:nvSpPr>
          <p:cNvPr id="10" name="Rounded Rectangle 9"/>
          <p:cNvSpPr/>
          <p:nvPr/>
        </p:nvSpPr>
        <p:spPr>
          <a:xfrm>
            <a:off x="8002165" y="3081497"/>
            <a:ext cx="3404283" cy="442668"/>
          </a:xfrm>
          <a:prstGeom prst="roundRect">
            <a:avLst/>
          </a:prstGeom>
          <a:gradFill>
            <a:gsLst>
              <a:gs pos="0">
                <a:schemeClr val="accent1"/>
              </a:gs>
              <a:gs pos="100000">
                <a:schemeClr val="accent1">
                  <a:lumMod val="50000"/>
                </a:schemeClr>
              </a:gs>
            </a:gsLst>
            <a:lin ang="0" scaled="1"/>
          </a:gra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7" rIns="91432" bIns="45717" numCol="1" spcCol="0" rtlCol="0" fromWordArt="0" anchor="ctr" anchorCtr="0" forceAA="0" compatLnSpc="1">
            <a:prstTxWarp prst="textNoShape">
              <a:avLst/>
            </a:prstTxWarp>
            <a:spAutoFit/>
          </a:bodyPr>
          <a:lstStyle/>
          <a:p>
            <a:pPr algn="ctr"/>
            <a:r>
              <a:rPr lang="en-US" sz="2000" dirty="0">
                <a:solidFill>
                  <a:schemeClr val="bg1"/>
                </a:solidFill>
                <a:effectLst>
                  <a:outerShdw blurRad="25400" dist="25400" dir="2700000" algn="tl">
                    <a:srgbClr val="000000">
                      <a:alpha val="0"/>
                    </a:srgbClr>
                  </a:outerShdw>
                </a:effectLst>
              </a:rPr>
              <a:t>Key Lifecycle</a:t>
            </a:r>
          </a:p>
        </p:txBody>
      </p:sp>
      <p:sp>
        <p:nvSpPr>
          <p:cNvPr id="11" name="Text Placeholder 8"/>
          <p:cNvSpPr txBox="1">
            <a:spLocks/>
          </p:cNvSpPr>
          <p:nvPr/>
        </p:nvSpPr>
        <p:spPr>
          <a:xfrm>
            <a:off x="8091693" y="4876914"/>
            <a:ext cx="3225226" cy="811913"/>
          </a:xfrm>
          <a:prstGeom prst="rect">
            <a:avLst/>
          </a:prstGeom>
        </p:spPr>
        <p:txBody>
          <a:bodyPr lIns="91432" tIns="45717" rIns="91432" bIns="45717">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900" dirty="0">
                <a:solidFill>
                  <a:srgbClr val="4D4D4F"/>
                </a:solidFill>
                <a:cs typeface="Franklin Gothic Book"/>
              </a:rPr>
              <a:t> Protect high value authoritative keys in hardware to prevent </a:t>
            </a:r>
            <a:r>
              <a:rPr lang="en-US" sz="1900" dirty="0" err="1">
                <a:solidFill>
                  <a:srgbClr val="4D4D4F"/>
                </a:solidFill>
                <a:cs typeface="Franklin Gothic Book"/>
              </a:rPr>
              <a:t>MitM</a:t>
            </a:r>
            <a:r>
              <a:rPr lang="en-US" sz="1900" dirty="0">
                <a:solidFill>
                  <a:srgbClr val="4D4D4F"/>
                </a:solidFill>
                <a:cs typeface="Franklin Gothic Book"/>
              </a:rPr>
              <a:t> attacks and eavesdropping</a:t>
            </a:r>
          </a:p>
        </p:txBody>
      </p:sp>
      <p:pic>
        <p:nvPicPr>
          <p:cNvPr id="12" name="Picture 11" descr="inspection.em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15647" y="3776913"/>
            <a:ext cx="936680" cy="950455"/>
          </a:xfrm>
          <a:prstGeom prst="rect">
            <a:avLst/>
          </a:prstGeom>
        </p:spPr>
      </p:pic>
      <p:grpSp>
        <p:nvGrpSpPr>
          <p:cNvPr id="13" name="Group 26"/>
          <p:cNvGrpSpPr>
            <a:grpSpLocks noChangeAspect="1"/>
          </p:cNvGrpSpPr>
          <p:nvPr/>
        </p:nvGrpSpPr>
        <p:grpSpPr bwMode="auto">
          <a:xfrm>
            <a:off x="1968127" y="3747607"/>
            <a:ext cx="738091" cy="986887"/>
            <a:chOff x="5933" y="1382"/>
            <a:chExt cx="712" cy="952"/>
          </a:xfrm>
          <a:solidFill>
            <a:schemeClr val="tx2"/>
          </a:solidFill>
        </p:grpSpPr>
        <p:sp>
          <p:nvSpPr>
            <p:cNvPr id="14" name="Freeform 27"/>
            <p:cNvSpPr>
              <a:spLocks noEditPoints="1"/>
            </p:cNvSpPr>
            <p:nvPr/>
          </p:nvSpPr>
          <p:spPr bwMode="auto">
            <a:xfrm>
              <a:off x="5933" y="1382"/>
              <a:ext cx="712" cy="952"/>
            </a:xfrm>
            <a:custGeom>
              <a:avLst/>
              <a:gdLst>
                <a:gd name="T0" fmla="*/ 549 w 1147"/>
                <a:gd name="T1" fmla="*/ 166 h 1533"/>
                <a:gd name="T2" fmla="*/ 549 w 1147"/>
                <a:gd name="T3" fmla="*/ 166 h 1533"/>
                <a:gd name="T4" fmla="*/ 598 w 1147"/>
                <a:gd name="T5" fmla="*/ 166 h 1533"/>
                <a:gd name="T6" fmla="*/ 875 w 1147"/>
                <a:gd name="T7" fmla="*/ 444 h 1533"/>
                <a:gd name="T8" fmla="*/ 875 w 1147"/>
                <a:gd name="T9" fmla="*/ 642 h 1533"/>
                <a:gd name="T10" fmla="*/ 272 w 1147"/>
                <a:gd name="T11" fmla="*/ 642 h 1533"/>
                <a:gd name="T12" fmla="*/ 272 w 1147"/>
                <a:gd name="T13" fmla="*/ 444 h 1533"/>
                <a:gd name="T14" fmla="*/ 549 w 1147"/>
                <a:gd name="T15" fmla="*/ 166 h 1533"/>
                <a:gd name="T16" fmla="*/ 1041 w 1147"/>
                <a:gd name="T17" fmla="*/ 642 h 1533"/>
                <a:gd name="T18" fmla="*/ 1041 w 1147"/>
                <a:gd name="T19" fmla="*/ 642 h 1533"/>
                <a:gd name="T20" fmla="*/ 1041 w 1147"/>
                <a:gd name="T21" fmla="*/ 444 h 1533"/>
                <a:gd name="T22" fmla="*/ 598 w 1147"/>
                <a:gd name="T23" fmla="*/ 0 h 1533"/>
                <a:gd name="T24" fmla="*/ 549 w 1147"/>
                <a:gd name="T25" fmla="*/ 0 h 1533"/>
                <a:gd name="T26" fmla="*/ 106 w 1147"/>
                <a:gd name="T27" fmla="*/ 444 h 1533"/>
                <a:gd name="T28" fmla="*/ 106 w 1147"/>
                <a:gd name="T29" fmla="*/ 642 h 1533"/>
                <a:gd name="T30" fmla="*/ 0 w 1147"/>
                <a:gd name="T31" fmla="*/ 753 h 1533"/>
                <a:gd name="T32" fmla="*/ 0 w 1147"/>
                <a:gd name="T33" fmla="*/ 1422 h 1533"/>
                <a:gd name="T34" fmla="*/ 111 w 1147"/>
                <a:gd name="T35" fmla="*/ 1533 h 1533"/>
                <a:gd name="T36" fmla="*/ 1037 w 1147"/>
                <a:gd name="T37" fmla="*/ 1533 h 1533"/>
                <a:gd name="T38" fmla="*/ 1147 w 1147"/>
                <a:gd name="T39" fmla="*/ 1422 h 1533"/>
                <a:gd name="T40" fmla="*/ 1147 w 1147"/>
                <a:gd name="T41" fmla="*/ 753 h 1533"/>
                <a:gd name="T42" fmla="*/ 1041 w 1147"/>
                <a:gd name="T43" fmla="*/ 642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7" h="1533">
                  <a:moveTo>
                    <a:pt x="549" y="166"/>
                  </a:moveTo>
                  <a:lnTo>
                    <a:pt x="549" y="166"/>
                  </a:lnTo>
                  <a:lnTo>
                    <a:pt x="598" y="166"/>
                  </a:lnTo>
                  <a:cubicBezTo>
                    <a:pt x="751" y="166"/>
                    <a:pt x="875" y="291"/>
                    <a:pt x="875" y="444"/>
                  </a:cubicBezTo>
                  <a:lnTo>
                    <a:pt x="875" y="642"/>
                  </a:lnTo>
                  <a:lnTo>
                    <a:pt x="272" y="642"/>
                  </a:lnTo>
                  <a:lnTo>
                    <a:pt x="272" y="444"/>
                  </a:lnTo>
                  <a:cubicBezTo>
                    <a:pt x="272" y="291"/>
                    <a:pt x="396" y="166"/>
                    <a:pt x="549" y="166"/>
                  </a:cubicBezTo>
                  <a:close/>
                  <a:moveTo>
                    <a:pt x="1041" y="642"/>
                  </a:moveTo>
                  <a:lnTo>
                    <a:pt x="1041" y="642"/>
                  </a:lnTo>
                  <a:lnTo>
                    <a:pt x="1041" y="444"/>
                  </a:lnTo>
                  <a:cubicBezTo>
                    <a:pt x="1041" y="199"/>
                    <a:pt x="842" y="0"/>
                    <a:pt x="598" y="0"/>
                  </a:cubicBezTo>
                  <a:lnTo>
                    <a:pt x="549" y="0"/>
                  </a:lnTo>
                  <a:cubicBezTo>
                    <a:pt x="305" y="0"/>
                    <a:pt x="106" y="199"/>
                    <a:pt x="106" y="444"/>
                  </a:cubicBezTo>
                  <a:lnTo>
                    <a:pt x="106" y="642"/>
                  </a:lnTo>
                  <a:cubicBezTo>
                    <a:pt x="47" y="645"/>
                    <a:pt x="0" y="693"/>
                    <a:pt x="0" y="753"/>
                  </a:cubicBezTo>
                  <a:lnTo>
                    <a:pt x="0" y="1422"/>
                  </a:lnTo>
                  <a:cubicBezTo>
                    <a:pt x="0" y="1483"/>
                    <a:pt x="50" y="1533"/>
                    <a:pt x="111" y="1533"/>
                  </a:cubicBezTo>
                  <a:lnTo>
                    <a:pt x="1037" y="1533"/>
                  </a:lnTo>
                  <a:cubicBezTo>
                    <a:pt x="1097" y="1533"/>
                    <a:pt x="1147" y="1483"/>
                    <a:pt x="1147" y="1422"/>
                  </a:cubicBezTo>
                  <a:lnTo>
                    <a:pt x="1147" y="753"/>
                  </a:lnTo>
                  <a:cubicBezTo>
                    <a:pt x="1147" y="693"/>
                    <a:pt x="1100" y="645"/>
                    <a:pt x="1041" y="64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28"/>
            <p:cNvSpPr>
              <a:spLocks noEditPoints="1"/>
            </p:cNvSpPr>
            <p:nvPr/>
          </p:nvSpPr>
          <p:spPr bwMode="auto">
            <a:xfrm>
              <a:off x="5933" y="1382"/>
              <a:ext cx="712" cy="952"/>
            </a:xfrm>
            <a:custGeom>
              <a:avLst/>
              <a:gdLst>
                <a:gd name="T0" fmla="*/ 549 w 1147"/>
                <a:gd name="T1" fmla="*/ 166 h 1533"/>
                <a:gd name="T2" fmla="*/ 549 w 1147"/>
                <a:gd name="T3" fmla="*/ 166 h 1533"/>
                <a:gd name="T4" fmla="*/ 598 w 1147"/>
                <a:gd name="T5" fmla="*/ 166 h 1533"/>
                <a:gd name="T6" fmla="*/ 875 w 1147"/>
                <a:gd name="T7" fmla="*/ 444 h 1533"/>
                <a:gd name="T8" fmla="*/ 875 w 1147"/>
                <a:gd name="T9" fmla="*/ 642 h 1533"/>
                <a:gd name="T10" fmla="*/ 272 w 1147"/>
                <a:gd name="T11" fmla="*/ 642 h 1533"/>
                <a:gd name="T12" fmla="*/ 272 w 1147"/>
                <a:gd name="T13" fmla="*/ 444 h 1533"/>
                <a:gd name="T14" fmla="*/ 549 w 1147"/>
                <a:gd name="T15" fmla="*/ 166 h 1533"/>
                <a:gd name="T16" fmla="*/ 549 w 1147"/>
                <a:gd name="T17" fmla="*/ 166 h 1533"/>
                <a:gd name="T18" fmla="*/ 1041 w 1147"/>
                <a:gd name="T19" fmla="*/ 642 h 1533"/>
                <a:gd name="T20" fmla="*/ 1041 w 1147"/>
                <a:gd name="T21" fmla="*/ 642 h 1533"/>
                <a:gd name="T22" fmla="*/ 1041 w 1147"/>
                <a:gd name="T23" fmla="*/ 444 h 1533"/>
                <a:gd name="T24" fmla="*/ 598 w 1147"/>
                <a:gd name="T25" fmla="*/ 0 h 1533"/>
                <a:gd name="T26" fmla="*/ 549 w 1147"/>
                <a:gd name="T27" fmla="*/ 0 h 1533"/>
                <a:gd name="T28" fmla="*/ 106 w 1147"/>
                <a:gd name="T29" fmla="*/ 444 h 1533"/>
                <a:gd name="T30" fmla="*/ 106 w 1147"/>
                <a:gd name="T31" fmla="*/ 642 h 1533"/>
                <a:gd name="T32" fmla="*/ 0 w 1147"/>
                <a:gd name="T33" fmla="*/ 753 h 1533"/>
                <a:gd name="T34" fmla="*/ 0 w 1147"/>
                <a:gd name="T35" fmla="*/ 1422 h 1533"/>
                <a:gd name="T36" fmla="*/ 111 w 1147"/>
                <a:gd name="T37" fmla="*/ 1533 h 1533"/>
                <a:gd name="T38" fmla="*/ 1037 w 1147"/>
                <a:gd name="T39" fmla="*/ 1533 h 1533"/>
                <a:gd name="T40" fmla="*/ 1147 w 1147"/>
                <a:gd name="T41" fmla="*/ 1422 h 1533"/>
                <a:gd name="T42" fmla="*/ 1147 w 1147"/>
                <a:gd name="T43" fmla="*/ 753 h 1533"/>
                <a:gd name="T44" fmla="*/ 1041 w 1147"/>
                <a:gd name="T45" fmla="*/ 642 h 1533"/>
                <a:gd name="T46" fmla="*/ 1041 w 1147"/>
                <a:gd name="T47" fmla="*/ 642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7" h="1533">
                  <a:moveTo>
                    <a:pt x="549" y="166"/>
                  </a:moveTo>
                  <a:lnTo>
                    <a:pt x="549" y="166"/>
                  </a:lnTo>
                  <a:lnTo>
                    <a:pt x="598" y="166"/>
                  </a:lnTo>
                  <a:cubicBezTo>
                    <a:pt x="751" y="166"/>
                    <a:pt x="875" y="291"/>
                    <a:pt x="875" y="444"/>
                  </a:cubicBezTo>
                  <a:lnTo>
                    <a:pt x="875" y="642"/>
                  </a:lnTo>
                  <a:lnTo>
                    <a:pt x="272" y="642"/>
                  </a:lnTo>
                  <a:lnTo>
                    <a:pt x="272" y="444"/>
                  </a:lnTo>
                  <a:cubicBezTo>
                    <a:pt x="272" y="291"/>
                    <a:pt x="396" y="166"/>
                    <a:pt x="549" y="166"/>
                  </a:cubicBezTo>
                  <a:lnTo>
                    <a:pt x="549" y="166"/>
                  </a:lnTo>
                  <a:close/>
                  <a:moveTo>
                    <a:pt x="1041" y="642"/>
                  </a:moveTo>
                  <a:lnTo>
                    <a:pt x="1041" y="642"/>
                  </a:lnTo>
                  <a:lnTo>
                    <a:pt x="1041" y="444"/>
                  </a:lnTo>
                  <a:cubicBezTo>
                    <a:pt x="1041" y="199"/>
                    <a:pt x="842" y="0"/>
                    <a:pt x="598" y="0"/>
                  </a:cubicBezTo>
                  <a:lnTo>
                    <a:pt x="549" y="0"/>
                  </a:lnTo>
                  <a:cubicBezTo>
                    <a:pt x="305" y="0"/>
                    <a:pt x="106" y="199"/>
                    <a:pt x="106" y="444"/>
                  </a:cubicBezTo>
                  <a:lnTo>
                    <a:pt x="106" y="642"/>
                  </a:lnTo>
                  <a:cubicBezTo>
                    <a:pt x="47" y="645"/>
                    <a:pt x="0" y="693"/>
                    <a:pt x="0" y="753"/>
                  </a:cubicBezTo>
                  <a:lnTo>
                    <a:pt x="0" y="1422"/>
                  </a:lnTo>
                  <a:cubicBezTo>
                    <a:pt x="0" y="1483"/>
                    <a:pt x="50" y="1533"/>
                    <a:pt x="111" y="1533"/>
                  </a:cubicBezTo>
                  <a:lnTo>
                    <a:pt x="1037" y="1533"/>
                  </a:lnTo>
                  <a:cubicBezTo>
                    <a:pt x="1097" y="1533"/>
                    <a:pt x="1147" y="1483"/>
                    <a:pt x="1147" y="1422"/>
                  </a:cubicBezTo>
                  <a:lnTo>
                    <a:pt x="1147" y="753"/>
                  </a:lnTo>
                  <a:cubicBezTo>
                    <a:pt x="1147" y="693"/>
                    <a:pt x="1100" y="645"/>
                    <a:pt x="1041" y="642"/>
                  </a:cubicBezTo>
                  <a:lnTo>
                    <a:pt x="1041" y="642"/>
                  </a:lnTo>
                  <a:close/>
                </a:path>
              </a:pathLst>
            </a:custGeom>
            <a:grpFill/>
            <a:ln w="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6" name="Freeform 7"/>
          <p:cNvSpPr>
            <a:spLocks/>
          </p:cNvSpPr>
          <p:nvPr/>
        </p:nvSpPr>
        <p:spPr bwMode="auto">
          <a:xfrm>
            <a:off x="9193402" y="3819140"/>
            <a:ext cx="818048" cy="887053"/>
          </a:xfrm>
          <a:custGeom>
            <a:avLst/>
            <a:gdLst>
              <a:gd name="T0" fmla="*/ 394 w 398"/>
              <a:gd name="T1" fmla="*/ 63 h 433"/>
              <a:gd name="T2" fmla="*/ 383 w 398"/>
              <a:gd name="T3" fmla="*/ 45 h 433"/>
              <a:gd name="T4" fmla="*/ 361 w 398"/>
              <a:gd name="T5" fmla="*/ 48 h 433"/>
              <a:gd name="T6" fmla="*/ 309 w 398"/>
              <a:gd name="T7" fmla="*/ 67 h 433"/>
              <a:gd name="T8" fmla="*/ 216 w 398"/>
              <a:gd name="T9" fmla="*/ 9 h 433"/>
              <a:gd name="T10" fmla="*/ 199 w 398"/>
              <a:gd name="T11" fmla="*/ 0 h 433"/>
              <a:gd name="T12" fmla="*/ 182 w 398"/>
              <a:gd name="T13" fmla="*/ 9 h 433"/>
              <a:gd name="T14" fmla="*/ 89 w 398"/>
              <a:gd name="T15" fmla="*/ 67 h 433"/>
              <a:gd name="T16" fmla="*/ 37 w 398"/>
              <a:gd name="T17" fmla="*/ 48 h 433"/>
              <a:gd name="T18" fmla="*/ 16 w 398"/>
              <a:gd name="T19" fmla="*/ 45 h 433"/>
              <a:gd name="T20" fmla="*/ 4 w 398"/>
              <a:gd name="T21" fmla="*/ 63 h 433"/>
              <a:gd name="T22" fmla="*/ 21 w 398"/>
              <a:gd name="T23" fmla="*/ 220 h 433"/>
              <a:gd name="T24" fmla="*/ 193 w 398"/>
              <a:gd name="T25" fmla="*/ 432 h 433"/>
              <a:gd name="T26" fmla="*/ 199 w 398"/>
              <a:gd name="T27" fmla="*/ 433 h 433"/>
              <a:gd name="T28" fmla="*/ 206 w 398"/>
              <a:gd name="T29" fmla="*/ 432 h 433"/>
              <a:gd name="T30" fmla="*/ 378 w 398"/>
              <a:gd name="T31" fmla="*/ 220 h 433"/>
              <a:gd name="T32" fmla="*/ 394 w 398"/>
              <a:gd name="T33" fmla="*/ 63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8" h="433">
                <a:moveTo>
                  <a:pt x="394" y="63"/>
                </a:moveTo>
                <a:cubicBezTo>
                  <a:pt x="394" y="55"/>
                  <a:pt x="389" y="49"/>
                  <a:pt x="383" y="45"/>
                </a:cubicBezTo>
                <a:cubicBezTo>
                  <a:pt x="376" y="42"/>
                  <a:pt x="368" y="43"/>
                  <a:pt x="361" y="48"/>
                </a:cubicBezTo>
                <a:cubicBezTo>
                  <a:pt x="344" y="60"/>
                  <a:pt x="326" y="67"/>
                  <a:pt x="309" y="67"/>
                </a:cubicBezTo>
                <a:cubicBezTo>
                  <a:pt x="257" y="67"/>
                  <a:pt x="217" y="10"/>
                  <a:pt x="216" y="9"/>
                </a:cubicBezTo>
                <a:cubicBezTo>
                  <a:pt x="213" y="3"/>
                  <a:pt x="206" y="0"/>
                  <a:pt x="199" y="0"/>
                </a:cubicBezTo>
                <a:cubicBezTo>
                  <a:pt x="192" y="0"/>
                  <a:pt x="186" y="3"/>
                  <a:pt x="182" y="9"/>
                </a:cubicBezTo>
                <a:cubicBezTo>
                  <a:pt x="182" y="10"/>
                  <a:pt x="141" y="67"/>
                  <a:pt x="89" y="67"/>
                </a:cubicBezTo>
                <a:cubicBezTo>
                  <a:pt x="72" y="67"/>
                  <a:pt x="54" y="60"/>
                  <a:pt x="37" y="48"/>
                </a:cubicBezTo>
                <a:cubicBezTo>
                  <a:pt x="31" y="43"/>
                  <a:pt x="23" y="42"/>
                  <a:pt x="16" y="45"/>
                </a:cubicBezTo>
                <a:cubicBezTo>
                  <a:pt x="9" y="49"/>
                  <a:pt x="4" y="55"/>
                  <a:pt x="4" y="63"/>
                </a:cubicBezTo>
                <a:cubicBezTo>
                  <a:pt x="4" y="66"/>
                  <a:pt x="0" y="138"/>
                  <a:pt x="21" y="220"/>
                </a:cubicBezTo>
                <a:cubicBezTo>
                  <a:pt x="49" y="330"/>
                  <a:pt x="108" y="404"/>
                  <a:pt x="193" y="432"/>
                </a:cubicBezTo>
                <a:cubicBezTo>
                  <a:pt x="195" y="433"/>
                  <a:pt x="197" y="433"/>
                  <a:pt x="199" y="433"/>
                </a:cubicBezTo>
                <a:cubicBezTo>
                  <a:pt x="201" y="433"/>
                  <a:pt x="204" y="433"/>
                  <a:pt x="206" y="432"/>
                </a:cubicBezTo>
                <a:cubicBezTo>
                  <a:pt x="290" y="404"/>
                  <a:pt x="350" y="330"/>
                  <a:pt x="378" y="220"/>
                </a:cubicBezTo>
                <a:cubicBezTo>
                  <a:pt x="398" y="138"/>
                  <a:pt x="395" y="66"/>
                  <a:pt x="394" y="63"/>
                </a:cubicBez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5"/>
          <p:cNvSpPr>
            <a:spLocks noEditPoints="1"/>
          </p:cNvSpPr>
          <p:nvPr/>
        </p:nvSpPr>
        <p:spPr bwMode="auto">
          <a:xfrm>
            <a:off x="9441066" y="4024022"/>
            <a:ext cx="321650" cy="529167"/>
          </a:xfrm>
          <a:custGeom>
            <a:avLst/>
            <a:gdLst>
              <a:gd name="T0" fmla="*/ 134 w 269"/>
              <a:gd name="T1" fmla="*/ 0 h 440"/>
              <a:gd name="T2" fmla="*/ 0 w 269"/>
              <a:gd name="T3" fmla="*/ 134 h 440"/>
              <a:gd name="T4" fmla="*/ 89 w 269"/>
              <a:gd name="T5" fmla="*/ 260 h 440"/>
              <a:gd name="T6" fmla="*/ 89 w 269"/>
              <a:gd name="T7" fmla="*/ 382 h 440"/>
              <a:gd name="T8" fmla="*/ 94 w 269"/>
              <a:gd name="T9" fmla="*/ 396 h 440"/>
              <a:gd name="T10" fmla="*/ 99 w 269"/>
              <a:gd name="T11" fmla="*/ 404 h 440"/>
              <a:gd name="T12" fmla="*/ 126 w 269"/>
              <a:gd name="T13" fmla="*/ 440 h 440"/>
              <a:gd name="T14" fmla="*/ 152 w 269"/>
              <a:gd name="T15" fmla="*/ 440 h 440"/>
              <a:gd name="T16" fmla="*/ 179 w 269"/>
              <a:gd name="T17" fmla="*/ 413 h 440"/>
              <a:gd name="T18" fmla="*/ 179 w 269"/>
              <a:gd name="T19" fmla="*/ 260 h 440"/>
              <a:gd name="T20" fmla="*/ 269 w 269"/>
              <a:gd name="T21" fmla="*/ 134 h 440"/>
              <a:gd name="T22" fmla="*/ 134 w 269"/>
              <a:gd name="T23" fmla="*/ 0 h 440"/>
              <a:gd name="T24" fmla="*/ 134 w 269"/>
              <a:gd name="T25" fmla="*/ 134 h 440"/>
              <a:gd name="T26" fmla="*/ 90 w 269"/>
              <a:gd name="T27" fmla="*/ 90 h 440"/>
              <a:gd name="T28" fmla="*/ 134 w 269"/>
              <a:gd name="T29" fmla="*/ 46 h 440"/>
              <a:gd name="T30" fmla="*/ 178 w 269"/>
              <a:gd name="T31" fmla="*/ 90 h 440"/>
              <a:gd name="T32" fmla="*/ 134 w 269"/>
              <a:gd name="T33" fmla="*/ 134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9" h="440">
                <a:moveTo>
                  <a:pt x="134" y="0"/>
                </a:moveTo>
                <a:cubicBezTo>
                  <a:pt x="60" y="0"/>
                  <a:pt x="0" y="60"/>
                  <a:pt x="0" y="134"/>
                </a:cubicBezTo>
                <a:cubicBezTo>
                  <a:pt x="0" y="192"/>
                  <a:pt x="37" y="241"/>
                  <a:pt x="89" y="260"/>
                </a:cubicBezTo>
                <a:cubicBezTo>
                  <a:pt x="89" y="382"/>
                  <a:pt x="89" y="382"/>
                  <a:pt x="89" y="382"/>
                </a:cubicBezTo>
                <a:cubicBezTo>
                  <a:pt x="89" y="387"/>
                  <a:pt x="91" y="392"/>
                  <a:pt x="94" y="396"/>
                </a:cubicBezTo>
                <a:cubicBezTo>
                  <a:pt x="99" y="404"/>
                  <a:pt x="99" y="404"/>
                  <a:pt x="99" y="404"/>
                </a:cubicBezTo>
                <a:cubicBezTo>
                  <a:pt x="126" y="440"/>
                  <a:pt x="126" y="440"/>
                  <a:pt x="126" y="440"/>
                </a:cubicBezTo>
                <a:cubicBezTo>
                  <a:pt x="152" y="440"/>
                  <a:pt x="152" y="440"/>
                  <a:pt x="152" y="440"/>
                </a:cubicBezTo>
                <a:cubicBezTo>
                  <a:pt x="167" y="440"/>
                  <a:pt x="179" y="428"/>
                  <a:pt x="179" y="413"/>
                </a:cubicBezTo>
                <a:cubicBezTo>
                  <a:pt x="179" y="260"/>
                  <a:pt x="179" y="260"/>
                  <a:pt x="179" y="260"/>
                </a:cubicBezTo>
                <a:cubicBezTo>
                  <a:pt x="231" y="242"/>
                  <a:pt x="269" y="192"/>
                  <a:pt x="269" y="134"/>
                </a:cubicBezTo>
                <a:cubicBezTo>
                  <a:pt x="269" y="60"/>
                  <a:pt x="208" y="0"/>
                  <a:pt x="134" y="0"/>
                </a:cubicBezTo>
                <a:close/>
                <a:moveTo>
                  <a:pt x="134" y="134"/>
                </a:moveTo>
                <a:cubicBezTo>
                  <a:pt x="110" y="134"/>
                  <a:pt x="90" y="114"/>
                  <a:pt x="90" y="90"/>
                </a:cubicBezTo>
                <a:cubicBezTo>
                  <a:pt x="90" y="66"/>
                  <a:pt x="110" y="46"/>
                  <a:pt x="134" y="46"/>
                </a:cubicBezTo>
                <a:cubicBezTo>
                  <a:pt x="158" y="46"/>
                  <a:pt x="178" y="66"/>
                  <a:pt x="178" y="90"/>
                </a:cubicBezTo>
                <a:cubicBezTo>
                  <a:pt x="178" y="114"/>
                  <a:pt x="158" y="134"/>
                  <a:pt x="134" y="134"/>
                </a:cubicBezTo>
                <a:close/>
              </a:path>
            </a:pathLst>
          </a:custGeom>
          <a:solidFill>
            <a:schemeClr val="bg1">
              <a:lumMod val="9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8" name="Group 17"/>
          <p:cNvGrpSpPr>
            <a:grpSpLocks noChangeAspect="1"/>
          </p:cNvGrpSpPr>
          <p:nvPr/>
        </p:nvGrpSpPr>
        <p:grpSpPr>
          <a:xfrm>
            <a:off x="10492048" y="243309"/>
            <a:ext cx="914400" cy="914400"/>
            <a:chOff x="4731301" y="1300539"/>
            <a:chExt cx="2724197" cy="2724197"/>
          </a:xfrm>
        </p:grpSpPr>
        <p:sp>
          <p:nvSpPr>
            <p:cNvPr id="19" name="Freeform 18"/>
            <p:cNvSpPr>
              <a:spLocks/>
            </p:cNvSpPr>
            <p:nvPr userDrawn="1"/>
          </p:nvSpPr>
          <p:spPr bwMode="auto">
            <a:xfrm>
              <a:off x="4731301" y="1300539"/>
              <a:ext cx="2724197" cy="2724197"/>
            </a:xfrm>
            <a:custGeom>
              <a:avLst/>
              <a:gdLst>
                <a:gd name="T0" fmla="*/ 1040 w 1139"/>
                <a:gd name="T1" fmla="*/ 248 h 1139"/>
                <a:gd name="T2" fmla="*/ 1019 w 1139"/>
                <a:gd name="T3" fmla="*/ 236 h 1139"/>
                <a:gd name="T4" fmla="*/ 1012 w 1139"/>
                <a:gd name="T5" fmla="*/ 211 h 1139"/>
                <a:gd name="T6" fmla="*/ 570 w 1139"/>
                <a:gd name="T7" fmla="*/ 0 h 1139"/>
                <a:gd name="T8" fmla="*/ 0 w 1139"/>
                <a:gd name="T9" fmla="*/ 569 h 1139"/>
                <a:gd name="T10" fmla="*/ 111 w 1139"/>
                <a:gd name="T11" fmla="*/ 907 h 1139"/>
                <a:gd name="T12" fmla="*/ 134 w 1139"/>
                <a:gd name="T13" fmla="*/ 923 h 1139"/>
                <a:gd name="T14" fmla="*/ 146 w 1139"/>
                <a:gd name="T15" fmla="*/ 949 h 1139"/>
                <a:gd name="T16" fmla="*/ 570 w 1139"/>
                <a:gd name="T17" fmla="*/ 1139 h 1139"/>
                <a:gd name="T18" fmla="*/ 1139 w 1139"/>
                <a:gd name="T19" fmla="*/ 569 h 1139"/>
                <a:gd name="T20" fmla="*/ 1040 w 1139"/>
                <a:gd name="T21" fmla="*/ 248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9" h="1139">
                  <a:moveTo>
                    <a:pt x="1040" y="248"/>
                  </a:moveTo>
                  <a:cubicBezTo>
                    <a:pt x="1019" y="236"/>
                    <a:pt x="1019" y="236"/>
                    <a:pt x="1019" y="236"/>
                  </a:cubicBezTo>
                  <a:cubicBezTo>
                    <a:pt x="1012" y="211"/>
                    <a:pt x="1012" y="211"/>
                    <a:pt x="1012" y="211"/>
                  </a:cubicBezTo>
                  <a:cubicBezTo>
                    <a:pt x="908" y="82"/>
                    <a:pt x="749" y="0"/>
                    <a:pt x="570" y="0"/>
                  </a:cubicBezTo>
                  <a:cubicBezTo>
                    <a:pt x="255" y="0"/>
                    <a:pt x="0" y="255"/>
                    <a:pt x="0" y="569"/>
                  </a:cubicBezTo>
                  <a:cubicBezTo>
                    <a:pt x="0" y="696"/>
                    <a:pt x="42" y="812"/>
                    <a:pt x="111" y="907"/>
                  </a:cubicBezTo>
                  <a:cubicBezTo>
                    <a:pt x="134" y="923"/>
                    <a:pt x="134" y="923"/>
                    <a:pt x="134" y="923"/>
                  </a:cubicBezTo>
                  <a:cubicBezTo>
                    <a:pt x="146" y="949"/>
                    <a:pt x="146" y="949"/>
                    <a:pt x="146" y="949"/>
                  </a:cubicBezTo>
                  <a:cubicBezTo>
                    <a:pt x="250" y="1066"/>
                    <a:pt x="401" y="1139"/>
                    <a:pt x="570" y="1139"/>
                  </a:cubicBezTo>
                  <a:cubicBezTo>
                    <a:pt x="884" y="1139"/>
                    <a:pt x="1139" y="884"/>
                    <a:pt x="1139" y="569"/>
                  </a:cubicBezTo>
                  <a:cubicBezTo>
                    <a:pt x="1139" y="450"/>
                    <a:pt x="1103" y="339"/>
                    <a:pt x="1040" y="248"/>
                  </a:cubicBezTo>
                  <a:close/>
                </a:path>
              </a:pathLst>
            </a:custGeom>
            <a:solidFill>
              <a:srgbClr val="CF0A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noEditPoints="1"/>
            </p:cNvSpPr>
            <p:nvPr userDrawn="1"/>
          </p:nvSpPr>
          <p:spPr bwMode="auto">
            <a:xfrm>
              <a:off x="4877131" y="1632709"/>
              <a:ext cx="2473045" cy="2042642"/>
            </a:xfrm>
            <a:custGeom>
              <a:avLst/>
              <a:gdLst>
                <a:gd name="T0" fmla="*/ 970 w 1034"/>
                <a:gd name="T1" fmla="*/ 382 h 854"/>
                <a:gd name="T2" fmla="*/ 635 w 1034"/>
                <a:gd name="T3" fmla="*/ 262 h 854"/>
                <a:gd name="T4" fmla="*/ 663 w 1034"/>
                <a:gd name="T5" fmla="*/ 175 h 854"/>
                <a:gd name="T6" fmla="*/ 961 w 1034"/>
                <a:gd name="T7" fmla="*/ 198 h 854"/>
                <a:gd name="T8" fmla="*/ 979 w 1034"/>
                <a:gd name="T9" fmla="*/ 109 h 854"/>
                <a:gd name="T10" fmla="*/ 951 w 1034"/>
                <a:gd name="T11" fmla="*/ 72 h 854"/>
                <a:gd name="T12" fmla="*/ 826 w 1034"/>
                <a:gd name="T13" fmla="*/ 52 h 854"/>
                <a:gd name="T14" fmla="*/ 639 w 1034"/>
                <a:gd name="T15" fmla="*/ 35 h 854"/>
                <a:gd name="T16" fmla="*/ 491 w 1034"/>
                <a:gd name="T17" fmla="*/ 480 h 854"/>
                <a:gd name="T18" fmla="*/ 873 w 1034"/>
                <a:gd name="T19" fmla="*/ 687 h 854"/>
                <a:gd name="T20" fmla="*/ 746 w 1034"/>
                <a:gd name="T21" fmla="*/ 803 h 854"/>
                <a:gd name="T22" fmla="*/ 601 w 1034"/>
                <a:gd name="T23" fmla="*/ 739 h 854"/>
                <a:gd name="T24" fmla="*/ 534 w 1034"/>
                <a:gd name="T25" fmla="*/ 637 h 854"/>
                <a:gd name="T26" fmla="*/ 512 w 1034"/>
                <a:gd name="T27" fmla="*/ 641 h 854"/>
                <a:gd name="T28" fmla="*/ 462 w 1034"/>
                <a:gd name="T29" fmla="*/ 689 h 854"/>
                <a:gd name="T30" fmla="*/ 458 w 1034"/>
                <a:gd name="T31" fmla="*/ 714 h 854"/>
                <a:gd name="T32" fmla="*/ 503 w 1034"/>
                <a:gd name="T33" fmla="*/ 819 h 854"/>
                <a:gd name="T34" fmla="*/ 729 w 1034"/>
                <a:gd name="T35" fmla="*/ 848 h 854"/>
                <a:gd name="T36" fmla="*/ 921 w 1034"/>
                <a:gd name="T37" fmla="*/ 775 h 854"/>
                <a:gd name="T38" fmla="*/ 1031 w 1034"/>
                <a:gd name="T39" fmla="*/ 567 h 854"/>
                <a:gd name="T40" fmla="*/ 970 w 1034"/>
                <a:gd name="T41" fmla="*/ 382 h 854"/>
                <a:gd name="T42" fmla="*/ 308 w 1034"/>
                <a:gd name="T43" fmla="*/ 773 h 854"/>
                <a:gd name="T44" fmla="*/ 301 w 1034"/>
                <a:gd name="T45" fmla="*/ 724 h 854"/>
                <a:gd name="T46" fmla="*/ 295 w 1034"/>
                <a:gd name="T47" fmla="*/ 348 h 854"/>
                <a:gd name="T48" fmla="*/ 427 w 1034"/>
                <a:gd name="T49" fmla="*/ 346 h 854"/>
                <a:gd name="T50" fmla="*/ 491 w 1034"/>
                <a:gd name="T51" fmla="*/ 317 h 854"/>
                <a:gd name="T52" fmla="*/ 491 w 1034"/>
                <a:gd name="T53" fmla="*/ 272 h 854"/>
                <a:gd name="T54" fmla="*/ 297 w 1034"/>
                <a:gd name="T55" fmla="*/ 275 h 854"/>
                <a:gd name="T56" fmla="*/ 304 w 1034"/>
                <a:gd name="T57" fmla="*/ 122 h 854"/>
                <a:gd name="T58" fmla="*/ 352 w 1034"/>
                <a:gd name="T59" fmla="*/ 64 h 854"/>
                <a:gd name="T60" fmla="*/ 453 w 1034"/>
                <a:gd name="T61" fmla="*/ 92 h 854"/>
                <a:gd name="T62" fmla="*/ 506 w 1034"/>
                <a:gd name="T63" fmla="*/ 118 h 854"/>
                <a:gd name="T64" fmla="*/ 531 w 1034"/>
                <a:gd name="T65" fmla="*/ 115 h 854"/>
                <a:gd name="T66" fmla="*/ 563 w 1034"/>
                <a:gd name="T67" fmla="*/ 78 h 854"/>
                <a:gd name="T68" fmla="*/ 564 w 1034"/>
                <a:gd name="T69" fmla="*/ 62 h 854"/>
                <a:gd name="T70" fmla="*/ 497 w 1034"/>
                <a:gd name="T71" fmla="*/ 11 h 854"/>
                <a:gd name="T72" fmla="*/ 442 w 1034"/>
                <a:gd name="T73" fmla="*/ 0 h 854"/>
                <a:gd name="T74" fmla="*/ 417 w 1034"/>
                <a:gd name="T75" fmla="*/ 0 h 854"/>
                <a:gd name="T76" fmla="*/ 323 w 1034"/>
                <a:gd name="T77" fmla="*/ 16 h 854"/>
                <a:gd name="T78" fmla="*/ 88 w 1034"/>
                <a:gd name="T79" fmla="*/ 229 h 854"/>
                <a:gd name="T80" fmla="*/ 83 w 1034"/>
                <a:gd name="T81" fmla="*/ 286 h 854"/>
                <a:gd name="T82" fmla="*/ 4 w 1034"/>
                <a:gd name="T83" fmla="*/ 293 h 854"/>
                <a:gd name="T84" fmla="*/ 0 w 1034"/>
                <a:gd name="T85" fmla="*/ 358 h 854"/>
                <a:gd name="T86" fmla="*/ 80 w 1034"/>
                <a:gd name="T87" fmla="*/ 354 h 854"/>
                <a:gd name="T88" fmla="*/ 91 w 1034"/>
                <a:gd name="T89" fmla="*/ 708 h 854"/>
                <a:gd name="T90" fmla="*/ 93 w 1034"/>
                <a:gd name="T91" fmla="*/ 752 h 854"/>
                <a:gd name="T92" fmla="*/ 50 w 1034"/>
                <a:gd name="T93" fmla="*/ 768 h 854"/>
                <a:gd name="T94" fmla="*/ 85 w 1034"/>
                <a:gd name="T95" fmla="*/ 810 h 854"/>
                <a:gd name="T96" fmla="*/ 428 w 1034"/>
                <a:gd name="T97" fmla="*/ 843 h 854"/>
                <a:gd name="T98" fmla="*/ 427 w 1034"/>
                <a:gd name="T99" fmla="*/ 804 h 854"/>
                <a:gd name="T100" fmla="*/ 308 w 1034"/>
                <a:gd name="T101" fmla="*/ 773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34" h="854">
                  <a:moveTo>
                    <a:pt x="970" y="382"/>
                  </a:moveTo>
                  <a:cubicBezTo>
                    <a:pt x="916" y="323"/>
                    <a:pt x="824" y="274"/>
                    <a:pt x="635" y="262"/>
                  </a:cubicBezTo>
                  <a:cubicBezTo>
                    <a:pt x="645" y="232"/>
                    <a:pt x="654" y="204"/>
                    <a:pt x="663" y="175"/>
                  </a:cubicBezTo>
                  <a:cubicBezTo>
                    <a:pt x="776" y="179"/>
                    <a:pt x="876" y="187"/>
                    <a:pt x="961" y="198"/>
                  </a:cubicBezTo>
                  <a:cubicBezTo>
                    <a:pt x="968" y="167"/>
                    <a:pt x="972" y="137"/>
                    <a:pt x="979" y="109"/>
                  </a:cubicBezTo>
                  <a:cubicBezTo>
                    <a:pt x="970" y="96"/>
                    <a:pt x="961" y="84"/>
                    <a:pt x="951" y="72"/>
                  </a:cubicBezTo>
                  <a:cubicBezTo>
                    <a:pt x="911" y="67"/>
                    <a:pt x="870" y="57"/>
                    <a:pt x="826" y="52"/>
                  </a:cubicBezTo>
                  <a:cubicBezTo>
                    <a:pt x="767" y="44"/>
                    <a:pt x="706" y="38"/>
                    <a:pt x="639" y="35"/>
                  </a:cubicBezTo>
                  <a:cubicBezTo>
                    <a:pt x="597" y="160"/>
                    <a:pt x="545" y="318"/>
                    <a:pt x="491" y="480"/>
                  </a:cubicBezTo>
                  <a:cubicBezTo>
                    <a:pt x="771" y="504"/>
                    <a:pt x="879" y="580"/>
                    <a:pt x="873" y="687"/>
                  </a:cubicBezTo>
                  <a:cubicBezTo>
                    <a:pt x="868" y="744"/>
                    <a:pt x="815" y="797"/>
                    <a:pt x="746" y="803"/>
                  </a:cubicBezTo>
                  <a:cubicBezTo>
                    <a:pt x="663" y="808"/>
                    <a:pt x="626" y="775"/>
                    <a:pt x="601" y="739"/>
                  </a:cubicBezTo>
                  <a:cubicBezTo>
                    <a:pt x="579" y="706"/>
                    <a:pt x="557" y="673"/>
                    <a:pt x="534" y="637"/>
                  </a:cubicBezTo>
                  <a:cubicBezTo>
                    <a:pt x="528" y="627"/>
                    <a:pt x="520" y="633"/>
                    <a:pt x="512" y="641"/>
                  </a:cubicBezTo>
                  <a:cubicBezTo>
                    <a:pt x="495" y="657"/>
                    <a:pt x="479" y="673"/>
                    <a:pt x="462" y="689"/>
                  </a:cubicBezTo>
                  <a:cubicBezTo>
                    <a:pt x="451" y="698"/>
                    <a:pt x="454" y="706"/>
                    <a:pt x="458" y="714"/>
                  </a:cubicBezTo>
                  <a:cubicBezTo>
                    <a:pt x="473" y="751"/>
                    <a:pt x="488" y="785"/>
                    <a:pt x="503" y="819"/>
                  </a:cubicBezTo>
                  <a:cubicBezTo>
                    <a:pt x="527" y="834"/>
                    <a:pt x="642" y="854"/>
                    <a:pt x="729" y="848"/>
                  </a:cubicBezTo>
                  <a:cubicBezTo>
                    <a:pt x="787" y="843"/>
                    <a:pt x="860" y="820"/>
                    <a:pt x="921" y="775"/>
                  </a:cubicBezTo>
                  <a:cubicBezTo>
                    <a:pt x="981" y="728"/>
                    <a:pt x="1024" y="666"/>
                    <a:pt x="1031" y="567"/>
                  </a:cubicBezTo>
                  <a:cubicBezTo>
                    <a:pt x="1034" y="507"/>
                    <a:pt x="1023" y="441"/>
                    <a:pt x="970" y="382"/>
                  </a:cubicBezTo>
                  <a:close/>
                  <a:moveTo>
                    <a:pt x="308" y="773"/>
                  </a:moveTo>
                  <a:cubicBezTo>
                    <a:pt x="303" y="760"/>
                    <a:pt x="302" y="742"/>
                    <a:pt x="301" y="724"/>
                  </a:cubicBezTo>
                  <a:cubicBezTo>
                    <a:pt x="295" y="605"/>
                    <a:pt x="293" y="477"/>
                    <a:pt x="295" y="348"/>
                  </a:cubicBezTo>
                  <a:cubicBezTo>
                    <a:pt x="339" y="347"/>
                    <a:pt x="382" y="347"/>
                    <a:pt x="427" y="346"/>
                  </a:cubicBezTo>
                  <a:cubicBezTo>
                    <a:pt x="449" y="336"/>
                    <a:pt x="469" y="326"/>
                    <a:pt x="491" y="317"/>
                  </a:cubicBezTo>
                  <a:cubicBezTo>
                    <a:pt x="491" y="301"/>
                    <a:pt x="491" y="287"/>
                    <a:pt x="491" y="272"/>
                  </a:cubicBezTo>
                  <a:cubicBezTo>
                    <a:pt x="424" y="272"/>
                    <a:pt x="361" y="273"/>
                    <a:pt x="297" y="275"/>
                  </a:cubicBezTo>
                  <a:cubicBezTo>
                    <a:pt x="299" y="221"/>
                    <a:pt x="301" y="171"/>
                    <a:pt x="304" y="122"/>
                  </a:cubicBezTo>
                  <a:cubicBezTo>
                    <a:pt x="306" y="90"/>
                    <a:pt x="329" y="66"/>
                    <a:pt x="352" y="64"/>
                  </a:cubicBezTo>
                  <a:cubicBezTo>
                    <a:pt x="388" y="63"/>
                    <a:pt x="421" y="78"/>
                    <a:pt x="453" y="92"/>
                  </a:cubicBezTo>
                  <a:cubicBezTo>
                    <a:pt x="471" y="100"/>
                    <a:pt x="488" y="109"/>
                    <a:pt x="506" y="118"/>
                  </a:cubicBezTo>
                  <a:cubicBezTo>
                    <a:pt x="515" y="120"/>
                    <a:pt x="525" y="122"/>
                    <a:pt x="531" y="115"/>
                  </a:cubicBezTo>
                  <a:cubicBezTo>
                    <a:pt x="542" y="102"/>
                    <a:pt x="552" y="90"/>
                    <a:pt x="563" y="78"/>
                  </a:cubicBezTo>
                  <a:cubicBezTo>
                    <a:pt x="568" y="70"/>
                    <a:pt x="566" y="65"/>
                    <a:pt x="564" y="62"/>
                  </a:cubicBezTo>
                  <a:cubicBezTo>
                    <a:pt x="541" y="44"/>
                    <a:pt x="519" y="27"/>
                    <a:pt x="497" y="11"/>
                  </a:cubicBezTo>
                  <a:cubicBezTo>
                    <a:pt x="484" y="2"/>
                    <a:pt x="462" y="0"/>
                    <a:pt x="442" y="0"/>
                  </a:cubicBezTo>
                  <a:cubicBezTo>
                    <a:pt x="433" y="0"/>
                    <a:pt x="425" y="0"/>
                    <a:pt x="417" y="0"/>
                  </a:cubicBezTo>
                  <a:cubicBezTo>
                    <a:pt x="395" y="2"/>
                    <a:pt x="368" y="5"/>
                    <a:pt x="323" y="16"/>
                  </a:cubicBezTo>
                  <a:cubicBezTo>
                    <a:pt x="222" y="43"/>
                    <a:pt x="101" y="114"/>
                    <a:pt x="88" y="229"/>
                  </a:cubicBezTo>
                  <a:cubicBezTo>
                    <a:pt x="86" y="248"/>
                    <a:pt x="85" y="267"/>
                    <a:pt x="83" y="286"/>
                  </a:cubicBezTo>
                  <a:cubicBezTo>
                    <a:pt x="55" y="288"/>
                    <a:pt x="29" y="290"/>
                    <a:pt x="4" y="293"/>
                  </a:cubicBezTo>
                  <a:cubicBezTo>
                    <a:pt x="3" y="315"/>
                    <a:pt x="1" y="336"/>
                    <a:pt x="0" y="358"/>
                  </a:cubicBezTo>
                  <a:cubicBezTo>
                    <a:pt x="25" y="357"/>
                    <a:pt x="51" y="355"/>
                    <a:pt x="80" y="354"/>
                  </a:cubicBezTo>
                  <a:cubicBezTo>
                    <a:pt x="76" y="475"/>
                    <a:pt x="80" y="596"/>
                    <a:pt x="91" y="708"/>
                  </a:cubicBezTo>
                  <a:cubicBezTo>
                    <a:pt x="93" y="724"/>
                    <a:pt x="95" y="741"/>
                    <a:pt x="93" y="752"/>
                  </a:cubicBezTo>
                  <a:cubicBezTo>
                    <a:pt x="91" y="763"/>
                    <a:pt x="74" y="768"/>
                    <a:pt x="50" y="768"/>
                  </a:cubicBezTo>
                  <a:cubicBezTo>
                    <a:pt x="61" y="782"/>
                    <a:pt x="73" y="797"/>
                    <a:pt x="85" y="810"/>
                  </a:cubicBezTo>
                  <a:cubicBezTo>
                    <a:pt x="182" y="828"/>
                    <a:pt x="303" y="840"/>
                    <a:pt x="428" y="843"/>
                  </a:cubicBezTo>
                  <a:cubicBezTo>
                    <a:pt x="428" y="830"/>
                    <a:pt x="428" y="818"/>
                    <a:pt x="427" y="804"/>
                  </a:cubicBezTo>
                  <a:cubicBezTo>
                    <a:pt x="350" y="800"/>
                    <a:pt x="314" y="788"/>
                    <a:pt x="308" y="773"/>
                  </a:cubicBezTo>
                  <a:close/>
                </a:path>
              </a:pathLst>
            </a:custGeom>
            <a:solidFill>
              <a:srgbClr val="FFFFF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56036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4513408" y="1964115"/>
            <a:ext cx="2823504" cy="2823504"/>
          </a:xfrm>
          <a:prstGeom prst="ellipse">
            <a:avLst/>
          </a:prstGeom>
          <a:solidFill>
            <a:schemeClr val="bg1"/>
          </a:solidFill>
        </p:spPr>
        <p:txBody>
          <a:bodyPr vert="horz" wrap="square" lIns="182880" tIns="0" rIns="18288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dirty="0" err="1">
              <a:solidFill>
                <a:schemeClr val="bg1"/>
              </a:solidFill>
              <a:effectLst>
                <a:outerShdw blurRad="38100" dist="25400" dir="2700000" algn="tl">
                  <a:srgbClr val="000000">
                    <a:alpha val="0"/>
                  </a:srgbClr>
                </a:outerShdw>
              </a:effectLst>
              <a:latin typeface="+mj-lt"/>
            </a:endParaRPr>
          </a:p>
        </p:txBody>
      </p:sp>
      <p:sp>
        <p:nvSpPr>
          <p:cNvPr id="2" name="Title 1"/>
          <p:cNvSpPr>
            <a:spLocks noGrp="1"/>
          </p:cNvSpPr>
          <p:nvPr>
            <p:ph type="title"/>
          </p:nvPr>
        </p:nvSpPr>
        <p:spPr/>
        <p:txBody>
          <a:bodyPr/>
          <a:lstStyle/>
          <a:p>
            <a:r>
              <a:rPr lang="en-US" dirty="0"/>
              <a:t>Step 2: Highlight the challenges of today’s network</a:t>
            </a:r>
          </a:p>
        </p:txBody>
      </p:sp>
      <p:sp>
        <p:nvSpPr>
          <p:cNvPr id="7" name="Text Placeholder 8"/>
          <p:cNvSpPr txBox="1">
            <a:spLocks/>
          </p:cNvSpPr>
          <p:nvPr/>
        </p:nvSpPr>
        <p:spPr>
          <a:xfrm>
            <a:off x="7858647" y="2090953"/>
            <a:ext cx="3540557" cy="640080"/>
          </a:xfrm>
          <a:prstGeom prst="rect">
            <a:avLst/>
          </a:prstGeom>
        </p:spPr>
        <p:txBody>
          <a:bodyPr lIns="91436" tIns="45719" rIns="91436" bIns="45719">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en-JM" sz="2800" dirty="0">
                <a:solidFill>
                  <a:schemeClr val="accent1">
                    <a:lumMod val="75000"/>
                  </a:schemeClr>
                </a:solidFill>
                <a:latin typeface="Franklin Gothic Medium"/>
                <a:ea typeface="Tahoma" pitchFamily="34" charset="0"/>
                <a:cs typeface="Franklin Gothic Medium"/>
              </a:rPr>
              <a:t>Growing SSL stresses performance</a:t>
            </a:r>
            <a:endParaRPr lang="en-US" sz="1800" dirty="0">
              <a:solidFill>
                <a:srgbClr val="4D4D4F"/>
              </a:solidFill>
              <a:latin typeface="Franklin Gothic Book"/>
              <a:cs typeface="Franklin Gothic Book"/>
            </a:endParaRPr>
          </a:p>
        </p:txBody>
      </p:sp>
      <p:sp>
        <p:nvSpPr>
          <p:cNvPr id="8" name="Text Placeholder 8"/>
          <p:cNvSpPr txBox="1">
            <a:spLocks/>
          </p:cNvSpPr>
          <p:nvPr/>
        </p:nvSpPr>
        <p:spPr>
          <a:xfrm>
            <a:off x="407596" y="2073235"/>
            <a:ext cx="3894613" cy="640080"/>
          </a:xfrm>
          <a:prstGeom prst="rect">
            <a:avLst/>
          </a:prstGeom>
        </p:spPr>
        <p:txBody>
          <a:bodyPr lIns="91436" tIns="45719" rIns="91436" bIns="45719">
            <a:noAutofit/>
          </a:bodyPr>
          <a:lstStyle>
            <a:defPPr>
              <a:defRPr lang="en-US"/>
            </a:defPPr>
            <a:lvl1pPr indent="0" algn="ctr" defTabSz="457200">
              <a:spcBef>
                <a:spcPct val="20000"/>
              </a:spcBef>
              <a:buFont typeface="Arial"/>
              <a:buNone/>
              <a:defRPr sz="3200">
                <a:solidFill>
                  <a:schemeClr val="accent1">
                    <a:lumMod val="75000"/>
                  </a:schemeClr>
                </a:solidFill>
                <a:latin typeface="Franklin Gothic Medium"/>
                <a:ea typeface="Tahoma" pitchFamily="34" charset="0"/>
                <a:cs typeface="Franklin Gothic Medium"/>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algn="l"/>
            <a:r>
              <a:rPr lang="en-JM" sz="2800" dirty="0"/>
              <a:t>New SSL protocols can break infastructure</a:t>
            </a:r>
          </a:p>
        </p:txBody>
      </p:sp>
      <p:sp>
        <p:nvSpPr>
          <p:cNvPr id="10" name="Text Placeholder 8"/>
          <p:cNvSpPr txBox="1">
            <a:spLocks/>
          </p:cNvSpPr>
          <p:nvPr/>
        </p:nvSpPr>
        <p:spPr>
          <a:xfrm>
            <a:off x="7723603" y="3102545"/>
            <a:ext cx="3894613" cy="1188720"/>
          </a:xfrm>
          <a:prstGeom prst="rect">
            <a:avLst/>
          </a:prstGeom>
        </p:spPr>
        <p:txBody>
          <a:bodyPr lIns="91436" tIns="45719" rIns="91436" bIns="45719">
            <a:noAutofit/>
          </a:bodyPr>
          <a:lstStyle>
            <a:defPPr>
              <a:defRPr lang="en-US"/>
            </a:defPPr>
            <a:lvl1pPr marL="400050" indent="-342900" defTabSz="457200">
              <a:spcBef>
                <a:spcPct val="20000"/>
              </a:spcBef>
              <a:buFont typeface="Arial"/>
              <a:buChar char="•"/>
              <a:defRPr sz="1900">
                <a:solidFill>
                  <a:srgbClr val="262626"/>
                </a:solidFill>
                <a:cs typeface="Franklin Gothic Book"/>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marL="342900">
              <a:spcBef>
                <a:spcPts val="0"/>
              </a:spcBef>
            </a:pPr>
            <a:r>
              <a:rPr lang="en-US" sz="2000" dirty="0">
                <a:solidFill>
                  <a:srgbClr val="4D4F53"/>
                </a:solidFill>
              </a:rPr>
              <a:t>Multiple decrypt and encrypt points adds overhead</a:t>
            </a:r>
          </a:p>
          <a:p>
            <a:pPr marL="342900">
              <a:spcBef>
                <a:spcPts val="0"/>
              </a:spcBef>
            </a:pPr>
            <a:endParaRPr lang="en-US" sz="2000" dirty="0">
              <a:solidFill>
                <a:srgbClr val="4D4F53"/>
              </a:solidFill>
            </a:endParaRPr>
          </a:p>
          <a:p>
            <a:pPr marL="342900">
              <a:spcBef>
                <a:spcPts val="0"/>
              </a:spcBef>
            </a:pPr>
            <a:r>
              <a:rPr lang="en-US" sz="2000" dirty="0">
                <a:solidFill>
                  <a:srgbClr val="4D4F53"/>
                </a:solidFill>
              </a:rPr>
              <a:t>SSL impacts performance by 80% on NGFWs</a:t>
            </a:r>
          </a:p>
          <a:p>
            <a:pPr marL="342900">
              <a:spcBef>
                <a:spcPts val="0"/>
              </a:spcBef>
            </a:pPr>
            <a:endParaRPr lang="en-US" sz="2000" dirty="0">
              <a:solidFill>
                <a:srgbClr val="4D4F53"/>
              </a:solidFill>
            </a:endParaRPr>
          </a:p>
          <a:p>
            <a:pPr marL="342900">
              <a:spcBef>
                <a:spcPts val="0"/>
              </a:spcBef>
            </a:pPr>
            <a:r>
              <a:rPr lang="en-US" sz="2000" dirty="0">
                <a:solidFill>
                  <a:srgbClr val="4D4F53"/>
                </a:solidFill>
              </a:rPr>
              <a:t>F5 offers industry leading SSL scale and performance</a:t>
            </a:r>
          </a:p>
          <a:p>
            <a:pPr marL="342900">
              <a:spcBef>
                <a:spcPts val="0"/>
              </a:spcBef>
            </a:pPr>
            <a:endParaRPr lang="en-US" sz="2000" dirty="0">
              <a:solidFill>
                <a:srgbClr val="4D4F53"/>
              </a:solidFill>
            </a:endParaRPr>
          </a:p>
          <a:p>
            <a:pPr marL="342900">
              <a:spcBef>
                <a:spcPts val="0"/>
              </a:spcBef>
            </a:pPr>
            <a:endParaRPr lang="en-US" sz="2000" dirty="0">
              <a:solidFill>
                <a:srgbClr val="4D4F53"/>
              </a:solidFill>
            </a:endParaRPr>
          </a:p>
          <a:p>
            <a:pPr marL="342900" algn="ctr">
              <a:spcBef>
                <a:spcPts val="0"/>
              </a:spcBef>
            </a:pPr>
            <a:endParaRPr lang="en-US" sz="2000" dirty="0">
              <a:solidFill>
                <a:srgbClr val="4D4F53"/>
              </a:solidFill>
            </a:endParaRPr>
          </a:p>
          <a:p>
            <a:pPr marL="342900">
              <a:spcBef>
                <a:spcPts val="0"/>
              </a:spcBef>
            </a:pPr>
            <a:endParaRPr lang="en-US" sz="2000" dirty="0">
              <a:solidFill>
                <a:srgbClr val="4D4F53"/>
              </a:solidFill>
            </a:endParaRPr>
          </a:p>
        </p:txBody>
      </p:sp>
      <p:sp>
        <p:nvSpPr>
          <p:cNvPr id="11" name="Text Placeholder 8"/>
          <p:cNvSpPr txBox="1">
            <a:spLocks/>
          </p:cNvSpPr>
          <p:nvPr/>
        </p:nvSpPr>
        <p:spPr>
          <a:xfrm>
            <a:off x="584624" y="3063835"/>
            <a:ext cx="3540557" cy="1188720"/>
          </a:xfrm>
          <a:prstGeom prst="rect">
            <a:avLst/>
          </a:prstGeom>
        </p:spPr>
        <p:txBody>
          <a:bodyPr lIns="91436" tIns="45719" rIns="91436" bIns="45719">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2000" dirty="0">
                <a:solidFill>
                  <a:srgbClr val="4D4F53"/>
                </a:solidFill>
                <a:cs typeface="Franklin Gothic Book"/>
              </a:rPr>
              <a:t>New ciphers address high profile vulnerabilities</a:t>
            </a:r>
          </a:p>
          <a:p>
            <a:pPr>
              <a:spcBef>
                <a:spcPts val="0"/>
              </a:spcBef>
            </a:pPr>
            <a:endParaRPr lang="en-US" sz="2000" dirty="0">
              <a:solidFill>
                <a:srgbClr val="4D4F53"/>
              </a:solidFill>
              <a:cs typeface="Franklin Gothic Book"/>
            </a:endParaRPr>
          </a:p>
          <a:p>
            <a:pPr>
              <a:spcBef>
                <a:spcPts val="0"/>
              </a:spcBef>
            </a:pPr>
            <a:r>
              <a:rPr lang="en-US" sz="2000" dirty="0">
                <a:solidFill>
                  <a:srgbClr val="4D4F53"/>
                </a:solidFill>
                <a:cs typeface="Franklin Gothic Book"/>
              </a:rPr>
              <a:t>Compatibility breaks many security products</a:t>
            </a:r>
          </a:p>
          <a:p>
            <a:pPr>
              <a:spcBef>
                <a:spcPts val="0"/>
              </a:spcBef>
            </a:pPr>
            <a:endParaRPr lang="en-US" sz="2000" dirty="0">
              <a:solidFill>
                <a:srgbClr val="4D4F53"/>
              </a:solidFill>
              <a:cs typeface="Franklin Gothic Book"/>
            </a:endParaRPr>
          </a:p>
          <a:p>
            <a:pPr>
              <a:spcBef>
                <a:spcPts val="0"/>
              </a:spcBef>
            </a:pPr>
            <a:r>
              <a:rPr lang="en-US" sz="2000" dirty="0">
                <a:solidFill>
                  <a:srgbClr val="4D4F53"/>
                </a:solidFill>
                <a:cs typeface="Franklin Gothic Book"/>
              </a:rPr>
              <a:t>F5 supports the broadest range of SSL protocols</a:t>
            </a:r>
          </a:p>
        </p:txBody>
      </p:sp>
      <p:grpSp>
        <p:nvGrpSpPr>
          <p:cNvPr id="20" name="Group 26"/>
          <p:cNvGrpSpPr>
            <a:grpSpLocks noChangeAspect="1"/>
          </p:cNvGrpSpPr>
          <p:nvPr/>
        </p:nvGrpSpPr>
        <p:grpSpPr bwMode="auto">
          <a:xfrm>
            <a:off x="5218482" y="2415454"/>
            <a:ext cx="1402916" cy="1875811"/>
            <a:chOff x="5933" y="1382"/>
            <a:chExt cx="712" cy="952"/>
          </a:xfrm>
          <a:solidFill>
            <a:schemeClr val="tx2"/>
          </a:solidFill>
        </p:grpSpPr>
        <p:sp>
          <p:nvSpPr>
            <p:cNvPr id="21" name="Freeform 27"/>
            <p:cNvSpPr>
              <a:spLocks noEditPoints="1"/>
            </p:cNvSpPr>
            <p:nvPr/>
          </p:nvSpPr>
          <p:spPr bwMode="auto">
            <a:xfrm>
              <a:off x="5933" y="1382"/>
              <a:ext cx="712" cy="952"/>
            </a:xfrm>
            <a:custGeom>
              <a:avLst/>
              <a:gdLst>
                <a:gd name="T0" fmla="*/ 549 w 1147"/>
                <a:gd name="T1" fmla="*/ 166 h 1533"/>
                <a:gd name="T2" fmla="*/ 549 w 1147"/>
                <a:gd name="T3" fmla="*/ 166 h 1533"/>
                <a:gd name="T4" fmla="*/ 598 w 1147"/>
                <a:gd name="T5" fmla="*/ 166 h 1533"/>
                <a:gd name="T6" fmla="*/ 875 w 1147"/>
                <a:gd name="T7" fmla="*/ 444 h 1533"/>
                <a:gd name="T8" fmla="*/ 875 w 1147"/>
                <a:gd name="T9" fmla="*/ 642 h 1533"/>
                <a:gd name="T10" fmla="*/ 272 w 1147"/>
                <a:gd name="T11" fmla="*/ 642 h 1533"/>
                <a:gd name="T12" fmla="*/ 272 w 1147"/>
                <a:gd name="T13" fmla="*/ 444 h 1533"/>
                <a:gd name="T14" fmla="*/ 549 w 1147"/>
                <a:gd name="T15" fmla="*/ 166 h 1533"/>
                <a:gd name="T16" fmla="*/ 1041 w 1147"/>
                <a:gd name="T17" fmla="*/ 642 h 1533"/>
                <a:gd name="T18" fmla="*/ 1041 w 1147"/>
                <a:gd name="T19" fmla="*/ 642 h 1533"/>
                <a:gd name="T20" fmla="*/ 1041 w 1147"/>
                <a:gd name="T21" fmla="*/ 444 h 1533"/>
                <a:gd name="T22" fmla="*/ 598 w 1147"/>
                <a:gd name="T23" fmla="*/ 0 h 1533"/>
                <a:gd name="T24" fmla="*/ 549 w 1147"/>
                <a:gd name="T25" fmla="*/ 0 h 1533"/>
                <a:gd name="T26" fmla="*/ 106 w 1147"/>
                <a:gd name="T27" fmla="*/ 444 h 1533"/>
                <a:gd name="T28" fmla="*/ 106 w 1147"/>
                <a:gd name="T29" fmla="*/ 642 h 1533"/>
                <a:gd name="T30" fmla="*/ 0 w 1147"/>
                <a:gd name="T31" fmla="*/ 753 h 1533"/>
                <a:gd name="T32" fmla="*/ 0 w 1147"/>
                <a:gd name="T33" fmla="*/ 1422 h 1533"/>
                <a:gd name="T34" fmla="*/ 111 w 1147"/>
                <a:gd name="T35" fmla="*/ 1533 h 1533"/>
                <a:gd name="T36" fmla="*/ 1037 w 1147"/>
                <a:gd name="T37" fmla="*/ 1533 h 1533"/>
                <a:gd name="T38" fmla="*/ 1147 w 1147"/>
                <a:gd name="T39" fmla="*/ 1422 h 1533"/>
                <a:gd name="T40" fmla="*/ 1147 w 1147"/>
                <a:gd name="T41" fmla="*/ 753 h 1533"/>
                <a:gd name="T42" fmla="*/ 1041 w 1147"/>
                <a:gd name="T43" fmla="*/ 642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7" h="1533">
                  <a:moveTo>
                    <a:pt x="549" y="166"/>
                  </a:moveTo>
                  <a:lnTo>
                    <a:pt x="549" y="166"/>
                  </a:lnTo>
                  <a:lnTo>
                    <a:pt x="598" y="166"/>
                  </a:lnTo>
                  <a:cubicBezTo>
                    <a:pt x="751" y="166"/>
                    <a:pt x="875" y="291"/>
                    <a:pt x="875" y="444"/>
                  </a:cubicBezTo>
                  <a:lnTo>
                    <a:pt x="875" y="642"/>
                  </a:lnTo>
                  <a:lnTo>
                    <a:pt x="272" y="642"/>
                  </a:lnTo>
                  <a:lnTo>
                    <a:pt x="272" y="444"/>
                  </a:lnTo>
                  <a:cubicBezTo>
                    <a:pt x="272" y="291"/>
                    <a:pt x="396" y="166"/>
                    <a:pt x="549" y="166"/>
                  </a:cubicBezTo>
                  <a:close/>
                  <a:moveTo>
                    <a:pt x="1041" y="642"/>
                  </a:moveTo>
                  <a:lnTo>
                    <a:pt x="1041" y="642"/>
                  </a:lnTo>
                  <a:lnTo>
                    <a:pt x="1041" y="444"/>
                  </a:lnTo>
                  <a:cubicBezTo>
                    <a:pt x="1041" y="199"/>
                    <a:pt x="842" y="0"/>
                    <a:pt x="598" y="0"/>
                  </a:cubicBezTo>
                  <a:lnTo>
                    <a:pt x="549" y="0"/>
                  </a:lnTo>
                  <a:cubicBezTo>
                    <a:pt x="305" y="0"/>
                    <a:pt x="106" y="199"/>
                    <a:pt x="106" y="444"/>
                  </a:cubicBezTo>
                  <a:lnTo>
                    <a:pt x="106" y="642"/>
                  </a:lnTo>
                  <a:cubicBezTo>
                    <a:pt x="47" y="645"/>
                    <a:pt x="0" y="693"/>
                    <a:pt x="0" y="753"/>
                  </a:cubicBezTo>
                  <a:lnTo>
                    <a:pt x="0" y="1422"/>
                  </a:lnTo>
                  <a:cubicBezTo>
                    <a:pt x="0" y="1483"/>
                    <a:pt x="50" y="1533"/>
                    <a:pt x="111" y="1533"/>
                  </a:cubicBezTo>
                  <a:lnTo>
                    <a:pt x="1037" y="1533"/>
                  </a:lnTo>
                  <a:cubicBezTo>
                    <a:pt x="1097" y="1533"/>
                    <a:pt x="1147" y="1483"/>
                    <a:pt x="1147" y="1422"/>
                  </a:cubicBezTo>
                  <a:lnTo>
                    <a:pt x="1147" y="753"/>
                  </a:lnTo>
                  <a:cubicBezTo>
                    <a:pt x="1147" y="693"/>
                    <a:pt x="1100" y="645"/>
                    <a:pt x="1041" y="64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8"/>
            <p:cNvSpPr>
              <a:spLocks noEditPoints="1"/>
            </p:cNvSpPr>
            <p:nvPr/>
          </p:nvSpPr>
          <p:spPr bwMode="auto">
            <a:xfrm>
              <a:off x="5933" y="1382"/>
              <a:ext cx="712" cy="952"/>
            </a:xfrm>
            <a:custGeom>
              <a:avLst/>
              <a:gdLst>
                <a:gd name="T0" fmla="*/ 549 w 1147"/>
                <a:gd name="T1" fmla="*/ 166 h 1533"/>
                <a:gd name="T2" fmla="*/ 549 w 1147"/>
                <a:gd name="T3" fmla="*/ 166 h 1533"/>
                <a:gd name="T4" fmla="*/ 598 w 1147"/>
                <a:gd name="T5" fmla="*/ 166 h 1533"/>
                <a:gd name="T6" fmla="*/ 875 w 1147"/>
                <a:gd name="T7" fmla="*/ 444 h 1533"/>
                <a:gd name="T8" fmla="*/ 875 w 1147"/>
                <a:gd name="T9" fmla="*/ 642 h 1533"/>
                <a:gd name="T10" fmla="*/ 272 w 1147"/>
                <a:gd name="T11" fmla="*/ 642 h 1533"/>
                <a:gd name="T12" fmla="*/ 272 w 1147"/>
                <a:gd name="T13" fmla="*/ 444 h 1533"/>
                <a:gd name="T14" fmla="*/ 549 w 1147"/>
                <a:gd name="T15" fmla="*/ 166 h 1533"/>
                <a:gd name="T16" fmla="*/ 549 w 1147"/>
                <a:gd name="T17" fmla="*/ 166 h 1533"/>
                <a:gd name="T18" fmla="*/ 1041 w 1147"/>
                <a:gd name="T19" fmla="*/ 642 h 1533"/>
                <a:gd name="T20" fmla="*/ 1041 w 1147"/>
                <a:gd name="T21" fmla="*/ 642 h 1533"/>
                <a:gd name="T22" fmla="*/ 1041 w 1147"/>
                <a:gd name="T23" fmla="*/ 444 h 1533"/>
                <a:gd name="T24" fmla="*/ 598 w 1147"/>
                <a:gd name="T25" fmla="*/ 0 h 1533"/>
                <a:gd name="T26" fmla="*/ 549 w 1147"/>
                <a:gd name="T27" fmla="*/ 0 h 1533"/>
                <a:gd name="T28" fmla="*/ 106 w 1147"/>
                <a:gd name="T29" fmla="*/ 444 h 1533"/>
                <a:gd name="T30" fmla="*/ 106 w 1147"/>
                <a:gd name="T31" fmla="*/ 642 h 1533"/>
                <a:gd name="T32" fmla="*/ 0 w 1147"/>
                <a:gd name="T33" fmla="*/ 753 h 1533"/>
                <a:gd name="T34" fmla="*/ 0 w 1147"/>
                <a:gd name="T35" fmla="*/ 1422 h 1533"/>
                <a:gd name="T36" fmla="*/ 111 w 1147"/>
                <a:gd name="T37" fmla="*/ 1533 h 1533"/>
                <a:gd name="T38" fmla="*/ 1037 w 1147"/>
                <a:gd name="T39" fmla="*/ 1533 h 1533"/>
                <a:gd name="T40" fmla="*/ 1147 w 1147"/>
                <a:gd name="T41" fmla="*/ 1422 h 1533"/>
                <a:gd name="T42" fmla="*/ 1147 w 1147"/>
                <a:gd name="T43" fmla="*/ 753 h 1533"/>
                <a:gd name="T44" fmla="*/ 1041 w 1147"/>
                <a:gd name="T45" fmla="*/ 642 h 1533"/>
                <a:gd name="T46" fmla="*/ 1041 w 1147"/>
                <a:gd name="T47" fmla="*/ 642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7" h="1533">
                  <a:moveTo>
                    <a:pt x="549" y="166"/>
                  </a:moveTo>
                  <a:lnTo>
                    <a:pt x="549" y="166"/>
                  </a:lnTo>
                  <a:lnTo>
                    <a:pt x="598" y="166"/>
                  </a:lnTo>
                  <a:cubicBezTo>
                    <a:pt x="751" y="166"/>
                    <a:pt x="875" y="291"/>
                    <a:pt x="875" y="444"/>
                  </a:cubicBezTo>
                  <a:lnTo>
                    <a:pt x="875" y="642"/>
                  </a:lnTo>
                  <a:lnTo>
                    <a:pt x="272" y="642"/>
                  </a:lnTo>
                  <a:lnTo>
                    <a:pt x="272" y="444"/>
                  </a:lnTo>
                  <a:cubicBezTo>
                    <a:pt x="272" y="291"/>
                    <a:pt x="396" y="166"/>
                    <a:pt x="549" y="166"/>
                  </a:cubicBezTo>
                  <a:lnTo>
                    <a:pt x="549" y="166"/>
                  </a:lnTo>
                  <a:close/>
                  <a:moveTo>
                    <a:pt x="1041" y="642"/>
                  </a:moveTo>
                  <a:lnTo>
                    <a:pt x="1041" y="642"/>
                  </a:lnTo>
                  <a:lnTo>
                    <a:pt x="1041" y="444"/>
                  </a:lnTo>
                  <a:cubicBezTo>
                    <a:pt x="1041" y="199"/>
                    <a:pt x="842" y="0"/>
                    <a:pt x="598" y="0"/>
                  </a:cubicBezTo>
                  <a:lnTo>
                    <a:pt x="549" y="0"/>
                  </a:lnTo>
                  <a:cubicBezTo>
                    <a:pt x="305" y="0"/>
                    <a:pt x="106" y="199"/>
                    <a:pt x="106" y="444"/>
                  </a:cubicBezTo>
                  <a:lnTo>
                    <a:pt x="106" y="642"/>
                  </a:lnTo>
                  <a:cubicBezTo>
                    <a:pt x="47" y="645"/>
                    <a:pt x="0" y="693"/>
                    <a:pt x="0" y="753"/>
                  </a:cubicBezTo>
                  <a:lnTo>
                    <a:pt x="0" y="1422"/>
                  </a:lnTo>
                  <a:cubicBezTo>
                    <a:pt x="0" y="1483"/>
                    <a:pt x="50" y="1533"/>
                    <a:pt x="111" y="1533"/>
                  </a:cubicBezTo>
                  <a:lnTo>
                    <a:pt x="1037" y="1533"/>
                  </a:lnTo>
                  <a:cubicBezTo>
                    <a:pt x="1097" y="1533"/>
                    <a:pt x="1147" y="1483"/>
                    <a:pt x="1147" y="1422"/>
                  </a:cubicBezTo>
                  <a:lnTo>
                    <a:pt x="1147" y="753"/>
                  </a:lnTo>
                  <a:cubicBezTo>
                    <a:pt x="1147" y="693"/>
                    <a:pt x="1100" y="645"/>
                    <a:pt x="1041" y="642"/>
                  </a:cubicBezTo>
                  <a:lnTo>
                    <a:pt x="1041" y="642"/>
                  </a:lnTo>
                  <a:close/>
                </a:path>
              </a:pathLst>
            </a:custGeom>
            <a:grpFill/>
            <a:ln w="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4" name="TextBox 3"/>
          <p:cNvSpPr txBox="1"/>
          <p:nvPr/>
        </p:nvSpPr>
        <p:spPr>
          <a:xfrm>
            <a:off x="5468569" y="3454838"/>
            <a:ext cx="1081119" cy="818709"/>
          </a:xfrm>
          <a:prstGeom prst="rect">
            <a:avLst/>
          </a:prstGeom>
          <a:noFill/>
        </p:spPr>
        <p:txBody>
          <a:bodyPr wrap="square" lIns="0" tIns="0" rIns="0" bIns="0" rtlCol="0">
            <a:noAutofit/>
          </a:bodyPr>
          <a:lstStyle/>
          <a:p>
            <a:pPr>
              <a:lnSpc>
                <a:spcPct val="90000"/>
              </a:lnSpc>
              <a:spcAft>
                <a:spcPts val="600"/>
              </a:spcAft>
            </a:pPr>
            <a:r>
              <a:rPr lang="en-US" sz="4000" b="1" dirty="0">
                <a:solidFill>
                  <a:schemeClr val="bg1"/>
                </a:solidFill>
                <a:effectLst>
                  <a:outerShdw blurRad="38100" dist="25400" dir="2700000" algn="tl">
                    <a:srgbClr val="000000">
                      <a:alpha val="0"/>
                    </a:srgbClr>
                  </a:outerShdw>
                </a:effectLst>
              </a:rPr>
              <a:t>SSL</a:t>
            </a:r>
            <a:endParaRPr lang="en-US" sz="4000" b="1" kern="1200" dirty="0">
              <a:solidFill>
                <a:schemeClr val="bg1"/>
              </a:solidFill>
              <a:effectLst>
                <a:outerShdw blurRad="38100" dist="25400" dir="2700000" algn="tl">
                  <a:srgbClr val="000000">
                    <a:alpha val="0"/>
                  </a:srgbClr>
                </a:outerShdw>
              </a:effectLst>
            </a:endParaRPr>
          </a:p>
        </p:txBody>
      </p:sp>
    </p:spTree>
    <p:extLst>
      <p:ext uri="{BB962C8B-B14F-4D97-AF65-F5344CB8AC3E}">
        <p14:creationId xmlns:p14="http://schemas.microsoft.com/office/powerpoint/2010/main" val="906694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Object 2"/>
          <p:cNvGraphicFramePr>
            <a:graphicFrameLocks/>
          </p:cNvGraphicFramePr>
          <p:nvPr>
            <p:extLst>
              <p:ext uri="{D42A27DB-BD31-4B8C-83A1-F6EECF244321}">
                <p14:modId xmlns:p14="http://schemas.microsoft.com/office/powerpoint/2010/main" val="908599319"/>
              </p:ext>
            </p:extLst>
          </p:nvPr>
        </p:nvGraphicFramePr>
        <p:xfrm>
          <a:off x="459577" y="1179995"/>
          <a:ext cx="11729245" cy="5292000"/>
        </p:xfrm>
        <a:graphic>
          <a:graphicData uri="http://schemas.openxmlformats.org/drawingml/2006/chart">
            <c:chart xmlns:c="http://schemas.openxmlformats.org/drawingml/2006/chart" xmlns:r="http://schemas.openxmlformats.org/officeDocument/2006/relationships" r:id="rId3"/>
          </a:graphicData>
        </a:graphic>
      </p:graphicFrame>
      <p:sp>
        <p:nvSpPr>
          <p:cNvPr id="14" name="Title 13"/>
          <p:cNvSpPr>
            <a:spLocks noGrp="1"/>
          </p:cNvSpPr>
          <p:nvPr>
            <p:ph type="title"/>
          </p:nvPr>
        </p:nvSpPr>
        <p:spPr/>
        <p:txBody>
          <a:bodyPr/>
          <a:lstStyle/>
          <a:p>
            <a:r>
              <a:rPr lang="en-US" dirty="0"/>
              <a:t>Industry Leading SSL Scale and Performance</a:t>
            </a:r>
          </a:p>
        </p:txBody>
      </p:sp>
      <p:grpSp>
        <p:nvGrpSpPr>
          <p:cNvPr id="46" name="Group 45"/>
          <p:cNvGrpSpPr/>
          <p:nvPr/>
        </p:nvGrpSpPr>
        <p:grpSpPr>
          <a:xfrm>
            <a:off x="3351212" y="5083195"/>
            <a:ext cx="1360984" cy="835005"/>
            <a:chOff x="5804791" y="3192755"/>
            <a:chExt cx="1066800" cy="835005"/>
          </a:xfrm>
        </p:grpSpPr>
        <p:sp>
          <p:nvSpPr>
            <p:cNvPr id="47" name="Text Box 6"/>
            <p:cNvSpPr txBox="1">
              <a:spLocks noChangeArrowheads="1"/>
            </p:cNvSpPr>
            <p:nvPr/>
          </p:nvSpPr>
          <p:spPr bwMode="auto">
            <a:xfrm>
              <a:off x="5804791" y="3519929"/>
              <a:ext cx="1066800" cy="507831"/>
            </a:xfrm>
            <a:prstGeom prst="rect">
              <a:avLst/>
            </a:prstGeom>
            <a:noFill/>
            <a:ln w="9525">
              <a:noFill/>
              <a:miter lim="800000"/>
              <a:headEnd/>
              <a:tailEnd/>
            </a:ln>
          </p:spPr>
          <p:txBody>
            <a:bodyPr wrap="square">
              <a:spAutoFit/>
            </a:bodyPr>
            <a:lstStyle/>
            <a:p>
              <a:pPr algn="ctr" defTabSz="457200" eaLnBrk="0" hangingPunct="0"/>
              <a:r>
                <a:rPr lang="en-US" sz="900" b="1" dirty="0">
                  <a:solidFill>
                    <a:schemeClr val="bg1"/>
                  </a:solidFill>
                  <a:latin typeface="Calibri"/>
                  <a:cs typeface="Calibri"/>
                </a:rPr>
                <a:t>BIG-IP 4200v</a:t>
              </a:r>
            </a:p>
            <a:p>
              <a:pPr algn="ctr" defTabSz="457200" eaLnBrk="0" hangingPunct="0"/>
              <a:r>
                <a:rPr lang="en-US" sz="900" b="1" dirty="0">
                  <a:solidFill>
                    <a:schemeClr val="bg1"/>
                  </a:solidFill>
                  <a:latin typeface="Calibri"/>
                  <a:cs typeface="Calibri"/>
                </a:rPr>
                <a:t>9K SSL TPS</a:t>
              </a:r>
            </a:p>
            <a:p>
              <a:pPr algn="ctr" defTabSz="457200" eaLnBrk="0" hangingPunct="0"/>
              <a:r>
                <a:rPr lang="en-US" sz="900" b="1" dirty="0">
                  <a:solidFill>
                    <a:schemeClr val="bg1"/>
                  </a:solidFill>
                  <a:latin typeface="Calibri"/>
                  <a:cs typeface="Calibri"/>
                </a:rPr>
                <a:t>8G Bulk </a:t>
              </a:r>
              <a:r>
                <a:rPr lang="en-US" sz="900" b="1" dirty="0" err="1">
                  <a:solidFill>
                    <a:schemeClr val="bg1"/>
                  </a:solidFill>
                  <a:latin typeface="Calibri"/>
                  <a:cs typeface="Calibri"/>
                </a:rPr>
                <a:t>Tput</a:t>
              </a:r>
              <a:endParaRPr lang="en-US" sz="900" b="1" dirty="0">
                <a:solidFill>
                  <a:schemeClr val="bg1"/>
                </a:solidFill>
                <a:latin typeface="Calibri"/>
                <a:cs typeface="Calibri"/>
              </a:endParaRPr>
            </a:p>
          </p:txBody>
        </p:sp>
        <p:pic>
          <p:nvPicPr>
            <p:cNvPr id="48" name="Picture 2" descr="C:\Users\htam\Documents\F5\Hardware Platforms\Launch_Announcements\Stratos-Hi\4200-front.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43707" y="3192755"/>
              <a:ext cx="634254" cy="408598"/>
            </a:xfrm>
            <a:prstGeom prst="rect">
              <a:avLst/>
            </a:prstGeom>
            <a:noFill/>
          </p:spPr>
        </p:pic>
      </p:grpSp>
      <p:grpSp>
        <p:nvGrpSpPr>
          <p:cNvPr id="51" name="Group 50"/>
          <p:cNvGrpSpPr/>
          <p:nvPr/>
        </p:nvGrpSpPr>
        <p:grpSpPr>
          <a:xfrm>
            <a:off x="8075612" y="3207112"/>
            <a:ext cx="1110616" cy="1174388"/>
            <a:chOff x="10233568" y="751210"/>
            <a:chExt cx="1110616" cy="1174388"/>
          </a:xfrm>
        </p:grpSpPr>
        <p:sp>
          <p:nvSpPr>
            <p:cNvPr id="49" name="Text Box 8"/>
            <p:cNvSpPr txBox="1">
              <a:spLocks noChangeAspect="1" noChangeArrowheads="1"/>
            </p:cNvSpPr>
            <p:nvPr/>
          </p:nvSpPr>
          <p:spPr bwMode="auto">
            <a:xfrm>
              <a:off x="10233568" y="1371600"/>
              <a:ext cx="1110616" cy="553998"/>
            </a:xfrm>
            <a:prstGeom prst="rect">
              <a:avLst/>
            </a:prstGeom>
            <a:noFill/>
            <a:ln w="9525">
              <a:noFill/>
              <a:miter lim="800000"/>
              <a:headEnd/>
              <a:tailEnd/>
            </a:ln>
          </p:spPr>
          <p:txBody>
            <a:bodyPr wrap="square">
              <a:spAutoFit/>
            </a:bodyPr>
            <a:lstStyle/>
            <a:p>
              <a:pPr algn="ctr" defTabSz="457200" eaLnBrk="0" hangingPunct="0"/>
              <a:r>
                <a:rPr lang="en-US" sz="1000" b="1" dirty="0">
                  <a:solidFill>
                    <a:schemeClr val="bg1"/>
                  </a:solidFill>
                  <a:latin typeface="Calibri"/>
                </a:rPr>
                <a:t>VIPRION 4480</a:t>
              </a:r>
            </a:p>
            <a:p>
              <a:pPr algn="ctr" eaLnBrk="0" hangingPunct="0"/>
              <a:r>
                <a:rPr lang="en-US" sz="1000" b="1" dirty="0">
                  <a:solidFill>
                    <a:schemeClr val="bg1"/>
                  </a:solidFill>
                  <a:latin typeface="Calibri"/>
                  <a:cs typeface="Calibri"/>
                </a:rPr>
                <a:t>120K L7 RPS</a:t>
              </a:r>
            </a:p>
            <a:p>
              <a:pPr algn="ctr" eaLnBrk="0" hangingPunct="0"/>
              <a:r>
                <a:rPr lang="en-US" sz="1000" b="1" dirty="0">
                  <a:solidFill>
                    <a:schemeClr val="bg1"/>
                  </a:solidFill>
                  <a:latin typeface="Calibri"/>
                  <a:cs typeface="Calibri"/>
                </a:rPr>
                <a:t>80G Bulk </a:t>
              </a:r>
              <a:r>
                <a:rPr lang="en-US" sz="1000" b="1" dirty="0" err="1">
                  <a:solidFill>
                    <a:schemeClr val="bg1"/>
                  </a:solidFill>
                  <a:latin typeface="Calibri"/>
                  <a:cs typeface="Calibri"/>
                </a:rPr>
                <a:t>Tput</a:t>
              </a:r>
              <a:endParaRPr lang="en-US" sz="1000" b="1" dirty="0">
                <a:solidFill>
                  <a:schemeClr val="bg1"/>
                </a:solidFill>
                <a:latin typeface="Calibri"/>
                <a:cs typeface="Calibri"/>
              </a:endParaRPr>
            </a:p>
          </p:txBody>
        </p:sp>
        <p:pic>
          <p:nvPicPr>
            <p:cNvPr id="50" name="Picture 2" descr="C:\Users\htam\Documents\F5\Hardware Platforms\Launch_Announcements\Centaur\4480_chassis.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429783" y="751210"/>
              <a:ext cx="762000" cy="662781"/>
            </a:xfrm>
            <a:prstGeom prst="rect">
              <a:avLst/>
            </a:prstGeom>
            <a:noFill/>
          </p:spPr>
        </p:pic>
      </p:grpSp>
      <p:grpSp>
        <p:nvGrpSpPr>
          <p:cNvPr id="3" name="Group 2"/>
          <p:cNvGrpSpPr/>
          <p:nvPr/>
        </p:nvGrpSpPr>
        <p:grpSpPr>
          <a:xfrm>
            <a:off x="6246812" y="4212604"/>
            <a:ext cx="1295400" cy="820486"/>
            <a:chOff x="5256212" y="4187655"/>
            <a:chExt cx="1295400" cy="820486"/>
          </a:xfrm>
        </p:grpSpPr>
        <p:sp>
          <p:nvSpPr>
            <p:cNvPr id="63" name="Text Box 6"/>
            <p:cNvSpPr txBox="1">
              <a:spLocks noChangeArrowheads="1"/>
            </p:cNvSpPr>
            <p:nvPr/>
          </p:nvSpPr>
          <p:spPr bwMode="auto">
            <a:xfrm>
              <a:off x="5256212" y="4454143"/>
              <a:ext cx="1295400" cy="553998"/>
            </a:xfrm>
            <a:prstGeom prst="rect">
              <a:avLst/>
            </a:prstGeom>
            <a:noFill/>
            <a:ln w="9525">
              <a:noFill/>
              <a:miter lim="800000"/>
              <a:headEnd/>
              <a:tailEnd/>
            </a:ln>
          </p:spPr>
          <p:txBody>
            <a:bodyPr wrap="square">
              <a:spAutoFit/>
            </a:bodyPr>
            <a:lstStyle/>
            <a:p>
              <a:pPr marL="168275" indent="-168275" algn="ctr"/>
              <a:r>
                <a:rPr lang="en-US" sz="1000" b="1" dirty="0">
                  <a:solidFill>
                    <a:schemeClr val="bg1"/>
                  </a:solidFill>
                  <a:latin typeface="Calibri"/>
                </a:rPr>
                <a:t>BIG-IP 10200v-SSL</a:t>
              </a:r>
            </a:p>
            <a:p>
              <a:pPr algn="ctr" defTabSz="457200" eaLnBrk="0" hangingPunct="0"/>
              <a:r>
                <a:rPr lang="en-US" sz="1000" b="1" dirty="0">
                  <a:solidFill>
                    <a:schemeClr val="bg1"/>
                  </a:solidFill>
                  <a:latin typeface="Calibri"/>
                  <a:cs typeface="Calibri"/>
                </a:rPr>
                <a:t>75K SSL TPS</a:t>
              </a:r>
            </a:p>
            <a:p>
              <a:pPr algn="ctr" defTabSz="457200" eaLnBrk="0" hangingPunct="0"/>
              <a:r>
                <a:rPr lang="en-US" sz="1000" b="1" dirty="0">
                  <a:solidFill>
                    <a:schemeClr val="bg1"/>
                  </a:solidFill>
                  <a:latin typeface="Calibri"/>
                  <a:cs typeface="Calibri"/>
                </a:rPr>
                <a:t>33G Bulk </a:t>
              </a:r>
              <a:r>
                <a:rPr lang="en-US" sz="1000" b="1" dirty="0" err="1">
                  <a:solidFill>
                    <a:schemeClr val="bg1"/>
                  </a:solidFill>
                  <a:latin typeface="Calibri"/>
                  <a:cs typeface="Calibri"/>
                </a:rPr>
                <a:t>Tput</a:t>
              </a:r>
              <a:endParaRPr lang="en-US" sz="1000" b="1" dirty="0">
                <a:solidFill>
                  <a:schemeClr val="bg1"/>
                </a:solidFill>
                <a:latin typeface="Calibri"/>
                <a:cs typeface="Calibri"/>
              </a:endParaRPr>
            </a:p>
          </p:txBody>
        </p:sp>
        <p:pic>
          <p:nvPicPr>
            <p:cNvPr id="69" name="Picture 2"/>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458173" y="4187655"/>
              <a:ext cx="788639" cy="2275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nvGrpSpPr>
          <p:cNvPr id="5" name="Group 4"/>
          <p:cNvGrpSpPr/>
          <p:nvPr/>
        </p:nvGrpSpPr>
        <p:grpSpPr>
          <a:xfrm>
            <a:off x="2436812" y="5243045"/>
            <a:ext cx="1371600" cy="827555"/>
            <a:chOff x="2819962" y="4778283"/>
            <a:chExt cx="1183767" cy="827555"/>
          </a:xfrm>
        </p:grpSpPr>
        <p:sp>
          <p:nvSpPr>
            <p:cNvPr id="60" name="Text Box 6"/>
            <p:cNvSpPr txBox="1">
              <a:spLocks noChangeArrowheads="1"/>
            </p:cNvSpPr>
            <p:nvPr/>
          </p:nvSpPr>
          <p:spPr bwMode="auto">
            <a:xfrm>
              <a:off x="2819962" y="5098007"/>
              <a:ext cx="1183767" cy="507831"/>
            </a:xfrm>
            <a:prstGeom prst="rect">
              <a:avLst/>
            </a:prstGeom>
            <a:noFill/>
            <a:ln w="9525">
              <a:noFill/>
              <a:miter lim="800000"/>
              <a:headEnd/>
              <a:tailEnd/>
            </a:ln>
          </p:spPr>
          <p:txBody>
            <a:bodyPr>
              <a:spAutoFit/>
            </a:bodyPr>
            <a:lstStyle/>
            <a:p>
              <a:pPr algn="ctr" defTabSz="457200" eaLnBrk="0" hangingPunct="0"/>
              <a:r>
                <a:rPr lang="en-US" sz="900" b="1" dirty="0">
                  <a:solidFill>
                    <a:schemeClr val="bg1"/>
                  </a:solidFill>
                  <a:latin typeface="Calibri"/>
                  <a:cs typeface="Calibri"/>
                </a:rPr>
                <a:t>BIG-IP 2200s</a:t>
              </a:r>
            </a:p>
            <a:p>
              <a:pPr algn="ctr" defTabSz="457200" eaLnBrk="0" hangingPunct="0"/>
              <a:r>
                <a:rPr lang="en-US" sz="900" b="1" dirty="0">
                  <a:solidFill>
                    <a:schemeClr val="bg1"/>
                  </a:solidFill>
                  <a:latin typeface="Calibri"/>
                  <a:cs typeface="Calibri"/>
                </a:rPr>
                <a:t>4K SSL TPS</a:t>
              </a:r>
            </a:p>
            <a:p>
              <a:pPr algn="ctr" defTabSz="457200" eaLnBrk="0" hangingPunct="0"/>
              <a:r>
                <a:rPr lang="en-US" sz="900" b="1" dirty="0">
                  <a:solidFill>
                    <a:schemeClr val="bg1"/>
                  </a:solidFill>
                  <a:latin typeface="Calibri"/>
                  <a:cs typeface="Calibri"/>
                </a:rPr>
                <a:t>4G Bulk </a:t>
              </a:r>
              <a:r>
                <a:rPr lang="en-US" sz="900" b="1" dirty="0" err="1">
                  <a:solidFill>
                    <a:schemeClr val="bg1"/>
                  </a:solidFill>
                  <a:latin typeface="Calibri"/>
                  <a:cs typeface="Calibri"/>
                </a:rPr>
                <a:t>Tput</a:t>
              </a:r>
              <a:endParaRPr lang="en-US" sz="900" b="1" dirty="0">
                <a:solidFill>
                  <a:schemeClr val="bg1"/>
                </a:solidFill>
                <a:latin typeface="Calibri"/>
                <a:cs typeface="Calibri"/>
              </a:endParaRPr>
            </a:p>
          </p:txBody>
        </p:sp>
        <p:pic>
          <p:nvPicPr>
            <p:cNvPr id="70" name="Picture 5"/>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037915" y="4778283"/>
              <a:ext cx="747859" cy="294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nvGrpSpPr>
          <p:cNvPr id="6" name="Group 5"/>
          <p:cNvGrpSpPr/>
          <p:nvPr/>
        </p:nvGrpSpPr>
        <p:grpSpPr>
          <a:xfrm>
            <a:off x="4265612" y="4902512"/>
            <a:ext cx="1295400" cy="863288"/>
            <a:chOff x="3678934" y="4532424"/>
            <a:chExt cx="1295400" cy="863288"/>
          </a:xfrm>
        </p:grpSpPr>
        <p:sp>
          <p:nvSpPr>
            <p:cNvPr id="57" name="Text Box 6"/>
            <p:cNvSpPr txBox="1">
              <a:spLocks noChangeArrowheads="1"/>
            </p:cNvSpPr>
            <p:nvPr/>
          </p:nvSpPr>
          <p:spPr bwMode="auto">
            <a:xfrm>
              <a:off x="3678934" y="4841714"/>
              <a:ext cx="1295400" cy="553998"/>
            </a:xfrm>
            <a:prstGeom prst="rect">
              <a:avLst/>
            </a:prstGeom>
            <a:noFill/>
            <a:ln w="9525">
              <a:noFill/>
              <a:miter lim="800000"/>
              <a:headEnd/>
              <a:tailEnd/>
            </a:ln>
          </p:spPr>
          <p:txBody>
            <a:bodyPr wrap="square">
              <a:spAutoFit/>
            </a:bodyPr>
            <a:lstStyle/>
            <a:p>
              <a:pPr marL="168275" indent="-168275" algn="ctr"/>
              <a:r>
                <a:rPr lang="en-US" sz="1000" b="1" dirty="0">
                  <a:solidFill>
                    <a:schemeClr val="bg1"/>
                  </a:solidFill>
                  <a:latin typeface="Calibri"/>
                </a:rPr>
                <a:t>BIG-IP 5250v</a:t>
              </a:r>
            </a:p>
            <a:p>
              <a:pPr algn="ctr" defTabSz="457200" eaLnBrk="0" hangingPunct="0"/>
              <a:r>
                <a:rPr lang="en-US" sz="1000" b="1" dirty="0">
                  <a:solidFill>
                    <a:schemeClr val="bg1"/>
                  </a:solidFill>
                  <a:latin typeface="Calibri"/>
                  <a:cs typeface="Calibri"/>
                </a:rPr>
                <a:t>21K SSL TPS</a:t>
              </a:r>
            </a:p>
            <a:p>
              <a:pPr algn="ctr" defTabSz="457200" eaLnBrk="0" hangingPunct="0"/>
              <a:r>
                <a:rPr lang="en-US" sz="1000" b="1" dirty="0">
                  <a:solidFill>
                    <a:schemeClr val="bg1"/>
                  </a:solidFill>
                  <a:latin typeface="Calibri"/>
                  <a:cs typeface="Calibri"/>
                </a:rPr>
                <a:t>12G Bulk </a:t>
              </a:r>
              <a:r>
                <a:rPr lang="en-US" sz="1000" b="1" dirty="0" err="1">
                  <a:solidFill>
                    <a:schemeClr val="bg1"/>
                  </a:solidFill>
                  <a:latin typeface="Calibri"/>
                  <a:cs typeface="Calibri"/>
                </a:rPr>
                <a:t>Tput</a:t>
              </a:r>
              <a:endParaRPr lang="en-US" sz="1000" b="1" dirty="0">
                <a:solidFill>
                  <a:schemeClr val="bg1"/>
                </a:solidFill>
                <a:latin typeface="Calibri"/>
                <a:cs typeface="Calibri"/>
              </a:endParaRPr>
            </a:p>
          </p:txBody>
        </p:sp>
        <p:pic>
          <p:nvPicPr>
            <p:cNvPr id="4098" name="Picture 2" descr="C:\Users\htam\Documents\F5\Hardware Platforms\Launch_Announcements\HW Refresh On Demand\HW-BIGIP-5000-web-PPT.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854316" y="4532424"/>
              <a:ext cx="944635" cy="377851"/>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7" name="Group 6"/>
          <p:cNvGrpSpPr/>
          <p:nvPr/>
        </p:nvGrpSpPr>
        <p:grpSpPr>
          <a:xfrm>
            <a:off x="5256212" y="4482107"/>
            <a:ext cx="1295400" cy="806821"/>
            <a:chOff x="4772373" y="4507507"/>
            <a:chExt cx="1295400" cy="806821"/>
          </a:xfrm>
        </p:grpSpPr>
        <p:sp>
          <p:nvSpPr>
            <p:cNvPr id="61" name="Text Box 6"/>
            <p:cNvSpPr txBox="1">
              <a:spLocks noChangeArrowheads="1"/>
            </p:cNvSpPr>
            <p:nvPr/>
          </p:nvSpPr>
          <p:spPr bwMode="auto">
            <a:xfrm>
              <a:off x="4772373" y="4760330"/>
              <a:ext cx="1295400" cy="553998"/>
            </a:xfrm>
            <a:prstGeom prst="rect">
              <a:avLst/>
            </a:prstGeom>
            <a:noFill/>
            <a:ln w="9525">
              <a:noFill/>
              <a:miter lim="800000"/>
              <a:headEnd/>
              <a:tailEnd/>
            </a:ln>
          </p:spPr>
          <p:txBody>
            <a:bodyPr wrap="square">
              <a:spAutoFit/>
            </a:bodyPr>
            <a:lstStyle/>
            <a:p>
              <a:pPr marL="168275" indent="-168275" algn="ctr"/>
              <a:r>
                <a:rPr lang="en-US" sz="1000" b="1" dirty="0">
                  <a:solidFill>
                    <a:schemeClr val="bg1"/>
                  </a:solidFill>
                  <a:latin typeface="Calibri"/>
                </a:rPr>
                <a:t>BIG-IP 7200v-SSL</a:t>
              </a:r>
            </a:p>
            <a:p>
              <a:pPr algn="ctr" defTabSz="457200" eaLnBrk="0" hangingPunct="0"/>
              <a:r>
                <a:rPr lang="en-US" sz="1000" b="1" dirty="0">
                  <a:solidFill>
                    <a:schemeClr val="bg1"/>
                  </a:solidFill>
                  <a:latin typeface="Calibri"/>
                  <a:cs typeface="Calibri"/>
                </a:rPr>
                <a:t>60K SSL TPS</a:t>
              </a:r>
            </a:p>
            <a:p>
              <a:pPr algn="ctr" defTabSz="457200" eaLnBrk="0" hangingPunct="0"/>
              <a:r>
                <a:rPr lang="en-US" sz="1000" b="1" dirty="0">
                  <a:solidFill>
                    <a:schemeClr val="bg1"/>
                  </a:solidFill>
                  <a:latin typeface="Calibri"/>
                  <a:cs typeface="Calibri"/>
                </a:rPr>
                <a:t>19G Bulk </a:t>
              </a:r>
              <a:r>
                <a:rPr lang="en-US" sz="1000" b="1" dirty="0" err="1">
                  <a:solidFill>
                    <a:schemeClr val="bg1"/>
                  </a:solidFill>
                  <a:latin typeface="Calibri"/>
                  <a:cs typeface="Calibri"/>
                </a:rPr>
                <a:t>Tput</a:t>
              </a:r>
              <a:endParaRPr lang="en-US" sz="1000" b="1" dirty="0">
                <a:solidFill>
                  <a:schemeClr val="bg1"/>
                </a:solidFill>
                <a:latin typeface="Calibri"/>
                <a:cs typeface="Calibri"/>
              </a:endParaRPr>
            </a:p>
          </p:txBody>
        </p:sp>
        <p:pic>
          <p:nvPicPr>
            <p:cNvPr id="4099" name="Picture 3" descr="C:\Users\htam\Documents\F5\Hardware Platforms\Launch_Announcements\HW Refresh On Demand\HW-BIGIP-7000-web-PPT.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991304" y="4507507"/>
              <a:ext cx="874508" cy="325562"/>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9" name="Group 8"/>
          <p:cNvGrpSpPr/>
          <p:nvPr/>
        </p:nvGrpSpPr>
        <p:grpSpPr>
          <a:xfrm>
            <a:off x="1446212" y="5080000"/>
            <a:ext cx="1371600" cy="1034700"/>
            <a:chOff x="1446212" y="5105978"/>
            <a:chExt cx="1371600" cy="1034700"/>
          </a:xfrm>
        </p:grpSpPr>
        <p:sp>
          <p:nvSpPr>
            <p:cNvPr id="58" name="Text Box 6"/>
            <p:cNvSpPr txBox="1">
              <a:spLocks noChangeArrowheads="1"/>
            </p:cNvSpPr>
            <p:nvPr/>
          </p:nvSpPr>
          <p:spPr bwMode="auto">
            <a:xfrm>
              <a:off x="1446212" y="5632847"/>
              <a:ext cx="1371600" cy="507831"/>
            </a:xfrm>
            <a:prstGeom prst="rect">
              <a:avLst/>
            </a:prstGeom>
            <a:noFill/>
            <a:ln w="9525">
              <a:noFill/>
              <a:miter lim="800000"/>
              <a:headEnd/>
              <a:tailEnd/>
            </a:ln>
          </p:spPr>
          <p:txBody>
            <a:bodyPr>
              <a:spAutoFit/>
            </a:bodyPr>
            <a:lstStyle/>
            <a:p>
              <a:pPr algn="ctr" defTabSz="457200" eaLnBrk="0" hangingPunct="0"/>
              <a:r>
                <a:rPr lang="en-US" sz="900" b="1" dirty="0">
                  <a:solidFill>
                    <a:schemeClr val="bg1"/>
                  </a:solidFill>
                  <a:latin typeface="Calibri"/>
                  <a:cs typeface="Calibri"/>
                </a:rPr>
                <a:t>BIG-IP 10G VE</a:t>
              </a:r>
            </a:p>
            <a:p>
              <a:pPr algn="ctr" defTabSz="457200" eaLnBrk="0" hangingPunct="0"/>
              <a:r>
                <a:rPr lang="en-US" sz="900" b="1" dirty="0">
                  <a:solidFill>
                    <a:schemeClr val="bg1"/>
                  </a:solidFill>
                  <a:latin typeface="Calibri"/>
                  <a:cs typeface="Calibri"/>
                </a:rPr>
                <a:t>3.4K SSL TPS</a:t>
              </a:r>
            </a:p>
            <a:p>
              <a:pPr algn="ctr" defTabSz="457200" eaLnBrk="0" hangingPunct="0"/>
              <a:r>
                <a:rPr lang="en-US" sz="900" b="1" dirty="0">
                  <a:solidFill>
                    <a:schemeClr val="bg1"/>
                  </a:solidFill>
                  <a:latin typeface="Calibri"/>
                  <a:cs typeface="Calibri"/>
                </a:rPr>
                <a:t>4G Bulk </a:t>
              </a:r>
              <a:r>
                <a:rPr lang="en-US" sz="900" b="1" dirty="0" err="1">
                  <a:solidFill>
                    <a:schemeClr val="bg1"/>
                  </a:solidFill>
                  <a:latin typeface="Calibri"/>
                  <a:cs typeface="Calibri"/>
                </a:rPr>
                <a:t>Tput</a:t>
              </a:r>
              <a:endParaRPr lang="en-US" sz="900" b="1" dirty="0">
                <a:solidFill>
                  <a:schemeClr val="bg1"/>
                </a:solidFill>
                <a:latin typeface="Calibri"/>
                <a:cs typeface="Calibri"/>
              </a:endParaRPr>
            </a:p>
          </p:txBody>
        </p:sp>
        <p:pic>
          <p:nvPicPr>
            <p:cNvPr id="1026" name="Picture 2"/>
            <p:cNvPicPr>
              <a:picLocks noChangeAspect="1" noChangeArrowheads="1"/>
            </p:cNvPicPr>
            <p:nvPr/>
          </p:nvPicPr>
          <p:blipFill>
            <a:blip r:embed="rId10"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979612" y="5105978"/>
              <a:ext cx="426603" cy="495300"/>
            </a:xfrm>
            <a:prstGeom prst="rect">
              <a:avLst/>
            </a:prstGeom>
            <a:solidFill>
              <a:schemeClr val="bg1"/>
            </a:solidFill>
            <a:ln>
              <a:solidFill>
                <a:schemeClr val="bg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nvGrpSpPr>
          <p:cNvPr id="10" name="Group 9"/>
          <p:cNvGrpSpPr/>
          <p:nvPr/>
        </p:nvGrpSpPr>
        <p:grpSpPr>
          <a:xfrm>
            <a:off x="9031967" y="2567367"/>
            <a:ext cx="1024845" cy="975933"/>
            <a:chOff x="9016727" y="2349998"/>
            <a:chExt cx="1024845" cy="975933"/>
          </a:xfrm>
        </p:grpSpPr>
        <p:sp>
          <p:nvSpPr>
            <p:cNvPr id="53" name="Text Box 8"/>
            <p:cNvSpPr txBox="1">
              <a:spLocks noChangeAspect="1" noChangeArrowheads="1"/>
            </p:cNvSpPr>
            <p:nvPr/>
          </p:nvSpPr>
          <p:spPr bwMode="auto">
            <a:xfrm>
              <a:off x="9016727" y="2771933"/>
              <a:ext cx="1024845" cy="553998"/>
            </a:xfrm>
            <a:prstGeom prst="rect">
              <a:avLst/>
            </a:prstGeom>
            <a:noFill/>
            <a:ln w="9525">
              <a:noFill/>
              <a:miter lim="800000"/>
              <a:headEnd/>
              <a:tailEnd/>
            </a:ln>
          </p:spPr>
          <p:txBody>
            <a:bodyPr wrap="square">
              <a:spAutoFit/>
            </a:bodyPr>
            <a:lstStyle/>
            <a:p>
              <a:pPr algn="ctr" defTabSz="457200" eaLnBrk="0" hangingPunct="0"/>
              <a:r>
                <a:rPr lang="en-US" sz="1000" b="1" dirty="0">
                  <a:solidFill>
                    <a:schemeClr val="bg1"/>
                  </a:solidFill>
                  <a:latin typeface="Calibri"/>
                </a:rPr>
                <a:t>VIPRION 2400</a:t>
              </a:r>
            </a:p>
            <a:p>
              <a:pPr algn="ctr" eaLnBrk="0" hangingPunct="0"/>
              <a:r>
                <a:rPr lang="en-US" sz="1000" b="1" dirty="0">
                  <a:solidFill>
                    <a:schemeClr val="bg1"/>
                  </a:solidFill>
                  <a:latin typeface="Calibri"/>
                  <a:cs typeface="Calibri"/>
                </a:rPr>
                <a:t>176K SSL TPS</a:t>
              </a:r>
            </a:p>
            <a:p>
              <a:pPr algn="ctr" eaLnBrk="0" hangingPunct="0"/>
              <a:r>
                <a:rPr lang="en-US" sz="1000" b="1" dirty="0">
                  <a:solidFill>
                    <a:schemeClr val="bg1"/>
                  </a:solidFill>
                  <a:latin typeface="Calibri"/>
                  <a:cs typeface="Calibri"/>
                </a:rPr>
                <a:t>144G Bulk </a:t>
              </a:r>
              <a:r>
                <a:rPr lang="en-US" sz="1000" b="1" dirty="0" err="1">
                  <a:solidFill>
                    <a:schemeClr val="bg1"/>
                  </a:solidFill>
                  <a:latin typeface="Calibri"/>
                  <a:cs typeface="Calibri"/>
                </a:rPr>
                <a:t>Tput</a:t>
              </a:r>
              <a:endParaRPr lang="en-US" sz="1000" b="1" dirty="0">
                <a:solidFill>
                  <a:schemeClr val="bg1"/>
                </a:solidFill>
                <a:latin typeface="Calibri"/>
                <a:cs typeface="Calibri"/>
              </a:endParaRPr>
            </a:p>
          </p:txBody>
        </p:sp>
        <p:pic>
          <p:nvPicPr>
            <p:cNvPr id="54" name="Picture 53"/>
            <p:cNvPicPr>
              <a:picLocks noChangeAspect="1"/>
            </p:cNvPicPr>
            <p:nvPr/>
          </p:nvPicPr>
          <p:blipFill>
            <a:blip r:embed="rId11" cstate="hqprint">
              <a:extLst>
                <a:ext uri="{BEBA8EAE-BF5A-486C-A8C5-ECC9F3942E4B}">
                  <a14:imgProps xmlns:a14="http://schemas.microsoft.com/office/drawing/2010/main">
                    <a14:imgLayer r:embed="rId12">
                      <a14:imgEffect>
                        <a14:backgroundRemoval t="0" b="88525" l="0" r="98603"/>
                      </a14:imgEffect>
                    </a14:imgLayer>
                  </a14:imgProps>
                </a:ext>
                <a:ext uri="{28A0092B-C50C-407E-A947-70E740481C1C}">
                  <a14:useLocalDpi xmlns:a14="http://schemas.microsoft.com/office/drawing/2010/main"/>
                </a:ext>
              </a:extLst>
            </a:blip>
            <a:stretch>
              <a:fillRect/>
            </a:stretch>
          </p:blipFill>
          <p:spPr>
            <a:xfrm>
              <a:off x="9162794" y="2349998"/>
              <a:ext cx="850799" cy="434906"/>
            </a:xfrm>
            <a:prstGeom prst="rect">
              <a:avLst/>
            </a:prstGeom>
          </p:spPr>
        </p:pic>
      </p:grpSp>
      <p:grpSp>
        <p:nvGrpSpPr>
          <p:cNvPr id="11" name="Group 10"/>
          <p:cNvGrpSpPr/>
          <p:nvPr/>
        </p:nvGrpSpPr>
        <p:grpSpPr>
          <a:xfrm>
            <a:off x="7313612" y="4013200"/>
            <a:ext cx="948258" cy="834623"/>
            <a:chOff x="8181555" y="3499421"/>
            <a:chExt cx="948258" cy="834623"/>
          </a:xfrm>
        </p:grpSpPr>
        <p:pic>
          <p:nvPicPr>
            <p:cNvPr id="55" name="Picture 54"/>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8250896" y="3499421"/>
              <a:ext cx="781071" cy="280625"/>
            </a:xfrm>
            <a:prstGeom prst="rect">
              <a:avLst/>
            </a:prstGeom>
          </p:spPr>
        </p:pic>
        <p:sp>
          <p:nvSpPr>
            <p:cNvPr id="56" name="Text Box 6"/>
            <p:cNvSpPr txBox="1">
              <a:spLocks noChangeArrowheads="1"/>
            </p:cNvSpPr>
            <p:nvPr/>
          </p:nvSpPr>
          <p:spPr bwMode="auto">
            <a:xfrm>
              <a:off x="8181555" y="3780046"/>
              <a:ext cx="948258" cy="553998"/>
            </a:xfrm>
            <a:prstGeom prst="rect">
              <a:avLst/>
            </a:prstGeom>
            <a:noFill/>
            <a:ln w="9525">
              <a:noFill/>
              <a:miter lim="800000"/>
              <a:headEnd/>
              <a:tailEnd/>
            </a:ln>
          </p:spPr>
          <p:txBody>
            <a:bodyPr wrap="square">
              <a:spAutoFit/>
            </a:bodyPr>
            <a:lstStyle/>
            <a:p>
              <a:pPr marL="168275" indent="-168275" algn="ctr"/>
              <a:r>
                <a:rPr lang="en-US" sz="1000" b="1" dirty="0">
                  <a:solidFill>
                    <a:schemeClr val="bg1"/>
                  </a:solidFill>
                  <a:latin typeface="Calibri"/>
                </a:rPr>
                <a:t>VIPRION 2200</a:t>
              </a:r>
            </a:p>
            <a:p>
              <a:pPr algn="ctr" defTabSz="457200" eaLnBrk="0" hangingPunct="0"/>
              <a:r>
                <a:rPr lang="en-US" sz="1000" b="1" dirty="0">
                  <a:solidFill>
                    <a:schemeClr val="bg1"/>
                  </a:solidFill>
                  <a:latin typeface="Calibri"/>
                  <a:cs typeface="Calibri"/>
                </a:rPr>
                <a:t>88K SSL TPS</a:t>
              </a:r>
            </a:p>
            <a:p>
              <a:pPr algn="ctr" defTabSz="457200" eaLnBrk="0" hangingPunct="0"/>
              <a:r>
                <a:rPr lang="en-US" sz="1000" b="1" dirty="0">
                  <a:solidFill>
                    <a:schemeClr val="bg1"/>
                  </a:solidFill>
                  <a:latin typeface="Calibri"/>
                  <a:cs typeface="Calibri"/>
                </a:rPr>
                <a:t>72G Bulk </a:t>
              </a:r>
              <a:r>
                <a:rPr lang="en-US" sz="1000" b="1" dirty="0" err="1">
                  <a:solidFill>
                    <a:schemeClr val="bg1"/>
                  </a:solidFill>
                  <a:latin typeface="Calibri"/>
                  <a:cs typeface="Calibri"/>
                </a:rPr>
                <a:t>Tput</a:t>
              </a:r>
              <a:endParaRPr lang="en-US" sz="1000" b="1" dirty="0">
                <a:solidFill>
                  <a:schemeClr val="bg1"/>
                </a:solidFill>
                <a:latin typeface="Calibri"/>
                <a:cs typeface="Calibri"/>
              </a:endParaRPr>
            </a:p>
          </p:txBody>
        </p:sp>
      </p:grpSp>
      <p:grpSp>
        <p:nvGrpSpPr>
          <p:cNvPr id="2" name="Group 1"/>
          <p:cNvGrpSpPr/>
          <p:nvPr/>
        </p:nvGrpSpPr>
        <p:grpSpPr>
          <a:xfrm>
            <a:off x="10895008" y="1224097"/>
            <a:ext cx="1051562" cy="1417503"/>
            <a:chOff x="10205261" y="152400"/>
            <a:chExt cx="1001773" cy="1417503"/>
          </a:xfrm>
        </p:grpSpPr>
        <p:sp>
          <p:nvSpPr>
            <p:cNvPr id="66" name="Text Box 6"/>
            <p:cNvSpPr txBox="1">
              <a:spLocks noChangeArrowheads="1"/>
            </p:cNvSpPr>
            <p:nvPr/>
          </p:nvSpPr>
          <p:spPr bwMode="auto">
            <a:xfrm>
              <a:off x="10205261" y="1015905"/>
              <a:ext cx="1001773" cy="553998"/>
            </a:xfrm>
            <a:prstGeom prst="rect">
              <a:avLst/>
            </a:prstGeom>
            <a:noFill/>
            <a:ln w="9525">
              <a:noFill/>
              <a:miter lim="800000"/>
              <a:headEnd/>
              <a:tailEnd/>
            </a:ln>
          </p:spPr>
          <p:txBody>
            <a:bodyPr wrap="square">
              <a:spAutoFit/>
            </a:bodyPr>
            <a:lstStyle/>
            <a:p>
              <a:pPr algn="ctr" defTabSz="457200" eaLnBrk="0" hangingPunct="0"/>
              <a:r>
                <a:rPr lang="en-US" sz="1000" b="1" dirty="0">
                  <a:solidFill>
                    <a:schemeClr val="bg1"/>
                  </a:solidFill>
                  <a:latin typeface="Calibri"/>
                  <a:cs typeface="Calibri"/>
                </a:rPr>
                <a:t>VIPRION 4800</a:t>
              </a:r>
            </a:p>
            <a:p>
              <a:pPr algn="ctr" defTabSz="457200" eaLnBrk="0" hangingPunct="0"/>
              <a:r>
                <a:rPr lang="en-US" sz="1000" b="1" dirty="0">
                  <a:solidFill>
                    <a:schemeClr val="bg1"/>
                  </a:solidFill>
                  <a:latin typeface="Calibri"/>
                  <a:cs typeface="Calibri"/>
                </a:rPr>
                <a:t>240K SSL TPS</a:t>
              </a:r>
            </a:p>
            <a:p>
              <a:pPr algn="ctr" defTabSz="457200" eaLnBrk="0" hangingPunct="0"/>
              <a:r>
                <a:rPr lang="en-US" sz="1000" b="1" dirty="0">
                  <a:solidFill>
                    <a:schemeClr val="bg1"/>
                  </a:solidFill>
                  <a:latin typeface="Calibri"/>
                  <a:cs typeface="Calibri"/>
                </a:rPr>
                <a:t>160G Bulk </a:t>
              </a:r>
              <a:r>
                <a:rPr lang="en-US" sz="1000" b="1" dirty="0" err="1">
                  <a:solidFill>
                    <a:schemeClr val="bg1"/>
                  </a:solidFill>
                  <a:latin typeface="Calibri"/>
                  <a:cs typeface="Calibri"/>
                </a:rPr>
                <a:t>Tput</a:t>
              </a:r>
              <a:endParaRPr lang="en-US" sz="1000" b="1" dirty="0">
                <a:solidFill>
                  <a:schemeClr val="bg1"/>
                </a:solidFill>
                <a:latin typeface="Calibri"/>
                <a:cs typeface="Calibri"/>
              </a:endParaRPr>
            </a:p>
          </p:txBody>
        </p:sp>
        <p:pic>
          <p:nvPicPr>
            <p:cNvPr id="68" name="Picture 2"/>
            <p:cNvPicPr>
              <a:picLocks noChangeAspect="1" noChangeArrowheads="1"/>
            </p:cNvPicPr>
            <p:nvPr/>
          </p:nvPicPr>
          <p:blipFill>
            <a:blip r:embed="rId1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449352" y="152400"/>
              <a:ext cx="539905" cy="819220"/>
            </a:xfrm>
            <a:prstGeom prst="rect">
              <a:avLst/>
            </a:prstGeom>
            <a:noFill/>
            <a:ln w="9525">
              <a:solidFill>
                <a:schemeClr val="bg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nvGrpSpPr>
          <p:cNvPr id="12" name="Group 11"/>
          <p:cNvGrpSpPr/>
          <p:nvPr/>
        </p:nvGrpSpPr>
        <p:grpSpPr>
          <a:xfrm>
            <a:off x="9980612" y="1803399"/>
            <a:ext cx="1058771" cy="819715"/>
            <a:chOff x="7161212" y="3734892"/>
            <a:chExt cx="1058771" cy="753145"/>
          </a:xfrm>
        </p:grpSpPr>
        <p:sp>
          <p:nvSpPr>
            <p:cNvPr id="19" name="Text Box 8"/>
            <p:cNvSpPr txBox="1">
              <a:spLocks noChangeAspect="1" noChangeArrowheads="1"/>
            </p:cNvSpPr>
            <p:nvPr/>
          </p:nvSpPr>
          <p:spPr bwMode="auto">
            <a:xfrm>
              <a:off x="7161212" y="3979030"/>
              <a:ext cx="1058771" cy="509007"/>
            </a:xfrm>
            <a:prstGeom prst="rect">
              <a:avLst/>
            </a:prstGeom>
            <a:noFill/>
            <a:ln w="9525">
              <a:noFill/>
              <a:miter lim="800000"/>
              <a:headEnd/>
              <a:tailEnd/>
            </a:ln>
          </p:spPr>
          <p:txBody>
            <a:bodyPr wrap="square">
              <a:spAutoFit/>
            </a:bodyPr>
            <a:lstStyle/>
            <a:p>
              <a:pPr algn="ctr" defTabSz="457200" eaLnBrk="0" hangingPunct="0"/>
              <a:r>
                <a:rPr lang="en-US" sz="1000" b="1" dirty="0">
                  <a:solidFill>
                    <a:schemeClr val="bg1"/>
                  </a:solidFill>
                  <a:latin typeface="Calibri"/>
                </a:rPr>
                <a:t>BIG-IP 12250v</a:t>
              </a:r>
            </a:p>
            <a:p>
              <a:pPr algn="ctr" eaLnBrk="0" hangingPunct="0"/>
              <a:r>
                <a:rPr lang="en-US" sz="1000" b="1" dirty="0">
                  <a:solidFill>
                    <a:schemeClr val="bg1"/>
                  </a:solidFill>
                  <a:latin typeface="Calibri"/>
                  <a:cs typeface="Calibri"/>
                </a:rPr>
                <a:t>240K SSL TPS </a:t>
              </a:r>
            </a:p>
            <a:p>
              <a:pPr algn="ctr" eaLnBrk="0" hangingPunct="0"/>
              <a:r>
                <a:rPr lang="en-US" sz="1000" b="1" dirty="0">
                  <a:solidFill>
                    <a:schemeClr val="bg1"/>
                  </a:solidFill>
                  <a:latin typeface="Calibri"/>
                  <a:cs typeface="Calibri"/>
                </a:rPr>
                <a:t>40G Bulk </a:t>
              </a:r>
              <a:r>
                <a:rPr lang="en-US" sz="1000" b="1" dirty="0" err="1">
                  <a:solidFill>
                    <a:schemeClr val="bg1"/>
                  </a:solidFill>
                  <a:latin typeface="Calibri"/>
                  <a:cs typeface="Calibri"/>
                </a:rPr>
                <a:t>Tput</a:t>
              </a:r>
              <a:endParaRPr lang="en-US" sz="1000" b="1" dirty="0">
                <a:solidFill>
                  <a:schemeClr val="bg1"/>
                </a:solidFill>
                <a:latin typeface="Calibri"/>
                <a:cs typeface="Calibri"/>
              </a:endParaRPr>
            </a:p>
          </p:txBody>
        </p:sp>
        <p:pic>
          <p:nvPicPr>
            <p:cNvPr id="39" name="Picture 2"/>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354816" y="3734892"/>
              <a:ext cx="788639" cy="2275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nvGrpSpPr>
          <p:cNvPr id="37" name="Group 36"/>
          <p:cNvGrpSpPr>
            <a:grpSpLocks noChangeAspect="1"/>
          </p:cNvGrpSpPr>
          <p:nvPr/>
        </p:nvGrpSpPr>
        <p:grpSpPr>
          <a:xfrm>
            <a:off x="10492048" y="243309"/>
            <a:ext cx="914400" cy="914400"/>
            <a:chOff x="4731301" y="1300539"/>
            <a:chExt cx="2724197" cy="2724197"/>
          </a:xfrm>
        </p:grpSpPr>
        <p:sp>
          <p:nvSpPr>
            <p:cNvPr id="38" name="Freeform 37"/>
            <p:cNvSpPr>
              <a:spLocks/>
            </p:cNvSpPr>
            <p:nvPr userDrawn="1"/>
          </p:nvSpPr>
          <p:spPr bwMode="auto">
            <a:xfrm>
              <a:off x="4731301" y="1300539"/>
              <a:ext cx="2724197" cy="2724197"/>
            </a:xfrm>
            <a:custGeom>
              <a:avLst/>
              <a:gdLst>
                <a:gd name="T0" fmla="*/ 1040 w 1139"/>
                <a:gd name="T1" fmla="*/ 248 h 1139"/>
                <a:gd name="T2" fmla="*/ 1019 w 1139"/>
                <a:gd name="T3" fmla="*/ 236 h 1139"/>
                <a:gd name="T4" fmla="*/ 1012 w 1139"/>
                <a:gd name="T5" fmla="*/ 211 h 1139"/>
                <a:gd name="T6" fmla="*/ 570 w 1139"/>
                <a:gd name="T7" fmla="*/ 0 h 1139"/>
                <a:gd name="T8" fmla="*/ 0 w 1139"/>
                <a:gd name="T9" fmla="*/ 569 h 1139"/>
                <a:gd name="T10" fmla="*/ 111 w 1139"/>
                <a:gd name="T11" fmla="*/ 907 h 1139"/>
                <a:gd name="T12" fmla="*/ 134 w 1139"/>
                <a:gd name="T13" fmla="*/ 923 h 1139"/>
                <a:gd name="T14" fmla="*/ 146 w 1139"/>
                <a:gd name="T15" fmla="*/ 949 h 1139"/>
                <a:gd name="T16" fmla="*/ 570 w 1139"/>
                <a:gd name="T17" fmla="*/ 1139 h 1139"/>
                <a:gd name="T18" fmla="*/ 1139 w 1139"/>
                <a:gd name="T19" fmla="*/ 569 h 1139"/>
                <a:gd name="T20" fmla="*/ 1040 w 1139"/>
                <a:gd name="T21" fmla="*/ 248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9" h="1139">
                  <a:moveTo>
                    <a:pt x="1040" y="248"/>
                  </a:moveTo>
                  <a:cubicBezTo>
                    <a:pt x="1019" y="236"/>
                    <a:pt x="1019" y="236"/>
                    <a:pt x="1019" y="236"/>
                  </a:cubicBezTo>
                  <a:cubicBezTo>
                    <a:pt x="1012" y="211"/>
                    <a:pt x="1012" y="211"/>
                    <a:pt x="1012" y="211"/>
                  </a:cubicBezTo>
                  <a:cubicBezTo>
                    <a:pt x="908" y="82"/>
                    <a:pt x="749" y="0"/>
                    <a:pt x="570" y="0"/>
                  </a:cubicBezTo>
                  <a:cubicBezTo>
                    <a:pt x="255" y="0"/>
                    <a:pt x="0" y="255"/>
                    <a:pt x="0" y="569"/>
                  </a:cubicBezTo>
                  <a:cubicBezTo>
                    <a:pt x="0" y="696"/>
                    <a:pt x="42" y="812"/>
                    <a:pt x="111" y="907"/>
                  </a:cubicBezTo>
                  <a:cubicBezTo>
                    <a:pt x="134" y="923"/>
                    <a:pt x="134" y="923"/>
                    <a:pt x="134" y="923"/>
                  </a:cubicBezTo>
                  <a:cubicBezTo>
                    <a:pt x="146" y="949"/>
                    <a:pt x="146" y="949"/>
                    <a:pt x="146" y="949"/>
                  </a:cubicBezTo>
                  <a:cubicBezTo>
                    <a:pt x="250" y="1066"/>
                    <a:pt x="401" y="1139"/>
                    <a:pt x="570" y="1139"/>
                  </a:cubicBezTo>
                  <a:cubicBezTo>
                    <a:pt x="884" y="1139"/>
                    <a:pt x="1139" y="884"/>
                    <a:pt x="1139" y="569"/>
                  </a:cubicBezTo>
                  <a:cubicBezTo>
                    <a:pt x="1139" y="450"/>
                    <a:pt x="1103" y="339"/>
                    <a:pt x="1040" y="248"/>
                  </a:cubicBezTo>
                  <a:close/>
                </a:path>
              </a:pathLst>
            </a:custGeom>
            <a:solidFill>
              <a:srgbClr val="CF0A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9"/>
            <p:cNvSpPr>
              <a:spLocks noEditPoints="1"/>
            </p:cNvSpPr>
            <p:nvPr userDrawn="1"/>
          </p:nvSpPr>
          <p:spPr bwMode="auto">
            <a:xfrm>
              <a:off x="4877131" y="1632709"/>
              <a:ext cx="2473045" cy="2042642"/>
            </a:xfrm>
            <a:custGeom>
              <a:avLst/>
              <a:gdLst>
                <a:gd name="T0" fmla="*/ 970 w 1034"/>
                <a:gd name="T1" fmla="*/ 382 h 854"/>
                <a:gd name="T2" fmla="*/ 635 w 1034"/>
                <a:gd name="T3" fmla="*/ 262 h 854"/>
                <a:gd name="T4" fmla="*/ 663 w 1034"/>
                <a:gd name="T5" fmla="*/ 175 h 854"/>
                <a:gd name="T6" fmla="*/ 961 w 1034"/>
                <a:gd name="T7" fmla="*/ 198 h 854"/>
                <a:gd name="T8" fmla="*/ 979 w 1034"/>
                <a:gd name="T9" fmla="*/ 109 h 854"/>
                <a:gd name="T10" fmla="*/ 951 w 1034"/>
                <a:gd name="T11" fmla="*/ 72 h 854"/>
                <a:gd name="T12" fmla="*/ 826 w 1034"/>
                <a:gd name="T13" fmla="*/ 52 h 854"/>
                <a:gd name="T14" fmla="*/ 639 w 1034"/>
                <a:gd name="T15" fmla="*/ 35 h 854"/>
                <a:gd name="T16" fmla="*/ 491 w 1034"/>
                <a:gd name="T17" fmla="*/ 480 h 854"/>
                <a:gd name="T18" fmla="*/ 873 w 1034"/>
                <a:gd name="T19" fmla="*/ 687 h 854"/>
                <a:gd name="T20" fmla="*/ 746 w 1034"/>
                <a:gd name="T21" fmla="*/ 803 h 854"/>
                <a:gd name="T22" fmla="*/ 601 w 1034"/>
                <a:gd name="T23" fmla="*/ 739 h 854"/>
                <a:gd name="T24" fmla="*/ 534 w 1034"/>
                <a:gd name="T25" fmla="*/ 637 h 854"/>
                <a:gd name="T26" fmla="*/ 512 w 1034"/>
                <a:gd name="T27" fmla="*/ 641 h 854"/>
                <a:gd name="T28" fmla="*/ 462 w 1034"/>
                <a:gd name="T29" fmla="*/ 689 h 854"/>
                <a:gd name="T30" fmla="*/ 458 w 1034"/>
                <a:gd name="T31" fmla="*/ 714 h 854"/>
                <a:gd name="T32" fmla="*/ 503 w 1034"/>
                <a:gd name="T33" fmla="*/ 819 h 854"/>
                <a:gd name="T34" fmla="*/ 729 w 1034"/>
                <a:gd name="T35" fmla="*/ 848 h 854"/>
                <a:gd name="T36" fmla="*/ 921 w 1034"/>
                <a:gd name="T37" fmla="*/ 775 h 854"/>
                <a:gd name="T38" fmla="*/ 1031 w 1034"/>
                <a:gd name="T39" fmla="*/ 567 h 854"/>
                <a:gd name="T40" fmla="*/ 970 w 1034"/>
                <a:gd name="T41" fmla="*/ 382 h 854"/>
                <a:gd name="T42" fmla="*/ 308 w 1034"/>
                <a:gd name="T43" fmla="*/ 773 h 854"/>
                <a:gd name="T44" fmla="*/ 301 w 1034"/>
                <a:gd name="T45" fmla="*/ 724 h 854"/>
                <a:gd name="T46" fmla="*/ 295 w 1034"/>
                <a:gd name="T47" fmla="*/ 348 h 854"/>
                <a:gd name="T48" fmla="*/ 427 w 1034"/>
                <a:gd name="T49" fmla="*/ 346 h 854"/>
                <a:gd name="T50" fmla="*/ 491 w 1034"/>
                <a:gd name="T51" fmla="*/ 317 h 854"/>
                <a:gd name="T52" fmla="*/ 491 w 1034"/>
                <a:gd name="T53" fmla="*/ 272 h 854"/>
                <a:gd name="T54" fmla="*/ 297 w 1034"/>
                <a:gd name="T55" fmla="*/ 275 h 854"/>
                <a:gd name="T56" fmla="*/ 304 w 1034"/>
                <a:gd name="T57" fmla="*/ 122 h 854"/>
                <a:gd name="T58" fmla="*/ 352 w 1034"/>
                <a:gd name="T59" fmla="*/ 64 h 854"/>
                <a:gd name="T60" fmla="*/ 453 w 1034"/>
                <a:gd name="T61" fmla="*/ 92 h 854"/>
                <a:gd name="T62" fmla="*/ 506 w 1034"/>
                <a:gd name="T63" fmla="*/ 118 h 854"/>
                <a:gd name="T64" fmla="*/ 531 w 1034"/>
                <a:gd name="T65" fmla="*/ 115 h 854"/>
                <a:gd name="T66" fmla="*/ 563 w 1034"/>
                <a:gd name="T67" fmla="*/ 78 h 854"/>
                <a:gd name="T68" fmla="*/ 564 w 1034"/>
                <a:gd name="T69" fmla="*/ 62 h 854"/>
                <a:gd name="T70" fmla="*/ 497 w 1034"/>
                <a:gd name="T71" fmla="*/ 11 h 854"/>
                <a:gd name="T72" fmla="*/ 442 w 1034"/>
                <a:gd name="T73" fmla="*/ 0 h 854"/>
                <a:gd name="T74" fmla="*/ 417 w 1034"/>
                <a:gd name="T75" fmla="*/ 0 h 854"/>
                <a:gd name="T76" fmla="*/ 323 w 1034"/>
                <a:gd name="T77" fmla="*/ 16 h 854"/>
                <a:gd name="T78" fmla="*/ 88 w 1034"/>
                <a:gd name="T79" fmla="*/ 229 h 854"/>
                <a:gd name="T80" fmla="*/ 83 w 1034"/>
                <a:gd name="T81" fmla="*/ 286 h 854"/>
                <a:gd name="T82" fmla="*/ 4 w 1034"/>
                <a:gd name="T83" fmla="*/ 293 h 854"/>
                <a:gd name="T84" fmla="*/ 0 w 1034"/>
                <a:gd name="T85" fmla="*/ 358 h 854"/>
                <a:gd name="T86" fmla="*/ 80 w 1034"/>
                <a:gd name="T87" fmla="*/ 354 h 854"/>
                <a:gd name="T88" fmla="*/ 91 w 1034"/>
                <a:gd name="T89" fmla="*/ 708 h 854"/>
                <a:gd name="T90" fmla="*/ 93 w 1034"/>
                <a:gd name="T91" fmla="*/ 752 h 854"/>
                <a:gd name="T92" fmla="*/ 50 w 1034"/>
                <a:gd name="T93" fmla="*/ 768 h 854"/>
                <a:gd name="T94" fmla="*/ 85 w 1034"/>
                <a:gd name="T95" fmla="*/ 810 h 854"/>
                <a:gd name="T96" fmla="*/ 428 w 1034"/>
                <a:gd name="T97" fmla="*/ 843 h 854"/>
                <a:gd name="T98" fmla="*/ 427 w 1034"/>
                <a:gd name="T99" fmla="*/ 804 h 854"/>
                <a:gd name="T100" fmla="*/ 308 w 1034"/>
                <a:gd name="T101" fmla="*/ 773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34" h="854">
                  <a:moveTo>
                    <a:pt x="970" y="382"/>
                  </a:moveTo>
                  <a:cubicBezTo>
                    <a:pt x="916" y="323"/>
                    <a:pt x="824" y="274"/>
                    <a:pt x="635" y="262"/>
                  </a:cubicBezTo>
                  <a:cubicBezTo>
                    <a:pt x="645" y="232"/>
                    <a:pt x="654" y="204"/>
                    <a:pt x="663" y="175"/>
                  </a:cubicBezTo>
                  <a:cubicBezTo>
                    <a:pt x="776" y="179"/>
                    <a:pt x="876" y="187"/>
                    <a:pt x="961" y="198"/>
                  </a:cubicBezTo>
                  <a:cubicBezTo>
                    <a:pt x="968" y="167"/>
                    <a:pt x="972" y="137"/>
                    <a:pt x="979" y="109"/>
                  </a:cubicBezTo>
                  <a:cubicBezTo>
                    <a:pt x="970" y="96"/>
                    <a:pt x="961" y="84"/>
                    <a:pt x="951" y="72"/>
                  </a:cubicBezTo>
                  <a:cubicBezTo>
                    <a:pt x="911" y="67"/>
                    <a:pt x="870" y="57"/>
                    <a:pt x="826" y="52"/>
                  </a:cubicBezTo>
                  <a:cubicBezTo>
                    <a:pt x="767" y="44"/>
                    <a:pt x="706" y="38"/>
                    <a:pt x="639" y="35"/>
                  </a:cubicBezTo>
                  <a:cubicBezTo>
                    <a:pt x="597" y="160"/>
                    <a:pt x="545" y="318"/>
                    <a:pt x="491" y="480"/>
                  </a:cubicBezTo>
                  <a:cubicBezTo>
                    <a:pt x="771" y="504"/>
                    <a:pt x="879" y="580"/>
                    <a:pt x="873" y="687"/>
                  </a:cubicBezTo>
                  <a:cubicBezTo>
                    <a:pt x="868" y="744"/>
                    <a:pt x="815" y="797"/>
                    <a:pt x="746" y="803"/>
                  </a:cubicBezTo>
                  <a:cubicBezTo>
                    <a:pt x="663" y="808"/>
                    <a:pt x="626" y="775"/>
                    <a:pt x="601" y="739"/>
                  </a:cubicBezTo>
                  <a:cubicBezTo>
                    <a:pt x="579" y="706"/>
                    <a:pt x="557" y="673"/>
                    <a:pt x="534" y="637"/>
                  </a:cubicBezTo>
                  <a:cubicBezTo>
                    <a:pt x="528" y="627"/>
                    <a:pt x="520" y="633"/>
                    <a:pt x="512" y="641"/>
                  </a:cubicBezTo>
                  <a:cubicBezTo>
                    <a:pt x="495" y="657"/>
                    <a:pt x="479" y="673"/>
                    <a:pt x="462" y="689"/>
                  </a:cubicBezTo>
                  <a:cubicBezTo>
                    <a:pt x="451" y="698"/>
                    <a:pt x="454" y="706"/>
                    <a:pt x="458" y="714"/>
                  </a:cubicBezTo>
                  <a:cubicBezTo>
                    <a:pt x="473" y="751"/>
                    <a:pt x="488" y="785"/>
                    <a:pt x="503" y="819"/>
                  </a:cubicBezTo>
                  <a:cubicBezTo>
                    <a:pt x="527" y="834"/>
                    <a:pt x="642" y="854"/>
                    <a:pt x="729" y="848"/>
                  </a:cubicBezTo>
                  <a:cubicBezTo>
                    <a:pt x="787" y="843"/>
                    <a:pt x="860" y="820"/>
                    <a:pt x="921" y="775"/>
                  </a:cubicBezTo>
                  <a:cubicBezTo>
                    <a:pt x="981" y="728"/>
                    <a:pt x="1024" y="666"/>
                    <a:pt x="1031" y="567"/>
                  </a:cubicBezTo>
                  <a:cubicBezTo>
                    <a:pt x="1034" y="507"/>
                    <a:pt x="1023" y="441"/>
                    <a:pt x="970" y="382"/>
                  </a:cubicBezTo>
                  <a:close/>
                  <a:moveTo>
                    <a:pt x="308" y="773"/>
                  </a:moveTo>
                  <a:cubicBezTo>
                    <a:pt x="303" y="760"/>
                    <a:pt x="302" y="742"/>
                    <a:pt x="301" y="724"/>
                  </a:cubicBezTo>
                  <a:cubicBezTo>
                    <a:pt x="295" y="605"/>
                    <a:pt x="293" y="477"/>
                    <a:pt x="295" y="348"/>
                  </a:cubicBezTo>
                  <a:cubicBezTo>
                    <a:pt x="339" y="347"/>
                    <a:pt x="382" y="347"/>
                    <a:pt x="427" y="346"/>
                  </a:cubicBezTo>
                  <a:cubicBezTo>
                    <a:pt x="449" y="336"/>
                    <a:pt x="469" y="326"/>
                    <a:pt x="491" y="317"/>
                  </a:cubicBezTo>
                  <a:cubicBezTo>
                    <a:pt x="491" y="301"/>
                    <a:pt x="491" y="287"/>
                    <a:pt x="491" y="272"/>
                  </a:cubicBezTo>
                  <a:cubicBezTo>
                    <a:pt x="424" y="272"/>
                    <a:pt x="361" y="273"/>
                    <a:pt x="297" y="275"/>
                  </a:cubicBezTo>
                  <a:cubicBezTo>
                    <a:pt x="299" y="221"/>
                    <a:pt x="301" y="171"/>
                    <a:pt x="304" y="122"/>
                  </a:cubicBezTo>
                  <a:cubicBezTo>
                    <a:pt x="306" y="90"/>
                    <a:pt x="329" y="66"/>
                    <a:pt x="352" y="64"/>
                  </a:cubicBezTo>
                  <a:cubicBezTo>
                    <a:pt x="388" y="63"/>
                    <a:pt x="421" y="78"/>
                    <a:pt x="453" y="92"/>
                  </a:cubicBezTo>
                  <a:cubicBezTo>
                    <a:pt x="471" y="100"/>
                    <a:pt x="488" y="109"/>
                    <a:pt x="506" y="118"/>
                  </a:cubicBezTo>
                  <a:cubicBezTo>
                    <a:pt x="515" y="120"/>
                    <a:pt x="525" y="122"/>
                    <a:pt x="531" y="115"/>
                  </a:cubicBezTo>
                  <a:cubicBezTo>
                    <a:pt x="542" y="102"/>
                    <a:pt x="552" y="90"/>
                    <a:pt x="563" y="78"/>
                  </a:cubicBezTo>
                  <a:cubicBezTo>
                    <a:pt x="568" y="70"/>
                    <a:pt x="566" y="65"/>
                    <a:pt x="564" y="62"/>
                  </a:cubicBezTo>
                  <a:cubicBezTo>
                    <a:pt x="541" y="44"/>
                    <a:pt x="519" y="27"/>
                    <a:pt x="497" y="11"/>
                  </a:cubicBezTo>
                  <a:cubicBezTo>
                    <a:pt x="484" y="2"/>
                    <a:pt x="462" y="0"/>
                    <a:pt x="442" y="0"/>
                  </a:cubicBezTo>
                  <a:cubicBezTo>
                    <a:pt x="433" y="0"/>
                    <a:pt x="425" y="0"/>
                    <a:pt x="417" y="0"/>
                  </a:cubicBezTo>
                  <a:cubicBezTo>
                    <a:pt x="395" y="2"/>
                    <a:pt x="368" y="5"/>
                    <a:pt x="323" y="16"/>
                  </a:cubicBezTo>
                  <a:cubicBezTo>
                    <a:pt x="222" y="43"/>
                    <a:pt x="101" y="114"/>
                    <a:pt x="88" y="229"/>
                  </a:cubicBezTo>
                  <a:cubicBezTo>
                    <a:pt x="86" y="248"/>
                    <a:pt x="85" y="267"/>
                    <a:pt x="83" y="286"/>
                  </a:cubicBezTo>
                  <a:cubicBezTo>
                    <a:pt x="55" y="288"/>
                    <a:pt x="29" y="290"/>
                    <a:pt x="4" y="293"/>
                  </a:cubicBezTo>
                  <a:cubicBezTo>
                    <a:pt x="3" y="315"/>
                    <a:pt x="1" y="336"/>
                    <a:pt x="0" y="358"/>
                  </a:cubicBezTo>
                  <a:cubicBezTo>
                    <a:pt x="25" y="357"/>
                    <a:pt x="51" y="355"/>
                    <a:pt x="80" y="354"/>
                  </a:cubicBezTo>
                  <a:cubicBezTo>
                    <a:pt x="76" y="475"/>
                    <a:pt x="80" y="596"/>
                    <a:pt x="91" y="708"/>
                  </a:cubicBezTo>
                  <a:cubicBezTo>
                    <a:pt x="93" y="724"/>
                    <a:pt x="95" y="741"/>
                    <a:pt x="93" y="752"/>
                  </a:cubicBezTo>
                  <a:cubicBezTo>
                    <a:pt x="91" y="763"/>
                    <a:pt x="74" y="768"/>
                    <a:pt x="50" y="768"/>
                  </a:cubicBezTo>
                  <a:cubicBezTo>
                    <a:pt x="61" y="782"/>
                    <a:pt x="73" y="797"/>
                    <a:pt x="85" y="810"/>
                  </a:cubicBezTo>
                  <a:cubicBezTo>
                    <a:pt x="182" y="828"/>
                    <a:pt x="303" y="840"/>
                    <a:pt x="428" y="843"/>
                  </a:cubicBezTo>
                  <a:cubicBezTo>
                    <a:pt x="428" y="830"/>
                    <a:pt x="428" y="818"/>
                    <a:pt x="427" y="804"/>
                  </a:cubicBezTo>
                  <a:cubicBezTo>
                    <a:pt x="350" y="800"/>
                    <a:pt x="314" y="788"/>
                    <a:pt x="308" y="773"/>
                  </a:cubicBezTo>
                  <a:close/>
                </a:path>
              </a:pathLst>
            </a:custGeom>
            <a:solidFill>
              <a:srgbClr val="FFFFF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62980901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SSL Visibility and Control</a:t>
            </a:r>
          </a:p>
        </p:txBody>
      </p:sp>
      <p:grpSp>
        <p:nvGrpSpPr>
          <p:cNvPr id="147" name="Group 146"/>
          <p:cNvGrpSpPr/>
          <p:nvPr/>
        </p:nvGrpSpPr>
        <p:grpSpPr>
          <a:xfrm>
            <a:off x="1819279" y="1875747"/>
            <a:ext cx="1379533" cy="1096053"/>
            <a:chOff x="5023244" y="4127500"/>
            <a:chExt cx="1034919" cy="822040"/>
          </a:xfrm>
        </p:grpSpPr>
        <p:grpSp>
          <p:nvGrpSpPr>
            <p:cNvPr id="148" name="Group 147"/>
            <p:cNvGrpSpPr/>
            <p:nvPr/>
          </p:nvGrpSpPr>
          <p:grpSpPr>
            <a:xfrm>
              <a:off x="5320041" y="4127500"/>
              <a:ext cx="441325" cy="393701"/>
              <a:chOff x="5226050" y="4127500"/>
              <a:chExt cx="441325" cy="393701"/>
            </a:xfrm>
          </p:grpSpPr>
          <p:sp>
            <p:nvSpPr>
              <p:cNvPr id="150" name="Freeform 149"/>
              <p:cNvSpPr>
                <a:spLocks/>
              </p:cNvSpPr>
              <p:nvPr/>
            </p:nvSpPr>
            <p:spPr bwMode="auto">
              <a:xfrm>
                <a:off x="5514975" y="4127500"/>
                <a:ext cx="152400" cy="76200"/>
              </a:xfrm>
              <a:custGeom>
                <a:avLst/>
                <a:gdLst>
                  <a:gd name="T0" fmla="*/ 170 w 170"/>
                  <a:gd name="T1" fmla="*/ 75 h 86"/>
                  <a:gd name="T2" fmla="*/ 160 w 170"/>
                  <a:gd name="T3" fmla="*/ 86 h 86"/>
                  <a:gd name="T4" fmla="*/ 10 w 170"/>
                  <a:gd name="T5" fmla="*/ 86 h 86"/>
                  <a:gd name="T6" fmla="*/ 0 w 170"/>
                  <a:gd name="T7" fmla="*/ 75 h 86"/>
                  <a:gd name="T8" fmla="*/ 0 w 170"/>
                  <a:gd name="T9" fmla="*/ 10 h 86"/>
                  <a:gd name="T10" fmla="*/ 10 w 170"/>
                  <a:gd name="T11" fmla="*/ 0 h 86"/>
                  <a:gd name="T12" fmla="*/ 160 w 170"/>
                  <a:gd name="T13" fmla="*/ 0 h 86"/>
                  <a:gd name="T14" fmla="*/ 170 w 170"/>
                  <a:gd name="T15" fmla="*/ 10 h 86"/>
                  <a:gd name="T16" fmla="*/ 170 w 170"/>
                  <a:gd name="T17" fmla="*/ 7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86">
                    <a:moveTo>
                      <a:pt x="170" y="75"/>
                    </a:moveTo>
                    <a:cubicBezTo>
                      <a:pt x="170" y="81"/>
                      <a:pt x="166" y="86"/>
                      <a:pt x="160" y="86"/>
                    </a:cubicBezTo>
                    <a:cubicBezTo>
                      <a:pt x="10" y="86"/>
                      <a:pt x="10" y="86"/>
                      <a:pt x="10" y="86"/>
                    </a:cubicBezTo>
                    <a:cubicBezTo>
                      <a:pt x="4" y="86"/>
                      <a:pt x="0" y="81"/>
                      <a:pt x="0" y="75"/>
                    </a:cubicBezTo>
                    <a:cubicBezTo>
                      <a:pt x="0" y="10"/>
                      <a:pt x="0" y="10"/>
                      <a:pt x="0" y="10"/>
                    </a:cubicBezTo>
                    <a:cubicBezTo>
                      <a:pt x="0" y="5"/>
                      <a:pt x="4" y="0"/>
                      <a:pt x="10" y="0"/>
                    </a:cubicBezTo>
                    <a:cubicBezTo>
                      <a:pt x="160" y="0"/>
                      <a:pt x="160" y="0"/>
                      <a:pt x="160" y="0"/>
                    </a:cubicBezTo>
                    <a:cubicBezTo>
                      <a:pt x="166" y="0"/>
                      <a:pt x="170" y="5"/>
                      <a:pt x="170" y="10"/>
                    </a:cubicBezTo>
                    <a:lnTo>
                      <a:pt x="170" y="75"/>
                    </a:ln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75" name="Freeform 174"/>
              <p:cNvSpPr>
                <a:spLocks/>
              </p:cNvSpPr>
              <p:nvPr/>
            </p:nvSpPr>
            <p:spPr bwMode="auto">
              <a:xfrm>
                <a:off x="5332413" y="4127500"/>
                <a:ext cx="153987" cy="76200"/>
              </a:xfrm>
              <a:custGeom>
                <a:avLst/>
                <a:gdLst>
                  <a:gd name="T0" fmla="*/ 171 w 171"/>
                  <a:gd name="T1" fmla="*/ 75 h 86"/>
                  <a:gd name="T2" fmla="*/ 160 w 171"/>
                  <a:gd name="T3" fmla="*/ 86 h 86"/>
                  <a:gd name="T4" fmla="*/ 10 w 171"/>
                  <a:gd name="T5" fmla="*/ 86 h 86"/>
                  <a:gd name="T6" fmla="*/ 0 w 171"/>
                  <a:gd name="T7" fmla="*/ 75 h 86"/>
                  <a:gd name="T8" fmla="*/ 0 w 171"/>
                  <a:gd name="T9" fmla="*/ 10 h 86"/>
                  <a:gd name="T10" fmla="*/ 10 w 171"/>
                  <a:gd name="T11" fmla="*/ 0 h 86"/>
                  <a:gd name="T12" fmla="*/ 160 w 171"/>
                  <a:gd name="T13" fmla="*/ 0 h 86"/>
                  <a:gd name="T14" fmla="*/ 171 w 171"/>
                  <a:gd name="T15" fmla="*/ 10 h 86"/>
                  <a:gd name="T16" fmla="*/ 171 w 171"/>
                  <a:gd name="T17" fmla="*/ 7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86">
                    <a:moveTo>
                      <a:pt x="171" y="75"/>
                    </a:moveTo>
                    <a:cubicBezTo>
                      <a:pt x="171" y="81"/>
                      <a:pt x="166" y="86"/>
                      <a:pt x="160" y="86"/>
                    </a:cubicBezTo>
                    <a:cubicBezTo>
                      <a:pt x="10" y="86"/>
                      <a:pt x="10" y="86"/>
                      <a:pt x="10" y="86"/>
                    </a:cubicBezTo>
                    <a:cubicBezTo>
                      <a:pt x="5" y="86"/>
                      <a:pt x="0" y="81"/>
                      <a:pt x="0" y="75"/>
                    </a:cubicBezTo>
                    <a:cubicBezTo>
                      <a:pt x="0" y="10"/>
                      <a:pt x="0" y="10"/>
                      <a:pt x="0" y="10"/>
                    </a:cubicBezTo>
                    <a:cubicBezTo>
                      <a:pt x="0" y="5"/>
                      <a:pt x="5" y="0"/>
                      <a:pt x="10" y="0"/>
                    </a:cubicBezTo>
                    <a:cubicBezTo>
                      <a:pt x="160" y="0"/>
                      <a:pt x="160" y="0"/>
                      <a:pt x="160" y="0"/>
                    </a:cubicBezTo>
                    <a:cubicBezTo>
                      <a:pt x="166" y="0"/>
                      <a:pt x="171" y="5"/>
                      <a:pt x="171" y="10"/>
                    </a:cubicBezTo>
                    <a:lnTo>
                      <a:pt x="171" y="75"/>
                    </a:ln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76" name="Freeform 175"/>
              <p:cNvSpPr>
                <a:spLocks/>
              </p:cNvSpPr>
              <p:nvPr/>
            </p:nvSpPr>
            <p:spPr bwMode="auto">
              <a:xfrm>
                <a:off x="5226050" y="4127500"/>
                <a:ext cx="76200" cy="76200"/>
              </a:xfrm>
              <a:custGeom>
                <a:avLst/>
                <a:gdLst>
                  <a:gd name="T0" fmla="*/ 85 w 85"/>
                  <a:gd name="T1" fmla="*/ 75 h 86"/>
                  <a:gd name="T2" fmla="*/ 75 w 85"/>
                  <a:gd name="T3" fmla="*/ 86 h 86"/>
                  <a:gd name="T4" fmla="*/ 10 w 85"/>
                  <a:gd name="T5" fmla="*/ 86 h 86"/>
                  <a:gd name="T6" fmla="*/ 0 w 85"/>
                  <a:gd name="T7" fmla="*/ 75 h 86"/>
                  <a:gd name="T8" fmla="*/ 0 w 85"/>
                  <a:gd name="T9" fmla="*/ 10 h 86"/>
                  <a:gd name="T10" fmla="*/ 10 w 85"/>
                  <a:gd name="T11" fmla="*/ 0 h 86"/>
                  <a:gd name="T12" fmla="*/ 75 w 85"/>
                  <a:gd name="T13" fmla="*/ 0 h 86"/>
                  <a:gd name="T14" fmla="*/ 85 w 85"/>
                  <a:gd name="T15" fmla="*/ 10 h 86"/>
                  <a:gd name="T16" fmla="*/ 85 w 85"/>
                  <a:gd name="T17" fmla="*/ 7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86">
                    <a:moveTo>
                      <a:pt x="85" y="75"/>
                    </a:moveTo>
                    <a:cubicBezTo>
                      <a:pt x="85" y="81"/>
                      <a:pt x="80" y="86"/>
                      <a:pt x="75" y="86"/>
                    </a:cubicBezTo>
                    <a:cubicBezTo>
                      <a:pt x="10" y="86"/>
                      <a:pt x="10" y="86"/>
                      <a:pt x="10" y="86"/>
                    </a:cubicBezTo>
                    <a:cubicBezTo>
                      <a:pt x="4" y="86"/>
                      <a:pt x="0" y="81"/>
                      <a:pt x="0" y="75"/>
                    </a:cubicBezTo>
                    <a:cubicBezTo>
                      <a:pt x="0" y="10"/>
                      <a:pt x="0" y="10"/>
                      <a:pt x="0" y="10"/>
                    </a:cubicBezTo>
                    <a:cubicBezTo>
                      <a:pt x="0" y="5"/>
                      <a:pt x="4" y="0"/>
                      <a:pt x="10" y="0"/>
                    </a:cubicBezTo>
                    <a:cubicBezTo>
                      <a:pt x="75" y="0"/>
                      <a:pt x="75" y="0"/>
                      <a:pt x="75" y="0"/>
                    </a:cubicBezTo>
                    <a:cubicBezTo>
                      <a:pt x="80" y="0"/>
                      <a:pt x="85" y="5"/>
                      <a:pt x="85" y="10"/>
                    </a:cubicBezTo>
                    <a:lnTo>
                      <a:pt x="85" y="75"/>
                    </a:ln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77" name="Freeform 176"/>
              <p:cNvSpPr>
                <a:spLocks/>
              </p:cNvSpPr>
              <p:nvPr/>
            </p:nvSpPr>
            <p:spPr bwMode="auto">
              <a:xfrm>
                <a:off x="5226050" y="4233863"/>
                <a:ext cx="153987" cy="76200"/>
              </a:xfrm>
              <a:custGeom>
                <a:avLst/>
                <a:gdLst>
                  <a:gd name="T0" fmla="*/ 170 w 170"/>
                  <a:gd name="T1" fmla="*/ 75 h 85"/>
                  <a:gd name="T2" fmla="*/ 160 w 170"/>
                  <a:gd name="T3" fmla="*/ 85 h 85"/>
                  <a:gd name="T4" fmla="*/ 10 w 170"/>
                  <a:gd name="T5" fmla="*/ 85 h 85"/>
                  <a:gd name="T6" fmla="*/ 0 w 170"/>
                  <a:gd name="T7" fmla="*/ 75 h 85"/>
                  <a:gd name="T8" fmla="*/ 0 w 170"/>
                  <a:gd name="T9" fmla="*/ 10 h 85"/>
                  <a:gd name="T10" fmla="*/ 10 w 170"/>
                  <a:gd name="T11" fmla="*/ 0 h 85"/>
                  <a:gd name="T12" fmla="*/ 160 w 170"/>
                  <a:gd name="T13" fmla="*/ 0 h 85"/>
                  <a:gd name="T14" fmla="*/ 170 w 170"/>
                  <a:gd name="T15" fmla="*/ 10 h 85"/>
                  <a:gd name="T16" fmla="*/ 170 w 170"/>
                  <a:gd name="T17" fmla="*/ 7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85">
                    <a:moveTo>
                      <a:pt x="170" y="75"/>
                    </a:moveTo>
                    <a:cubicBezTo>
                      <a:pt x="170" y="80"/>
                      <a:pt x="166" y="85"/>
                      <a:pt x="160" y="85"/>
                    </a:cubicBezTo>
                    <a:cubicBezTo>
                      <a:pt x="10" y="85"/>
                      <a:pt x="10" y="85"/>
                      <a:pt x="10" y="85"/>
                    </a:cubicBezTo>
                    <a:cubicBezTo>
                      <a:pt x="4" y="85"/>
                      <a:pt x="0" y="80"/>
                      <a:pt x="0" y="75"/>
                    </a:cubicBezTo>
                    <a:cubicBezTo>
                      <a:pt x="0" y="10"/>
                      <a:pt x="0" y="10"/>
                      <a:pt x="0" y="10"/>
                    </a:cubicBezTo>
                    <a:cubicBezTo>
                      <a:pt x="0" y="4"/>
                      <a:pt x="4" y="0"/>
                      <a:pt x="10" y="0"/>
                    </a:cubicBezTo>
                    <a:cubicBezTo>
                      <a:pt x="160" y="0"/>
                      <a:pt x="160" y="0"/>
                      <a:pt x="160" y="0"/>
                    </a:cubicBezTo>
                    <a:cubicBezTo>
                      <a:pt x="166" y="0"/>
                      <a:pt x="170" y="4"/>
                      <a:pt x="170" y="10"/>
                    </a:cubicBezTo>
                    <a:lnTo>
                      <a:pt x="170" y="75"/>
                    </a:ln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78" name="Freeform 177"/>
              <p:cNvSpPr>
                <a:spLocks/>
              </p:cNvSpPr>
              <p:nvPr/>
            </p:nvSpPr>
            <p:spPr bwMode="auto">
              <a:xfrm>
                <a:off x="5408613" y="4233863"/>
                <a:ext cx="153987" cy="76200"/>
              </a:xfrm>
              <a:custGeom>
                <a:avLst/>
                <a:gdLst>
                  <a:gd name="T0" fmla="*/ 171 w 171"/>
                  <a:gd name="T1" fmla="*/ 75 h 85"/>
                  <a:gd name="T2" fmla="*/ 161 w 171"/>
                  <a:gd name="T3" fmla="*/ 85 h 85"/>
                  <a:gd name="T4" fmla="*/ 11 w 171"/>
                  <a:gd name="T5" fmla="*/ 85 h 85"/>
                  <a:gd name="T6" fmla="*/ 0 w 171"/>
                  <a:gd name="T7" fmla="*/ 75 h 85"/>
                  <a:gd name="T8" fmla="*/ 0 w 171"/>
                  <a:gd name="T9" fmla="*/ 10 h 85"/>
                  <a:gd name="T10" fmla="*/ 11 w 171"/>
                  <a:gd name="T11" fmla="*/ 0 h 85"/>
                  <a:gd name="T12" fmla="*/ 161 w 171"/>
                  <a:gd name="T13" fmla="*/ 0 h 85"/>
                  <a:gd name="T14" fmla="*/ 171 w 171"/>
                  <a:gd name="T15" fmla="*/ 10 h 85"/>
                  <a:gd name="T16" fmla="*/ 171 w 171"/>
                  <a:gd name="T17" fmla="*/ 7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85">
                    <a:moveTo>
                      <a:pt x="171" y="75"/>
                    </a:moveTo>
                    <a:cubicBezTo>
                      <a:pt x="171" y="80"/>
                      <a:pt x="166" y="85"/>
                      <a:pt x="161" y="85"/>
                    </a:cubicBezTo>
                    <a:cubicBezTo>
                      <a:pt x="11" y="85"/>
                      <a:pt x="11" y="85"/>
                      <a:pt x="11" y="85"/>
                    </a:cubicBezTo>
                    <a:cubicBezTo>
                      <a:pt x="5" y="85"/>
                      <a:pt x="0" y="80"/>
                      <a:pt x="0" y="75"/>
                    </a:cubicBezTo>
                    <a:cubicBezTo>
                      <a:pt x="0" y="10"/>
                      <a:pt x="0" y="10"/>
                      <a:pt x="0" y="10"/>
                    </a:cubicBezTo>
                    <a:cubicBezTo>
                      <a:pt x="0" y="4"/>
                      <a:pt x="5" y="0"/>
                      <a:pt x="11" y="0"/>
                    </a:cubicBezTo>
                    <a:cubicBezTo>
                      <a:pt x="161" y="0"/>
                      <a:pt x="161" y="0"/>
                      <a:pt x="161" y="0"/>
                    </a:cubicBezTo>
                    <a:cubicBezTo>
                      <a:pt x="166" y="0"/>
                      <a:pt x="171" y="4"/>
                      <a:pt x="171" y="10"/>
                    </a:cubicBezTo>
                    <a:lnTo>
                      <a:pt x="171" y="75"/>
                    </a:ln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79" name="Freeform 178"/>
              <p:cNvSpPr>
                <a:spLocks/>
              </p:cNvSpPr>
              <p:nvPr/>
            </p:nvSpPr>
            <p:spPr bwMode="auto">
              <a:xfrm>
                <a:off x="5591175" y="4233863"/>
                <a:ext cx="76200" cy="76200"/>
              </a:xfrm>
              <a:custGeom>
                <a:avLst/>
                <a:gdLst>
                  <a:gd name="T0" fmla="*/ 85 w 85"/>
                  <a:gd name="T1" fmla="*/ 75 h 85"/>
                  <a:gd name="T2" fmla="*/ 75 w 85"/>
                  <a:gd name="T3" fmla="*/ 85 h 85"/>
                  <a:gd name="T4" fmla="*/ 10 w 85"/>
                  <a:gd name="T5" fmla="*/ 85 h 85"/>
                  <a:gd name="T6" fmla="*/ 0 w 85"/>
                  <a:gd name="T7" fmla="*/ 75 h 85"/>
                  <a:gd name="T8" fmla="*/ 0 w 85"/>
                  <a:gd name="T9" fmla="*/ 10 h 85"/>
                  <a:gd name="T10" fmla="*/ 10 w 85"/>
                  <a:gd name="T11" fmla="*/ 0 h 85"/>
                  <a:gd name="T12" fmla="*/ 75 w 85"/>
                  <a:gd name="T13" fmla="*/ 0 h 85"/>
                  <a:gd name="T14" fmla="*/ 85 w 85"/>
                  <a:gd name="T15" fmla="*/ 10 h 85"/>
                  <a:gd name="T16" fmla="*/ 85 w 85"/>
                  <a:gd name="T17" fmla="*/ 7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85">
                    <a:moveTo>
                      <a:pt x="85" y="75"/>
                    </a:moveTo>
                    <a:cubicBezTo>
                      <a:pt x="85" y="80"/>
                      <a:pt x="81" y="85"/>
                      <a:pt x="75" y="85"/>
                    </a:cubicBezTo>
                    <a:cubicBezTo>
                      <a:pt x="10" y="85"/>
                      <a:pt x="10" y="85"/>
                      <a:pt x="10" y="85"/>
                    </a:cubicBezTo>
                    <a:cubicBezTo>
                      <a:pt x="5" y="85"/>
                      <a:pt x="0" y="80"/>
                      <a:pt x="0" y="75"/>
                    </a:cubicBezTo>
                    <a:cubicBezTo>
                      <a:pt x="0" y="10"/>
                      <a:pt x="0" y="10"/>
                      <a:pt x="0" y="10"/>
                    </a:cubicBezTo>
                    <a:cubicBezTo>
                      <a:pt x="0" y="4"/>
                      <a:pt x="5" y="0"/>
                      <a:pt x="10" y="0"/>
                    </a:cubicBezTo>
                    <a:cubicBezTo>
                      <a:pt x="75" y="0"/>
                      <a:pt x="75" y="0"/>
                      <a:pt x="75" y="0"/>
                    </a:cubicBezTo>
                    <a:cubicBezTo>
                      <a:pt x="81" y="0"/>
                      <a:pt x="85" y="4"/>
                      <a:pt x="85" y="10"/>
                    </a:cubicBezTo>
                    <a:lnTo>
                      <a:pt x="85" y="75"/>
                    </a:ln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80" name="Freeform 179"/>
              <p:cNvSpPr>
                <a:spLocks/>
              </p:cNvSpPr>
              <p:nvPr/>
            </p:nvSpPr>
            <p:spPr bwMode="auto">
              <a:xfrm>
                <a:off x="5514975" y="4338638"/>
                <a:ext cx="152400" cy="76200"/>
              </a:xfrm>
              <a:custGeom>
                <a:avLst/>
                <a:gdLst>
                  <a:gd name="T0" fmla="*/ 170 w 170"/>
                  <a:gd name="T1" fmla="*/ 75 h 85"/>
                  <a:gd name="T2" fmla="*/ 160 w 170"/>
                  <a:gd name="T3" fmla="*/ 85 h 85"/>
                  <a:gd name="T4" fmla="*/ 10 w 170"/>
                  <a:gd name="T5" fmla="*/ 85 h 85"/>
                  <a:gd name="T6" fmla="*/ 0 w 170"/>
                  <a:gd name="T7" fmla="*/ 75 h 85"/>
                  <a:gd name="T8" fmla="*/ 0 w 170"/>
                  <a:gd name="T9" fmla="*/ 10 h 85"/>
                  <a:gd name="T10" fmla="*/ 10 w 170"/>
                  <a:gd name="T11" fmla="*/ 0 h 85"/>
                  <a:gd name="T12" fmla="*/ 160 w 170"/>
                  <a:gd name="T13" fmla="*/ 0 h 85"/>
                  <a:gd name="T14" fmla="*/ 170 w 170"/>
                  <a:gd name="T15" fmla="*/ 10 h 85"/>
                  <a:gd name="T16" fmla="*/ 170 w 170"/>
                  <a:gd name="T17" fmla="*/ 7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85">
                    <a:moveTo>
                      <a:pt x="170" y="75"/>
                    </a:moveTo>
                    <a:cubicBezTo>
                      <a:pt x="170" y="81"/>
                      <a:pt x="166" y="85"/>
                      <a:pt x="160" y="85"/>
                    </a:cubicBezTo>
                    <a:cubicBezTo>
                      <a:pt x="10" y="85"/>
                      <a:pt x="10" y="85"/>
                      <a:pt x="10" y="85"/>
                    </a:cubicBezTo>
                    <a:cubicBezTo>
                      <a:pt x="4" y="85"/>
                      <a:pt x="0" y="81"/>
                      <a:pt x="0" y="75"/>
                    </a:cubicBezTo>
                    <a:cubicBezTo>
                      <a:pt x="0" y="10"/>
                      <a:pt x="0" y="10"/>
                      <a:pt x="0" y="10"/>
                    </a:cubicBezTo>
                    <a:cubicBezTo>
                      <a:pt x="0" y="5"/>
                      <a:pt x="4" y="0"/>
                      <a:pt x="10" y="0"/>
                    </a:cubicBezTo>
                    <a:cubicBezTo>
                      <a:pt x="160" y="0"/>
                      <a:pt x="160" y="0"/>
                      <a:pt x="160" y="0"/>
                    </a:cubicBezTo>
                    <a:cubicBezTo>
                      <a:pt x="166" y="0"/>
                      <a:pt x="170" y="5"/>
                      <a:pt x="170" y="10"/>
                    </a:cubicBezTo>
                    <a:lnTo>
                      <a:pt x="170" y="75"/>
                    </a:ln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81" name="Freeform 180"/>
              <p:cNvSpPr>
                <a:spLocks/>
              </p:cNvSpPr>
              <p:nvPr/>
            </p:nvSpPr>
            <p:spPr bwMode="auto">
              <a:xfrm>
                <a:off x="5332413" y="4338638"/>
                <a:ext cx="153987" cy="76200"/>
              </a:xfrm>
              <a:custGeom>
                <a:avLst/>
                <a:gdLst>
                  <a:gd name="T0" fmla="*/ 171 w 171"/>
                  <a:gd name="T1" fmla="*/ 75 h 85"/>
                  <a:gd name="T2" fmla="*/ 160 w 171"/>
                  <a:gd name="T3" fmla="*/ 85 h 85"/>
                  <a:gd name="T4" fmla="*/ 10 w 171"/>
                  <a:gd name="T5" fmla="*/ 85 h 85"/>
                  <a:gd name="T6" fmla="*/ 0 w 171"/>
                  <a:gd name="T7" fmla="*/ 75 h 85"/>
                  <a:gd name="T8" fmla="*/ 0 w 171"/>
                  <a:gd name="T9" fmla="*/ 10 h 85"/>
                  <a:gd name="T10" fmla="*/ 10 w 171"/>
                  <a:gd name="T11" fmla="*/ 0 h 85"/>
                  <a:gd name="T12" fmla="*/ 160 w 171"/>
                  <a:gd name="T13" fmla="*/ 0 h 85"/>
                  <a:gd name="T14" fmla="*/ 171 w 171"/>
                  <a:gd name="T15" fmla="*/ 10 h 85"/>
                  <a:gd name="T16" fmla="*/ 171 w 171"/>
                  <a:gd name="T17" fmla="*/ 7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85">
                    <a:moveTo>
                      <a:pt x="171" y="75"/>
                    </a:moveTo>
                    <a:cubicBezTo>
                      <a:pt x="171" y="81"/>
                      <a:pt x="166" y="85"/>
                      <a:pt x="160" y="85"/>
                    </a:cubicBezTo>
                    <a:cubicBezTo>
                      <a:pt x="10" y="85"/>
                      <a:pt x="10" y="85"/>
                      <a:pt x="10" y="85"/>
                    </a:cubicBezTo>
                    <a:cubicBezTo>
                      <a:pt x="5" y="85"/>
                      <a:pt x="0" y="81"/>
                      <a:pt x="0" y="75"/>
                    </a:cubicBezTo>
                    <a:cubicBezTo>
                      <a:pt x="0" y="10"/>
                      <a:pt x="0" y="10"/>
                      <a:pt x="0" y="10"/>
                    </a:cubicBezTo>
                    <a:cubicBezTo>
                      <a:pt x="0" y="5"/>
                      <a:pt x="5" y="0"/>
                      <a:pt x="10" y="0"/>
                    </a:cubicBezTo>
                    <a:cubicBezTo>
                      <a:pt x="160" y="0"/>
                      <a:pt x="160" y="0"/>
                      <a:pt x="160" y="0"/>
                    </a:cubicBezTo>
                    <a:cubicBezTo>
                      <a:pt x="166" y="0"/>
                      <a:pt x="171" y="5"/>
                      <a:pt x="171" y="10"/>
                    </a:cubicBezTo>
                    <a:lnTo>
                      <a:pt x="171" y="75"/>
                    </a:ln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82" name="Freeform 181"/>
              <p:cNvSpPr>
                <a:spLocks/>
              </p:cNvSpPr>
              <p:nvPr/>
            </p:nvSpPr>
            <p:spPr bwMode="auto">
              <a:xfrm>
                <a:off x="5226050" y="4338638"/>
                <a:ext cx="76200" cy="76200"/>
              </a:xfrm>
              <a:custGeom>
                <a:avLst/>
                <a:gdLst>
                  <a:gd name="T0" fmla="*/ 85 w 85"/>
                  <a:gd name="T1" fmla="*/ 75 h 85"/>
                  <a:gd name="T2" fmla="*/ 75 w 85"/>
                  <a:gd name="T3" fmla="*/ 85 h 85"/>
                  <a:gd name="T4" fmla="*/ 10 w 85"/>
                  <a:gd name="T5" fmla="*/ 85 h 85"/>
                  <a:gd name="T6" fmla="*/ 0 w 85"/>
                  <a:gd name="T7" fmla="*/ 75 h 85"/>
                  <a:gd name="T8" fmla="*/ 0 w 85"/>
                  <a:gd name="T9" fmla="*/ 10 h 85"/>
                  <a:gd name="T10" fmla="*/ 10 w 85"/>
                  <a:gd name="T11" fmla="*/ 0 h 85"/>
                  <a:gd name="T12" fmla="*/ 75 w 85"/>
                  <a:gd name="T13" fmla="*/ 0 h 85"/>
                  <a:gd name="T14" fmla="*/ 85 w 85"/>
                  <a:gd name="T15" fmla="*/ 10 h 85"/>
                  <a:gd name="T16" fmla="*/ 85 w 85"/>
                  <a:gd name="T17" fmla="*/ 7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85">
                    <a:moveTo>
                      <a:pt x="85" y="75"/>
                    </a:moveTo>
                    <a:cubicBezTo>
                      <a:pt x="85" y="81"/>
                      <a:pt x="80" y="85"/>
                      <a:pt x="75" y="85"/>
                    </a:cubicBezTo>
                    <a:cubicBezTo>
                      <a:pt x="10" y="85"/>
                      <a:pt x="10" y="85"/>
                      <a:pt x="10" y="85"/>
                    </a:cubicBezTo>
                    <a:cubicBezTo>
                      <a:pt x="4" y="85"/>
                      <a:pt x="0" y="81"/>
                      <a:pt x="0" y="75"/>
                    </a:cubicBezTo>
                    <a:cubicBezTo>
                      <a:pt x="0" y="10"/>
                      <a:pt x="0" y="10"/>
                      <a:pt x="0" y="10"/>
                    </a:cubicBezTo>
                    <a:cubicBezTo>
                      <a:pt x="0" y="5"/>
                      <a:pt x="4" y="0"/>
                      <a:pt x="10" y="0"/>
                    </a:cubicBezTo>
                    <a:cubicBezTo>
                      <a:pt x="75" y="0"/>
                      <a:pt x="75" y="0"/>
                      <a:pt x="75" y="0"/>
                    </a:cubicBezTo>
                    <a:cubicBezTo>
                      <a:pt x="80" y="0"/>
                      <a:pt x="85" y="5"/>
                      <a:pt x="85" y="10"/>
                    </a:cubicBezTo>
                    <a:lnTo>
                      <a:pt x="85" y="75"/>
                    </a:ln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83" name="Freeform 182"/>
              <p:cNvSpPr>
                <a:spLocks/>
              </p:cNvSpPr>
              <p:nvPr/>
            </p:nvSpPr>
            <p:spPr bwMode="auto">
              <a:xfrm>
                <a:off x="5226050" y="4443413"/>
                <a:ext cx="153987" cy="77788"/>
              </a:xfrm>
              <a:custGeom>
                <a:avLst/>
                <a:gdLst>
                  <a:gd name="T0" fmla="*/ 170 w 170"/>
                  <a:gd name="T1" fmla="*/ 75 h 86"/>
                  <a:gd name="T2" fmla="*/ 160 w 170"/>
                  <a:gd name="T3" fmla="*/ 86 h 86"/>
                  <a:gd name="T4" fmla="*/ 10 w 170"/>
                  <a:gd name="T5" fmla="*/ 86 h 86"/>
                  <a:gd name="T6" fmla="*/ 0 w 170"/>
                  <a:gd name="T7" fmla="*/ 75 h 86"/>
                  <a:gd name="T8" fmla="*/ 0 w 170"/>
                  <a:gd name="T9" fmla="*/ 10 h 86"/>
                  <a:gd name="T10" fmla="*/ 10 w 170"/>
                  <a:gd name="T11" fmla="*/ 0 h 86"/>
                  <a:gd name="T12" fmla="*/ 160 w 170"/>
                  <a:gd name="T13" fmla="*/ 0 h 86"/>
                  <a:gd name="T14" fmla="*/ 170 w 170"/>
                  <a:gd name="T15" fmla="*/ 10 h 86"/>
                  <a:gd name="T16" fmla="*/ 170 w 170"/>
                  <a:gd name="T17" fmla="*/ 7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86">
                    <a:moveTo>
                      <a:pt x="170" y="75"/>
                    </a:moveTo>
                    <a:cubicBezTo>
                      <a:pt x="170" y="81"/>
                      <a:pt x="166" y="86"/>
                      <a:pt x="160" y="86"/>
                    </a:cubicBezTo>
                    <a:cubicBezTo>
                      <a:pt x="10" y="86"/>
                      <a:pt x="10" y="86"/>
                      <a:pt x="10" y="86"/>
                    </a:cubicBezTo>
                    <a:cubicBezTo>
                      <a:pt x="4" y="86"/>
                      <a:pt x="0" y="81"/>
                      <a:pt x="0" y="75"/>
                    </a:cubicBezTo>
                    <a:cubicBezTo>
                      <a:pt x="0" y="10"/>
                      <a:pt x="0" y="10"/>
                      <a:pt x="0" y="10"/>
                    </a:cubicBezTo>
                    <a:cubicBezTo>
                      <a:pt x="0" y="5"/>
                      <a:pt x="4" y="0"/>
                      <a:pt x="10" y="0"/>
                    </a:cubicBezTo>
                    <a:cubicBezTo>
                      <a:pt x="160" y="0"/>
                      <a:pt x="160" y="0"/>
                      <a:pt x="160" y="0"/>
                    </a:cubicBezTo>
                    <a:cubicBezTo>
                      <a:pt x="166" y="0"/>
                      <a:pt x="170" y="5"/>
                      <a:pt x="170" y="10"/>
                    </a:cubicBezTo>
                    <a:lnTo>
                      <a:pt x="170" y="75"/>
                    </a:ln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84" name="Freeform 183"/>
              <p:cNvSpPr>
                <a:spLocks/>
              </p:cNvSpPr>
              <p:nvPr/>
            </p:nvSpPr>
            <p:spPr bwMode="auto">
              <a:xfrm>
                <a:off x="5408613" y="4443413"/>
                <a:ext cx="153987" cy="77788"/>
              </a:xfrm>
              <a:custGeom>
                <a:avLst/>
                <a:gdLst>
                  <a:gd name="T0" fmla="*/ 171 w 171"/>
                  <a:gd name="T1" fmla="*/ 75 h 86"/>
                  <a:gd name="T2" fmla="*/ 161 w 171"/>
                  <a:gd name="T3" fmla="*/ 86 h 86"/>
                  <a:gd name="T4" fmla="*/ 11 w 171"/>
                  <a:gd name="T5" fmla="*/ 86 h 86"/>
                  <a:gd name="T6" fmla="*/ 0 w 171"/>
                  <a:gd name="T7" fmla="*/ 75 h 86"/>
                  <a:gd name="T8" fmla="*/ 0 w 171"/>
                  <a:gd name="T9" fmla="*/ 10 h 86"/>
                  <a:gd name="T10" fmla="*/ 11 w 171"/>
                  <a:gd name="T11" fmla="*/ 0 h 86"/>
                  <a:gd name="T12" fmla="*/ 161 w 171"/>
                  <a:gd name="T13" fmla="*/ 0 h 86"/>
                  <a:gd name="T14" fmla="*/ 171 w 171"/>
                  <a:gd name="T15" fmla="*/ 10 h 86"/>
                  <a:gd name="T16" fmla="*/ 171 w 171"/>
                  <a:gd name="T17" fmla="*/ 7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86">
                    <a:moveTo>
                      <a:pt x="171" y="75"/>
                    </a:moveTo>
                    <a:cubicBezTo>
                      <a:pt x="171" y="81"/>
                      <a:pt x="166" y="86"/>
                      <a:pt x="161" y="86"/>
                    </a:cubicBezTo>
                    <a:cubicBezTo>
                      <a:pt x="11" y="86"/>
                      <a:pt x="11" y="86"/>
                      <a:pt x="11" y="86"/>
                    </a:cubicBezTo>
                    <a:cubicBezTo>
                      <a:pt x="5" y="86"/>
                      <a:pt x="0" y="81"/>
                      <a:pt x="0" y="75"/>
                    </a:cubicBezTo>
                    <a:cubicBezTo>
                      <a:pt x="0" y="10"/>
                      <a:pt x="0" y="10"/>
                      <a:pt x="0" y="10"/>
                    </a:cubicBezTo>
                    <a:cubicBezTo>
                      <a:pt x="0" y="5"/>
                      <a:pt x="5" y="0"/>
                      <a:pt x="11" y="0"/>
                    </a:cubicBezTo>
                    <a:cubicBezTo>
                      <a:pt x="161" y="0"/>
                      <a:pt x="161" y="0"/>
                      <a:pt x="161" y="0"/>
                    </a:cubicBezTo>
                    <a:cubicBezTo>
                      <a:pt x="166" y="0"/>
                      <a:pt x="171" y="5"/>
                      <a:pt x="171" y="10"/>
                    </a:cubicBezTo>
                    <a:lnTo>
                      <a:pt x="171" y="75"/>
                    </a:ln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85" name="Freeform 184"/>
              <p:cNvSpPr>
                <a:spLocks/>
              </p:cNvSpPr>
              <p:nvPr/>
            </p:nvSpPr>
            <p:spPr bwMode="auto">
              <a:xfrm>
                <a:off x="5591175" y="4443413"/>
                <a:ext cx="76200" cy="77788"/>
              </a:xfrm>
              <a:custGeom>
                <a:avLst/>
                <a:gdLst>
                  <a:gd name="T0" fmla="*/ 85 w 85"/>
                  <a:gd name="T1" fmla="*/ 75 h 86"/>
                  <a:gd name="T2" fmla="*/ 75 w 85"/>
                  <a:gd name="T3" fmla="*/ 86 h 86"/>
                  <a:gd name="T4" fmla="*/ 10 w 85"/>
                  <a:gd name="T5" fmla="*/ 86 h 86"/>
                  <a:gd name="T6" fmla="*/ 0 w 85"/>
                  <a:gd name="T7" fmla="*/ 75 h 86"/>
                  <a:gd name="T8" fmla="*/ 0 w 85"/>
                  <a:gd name="T9" fmla="*/ 10 h 86"/>
                  <a:gd name="T10" fmla="*/ 10 w 85"/>
                  <a:gd name="T11" fmla="*/ 0 h 86"/>
                  <a:gd name="T12" fmla="*/ 75 w 85"/>
                  <a:gd name="T13" fmla="*/ 0 h 86"/>
                  <a:gd name="T14" fmla="*/ 85 w 85"/>
                  <a:gd name="T15" fmla="*/ 10 h 86"/>
                  <a:gd name="T16" fmla="*/ 85 w 85"/>
                  <a:gd name="T17" fmla="*/ 7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86">
                    <a:moveTo>
                      <a:pt x="85" y="75"/>
                    </a:moveTo>
                    <a:cubicBezTo>
                      <a:pt x="85" y="81"/>
                      <a:pt x="81" y="86"/>
                      <a:pt x="75" y="86"/>
                    </a:cubicBezTo>
                    <a:cubicBezTo>
                      <a:pt x="10" y="86"/>
                      <a:pt x="10" y="86"/>
                      <a:pt x="10" y="86"/>
                    </a:cubicBezTo>
                    <a:cubicBezTo>
                      <a:pt x="5" y="86"/>
                      <a:pt x="0" y="81"/>
                      <a:pt x="0" y="75"/>
                    </a:cubicBezTo>
                    <a:cubicBezTo>
                      <a:pt x="0" y="10"/>
                      <a:pt x="0" y="10"/>
                      <a:pt x="0" y="10"/>
                    </a:cubicBezTo>
                    <a:cubicBezTo>
                      <a:pt x="0" y="5"/>
                      <a:pt x="5" y="0"/>
                      <a:pt x="10" y="0"/>
                    </a:cubicBezTo>
                    <a:cubicBezTo>
                      <a:pt x="75" y="0"/>
                      <a:pt x="75" y="0"/>
                      <a:pt x="75" y="0"/>
                    </a:cubicBezTo>
                    <a:cubicBezTo>
                      <a:pt x="81" y="0"/>
                      <a:pt x="85" y="5"/>
                      <a:pt x="85" y="10"/>
                    </a:cubicBezTo>
                    <a:lnTo>
                      <a:pt x="85" y="75"/>
                    </a:ln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49" name="TextBox 94"/>
            <p:cNvSpPr txBox="1"/>
            <p:nvPr/>
          </p:nvSpPr>
          <p:spPr>
            <a:xfrm>
              <a:off x="5023244" y="4630991"/>
              <a:ext cx="1034919" cy="31854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1200" dirty="0">
                  <a:latin typeface="Franklin Gothic Book"/>
                  <a:cs typeface="Franklin Gothic Book"/>
                </a:rPr>
                <a:t>Next- Gen</a:t>
              </a:r>
              <a:br>
                <a:rPr lang="en-US" sz="1200" dirty="0">
                  <a:latin typeface="Franklin Gothic Book"/>
                  <a:cs typeface="Franklin Gothic Book"/>
                </a:rPr>
              </a:br>
              <a:r>
                <a:rPr lang="en-US" sz="1200" dirty="0">
                  <a:latin typeface="Franklin Gothic Book"/>
                  <a:cs typeface="Franklin Gothic Book"/>
                </a:rPr>
                <a:t>Firewall</a:t>
              </a:r>
            </a:p>
          </p:txBody>
        </p:sp>
      </p:grpSp>
      <p:grpSp>
        <p:nvGrpSpPr>
          <p:cNvPr id="210" name="Group 209"/>
          <p:cNvGrpSpPr/>
          <p:nvPr/>
        </p:nvGrpSpPr>
        <p:grpSpPr>
          <a:xfrm>
            <a:off x="3021989" y="1844109"/>
            <a:ext cx="2005623" cy="1127691"/>
            <a:chOff x="3893685" y="1403268"/>
            <a:chExt cx="1510880" cy="849515"/>
          </a:xfrm>
        </p:grpSpPr>
        <p:sp>
          <p:nvSpPr>
            <p:cNvPr id="211" name="TextBox 49"/>
            <p:cNvSpPr txBox="1"/>
            <p:nvPr/>
          </p:nvSpPr>
          <p:spPr>
            <a:xfrm>
              <a:off x="3893685" y="1905000"/>
              <a:ext cx="1510880" cy="34778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t>Next-Gen</a:t>
              </a:r>
              <a:br>
                <a:rPr lang="en-US" sz="1200" dirty="0"/>
              </a:br>
              <a:r>
                <a:rPr lang="en-US" sz="1200" dirty="0"/>
                <a:t>IPS</a:t>
              </a:r>
              <a:endParaRPr lang="en-US" sz="1200" dirty="0">
                <a:latin typeface="Franklin Gothic Book"/>
                <a:cs typeface="Franklin Gothic Book"/>
              </a:endParaRPr>
            </a:p>
          </p:txBody>
        </p:sp>
        <p:grpSp>
          <p:nvGrpSpPr>
            <p:cNvPr id="212" name="Group 211"/>
            <p:cNvGrpSpPr/>
            <p:nvPr/>
          </p:nvGrpSpPr>
          <p:grpSpPr>
            <a:xfrm>
              <a:off x="4222088" y="1403268"/>
              <a:ext cx="854075" cy="487362"/>
              <a:chOff x="4429126" y="1338263"/>
              <a:chExt cx="854075" cy="487362"/>
            </a:xfrm>
            <a:solidFill>
              <a:srgbClr val="4D4D4F"/>
            </a:solidFill>
          </p:grpSpPr>
          <p:sp>
            <p:nvSpPr>
              <p:cNvPr id="213" name="Freeform 212"/>
              <p:cNvSpPr>
                <a:spLocks noEditPoints="1"/>
              </p:cNvSpPr>
              <p:nvPr/>
            </p:nvSpPr>
            <p:spPr bwMode="auto">
              <a:xfrm>
                <a:off x="4429126" y="1338263"/>
                <a:ext cx="854075" cy="487362"/>
              </a:xfrm>
              <a:custGeom>
                <a:avLst/>
                <a:gdLst>
                  <a:gd name="T0" fmla="*/ 750 w 757"/>
                  <a:gd name="T1" fmla="*/ 207 h 432"/>
                  <a:gd name="T2" fmla="*/ 664 w 757"/>
                  <a:gd name="T3" fmla="*/ 145 h 432"/>
                  <a:gd name="T4" fmla="*/ 651 w 757"/>
                  <a:gd name="T5" fmla="*/ 152 h 432"/>
                  <a:gd name="T6" fmla="*/ 651 w 757"/>
                  <a:gd name="T7" fmla="*/ 195 h 432"/>
                  <a:gd name="T8" fmla="*/ 595 w 757"/>
                  <a:gd name="T9" fmla="*/ 195 h 432"/>
                  <a:gd name="T10" fmla="*/ 595 w 757"/>
                  <a:gd name="T11" fmla="*/ 92 h 432"/>
                  <a:gd name="T12" fmla="*/ 504 w 757"/>
                  <a:gd name="T13" fmla="*/ 0 h 432"/>
                  <a:gd name="T14" fmla="*/ 253 w 757"/>
                  <a:gd name="T15" fmla="*/ 0 h 432"/>
                  <a:gd name="T16" fmla="*/ 162 w 757"/>
                  <a:gd name="T17" fmla="*/ 92 h 432"/>
                  <a:gd name="T18" fmla="*/ 162 w 757"/>
                  <a:gd name="T19" fmla="*/ 195 h 432"/>
                  <a:gd name="T20" fmla="*/ 106 w 757"/>
                  <a:gd name="T21" fmla="*/ 195 h 432"/>
                  <a:gd name="T22" fmla="*/ 106 w 757"/>
                  <a:gd name="T23" fmla="*/ 152 h 432"/>
                  <a:gd name="T24" fmla="*/ 93 w 757"/>
                  <a:gd name="T25" fmla="*/ 145 h 432"/>
                  <a:gd name="T26" fmla="*/ 7 w 757"/>
                  <a:gd name="T27" fmla="*/ 207 h 432"/>
                  <a:gd name="T28" fmla="*/ 7 w 757"/>
                  <a:gd name="T29" fmla="*/ 226 h 432"/>
                  <a:gd name="T30" fmla="*/ 94 w 757"/>
                  <a:gd name="T31" fmla="*/ 287 h 432"/>
                  <a:gd name="T32" fmla="*/ 107 w 757"/>
                  <a:gd name="T33" fmla="*/ 280 h 432"/>
                  <a:gd name="T34" fmla="*/ 107 w 757"/>
                  <a:gd name="T35" fmla="*/ 237 h 432"/>
                  <a:gd name="T36" fmla="*/ 162 w 757"/>
                  <a:gd name="T37" fmla="*/ 237 h 432"/>
                  <a:gd name="T38" fmla="*/ 162 w 757"/>
                  <a:gd name="T39" fmla="*/ 341 h 432"/>
                  <a:gd name="T40" fmla="*/ 253 w 757"/>
                  <a:gd name="T41" fmla="*/ 432 h 432"/>
                  <a:gd name="T42" fmla="*/ 504 w 757"/>
                  <a:gd name="T43" fmla="*/ 432 h 432"/>
                  <a:gd name="T44" fmla="*/ 595 w 757"/>
                  <a:gd name="T45" fmla="*/ 341 h 432"/>
                  <a:gd name="T46" fmla="*/ 595 w 757"/>
                  <a:gd name="T47" fmla="*/ 237 h 432"/>
                  <a:gd name="T48" fmla="*/ 650 w 757"/>
                  <a:gd name="T49" fmla="*/ 237 h 432"/>
                  <a:gd name="T50" fmla="*/ 650 w 757"/>
                  <a:gd name="T51" fmla="*/ 280 h 432"/>
                  <a:gd name="T52" fmla="*/ 663 w 757"/>
                  <a:gd name="T53" fmla="*/ 287 h 432"/>
                  <a:gd name="T54" fmla="*/ 750 w 757"/>
                  <a:gd name="T55" fmla="*/ 226 h 432"/>
                  <a:gd name="T56" fmla="*/ 750 w 757"/>
                  <a:gd name="T57" fmla="*/ 207 h 432"/>
                  <a:gd name="T58" fmla="*/ 553 w 757"/>
                  <a:gd name="T59" fmla="*/ 341 h 432"/>
                  <a:gd name="T60" fmla="*/ 504 w 757"/>
                  <a:gd name="T61" fmla="*/ 390 h 432"/>
                  <a:gd name="T62" fmla="*/ 253 w 757"/>
                  <a:gd name="T63" fmla="*/ 390 h 432"/>
                  <a:gd name="T64" fmla="*/ 204 w 757"/>
                  <a:gd name="T65" fmla="*/ 341 h 432"/>
                  <a:gd name="T66" fmla="*/ 204 w 757"/>
                  <a:gd name="T67" fmla="*/ 92 h 432"/>
                  <a:gd name="T68" fmla="*/ 253 w 757"/>
                  <a:gd name="T69" fmla="*/ 42 h 432"/>
                  <a:gd name="T70" fmla="*/ 504 w 757"/>
                  <a:gd name="T71" fmla="*/ 42 h 432"/>
                  <a:gd name="T72" fmla="*/ 553 w 757"/>
                  <a:gd name="T73" fmla="*/ 92 h 432"/>
                  <a:gd name="T74" fmla="*/ 553 w 757"/>
                  <a:gd name="T75" fmla="*/ 341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7" h="432">
                    <a:moveTo>
                      <a:pt x="750" y="207"/>
                    </a:moveTo>
                    <a:cubicBezTo>
                      <a:pt x="664" y="145"/>
                      <a:pt x="664" y="145"/>
                      <a:pt x="664" y="145"/>
                    </a:cubicBezTo>
                    <a:cubicBezTo>
                      <a:pt x="657" y="140"/>
                      <a:pt x="651" y="143"/>
                      <a:pt x="651" y="152"/>
                    </a:cubicBezTo>
                    <a:cubicBezTo>
                      <a:pt x="651" y="195"/>
                      <a:pt x="651" y="195"/>
                      <a:pt x="651" y="195"/>
                    </a:cubicBezTo>
                    <a:cubicBezTo>
                      <a:pt x="595" y="195"/>
                      <a:pt x="595" y="195"/>
                      <a:pt x="595" y="195"/>
                    </a:cubicBezTo>
                    <a:cubicBezTo>
                      <a:pt x="595" y="92"/>
                      <a:pt x="595" y="92"/>
                      <a:pt x="595" y="92"/>
                    </a:cubicBezTo>
                    <a:cubicBezTo>
                      <a:pt x="595" y="41"/>
                      <a:pt x="554" y="0"/>
                      <a:pt x="504" y="0"/>
                    </a:cubicBezTo>
                    <a:cubicBezTo>
                      <a:pt x="253" y="0"/>
                      <a:pt x="253" y="0"/>
                      <a:pt x="253" y="0"/>
                    </a:cubicBezTo>
                    <a:cubicBezTo>
                      <a:pt x="203" y="0"/>
                      <a:pt x="162" y="41"/>
                      <a:pt x="162" y="92"/>
                    </a:cubicBezTo>
                    <a:cubicBezTo>
                      <a:pt x="162" y="195"/>
                      <a:pt x="162" y="195"/>
                      <a:pt x="162" y="195"/>
                    </a:cubicBezTo>
                    <a:cubicBezTo>
                      <a:pt x="106" y="195"/>
                      <a:pt x="106" y="195"/>
                      <a:pt x="106" y="195"/>
                    </a:cubicBezTo>
                    <a:cubicBezTo>
                      <a:pt x="106" y="152"/>
                      <a:pt x="106" y="152"/>
                      <a:pt x="106" y="152"/>
                    </a:cubicBezTo>
                    <a:cubicBezTo>
                      <a:pt x="106" y="143"/>
                      <a:pt x="100" y="140"/>
                      <a:pt x="93" y="145"/>
                    </a:cubicBezTo>
                    <a:cubicBezTo>
                      <a:pt x="7" y="207"/>
                      <a:pt x="7" y="207"/>
                      <a:pt x="7" y="207"/>
                    </a:cubicBezTo>
                    <a:cubicBezTo>
                      <a:pt x="0" y="212"/>
                      <a:pt x="0" y="221"/>
                      <a:pt x="7" y="226"/>
                    </a:cubicBezTo>
                    <a:cubicBezTo>
                      <a:pt x="94" y="287"/>
                      <a:pt x="94" y="287"/>
                      <a:pt x="94" y="287"/>
                    </a:cubicBezTo>
                    <a:cubicBezTo>
                      <a:pt x="101" y="292"/>
                      <a:pt x="107" y="289"/>
                      <a:pt x="107" y="280"/>
                    </a:cubicBezTo>
                    <a:cubicBezTo>
                      <a:pt x="107" y="237"/>
                      <a:pt x="107" y="237"/>
                      <a:pt x="107" y="237"/>
                    </a:cubicBezTo>
                    <a:cubicBezTo>
                      <a:pt x="162" y="237"/>
                      <a:pt x="162" y="237"/>
                      <a:pt x="162" y="237"/>
                    </a:cubicBezTo>
                    <a:cubicBezTo>
                      <a:pt x="162" y="341"/>
                      <a:pt x="162" y="341"/>
                      <a:pt x="162" y="341"/>
                    </a:cubicBezTo>
                    <a:cubicBezTo>
                      <a:pt x="162" y="391"/>
                      <a:pt x="203" y="432"/>
                      <a:pt x="253" y="432"/>
                    </a:cubicBezTo>
                    <a:cubicBezTo>
                      <a:pt x="504" y="432"/>
                      <a:pt x="504" y="432"/>
                      <a:pt x="504" y="432"/>
                    </a:cubicBezTo>
                    <a:cubicBezTo>
                      <a:pt x="554" y="432"/>
                      <a:pt x="595" y="391"/>
                      <a:pt x="595" y="341"/>
                    </a:cubicBezTo>
                    <a:cubicBezTo>
                      <a:pt x="595" y="237"/>
                      <a:pt x="595" y="237"/>
                      <a:pt x="595" y="237"/>
                    </a:cubicBezTo>
                    <a:cubicBezTo>
                      <a:pt x="650" y="237"/>
                      <a:pt x="650" y="237"/>
                      <a:pt x="650" y="237"/>
                    </a:cubicBezTo>
                    <a:cubicBezTo>
                      <a:pt x="650" y="280"/>
                      <a:pt x="650" y="280"/>
                      <a:pt x="650" y="280"/>
                    </a:cubicBezTo>
                    <a:cubicBezTo>
                      <a:pt x="650" y="289"/>
                      <a:pt x="656" y="292"/>
                      <a:pt x="663" y="287"/>
                    </a:cubicBezTo>
                    <a:cubicBezTo>
                      <a:pt x="750" y="226"/>
                      <a:pt x="750" y="226"/>
                      <a:pt x="750" y="226"/>
                    </a:cubicBezTo>
                    <a:cubicBezTo>
                      <a:pt x="757" y="221"/>
                      <a:pt x="757" y="212"/>
                      <a:pt x="750" y="207"/>
                    </a:cubicBezTo>
                    <a:close/>
                    <a:moveTo>
                      <a:pt x="553" y="341"/>
                    </a:moveTo>
                    <a:cubicBezTo>
                      <a:pt x="553" y="368"/>
                      <a:pt x="531" y="390"/>
                      <a:pt x="504" y="390"/>
                    </a:cubicBezTo>
                    <a:cubicBezTo>
                      <a:pt x="253" y="390"/>
                      <a:pt x="253" y="390"/>
                      <a:pt x="253" y="390"/>
                    </a:cubicBezTo>
                    <a:cubicBezTo>
                      <a:pt x="226" y="390"/>
                      <a:pt x="204" y="368"/>
                      <a:pt x="204" y="341"/>
                    </a:cubicBezTo>
                    <a:cubicBezTo>
                      <a:pt x="204" y="92"/>
                      <a:pt x="204" y="92"/>
                      <a:pt x="204" y="92"/>
                    </a:cubicBezTo>
                    <a:cubicBezTo>
                      <a:pt x="204" y="64"/>
                      <a:pt x="226" y="42"/>
                      <a:pt x="253" y="42"/>
                    </a:cubicBezTo>
                    <a:cubicBezTo>
                      <a:pt x="504" y="42"/>
                      <a:pt x="504" y="42"/>
                      <a:pt x="504" y="42"/>
                    </a:cubicBezTo>
                    <a:cubicBezTo>
                      <a:pt x="531" y="42"/>
                      <a:pt x="553" y="64"/>
                      <a:pt x="553" y="92"/>
                    </a:cubicBezTo>
                    <a:lnTo>
                      <a:pt x="553" y="341"/>
                    </a:lnTo>
                    <a:close/>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4" name="Freeform 213"/>
              <p:cNvSpPr>
                <a:spLocks noEditPoints="1"/>
              </p:cNvSpPr>
              <p:nvPr/>
            </p:nvSpPr>
            <p:spPr bwMode="auto">
              <a:xfrm>
                <a:off x="4713288" y="1441450"/>
                <a:ext cx="295275" cy="295275"/>
              </a:xfrm>
              <a:custGeom>
                <a:avLst/>
                <a:gdLst>
                  <a:gd name="T0" fmla="*/ 202 w 262"/>
                  <a:gd name="T1" fmla="*/ 161 h 262"/>
                  <a:gd name="T2" fmla="*/ 181 w 262"/>
                  <a:gd name="T3" fmla="*/ 153 h 262"/>
                  <a:gd name="T4" fmla="*/ 198 w 262"/>
                  <a:gd name="T5" fmla="*/ 99 h 262"/>
                  <a:gd name="T6" fmla="*/ 169 w 262"/>
                  <a:gd name="T7" fmla="*/ 29 h 262"/>
                  <a:gd name="T8" fmla="*/ 99 w 262"/>
                  <a:gd name="T9" fmla="*/ 0 h 262"/>
                  <a:gd name="T10" fmla="*/ 29 w 262"/>
                  <a:gd name="T11" fmla="*/ 29 h 262"/>
                  <a:gd name="T12" fmla="*/ 0 w 262"/>
                  <a:gd name="T13" fmla="*/ 99 h 262"/>
                  <a:gd name="T14" fmla="*/ 29 w 262"/>
                  <a:gd name="T15" fmla="*/ 169 h 262"/>
                  <a:gd name="T16" fmla="*/ 99 w 262"/>
                  <a:gd name="T17" fmla="*/ 198 h 262"/>
                  <a:gd name="T18" fmla="*/ 153 w 262"/>
                  <a:gd name="T19" fmla="*/ 182 h 262"/>
                  <a:gd name="T20" fmla="*/ 161 w 262"/>
                  <a:gd name="T21" fmla="*/ 202 h 262"/>
                  <a:gd name="T22" fmla="*/ 212 w 262"/>
                  <a:gd name="T23" fmla="*/ 253 h 262"/>
                  <a:gd name="T24" fmla="*/ 233 w 262"/>
                  <a:gd name="T25" fmla="*/ 262 h 262"/>
                  <a:gd name="T26" fmla="*/ 253 w 262"/>
                  <a:gd name="T27" fmla="*/ 253 h 262"/>
                  <a:gd name="T28" fmla="*/ 262 w 262"/>
                  <a:gd name="T29" fmla="*/ 233 h 262"/>
                  <a:gd name="T30" fmla="*/ 253 w 262"/>
                  <a:gd name="T31" fmla="*/ 212 h 262"/>
                  <a:gd name="T32" fmla="*/ 202 w 262"/>
                  <a:gd name="T33" fmla="*/ 161 h 262"/>
                  <a:gd name="T34" fmla="*/ 145 w 262"/>
                  <a:gd name="T35" fmla="*/ 146 h 262"/>
                  <a:gd name="T36" fmla="*/ 99 w 262"/>
                  <a:gd name="T37" fmla="*/ 165 h 262"/>
                  <a:gd name="T38" fmla="*/ 52 w 262"/>
                  <a:gd name="T39" fmla="*/ 146 h 262"/>
                  <a:gd name="T40" fmla="*/ 33 w 262"/>
                  <a:gd name="T41" fmla="*/ 99 h 262"/>
                  <a:gd name="T42" fmla="*/ 52 w 262"/>
                  <a:gd name="T43" fmla="*/ 52 h 262"/>
                  <a:gd name="T44" fmla="*/ 99 w 262"/>
                  <a:gd name="T45" fmla="*/ 33 h 262"/>
                  <a:gd name="T46" fmla="*/ 145 w 262"/>
                  <a:gd name="T47" fmla="*/ 52 h 262"/>
                  <a:gd name="T48" fmla="*/ 165 w 262"/>
                  <a:gd name="T49" fmla="*/ 99 h 262"/>
                  <a:gd name="T50" fmla="*/ 145 w 262"/>
                  <a:gd name="T51" fmla="*/ 14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2" h="262">
                    <a:moveTo>
                      <a:pt x="202" y="161"/>
                    </a:moveTo>
                    <a:cubicBezTo>
                      <a:pt x="197" y="156"/>
                      <a:pt x="189" y="153"/>
                      <a:pt x="181" y="153"/>
                    </a:cubicBezTo>
                    <a:cubicBezTo>
                      <a:pt x="192" y="137"/>
                      <a:pt x="198" y="119"/>
                      <a:pt x="198" y="99"/>
                    </a:cubicBezTo>
                    <a:cubicBezTo>
                      <a:pt x="198" y="73"/>
                      <a:pt x="188" y="48"/>
                      <a:pt x="169" y="29"/>
                    </a:cubicBezTo>
                    <a:cubicBezTo>
                      <a:pt x="150" y="10"/>
                      <a:pt x="125" y="0"/>
                      <a:pt x="99" y="0"/>
                    </a:cubicBezTo>
                    <a:cubicBezTo>
                      <a:pt x="72" y="0"/>
                      <a:pt x="47" y="10"/>
                      <a:pt x="29" y="29"/>
                    </a:cubicBezTo>
                    <a:cubicBezTo>
                      <a:pt x="10" y="48"/>
                      <a:pt x="0" y="73"/>
                      <a:pt x="0" y="99"/>
                    </a:cubicBezTo>
                    <a:cubicBezTo>
                      <a:pt x="0" y="125"/>
                      <a:pt x="10" y="150"/>
                      <a:pt x="29" y="169"/>
                    </a:cubicBezTo>
                    <a:cubicBezTo>
                      <a:pt x="47" y="188"/>
                      <a:pt x="72" y="198"/>
                      <a:pt x="99" y="198"/>
                    </a:cubicBezTo>
                    <a:cubicBezTo>
                      <a:pt x="118" y="198"/>
                      <a:pt x="137" y="192"/>
                      <a:pt x="153" y="182"/>
                    </a:cubicBezTo>
                    <a:cubicBezTo>
                      <a:pt x="153" y="190"/>
                      <a:pt x="156" y="197"/>
                      <a:pt x="161" y="202"/>
                    </a:cubicBezTo>
                    <a:cubicBezTo>
                      <a:pt x="212" y="253"/>
                      <a:pt x="212" y="253"/>
                      <a:pt x="212" y="253"/>
                    </a:cubicBezTo>
                    <a:cubicBezTo>
                      <a:pt x="218" y="259"/>
                      <a:pt x="225" y="262"/>
                      <a:pt x="233" y="262"/>
                    </a:cubicBezTo>
                    <a:cubicBezTo>
                      <a:pt x="240" y="262"/>
                      <a:pt x="248" y="259"/>
                      <a:pt x="253" y="253"/>
                    </a:cubicBezTo>
                    <a:cubicBezTo>
                      <a:pt x="259" y="248"/>
                      <a:pt x="262" y="241"/>
                      <a:pt x="262" y="233"/>
                    </a:cubicBezTo>
                    <a:cubicBezTo>
                      <a:pt x="262" y="225"/>
                      <a:pt x="259" y="218"/>
                      <a:pt x="253" y="212"/>
                    </a:cubicBezTo>
                    <a:lnTo>
                      <a:pt x="202" y="161"/>
                    </a:lnTo>
                    <a:close/>
                    <a:moveTo>
                      <a:pt x="145" y="146"/>
                    </a:moveTo>
                    <a:cubicBezTo>
                      <a:pt x="133" y="158"/>
                      <a:pt x="116" y="165"/>
                      <a:pt x="99" y="165"/>
                    </a:cubicBezTo>
                    <a:cubicBezTo>
                      <a:pt x="81" y="165"/>
                      <a:pt x="64" y="158"/>
                      <a:pt x="52" y="146"/>
                    </a:cubicBezTo>
                    <a:cubicBezTo>
                      <a:pt x="40" y="133"/>
                      <a:pt x="33" y="117"/>
                      <a:pt x="33" y="99"/>
                    </a:cubicBezTo>
                    <a:cubicBezTo>
                      <a:pt x="33" y="81"/>
                      <a:pt x="40" y="65"/>
                      <a:pt x="52" y="52"/>
                    </a:cubicBezTo>
                    <a:cubicBezTo>
                      <a:pt x="64" y="40"/>
                      <a:pt x="81" y="33"/>
                      <a:pt x="99" y="33"/>
                    </a:cubicBezTo>
                    <a:cubicBezTo>
                      <a:pt x="116" y="33"/>
                      <a:pt x="133" y="40"/>
                      <a:pt x="145" y="52"/>
                    </a:cubicBezTo>
                    <a:cubicBezTo>
                      <a:pt x="158" y="65"/>
                      <a:pt x="165" y="81"/>
                      <a:pt x="165" y="99"/>
                    </a:cubicBezTo>
                    <a:cubicBezTo>
                      <a:pt x="165" y="117"/>
                      <a:pt x="158" y="133"/>
                      <a:pt x="145" y="146"/>
                    </a:cubicBezTo>
                    <a:close/>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grpSp>
        <p:nvGrpSpPr>
          <p:cNvPr id="215" name="Group 214"/>
          <p:cNvGrpSpPr/>
          <p:nvPr/>
        </p:nvGrpSpPr>
        <p:grpSpPr>
          <a:xfrm>
            <a:off x="4918723" y="1783956"/>
            <a:ext cx="1316112" cy="1219199"/>
            <a:chOff x="4117104" y="882650"/>
            <a:chExt cx="855305" cy="792117"/>
          </a:xfrm>
        </p:grpSpPr>
        <p:sp>
          <p:nvSpPr>
            <p:cNvPr id="216" name="Freeform 215"/>
            <p:cNvSpPr>
              <a:spLocks/>
            </p:cNvSpPr>
            <p:nvPr/>
          </p:nvSpPr>
          <p:spPr bwMode="auto">
            <a:xfrm>
              <a:off x="4351355" y="882650"/>
              <a:ext cx="459033" cy="475119"/>
            </a:xfrm>
            <a:custGeom>
              <a:avLst/>
              <a:gdLst>
                <a:gd name="T0" fmla="*/ 394 w 398"/>
                <a:gd name="T1" fmla="*/ 63 h 433"/>
                <a:gd name="T2" fmla="*/ 383 w 398"/>
                <a:gd name="T3" fmla="*/ 45 h 433"/>
                <a:gd name="T4" fmla="*/ 361 w 398"/>
                <a:gd name="T5" fmla="*/ 48 h 433"/>
                <a:gd name="T6" fmla="*/ 309 w 398"/>
                <a:gd name="T7" fmla="*/ 67 h 433"/>
                <a:gd name="T8" fmla="*/ 216 w 398"/>
                <a:gd name="T9" fmla="*/ 9 h 433"/>
                <a:gd name="T10" fmla="*/ 199 w 398"/>
                <a:gd name="T11" fmla="*/ 0 h 433"/>
                <a:gd name="T12" fmla="*/ 182 w 398"/>
                <a:gd name="T13" fmla="*/ 9 h 433"/>
                <a:gd name="T14" fmla="*/ 89 w 398"/>
                <a:gd name="T15" fmla="*/ 67 h 433"/>
                <a:gd name="T16" fmla="*/ 37 w 398"/>
                <a:gd name="T17" fmla="*/ 48 h 433"/>
                <a:gd name="T18" fmla="*/ 16 w 398"/>
                <a:gd name="T19" fmla="*/ 45 h 433"/>
                <a:gd name="T20" fmla="*/ 4 w 398"/>
                <a:gd name="T21" fmla="*/ 63 h 433"/>
                <a:gd name="T22" fmla="*/ 21 w 398"/>
                <a:gd name="T23" fmla="*/ 220 h 433"/>
                <a:gd name="T24" fmla="*/ 193 w 398"/>
                <a:gd name="T25" fmla="*/ 432 h 433"/>
                <a:gd name="T26" fmla="*/ 199 w 398"/>
                <a:gd name="T27" fmla="*/ 433 h 433"/>
                <a:gd name="T28" fmla="*/ 206 w 398"/>
                <a:gd name="T29" fmla="*/ 432 h 433"/>
                <a:gd name="T30" fmla="*/ 378 w 398"/>
                <a:gd name="T31" fmla="*/ 220 h 433"/>
                <a:gd name="T32" fmla="*/ 394 w 398"/>
                <a:gd name="T33" fmla="*/ 63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8" h="433">
                  <a:moveTo>
                    <a:pt x="394" y="63"/>
                  </a:moveTo>
                  <a:cubicBezTo>
                    <a:pt x="394" y="55"/>
                    <a:pt x="389" y="49"/>
                    <a:pt x="383" y="45"/>
                  </a:cubicBezTo>
                  <a:cubicBezTo>
                    <a:pt x="376" y="42"/>
                    <a:pt x="368" y="43"/>
                    <a:pt x="361" y="48"/>
                  </a:cubicBezTo>
                  <a:cubicBezTo>
                    <a:pt x="344" y="60"/>
                    <a:pt x="326" y="67"/>
                    <a:pt x="309" y="67"/>
                  </a:cubicBezTo>
                  <a:cubicBezTo>
                    <a:pt x="257" y="67"/>
                    <a:pt x="217" y="10"/>
                    <a:pt x="216" y="9"/>
                  </a:cubicBezTo>
                  <a:cubicBezTo>
                    <a:pt x="213" y="3"/>
                    <a:pt x="206" y="0"/>
                    <a:pt x="199" y="0"/>
                  </a:cubicBezTo>
                  <a:cubicBezTo>
                    <a:pt x="192" y="0"/>
                    <a:pt x="186" y="3"/>
                    <a:pt x="182" y="9"/>
                  </a:cubicBezTo>
                  <a:cubicBezTo>
                    <a:pt x="182" y="10"/>
                    <a:pt x="141" y="67"/>
                    <a:pt x="89" y="67"/>
                  </a:cubicBezTo>
                  <a:cubicBezTo>
                    <a:pt x="72" y="67"/>
                    <a:pt x="54" y="60"/>
                    <a:pt x="37" y="48"/>
                  </a:cubicBezTo>
                  <a:cubicBezTo>
                    <a:pt x="31" y="43"/>
                    <a:pt x="23" y="42"/>
                    <a:pt x="16" y="45"/>
                  </a:cubicBezTo>
                  <a:cubicBezTo>
                    <a:pt x="9" y="49"/>
                    <a:pt x="4" y="55"/>
                    <a:pt x="4" y="63"/>
                  </a:cubicBezTo>
                  <a:cubicBezTo>
                    <a:pt x="4" y="66"/>
                    <a:pt x="0" y="138"/>
                    <a:pt x="21" y="220"/>
                  </a:cubicBezTo>
                  <a:cubicBezTo>
                    <a:pt x="49" y="330"/>
                    <a:pt x="108" y="404"/>
                    <a:pt x="193" y="432"/>
                  </a:cubicBezTo>
                  <a:cubicBezTo>
                    <a:pt x="195" y="433"/>
                    <a:pt x="197" y="433"/>
                    <a:pt x="199" y="433"/>
                  </a:cubicBezTo>
                  <a:cubicBezTo>
                    <a:pt x="201" y="433"/>
                    <a:pt x="204" y="433"/>
                    <a:pt x="206" y="432"/>
                  </a:cubicBezTo>
                  <a:cubicBezTo>
                    <a:pt x="290" y="404"/>
                    <a:pt x="350" y="330"/>
                    <a:pt x="378" y="220"/>
                  </a:cubicBezTo>
                  <a:cubicBezTo>
                    <a:pt x="398" y="138"/>
                    <a:pt x="395" y="66"/>
                    <a:pt x="394" y="63"/>
                  </a:cubicBez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17" name="TextBox 52"/>
            <p:cNvSpPr txBox="1"/>
            <p:nvPr/>
          </p:nvSpPr>
          <p:spPr>
            <a:xfrm>
              <a:off x="4117104" y="1398817"/>
              <a:ext cx="855305" cy="27595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1200" dirty="0">
                  <a:latin typeface="Franklin Gothic Book"/>
                  <a:cs typeface="Franklin Gothic Book"/>
                </a:rPr>
                <a:t>Malware</a:t>
              </a:r>
            </a:p>
            <a:p>
              <a:pPr algn="ctr">
                <a:lnSpc>
                  <a:spcPct val="90000"/>
                </a:lnSpc>
              </a:pPr>
              <a:r>
                <a:rPr lang="en-US" sz="1200" dirty="0">
                  <a:latin typeface="Franklin Gothic Book"/>
                  <a:cs typeface="Franklin Gothic Book"/>
                </a:rPr>
                <a:t>Protection</a:t>
              </a:r>
            </a:p>
          </p:txBody>
        </p:sp>
      </p:grpSp>
      <p:grpSp>
        <p:nvGrpSpPr>
          <p:cNvPr id="12" name="Group 11"/>
          <p:cNvGrpSpPr/>
          <p:nvPr/>
        </p:nvGrpSpPr>
        <p:grpSpPr>
          <a:xfrm>
            <a:off x="6345811" y="1653978"/>
            <a:ext cx="1316112" cy="1394022"/>
            <a:chOff x="7216700" y="1349178"/>
            <a:chExt cx="1316112" cy="1394022"/>
          </a:xfrm>
        </p:grpSpPr>
        <p:pic>
          <p:nvPicPr>
            <p:cNvPr id="2050" name="Picture 2" descr="https://f5.com/Portals/1/products-swg-control.png"/>
            <p:cNvPicPr>
              <a:picLocks noChangeAspect="1" noChangeArrowheads="1"/>
            </p:cNvPicPr>
            <p:nvPr/>
          </p:nvPicPr>
          <p:blipFill>
            <a:blip r:embed="rId3" cstate="email">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a:fillRect/>
            </a:stretch>
          </p:blipFill>
          <p:spPr bwMode="auto">
            <a:xfrm>
              <a:off x="7389812" y="1349178"/>
              <a:ext cx="936822" cy="936822"/>
            </a:xfrm>
            <a:prstGeom prst="rect">
              <a:avLst/>
            </a:prstGeom>
            <a:noFill/>
            <a:extLst>
              <a:ext uri="{909E8E84-426E-40dd-AFC4-6F175D3DCCD1}">
                <a14:hiddenFill xmlns="" xmlns:a14="http://schemas.microsoft.com/office/drawing/2010/main">
                  <a:solidFill>
                    <a:srgbClr val="FFFFFF"/>
                  </a:solidFill>
                </a14:hiddenFill>
              </a:ext>
            </a:extLst>
          </p:spPr>
        </p:pic>
        <p:sp>
          <p:nvSpPr>
            <p:cNvPr id="218" name="TextBox 52"/>
            <p:cNvSpPr txBox="1"/>
            <p:nvPr/>
          </p:nvSpPr>
          <p:spPr>
            <a:xfrm>
              <a:off x="7216700" y="2318468"/>
              <a:ext cx="1316112" cy="4247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1200" dirty="0">
                  <a:latin typeface="Franklin Gothic Book"/>
                  <a:cs typeface="Franklin Gothic Book"/>
                </a:rPr>
                <a:t>Secure Web Gateway</a:t>
              </a:r>
            </a:p>
          </p:txBody>
        </p:sp>
      </p:grpSp>
      <p:grpSp>
        <p:nvGrpSpPr>
          <p:cNvPr id="219" name="Group 218"/>
          <p:cNvGrpSpPr/>
          <p:nvPr/>
        </p:nvGrpSpPr>
        <p:grpSpPr>
          <a:xfrm>
            <a:off x="7847012" y="1783956"/>
            <a:ext cx="1140111" cy="1264044"/>
            <a:chOff x="3142215" y="3765550"/>
            <a:chExt cx="855305" cy="948033"/>
          </a:xfrm>
        </p:grpSpPr>
        <p:grpSp>
          <p:nvGrpSpPr>
            <p:cNvPr id="220" name="Group 219"/>
            <p:cNvGrpSpPr/>
            <p:nvPr/>
          </p:nvGrpSpPr>
          <p:grpSpPr>
            <a:xfrm>
              <a:off x="3281380" y="3765550"/>
              <a:ext cx="546581" cy="548466"/>
              <a:chOff x="1689100" y="3765550"/>
              <a:chExt cx="546581" cy="548466"/>
            </a:xfrm>
          </p:grpSpPr>
          <p:sp>
            <p:nvSpPr>
              <p:cNvPr id="222" name="Freeform 221"/>
              <p:cNvSpPr>
                <a:spLocks/>
              </p:cNvSpPr>
              <p:nvPr/>
            </p:nvSpPr>
            <p:spPr bwMode="auto">
              <a:xfrm>
                <a:off x="1970088" y="3890963"/>
                <a:ext cx="92075" cy="166687"/>
              </a:xfrm>
              <a:custGeom>
                <a:avLst/>
                <a:gdLst>
                  <a:gd name="T0" fmla="*/ 0 w 58"/>
                  <a:gd name="T1" fmla="*/ 0 h 105"/>
                  <a:gd name="T2" fmla="*/ 0 w 58"/>
                  <a:gd name="T3" fmla="*/ 85 h 105"/>
                  <a:gd name="T4" fmla="*/ 24 w 58"/>
                  <a:gd name="T5" fmla="*/ 73 h 105"/>
                  <a:gd name="T6" fmla="*/ 39 w 58"/>
                  <a:gd name="T7" fmla="*/ 105 h 105"/>
                  <a:gd name="T8" fmla="*/ 52 w 58"/>
                  <a:gd name="T9" fmla="*/ 98 h 105"/>
                  <a:gd name="T10" fmla="*/ 36 w 58"/>
                  <a:gd name="T11" fmla="*/ 67 h 105"/>
                  <a:gd name="T12" fmla="*/ 58 w 58"/>
                  <a:gd name="T13" fmla="*/ 56 h 105"/>
                  <a:gd name="T14" fmla="*/ 0 w 58"/>
                  <a:gd name="T15" fmla="*/ 0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105">
                    <a:moveTo>
                      <a:pt x="0" y="0"/>
                    </a:moveTo>
                    <a:lnTo>
                      <a:pt x="0" y="85"/>
                    </a:lnTo>
                    <a:lnTo>
                      <a:pt x="24" y="73"/>
                    </a:lnTo>
                    <a:lnTo>
                      <a:pt x="39" y="105"/>
                    </a:lnTo>
                    <a:lnTo>
                      <a:pt x="52" y="98"/>
                    </a:lnTo>
                    <a:lnTo>
                      <a:pt x="36" y="67"/>
                    </a:lnTo>
                    <a:lnTo>
                      <a:pt x="58" y="56"/>
                    </a:lnTo>
                    <a:lnTo>
                      <a:pt x="0" y="0"/>
                    </a:ln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23" name="Freeform 222"/>
              <p:cNvSpPr>
                <a:spLocks noEditPoints="1"/>
              </p:cNvSpPr>
              <p:nvPr/>
            </p:nvSpPr>
            <p:spPr bwMode="auto">
              <a:xfrm>
                <a:off x="1689100" y="3765550"/>
                <a:ext cx="546581" cy="548466"/>
              </a:xfrm>
              <a:custGeom>
                <a:avLst/>
                <a:gdLst>
                  <a:gd name="T0" fmla="*/ 383 w 512"/>
                  <a:gd name="T1" fmla="*/ 0 h 512"/>
                  <a:gd name="T2" fmla="*/ 129 w 512"/>
                  <a:gd name="T3" fmla="*/ 0 h 512"/>
                  <a:gd name="T4" fmla="*/ 0 w 512"/>
                  <a:gd name="T5" fmla="*/ 129 h 512"/>
                  <a:gd name="T6" fmla="*/ 0 w 512"/>
                  <a:gd name="T7" fmla="*/ 383 h 512"/>
                  <a:gd name="T8" fmla="*/ 129 w 512"/>
                  <a:gd name="T9" fmla="*/ 512 h 512"/>
                  <a:gd name="T10" fmla="*/ 383 w 512"/>
                  <a:gd name="T11" fmla="*/ 512 h 512"/>
                  <a:gd name="T12" fmla="*/ 512 w 512"/>
                  <a:gd name="T13" fmla="*/ 383 h 512"/>
                  <a:gd name="T14" fmla="*/ 512 w 512"/>
                  <a:gd name="T15" fmla="*/ 129 h 512"/>
                  <a:gd name="T16" fmla="*/ 383 w 512"/>
                  <a:gd name="T17" fmla="*/ 0 h 512"/>
                  <a:gd name="T18" fmla="*/ 464 w 512"/>
                  <a:gd name="T19" fmla="*/ 383 h 512"/>
                  <a:gd name="T20" fmla="*/ 383 w 512"/>
                  <a:gd name="T21" fmla="*/ 464 h 512"/>
                  <a:gd name="T22" fmla="*/ 322 w 512"/>
                  <a:gd name="T23" fmla="*/ 464 h 512"/>
                  <a:gd name="T24" fmla="*/ 319 w 512"/>
                  <a:gd name="T25" fmla="*/ 397 h 512"/>
                  <a:gd name="T26" fmla="*/ 309 w 512"/>
                  <a:gd name="T27" fmla="*/ 382 h 512"/>
                  <a:gd name="T28" fmla="*/ 229 w 512"/>
                  <a:gd name="T29" fmla="*/ 342 h 512"/>
                  <a:gd name="T30" fmla="*/ 218 w 512"/>
                  <a:gd name="T31" fmla="*/ 336 h 512"/>
                  <a:gd name="T32" fmla="*/ 243 w 512"/>
                  <a:gd name="T33" fmla="*/ 273 h 512"/>
                  <a:gd name="T34" fmla="*/ 243 w 512"/>
                  <a:gd name="T35" fmla="*/ 213 h 512"/>
                  <a:gd name="T36" fmla="*/ 160 w 512"/>
                  <a:gd name="T37" fmla="*/ 125 h 512"/>
                  <a:gd name="T38" fmla="*/ 160 w 512"/>
                  <a:gd name="T39" fmla="*/ 125 h 512"/>
                  <a:gd name="T40" fmla="*/ 160 w 512"/>
                  <a:gd name="T41" fmla="*/ 125 h 512"/>
                  <a:gd name="T42" fmla="*/ 77 w 512"/>
                  <a:gd name="T43" fmla="*/ 213 h 512"/>
                  <a:gd name="T44" fmla="*/ 77 w 512"/>
                  <a:gd name="T45" fmla="*/ 273 h 512"/>
                  <a:gd name="T46" fmla="*/ 102 w 512"/>
                  <a:gd name="T47" fmla="*/ 336 h 512"/>
                  <a:gd name="T48" fmla="*/ 91 w 512"/>
                  <a:gd name="T49" fmla="*/ 342 h 512"/>
                  <a:gd name="T50" fmla="*/ 48 w 512"/>
                  <a:gd name="T51" fmla="*/ 364 h 512"/>
                  <a:gd name="T52" fmla="*/ 48 w 512"/>
                  <a:gd name="T53" fmla="*/ 129 h 512"/>
                  <a:gd name="T54" fmla="*/ 129 w 512"/>
                  <a:gd name="T55" fmla="*/ 48 h 512"/>
                  <a:gd name="T56" fmla="*/ 383 w 512"/>
                  <a:gd name="T57" fmla="*/ 48 h 512"/>
                  <a:gd name="T58" fmla="*/ 464 w 512"/>
                  <a:gd name="T59" fmla="*/ 129 h 512"/>
                  <a:gd name="T60" fmla="*/ 464 w 512"/>
                  <a:gd name="T61" fmla="*/ 38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2" h="512">
                    <a:moveTo>
                      <a:pt x="383" y="0"/>
                    </a:moveTo>
                    <a:cubicBezTo>
                      <a:pt x="129" y="0"/>
                      <a:pt x="129" y="0"/>
                      <a:pt x="129" y="0"/>
                    </a:cubicBezTo>
                    <a:cubicBezTo>
                      <a:pt x="58" y="0"/>
                      <a:pt x="0" y="58"/>
                      <a:pt x="0" y="129"/>
                    </a:cubicBezTo>
                    <a:cubicBezTo>
                      <a:pt x="0" y="383"/>
                      <a:pt x="0" y="383"/>
                      <a:pt x="0" y="383"/>
                    </a:cubicBezTo>
                    <a:cubicBezTo>
                      <a:pt x="0" y="454"/>
                      <a:pt x="58" y="512"/>
                      <a:pt x="129" y="512"/>
                    </a:cubicBezTo>
                    <a:cubicBezTo>
                      <a:pt x="383" y="512"/>
                      <a:pt x="383" y="512"/>
                      <a:pt x="383" y="512"/>
                    </a:cubicBezTo>
                    <a:cubicBezTo>
                      <a:pt x="454" y="512"/>
                      <a:pt x="512" y="454"/>
                      <a:pt x="512" y="383"/>
                    </a:cubicBezTo>
                    <a:cubicBezTo>
                      <a:pt x="512" y="129"/>
                      <a:pt x="512" y="129"/>
                      <a:pt x="512" y="129"/>
                    </a:cubicBezTo>
                    <a:cubicBezTo>
                      <a:pt x="512" y="58"/>
                      <a:pt x="454" y="0"/>
                      <a:pt x="383" y="0"/>
                    </a:cubicBezTo>
                    <a:close/>
                    <a:moveTo>
                      <a:pt x="464" y="383"/>
                    </a:moveTo>
                    <a:cubicBezTo>
                      <a:pt x="464" y="428"/>
                      <a:pt x="428" y="464"/>
                      <a:pt x="383" y="464"/>
                    </a:cubicBezTo>
                    <a:cubicBezTo>
                      <a:pt x="322" y="464"/>
                      <a:pt x="322" y="464"/>
                      <a:pt x="322" y="464"/>
                    </a:cubicBezTo>
                    <a:cubicBezTo>
                      <a:pt x="321" y="451"/>
                      <a:pt x="319" y="431"/>
                      <a:pt x="319" y="397"/>
                    </a:cubicBezTo>
                    <a:cubicBezTo>
                      <a:pt x="318" y="392"/>
                      <a:pt x="315" y="387"/>
                      <a:pt x="309" y="382"/>
                    </a:cubicBezTo>
                    <a:cubicBezTo>
                      <a:pt x="229" y="342"/>
                      <a:pt x="229" y="342"/>
                      <a:pt x="229" y="342"/>
                    </a:cubicBezTo>
                    <a:cubicBezTo>
                      <a:pt x="218" y="336"/>
                      <a:pt x="218" y="336"/>
                      <a:pt x="218" y="336"/>
                    </a:cubicBezTo>
                    <a:cubicBezTo>
                      <a:pt x="234" y="320"/>
                      <a:pt x="243" y="298"/>
                      <a:pt x="243" y="273"/>
                    </a:cubicBezTo>
                    <a:cubicBezTo>
                      <a:pt x="243" y="213"/>
                      <a:pt x="243" y="213"/>
                      <a:pt x="243" y="213"/>
                    </a:cubicBezTo>
                    <a:cubicBezTo>
                      <a:pt x="243" y="164"/>
                      <a:pt x="206" y="125"/>
                      <a:pt x="160" y="125"/>
                    </a:cubicBezTo>
                    <a:cubicBezTo>
                      <a:pt x="160" y="125"/>
                      <a:pt x="160" y="125"/>
                      <a:pt x="160" y="125"/>
                    </a:cubicBezTo>
                    <a:cubicBezTo>
                      <a:pt x="160" y="125"/>
                      <a:pt x="160" y="125"/>
                      <a:pt x="160" y="125"/>
                    </a:cubicBezTo>
                    <a:cubicBezTo>
                      <a:pt x="114" y="125"/>
                      <a:pt x="77" y="164"/>
                      <a:pt x="77" y="213"/>
                    </a:cubicBezTo>
                    <a:cubicBezTo>
                      <a:pt x="77" y="273"/>
                      <a:pt x="77" y="273"/>
                      <a:pt x="77" y="273"/>
                    </a:cubicBezTo>
                    <a:cubicBezTo>
                      <a:pt x="77" y="298"/>
                      <a:pt x="86" y="320"/>
                      <a:pt x="102" y="336"/>
                    </a:cubicBezTo>
                    <a:cubicBezTo>
                      <a:pt x="91" y="342"/>
                      <a:pt x="91" y="342"/>
                      <a:pt x="91" y="342"/>
                    </a:cubicBezTo>
                    <a:cubicBezTo>
                      <a:pt x="48" y="364"/>
                      <a:pt x="48" y="364"/>
                      <a:pt x="48" y="364"/>
                    </a:cubicBezTo>
                    <a:cubicBezTo>
                      <a:pt x="48" y="129"/>
                      <a:pt x="48" y="129"/>
                      <a:pt x="48" y="129"/>
                    </a:cubicBezTo>
                    <a:cubicBezTo>
                      <a:pt x="48" y="84"/>
                      <a:pt x="85" y="48"/>
                      <a:pt x="129" y="48"/>
                    </a:cubicBezTo>
                    <a:cubicBezTo>
                      <a:pt x="383" y="48"/>
                      <a:pt x="383" y="48"/>
                      <a:pt x="383" y="48"/>
                    </a:cubicBezTo>
                    <a:cubicBezTo>
                      <a:pt x="428" y="48"/>
                      <a:pt x="464" y="84"/>
                      <a:pt x="464" y="129"/>
                    </a:cubicBezTo>
                    <a:lnTo>
                      <a:pt x="464" y="383"/>
                    </a:ln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21" name="TextBox 71"/>
            <p:cNvSpPr txBox="1"/>
            <p:nvPr/>
          </p:nvSpPr>
          <p:spPr>
            <a:xfrm>
              <a:off x="3142215" y="4395034"/>
              <a:ext cx="855305" cy="31854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1200" dirty="0">
                  <a:latin typeface="Franklin Gothic Book"/>
                  <a:cs typeface="Franklin Gothic Book"/>
                </a:rPr>
                <a:t>UX</a:t>
              </a:r>
              <a:br>
                <a:rPr lang="en-US" sz="1200" dirty="0">
                  <a:latin typeface="Franklin Gothic Book"/>
                  <a:cs typeface="Franklin Gothic Book"/>
                </a:rPr>
              </a:br>
              <a:r>
                <a:rPr lang="en-US" sz="1200" dirty="0">
                  <a:latin typeface="Franklin Gothic Book"/>
                  <a:cs typeface="Franklin Gothic Book"/>
                </a:rPr>
                <a:t>Monitoring</a:t>
              </a:r>
            </a:p>
          </p:txBody>
        </p:sp>
      </p:grpSp>
      <p:grpSp>
        <p:nvGrpSpPr>
          <p:cNvPr id="224" name="Group 223"/>
          <p:cNvGrpSpPr/>
          <p:nvPr/>
        </p:nvGrpSpPr>
        <p:grpSpPr>
          <a:xfrm>
            <a:off x="9142412" y="1852639"/>
            <a:ext cx="1825911" cy="1149093"/>
            <a:chOff x="3895491" y="2154238"/>
            <a:chExt cx="855305" cy="538126"/>
          </a:xfrm>
        </p:grpSpPr>
        <p:grpSp>
          <p:nvGrpSpPr>
            <p:cNvPr id="225" name="Group 224"/>
            <p:cNvGrpSpPr/>
            <p:nvPr/>
          </p:nvGrpSpPr>
          <p:grpSpPr>
            <a:xfrm>
              <a:off x="3931273" y="2154238"/>
              <a:ext cx="573088" cy="349250"/>
              <a:chOff x="2413001" y="2154238"/>
              <a:chExt cx="573088" cy="349250"/>
            </a:xfrm>
          </p:grpSpPr>
          <p:sp>
            <p:nvSpPr>
              <p:cNvPr id="227" name="Freeform 226"/>
              <p:cNvSpPr>
                <a:spLocks noEditPoints="1"/>
              </p:cNvSpPr>
              <p:nvPr/>
            </p:nvSpPr>
            <p:spPr bwMode="auto">
              <a:xfrm>
                <a:off x="2613026" y="2387600"/>
                <a:ext cx="373063" cy="93663"/>
              </a:xfrm>
              <a:custGeom>
                <a:avLst/>
                <a:gdLst>
                  <a:gd name="T0" fmla="*/ 392 w 416"/>
                  <a:gd name="T1" fmla="*/ 0 h 103"/>
                  <a:gd name="T2" fmla="*/ 115 w 416"/>
                  <a:gd name="T3" fmla="*/ 0 h 103"/>
                  <a:gd name="T4" fmla="*/ 96 w 416"/>
                  <a:gd name="T5" fmla="*/ 24 h 103"/>
                  <a:gd name="T6" fmla="*/ 0 w 416"/>
                  <a:gd name="T7" fmla="*/ 67 h 103"/>
                  <a:gd name="T8" fmla="*/ 0 w 416"/>
                  <a:gd name="T9" fmla="*/ 78 h 103"/>
                  <a:gd name="T10" fmla="*/ 25 w 416"/>
                  <a:gd name="T11" fmla="*/ 103 h 103"/>
                  <a:gd name="T12" fmla="*/ 392 w 416"/>
                  <a:gd name="T13" fmla="*/ 103 h 103"/>
                  <a:gd name="T14" fmla="*/ 416 w 416"/>
                  <a:gd name="T15" fmla="*/ 78 h 103"/>
                  <a:gd name="T16" fmla="*/ 416 w 416"/>
                  <a:gd name="T17" fmla="*/ 25 h 103"/>
                  <a:gd name="T18" fmla="*/ 392 w 416"/>
                  <a:gd name="T19" fmla="*/ 0 h 103"/>
                  <a:gd name="T20" fmla="*/ 208 w 416"/>
                  <a:gd name="T21" fmla="*/ 84 h 103"/>
                  <a:gd name="T22" fmla="*/ 176 w 416"/>
                  <a:gd name="T23" fmla="*/ 52 h 103"/>
                  <a:gd name="T24" fmla="*/ 208 w 416"/>
                  <a:gd name="T25" fmla="*/ 20 h 103"/>
                  <a:gd name="T26" fmla="*/ 240 w 416"/>
                  <a:gd name="T27" fmla="*/ 52 h 103"/>
                  <a:gd name="T28" fmla="*/ 208 w 416"/>
                  <a:gd name="T29" fmla="*/ 8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6" h="103">
                    <a:moveTo>
                      <a:pt x="392" y="0"/>
                    </a:moveTo>
                    <a:cubicBezTo>
                      <a:pt x="115" y="0"/>
                      <a:pt x="115" y="0"/>
                      <a:pt x="115" y="0"/>
                    </a:cubicBezTo>
                    <a:cubicBezTo>
                      <a:pt x="110" y="9"/>
                      <a:pt x="103" y="17"/>
                      <a:pt x="96" y="24"/>
                    </a:cubicBezTo>
                    <a:cubicBezTo>
                      <a:pt x="70" y="50"/>
                      <a:pt x="36" y="65"/>
                      <a:pt x="0" y="67"/>
                    </a:cubicBezTo>
                    <a:cubicBezTo>
                      <a:pt x="0" y="78"/>
                      <a:pt x="0" y="78"/>
                      <a:pt x="0" y="78"/>
                    </a:cubicBezTo>
                    <a:cubicBezTo>
                      <a:pt x="0" y="92"/>
                      <a:pt x="11" y="103"/>
                      <a:pt x="25" y="103"/>
                    </a:cubicBezTo>
                    <a:cubicBezTo>
                      <a:pt x="392" y="103"/>
                      <a:pt x="392" y="103"/>
                      <a:pt x="392" y="103"/>
                    </a:cubicBezTo>
                    <a:cubicBezTo>
                      <a:pt x="405" y="103"/>
                      <a:pt x="416" y="92"/>
                      <a:pt x="416" y="78"/>
                    </a:cubicBezTo>
                    <a:cubicBezTo>
                      <a:pt x="416" y="25"/>
                      <a:pt x="416" y="25"/>
                      <a:pt x="416" y="25"/>
                    </a:cubicBezTo>
                    <a:cubicBezTo>
                      <a:pt x="416" y="11"/>
                      <a:pt x="405" y="0"/>
                      <a:pt x="392" y="0"/>
                    </a:cubicBezTo>
                    <a:close/>
                    <a:moveTo>
                      <a:pt x="208" y="84"/>
                    </a:moveTo>
                    <a:cubicBezTo>
                      <a:pt x="191" y="84"/>
                      <a:pt x="176" y="69"/>
                      <a:pt x="176" y="52"/>
                    </a:cubicBezTo>
                    <a:cubicBezTo>
                      <a:pt x="176" y="34"/>
                      <a:pt x="191" y="20"/>
                      <a:pt x="208" y="20"/>
                    </a:cubicBezTo>
                    <a:cubicBezTo>
                      <a:pt x="226" y="20"/>
                      <a:pt x="240" y="34"/>
                      <a:pt x="240" y="52"/>
                    </a:cubicBezTo>
                    <a:cubicBezTo>
                      <a:pt x="240" y="69"/>
                      <a:pt x="226" y="84"/>
                      <a:pt x="208" y="84"/>
                    </a:cubicBez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28" name="Freeform 227"/>
              <p:cNvSpPr>
                <a:spLocks noEditPoints="1"/>
              </p:cNvSpPr>
              <p:nvPr/>
            </p:nvSpPr>
            <p:spPr bwMode="auto">
              <a:xfrm>
                <a:off x="2613026" y="2154238"/>
                <a:ext cx="373063" cy="93663"/>
              </a:xfrm>
              <a:custGeom>
                <a:avLst/>
                <a:gdLst>
                  <a:gd name="T0" fmla="*/ 392 w 416"/>
                  <a:gd name="T1" fmla="*/ 0 h 103"/>
                  <a:gd name="T2" fmla="*/ 25 w 416"/>
                  <a:gd name="T3" fmla="*/ 0 h 103"/>
                  <a:gd name="T4" fmla="*/ 0 w 416"/>
                  <a:gd name="T5" fmla="*/ 24 h 103"/>
                  <a:gd name="T6" fmla="*/ 0 w 416"/>
                  <a:gd name="T7" fmla="*/ 28 h 103"/>
                  <a:gd name="T8" fmla="*/ 96 w 416"/>
                  <a:gd name="T9" fmla="*/ 71 h 103"/>
                  <a:gd name="T10" fmla="*/ 120 w 416"/>
                  <a:gd name="T11" fmla="*/ 103 h 103"/>
                  <a:gd name="T12" fmla="*/ 392 w 416"/>
                  <a:gd name="T13" fmla="*/ 103 h 103"/>
                  <a:gd name="T14" fmla="*/ 416 w 416"/>
                  <a:gd name="T15" fmla="*/ 78 h 103"/>
                  <a:gd name="T16" fmla="*/ 416 w 416"/>
                  <a:gd name="T17" fmla="*/ 24 h 103"/>
                  <a:gd name="T18" fmla="*/ 392 w 416"/>
                  <a:gd name="T19" fmla="*/ 0 h 103"/>
                  <a:gd name="T20" fmla="*/ 208 w 416"/>
                  <a:gd name="T21" fmla="*/ 83 h 103"/>
                  <a:gd name="T22" fmla="*/ 176 w 416"/>
                  <a:gd name="T23" fmla="*/ 51 h 103"/>
                  <a:gd name="T24" fmla="*/ 208 w 416"/>
                  <a:gd name="T25" fmla="*/ 19 h 103"/>
                  <a:gd name="T26" fmla="*/ 240 w 416"/>
                  <a:gd name="T27" fmla="*/ 51 h 103"/>
                  <a:gd name="T28" fmla="*/ 208 w 416"/>
                  <a:gd name="T29" fmla="*/ 8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6" h="103">
                    <a:moveTo>
                      <a:pt x="392" y="0"/>
                    </a:moveTo>
                    <a:cubicBezTo>
                      <a:pt x="25" y="0"/>
                      <a:pt x="25" y="0"/>
                      <a:pt x="25" y="0"/>
                    </a:cubicBezTo>
                    <a:cubicBezTo>
                      <a:pt x="11" y="0"/>
                      <a:pt x="0" y="11"/>
                      <a:pt x="0" y="24"/>
                    </a:cubicBezTo>
                    <a:cubicBezTo>
                      <a:pt x="0" y="28"/>
                      <a:pt x="0" y="28"/>
                      <a:pt x="0" y="28"/>
                    </a:cubicBezTo>
                    <a:cubicBezTo>
                      <a:pt x="36" y="30"/>
                      <a:pt x="70" y="45"/>
                      <a:pt x="96" y="71"/>
                    </a:cubicBezTo>
                    <a:cubicBezTo>
                      <a:pt x="105" y="81"/>
                      <a:pt x="113" y="91"/>
                      <a:pt x="120" y="103"/>
                    </a:cubicBezTo>
                    <a:cubicBezTo>
                      <a:pt x="392" y="103"/>
                      <a:pt x="392" y="103"/>
                      <a:pt x="392" y="103"/>
                    </a:cubicBezTo>
                    <a:cubicBezTo>
                      <a:pt x="405" y="103"/>
                      <a:pt x="416" y="92"/>
                      <a:pt x="416" y="78"/>
                    </a:cubicBezTo>
                    <a:cubicBezTo>
                      <a:pt x="416" y="24"/>
                      <a:pt x="416" y="24"/>
                      <a:pt x="416" y="24"/>
                    </a:cubicBezTo>
                    <a:cubicBezTo>
                      <a:pt x="416" y="11"/>
                      <a:pt x="405" y="0"/>
                      <a:pt x="392" y="0"/>
                    </a:cubicBezTo>
                    <a:close/>
                    <a:moveTo>
                      <a:pt x="208" y="83"/>
                    </a:moveTo>
                    <a:cubicBezTo>
                      <a:pt x="191" y="83"/>
                      <a:pt x="176" y="69"/>
                      <a:pt x="176" y="51"/>
                    </a:cubicBezTo>
                    <a:cubicBezTo>
                      <a:pt x="176" y="34"/>
                      <a:pt x="191" y="19"/>
                      <a:pt x="208" y="19"/>
                    </a:cubicBezTo>
                    <a:cubicBezTo>
                      <a:pt x="226" y="19"/>
                      <a:pt x="240" y="34"/>
                      <a:pt x="240" y="51"/>
                    </a:cubicBezTo>
                    <a:cubicBezTo>
                      <a:pt x="240" y="69"/>
                      <a:pt x="226" y="83"/>
                      <a:pt x="208" y="83"/>
                    </a:cubicBez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29" name="Freeform 228"/>
              <p:cNvSpPr>
                <a:spLocks noEditPoints="1"/>
              </p:cNvSpPr>
              <p:nvPr/>
            </p:nvSpPr>
            <p:spPr bwMode="auto">
              <a:xfrm>
                <a:off x="2728913" y="2271713"/>
                <a:ext cx="257175" cy="92075"/>
              </a:xfrm>
              <a:custGeom>
                <a:avLst/>
                <a:gdLst>
                  <a:gd name="T0" fmla="*/ 263 w 287"/>
                  <a:gd name="T1" fmla="*/ 0 h 103"/>
                  <a:gd name="T2" fmla="*/ 3 w 287"/>
                  <a:gd name="T3" fmla="*/ 0 h 103"/>
                  <a:gd name="T4" fmla="*/ 11 w 287"/>
                  <a:gd name="T5" fmla="*/ 48 h 103"/>
                  <a:gd name="T6" fmla="*/ 0 w 287"/>
                  <a:gd name="T7" fmla="*/ 103 h 103"/>
                  <a:gd name="T8" fmla="*/ 263 w 287"/>
                  <a:gd name="T9" fmla="*/ 103 h 103"/>
                  <a:gd name="T10" fmla="*/ 287 w 287"/>
                  <a:gd name="T11" fmla="*/ 79 h 103"/>
                  <a:gd name="T12" fmla="*/ 287 w 287"/>
                  <a:gd name="T13" fmla="*/ 25 h 103"/>
                  <a:gd name="T14" fmla="*/ 263 w 287"/>
                  <a:gd name="T15" fmla="*/ 0 h 103"/>
                  <a:gd name="T16" fmla="*/ 79 w 287"/>
                  <a:gd name="T17" fmla="*/ 84 h 103"/>
                  <a:gd name="T18" fmla="*/ 47 w 287"/>
                  <a:gd name="T19" fmla="*/ 52 h 103"/>
                  <a:gd name="T20" fmla="*/ 79 w 287"/>
                  <a:gd name="T21" fmla="*/ 20 h 103"/>
                  <a:gd name="T22" fmla="*/ 111 w 287"/>
                  <a:gd name="T23" fmla="*/ 52 h 103"/>
                  <a:gd name="T24" fmla="*/ 79 w 287"/>
                  <a:gd name="T25" fmla="*/ 8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7" h="103">
                    <a:moveTo>
                      <a:pt x="263" y="0"/>
                    </a:moveTo>
                    <a:cubicBezTo>
                      <a:pt x="3" y="0"/>
                      <a:pt x="3" y="0"/>
                      <a:pt x="3" y="0"/>
                    </a:cubicBezTo>
                    <a:cubicBezTo>
                      <a:pt x="8" y="16"/>
                      <a:pt x="11" y="32"/>
                      <a:pt x="11" y="48"/>
                    </a:cubicBezTo>
                    <a:cubicBezTo>
                      <a:pt x="11" y="67"/>
                      <a:pt x="7" y="86"/>
                      <a:pt x="0" y="103"/>
                    </a:cubicBezTo>
                    <a:cubicBezTo>
                      <a:pt x="263" y="103"/>
                      <a:pt x="263" y="103"/>
                      <a:pt x="263" y="103"/>
                    </a:cubicBezTo>
                    <a:cubicBezTo>
                      <a:pt x="276" y="103"/>
                      <a:pt x="287" y="92"/>
                      <a:pt x="287" y="79"/>
                    </a:cubicBezTo>
                    <a:cubicBezTo>
                      <a:pt x="287" y="25"/>
                      <a:pt x="287" y="25"/>
                      <a:pt x="287" y="25"/>
                    </a:cubicBezTo>
                    <a:cubicBezTo>
                      <a:pt x="287" y="12"/>
                      <a:pt x="276" y="0"/>
                      <a:pt x="263" y="0"/>
                    </a:cubicBezTo>
                    <a:close/>
                    <a:moveTo>
                      <a:pt x="79" y="84"/>
                    </a:moveTo>
                    <a:cubicBezTo>
                      <a:pt x="62" y="84"/>
                      <a:pt x="47" y="69"/>
                      <a:pt x="47" y="52"/>
                    </a:cubicBezTo>
                    <a:cubicBezTo>
                      <a:pt x="47" y="34"/>
                      <a:pt x="62" y="20"/>
                      <a:pt x="79" y="20"/>
                    </a:cubicBezTo>
                    <a:cubicBezTo>
                      <a:pt x="97" y="20"/>
                      <a:pt x="111" y="34"/>
                      <a:pt x="111" y="52"/>
                    </a:cubicBezTo>
                    <a:cubicBezTo>
                      <a:pt x="111" y="69"/>
                      <a:pt x="97" y="84"/>
                      <a:pt x="79" y="84"/>
                    </a:cubicBez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30" name="Freeform 229"/>
              <p:cNvSpPr>
                <a:spLocks noEditPoints="1"/>
              </p:cNvSpPr>
              <p:nvPr/>
            </p:nvSpPr>
            <p:spPr bwMode="auto">
              <a:xfrm>
                <a:off x="2413001" y="2198688"/>
                <a:ext cx="306388" cy="304800"/>
              </a:xfrm>
              <a:custGeom>
                <a:avLst/>
                <a:gdLst>
                  <a:gd name="T0" fmla="*/ 339 w 339"/>
                  <a:gd name="T1" fmla="*/ 128 h 339"/>
                  <a:gd name="T2" fmla="*/ 302 w 339"/>
                  <a:gd name="T3" fmla="*/ 37 h 339"/>
                  <a:gd name="T4" fmla="*/ 211 w 339"/>
                  <a:gd name="T5" fmla="*/ 0 h 339"/>
                  <a:gd name="T6" fmla="*/ 121 w 339"/>
                  <a:gd name="T7" fmla="*/ 37 h 339"/>
                  <a:gd name="T8" fmla="*/ 83 w 339"/>
                  <a:gd name="T9" fmla="*/ 128 h 339"/>
                  <a:gd name="T10" fmla="*/ 104 w 339"/>
                  <a:gd name="T11" fmla="*/ 198 h 339"/>
                  <a:gd name="T12" fmla="*/ 78 w 339"/>
                  <a:gd name="T13" fmla="*/ 209 h 339"/>
                  <a:gd name="T14" fmla="*/ 11 w 339"/>
                  <a:gd name="T15" fmla="*/ 275 h 339"/>
                  <a:gd name="T16" fmla="*/ 0 w 339"/>
                  <a:gd name="T17" fmla="*/ 301 h 339"/>
                  <a:gd name="T18" fmla="*/ 11 w 339"/>
                  <a:gd name="T19" fmla="*/ 328 h 339"/>
                  <a:gd name="T20" fmla="*/ 38 w 339"/>
                  <a:gd name="T21" fmla="*/ 339 h 339"/>
                  <a:gd name="T22" fmla="*/ 65 w 339"/>
                  <a:gd name="T23" fmla="*/ 328 h 339"/>
                  <a:gd name="T24" fmla="*/ 131 w 339"/>
                  <a:gd name="T25" fmla="*/ 262 h 339"/>
                  <a:gd name="T26" fmla="*/ 141 w 339"/>
                  <a:gd name="T27" fmla="*/ 235 h 339"/>
                  <a:gd name="T28" fmla="*/ 211 w 339"/>
                  <a:gd name="T29" fmla="*/ 256 h 339"/>
                  <a:gd name="T30" fmla="*/ 302 w 339"/>
                  <a:gd name="T31" fmla="*/ 219 h 339"/>
                  <a:gd name="T32" fmla="*/ 339 w 339"/>
                  <a:gd name="T33" fmla="*/ 128 h 339"/>
                  <a:gd name="T34" fmla="*/ 272 w 339"/>
                  <a:gd name="T35" fmla="*/ 189 h 339"/>
                  <a:gd name="T36" fmla="*/ 211 w 339"/>
                  <a:gd name="T37" fmla="*/ 214 h 339"/>
                  <a:gd name="T38" fmla="*/ 151 w 339"/>
                  <a:gd name="T39" fmla="*/ 189 h 339"/>
                  <a:gd name="T40" fmla="*/ 126 w 339"/>
                  <a:gd name="T41" fmla="*/ 128 h 339"/>
                  <a:gd name="T42" fmla="*/ 151 w 339"/>
                  <a:gd name="T43" fmla="*/ 68 h 339"/>
                  <a:gd name="T44" fmla="*/ 211 w 339"/>
                  <a:gd name="T45" fmla="*/ 43 h 339"/>
                  <a:gd name="T46" fmla="*/ 272 w 339"/>
                  <a:gd name="T47" fmla="*/ 68 h 339"/>
                  <a:gd name="T48" fmla="*/ 297 w 339"/>
                  <a:gd name="T49" fmla="*/ 128 h 339"/>
                  <a:gd name="T50" fmla="*/ 272 w 339"/>
                  <a:gd name="T51" fmla="*/ 18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9" h="339">
                    <a:moveTo>
                      <a:pt x="339" y="128"/>
                    </a:moveTo>
                    <a:cubicBezTo>
                      <a:pt x="339" y="94"/>
                      <a:pt x="326" y="62"/>
                      <a:pt x="302" y="37"/>
                    </a:cubicBezTo>
                    <a:cubicBezTo>
                      <a:pt x="278" y="13"/>
                      <a:pt x="245" y="0"/>
                      <a:pt x="211" y="0"/>
                    </a:cubicBezTo>
                    <a:cubicBezTo>
                      <a:pt x="177" y="0"/>
                      <a:pt x="145" y="13"/>
                      <a:pt x="121" y="37"/>
                    </a:cubicBezTo>
                    <a:cubicBezTo>
                      <a:pt x="96" y="62"/>
                      <a:pt x="83" y="94"/>
                      <a:pt x="83" y="128"/>
                    </a:cubicBezTo>
                    <a:cubicBezTo>
                      <a:pt x="83" y="154"/>
                      <a:pt x="91" y="178"/>
                      <a:pt x="104" y="198"/>
                    </a:cubicBezTo>
                    <a:cubicBezTo>
                      <a:pt x="94" y="198"/>
                      <a:pt x="84" y="202"/>
                      <a:pt x="78" y="209"/>
                    </a:cubicBezTo>
                    <a:cubicBezTo>
                      <a:pt x="11" y="275"/>
                      <a:pt x="11" y="275"/>
                      <a:pt x="11" y="275"/>
                    </a:cubicBezTo>
                    <a:cubicBezTo>
                      <a:pt x="4" y="282"/>
                      <a:pt x="0" y="291"/>
                      <a:pt x="0" y="301"/>
                    </a:cubicBezTo>
                    <a:cubicBezTo>
                      <a:pt x="0" y="311"/>
                      <a:pt x="4" y="321"/>
                      <a:pt x="11" y="328"/>
                    </a:cubicBezTo>
                    <a:cubicBezTo>
                      <a:pt x="18" y="335"/>
                      <a:pt x="28" y="339"/>
                      <a:pt x="38" y="339"/>
                    </a:cubicBezTo>
                    <a:cubicBezTo>
                      <a:pt x="48" y="339"/>
                      <a:pt x="57" y="335"/>
                      <a:pt x="65" y="328"/>
                    </a:cubicBezTo>
                    <a:cubicBezTo>
                      <a:pt x="131" y="262"/>
                      <a:pt x="131" y="262"/>
                      <a:pt x="131" y="262"/>
                    </a:cubicBezTo>
                    <a:cubicBezTo>
                      <a:pt x="138" y="255"/>
                      <a:pt x="141" y="245"/>
                      <a:pt x="141" y="235"/>
                    </a:cubicBezTo>
                    <a:cubicBezTo>
                      <a:pt x="162" y="249"/>
                      <a:pt x="186" y="256"/>
                      <a:pt x="211" y="256"/>
                    </a:cubicBezTo>
                    <a:cubicBezTo>
                      <a:pt x="245" y="256"/>
                      <a:pt x="278" y="243"/>
                      <a:pt x="302" y="219"/>
                    </a:cubicBezTo>
                    <a:cubicBezTo>
                      <a:pt x="326" y="195"/>
                      <a:pt x="339" y="162"/>
                      <a:pt x="339" y="128"/>
                    </a:cubicBezTo>
                    <a:close/>
                    <a:moveTo>
                      <a:pt x="272" y="189"/>
                    </a:moveTo>
                    <a:cubicBezTo>
                      <a:pt x="255" y="205"/>
                      <a:pt x="234" y="214"/>
                      <a:pt x="211" y="214"/>
                    </a:cubicBezTo>
                    <a:cubicBezTo>
                      <a:pt x="188" y="214"/>
                      <a:pt x="167" y="205"/>
                      <a:pt x="151" y="189"/>
                    </a:cubicBezTo>
                    <a:cubicBezTo>
                      <a:pt x="135" y="172"/>
                      <a:pt x="126" y="151"/>
                      <a:pt x="126" y="128"/>
                    </a:cubicBezTo>
                    <a:cubicBezTo>
                      <a:pt x="126" y="105"/>
                      <a:pt x="135" y="84"/>
                      <a:pt x="151" y="68"/>
                    </a:cubicBezTo>
                    <a:cubicBezTo>
                      <a:pt x="167" y="52"/>
                      <a:pt x="188" y="43"/>
                      <a:pt x="211" y="43"/>
                    </a:cubicBezTo>
                    <a:cubicBezTo>
                      <a:pt x="234" y="43"/>
                      <a:pt x="255" y="52"/>
                      <a:pt x="272" y="68"/>
                    </a:cubicBezTo>
                    <a:cubicBezTo>
                      <a:pt x="288" y="84"/>
                      <a:pt x="297" y="105"/>
                      <a:pt x="297" y="128"/>
                    </a:cubicBezTo>
                    <a:cubicBezTo>
                      <a:pt x="297" y="151"/>
                      <a:pt x="288" y="172"/>
                      <a:pt x="272" y="189"/>
                    </a:cubicBez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26" name="TextBox 107"/>
            <p:cNvSpPr txBox="1"/>
            <p:nvPr/>
          </p:nvSpPr>
          <p:spPr>
            <a:xfrm>
              <a:off x="3895491" y="2571292"/>
              <a:ext cx="855305" cy="12107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1200" dirty="0">
                  <a:latin typeface="Franklin Gothic Book"/>
                  <a:cs typeface="Franklin Gothic Book"/>
                </a:rPr>
                <a:t>Other…</a:t>
              </a:r>
            </a:p>
          </p:txBody>
        </p:sp>
      </p:grpSp>
      <p:pic>
        <p:nvPicPr>
          <p:cNvPr id="231" name="Picture 230" descr="funnel-3app.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391886" y="2819400"/>
            <a:ext cx="5217126" cy="1235357"/>
          </a:xfrm>
          <a:prstGeom prst="rect">
            <a:avLst/>
          </a:prstGeom>
        </p:spPr>
      </p:pic>
      <p:sp>
        <p:nvSpPr>
          <p:cNvPr id="232" name="Freeform 231"/>
          <p:cNvSpPr>
            <a:spLocks noEditPoints="1"/>
          </p:cNvSpPr>
          <p:nvPr/>
        </p:nvSpPr>
        <p:spPr bwMode="auto">
          <a:xfrm>
            <a:off x="5735762" y="3240974"/>
            <a:ext cx="654079" cy="650858"/>
          </a:xfrm>
          <a:custGeom>
            <a:avLst/>
            <a:gdLst>
              <a:gd name="T0" fmla="*/ 339 w 339"/>
              <a:gd name="T1" fmla="*/ 128 h 339"/>
              <a:gd name="T2" fmla="*/ 302 w 339"/>
              <a:gd name="T3" fmla="*/ 37 h 339"/>
              <a:gd name="T4" fmla="*/ 211 w 339"/>
              <a:gd name="T5" fmla="*/ 0 h 339"/>
              <a:gd name="T6" fmla="*/ 121 w 339"/>
              <a:gd name="T7" fmla="*/ 37 h 339"/>
              <a:gd name="T8" fmla="*/ 83 w 339"/>
              <a:gd name="T9" fmla="*/ 128 h 339"/>
              <a:gd name="T10" fmla="*/ 104 w 339"/>
              <a:gd name="T11" fmla="*/ 198 h 339"/>
              <a:gd name="T12" fmla="*/ 78 w 339"/>
              <a:gd name="T13" fmla="*/ 209 h 339"/>
              <a:gd name="T14" fmla="*/ 11 w 339"/>
              <a:gd name="T15" fmla="*/ 275 h 339"/>
              <a:gd name="T16" fmla="*/ 0 w 339"/>
              <a:gd name="T17" fmla="*/ 301 h 339"/>
              <a:gd name="T18" fmla="*/ 11 w 339"/>
              <a:gd name="T19" fmla="*/ 328 h 339"/>
              <a:gd name="T20" fmla="*/ 38 w 339"/>
              <a:gd name="T21" fmla="*/ 339 h 339"/>
              <a:gd name="T22" fmla="*/ 65 w 339"/>
              <a:gd name="T23" fmla="*/ 328 h 339"/>
              <a:gd name="T24" fmla="*/ 131 w 339"/>
              <a:gd name="T25" fmla="*/ 262 h 339"/>
              <a:gd name="T26" fmla="*/ 141 w 339"/>
              <a:gd name="T27" fmla="*/ 235 h 339"/>
              <a:gd name="T28" fmla="*/ 211 w 339"/>
              <a:gd name="T29" fmla="*/ 256 h 339"/>
              <a:gd name="T30" fmla="*/ 302 w 339"/>
              <a:gd name="T31" fmla="*/ 219 h 339"/>
              <a:gd name="T32" fmla="*/ 339 w 339"/>
              <a:gd name="T33" fmla="*/ 128 h 339"/>
              <a:gd name="T34" fmla="*/ 272 w 339"/>
              <a:gd name="T35" fmla="*/ 189 h 339"/>
              <a:gd name="T36" fmla="*/ 211 w 339"/>
              <a:gd name="T37" fmla="*/ 214 h 339"/>
              <a:gd name="T38" fmla="*/ 151 w 339"/>
              <a:gd name="T39" fmla="*/ 189 h 339"/>
              <a:gd name="T40" fmla="*/ 126 w 339"/>
              <a:gd name="T41" fmla="*/ 128 h 339"/>
              <a:gd name="T42" fmla="*/ 151 w 339"/>
              <a:gd name="T43" fmla="*/ 68 h 339"/>
              <a:gd name="T44" fmla="*/ 211 w 339"/>
              <a:gd name="T45" fmla="*/ 43 h 339"/>
              <a:gd name="T46" fmla="*/ 272 w 339"/>
              <a:gd name="T47" fmla="*/ 68 h 339"/>
              <a:gd name="T48" fmla="*/ 297 w 339"/>
              <a:gd name="T49" fmla="*/ 128 h 339"/>
              <a:gd name="T50" fmla="*/ 272 w 339"/>
              <a:gd name="T51" fmla="*/ 18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9" h="339">
                <a:moveTo>
                  <a:pt x="339" y="128"/>
                </a:moveTo>
                <a:cubicBezTo>
                  <a:pt x="339" y="94"/>
                  <a:pt x="326" y="62"/>
                  <a:pt x="302" y="37"/>
                </a:cubicBezTo>
                <a:cubicBezTo>
                  <a:pt x="278" y="13"/>
                  <a:pt x="245" y="0"/>
                  <a:pt x="211" y="0"/>
                </a:cubicBezTo>
                <a:cubicBezTo>
                  <a:pt x="177" y="0"/>
                  <a:pt x="145" y="13"/>
                  <a:pt x="121" y="37"/>
                </a:cubicBezTo>
                <a:cubicBezTo>
                  <a:pt x="96" y="62"/>
                  <a:pt x="83" y="94"/>
                  <a:pt x="83" y="128"/>
                </a:cubicBezTo>
                <a:cubicBezTo>
                  <a:pt x="83" y="154"/>
                  <a:pt x="91" y="178"/>
                  <a:pt x="104" y="198"/>
                </a:cubicBezTo>
                <a:cubicBezTo>
                  <a:pt x="94" y="198"/>
                  <a:pt x="84" y="202"/>
                  <a:pt x="78" y="209"/>
                </a:cubicBezTo>
                <a:cubicBezTo>
                  <a:pt x="11" y="275"/>
                  <a:pt x="11" y="275"/>
                  <a:pt x="11" y="275"/>
                </a:cubicBezTo>
                <a:cubicBezTo>
                  <a:pt x="4" y="282"/>
                  <a:pt x="0" y="291"/>
                  <a:pt x="0" y="301"/>
                </a:cubicBezTo>
                <a:cubicBezTo>
                  <a:pt x="0" y="311"/>
                  <a:pt x="4" y="321"/>
                  <a:pt x="11" y="328"/>
                </a:cubicBezTo>
                <a:cubicBezTo>
                  <a:pt x="18" y="335"/>
                  <a:pt x="28" y="339"/>
                  <a:pt x="38" y="339"/>
                </a:cubicBezTo>
                <a:cubicBezTo>
                  <a:pt x="48" y="339"/>
                  <a:pt x="57" y="335"/>
                  <a:pt x="65" y="328"/>
                </a:cubicBezTo>
                <a:cubicBezTo>
                  <a:pt x="131" y="262"/>
                  <a:pt x="131" y="262"/>
                  <a:pt x="131" y="262"/>
                </a:cubicBezTo>
                <a:cubicBezTo>
                  <a:pt x="138" y="255"/>
                  <a:pt x="141" y="245"/>
                  <a:pt x="141" y="235"/>
                </a:cubicBezTo>
                <a:cubicBezTo>
                  <a:pt x="162" y="249"/>
                  <a:pt x="186" y="256"/>
                  <a:pt x="211" y="256"/>
                </a:cubicBezTo>
                <a:cubicBezTo>
                  <a:pt x="245" y="256"/>
                  <a:pt x="278" y="243"/>
                  <a:pt x="302" y="219"/>
                </a:cubicBezTo>
                <a:cubicBezTo>
                  <a:pt x="326" y="195"/>
                  <a:pt x="339" y="162"/>
                  <a:pt x="339" y="128"/>
                </a:cubicBezTo>
                <a:close/>
                <a:moveTo>
                  <a:pt x="272" y="189"/>
                </a:moveTo>
                <a:cubicBezTo>
                  <a:pt x="255" y="205"/>
                  <a:pt x="234" y="214"/>
                  <a:pt x="211" y="214"/>
                </a:cubicBezTo>
                <a:cubicBezTo>
                  <a:pt x="188" y="214"/>
                  <a:pt x="167" y="205"/>
                  <a:pt x="151" y="189"/>
                </a:cubicBezTo>
                <a:cubicBezTo>
                  <a:pt x="135" y="172"/>
                  <a:pt x="126" y="151"/>
                  <a:pt x="126" y="128"/>
                </a:cubicBezTo>
                <a:cubicBezTo>
                  <a:pt x="126" y="105"/>
                  <a:pt x="135" y="84"/>
                  <a:pt x="151" y="68"/>
                </a:cubicBezTo>
                <a:cubicBezTo>
                  <a:pt x="167" y="52"/>
                  <a:pt x="188" y="43"/>
                  <a:pt x="211" y="43"/>
                </a:cubicBezTo>
                <a:cubicBezTo>
                  <a:pt x="234" y="43"/>
                  <a:pt x="255" y="52"/>
                  <a:pt x="272" y="68"/>
                </a:cubicBezTo>
                <a:cubicBezTo>
                  <a:pt x="288" y="84"/>
                  <a:pt x="297" y="105"/>
                  <a:pt x="297" y="128"/>
                </a:cubicBezTo>
                <a:cubicBezTo>
                  <a:pt x="297" y="151"/>
                  <a:pt x="288" y="172"/>
                  <a:pt x="272" y="18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cxnSp>
        <p:nvCxnSpPr>
          <p:cNvPr id="233" name="Straight Connector 232"/>
          <p:cNvCxnSpPr/>
          <p:nvPr/>
        </p:nvCxnSpPr>
        <p:spPr>
          <a:xfrm>
            <a:off x="3391886" y="4273543"/>
            <a:ext cx="1916696" cy="0"/>
          </a:xfrm>
          <a:prstGeom prst="line">
            <a:avLst/>
          </a:prstGeom>
          <a:ln w="38100">
            <a:solidFill>
              <a:srgbClr val="71A049"/>
            </a:solidFill>
          </a:ln>
          <a:effectLst/>
        </p:spPr>
        <p:style>
          <a:lnRef idx="2">
            <a:schemeClr val="accent1"/>
          </a:lnRef>
          <a:fillRef idx="0">
            <a:schemeClr val="accent1"/>
          </a:fillRef>
          <a:effectRef idx="1">
            <a:schemeClr val="accent1"/>
          </a:effectRef>
          <a:fontRef idx="minor">
            <a:schemeClr val="tx1"/>
          </a:fontRef>
        </p:style>
      </p:cxnSp>
      <p:sp>
        <p:nvSpPr>
          <p:cNvPr id="234" name="Freeform 7"/>
          <p:cNvSpPr>
            <a:spLocks noEditPoints="1"/>
          </p:cNvSpPr>
          <p:nvPr/>
        </p:nvSpPr>
        <p:spPr bwMode="auto">
          <a:xfrm>
            <a:off x="4265612" y="3962400"/>
            <a:ext cx="358657" cy="480529"/>
          </a:xfrm>
          <a:custGeom>
            <a:avLst/>
            <a:gdLst>
              <a:gd name="T0" fmla="*/ 134 w 147"/>
              <a:gd name="T1" fmla="*/ 82 h 196"/>
              <a:gd name="T2" fmla="*/ 134 w 147"/>
              <a:gd name="T3" fmla="*/ 57 h 196"/>
              <a:gd name="T4" fmla="*/ 77 w 147"/>
              <a:gd name="T5" fmla="*/ 0 h 196"/>
              <a:gd name="T6" fmla="*/ 71 w 147"/>
              <a:gd name="T7" fmla="*/ 0 h 196"/>
              <a:gd name="T8" fmla="*/ 14 w 147"/>
              <a:gd name="T9" fmla="*/ 57 h 196"/>
              <a:gd name="T10" fmla="*/ 14 w 147"/>
              <a:gd name="T11" fmla="*/ 82 h 196"/>
              <a:gd name="T12" fmla="*/ 0 w 147"/>
              <a:gd name="T13" fmla="*/ 96 h 196"/>
              <a:gd name="T14" fmla="*/ 0 w 147"/>
              <a:gd name="T15" fmla="*/ 182 h 196"/>
              <a:gd name="T16" fmla="*/ 14 w 147"/>
              <a:gd name="T17" fmla="*/ 196 h 196"/>
              <a:gd name="T18" fmla="*/ 133 w 147"/>
              <a:gd name="T19" fmla="*/ 196 h 196"/>
              <a:gd name="T20" fmla="*/ 147 w 147"/>
              <a:gd name="T21" fmla="*/ 182 h 196"/>
              <a:gd name="T22" fmla="*/ 147 w 147"/>
              <a:gd name="T23" fmla="*/ 96 h 196"/>
              <a:gd name="T24" fmla="*/ 134 w 147"/>
              <a:gd name="T25" fmla="*/ 82 h 196"/>
              <a:gd name="T26" fmla="*/ 112 w 147"/>
              <a:gd name="T27" fmla="*/ 82 h 196"/>
              <a:gd name="T28" fmla="*/ 35 w 147"/>
              <a:gd name="T29" fmla="*/ 82 h 196"/>
              <a:gd name="T30" fmla="*/ 35 w 147"/>
              <a:gd name="T31" fmla="*/ 57 h 196"/>
              <a:gd name="T32" fmla="*/ 71 w 147"/>
              <a:gd name="T33" fmla="*/ 21 h 196"/>
              <a:gd name="T34" fmla="*/ 77 w 147"/>
              <a:gd name="T35" fmla="*/ 21 h 196"/>
              <a:gd name="T36" fmla="*/ 112 w 147"/>
              <a:gd name="T37" fmla="*/ 57 h 196"/>
              <a:gd name="T38" fmla="*/ 112 w 147"/>
              <a:gd name="T39" fmla="*/ 8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 h="196">
                <a:moveTo>
                  <a:pt x="134" y="82"/>
                </a:moveTo>
                <a:cubicBezTo>
                  <a:pt x="134" y="57"/>
                  <a:pt x="134" y="57"/>
                  <a:pt x="134" y="57"/>
                </a:cubicBezTo>
                <a:cubicBezTo>
                  <a:pt x="134" y="26"/>
                  <a:pt x="108" y="0"/>
                  <a:pt x="77" y="0"/>
                </a:cubicBezTo>
                <a:cubicBezTo>
                  <a:pt x="71" y="0"/>
                  <a:pt x="71" y="0"/>
                  <a:pt x="71" y="0"/>
                </a:cubicBezTo>
                <a:cubicBezTo>
                  <a:pt x="39" y="0"/>
                  <a:pt x="14" y="26"/>
                  <a:pt x="14" y="57"/>
                </a:cubicBezTo>
                <a:cubicBezTo>
                  <a:pt x="14" y="82"/>
                  <a:pt x="14" y="82"/>
                  <a:pt x="14" y="82"/>
                </a:cubicBezTo>
                <a:cubicBezTo>
                  <a:pt x="6" y="83"/>
                  <a:pt x="0" y="89"/>
                  <a:pt x="0" y="96"/>
                </a:cubicBezTo>
                <a:cubicBezTo>
                  <a:pt x="0" y="182"/>
                  <a:pt x="0" y="182"/>
                  <a:pt x="0" y="182"/>
                </a:cubicBezTo>
                <a:cubicBezTo>
                  <a:pt x="0" y="190"/>
                  <a:pt x="7" y="196"/>
                  <a:pt x="14" y="196"/>
                </a:cubicBezTo>
                <a:cubicBezTo>
                  <a:pt x="133" y="196"/>
                  <a:pt x="133" y="196"/>
                  <a:pt x="133" y="196"/>
                </a:cubicBezTo>
                <a:cubicBezTo>
                  <a:pt x="141" y="196"/>
                  <a:pt x="147" y="190"/>
                  <a:pt x="147" y="182"/>
                </a:cubicBezTo>
                <a:cubicBezTo>
                  <a:pt x="147" y="96"/>
                  <a:pt x="147" y="96"/>
                  <a:pt x="147" y="96"/>
                </a:cubicBezTo>
                <a:cubicBezTo>
                  <a:pt x="147" y="89"/>
                  <a:pt x="141" y="83"/>
                  <a:pt x="134" y="82"/>
                </a:cubicBezTo>
                <a:close/>
                <a:moveTo>
                  <a:pt x="112" y="82"/>
                </a:moveTo>
                <a:cubicBezTo>
                  <a:pt x="35" y="82"/>
                  <a:pt x="35" y="82"/>
                  <a:pt x="35" y="82"/>
                </a:cubicBezTo>
                <a:cubicBezTo>
                  <a:pt x="35" y="57"/>
                  <a:pt x="35" y="57"/>
                  <a:pt x="35" y="57"/>
                </a:cubicBezTo>
                <a:cubicBezTo>
                  <a:pt x="35" y="37"/>
                  <a:pt x="51" y="21"/>
                  <a:pt x="71" y="21"/>
                </a:cubicBezTo>
                <a:cubicBezTo>
                  <a:pt x="77" y="21"/>
                  <a:pt x="77" y="21"/>
                  <a:pt x="77" y="21"/>
                </a:cubicBezTo>
                <a:cubicBezTo>
                  <a:pt x="97" y="21"/>
                  <a:pt x="112" y="37"/>
                  <a:pt x="112" y="57"/>
                </a:cubicBezTo>
                <a:lnTo>
                  <a:pt x="112" y="82"/>
                </a:lnTo>
                <a:close/>
              </a:path>
            </a:pathLst>
          </a:custGeom>
          <a:solidFill>
            <a:srgbClr val="659E3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235" name="Group 234"/>
          <p:cNvGrpSpPr/>
          <p:nvPr/>
        </p:nvGrpSpPr>
        <p:grpSpPr>
          <a:xfrm>
            <a:off x="1475539" y="3662299"/>
            <a:ext cx="2787692" cy="1533894"/>
            <a:chOff x="625207" y="1895475"/>
            <a:chExt cx="897206" cy="493677"/>
          </a:xfrm>
        </p:grpSpPr>
        <p:grpSp>
          <p:nvGrpSpPr>
            <p:cNvPr id="236" name="Group 235"/>
            <p:cNvGrpSpPr/>
            <p:nvPr/>
          </p:nvGrpSpPr>
          <p:grpSpPr>
            <a:xfrm>
              <a:off x="882650" y="1895475"/>
              <a:ext cx="374650" cy="376238"/>
              <a:chOff x="895350" y="1692275"/>
              <a:chExt cx="374650" cy="376238"/>
            </a:xfrm>
          </p:grpSpPr>
          <p:sp>
            <p:nvSpPr>
              <p:cNvPr id="238" name="Freeform 93"/>
              <p:cNvSpPr>
                <a:spLocks/>
              </p:cNvSpPr>
              <p:nvPr/>
            </p:nvSpPr>
            <p:spPr bwMode="auto">
              <a:xfrm>
                <a:off x="928688" y="1727200"/>
                <a:ext cx="307975" cy="300038"/>
              </a:xfrm>
              <a:custGeom>
                <a:avLst/>
                <a:gdLst>
                  <a:gd name="T0" fmla="*/ 140 w 279"/>
                  <a:gd name="T1" fmla="*/ 0 h 272"/>
                  <a:gd name="T2" fmla="*/ 0 w 279"/>
                  <a:gd name="T3" fmla="*/ 139 h 272"/>
                  <a:gd name="T4" fmla="*/ 16 w 279"/>
                  <a:gd name="T5" fmla="*/ 203 h 272"/>
                  <a:gd name="T6" fmla="*/ 32 w 279"/>
                  <a:gd name="T7" fmla="*/ 195 h 272"/>
                  <a:gd name="T8" fmla="*/ 39 w 279"/>
                  <a:gd name="T9" fmla="*/ 192 h 272"/>
                  <a:gd name="T10" fmla="*/ 23 w 279"/>
                  <a:gd name="T11" fmla="*/ 152 h 272"/>
                  <a:gd name="T12" fmla="*/ 23 w 279"/>
                  <a:gd name="T13" fmla="*/ 113 h 272"/>
                  <a:gd name="T14" fmla="*/ 76 w 279"/>
                  <a:gd name="T15" fmla="*/ 57 h 272"/>
                  <a:gd name="T16" fmla="*/ 76 w 279"/>
                  <a:gd name="T17" fmla="*/ 57 h 272"/>
                  <a:gd name="T18" fmla="*/ 76 w 279"/>
                  <a:gd name="T19" fmla="*/ 57 h 272"/>
                  <a:gd name="T20" fmla="*/ 129 w 279"/>
                  <a:gd name="T21" fmla="*/ 113 h 272"/>
                  <a:gd name="T22" fmla="*/ 129 w 279"/>
                  <a:gd name="T23" fmla="*/ 152 h 272"/>
                  <a:gd name="T24" fmla="*/ 113 w 279"/>
                  <a:gd name="T25" fmla="*/ 192 h 272"/>
                  <a:gd name="T26" fmla="*/ 120 w 279"/>
                  <a:gd name="T27" fmla="*/ 195 h 272"/>
                  <a:gd name="T28" fmla="*/ 170 w 279"/>
                  <a:gd name="T29" fmla="*/ 221 h 272"/>
                  <a:gd name="T30" fmla="*/ 177 w 279"/>
                  <a:gd name="T31" fmla="*/ 231 h 272"/>
                  <a:gd name="T32" fmla="*/ 179 w 279"/>
                  <a:gd name="T33" fmla="*/ 272 h 272"/>
                  <a:gd name="T34" fmla="*/ 279 w 279"/>
                  <a:gd name="T35" fmla="*/ 139 h 272"/>
                  <a:gd name="T36" fmla="*/ 140 w 279"/>
                  <a:gd name="T3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9" h="272">
                    <a:moveTo>
                      <a:pt x="140" y="0"/>
                    </a:moveTo>
                    <a:cubicBezTo>
                      <a:pt x="63" y="0"/>
                      <a:pt x="0" y="62"/>
                      <a:pt x="0" y="139"/>
                    </a:cubicBezTo>
                    <a:cubicBezTo>
                      <a:pt x="0" y="162"/>
                      <a:pt x="6" y="184"/>
                      <a:pt x="16" y="203"/>
                    </a:cubicBezTo>
                    <a:cubicBezTo>
                      <a:pt x="32" y="195"/>
                      <a:pt x="32" y="195"/>
                      <a:pt x="32" y="195"/>
                    </a:cubicBezTo>
                    <a:cubicBezTo>
                      <a:pt x="39" y="192"/>
                      <a:pt x="39" y="192"/>
                      <a:pt x="39" y="192"/>
                    </a:cubicBezTo>
                    <a:cubicBezTo>
                      <a:pt x="29" y="181"/>
                      <a:pt x="23" y="167"/>
                      <a:pt x="23" y="152"/>
                    </a:cubicBezTo>
                    <a:cubicBezTo>
                      <a:pt x="23" y="113"/>
                      <a:pt x="23" y="113"/>
                      <a:pt x="23" y="113"/>
                    </a:cubicBezTo>
                    <a:cubicBezTo>
                      <a:pt x="23" y="82"/>
                      <a:pt x="47" y="57"/>
                      <a:pt x="76" y="57"/>
                    </a:cubicBezTo>
                    <a:cubicBezTo>
                      <a:pt x="76" y="57"/>
                      <a:pt x="76" y="57"/>
                      <a:pt x="76" y="57"/>
                    </a:cubicBezTo>
                    <a:cubicBezTo>
                      <a:pt x="76" y="57"/>
                      <a:pt x="76" y="57"/>
                      <a:pt x="76" y="57"/>
                    </a:cubicBezTo>
                    <a:cubicBezTo>
                      <a:pt x="105" y="57"/>
                      <a:pt x="129" y="82"/>
                      <a:pt x="129" y="113"/>
                    </a:cubicBezTo>
                    <a:cubicBezTo>
                      <a:pt x="129" y="152"/>
                      <a:pt x="129" y="152"/>
                      <a:pt x="129" y="152"/>
                    </a:cubicBezTo>
                    <a:cubicBezTo>
                      <a:pt x="129" y="167"/>
                      <a:pt x="123" y="181"/>
                      <a:pt x="113" y="192"/>
                    </a:cubicBezTo>
                    <a:cubicBezTo>
                      <a:pt x="120" y="195"/>
                      <a:pt x="120" y="195"/>
                      <a:pt x="120" y="195"/>
                    </a:cubicBezTo>
                    <a:cubicBezTo>
                      <a:pt x="170" y="221"/>
                      <a:pt x="170" y="221"/>
                      <a:pt x="170" y="221"/>
                    </a:cubicBezTo>
                    <a:cubicBezTo>
                      <a:pt x="174" y="224"/>
                      <a:pt x="176" y="227"/>
                      <a:pt x="177" y="231"/>
                    </a:cubicBezTo>
                    <a:cubicBezTo>
                      <a:pt x="177" y="251"/>
                      <a:pt x="178" y="264"/>
                      <a:pt x="179" y="272"/>
                    </a:cubicBezTo>
                    <a:cubicBezTo>
                      <a:pt x="236" y="255"/>
                      <a:pt x="279" y="202"/>
                      <a:pt x="279" y="139"/>
                    </a:cubicBezTo>
                    <a:cubicBezTo>
                      <a:pt x="279" y="62"/>
                      <a:pt x="216" y="0"/>
                      <a:pt x="140"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9" name="Freeform 94"/>
              <p:cNvSpPr>
                <a:spLocks noEditPoints="1"/>
              </p:cNvSpPr>
              <p:nvPr/>
            </p:nvSpPr>
            <p:spPr bwMode="auto">
              <a:xfrm>
                <a:off x="895350" y="1692275"/>
                <a:ext cx="374650" cy="376238"/>
              </a:xfrm>
              <a:custGeom>
                <a:avLst/>
                <a:gdLst>
                  <a:gd name="T0" fmla="*/ 170 w 339"/>
                  <a:gd name="T1" fmla="*/ 0 h 339"/>
                  <a:gd name="T2" fmla="*/ 0 w 339"/>
                  <a:gd name="T3" fmla="*/ 170 h 339"/>
                  <a:gd name="T4" fmla="*/ 170 w 339"/>
                  <a:gd name="T5" fmla="*/ 339 h 339"/>
                  <a:gd name="T6" fmla="*/ 339 w 339"/>
                  <a:gd name="T7" fmla="*/ 170 h 339"/>
                  <a:gd name="T8" fmla="*/ 170 w 339"/>
                  <a:gd name="T9" fmla="*/ 0 h 339"/>
                  <a:gd name="T10" fmla="*/ 209 w 339"/>
                  <a:gd name="T11" fmla="*/ 303 h 339"/>
                  <a:gd name="T12" fmla="*/ 207 w 339"/>
                  <a:gd name="T13" fmla="*/ 262 h 339"/>
                  <a:gd name="T14" fmla="*/ 200 w 339"/>
                  <a:gd name="T15" fmla="*/ 252 h 339"/>
                  <a:gd name="T16" fmla="*/ 150 w 339"/>
                  <a:gd name="T17" fmla="*/ 226 h 339"/>
                  <a:gd name="T18" fmla="*/ 143 w 339"/>
                  <a:gd name="T19" fmla="*/ 223 h 339"/>
                  <a:gd name="T20" fmla="*/ 159 w 339"/>
                  <a:gd name="T21" fmla="*/ 183 h 339"/>
                  <a:gd name="T22" fmla="*/ 159 w 339"/>
                  <a:gd name="T23" fmla="*/ 144 h 339"/>
                  <a:gd name="T24" fmla="*/ 106 w 339"/>
                  <a:gd name="T25" fmla="*/ 88 h 339"/>
                  <a:gd name="T26" fmla="*/ 106 w 339"/>
                  <a:gd name="T27" fmla="*/ 88 h 339"/>
                  <a:gd name="T28" fmla="*/ 106 w 339"/>
                  <a:gd name="T29" fmla="*/ 88 h 339"/>
                  <a:gd name="T30" fmla="*/ 53 w 339"/>
                  <a:gd name="T31" fmla="*/ 144 h 339"/>
                  <a:gd name="T32" fmla="*/ 53 w 339"/>
                  <a:gd name="T33" fmla="*/ 183 h 339"/>
                  <a:gd name="T34" fmla="*/ 69 w 339"/>
                  <a:gd name="T35" fmla="*/ 223 h 339"/>
                  <a:gd name="T36" fmla="*/ 62 w 339"/>
                  <a:gd name="T37" fmla="*/ 226 h 339"/>
                  <a:gd name="T38" fmla="*/ 46 w 339"/>
                  <a:gd name="T39" fmla="*/ 234 h 339"/>
                  <a:gd name="T40" fmla="*/ 30 w 339"/>
                  <a:gd name="T41" fmla="*/ 170 h 339"/>
                  <a:gd name="T42" fmla="*/ 170 w 339"/>
                  <a:gd name="T43" fmla="*/ 31 h 339"/>
                  <a:gd name="T44" fmla="*/ 309 w 339"/>
                  <a:gd name="T45" fmla="*/ 170 h 339"/>
                  <a:gd name="T46" fmla="*/ 209 w 339"/>
                  <a:gd name="T47" fmla="*/ 303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9" h="339">
                    <a:moveTo>
                      <a:pt x="170" y="0"/>
                    </a:moveTo>
                    <a:cubicBezTo>
                      <a:pt x="76" y="0"/>
                      <a:pt x="0" y="76"/>
                      <a:pt x="0" y="170"/>
                    </a:cubicBezTo>
                    <a:cubicBezTo>
                      <a:pt x="0" y="263"/>
                      <a:pt x="76" y="339"/>
                      <a:pt x="170" y="339"/>
                    </a:cubicBezTo>
                    <a:cubicBezTo>
                      <a:pt x="263" y="339"/>
                      <a:pt x="339" y="263"/>
                      <a:pt x="339" y="170"/>
                    </a:cubicBezTo>
                    <a:cubicBezTo>
                      <a:pt x="339" y="76"/>
                      <a:pt x="263" y="0"/>
                      <a:pt x="170" y="0"/>
                    </a:cubicBezTo>
                    <a:close/>
                    <a:moveTo>
                      <a:pt x="209" y="303"/>
                    </a:moveTo>
                    <a:cubicBezTo>
                      <a:pt x="208" y="295"/>
                      <a:pt x="207" y="282"/>
                      <a:pt x="207" y="262"/>
                    </a:cubicBezTo>
                    <a:cubicBezTo>
                      <a:pt x="206" y="258"/>
                      <a:pt x="204" y="255"/>
                      <a:pt x="200" y="252"/>
                    </a:cubicBezTo>
                    <a:cubicBezTo>
                      <a:pt x="150" y="226"/>
                      <a:pt x="150" y="226"/>
                      <a:pt x="150" y="226"/>
                    </a:cubicBezTo>
                    <a:cubicBezTo>
                      <a:pt x="143" y="223"/>
                      <a:pt x="143" y="223"/>
                      <a:pt x="143" y="223"/>
                    </a:cubicBezTo>
                    <a:cubicBezTo>
                      <a:pt x="153" y="212"/>
                      <a:pt x="159" y="198"/>
                      <a:pt x="159" y="183"/>
                    </a:cubicBezTo>
                    <a:cubicBezTo>
                      <a:pt x="159" y="144"/>
                      <a:pt x="159" y="144"/>
                      <a:pt x="159" y="144"/>
                    </a:cubicBezTo>
                    <a:cubicBezTo>
                      <a:pt x="159" y="113"/>
                      <a:pt x="135" y="88"/>
                      <a:pt x="106" y="88"/>
                    </a:cubicBezTo>
                    <a:cubicBezTo>
                      <a:pt x="106" y="88"/>
                      <a:pt x="106" y="88"/>
                      <a:pt x="106" y="88"/>
                    </a:cubicBezTo>
                    <a:cubicBezTo>
                      <a:pt x="106" y="88"/>
                      <a:pt x="106" y="88"/>
                      <a:pt x="106" y="88"/>
                    </a:cubicBezTo>
                    <a:cubicBezTo>
                      <a:pt x="77" y="88"/>
                      <a:pt x="53" y="113"/>
                      <a:pt x="53" y="144"/>
                    </a:cubicBezTo>
                    <a:cubicBezTo>
                      <a:pt x="53" y="183"/>
                      <a:pt x="53" y="183"/>
                      <a:pt x="53" y="183"/>
                    </a:cubicBezTo>
                    <a:cubicBezTo>
                      <a:pt x="53" y="198"/>
                      <a:pt x="59" y="212"/>
                      <a:pt x="69" y="223"/>
                    </a:cubicBezTo>
                    <a:cubicBezTo>
                      <a:pt x="62" y="226"/>
                      <a:pt x="62" y="226"/>
                      <a:pt x="62" y="226"/>
                    </a:cubicBezTo>
                    <a:cubicBezTo>
                      <a:pt x="46" y="234"/>
                      <a:pt x="46" y="234"/>
                      <a:pt x="46" y="234"/>
                    </a:cubicBezTo>
                    <a:cubicBezTo>
                      <a:pt x="36" y="215"/>
                      <a:pt x="30" y="193"/>
                      <a:pt x="30" y="170"/>
                    </a:cubicBezTo>
                    <a:cubicBezTo>
                      <a:pt x="30" y="93"/>
                      <a:pt x="93" y="31"/>
                      <a:pt x="170" y="31"/>
                    </a:cubicBezTo>
                    <a:cubicBezTo>
                      <a:pt x="246" y="31"/>
                      <a:pt x="309" y="93"/>
                      <a:pt x="309" y="170"/>
                    </a:cubicBezTo>
                    <a:cubicBezTo>
                      <a:pt x="309" y="233"/>
                      <a:pt x="266" y="286"/>
                      <a:pt x="209" y="303"/>
                    </a:cubicBezTo>
                    <a:close/>
                  </a:path>
                </a:pathLst>
              </a:custGeom>
              <a:solidFill>
                <a:srgbClr val="659E3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37" name="TextBox 236"/>
            <p:cNvSpPr txBox="1"/>
            <p:nvPr/>
          </p:nvSpPr>
          <p:spPr>
            <a:xfrm>
              <a:off x="625207" y="2309907"/>
              <a:ext cx="897206" cy="79245"/>
            </a:xfrm>
            <a:prstGeom prst="rect">
              <a:avLst/>
            </a:prstGeom>
            <a:noFill/>
          </p:spPr>
          <p:txBody>
            <a:bodyPr wrap="square" rtlCol="0">
              <a:spAutoFit/>
            </a:bodyPr>
            <a:lstStyle/>
            <a:p>
              <a:pPr algn="ctr"/>
              <a:r>
                <a:rPr lang="en-US" sz="1000" dirty="0">
                  <a:latin typeface="Franklin Gothic Book"/>
                </a:rPr>
                <a:t>User</a:t>
              </a:r>
              <a:endParaRPr lang="en-US" sz="1000" dirty="0"/>
            </a:p>
          </p:txBody>
        </p:sp>
      </p:grpSp>
      <p:cxnSp>
        <p:nvCxnSpPr>
          <p:cNvPr id="243" name="Straight Connector 242"/>
          <p:cNvCxnSpPr/>
          <p:nvPr/>
        </p:nvCxnSpPr>
        <p:spPr>
          <a:xfrm>
            <a:off x="6748881" y="4273543"/>
            <a:ext cx="2108366" cy="0"/>
          </a:xfrm>
          <a:prstGeom prst="line">
            <a:avLst/>
          </a:prstGeom>
          <a:ln w="38100">
            <a:solidFill>
              <a:srgbClr val="71A049"/>
            </a:solidFill>
          </a:ln>
          <a:effectLst/>
        </p:spPr>
        <p:style>
          <a:lnRef idx="2">
            <a:schemeClr val="accent1"/>
          </a:lnRef>
          <a:fillRef idx="0">
            <a:schemeClr val="accent1"/>
          </a:fillRef>
          <a:effectRef idx="1">
            <a:schemeClr val="accent1"/>
          </a:effectRef>
          <a:fontRef idx="minor">
            <a:schemeClr val="tx1"/>
          </a:fontRef>
        </p:style>
      </p:cxnSp>
      <p:sp>
        <p:nvSpPr>
          <p:cNvPr id="244" name="Freeform 7"/>
          <p:cNvSpPr>
            <a:spLocks noEditPoints="1"/>
          </p:cNvSpPr>
          <p:nvPr/>
        </p:nvSpPr>
        <p:spPr bwMode="auto">
          <a:xfrm>
            <a:off x="7718442" y="3962400"/>
            <a:ext cx="358657" cy="480529"/>
          </a:xfrm>
          <a:custGeom>
            <a:avLst/>
            <a:gdLst>
              <a:gd name="T0" fmla="*/ 134 w 147"/>
              <a:gd name="T1" fmla="*/ 82 h 196"/>
              <a:gd name="T2" fmla="*/ 134 w 147"/>
              <a:gd name="T3" fmla="*/ 57 h 196"/>
              <a:gd name="T4" fmla="*/ 77 w 147"/>
              <a:gd name="T5" fmla="*/ 0 h 196"/>
              <a:gd name="T6" fmla="*/ 71 w 147"/>
              <a:gd name="T7" fmla="*/ 0 h 196"/>
              <a:gd name="T8" fmla="*/ 14 w 147"/>
              <a:gd name="T9" fmla="*/ 57 h 196"/>
              <a:gd name="T10" fmla="*/ 14 w 147"/>
              <a:gd name="T11" fmla="*/ 82 h 196"/>
              <a:gd name="T12" fmla="*/ 0 w 147"/>
              <a:gd name="T13" fmla="*/ 96 h 196"/>
              <a:gd name="T14" fmla="*/ 0 w 147"/>
              <a:gd name="T15" fmla="*/ 182 h 196"/>
              <a:gd name="T16" fmla="*/ 14 w 147"/>
              <a:gd name="T17" fmla="*/ 196 h 196"/>
              <a:gd name="T18" fmla="*/ 133 w 147"/>
              <a:gd name="T19" fmla="*/ 196 h 196"/>
              <a:gd name="T20" fmla="*/ 147 w 147"/>
              <a:gd name="T21" fmla="*/ 182 h 196"/>
              <a:gd name="T22" fmla="*/ 147 w 147"/>
              <a:gd name="T23" fmla="*/ 96 h 196"/>
              <a:gd name="T24" fmla="*/ 134 w 147"/>
              <a:gd name="T25" fmla="*/ 82 h 196"/>
              <a:gd name="T26" fmla="*/ 112 w 147"/>
              <a:gd name="T27" fmla="*/ 82 h 196"/>
              <a:gd name="T28" fmla="*/ 35 w 147"/>
              <a:gd name="T29" fmla="*/ 82 h 196"/>
              <a:gd name="T30" fmla="*/ 35 w 147"/>
              <a:gd name="T31" fmla="*/ 57 h 196"/>
              <a:gd name="T32" fmla="*/ 71 w 147"/>
              <a:gd name="T33" fmla="*/ 21 h 196"/>
              <a:gd name="T34" fmla="*/ 77 w 147"/>
              <a:gd name="T35" fmla="*/ 21 h 196"/>
              <a:gd name="T36" fmla="*/ 112 w 147"/>
              <a:gd name="T37" fmla="*/ 57 h 196"/>
              <a:gd name="T38" fmla="*/ 112 w 147"/>
              <a:gd name="T39" fmla="*/ 8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 h="196">
                <a:moveTo>
                  <a:pt x="134" y="82"/>
                </a:moveTo>
                <a:cubicBezTo>
                  <a:pt x="134" y="57"/>
                  <a:pt x="134" y="57"/>
                  <a:pt x="134" y="57"/>
                </a:cubicBezTo>
                <a:cubicBezTo>
                  <a:pt x="134" y="26"/>
                  <a:pt x="108" y="0"/>
                  <a:pt x="77" y="0"/>
                </a:cubicBezTo>
                <a:cubicBezTo>
                  <a:pt x="71" y="0"/>
                  <a:pt x="71" y="0"/>
                  <a:pt x="71" y="0"/>
                </a:cubicBezTo>
                <a:cubicBezTo>
                  <a:pt x="39" y="0"/>
                  <a:pt x="14" y="26"/>
                  <a:pt x="14" y="57"/>
                </a:cubicBezTo>
                <a:cubicBezTo>
                  <a:pt x="14" y="82"/>
                  <a:pt x="14" y="82"/>
                  <a:pt x="14" y="82"/>
                </a:cubicBezTo>
                <a:cubicBezTo>
                  <a:pt x="6" y="83"/>
                  <a:pt x="0" y="89"/>
                  <a:pt x="0" y="96"/>
                </a:cubicBezTo>
                <a:cubicBezTo>
                  <a:pt x="0" y="182"/>
                  <a:pt x="0" y="182"/>
                  <a:pt x="0" y="182"/>
                </a:cubicBezTo>
                <a:cubicBezTo>
                  <a:pt x="0" y="190"/>
                  <a:pt x="7" y="196"/>
                  <a:pt x="14" y="196"/>
                </a:cubicBezTo>
                <a:cubicBezTo>
                  <a:pt x="133" y="196"/>
                  <a:pt x="133" y="196"/>
                  <a:pt x="133" y="196"/>
                </a:cubicBezTo>
                <a:cubicBezTo>
                  <a:pt x="141" y="196"/>
                  <a:pt x="147" y="190"/>
                  <a:pt x="147" y="182"/>
                </a:cubicBezTo>
                <a:cubicBezTo>
                  <a:pt x="147" y="96"/>
                  <a:pt x="147" y="96"/>
                  <a:pt x="147" y="96"/>
                </a:cubicBezTo>
                <a:cubicBezTo>
                  <a:pt x="147" y="89"/>
                  <a:pt x="141" y="83"/>
                  <a:pt x="134" y="82"/>
                </a:cubicBezTo>
                <a:close/>
                <a:moveTo>
                  <a:pt x="112" y="82"/>
                </a:moveTo>
                <a:cubicBezTo>
                  <a:pt x="35" y="82"/>
                  <a:pt x="35" y="82"/>
                  <a:pt x="35" y="82"/>
                </a:cubicBezTo>
                <a:cubicBezTo>
                  <a:pt x="35" y="57"/>
                  <a:pt x="35" y="57"/>
                  <a:pt x="35" y="57"/>
                </a:cubicBezTo>
                <a:cubicBezTo>
                  <a:pt x="35" y="37"/>
                  <a:pt x="51" y="21"/>
                  <a:pt x="71" y="21"/>
                </a:cubicBezTo>
                <a:cubicBezTo>
                  <a:pt x="77" y="21"/>
                  <a:pt x="77" y="21"/>
                  <a:pt x="77" y="21"/>
                </a:cubicBezTo>
                <a:cubicBezTo>
                  <a:pt x="97" y="21"/>
                  <a:pt x="112" y="37"/>
                  <a:pt x="112" y="57"/>
                </a:cubicBezTo>
                <a:lnTo>
                  <a:pt x="112" y="82"/>
                </a:lnTo>
                <a:close/>
              </a:path>
            </a:pathLst>
          </a:custGeom>
          <a:solidFill>
            <a:srgbClr val="659E3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240" name="Group 239"/>
          <p:cNvGrpSpPr/>
          <p:nvPr/>
        </p:nvGrpSpPr>
        <p:grpSpPr>
          <a:xfrm>
            <a:off x="8610659" y="3886251"/>
            <a:ext cx="1140110" cy="945050"/>
            <a:chOff x="3732212" y="5181600"/>
            <a:chExt cx="1140110" cy="945050"/>
          </a:xfrm>
        </p:grpSpPr>
        <p:sp>
          <p:nvSpPr>
            <p:cNvPr id="241" name="Freeform 161"/>
            <p:cNvSpPr>
              <a:spLocks noEditPoints="1"/>
            </p:cNvSpPr>
            <p:nvPr/>
          </p:nvSpPr>
          <p:spPr bwMode="auto">
            <a:xfrm>
              <a:off x="3960812" y="5181600"/>
              <a:ext cx="725978" cy="687186"/>
            </a:xfrm>
            <a:custGeom>
              <a:avLst/>
              <a:gdLst>
                <a:gd name="T0" fmla="*/ 456 w 553"/>
                <a:gd name="T1" fmla="*/ 0 h 524"/>
                <a:gd name="T2" fmla="*/ 210 w 553"/>
                <a:gd name="T3" fmla="*/ 0 h 524"/>
                <a:gd name="T4" fmla="*/ 113 w 553"/>
                <a:gd name="T5" fmla="*/ 97 h 524"/>
                <a:gd name="T6" fmla="*/ 113 w 553"/>
                <a:gd name="T7" fmla="*/ 143 h 524"/>
                <a:gd name="T8" fmla="*/ 97 w 553"/>
                <a:gd name="T9" fmla="*/ 143 h 524"/>
                <a:gd name="T10" fmla="*/ 0 w 553"/>
                <a:gd name="T11" fmla="*/ 240 h 524"/>
                <a:gd name="T12" fmla="*/ 0 w 553"/>
                <a:gd name="T13" fmla="*/ 427 h 524"/>
                <a:gd name="T14" fmla="*/ 97 w 553"/>
                <a:gd name="T15" fmla="*/ 524 h 524"/>
                <a:gd name="T16" fmla="*/ 343 w 553"/>
                <a:gd name="T17" fmla="*/ 524 h 524"/>
                <a:gd name="T18" fmla="*/ 440 w 553"/>
                <a:gd name="T19" fmla="*/ 427 h 524"/>
                <a:gd name="T20" fmla="*/ 440 w 553"/>
                <a:gd name="T21" fmla="*/ 381 h 524"/>
                <a:gd name="T22" fmla="*/ 456 w 553"/>
                <a:gd name="T23" fmla="*/ 381 h 524"/>
                <a:gd name="T24" fmla="*/ 553 w 553"/>
                <a:gd name="T25" fmla="*/ 284 h 524"/>
                <a:gd name="T26" fmla="*/ 553 w 553"/>
                <a:gd name="T27" fmla="*/ 97 h 524"/>
                <a:gd name="T28" fmla="*/ 456 w 553"/>
                <a:gd name="T29" fmla="*/ 0 h 524"/>
                <a:gd name="T30" fmla="*/ 190 w 553"/>
                <a:gd name="T31" fmla="*/ 22 h 524"/>
                <a:gd name="T32" fmla="*/ 217 w 553"/>
                <a:gd name="T33" fmla="*/ 49 h 524"/>
                <a:gd name="T34" fmla="*/ 190 w 553"/>
                <a:gd name="T35" fmla="*/ 76 h 524"/>
                <a:gd name="T36" fmla="*/ 164 w 553"/>
                <a:gd name="T37" fmla="*/ 49 h 524"/>
                <a:gd name="T38" fmla="*/ 190 w 553"/>
                <a:gd name="T39" fmla="*/ 22 h 524"/>
                <a:gd name="T40" fmla="*/ 77 w 553"/>
                <a:gd name="T41" fmla="*/ 165 h 524"/>
                <a:gd name="T42" fmla="*/ 104 w 553"/>
                <a:gd name="T43" fmla="*/ 192 h 524"/>
                <a:gd name="T44" fmla="*/ 77 w 553"/>
                <a:gd name="T45" fmla="*/ 219 h 524"/>
                <a:gd name="T46" fmla="*/ 50 w 553"/>
                <a:gd name="T47" fmla="*/ 192 h 524"/>
                <a:gd name="T48" fmla="*/ 77 w 553"/>
                <a:gd name="T49" fmla="*/ 165 h 524"/>
                <a:gd name="T50" fmla="*/ 395 w 553"/>
                <a:gd name="T51" fmla="*/ 427 h 524"/>
                <a:gd name="T52" fmla="*/ 343 w 553"/>
                <a:gd name="T53" fmla="*/ 480 h 524"/>
                <a:gd name="T54" fmla="*/ 97 w 553"/>
                <a:gd name="T55" fmla="*/ 480 h 524"/>
                <a:gd name="T56" fmla="*/ 44 w 553"/>
                <a:gd name="T57" fmla="*/ 427 h 524"/>
                <a:gd name="T58" fmla="*/ 44 w 553"/>
                <a:gd name="T59" fmla="*/ 240 h 524"/>
                <a:gd name="T60" fmla="*/ 45 w 553"/>
                <a:gd name="T61" fmla="*/ 230 h 524"/>
                <a:gd name="T62" fmla="*/ 394 w 553"/>
                <a:gd name="T63" fmla="*/ 230 h 524"/>
                <a:gd name="T64" fmla="*/ 395 w 553"/>
                <a:gd name="T65" fmla="*/ 240 h 524"/>
                <a:gd name="T66" fmla="*/ 395 w 553"/>
                <a:gd name="T67" fmla="*/ 427 h 524"/>
                <a:gd name="T68" fmla="*/ 509 w 553"/>
                <a:gd name="T69" fmla="*/ 284 h 524"/>
                <a:gd name="T70" fmla="*/ 456 w 553"/>
                <a:gd name="T71" fmla="*/ 336 h 524"/>
                <a:gd name="T72" fmla="*/ 440 w 553"/>
                <a:gd name="T73" fmla="*/ 336 h 524"/>
                <a:gd name="T74" fmla="*/ 440 w 553"/>
                <a:gd name="T75" fmla="*/ 240 h 524"/>
                <a:gd name="T76" fmla="*/ 343 w 553"/>
                <a:gd name="T77" fmla="*/ 143 h 524"/>
                <a:gd name="T78" fmla="*/ 158 w 553"/>
                <a:gd name="T79" fmla="*/ 143 h 524"/>
                <a:gd name="T80" fmla="*/ 158 w 553"/>
                <a:gd name="T81" fmla="*/ 97 h 524"/>
                <a:gd name="T82" fmla="*/ 159 w 553"/>
                <a:gd name="T83" fmla="*/ 86 h 524"/>
                <a:gd name="T84" fmla="*/ 508 w 553"/>
                <a:gd name="T85" fmla="*/ 86 h 524"/>
                <a:gd name="T86" fmla="*/ 509 w 553"/>
                <a:gd name="T87" fmla="*/ 97 h 524"/>
                <a:gd name="T88" fmla="*/ 509 w 553"/>
                <a:gd name="T89" fmla="*/ 284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53" h="524">
                  <a:moveTo>
                    <a:pt x="456" y="0"/>
                  </a:moveTo>
                  <a:cubicBezTo>
                    <a:pt x="210" y="0"/>
                    <a:pt x="210" y="0"/>
                    <a:pt x="210" y="0"/>
                  </a:cubicBezTo>
                  <a:cubicBezTo>
                    <a:pt x="157" y="0"/>
                    <a:pt x="113" y="44"/>
                    <a:pt x="113" y="97"/>
                  </a:cubicBezTo>
                  <a:cubicBezTo>
                    <a:pt x="113" y="143"/>
                    <a:pt x="113" y="143"/>
                    <a:pt x="113" y="143"/>
                  </a:cubicBezTo>
                  <a:cubicBezTo>
                    <a:pt x="97" y="143"/>
                    <a:pt x="97" y="143"/>
                    <a:pt x="97" y="143"/>
                  </a:cubicBezTo>
                  <a:cubicBezTo>
                    <a:pt x="43" y="143"/>
                    <a:pt x="0" y="187"/>
                    <a:pt x="0" y="240"/>
                  </a:cubicBezTo>
                  <a:cubicBezTo>
                    <a:pt x="0" y="427"/>
                    <a:pt x="0" y="427"/>
                    <a:pt x="0" y="427"/>
                  </a:cubicBezTo>
                  <a:cubicBezTo>
                    <a:pt x="0" y="480"/>
                    <a:pt x="43" y="524"/>
                    <a:pt x="97" y="524"/>
                  </a:cubicBezTo>
                  <a:cubicBezTo>
                    <a:pt x="343" y="524"/>
                    <a:pt x="343" y="524"/>
                    <a:pt x="343" y="524"/>
                  </a:cubicBezTo>
                  <a:cubicBezTo>
                    <a:pt x="396" y="524"/>
                    <a:pt x="440" y="480"/>
                    <a:pt x="440" y="427"/>
                  </a:cubicBezTo>
                  <a:cubicBezTo>
                    <a:pt x="440" y="381"/>
                    <a:pt x="440" y="381"/>
                    <a:pt x="440" y="381"/>
                  </a:cubicBezTo>
                  <a:cubicBezTo>
                    <a:pt x="456" y="381"/>
                    <a:pt x="456" y="381"/>
                    <a:pt x="456" y="381"/>
                  </a:cubicBezTo>
                  <a:cubicBezTo>
                    <a:pt x="510" y="381"/>
                    <a:pt x="553" y="337"/>
                    <a:pt x="553" y="284"/>
                  </a:cubicBezTo>
                  <a:cubicBezTo>
                    <a:pt x="553" y="97"/>
                    <a:pt x="553" y="97"/>
                    <a:pt x="553" y="97"/>
                  </a:cubicBezTo>
                  <a:cubicBezTo>
                    <a:pt x="553" y="44"/>
                    <a:pt x="510" y="0"/>
                    <a:pt x="456" y="0"/>
                  </a:cubicBezTo>
                  <a:close/>
                  <a:moveTo>
                    <a:pt x="190" y="22"/>
                  </a:moveTo>
                  <a:cubicBezTo>
                    <a:pt x="205" y="22"/>
                    <a:pt x="217" y="34"/>
                    <a:pt x="217" y="49"/>
                  </a:cubicBezTo>
                  <a:cubicBezTo>
                    <a:pt x="217" y="64"/>
                    <a:pt x="205" y="76"/>
                    <a:pt x="190" y="76"/>
                  </a:cubicBezTo>
                  <a:cubicBezTo>
                    <a:pt x="176" y="76"/>
                    <a:pt x="164" y="64"/>
                    <a:pt x="164" y="49"/>
                  </a:cubicBezTo>
                  <a:cubicBezTo>
                    <a:pt x="164" y="34"/>
                    <a:pt x="176" y="22"/>
                    <a:pt x="190" y="22"/>
                  </a:cubicBezTo>
                  <a:close/>
                  <a:moveTo>
                    <a:pt x="77" y="165"/>
                  </a:moveTo>
                  <a:cubicBezTo>
                    <a:pt x="92" y="165"/>
                    <a:pt x="104" y="177"/>
                    <a:pt x="104" y="192"/>
                  </a:cubicBezTo>
                  <a:cubicBezTo>
                    <a:pt x="104" y="207"/>
                    <a:pt x="92" y="219"/>
                    <a:pt x="77" y="219"/>
                  </a:cubicBezTo>
                  <a:cubicBezTo>
                    <a:pt x="62" y="219"/>
                    <a:pt x="50" y="207"/>
                    <a:pt x="50" y="192"/>
                  </a:cubicBezTo>
                  <a:cubicBezTo>
                    <a:pt x="50" y="177"/>
                    <a:pt x="62" y="165"/>
                    <a:pt x="77" y="165"/>
                  </a:cubicBezTo>
                  <a:close/>
                  <a:moveTo>
                    <a:pt x="395" y="427"/>
                  </a:moveTo>
                  <a:cubicBezTo>
                    <a:pt x="395" y="456"/>
                    <a:pt x="372" y="480"/>
                    <a:pt x="343" y="480"/>
                  </a:cubicBezTo>
                  <a:cubicBezTo>
                    <a:pt x="97" y="480"/>
                    <a:pt x="97" y="480"/>
                    <a:pt x="97" y="480"/>
                  </a:cubicBezTo>
                  <a:cubicBezTo>
                    <a:pt x="68" y="480"/>
                    <a:pt x="44" y="456"/>
                    <a:pt x="44" y="427"/>
                  </a:cubicBezTo>
                  <a:cubicBezTo>
                    <a:pt x="44" y="240"/>
                    <a:pt x="44" y="240"/>
                    <a:pt x="44" y="240"/>
                  </a:cubicBezTo>
                  <a:cubicBezTo>
                    <a:pt x="44" y="237"/>
                    <a:pt x="45" y="233"/>
                    <a:pt x="45" y="230"/>
                  </a:cubicBezTo>
                  <a:cubicBezTo>
                    <a:pt x="394" y="230"/>
                    <a:pt x="394" y="230"/>
                    <a:pt x="394" y="230"/>
                  </a:cubicBezTo>
                  <a:cubicBezTo>
                    <a:pt x="395" y="233"/>
                    <a:pt x="395" y="237"/>
                    <a:pt x="395" y="240"/>
                  </a:cubicBezTo>
                  <a:lnTo>
                    <a:pt x="395" y="427"/>
                  </a:lnTo>
                  <a:close/>
                  <a:moveTo>
                    <a:pt x="509" y="284"/>
                  </a:moveTo>
                  <a:cubicBezTo>
                    <a:pt x="509" y="313"/>
                    <a:pt x="485" y="336"/>
                    <a:pt x="456" y="336"/>
                  </a:cubicBezTo>
                  <a:cubicBezTo>
                    <a:pt x="440" y="336"/>
                    <a:pt x="440" y="336"/>
                    <a:pt x="440" y="336"/>
                  </a:cubicBezTo>
                  <a:cubicBezTo>
                    <a:pt x="440" y="240"/>
                    <a:pt x="440" y="240"/>
                    <a:pt x="440" y="240"/>
                  </a:cubicBezTo>
                  <a:cubicBezTo>
                    <a:pt x="440" y="187"/>
                    <a:pt x="396" y="143"/>
                    <a:pt x="343" y="143"/>
                  </a:cubicBezTo>
                  <a:cubicBezTo>
                    <a:pt x="158" y="143"/>
                    <a:pt x="158" y="143"/>
                    <a:pt x="158" y="143"/>
                  </a:cubicBezTo>
                  <a:cubicBezTo>
                    <a:pt x="158" y="97"/>
                    <a:pt x="158" y="97"/>
                    <a:pt x="158" y="97"/>
                  </a:cubicBezTo>
                  <a:cubicBezTo>
                    <a:pt x="158" y="93"/>
                    <a:pt x="158" y="90"/>
                    <a:pt x="159" y="86"/>
                  </a:cubicBezTo>
                  <a:cubicBezTo>
                    <a:pt x="508" y="86"/>
                    <a:pt x="508" y="86"/>
                    <a:pt x="508" y="86"/>
                  </a:cubicBezTo>
                  <a:cubicBezTo>
                    <a:pt x="508" y="90"/>
                    <a:pt x="509" y="93"/>
                    <a:pt x="509" y="97"/>
                  </a:cubicBezTo>
                  <a:lnTo>
                    <a:pt x="509" y="284"/>
                  </a:lnTo>
                  <a:close/>
                </a:path>
              </a:pathLst>
            </a:custGeom>
            <a:solidFill>
              <a:srgbClr val="4D4D4F"/>
            </a:solidFill>
            <a:ln>
              <a:noFill/>
            </a:ln>
          </p:spPr>
          <p:txBody>
            <a:bodyPr vert="horz" wrap="square" lIns="91440" tIns="45720" rIns="91440" bIns="45720" numCol="1" anchor="t" anchorCtr="0" compatLnSpc="1">
              <a:prstTxWarp prst="textNoShape">
                <a:avLst/>
              </a:prstTxWarp>
            </a:bodyPr>
            <a:lstStyle/>
            <a:p>
              <a:endParaRPr lang="en-US"/>
            </a:p>
          </p:txBody>
        </p:sp>
        <p:sp>
          <p:nvSpPr>
            <p:cNvPr id="242" name="TextBox 241"/>
            <p:cNvSpPr txBox="1"/>
            <p:nvPr/>
          </p:nvSpPr>
          <p:spPr>
            <a:xfrm>
              <a:off x="3732212" y="5865040"/>
              <a:ext cx="1140110" cy="261610"/>
            </a:xfrm>
            <a:prstGeom prst="rect">
              <a:avLst/>
            </a:prstGeom>
            <a:noFill/>
          </p:spPr>
          <p:txBody>
            <a:bodyPr wrap="square" rtlCol="0">
              <a:spAutoFit/>
            </a:bodyPr>
            <a:lstStyle/>
            <a:p>
              <a:pPr algn="ctr">
                <a:lnSpc>
                  <a:spcPct val="90000"/>
                </a:lnSpc>
              </a:pPr>
              <a:r>
                <a:rPr lang="en-US" sz="1200" dirty="0">
                  <a:latin typeface="Franklin Gothic Book"/>
                  <a:cs typeface="Franklin Gothic Book"/>
                </a:rPr>
                <a:t>Apps</a:t>
              </a:r>
            </a:p>
          </p:txBody>
        </p:sp>
      </p:grpSp>
      <p:grpSp>
        <p:nvGrpSpPr>
          <p:cNvPr id="144" name="Group 143"/>
          <p:cNvGrpSpPr/>
          <p:nvPr/>
        </p:nvGrpSpPr>
        <p:grpSpPr>
          <a:xfrm>
            <a:off x="5098026" y="4053671"/>
            <a:ext cx="1929552" cy="784641"/>
            <a:chOff x="2767677" y="2049158"/>
            <a:chExt cx="1447541" cy="588481"/>
          </a:xfrm>
        </p:grpSpPr>
        <p:sp>
          <p:nvSpPr>
            <p:cNvPr id="145" name="Freeform 144"/>
            <p:cNvSpPr>
              <a:spLocks noEditPoints="1"/>
            </p:cNvSpPr>
            <p:nvPr/>
          </p:nvSpPr>
          <p:spPr bwMode="auto">
            <a:xfrm>
              <a:off x="2925635" y="2049158"/>
              <a:ext cx="1115693" cy="329808"/>
            </a:xfrm>
            <a:custGeom>
              <a:avLst/>
              <a:gdLst>
                <a:gd name="T0" fmla="*/ 21 w 1044"/>
                <a:gd name="T1" fmla="*/ 0 h 309"/>
                <a:gd name="T2" fmla="*/ 0 w 1044"/>
                <a:gd name="T3" fmla="*/ 93 h 309"/>
                <a:gd name="T4" fmla="*/ 1023 w 1044"/>
                <a:gd name="T5" fmla="*/ 115 h 309"/>
                <a:gd name="T6" fmla="*/ 1044 w 1044"/>
                <a:gd name="T7" fmla="*/ 21 h 309"/>
                <a:gd name="T8" fmla="*/ 1027 w 1044"/>
                <a:gd name="T9" fmla="*/ 105 h 309"/>
                <a:gd name="T10" fmla="*/ 16 w 1044"/>
                <a:gd name="T11" fmla="*/ 101 h 309"/>
                <a:gd name="T12" fmla="*/ 1027 w 1044"/>
                <a:gd name="T13" fmla="*/ 97 h 309"/>
                <a:gd name="T14" fmla="*/ 1027 w 1044"/>
                <a:gd name="T15" fmla="*/ 105 h 309"/>
                <a:gd name="T16" fmla="*/ 20 w 1044"/>
                <a:gd name="T17" fmla="*/ 88 h 309"/>
                <a:gd name="T18" fmla="*/ 20 w 1044"/>
                <a:gd name="T19" fmla="*/ 80 h 309"/>
                <a:gd name="T20" fmla="*/ 1031 w 1044"/>
                <a:gd name="T21" fmla="*/ 84 h 309"/>
                <a:gd name="T22" fmla="*/ 1023 w 1044"/>
                <a:gd name="T23" fmla="*/ 128 h 309"/>
                <a:gd name="T24" fmla="*/ 0 w 1044"/>
                <a:gd name="T25" fmla="*/ 150 h 309"/>
                <a:gd name="T26" fmla="*/ 21 w 1044"/>
                <a:gd name="T27" fmla="*/ 309 h 309"/>
                <a:gd name="T28" fmla="*/ 1044 w 1044"/>
                <a:gd name="T29" fmla="*/ 288 h 309"/>
                <a:gd name="T30" fmla="*/ 1023 w 1044"/>
                <a:gd name="T31" fmla="*/ 128 h 309"/>
                <a:gd name="T32" fmla="*/ 381 w 1044"/>
                <a:gd name="T33" fmla="*/ 239 h 309"/>
                <a:gd name="T34" fmla="*/ 366 w 1044"/>
                <a:gd name="T35" fmla="*/ 228 h 309"/>
                <a:gd name="T36" fmla="*/ 376 w 1044"/>
                <a:gd name="T37" fmla="*/ 212 h 309"/>
                <a:gd name="T38" fmla="*/ 392 w 1044"/>
                <a:gd name="T39" fmla="*/ 223 h 309"/>
                <a:gd name="T40" fmla="*/ 438 w 1044"/>
                <a:gd name="T41" fmla="*/ 228 h 309"/>
                <a:gd name="T42" fmla="*/ 422 w 1044"/>
                <a:gd name="T43" fmla="*/ 239 h 309"/>
                <a:gd name="T44" fmla="*/ 412 w 1044"/>
                <a:gd name="T45" fmla="*/ 223 h 309"/>
                <a:gd name="T46" fmla="*/ 428 w 1044"/>
                <a:gd name="T47" fmla="*/ 212 h 309"/>
                <a:gd name="T48" fmla="*/ 438 w 1044"/>
                <a:gd name="T49" fmla="*/ 228 h 309"/>
                <a:gd name="T50" fmla="*/ 474 w 1044"/>
                <a:gd name="T51" fmla="*/ 239 h 309"/>
                <a:gd name="T52" fmla="*/ 458 w 1044"/>
                <a:gd name="T53" fmla="*/ 228 h 309"/>
                <a:gd name="T54" fmla="*/ 468 w 1044"/>
                <a:gd name="T55" fmla="*/ 212 h 309"/>
                <a:gd name="T56" fmla="*/ 484 w 1044"/>
                <a:gd name="T57" fmla="*/ 223 h 309"/>
                <a:gd name="T58" fmla="*/ 530 w 1044"/>
                <a:gd name="T59" fmla="*/ 228 h 309"/>
                <a:gd name="T60" fmla="*/ 515 w 1044"/>
                <a:gd name="T61" fmla="*/ 239 h 309"/>
                <a:gd name="T62" fmla="*/ 504 w 1044"/>
                <a:gd name="T63" fmla="*/ 223 h 309"/>
                <a:gd name="T64" fmla="*/ 520 w 1044"/>
                <a:gd name="T65" fmla="*/ 212 h 309"/>
                <a:gd name="T66" fmla="*/ 530 w 1044"/>
                <a:gd name="T67" fmla="*/ 228 h 309"/>
                <a:gd name="T68" fmla="*/ 566 w 1044"/>
                <a:gd name="T69" fmla="*/ 239 h 309"/>
                <a:gd name="T70" fmla="*/ 550 w 1044"/>
                <a:gd name="T71" fmla="*/ 228 h 309"/>
                <a:gd name="T72" fmla="*/ 561 w 1044"/>
                <a:gd name="T73" fmla="*/ 212 h 309"/>
                <a:gd name="T74" fmla="*/ 577 w 1044"/>
                <a:gd name="T75" fmla="*/ 223 h 309"/>
                <a:gd name="T76" fmla="*/ 844 w 1044"/>
                <a:gd name="T77" fmla="*/ 232 h 309"/>
                <a:gd name="T78" fmla="*/ 651 w 1044"/>
                <a:gd name="T79" fmla="*/ 246 h 309"/>
                <a:gd name="T80" fmla="*/ 637 w 1044"/>
                <a:gd name="T81" fmla="*/ 219 h 309"/>
                <a:gd name="T82" fmla="*/ 830 w 1044"/>
                <a:gd name="T83" fmla="*/ 205 h 309"/>
                <a:gd name="T84" fmla="*/ 844 w 1044"/>
                <a:gd name="T85" fmla="*/ 232 h 309"/>
                <a:gd name="T86" fmla="*/ 922 w 1044"/>
                <a:gd name="T87" fmla="*/ 225 h 309"/>
                <a:gd name="T88" fmla="*/ 997 w 1044"/>
                <a:gd name="T89" fmla="*/ 225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44" h="309">
                  <a:moveTo>
                    <a:pt x="1023" y="0"/>
                  </a:moveTo>
                  <a:cubicBezTo>
                    <a:pt x="21" y="0"/>
                    <a:pt x="21" y="0"/>
                    <a:pt x="21" y="0"/>
                  </a:cubicBezTo>
                  <a:cubicBezTo>
                    <a:pt x="9" y="0"/>
                    <a:pt x="0" y="9"/>
                    <a:pt x="0" y="21"/>
                  </a:cubicBezTo>
                  <a:cubicBezTo>
                    <a:pt x="0" y="93"/>
                    <a:pt x="0" y="93"/>
                    <a:pt x="0" y="93"/>
                  </a:cubicBezTo>
                  <a:cubicBezTo>
                    <a:pt x="0" y="105"/>
                    <a:pt x="9" y="115"/>
                    <a:pt x="21" y="115"/>
                  </a:cubicBezTo>
                  <a:cubicBezTo>
                    <a:pt x="1023" y="115"/>
                    <a:pt x="1023" y="115"/>
                    <a:pt x="1023" y="115"/>
                  </a:cubicBezTo>
                  <a:cubicBezTo>
                    <a:pt x="1034" y="115"/>
                    <a:pt x="1044" y="105"/>
                    <a:pt x="1044" y="93"/>
                  </a:cubicBezTo>
                  <a:cubicBezTo>
                    <a:pt x="1044" y="21"/>
                    <a:pt x="1044" y="21"/>
                    <a:pt x="1044" y="21"/>
                  </a:cubicBezTo>
                  <a:cubicBezTo>
                    <a:pt x="1044" y="9"/>
                    <a:pt x="1034" y="0"/>
                    <a:pt x="1023" y="0"/>
                  </a:cubicBezTo>
                  <a:close/>
                  <a:moveTo>
                    <a:pt x="1027" y="105"/>
                  </a:moveTo>
                  <a:cubicBezTo>
                    <a:pt x="20" y="105"/>
                    <a:pt x="20" y="105"/>
                    <a:pt x="20" y="105"/>
                  </a:cubicBezTo>
                  <a:cubicBezTo>
                    <a:pt x="18" y="105"/>
                    <a:pt x="16" y="103"/>
                    <a:pt x="16" y="101"/>
                  </a:cubicBezTo>
                  <a:cubicBezTo>
                    <a:pt x="16" y="99"/>
                    <a:pt x="18" y="97"/>
                    <a:pt x="20" y="97"/>
                  </a:cubicBezTo>
                  <a:cubicBezTo>
                    <a:pt x="1027" y="97"/>
                    <a:pt x="1027" y="97"/>
                    <a:pt x="1027" y="97"/>
                  </a:cubicBezTo>
                  <a:cubicBezTo>
                    <a:pt x="1029" y="97"/>
                    <a:pt x="1031" y="99"/>
                    <a:pt x="1031" y="101"/>
                  </a:cubicBezTo>
                  <a:cubicBezTo>
                    <a:pt x="1031" y="103"/>
                    <a:pt x="1029" y="105"/>
                    <a:pt x="1027" y="105"/>
                  </a:cubicBezTo>
                  <a:close/>
                  <a:moveTo>
                    <a:pt x="1027" y="88"/>
                  </a:moveTo>
                  <a:cubicBezTo>
                    <a:pt x="20" y="88"/>
                    <a:pt x="20" y="88"/>
                    <a:pt x="20" y="88"/>
                  </a:cubicBezTo>
                  <a:cubicBezTo>
                    <a:pt x="18" y="88"/>
                    <a:pt x="16" y="86"/>
                    <a:pt x="16" y="84"/>
                  </a:cubicBezTo>
                  <a:cubicBezTo>
                    <a:pt x="16" y="81"/>
                    <a:pt x="18" y="80"/>
                    <a:pt x="20" y="80"/>
                  </a:cubicBezTo>
                  <a:cubicBezTo>
                    <a:pt x="1027" y="80"/>
                    <a:pt x="1027" y="80"/>
                    <a:pt x="1027" y="80"/>
                  </a:cubicBezTo>
                  <a:cubicBezTo>
                    <a:pt x="1029" y="80"/>
                    <a:pt x="1031" y="81"/>
                    <a:pt x="1031" y="84"/>
                  </a:cubicBezTo>
                  <a:cubicBezTo>
                    <a:pt x="1031" y="86"/>
                    <a:pt x="1029" y="88"/>
                    <a:pt x="1027" y="88"/>
                  </a:cubicBezTo>
                  <a:close/>
                  <a:moveTo>
                    <a:pt x="1023" y="128"/>
                  </a:moveTo>
                  <a:cubicBezTo>
                    <a:pt x="21" y="128"/>
                    <a:pt x="21" y="128"/>
                    <a:pt x="21" y="128"/>
                  </a:cubicBezTo>
                  <a:cubicBezTo>
                    <a:pt x="9" y="128"/>
                    <a:pt x="0" y="138"/>
                    <a:pt x="0" y="150"/>
                  </a:cubicBezTo>
                  <a:cubicBezTo>
                    <a:pt x="0" y="288"/>
                    <a:pt x="0" y="288"/>
                    <a:pt x="0" y="288"/>
                  </a:cubicBezTo>
                  <a:cubicBezTo>
                    <a:pt x="0" y="300"/>
                    <a:pt x="9" y="309"/>
                    <a:pt x="21" y="309"/>
                  </a:cubicBezTo>
                  <a:cubicBezTo>
                    <a:pt x="1023" y="309"/>
                    <a:pt x="1023" y="309"/>
                    <a:pt x="1023" y="309"/>
                  </a:cubicBezTo>
                  <a:cubicBezTo>
                    <a:pt x="1034" y="309"/>
                    <a:pt x="1044" y="300"/>
                    <a:pt x="1044" y="288"/>
                  </a:cubicBezTo>
                  <a:cubicBezTo>
                    <a:pt x="1044" y="150"/>
                    <a:pt x="1044" y="150"/>
                    <a:pt x="1044" y="150"/>
                  </a:cubicBezTo>
                  <a:cubicBezTo>
                    <a:pt x="1044" y="138"/>
                    <a:pt x="1034" y="128"/>
                    <a:pt x="1023" y="128"/>
                  </a:cubicBezTo>
                  <a:close/>
                  <a:moveTo>
                    <a:pt x="392" y="228"/>
                  </a:moveTo>
                  <a:cubicBezTo>
                    <a:pt x="392" y="234"/>
                    <a:pt x="387" y="239"/>
                    <a:pt x="381" y="239"/>
                  </a:cubicBezTo>
                  <a:cubicBezTo>
                    <a:pt x="376" y="239"/>
                    <a:pt x="376" y="239"/>
                    <a:pt x="376" y="239"/>
                  </a:cubicBezTo>
                  <a:cubicBezTo>
                    <a:pt x="370" y="239"/>
                    <a:pt x="366" y="234"/>
                    <a:pt x="366" y="228"/>
                  </a:cubicBezTo>
                  <a:cubicBezTo>
                    <a:pt x="366" y="223"/>
                    <a:pt x="366" y="223"/>
                    <a:pt x="366" y="223"/>
                  </a:cubicBezTo>
                  <a:cubicBezTo>
                    <a:pt x="366" y="217"/>
                    <a:pt x="370" y="212"/>
                    <a:pt x="376" y="212"/>
                  </a:cubicBezTo>
                  <a:cubicBezTo>
                    <a:pt x="381" y="212"/>
                    <a:pt x="381" y="212"/>
                    <a:pt x="381" y="212"/>
                  </a:cubicBezTo>
                  <a:cubicBezTo>
                    <a:pt x="387" y="212"/>
                    <a:pt x="392" y="217"/>
                    <a:pt x="392" y="223"/>
                  </a:cubicBezTo>
                  <a:lnTo>
                    <a:pt x="392" y="228"/>
                  </a:lnTo>
                  <a:close/>
                  <a:moveTo>
                    <a:pt x="438" y="228"/>
                  </a:moveTo>
                  <a:cubicBezTo>
                    <a:pt x="438" y="234"/>
                    <a:pt x="433" y="239"/>
                    <a:pt x="428" y="239"/>
                  </a:cubicBezTo>
                  <a:cubicBezTo>
                    <a:pt x="422" y="239"/>
                    <a:pt x="422" y="239"/>
                    <a:pt x="422" y="239"/>
                  </a:cubicBezTo>
                  <a:cubicBezTo>
                    <a:pt x="416" y="239"/>
                    <a:pt x="412" y="234"/>
                    <a:pt x="412" y="228"/>
                  </a:cubicBezTo>
                  <a:cubicBezTo>
                    <a:pt x="412" y="223"/>
                    <a:pt x="412" y="223"/>
                    <a:pt x="412" y="223"/>
                  </a:cubicBezTo>
                  <a:cubicBezTo>
                    <a:pt x="412" y="217"/>
                    <a:pt x="416" y="212"/>
                    <a:pt x="422" y="212"/>
                  </a:cubicBezTo>
                  <a:cubicBezTo>
                    <a:pt x="428" y="212"/>
                    <a:pt x="428" y="212"/>
                    <a:pt x="428" y="212"/>
                  </a:cubicBezTo>
                  <a:cubicBezTo>
                    <a:pt x="433" y="212"/>
                    <a:pt x="438" y="217"/>
                    <a:pt x="438" y="223"/>
                  </a:cubicBezTo>
                  <a:lnTo>
                    <a:pt x="438" y="228"/>
                  </a:lnTo>
                  <a:close/>
                  <a:moveTo>
                    <a:pt x="484" y="228"/>
                  </a:moveTo>
                  <a:cubicBezTo>
                    <a:pt x="484" y="234"/>
                    <a:pt x="480" y="239"/>
                    <a:pt x="474" y="239"/>
                  </a:cubicBezTo>
                  <a:cubicBezTo>
                    <a:pt x="468" y="239"/>
                    <a:pt x="468" y="239"/>
                    <a:pt x="468" y="239"/>
                  </a:cubicBezTo>
                  <a:cubicBezTo>
                    <a:pt x="463" y="239"/>
                    <a:pt x="458" y="234"/>
                    <a:pt x="458" y="228"/>
                  </a:cubicBezTo>
                  <a:cubicBezTo>
                    <a:pt x="458" y="223"/>
                    <a:pt x="458" y="223"/>
                    <a:pt x="458" y="223"/>
                  </a:cubicBezTo>
                  <a:cubicBezTo>
                    <a:pt x="458" y="217"/>
                    <a:pt x="463" y="212"/>
                    <a:pt x="468" y="212"/>
                  </a:cubicBezTo>
                  <a:cubicBezTo>
                    <a:pt x="474" y="212"/>
                    <a:pt x="474" y="212"/>
                    <a:pt x="474" y="212"/>
                  </a:cubicBezTo>
                  <a:cubicBezTo>
                    <a:pt x="480" y="212"/>
                    <a:pt x="484" y="217"/>
                    <a:pt x="484" y="223"/>
                  </a:cubicBezTo>
                  <a:lnTo>
                    <a:pt x="484" y="228"/>
                  </a:lnTo>
                  <a:close/>
                  <a:moveTo>
                    <a:pt x="530" y="228"/>
                  </a:moveTo>
                  <a:cubicBezTo>
                    <a:pt x="530" y="234"/>
                    <a:pt x="526" y="239"/>
                    <a:pt x="520" y="239"/>
                  </a:cubicBezTo>
                  <a:cubicBezTo>
                    <a:pt x="515" y="239"/>
                    <a:pt x="515" y="239"/>
                    <a:pt x="515" y="239"/>
                  </a:cubicBezTo>
                  <a:cubicBezTo>
                    <a:pt x="509" y="239"/>
                    <a:pt x="504" y="234"/>
                    <a:pt x="504" y="228"/>
                  </a:cubicBezTo>
                  <a:cubicBezTo>
                    <a:pt x="504" y="223"/>
                    <a:pt x="504" y="223"/>
                    <a:pt x="504" y="223"/>
                  </a:cubicBezTo>
                  <a:cubicBezTo>
                    <a:pt x="504" y="217"/>
                    <a:pt x="509" y="212"/>
                    <a:pt x="515" y="212"/>
                  </a:cubicBezTo>
                  <a:cubicBezTo>
                    <a:pt x="520" y="212"/>
                    <a:pt x="520" y="212"/>
                    <a:pt x="520" y="212"/>
                  </a:cubicBezTo>
                  <a:cubicBezTo>
                    <a:pt x="526" y="212"/>
                    <a:pt x="530" y="217"/>
                    <a:pt x="530" y="223"/>
                  </a:cubicBezTo>
                  <a:lnTo>
                    <a:pt x="530" y="228"/>
                  </a:lnTo>
                  <a:close/>
                  <a:moveTo>
                    <a:pt x="577" y="228"/>
                  </a:moveTo>
                  <a:cubicBezTo>
                    <a:pt x="577" y="234"/>
                    <a:pt x="572" y="239"/>
                    <a:pt x="566" y="239"/>
                  </a:cubicBezTo>
                  <a:cubicBezTo>
                    <a:pt x="561" y="239"/>
                    <a:pt x="561" y="239"/>
                    <a:pt x="561" y="239"/>
                  </a:cubicBezTo>
                  <a:cubicBezTo>
                    <a:pt x="555" y="239"/>
                    <a:pt x="550" y="234"/>
                    <a:pt x="550" y="228"/>
                  </a:cubicBezTo>
                  <a:cubicBezTo>
                    <a:pt x="550" y="223"/>
                    <a:pt x="550" y="223"/>
                    <a:pt x="550" y="223"/>
                  </a:cubicBezTo>
                  <a:cubicBezTo>
                    <a:pt x="550" y="217"/>
                    <a:pt x="555" y="212"/>
                    <a:pt x="561" y="212"/>
                  </a:cubicBezTo>
                  <a:cubicBezTo>
                    <a:pt x="566" y="212"/>
                    <a:pt x="566" y="212"/>
                    <a:pt x="566" y="212"/>
                  </a:cubicBezTo>
                  <a:cubicBezTo>
                    <a:pt x="572" y="212"/>
                    <a:pt x="577" y="217"/>
                    <a:pt x="577" y="223"/>
                  </a:cubicBezTo>
                  <a:lnTo>
                    <a:pt x="577" y="228"/>
                  </a:lnTo>
                  <a:close/>
                  <a:moveTo>
                    <a:pt x="844" y="232"/>
                  </a:moveTo>
                  <a:cubicBezTo>
                    <a:pt x="844" y="240"/>
                    <a:pt x="838" y="246"/>
                    <a:pt x="830" y="246"/>
                  </a:cubicBezTo>
                  <a:cubicBezTo>
                    <a:pt x="651" y="246"/>
                    <a:pt x="651" y="246"/>
                    <a:pt x="651" y="246"/>
                  </a:cubicBezTo>
                  <a:cubicBezTo>
                    <a:pt x="643" y="246"/>
                    <a:pt x="637" y="240"/>
                    <a:pt x="637" y="232"/>
                  </a:cubicBezTo>
                  <a:cubicBezTo>
                    <a:pt x="637" y="219"/>
                    <a:pt x="637" y="219"/>
                    <a:pt x="637" y="219"/>
                  </a:cubicBezTo>
                  <a:cubicBezTo>
                    <a:pt x="637" y="211"/>
                    <a:pt x="643" y="205"/>
                    <a:pt x="651" y="205"/>
                  </a:cubicBezTo>
                  <a:cubicBezTo>
                    <a:pt x="830" y="205"/>
                    <a:pt x="830" y="205"/>
                    <a:pt x="830" y="205"/>
                  </a:cubicBezTo>
                  <a:cubicBezTo>
                    <a:pt x="838" y="205"/>
                    <a:pt x="844" y="211"/>
                    <a:pt x="844" y="219"/>
                  </a:cubicBezTo>
                  <a:lnTo>
                    <a:pt x="844" y="232"/>
                  </a:lnTo>
                  <a:close/>
                  <a:moveTo>
                    <a:pt x="960" y="263"/>
                  </a:moveTo>
                  <a:cubicBezTo>
                    <a:pt x="939" y="263"/>
                    <a:pt x="922" y="246"/>
                    <a:pt x="922" y="225"/>
                  </a:cubicBezTo>
                  <a:cubicBezTo>
                    <a:pt x="922" y="205"/>
                    <a:pt x="939" y="188"/>
                    <a:pt x="960" y="188"/>
                  </a:cubicBezTo>
                  <a:cubicBezTo>
                    <a:pt x="980" y="188"/>
                    <a:pt x="997" y="205"/>
                    <a:pt x="997" y="225"/>
                  </a:cubicBezTo>
                  <a:cubicBezTo>
                    <a:pt x="997" y="246"/>
                    <a:pt x="980" y="263"/>
                    <a:pt x="960" y="263"/>
                  </a:cubicBez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p>
          </p:txBody>
        </p:sp>
        <p:sp>
          <p:nvSpPr>
            <p:cNvPr id="146" name="TextBox 31"/>
            <p:cNvSpPr txBox="1"/>
            <p:nvPr/>
          </p:nvSpPr>
          <p:spPr>
            <a:xfrm>
              <a:off x="2767677" y="2441431"/>
              <a:ext cx="1447541" cy="19620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1200" dirty="0">
                  <a:cs typeface="Franklin Gothic Book"/>
                </a:rPr>
                <a:t>BIG-IP Platform</a:t>
              </a:r>
              <a:endParaRPr lang="en-US" sz="1200" dirty="0"/>
            </a:p>
          </p:txBody>
        </p:sp>
      </p:grpSp>
      <p:sp>
        <p:nvSpPr>
          <p:cNvPr id="245" name="Rectangle 244"/>
          <p:cNvSpPr/>
          <p:nvPr/>
        </p:nvSpPr>
        <p:spPr>
          <a:xfrm>
            <a:off x="702369" y="5775960"/>
            <a:ext cx="10802243" cy="548640"/>
          </a:xfrm>
          <a:prstGeom prst="rect">
            <a:avLst/>
          </a:prstGeom>
          <a:solidFill>
            <a:schemeClr val="accent1">
              <a:lumMod val="75000"/>
            </a:schemeClr>
          </a:solidFill>
        </p:spPr>
        <p:txBody>
          <a:bodyPr vert="horz" wrap="square" lIns="182880" tIns="0" rIns="91440" bIns="0" rtlCol="0" anchor="ctr">
            <a:noAutofit/>
          </a:bodyPr>
          <a:lstStyle/>
          <a:p>
            <a:pPr algn="ctr">
              <a:lnSpc>
                <a:spcPct val="90000"/>
              </a:lnSpc>
              <a:buFont typeface="Arial" pitchFamily="34" charset="0"/>
              <a:buNone/>
            </a:pPr>
            <a:r>
              <a:rPr lang="en-US" sz="2000" cap="all" dirty="0">
                <a:solidFill>
                  <a:schemeClr val="bg1"/>
                </a:solidFill>
                <a:effectLst>
                  <a:outerShdw blurRad="38100" dist="25400" dir="2700000" algn="tl">
                    <a:srgbClr val="000000">
                      <a:alpha val="0"/>
                    </a:srgbClr>
                  </a:outerShdw>
                </a:effectLst>
                <a:latin typeface="+mj-lt"/>
              </a:rPr>
              <a:t>Strategic point of control for policy enforcement</a:t>
            </a:r>
          </a:p>
        </p:txBody>
      </p:sp>
    </p:spTree>
    <p:extLst>
      <p:ext uri="{BB962C8B-B14F-4D97-AF65-F5344CB8AC3E}">
        <p14:creationId xmlns:p14="http://schemas.microsoft.com/office/powerpoint/2010/main" val="266659748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Comprehensive Key Lifecycle Management</a:t>
            </a:r>
          </a:p>
        </p:txBody>
      </p:sp>
      <p:grpSp>
        <p:nvGrpSpPr>
          <p:cNvPr id="19" name="Group 18"/>
          <p:cNvGrpSpPr/>
          <p:nvPr/>
        </p:nvGrpSpPr>
        <p:grpSpPr>
          <a:xfrm>
            <a:off x="2761932" y="1828800"/>
            <a:ext cx="3129280" cy="2438400"/>
            <a:chOff x="3962400" y="1753143"/>
            <a:chExt cx="3860800" cy="2438400"/>
          </a:xfrm>
        </p:grpSpPr>
        <p:cxnSp>
          <p:nvCxnSpPr>
            <p:cNvPr id="4" name="Straight Connector 3"/>
            <p:cNvCxnSpPr/>
            <p:nvPr/>
          </p:nvCxnSpPr>
          <p:spPr>
            <a:xfrm>
              <a:off x="3962400" y="1753143"/>
              <a:ext cx="0" cy="2438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7823200" y="1753143"/>
              <a:ext cx="0" cy="2438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 name="Text Placeholder 8"/>
          <p:cNvSpPr txBox="1">
            <a:spLocks/>
          </p:cNvSpPr>
          <p:nvPr/>
        </p:nvSpPr>
        <p:spPr>
          <a:xfrm>
            <a:off x="2965132" y="2331720"/>
            <a:ext cx="2926080" cy="640080"/>
          </a:xfrm>
          <a:prstGeom prst="rect">
            <a:avLst/>
          </a:prstGeom>
        </p:spPr>
        <p:txBody>
          <a:bodyPr>
            <a:noAutofit/>
          </a:bodyPr>
          <a:lstStyle>
            <a:defPPr>
              <a:defRPr lang="en-US"/>
            </a:defPPr>
            <a:lvl1pPr indent="0" algn="ctr" defTabSz="457200">
              <a:spcBef>
                <a:spcPct val="20000"/>
              </a:spcBef>
              <a:buFont typeface="Arial"/>
              <a:buNone/>
              <a:defRPr sz="3200">
                <a:solidFill>
                  <a:schemeClr val="accent1"/>
                </a:solidFill>
                <a:ea typeface="Tahoma" pitchFamily="34" charset="0"/>
                <a:cs typeface="Franklin Gothic Medium"/>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JM" dirty="0"/>
              <a:t>Internal HSM</a:t>
            </a:r>
            <a:endParaRPr lang="en-US" dirty="0"/>
          </a:p>
        </p:txBody>
      </p:sp>
      <p:sp>
        <p:nvSpPr>
          <p:cNvPr id="3" name="Text Placeholder 8"/>
          <p:cNvSpPr txBox="1">
            <a:spLocks/>
          </p:cNvSpPr>
          <p:nvPr/>
        </p:nvSpPr>
        <p:spPr>
          <a:xfrm>
            <a:off x="6058852" y="2286000"/>
            <a:ext cx="2926080" cy="640080"/>
          </a:xfrm>
          <a:prstGeom prst="rect">
            <a:avLst/>
          </a:prstGeom>
        </p:spPr>
        <p:txBody>
          <a:bodyPr>
            <a:noAutofit/>
          </a:bodyPr>
          <a:lstStyle>
            <a:defPPr>
              <a:defRPr lang="en-US"/>
            </a:defPPr>
            <a:lvl1pPr indent="0" algn="ctr" defTabSz="457200">
              <a:spcBef>
                <a:spcPct val="20000"/>
              </a:spcBef>
              <a:buFont typeface="Arial"/>
              <a:buNone/>
              <a:defRPr sz="3200">
                <a:solidFill>
                  <a:schemeClr val="accent1"/>
                </a:solidFill>
                <a:ea typeface="Tahoma" pitchFamily="34" charset="0"/>
                <a:cs typeface="Franklin Gothic Medium"/>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JM" dirty="0"/>
              <a:t>Network HSM</a:t>
            </a:r>
            <a:endParaRPr lang="en-US" dirty="0"/>
          </a:p>
        </p:txBody>
      </p:sp>
      <p:sp>
        <p:nvSpPr>
          <p:cNvPr id="7" name="Text Placeholder 8"/>
          <p:cNvSpPr txBox="1">
            <a:spLocks/>
          </p:cNvSpPr>
          <p:nvPr/>
        </p:nvSpPr>
        <p:spPr>
          <a:xfrm>
            <a:off x="-1588" y="2286000"/>
            <a:ext cx="2926080" cy="640080"/>
          </a:xfrm>
          <a:prstGeom prst="rect">
            <a:avLst/>
          </a:prstGeom>
        </p:spPr>
        <p:txBody>
          <a:bodyPr>
            <a:noAutofit/>
          </a:bodyPr>
          <a:lstStyle>
            <a:defPPr>
              <a:defRPr lang="en-US"/>
            </a:defPPr>
            <a:lvl1pPr indent="0" algn="ctr" defTabSz="457200">
              <a:spcBef>
                <a:spcPct val="20000"/>
              </a:spcBef>
              <a:buFont typeface="Arial"/>
              <a:buNone/>
              <a:defRPr sz="3200">
                <a:solidFill>
                  <a:schemeClr val="accent1"/>
                </a:solidFill>
                <a:ea typeface="Tahoma" pitchFamily="34" charset="0"/>
                <a:cs typeface="Franklin Gothic Medium"/>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JM" dirty="0"/>
              <a:t>Secure Vault</a:t>
            </a:r>
            <a:endParaRPr lang="en-US" dirty="0"/>
          </a:p>
        </p:txBody>
      </p:sp>
      <p:sp>
        <p:nvSpPr>
          <p:cNvPr id="18" name="Text Placeholder 8"/>
          <p:cNvSpPr txBox="1">
            <a:spLocks/>
          </p:cNvSpPr>
          <p:nvPr/>
        </p:nvSpPr>
        <p:spPr>
          <a:xfrm>
            <a:off x="-1588" y="3048000"/>
            <a:ext cx="2926080" cy="1188720"/>
          </a:xfrm>
          <a:prstGeom prst="rect">
            <a:avLst/>
          </a:prstGeom>
        </p:spPr>
        <p:txBody>
          <a:bodyPr>
            <a:noAutofit/>
          </a:bodyPr>
          <a:lstStyle>
            <a:defPPr>
              <a:defRPr lang="en-US"/>
            </a:defPPr>
            <a:lvl1pPr indent="0" algn="ctr" defTabSz="457200">
              <a:spcBef>
                <a:spcPct val="20000"/>
              </a:spcBef>
              <a:buFont typeface="Arial"/>
              <a:buNone/>
              <a:defRPr>
                <a:solidFill>
                  <a:srgbClr val="4D4D4F"/>
                </a:solidFill>
                <a:cs typeface="Franklin Gothic Book"/>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US" sz="1600" dirty="0"/>
              <a:t>Software based encrypted storage system for  securing cryptographic keys with the highest performance</a:t>
            </a:r>
          </a:p>
        </p:txBody>
      </p:sp>
      <p:sp>
        <p:nvSpPr>
          <p:cNvPr id="20" name="Text Placeholder 8"/>
          <p:cNvSpPr txBox="1">
            <a:spLocks/>
          </p:cNvSpPr>
          <p:nvPr/>
        </p:nvSpPr>
        <p:spPr>
          <a:xfrm>
            <a:off x="9137332" y="2286000"/>
            <a:ext cx="2926080" cy="640080"/>
          </a:xfrm>
          <a:prstGeom prst="rect">
            <a:avLst/>
          </a:prstGeom>
        </p:spPr>
        <p:txBody>
          <a:bodyPr>
            <a:noAutofit/>
          </a:bodyPr>
          <a:lstStyle>
            <a:defPPr>
              <a:defRPr lang="en-US"/>
            </a:defPPr>
            <a:lvl1pPr indent="0" algn="ctr" defTabSz="457200">
              <a:spcBef>
                <a:spcPct val="20000"/>
              </a:spcBef>
              <a:buFont typeface="Arial"/>
              <a:buNone/>
              <a:defRPr sz="3200">
                <a:solidFill>
                  <a:schemeClr val="accent1"/>
                </a:solidFill>
                <a:ea typeface="Tahoma" pitchFamily="34" charset="0"/>
                <a:cs typeface="Franklin Gothic Medium"/>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JM" dirty="0"/>
              <a:t>Cloud HSM</a:t>
            </a:r>
            <a:endParaRPr lang="en-US" dirty="0"/>
          </a:p>
        </p:txBody>
      </p:sp>
      <p:sp>
        <p:nvSpPr>
          <p:cNvPr id="22" name="Text Placeholder 8"/>
          <p:cNvSpPr txBox="1">
            <a:spLocks/>
          </p:cNvSpPr>
          <p:nvPr/>
        </p:nvSpPr>
        <p:spPr>
          <a:xfrm>
            <a:off x="3730083" y="4495800"/>
            <a:ext cx="5183729" cy="640080"/>
          </a:xfrm>
          <a:prstGeom prst="rect">
            <a:avLst/>
          </a:prstGeom>
        </p:spPr>
        <p:txBody>
          <a:bodyPr>
            <a:noAutofit/>
          </a:bodyPr>
          <a:lstStyle>
            <a:defPPr>
              <a:defRPr lang="en-US"/>
            </a:defPPr>
            <a:lvl1pPr indent="0" algn="ctr" defTabSz="457200">
              <a:spcBef>
                <a:spcPct val="20000"/>
              </a:spcBef>
              <a:buFont typeface="Arial"/>
              <a:buNone/>
              <a:defRPr sz="3200">
                <a:solidFill>
                  <a:schemeClr val="accent1"/>
                </a:solidFill>
                <a:ea typeface="Tahoma" pitchFamily="34" charset="0"/>
                <a:cs typeface="Franklin Gothic Medium"/>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JM" dirty="0"/>
              <a:t>Enterprise Key and </a:t>
            </a:r>
            <a:br>
              <a:rPr lang="en-JM" dirty="0"/>
            </a:br>
            <a:r>
              <a:rPr lang="en-JM" dirty="0"/>
              <a:t>Certificate Management</a:t>
            </a:r>
            <a:endParaRPr lang="en-US" dirty="0"/>
          </a:p>
        </p:txBody>
      </p:sp>
      <p:sp>
        <p:nvSpPr>
          <p:cNvPr id="23" name="Text Placeholder 8"/>
          <p:cNvSpPr txBox="1">
            <a:spLocks/>
          </p:cNvSpPr>
          <p:nvPr/>
        </p:nvSpPr>
        <p:spPr>
          <a:xfrm>
            <a:off x="2934652" y="3048000"/>
            <a:ext cx="2926080" cy="1188720"/>
          </a:xfrm>
          <a:prstGeom prst="rect">
            <a:avLst/>
          </a:prstGeom>
        </p:spPr>
        <p:txBody>
          <a:bodyPr>
            <a:noAutofit/>
          </a:bodyPr>
          <a:lstStyle>
            <a:defPPr>
              <a:defRPr lang="en-US"/>
            </a:defPPr>
            <a:lvl1pPr indent="0" algn="ctr" defTabSz="457200">
              <a:spcBef>
                <a:spcPct val="20000"/>
              </a:spcBef>
              <a:buFont typeface="Arial"/>
              <a:buNone/>
              <a:defRPr>
                <a:solidFill>
                  <a:srgbClr val="4D4D4F"/>
                </a:solidFill>
                <a:cs typeface="Franklin Gothic Book"/>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US" sz="1600" dirty="0"/>
              <a:t>Physical hardware designed to generate, store, and protect keys with high performance</a:t>
            </a:r>
          </a:p>
        </p:txBody>
      </p:sp>
      <p:grpSp>
        <p:nvGrpSpPr>
          <p:cNvPr id="24" name="Group 23"/>
          <p:cNvGrpSpPr/>
          <p:nvPr/>
        </p:nvGrpSpPr>
        <p:grpSpPr>
          <a:xfrm>
            <a:off x="9213532" y="1905000"/>
            <a:ext cx="3129280" cy="2438400"/>
            <a:chOff x="3962400" y="1753143"/>
            <a:chExt cx="3860800" cy="2438400"/>
          </a:xfrm>
        </p:grpSpPr>
        <p:cxnSp>
          <p:nvCxnSpPr>
            <p:cNvPr id="25" name="Straight Connector 24"/>
            <p:cNvCxnSpPr/>
            <p:nvPr/>
          </p:nvCxnSpPr>
          <p:spPr>
            <a:xfrm>
              <a:off x="3962400" y="1753143"/>
              <a:ext cx="0" cy="2438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823200" y="1753143"/>
              <a:ext cx="0" cy="2438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9979489" y="1447800"/>
            <a:ext cx="1139043" cy="762000"/>
            <a:chOff x="6627813" y="2743200"/>
            <a:chExt cx="685800" cy="458788"/>
          </a:xfrm>
          <a:solidFill>
            <a:srgbClr val="4D4D4F"/>
          </a:solidFill>
        </p:grpSpPr>
        <p:sp>
          <p:nvSpPr>
            <p:cNvPr id="30" name="Freeform 103"/>
            <p:cNvSpPr>
              <a:spLocks noEditPoints="1"/>
            </p:cNvSpPr>
            <p:nvPr/>
          </p:nvSpPr>
          <p:spPr bwMode="auto">
            <a:xfrm>
              <a:off x="6627813" y="2743200"/>
              <a:ext cx="685800" cy="458788"/>
            </a:xfrm>
            <a:custGeom>
              <a:avLst/>
              <a:gdLst>
                <a:gd name="T0" fmla="*/ 552 w 609"/>
                <a:gd name="T1" fmla="*/ 68 h 406"/>
                <a:gd name="T2" fmla="*/ 506 w 609"/>
                <a:gd name="T3" fmla="*/ 68 h 406"/>
                <a:gd name="T4" fmla="*/ 506 w 609"/>
                <a:gd name="T5" fmla="*/ 58 h 406"/>
                <a:gd name="T6" fmla="*/ 449 w 609"/>
                <a:gd name="T7" fmla="*/ 0 h 406"/>
                <a:gd name="T8" fmla="*/ 218 w 609"/>
                <a:gd name="T9" fmla="*/ 0 h 406"/>
                <a:gd name="T10" fmla="*/ 160 w 609"/>
                <a:gd name="T11" fmla="*/ 58 h 406"/>
                <a:gd name="T12" fmla="*/ 160 w 609"/>
                <a:gd name="T13" fmla="*/ 63 h 406"/>
                <a:gd name="T14" fmla="*/ 133 w 609"/>
                <a:gd name="T15" fmla="*/ 63 h 406"/>
                <a:gd name="T16" fmla="*/ 76 w 609"/>
                <a:gd name="T17" fmla="*/ 121 h 406"/>
                <a:gd name="T18" fmla="*/ 76 w 609"/>
                <a:gd name="T19" fmla="*/ 136 h 406"/>
                <a:gd name="T20" fmla="*/ 58 w 609"/>
                <a:gd name="T21" fmla="*/ 136 h 406"/>
                <a:gd name="T22" fmla="*/ 0 w 609"/>
                <a:gd name="T23" fmla="*/ 193 h 406"/>
                <a:gd name="T24" fmla="*/ 0 w 609"/>
                <a:gd name="T25" fmla="*/ 281 h 406"/>
                <a:gd name="T26" fmla="*/ 58 w 609"/>
                <a:gd name="T27" fmla="*/ 339 h 406"/>
                <a:gd name="T28" fmla="*/ 104 w 609"/>
                <a:gd name="T29" fmla="*/ 339 h 406"/>
                <a:gd name="T30" fmla="*/ 104 w 609"/>
                <a:gd name="T31" fmla="*/ 349 h 406"/>
                <a:gd name="T32" fmla="*/ 161 w 609"/>
                <a:gd name="T33" fmla="*/ 406 h 406"/>
                <a:gd name="T34" fmla="*/ 392 w 609"/>
                <a:gd name="T35" fmla="*/ 406 h 406"/>
                <a:gd name="T36" fmla="*/ 449 w 609"/>
                <a:gd name="T37" fmla="*/ 349 h 406"/>
                <a:gd name="T38" fmla="*/ 449 w 609"/>
                <a:gd name="T39" fmla="*/ 343 h 406"/>
                <a:gd name="T40" fmla="*/ 476 w 609"/>
                <a:gd name="T41" fmla="*/ 343 h 406"/>
                <a:gd name="T42" fmla="*/ 534 w 609"/>
                <a:gd name="T43" fmla="*/ 286 h 406"/>
                <a:gd name="T44" fmla="*/ 534 w 609"/>
                <a:gd name="T45" fmla="*/ 271 h 406"/>
                <a:gd name="T46" fmla="*/ 552 w 609"/>
                <a:gd name="T47" fmla="*/ 271 h 406"/>
                <a:gd name="T48" fmla="*/ 609 w 609"/>
                <a:gd name="T49" fmla="*/ 213 h 406"/>
                <a:gd name="T50" fmla="*/ 609 w 609"/>
                <a:gd name="T51" fmla="*/ 125 h 406"/>
                <a:gd name="T52" fmla="*/ 552 w 609"/>
                <a:gd name="T53" fmla="*/ 68 h 406"/>
                <a:gd name="T54" fmla="*/ 374 w 609"/>
                <a:gd name="T55" fmla="*/ 286 h 406"/>
                <a:gd name="T56" fmla="*/ 360 w 609"/>
                <a:gd name="T57" fmla="*/ 300 h 406"/>
                <a:gd name="T58" fmla="*/ 246 w 609"/>
                <a:gd name="T59" fmla="*/ 300 h 406"/>
                <a:gd name="T60" fmla="*/ 232 w 609"/>
                <a:gd name="T61" fmla="*/ 286 h 406"/>
                <a:gd name="T62" fmla="*/ 232 w 609"/>
                <a:gd name="T63" fmla="*/ 203 h 406"/>
                <a:gd name="T64" fmla="*/ 245 w 609"/>
                <a:gd name="T65" fmla="*/ 190 h 406"/>
                <a:gd name="T66" fmla="*/ 245 w 609"/>
                <a:gd name="T67" fmla="*/ 165 h 406"/>
                <a:gd name="T68" fmla="*/ 300 w 609"/>
                <a:gd name="T69" fmla="*/ 110 h 406"/>
                <a:gd name="T70" fmla="*/ 306 w 609"/>
                <a:gd name="T71" fmla="*/ 110 h 406"/>
                <a:gd name="T72" fmla="*/ 361 w 609"/>
                <a:gd name="T73" fmla="*/ 165 h 406"/>
                <a:gd name="T74" fmla="*/ 361 w 609"/>
                <a:gd name="T75" fmla="*/ 190 h 406"/>
                <a:gd name="T76" fmla="*/ 374 w 609"/>
                <a:gd name="T77" fmla="*/ 203 h 406"/>
                <a:gd name="T78" fmla="*/ 374 w 609"/>
                <a:gd name="T79" fmla="*/ 28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9" h="406">
                  <a:moveTo>
                    <a:pt x="552" y="68"/>
                  </a:moveTo>
                  <a:cubicBezTo>
                    <a:pt x="506" y="68"/>
                    <a:pt x="506" y="68"/>
                    <a:pt x="506" y="68"/>
                  </a:cubicBezTo>
                  <a:cubicBezTo>
                    <a:pt x="506" y="58"/>
                    <a:pt x="506" y="58"/>
                    <a:pt x="506" y="58"/>
                  </a:cubicBezTo>
                  <a:cubicBezTo>
                    <a:pt x="506" y="26"/>
                    <a:pt x="480" y="0"/>
                    <a:pt x="449" y="0"/>
                  </a:cubicBezTo>
                  <a:cubicBezTo>
                    <a:pt x="218" y="0"/>
                    <a:pt x="218" y="0"/>
                    <a:pt x="218" y="0"/>
                  </a:cubicBezTo>
                  <a:cubicBezTo>
                    <a:pt x="186" y="0"/>
                    <a:pt x="160" y="26"/>
                    <a:pt x="160" y="58"/>
                  </a:cubicBezTo>
                  <a:cubicBezTo>
                    <a:pt x="160" y="63"/>
                    <a:pt x="160" y="63"/>
                    <a:pt x="160" y="63"/>
                  </a:cubicBezTo>
                  <a:cubicBezTo>
                    <a:pt x="133" y="63"/>
                    <a:pt x="133" y="63"/>
                    <a:pt x="133" y="63"/>
                  </a:cubicBezTo>
                  <a:cubicBezTo>
                    <a:pt x="102" y="63"/>
                    <a:pt x="76" y="89"/>
                    <a:pt x="76" y="121"/>
                  </a:cubicBezTo>
                  <a:cubicBezTo>
                    <a:pt x="76" y="136"/>
                    <a:pt x="76" y="136"/>
                    <a:pt x="76" y="136"/>
                  </a:cubicBezTo>
                  <a:cubicBezTo>
                    <a:pt x="58" y="136"/>
                    <a:pt x="58" y="136"/>
                    <a:pt x="58" y="136"/>
                  </a:cubicBezTo>
                  <a:cubicBezTo>
                    <a:pt x="26" y="136"/>
                    <a:pt x="0" y="162"/>
                    <a:pt x="0" y="193"/>
                  </a:cubicBezTo>
                  <a:cubicBezTo>
                    <a:pt x="0" y="281"/>
                    <a:pt x="0" y="281"/>
                    <a:pt x="0" y="281"/>
                  </a:cubicBezTo>
                  <a:cubicBezTo>
                    <a:pt x="0" y="313"/>
                    <a:pt x="26" y="339"/>
                    <a:pt x="58" y="339"/>
                  </a:cubicBezTo>
                  <a:cubicBezTo>
                    <a:pt x="104" y="339"/>
                    <a:pt x="104" y="339"/>
                    <a:pt x="104" y="339"/>
                  </a:cubicBezTo>
                  <a:cubicBezTo>
                    <a:pt x="104" y="349"/>
                    <a:pt x="104" y="349"/>
                    <a:pt x="104" y="349"/>
                  </a:cubicBezTo>
                  <a:cubicBezTo>
                    <a:pt x="104" y="381"/>
                    <a:pt x="130" y="406"/>
                    <a:pt x="161" y="406"/>
                  </a:cubicBezTo>
                  <a:cubicBezTo>
                    <a:pt x="392" y="406"/>
                    <a:pt x="392" y="406"/>
                    <a:pt x="392" y="406"/>
                  </a:cubicBezTo>
                  <a:cubicBezTo>
                    <a:pt x="424" y="406"/>
                    <a:pt x="449" y="381"/>
                    <a:pt x="449" y="349"/>
                  </a:cubicBezTo>
                  <a:cubicBezTo>
                    <a:pt x="449" y="343"/>
                    <a:pt x="449" y="343"/>
                    <a:pt x="449" y="343"/>
                  </a:cubicBezTo>
                  <a:cubicBezTo>
                    <a:pt x="476" y="343"/>
                    <a:pt x="476" y="343"/>
                    <a:pt x="476" y="343"/>
                  </a:cubicBezTo>
                  <a:cubicBezTo>
                    <a:pt x="508" y="343"/>
                    <a:pt x="534" y="318"/>
                    <a:pt x="534" y="286"/>
                  </a:cubicBezTo>
                  <a:cubicBezTo>
                    <a:pt x="534" y="271"/>
                    <a:pt x="534" y="271"/>
                    <a:pt x="534" y="271"/>
                  </a:cubicBezTo>
                  <a:cubicBezTo>
                    <a:pt x="552" y="271"/>
                    <a:pt x="552" y="271"/>
                    <a:pt x="552" y="271"/>
                  </a:cubicBezTo>
                  <a:cubicBezTo>
                    <a:pt x="584" y="271"/>
                    <a:pt x="609" y="245"/>
                    <a:pt x="609" y="213"/>
                  </a:cubicBezTo>
                  <a:cubicBezTo>
                    <a:pt x="609" y="125"/>
                    <a:pt x="609" y="125"/>
                    <a:pt x="609" y="125"/>
                  </a:cubicBezTo>
                  <a:cubicBezTo>
                    <a:pt x="609" y="94"/>
                    <a:pt x="584" y="68"/>
                    <a:pt x="552" y="68"/>
                  </a:cubicBezTo>
                  <a:close/>
                  <a:moveTo>
                    <a:pt x="374" y="286"/>
                  </a:moveTo>
                  <a:cubicBezTo>
                    <a:pt x="374" y="294"/>
                    <a:pt x="368" y="300"/>
                    <a:pt x="360" y="300"/>
                  </a:cubicBezTo>
                  <a:cubicBezTo>
                    <a:pt x="246" y="300"/>
                    <a:pt x="246" y="300"/>
                    <a:pt x="246" y="300"/>
                  </a:cubicBezTo>
                  <a:cubicBezTo>
                    <a:pt x="238" y="300"/>
                    <a:pt x="232" y="294"/>
                    <a:pt x="232" y="286"/>
                  </a:cubicBezTo>
                  <a:cubicBezTo>
                    <a:pt x="232" y="203"/>
                    <a:pt x="232" y="203"/>
                    <a:pt x="232" y="203"/>
                  </a:cubicBezTo>
                  <a:cubicBezTo>
                    <a:pt x="232" y="196"/>
                    <a:pt x="238" y="190"/>
                    <a:pt x="245" y="190"/>
                  </a:cubicBezTo>
                  <a:cubicBezTo>
                    <a:pt x="245" y="165"/>
                    <a:pt x="245" y="165"/>
                    <a:pt x="245" y="165"/>
                  </a:cubicBezTo>
                  <a:cubicBezTo>
                    <a:pt x="245" y="135"/>
                    <a:pt x="270" y="110"/>
                    <a:pt x="300" y="110"/>
                  </a:cubicBezTo>
                  <a:cubicBezTo>
                    <a:pt x="306" y="110"/>
                    <a:pt x="306" y="110"/>
                    <a:pt x="306" y="110"/>
                  </a:cubicBezTo>
                  <a:cubicBezTo>
                    <a:pt x="336" y="110"/>
                    <a:pt x="361" y="135"/>
                    <a:pt x="361" y="165"/>
                  </a:cubicBezTo>
                  <a:cubicBezTo>
                    <a:pt x="361" y="190"/>
                    <a:pt x="361" y="190"/>
                    <a:pt x="361" y="190"/>
                  </a:cubicBezTo>
                  <a:cubicBezTo>
                    <a:pt x="368" y="190"/>
                    <a:pt x="374" y="196"/>
                    <a:pt x="374" y="203"/>
                  </a:cubicBezTo>
                  <a:lnTo>
                    <a:pt x="374" y="286"/>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4"/>
            <p:cNvSpPr>
              <a:spLocks/>
            </p:cNvSpPr>
            <p:nvPr/>
          </p:nvSpPr>
          <p:spPr bwMode="auto">
            <a:xfrm>
              <a:off x="6927851" y="2890838"/>
              <a:ext cx="82550" cy="66675"/>
            </a:xfrm>
            <a:custGeom>
              <a:avLst/>
              <a:gdLst>
                <a:gd name="T0" fmla="*/ 40 w 74"/>
                <a:gd name="T1" fmla="*/ 0 h 59"/>
                <a:gd name="T2" fmla="*/ 34 w 74"/>
                <a:gd name="T3" fmla="*/ 0 h 59"/>
                <a:gd name="T4" fmla="*/ 0 w 74"/>
                <a:gd name="T5" fmla="*/ 34 h 59"/>
                <a:gd name="T6" fmla="*/ 0 w 74"/>
                <a:gd name="T7" fmla="*/ 59 h 59"/>
                <a:gd name="T8" fmla="*/ 74 w 74"/>
                <a:gd name="T9" fmla="*/ 59 h 59"/>
                <a:gd name="T10" fmla="*/ 74 w 74"/>
                <a:gd name="T11" fmla="*/ 34 h 59"/>
                <a:gd name="T12" fmla="*/ 40 w 74"/>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74" h="59">
                  <a:moveTo>
                    <a:pt x="40" y="0"/>
                  </a:moveTo>
                  <a:cubicBezTo>
                    <a:pt x="34" y="0"/>
                    <a:pt x="34" y="0"/>
                    <a:pt x="34" y="0"/>
                  </a:cubicBezTo>
                  <a:cubicBezTo>
                    <a:pt x="15" y="0"/>
                    <a:pt x="0" y="15"/>
                    <a:pt x="0" y="34"/>
                  </a:cubicBezTo>
                  <a:cubicBezTo>
                    <a:pt x="0" y="59"/>
                    <a:pt x="0" y="59"/>
                    <a:pt x="0" y="59"/>
                  </a:cubicBezTo>
                  <a:cubicBezTo>
                    <a:pt x="74" y="59"/>
                    <a:pt x="74" y="59"/>
                    <a:pt x="74" y="59"/>
                  </a:cubicBezTo>
                  <a:cubicBezTo>
                    <a:pt x="74" y="34"/>
                    <a:pt x="74" y="34"/>
                    <a:pt x="74" y="34"/>
                  </a:cubicBezTo>
                  <a:cubicBezTo>
                    <a:pt x="74" y="15"/>
                    <a:pt x="59" y="0"/>
                    <a:pt x="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35" name="Freeform 12"/>
          <p:cNvSpPr>
            <a:spLocks/>
          </p:cNvSpPr>
          <p:nvPr/>
        </p:nvSpPr>
        <p:spPr bwMode="auto">
          <a:xfrm>
            <a:off x="7075673" y="1371599"/>
            <a:ext cx="1133083" cy="975229"/>
          </a:xfrm>
          <a:custGeom>
            <a:avLst/>
            <a:gdLst>
              <a:gd name="T0" fmla="*/ 531 w 531"/>
              <a:gd name="T1" fmla="*/ 81 h 456"/>
              <a:gd name="T2" fmla="*/ 516 w 531"/>
              <a:gd name="T3" fmla="*/ 96 h 456"/>
              <a:gd name="T4" fmla="*/ 447 w 531"/>
              <a:gd name="T5" fmla="*/ 96 h 456"/>
              <a:gd name="T6" fmla="*/ 432 w 531"/>
              <a:gd name="T7" fmla="*/ 82 h 456"/>
              <a:gd name="T8" fmla="*/ 328 w 531"/>
              <a:gd name="T9" fmla="*/ 129 h 456"/>
              <a:gd name="T10" fmla="*/ 328 w 531"/>
              <a:gd name="T11" fmla="*/ 207 h 456"/>
              <a:gd name="T12" fmla="*/ 432 w 531"/>
              <a:gd name="T13" fmla="*/ 207 h 456"/>
              <a:gd name="T14" fmla="*/ 432 w 531"/>
              <a:gd name="T15" fmla="*/ 196 h 456"/>
              <a:gd name="T16" fmla="*/ 447 w 531"/>
              <a:gd name="T17" fmla="*/ 181 h 456"/>
              <a:gd name="T18" fmla="*/ 516 w 531"/>
              <a:gd name="T19" fmla="*/ 181 h 456"/>
              <a:gd name="T20" fmla="*/ 531 w 531"/>
              <a:gd name="T21" fmla="*/ 196 h 456"/>
              <a:gd name="T22" fmla="*/ 531 w 531"/>
              <a:gd name="T23" fmla="*/ 261 h 456"/>
              <a:gd name="T24" fmla="*/ 516 w 531"/>
              <a:gd name="T25" fmla="*/ 276 h 456"/>
              <a:gd name="T26" fmla="*/ 447 w 531"/>
              <a:gd name="T27" fmla="*/ 276 h 456"/>
              <a:gd name="T28" fmla="*/ 432 w 531"/>
              <a:gd name="T29" fmla="*/ 261 h 456"/>
              <a:gd name="T30" fmla="*/ 432 w 531"/>
              <a:gd name="T31" fmla="*/ 249 h 456"/>
              <a:gd name="T32" fmla="*/ 328 w 531"/>
              <a:gd name="T33" fmla="*/ 249 h 456"/>
              <a:gd name="T34" fmla="*/ 328 w 531"/>
              <a:gd name="T35" fmla="*/ 328 h 456"/>
              <a:gd name="T36" fmla="*/ 432 w 531"/>
              <a:gd name="T37" fmla="*/ 374 h 456"/>
              <a:gd name="T38" fmla="*/ 447 w 531"/>
              <a:gd name="T39" fmla="*/ 361 h 456"/>
              <a:gd name="T40" fmla="*/ 516 w 531"/>
              <a:gd name="T41" fmla="*/ 361 h 456"/>
              <a:gd name="T42" fmla="*/ 531 w 531"/>
              <a:gd name="T43" fmla="*/ 376 h 456"/>
              <a:gd name="T44" fmla="*/ 531 w 531"/>
              <a:gd name="T45" fmla="*/ 441 h 456"/>
              <a:gd name="T46" fmla="*/ 516 w 531"/>
              <a:gd name="T47" fmla="*/ 456 h 456"/>
              <a:gd name="T48" fmla="*/ 447 w 531"/>
              <a:gd name="T49" fmla="*/ 456 h 456"/>
              <a:gd name="T50" fmla="*/ 432 w 531"/>
              <a:gd name="T51" fmla="*/ 441 h 456"/>
              <a:gd name="T52" fmla="*/ 432 w 531"/>
              <a:gd name="T53" fmla="*/ 420 h 456"/>
              <a:gd name="T54" fmla="*/ 315 w 531"/>
              <a:gd name="T55" fmla="*/ 368 h 456"/>
              <a:gd name="T56" fmla="*/ 278 w 531"/>
              <a:gd name="T57" fmla="*/ 386 h 456"/>
              <a:gd name="T58" fmla="*/ 50 w 531"/>
              <a:gd name="T59" fmla="*/ 386 h 456"/>
              <a:gd name="T60" fmla="*/ 0 w 531"/>
              <a:gd name="T61" fmla="*/ 337 h 456"/>
              <a:gd name="T62" fmla="*/ 0 w 531"/>
              <a:gd name="T63" fmla="*/ 120 h 456"/>
              <a:gd name="T64" fmla="*/ 50 w 531"/>
              <a:gd name="T65" fmla="*/ 70 h 456"/>
              <a:gd name="T66" fmla="*/ 278 w 531"/>
              <a:gd name="T67" fmla="*/ 70 h 456"/>
              <a:gd name="T68" fmla="*/ 315 w 531"/>
              <a:gd name="T69" fmla="*/ 89 h 456"/>
              <a:gd name="T70" fmla="*/ 432 w 531"/>
              <a:gd name="T71" fmla="*/ 37 h 456"/>
              <a:gd name="T72" fmla="*/ 432 w 531"/>
              <a:gd name="T73" fmla="*/ 16 h 456"/>
              <a:gd name="T74" fmla="*/ 447 w 531"/>
              <a:gd name="T75" fmla="*/ 0 h 456"/>
              <a:gd name="T76" fmla="*/ 516 w 531"/>
              <a:gd name="T77" fmla="*/ 0 h 456"/>
              <a:gd name="T78" fmla="*/ 531 w 531"/>
              <a:gd name="T79" fmla="*/ 16 h 456"/>
              <a:gd name="T80" fmla="*/ 531 w 531"/>
              <a:gd name="T81" fmla="*/ 81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1" h="456">
                <a:moveTo>
                  <a:pt x="531" y="81"/>
                </a:moveTo>
                <a:cubicBezTo>
                  <a:pt x="531" y="89"/>
                  <a:pt x="524" y="96"/>
                  <a:pt x="516" y="96"/>
                </a:cubicBezTo>
                <a:cubicBezTo>
                  <a:pt x="447" y="96"/>
                  <a:pt x="447" y="96"/>
                  <a:pt x="447" y="96"/>
                </a:cubicBezTo>
                <a:cubicBezTo>
                  <a:pt x="439" y="96"/>
                  <a:pt x="433" y="90"/>
                  <a:pt x="432" y="82"/>
                </a:cubicBezTo>
                <a:cubicBezTo>
                  <a:pt x="328" y="129"/>
                  <a:pt x="328" y="129"/>
                  <a:pt x="328" y="129"/>
                </a:cubicBezTo>
                <a:cubicBezTo>
                  <a:pt x="328" y="207"/>
                  <a:pt x="328" y="207"/>
                  <a:pt x="328" y="207"/>
                </a:cubicBezTo>
                <a:cubicBezTo>
                  <a:pt x="432" y="207"/>
                  <a:pt x="432" y="207"/>
                  <a:pt x="432" y="207"/>
                </a:cubicBezTo>
                <a:cubicBezTo>
                  <a:pt x="432" y="196"/>
                  <a:pt x="432" y="196"/>
                  <a:pt x="432" y="196"/>
                </a:cubicBezTo>
                <a:cubicBezTo>
                  <a:pt x="432" y="187"/>
                  <a:pt x="439" y="181"/>
                  <a:pt x="447" y="181"/>
                </a:cubicBezTo>
                <a:cubicBezTo>
                  <a:pt x="516" y="181"/>
                  <a:pt x="516" y="181"/>
                  <a:pt x="516" y="181"/>
                </a:cubicBezTo>
                <a:cubicBezTo>
                  <a:pt x="524" y="181"/>
                  <a:pt x="531" y="187"/>
                  <a:pt x="531" y="196"/>
                </a:cubicBezTo>
                <a:cubicBezTo>
                  <a:pt x="531" y="261"/>
                  <a:pt x="531" y="261"/>
                  <a:pt x="531" y="261"/>
                </a:cubicBezTo>
                <a:cubicBezTo>
                  <a:pt x="531" y="269"/>
                  <a:pt x="524" y="276"/>
                  <a:pt x="516" y="276"/>
                </a:cubicBezTo>
                <a:cubicBezTo>
                  <a:pt x="447" y="276"/>
                  <a:pt x="447" y="276"/>
                  <a:pt x="447" y="276"/>
                </a:cubicBezTo>
                <a:cubicBezTo>
                  <a:pt x="439" y="276"/>
                  <a:pt x="432" y="269"/>
                  <a:pt x="432" y="261"/>
                </a:cubicBezTo>
                <a:cubicBezTo>
                  <a:pt x="432" y="249"/>
                  <a:pt x="432" y="249"/>
                  <a:pt x="432" y="249"/>
                </a:cubicBezTo>
                <a:cubicBezTo>
                  <a:pt x="328" y="249"/>
                  <a:pt x="328" y="249"/>
                  <a:pt x="328" y="249"/>
                </a:cubicBezTo>
                <a:cubicBezTo>
                  <a:pt x="328" y="328"/>
                  <a:pt x="328" y="328"/>
                  <a:pt x="328" y="328"/>
                </a:cubicBezTo>
                <a:cubicBezTo>
                  <a:pt x="432" y="374"/>
                  <a:pt x="432" y="374"/>
                  <a:pt x="432" y="374"/>
                </a:cubicBezTo>
                <a:cubicBezTo>
                  <a:pt x="433" y="367"/>
                  <a:pt x="439" y="361"/>
                  <a:pt x="447" y="361"/>
                </a:cubicBezTo>
                <a:cubicBezTo>
                  <a:pt x="516" y="361"/>
                  <a:pt x="516" y="361"/>
                  <a:pt x="516" y="361"/>
                </a:cubicBezTo>
                <a:cubicBezTo>
                  <a:pt x="524" y="361"/>
                  <a:pt x="531" y="368"/>
                  <a:pt x="531" y="376"/>
                </a:cubicBezTo>
                <a:cubicBezTo>
                  <a:pt x="531" y="441"/>
                  <a:pt x="531" y="441"/>
                  <a:pt x="531" y="441"/>
                </a:cubicBezTo>
                <a:cubicBezTo>
                  <a:pt x="531" y="449"/>
                  <a:pt x="524" y="456"/>
                  <a:pt x="516" y="456"/>
                </a:cubicBezTo>
                <a:cubicBezTo>
                  <a:pt x="447" y="456"/>
                  <a:pt x="447" y="456"/>
                  <a:pt x="447" y="456"/>
                </a:cubicBezTo>
                <a:cubicBezTo>
                  <a:pt x="439" y="456"/>
                  <a:pt x="432" y="449"/>
                  <a:pt x="432" y="441"/>
                </a:cubicBezTo>
                <a:cubicBezTo>
                  <a:pt x="432" y="420"/>
                  <a:pt x="432" y="420"/>
                  <a:pt x="432" y="420"/>
                </a:cubicBezTo>
                <a:cubicBezTo>
                  <a:pt x="315" y="368"/>
                  <a:pt x="315" y="368"/>
                  <a:pt x="315" y="368"/>
                </a:cubicBezTo>
                <a:cubicBezTo>
                  <a:pt x="306" y="379"/>
                  <a:pt x="293" y="386"/>
                  <a:pt x="278" y="386"/>
                </a:cubicBezTo>
                <a:cubicBezTo>
                  <a:pt x="50" y="386"/>
                  <a:pt x="50" y="386"/>
                  <a:pt x="50" y="386"/>
                </a:cubicBezTo>
                <a:cubicBezTo>
                  <a:pt x="22" y="386"/>
                  <a:pt x="0" y="364"/>
                  <a:pt x="0" y="337"/>
                </a:cubicBezTo>
                <a:cubicBezTo>
                  <a:pt x="0" y="120"/>
                  <a:pt x="0" y="120"/>
                  <a:pt x="0" y="120"/>
                </a:cubicBezTo>
                <a:cubicBezTo>
                  <a:pt x="0" y="93"/>
                  <a:pt x="22" y="70"/>
                  <a:pt x="50" y="70"/>
                </a:cubicBezTo>
                <a:cubicBezTo>
                  <a:pt x="278" y="70"/>
                  <a:pt x="278" y="70"/>
                  <a:pt x="278" y="70"/>
                </a:cubicBezTo>
                <a:cubicBezTo>
                  <a:pt x="293" y="70"/>
                  <a:pt x="306" y="78"/>
                  <a:pt x="315" y="89"/>
                </a:cubicBezTo>
                <a:cubicBezTo>
                  <a:pt x="432" y="37"/>
                  <a:pt x="432" y="37"/>
                  <a:pt x="432" y="37"/>
                </a:cubicBezTo>
                <a:cubicBezTo>
                  <a:pt x="432" y="16"/>
                  <a:pt x="432" y="16"/>
                  <a:pt x="432" y="16"/>
                </a:cubicBezTo>
                <a:cubicBezTo>
                  <a:pt x="432" y="7"/>
                  <a:pt x="439" y="0"/>
                  <a:pt x="447" y="0"/>
                </a:cubicBezTo>
                <a:cubicBezTo>
                  <a:pt x="516" y="0"/>
                  <a:pt x="516" y="0"/>
                  <a:pt x="516" y="0"/>
                </a:cubicBezTo>
                <a:cubicBezTo>
                  <a:pt x="524" y="0"/>
                  <a:pt x="531" y="7"/>
                  <a:pt x="531" y="16"/>
                </a:cubicBezTo>
                <a:lnTo>
                  <a:pt x="531" y="81"/>
                </a:ln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7"/>
          <p:cNvSpPr>
            <a:spLocks noEditPoints="1"/>
          </p:cNvSpPr>
          <p:nvPr/>
        </p:nvSpPr>
        <p:spPr bwMode="auto">
          <a:xfrm>
            <a:off x="7307484" y="1677380"/>
            <a:ext cx="229648" cy="313868"/>
          </a:xfrm>
          <a:custGeom>
            <a:avLst/>
            <a:gdLst>
              <a:gd name="T0" fmla="*/ 134 w 147"/>
              <a:gd name="T1" fmla="*/ 82 h 196"/>
              <a:gd name="T2" fmla="*/ 134 w 147"/>
              <a:gd name="T3" fmla="*/ 57 h 196"/>
              <a:gd name="T4" fmla="*/ 77 w 147"/>
              <a:gd name="T5" fmla="*/ 0 h 196"/>
              <a:gd name="T6" fmla="*/ 71 w 147"/>
              <a:gd name="T7" fmla="*/ 0 h 196"/>
              <a:gd name="T8" fmla="*/ 14 w 147"/>
              <a:gd name="T9" fmla="*/ 57 h 196"/>
              <a:gd name="T10" fmla="*/ 14 w 147"/>
              <a:gd name="T11" fmla="*/ 82 h 196"/>
              <a:gd name="T12" fmla="*/ 0 w 147"/>
              <a:gd name="T13" fmla="*/ 96 h 196"/>
              <a:gd name="T14" fmla="*/ 0 w 147"/>
              <a:gd name="T15" fmla="*/ 182 h 196"/>
              <a:gd name="T16" fmla="*/ 14 w 147"/>
              <a:gd name="T17" fmla="*/ 196 h 196"/>
              <a:gd name="T18" fmla="*/ 133 w 147"/>
              <a:gd name="T19" fmla="*/ 196 h 196"/>
              <a:gd name="T20" fmla="*/ 147 w 147"/>
              <a:gd name="T21" fmla="*/ 182 h 196"/>
              <a:gd name="T22" fmla="*/ 147 w 147"/>
              <a:gd name="T23" fmla="*/ 96 h 196"/>
              <a:gd name="T24" fmla="*/ 134 w 147"/>
              <a:gd name="T25" fmla="*/ 82 h 196"/>
              <a:gd name="T26" fmla="*/ 112 w 147"/>
              <a:gd name="T27" fmla="*/ 82 h 196"/>
              <a:gd name="T28" fmla="*/ 35 w 147"/>
              <a:gd name="T29" fmla="*/ 82 h 196"/>
              <a:gd name="T30" fmla="*/ 35 w 147"/>
              <a:gd name="T31" fmla="*/ 57 h 196"/>
              <a:gd name="T32" fmla="*/ 71 w 147"/>
              <a:gd name="T33" fmla="*/ 21 h 196"/>
              <a:gd name="T34" fmla="*/ 77 w 147"/>
              <a:gd name="T35" fmla="*/ 21 h 196"/>
              <a:gd name="T36" fmla="*/ 112 w 147"/>
              <a:gd name="T37" fmla="*/ 57 h 196"/>
              <a:gd name="T38" fmla="*/ 112 w 147"/>
              <a:gd name="T39" fmla="*/ 8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 h="196">
                <a:moveTo>
                  <a:pt x="134" y="82"/>
                </a:moveTo>
                <a:cubicBezTo>
                  <a:pt x="134" y="57"/>
                  <a:pt x="134" y="57"/>
                  <a:pt x="134" y="57"/>
                </a:cubicBezTo>
                <a:cubicBezTo>
                  <a:pt x="134" y="26"/>
                  <a:pt x="108" y="0"/>
                  <a:pt x="77" y="0"/>
                </a:cubicBezTo>
                <a:cubicBezTo>
                  <a:pt x="71" y="0"/>
                  <a:pt x="71" y="0"/>
                  <a:pt x="71" y="0"/>
                </a:cubicBezTo>
                <a:cubicBezTo>
                  <a:pt x="39" y="0"/>
                  <a:pt x="14" y="26"/>
                  <a:pt x="14" y="57"/>
                </a:cubicBezTo>
                <a:cubicBezTo>
                  <a:pt x="14" y="82"/>
                  <a:pt x="14" y="82"/>
                  <a:pt x="14" y="82"/>
                </a:cubicBezTo>
                <a:cubicBezTo>
                  <a:pt x="6" y="83"/>
                  <a:pt x="0" y="89"/>
                  <a:pt x="0" y="96"/>
                </a:cubicBezTo>
                <a:cubicBezTo>
                  <a:pt x="0" y="182"/>
                  <a:pt x="0" y="182"/>
                  <a:pt x="0" y="182"/>
                </a:cubicBezTo>
                <a:cubicBezTo>
                  <a:pt x="0" y="190"/>
                  <a:pt x="7" y="196"/>
                  <a:pt x="14" y="196"/>
                </a:cubicBezTo>
                <a:cubicBezTo>
                  <a:pt x="133" y="196"/>
                  <a:pt x="133" y="196"/>
                  <a:pt x="133" y="196"/>
                </a:cubicBezTo>
                <a:cubicBezTo>
                  <a:pt x="141" y="196"/>
                  <a:pt x="147" y="190"/>
                  <a:pt x="147" y="182"/>
                </a:cubicBezTo>
                <a:cubicBezTo>
                  <a:pt x="147" y="96"/>
                  <a:pt x="147" y="96"/>
                  <a:pt x="147" y="96"/>
                </a:cubicBezTo>
                <a:cubicBezTo>
                  <a:pt x="147" y="89"/>
                  <a:pt x="141" y="83"/>
                  <a:pt x="134" y="82"/>
                </a:cubicBezTo>
                <a:close/>
                <a:moveTo>
                  <a:pt x="112" y="82"/>
                </a:moveTo>
                <a:cubicBezTo>
                  <a:pt x="35" y="82"/>
                  <a:pt x="35" y="82"/>
                  <a:pt x="35" y="82"/>
                </a:cubicBezTo>
                <a:cubicBezTo>
                  <a:pt x="35" y="57"/>
                  <a:pt x="35" y="57"/>
                  <a:pt x="35" y="57"/>
                </a:cubicBezTo>
                <a:cubicBezTo>
                  <a:pt x="35" y="37"/>
                  <a:pt x="51" y="21"/>
                  <a:pt x="71" y="21"/>
                </a:cubicBezTo>
                <a:cubicBezTo>
                  <a:pt x="77" y="21"/>
                  <a:pt x="77" y="21"/>
                  <a:pt x="77" y="21"/>
                </a:cubicBezTo>
                <a:cubicBezTo>
                  <a:pt x="97" y="21"/>
                  <a:pt x="112" y="37"/>
                  <a:pt x="112" y="57"/>
                </a:cubicBezTo>
                <a:lnTo>
                  <a:pt x="112" y="8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24"/>
          <p:cNvSpPr>
            <a:spLocks noEditPoints="1"/>
          </p:cNvSpPr>
          <p:nvPr/>
        </p:nvSpPr>
        <p:spPr bwMode="auto">
          <a:xfrm>
            <a:off x="3574732" y="1658473"/>
            <a:ext cx="1606866" cy="475127"/>
          </a:xfrm>
          <a:custGeom>
            <a:avLst/>
            <a:gdLst>
              <a:gd name="T0" fmla="*/ 21 w 1044"/>
              <a:gd name="T1" fmla="*/ 0 h 309"/>
              <a:gd name="T2" fmla="*/ 0 w 1044"/>
              <a:gd name="T3" fmla="*/ 93 h 309"/>
              <a:gd name="T4" fmla="*/ 1023 w 1044"/>
              <a:gd name="T5" fmla="*/ 115 h 309"/>
              <a:gd name="T6" fmla="*/ 1044 w 1044"/>
              <a:gd name="T7" fmla="*/ 21 h 309"/>
              <a:gd name="T8" fmla="*/ 1027 w 1044"/>
              <a:gd name="T9" fmla="*/ 105 h 309"/>
              <a:gd name="T10" fmla="*/ 16 w 1044"/>
              <a:gd name="T11" fmla="*/ 101 h 309"/>
              <a:gd name="T12" fmla="*/ 1027 w 1044"/>
              <a:gd name="T13" fmla="*/ 97 h 309"/>
              <a:gd name="T14" fmla="*/ 1027 w 1044"/>
              <a:gd name="T15" fmla="*/ 105 h 309"/>
              <a:gd name="T16" fmla="*/ 20 w 1044"/>
              <a:gd name="T17" fmla="*/ 88 h 309"/>
              <a:gd name="T18" fmla="*/ 20 w 1044"/>
              <a:gd name="T19" fmla="*/ 80 h 309"/>
              <a:gd name="T20" fmla="*/ 1031 w 1044"/>
              <a:gd name="T21" fmla="*/ 84 h 309"/>
              <a:gd name="T22" fmla="*/ 1023 w 1044"/>
              <a:gd name="T23" fmla="*/ 128 h 309"/>
              <a:gd name="T24" fmla="*/ 0 w 1044"/>
              <a:gd name="T25" fmla="*/ 150 h 309"/>
              <a:gd name="T26" fmla="*/ 21 w 1044"/>
              <a:gd name="T27" fmla="*/ 309 h 309"/>
              <a:gd name="T28" fmla="*/ 1044 w 1044"/>
              <a:gd name="T29" fmla="*/ 288 h 309"/>
              <a:gd name="T30" fmla="*/ 1023 w 1044"/>
              <a:gd name="T31" fmla="*/ 128 h 309"/>
              <a:gd name="T32" fmla="*/ 381 w 1044"/>
              <a:gd name="T33" fmla="*/ 239 h 309"/>
              <a:gd name="T34" fmla="*/ 366 w 1044"/>
              <a:gd name="T35" fmla="*/ 228 h 309"/>
              <a:gd name="T36" fmla="*/ 376 w 1044"/>
              <a:gd name="T37" fmla="*/ 212 h 309"/>
              <a:gd name="T38" fmla="*/ 392 w 1044"/>
              <a:gd name="T39" fmla="*/ 223 h 309"/>
              <a:gd name="T40" fmla="*/ 438 w 1044"/>
              <a:gd name="T41" fmla="*/ 228 h 309"/>
              <a:gd name="T42" fmla="*/ 422 w 1044"/>
              <a:gd name="T43" fmla="*/ 239 h 309"/>
              <a:gd name="T44" fmla="*/ 412 w 1044"/>
              <a:gd name="T45" fmla="*/ 223 h 309"/>
              <a:gd name="T46" fmla="*/ 428 w 1044"/>
              <a:gd name="T47" fmla="*/ 212 h 309"/>
              <a:gd name="T48" fmla="*/ 438 w 1044"/>
              <a:gd name="T49" fmla="*/ 228 h 309"/>
              <a:gd name="T50" fmla="*/ 474 w 1044"/>
              <a:gd name="T51" fmla="*/ 239 h 309"/>
              <a:gd name="T52" fmla="*/ 458 w 1044"/>
              <a:gd name="T53" fmla="*/ 228 h 309"/>
              <a:gd name="T54" fmla="*/ 468 w 1044"/>
              <a:gd name="T55" fmla="*/ 212 h 309"/>
              <a:gd name="T56" fmla="*/ 484 w 1044"/>
              <a:gd name="T57" fmla="*/ 223 h 309"/>
              <a:gd name="T58" fmla="*/ 530 w 1044"/>
              <a:gd name="T59" fmla="*/ 228 h 309"/>
              <a:gd name="T60" fmla="*/ 515 w 1044"/>
              <a:gd name="T61" fmla="*/ 239 h 309"/>
              <a:gd name="T62" fmla="*/ 504 w 1044"/>
              <a:gd name="T63" fmla="*/ 223 h 309"/>
              <a:gd name="T64" fmla="*/ 520 w 1044"/>
              <a:gd name="T65" fmla="*/ 212 h 309"/>
              <a:gd name="T66" fmla="*/ 530 w 1044"/>
              <a:gd name="T67" fmla="*/ 228 h 309"/>
              <a:gd name="T68" fmla="*/ 566 w 1044"/>
              <a:gd name="T69" fmla="*/ 239 h 309"/>
              <a:gd name="T70" fmla="*/ 550 w 1044"/>
              <a:gd name="T71" fmla="*/ 228 h 309"/>
              <a:gd name="T72" fmla="*/ 561 w 1044"/>
              <a:gd name="T73" fmla="*/ 212 h 309"/>
              <a:gd name="T74" fmla="*/ 577 w 1044"/>
              <a:gd name="T75" fmla="*/ 223 h 309"/>
              <a:gd name="T76" fmla="*/ 844 w 1044"/>
              <a:gd name="T77" fmla="*/ 232 h 309"/>
              <a:gd name="T78" fmla="*/ 651 w 1044"/>
              <a:gd name="T79" fmla="*/ 246 h 309"/>
              <a:gd name="T80" fmla="*/ 637 w 1044"/>
              <a:gd name="T81" fmla="*/ 219 h 309"/>
              <a:gd name="T82" fmla="*/ 830 w 1044"/>
              <a:gd name="T83" fmla="*/ 205 h 309"/>
              <a:gd name="T84" fmla="*/ 844 w 1044"/>
              <a:gd name="T85" fmla="*/ 232 h 309"/>
              <a:gd name="T86" fmla="*/ 922 w 1044"/>
              <a:gd name="T87" fmla="*/ 225 h 309"/>
              <a:gd name="T88" fmla="*/ 997 w 1044"/>
              <a:gd name="T89" fmla="*/ 225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44" h="309">
                <a:moveTo>
                  <a:pt x="1023" y="0"/>
                </a:moveTo>
                <a:cubicBezTo>
                  <a:pt x="21" y="0"/>
                  <a:pt x="21" y="0"/>
                  <a:pt x="21" y="0"/>
                </a:cubicBezTo>
                <a:cubicBezTo>
                  <a:pt x="9" y="0"/>
                  <a:pt x="0" y="9"/>
                  <a:pt x="0" y="21"/>
                </a:cubicBezTo>
                <a:cubicBezTo>
                  <a:pt x="0" y="93"/>
                  <a:pt x="0" y="93"/>
                  <a:pt x="0" y="93"/>
                </a:cubicBezTo>
                <a:cubicBezTo>
                  <a:pt x="0" y="105"/>
                  <a:pt x="9" y="115"/>
                  <a:pt x="21" y="115"/>
                </a:cubicBezTo>
                <a:cubicBezTo>
                  <a:pt x="1023" y="115"/>
                  <a:pt x="1023" y="115"/>
                  <a:pt x="1023" y="115"/>
                </a:cubicBezTo>
                <a:cubicBezTo>
                  <a:pt x="1034" y="115"/>
                  <a:pt x="1044" y="105"/>
                  <a:pt x="1044" y="93"/>
                </a:cubicBezTo>
                <a:cubicBezTo>
                  <a:pt x="1044" y="21"/>
                  <a:pt x="1044" y="21"/>
                  <a:pt x="1044" y="21"/>
                </a:cubicBezTo>
                <a:cubicBezTo>
                  <a:pt x="1044" y="9"/>
                  <a:pt x="1034" y="0"/>
                  <a:pt x="1023" y="0"/>
                </a:cubicBezTo>
                <a:close/>
                <a:moveTo>
                  <a:pt x="1027" y="105"/>
                </a:moveTo>
                <a:cubicBezTo>
                  <a:pt x="20" y="105"/>
                  <a:pt x="20" y="105"/>
                  <a:pt x="20" y="105"/>
                </a:cubicBezTo>
                <a:cubicBezTo>
                  <a:pt x="18" y="105"/>
                  <a:pt x="16" y="103"/>
                  <a:pt x="16" y="101"/>
                </a:cubicBezTo>
                <a:cubicBezTo>
                  <a:pt x="16" y="99"/>
                  <a:pt x="18" y="97"/>
                  <a:pt x="20" y="97"/>
                </a:cubicBezTo>
                <a:cubicBezTo>
                  <a:pt x="1027" y="97"/>
                  <a:pt x="1027" y="97"/>
                  <a:pt x="1027" y="97"/>
                </a:cubicBezTo>
                <a:cubicBezTo>
                  <a:pt x="1029" y="97"/>
                  <a:pt x="1031" y="99"/>
                  <a:pt x="1031" y="101"/>
                </a:cubicBezTo>
                <a:cubicBezTo>
                  <a:pt x="1031" y="103"/>
                  <a:pt x="1029" y="105"/>
                  <a:pt x="1027" y="105"/>
                </a:cubicBezTo>
                <a:close/>
                <a:moveTo>
                  <a:pt x="1027" y="88"/>
                </a:moveTo>
                <a:cubicBezTo>
                  <a:pt x="20" y="88"/>
                  <a:pt x="20" y="88"/>
                  <a:pt x="20" y="88"/>
                </a:cubicBezTo>
                <a:cubicBezTo>
                  <a:pt x="18" y="88"/>
                  <a:pt x="16" y="86"/>
                  <a:pt x="16" y="84"/>
                </a:cubicBezTo>
                <a:cubicBezTo>
                  <a:pt x="16" y="81"/>
                  <a:pt x="18" y="80"/>
                  <a:pt x="20" y="80"/>
                </a:cubicBezTo>
                <a:cubicBezTo>
                  <a:pt x="1027" y="80"/>
                  <a:pt x="1027" y="80"/>
                  <a:pt x="1027" y="80"/>
                </a:cubicBezTo>
                <a:cubicBezTo>
                  <a:pt x="1029" y="80"/>
                  <a:pt x="1031" y="81"/>
                  <a:pt x="1031" y="84"/>
                </a:cubicBezTo>
                <a:cubicBezTo>
                  <a:pt x="1031" y="86"/>
                  <a:pt x="1029" y="88"/>
                  <a:pt x="1027" y="88"/>
                </a:cubicBezTo>
                <a:close/>
                <a:moveTo>
                  <a:pt x="1023" y="128"/>
                </a:moveTo>
                <a:cubicBezTo>
                  <a:pt x="21" y="128"/>
                  <a:pt x="21" y="128"/>
                  <a:pt x="21" y="128"/>
                </a:cubicBezTo>
                <a:cubicBezTo>
                  <a:pt x="9" y="128"/>
                  <a:pt x="0" y="138"/>
                  <a:pt x="0" y="150"/>
                </a:cubicBezTo>
                <a:cubicBezTo>
                  <a:pt x="0" y="288"/>
                  <a:pt x="0" y="288"/>
                  <a:pt x="0" y="288"/>
                </a:cubicBezTo>
                <a:cubicBezTo>
                  <a:pt x="0" y="300"/>
                  <a:pt x="9" y="309"/>
                  <a:pt x="21" y="309"/>
                </a:cubicBezTo>
                <a:cubicBezTo>
                  <a:pt x="1023" y="309"/>
                  <a:pt x="1023" y="309"/>
                  <a:pt x="1023" y="309"/>
                </a:cubicBezTo>
                <a:cubicBezTo>
                  <a:pt x="1034" y="309"/>
                  <a:pt x="1044" y="300"/>
                  <a:pt x="1044" y="288"/>
                </a:cubicBezTo>
                <a:cubicBezTo>
                  <a:pt x="1044" y="150"/>
                  <a:pt x="1044" y="150"/>
                  <a:pt x="1044" y="150"/>
                </a:cubicBezTo>
                <a:cubicBezTo>
                  <a:pt x="1044" y="138"/>
                  <a:pt x="1034" y="128"/>
                  <a:pt x="1023" y="128"/>
                </a:cubicBezTo>
                <a:close/>
                <a:moveTo>
                  <a:pt x="392" y="228"/>
                </a:moveTo>
                <a:cubicBezTo>
                  <a:pt x="392" y="234"/>
                  <a:pt x="387" y="239"/>
                  <a:pt x="381" y="239"/>
                </a:cubicBezTo>
                <a:cubicBezTo>
                  <a:pt x="376" y="239"/>
                  <a:pt x="376" y="239"/>
                  <a:pt x="376" y="239"/>
                </a:cubicBezTo>
                <a:cubicBezTo>
                  <a:pt x="370" y="239"/>
                  <a:pt x="366" y="234"/>
                  <a:pt x="366" y="228"/>
                </a:cubicBezTo>
                <a:cubicBezTo>
                  <a:pt x="366" y="223"/>
                  <a:pt x="366" y="223"/>
                  <a:pt x="366" y="223"/>
                </a:cubicBezTo>
                <a:cubicBezTo>
                  <a:pt x="366" y="217"/>
                  <a:pt x="370" y="212"/>
                  <a:pt x="376" y="212"/>
                </a:cubicBezTo>
                <a:cubicBezTo>
                  <a:pt x="381" y="212"/>
                  <a:pt x="381" y="212"/>
                  <a:pt x="381" y="212"/>
                </a:cubicBezTo>
                <a:cubicBezTo>
                  <a:pt x="387" y="212"/>
                  <a:pt x="392" y="217"/>
                  <a:pt x="392" y="223"/>
                </a:cubicBezTo>
                <a:lnTo>
                  <a:pt x="392" y="228"/>
                </a:lnTo>
                <a:close/>
                <a:moveTo>
                  <a:pt x="438" y="228"/>
                </a:moveTo>
                <a:cubicBezTo>
                  <a:pt x="438" y="234"/>
                  <a:pt x="433" y="239"/>
                  <a:pt x="428" y="239"/>
                </a:cubicBezTo>
                <a:cubicBezTo>
                  <a:pt x="422" y="239"/>
                  <a:pt x="422" y="239"/>
                  <a:pt x="422" y="239"/>
                </a:cubicBezTo>
                <a:cubicBezTo>
                  <a:pt x="416" y="239"/>
                  <a:pt x="412" y="234"/>
                  <a:pt x="412" y="228"/>
                </a:cubicBezTo>
                <a:cubicBezTo>
                  <a:pt x="412" y="223"/>
                  <a:pt x="412" y="223"/>
                  <a:pt x="412" y="223"/>
                </a:cubicBezTo>
                <a:cubicBezTo>
                  <a:pt x="412" y="217"/>
                  <a:pt x="416" y="212"/>
                  <a:pt x="422" y="212"/>
                </a:cubicBezTo>
                <a:cubicBezTo>
                  <a:pt x="428" y="212"/>
                  <a:pt x="428" y="212"/>
                  <a:pt x="428" y="212"/>
                </a:cubicBezTo>
                <a:cubicBezTo>
                  <a:pt x="433" y="212"/>
                  <a:pt x="438" y="217"/>
                  <a:pt x="438" y="223"/>
                </a:cubicBezTo>
                <a:lnTo>
                  <a:pt x="438" y="228"/>
                </a:lnTo>
                <a:close/>
                <a:moveTo>
                  <a:pt x="484" y="228"/>
                </a:moveTo>
                <a:cubicBezTo>
                  <a:pt x="484" y="234"/>
                  <a:pt x="480" y="239"/>
                  <a:pt x="474" y="239"/>
                </a:cubicBezTo>
                <a:cubicBezTo>
                  <a:pt x="468" y="239"/>
                  <a:pt x="468" y="239"/>
                  <a:pt x="468" y="239"/>
                </a:cubicBezTo>
                <a:cubicBezTo>
                  <a:pt x="463" y="239"/>
                  <a:pt x="458" y="234"/>
                  <a:pt x="458" y="228"/>
                </a:cubicBezTo>
                <a:cubicBezTo>
                  <a:pt x="458" y="223"/>
                  <a:pt x="458" y="223"/>
                  <a:pt x="458" y="223"/>
                </a:cubicBezTo>
                <a:cubicBezTo>
                  <a:pt x="458" y="217"/>
                  <a:pt x="463" y="212"/>
                  <a:pt x="468" y="212"/>
                </a:cubicBezTo>
                <a:cubicBezTo>
                  <a:pt x="474" y="212"/>
                  <a:pt x="474" y="212"/>
                  <a:pt x="474" y="212"/>
                </a:cubicBezTo>
                <a:cubicBezTo>
                  <a:pt x="480" y="212"/>
                  <a:pt x="484" y="217"/>
                  <a:pt x="484" y="223"/>
                </a:cubicBezTo>
                <a:lnTo>
                  <a:pt x="484" y="228"/>
                </a:lnTo>
                <a:close/>
                <a:moveTo>
                  <a:pt x="530" y="228"/>
                </a:moveTo>
                <a:cubicBezTo>
                  <a:pt x="530" y="234"/>
                  <a:pt x="526" y="239"/>
                  <a:pt x="520" y="239"/>
                </a:cubicBezTo>
                <a:cubicBezTo>
                  <a:pt x="515" y="239"/>
                  <a:pt x="515" y="239"/>
                  <a:pt x="515" y="239"/>
                </a:cubicBezTo>
                <a:cubicBezTo>
                  <a:pt x="509" y="239"/>
                  <a:pt x="504" y="234"/>
                  <a:pt x="504" y="228"/>
                </a:cubicBezTo>
                <a:cubicBezTo>
                  <a:pt x="504" y="223"/>
                  <a:pt x="504" y="223"/>
                  <a:pt x="504" y="223"/>
                </a:cubicBezTo>
                <a:cubicBezTo>
                  <a:pt x="504" y="217"/>
                  <a:pt x="509" y="212"/>
                  <a:pt x="515" y="212"/>
                </a:cubicBezTo>
                <a:cubicBezTo>
                  <a:pt x="520" y="212"/>
                  <a:pt x="520" y="212"/>
                  <a:pt x="520" y="212"/>
                </a:cubicBezTo>
                <a:cubicBezTo>
                  <a:pt x="526" y="212"/>
                  <a:pt x="530" y="217"/>
                  <a:pt x="530" y="223"/>
                </a:cubicBezTo>
                <a:lnTo>
                  <a:pt x="530" y="228"/>
                </a:lnTo>
                <a:close/>
                <a:moveTo>
                  <a:pt x="577" y="228"/>
                </a:moveTo>
                <a:cubicBezTo>
                  <a:pt x="577" y="234"/>
                  <a:pt x="572" y="239"/>
                  <a:pt x="566" y="239"/>
                </a:cubicBezTo>
                <a:cubicBezTo>
                  <a:pt x="561" y="239"/>
                  <a:pt x="561" y="239"/>
                  <a:pt x="561" y="239"/>
                </a:cubicBezTo>
                <a:cubicBezTo>
                  <a:pt x="555" y="239"/>
                  <a:pt x="550" y="234"/>
                  <a:pt x="550" y="228"/>
                </a:cubicBezTo>
                <a:cubicBezTo>
                  <a:pt x="550" y="223"/>
                  <a:pt x="550" y="223"/>
                  <a:pt x="550" y="223"/>
                </a:cubicBezTo>
                <a:cubicBezTo>
                  <a:pt x="550" y="217"/>
                  <a:pt x="555" y="212"/>
                  <a:pt x="561" y="212"/>
                </a:cubicBezTo>
                <a:cubicBezTo>
                  <a:pt x="566" y="212"/>
                  <a:pt x="566" y="212"/>
                  <a:pt x="566" y="212"/>
                </a:cubicBezTo>
                <a:cubicBezTo>
                  <a:pt x="572" y="212"/>
                  <a:pt x="577" y="217"/>
                  <a:pt x="577" y="223"/>
                </a:cubicBezTo>
                <a:lnTo>
                  <a:pt x="577" y="228"/>
                </a:lnTo>
                <a:close/>
                <a:moveTo>
                  <a:pt x="844" y="232"/>
                </a:moveTo>
                <a:cubicBezTo>
                  <a:pt x="844" y="240"/>
                  <a:pt x="838" y="246"/>
                  <a:pt x="830" y="246"/>
                </a:cubicBezTo>
                <a:cubicBezTo>
                  <a:pt x="651" y="246"/>
                  <a:pt x="651" y="246"/>
                  <a:pt x="651" y="246"/>
                </a:cubicBezTo>
                <a:cubicBezTo>
                  <a:pt x="643" y="246"/>
                  <a:pt x="637" y="240"/>
                  <a:pt x="637" y="232"/>
                </a:cubicBezTo>
                <a:cubicBezTo>
                  <a:pt x="637" y="219"/>
                  <a:pt x="637" y="219"/>
                  <a:pt x="637" y="219"/>
                </a:cubicBezTo>
                <a:cubicBezTo>
                  <a:pt x="637" y="211"/>
                  <a:pt x="643" y="205"/>
                  <a:pt x="651" y="205"/>
                </a:cubicBezTo>
                <a:cubicBezTo>
                  <a:pt x="830" y="205"/>
                  <a:pt x="830" y="205"/>
                  <a:pt x="830" y="205"/>
                </a:cubicBezTo>
                <a:cubicBezTo>
                  <a:pt x="838" y="205"/>
                  <a:pt x="844" y="211"/>
                  <a:pt x="844" y="219"/>
                </a:cubicBezTo>
                <a:lnTo>
                  <a:pt x="844" y="232"/>
                </a:lnTo>
                <a:close/>
                <a:moveTo>
                  <a:pt x="960" y="263"/>
                </a:moveTo>
                <a:cubicBezTo>
                  <a:pt x="939" y="263"/>
                  <a:pt x="922" y="246"/>
                  <a:pt x="922" y="225"/>
                </a:cubicBezTo>
                <a:cubicBezTo>
                  <a:pt x="922" y="205"/>
                  <a:pt x="939" y="188"/>
                  <a:pt x="960" y="188"/>
                </a:cubicBezTo>
                <a:cubicBezTo>
                  <a:pt x="980" y="188"/>
                  <a:pt x="997" y="205"/>
                  <a:pt x="997" y="225"/>
                </a:cubicBezTo>
                <a:cubicBezTo>
                  <a:pt x="997" y="246"/>
                  <a:pt x="980" y="263"/>
                  <a:pt x="960" y="263"/>
                </a:cubicBez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43" name="Freeform 20"/>
          <p:cNvSpPr>
            <a:spLocks noEditPoints="1"/>
          </p:cNvSpPr>
          <p:nvPr/>
        </p:nvSpPr>
        <p:spPr bwMode="auto">
          <a:xfrm>
            <a:off x="930480" y="1524061"/>
            <a:ext cx="744332" cy="795434"/>
          </a:xfrm>
          <a:custGeom>
            <a:avLst/>
            <a:gdLst>
              <a:gd name="T0" fmla="*/ 206 w 412"/>
              <a:gd name="T1" fmla="*/ 0 h 441"/>
              <a:gd name="T2" fmla="*/ 0 w 412"/>
              <a:gd name="T3" fmla="*/ 82 h 441"/>
              <a:gd name="T4" fmla="*/ 0 w 412"/>
              <a:gd name="T5" fmla="*/ 361 h 441"/>
              <a:gd name="T6" fmla="*/ 0 w 412"/>
              <a:gd name="T7" fmla="*/ 361 h 441"/>
              <a:gd name="T8" fmla="*/ 206 w 412"/>
              <a:gd name="T9" fmla="*/ 441 h 441"/>
              <a:gd name="T10" fmla="*/ 412 w 412"/>
              <a:gd name="T11" fmla="*/ 361 h 441"/>
              <a:gd name="T12" fmla="*/ 412 w 412"/>
              <a:gd name="T13" fmla="*/ 361 h 441"/>
              <a:gd name="T14" fmla="*/ 412 w 412"/>
              <a:gd name="T15" fmla="*/ 82 h 441"/>
              <a:gd name="T16" fmla="*/ 206 w 412"/>
              <a:gd name="T17" fmla="*/ 0 h 441"/>
              <a:gd name="T18" fmla="*/ 382 w 412"/>
              <a:gd name="T19" fmla="*/ 126 h 441"/>
              <a:gd name="T20" fmla="*/ 206 w 412"/>
              <a:gd name="T21" fmla="*/ 164 h 441"/>
              <a:gd name="T22" fmla="*/ 30 w 412"/>
              <a:gd name="T23" fmla="*/ 126 h 441"/>
              <a:gd name="T24" fmla="*/ 26 w 412"/>
              <a:gd name="T25" fmla="*/ 110 h 441"/>
              <a:gd name="T26" fmla="*/ 43 w 412"/>
              <a:gd name="T27" fmla="*/ 106 h 441"/>
              <a:gd name="T28" fmla="*/ 206 w 412"/>
              <a:gd name="T29" fmla="*/ 140 h 441"/>
              <a:gd name="T30" fmla="*/ 370 w 412"/>
              <a:gd name="T31" fmla="*/ 106 h 441"/>
              <a:gd name="T32" fmla="*/ 386 w 412"/>
              <a:gd name="T33" fmla="*/ 110 h 441"/>
              <a:gd name="T34" fmla="*/ 382 w 412"/>
              <a:gd name="T35" fmla="*/ 126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2" h="441">
                <a:moveTo>
                  <a:pt x="206" y="0"/>
                </a:moveTo>
                <a:cubicBezTo>
                  <a:pt x="93" y="0"/>
                  <a:pt x="0" y="37"/>
                  <a:pt x="0" y="82"/>
                </a:cubicBezTo>
                <a:cubicBezTo>
                  <a:pt x="0" y="82"/>
                  <a:pt x="0" y="361"/>
                  <a:pt x="0" y="361"/>
                </a:cubicBezTo>
                <a:cubicBezTo>
                  <a:pt x="0" y="361"/>
                  <a:pt x="0" y="361"/>
                  <a:pt x="0" y="361"/>
                </a:cubicBezTo>
                <a:cubicBezTo>
                  <a:pt x="2" y="406"/>
                  <a:pt x="94" y="441"/>
                  <a:pt x="206" y="441"/>
                </a:cubicBezTo>
                <a:cubicBezTo>
                  <a:pt x="318" y="441"/>
                  <a:pt x="410" y="406"/>
                  <a:pt x="412" y="361"/>
                </a:cubicBezTo>
                <a:cubicBezTo>
                  <a:pt x="412" y="361"/>
                  <a:pt x="412" y="361"/>
                  <a:pt x="412" y="361"/>
                </a:cubicBezTo>
                <a:cubicBezTo>
                  <a:pt x="412" y="361"/>
                  <a:pt x="412" y="82"/>
                  <a:pt x="412" y="82"/>
                </a:cubicBezTo>
                <a:cubicBezTo>
                  <a:pt x="412" y="37"/>
                  <a:pt x="319" y="0"/>
                  <a:pt x="206" y="0"/>
                </a:cubicBezTo>
                <a:close/>
                <a:moveTo>
                  <a:pt x="382" y="126"/>
                </a:moveTo>
                <a:cubicBezTo>
                  <a:pt x="342" y="150"/>
                  <a:pt x="276" y="164"/>
                  <a:pt x="206" y="164"/>
                </a:cubicBezTo>
                <a:cubicBezTo>
                  <a:pt x="136" y="164"/>
                  <a:pt x="70" y="150"/>
                  <a:pt x="30" y="126"/>
                </a:cubicBezTo>
                <a:cubicBezTo>
                  <a:pt x="25" y="123"/>
                  <a:pt x="23" y="116"/>
                  <a:pt x="26" y="110"/>
                </a:cubicBezTo>
                <a:cubicBezTo>
                  <a:pt x="29" y="104"/>
                  <a:pt x="37" y="102"/>
                  <a:pt x="43" y="106"/>
                </a:cubicBezTo>
                <a:cubicBezTo>
                  <a:pt x="79" y="127"/>
                  <a:pt x="140" y="140"/>
                  <a:pt x="206" y="140"/>
                </a:cubicBezTo>
                <a:cubicBezTo>
                  <a:pt x="272" y="140"/>
                  <a:pt x="333" y="127"/>
                  <a:pt x="370" y="106"/>
                </a:cubicBezTo>
                <a:cubicBezTo>
                  <a:pt x="376" y="102"/>
                  <a:pt x="383" y="104"/>
                  <a:pt x="386" y="110"/>
                </a:cubicBezTo>
                <a:cubicBezTo>
                  <a:pt x="390" y="116"/>
                  <a:pt x="388" y="123"/>
                  <a:pt x="382" y="126"/>
                </a:cubicBez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7"/>
          <p:cNvSpPr>
            <a:spLocks noEditPoints="1"/>
          </p:cNvSpPr>
          <p:nvPr/>
        </p:nvSpPr>
        <p:spPr bwMode="auto">
          <a:xfrm>
            <a:off x="1187822" y="1887662"/>
            <a:ext cx="229648" cy="313868"/>
          </a:xfrm>
          <a:custGeom>
            <a:avLst/>
            <a:gdLst>
              <a:gd name="T0" fmla="*/ 134 w 147"/>
              <a:gd name="T1" fmla="*/ 82 h 196"/>
              <a:gd name="T2" fmla="*/ 134 w 147"/>
              <a:gd name="T3" fmla="*/ 57 h 196"/>
              <a:gd name="T4" fmla="*/ 77 w 147"/>
              <a:gd name="T5" fmla="*/ 0 h 196"/>
              <a:gd name="T6" fmla="*/ 71 w 147"/>
              <a:gd name="T7" fmla="*/ 0 h 196"/>
              <a:gd name="T8" fmla="*/ 14 w 147"/>
              <a:gd name="T9" fmla="*/ 57 h 196"/>
              <a:gd name="T10" fmla="*/ 14 w 147"/>
              <a:gd name="T11" fmla="*/ 82 h 196"/>
              <a:gd name="T12" fmla="*/ 0 w 147"/>
              <a:gd name="T13" fmla="*/ 96 h 196"/>
              <a:gd name="T14" fmla="*/ 0 w 147"/>
              <a:gd name="T15" fmla="*/ 182 h 196"/>
              <a:gd name="T16" fmla="*/ 14 w 147"/>
              <a:gd name="T17" fmla="*/ 196 h 196"/>
              <a:gd name="T18" fmla="*/ 133 w 147"/>
              <a:gd name="T19" fmla="*/ 196 h 196"/>
              <a:gd name="T20" fmla="*/ 147 w 147"/>
              <a:gd name="T21" fmla="*/ 182 h 196"/>
              <a:gd name="T22" fmla="*/ 147 w 147"/>
              <a:gd name="T23" fmla="*/ 96 h 196"/>
              <a:gd name="T24" fmla="*/ 134 w 147"/>
              <a:gd name="T25" fmla="*/ 82 h 196"/>
              <a:gd name="T26" fmla="*/ 112 w 147"/>
              <a:gd name="T27" fmla="*/ 82 h 196"/>
              <a:gd name="T28" fmla="*/ 35 w 147"/>
              <a:gd name="T29" fmla="*/ 82 h 196"/>
              <a:gd name="T30" fmla="*/ 35 w 147"/>
              <a:gd name="T31" fmla="*/ 57 h 196"/>
              <a:gd name="T32" fmla="*/ 71 w 147"/>
              <a:gd name="T33" fmla="*/ 21 h 196"/>
              <a:gd name="T34" fmla="*/ 77 w 147"/>
              <a:gd name="T35" fmla="*/ 21 h 196"/>
              <a:gd name="T36" fmla="*/ 112 w 147"/>
              <a:gd name="T37" fmla="*/ 57 h 196"/>
              <a:gd name="T38" fmla="*/ 112 w 147"/>
              <a:gd name="T39" fmla="*/ 8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 h="196">
                <a:moveTo>
                  <a:pt x="134" y="82"/>
                </a:moveTo>
                <a:cubicBezTo>
                  <a:pt x="134" y="57"/>
                  <a:pt x="134" y="57"/>
                  <a:pt x="134" y="57"/>
                </a:cubicBezTo>
                <a:cubicBezTo>
                  <a:pt x="134" y="26"/>
                  <a:pt x="108" y="0"/>
                  <a:pt x="77" y="0"/>
                </a:cubicBezTo>
                <a:cubicBezTo>
                  <a:pt x="71" y="0"/>
                  <a:pt x="71" y="0"/>
                  <a:pt x="71" y="0"/>
                </a:cubicBezTo>
                <a:cubicBezTo>
                  <a:pt x="39" y="0"/>
                  <a:pt x="14" y="26"/>
                  <a:pt x="14" y="57"/>
                </a:cubicBezTo>
                <a:cubicBezTo>
                  <a:pt x="14" y="82"/>
                  <a:pt x="14" y="82"/>
                  <a:pt x="14" y="82"/>
                </a:cubicBezTo>
                <a:cubicBezTo>
                  <a:pt x="6" y="83"/>
                  <a:pt x="0" y="89"/>
                  <a:pt x="0" y="96"/>
                </a:cubicBezTo>
                <a:cubicBezTo>
                  <a:pt x="0" y="182"/>
                  <a:pt x="0" y="182"/>
                  <a:pt x="0" y="182"/>
                </a:cubicBezTo>
                <a:cubicBezTo>
                  <a:pt x="0" y="190"/>
                  <a:pt x="7" y="196"/>
                  <a:pt x="14" y="196"/>
                </a:cubicBezTo>
                <a:cubicBezTo>
                  <a:pt x="133" y="196"/>
                  <a:pt x="133" y="196"/>
                  <a:pt x="133" y="196"/>
                </a:cubicBezTo>
                <a:cubicBezTo>
                  <a:pt x="141" y="196"/>
                  <a:pt x="147" y="190"/>
                  <a:pt x="147" y="182"/>
                </a:cubicBezTo>
                <a:cubicBezTo>
                  <a:pt x="147" y="96"/>
                  <a:pt x="147" y="96"/>
                  <a:pt x="147" y="96"/>
                </a:cubicBezTo>
                <a:cubicBezTo>
                  <a:pt x="147" y="89"/>
                  <a:pt x="141" y="83"/>
                  <a:pt x="134" y="82"/>
                </a:cubicBezTo>
                <a:close/>
                <a:moveTo>
                  <a:pt x="112" y="82"/>
                </a:moveTo>
                <a:cubicBezTo>
                  <a:pt x="35" y="82"/>
                  <a:pt x="35" y="82"/>
                  <a:pt x="35" y="82"/>
                </a:cubicBezTo>
                <a:cubicBezTo>
                  <a:pt x="35" y="57"/>
                  <a:pt x="35" y="57"/>
                  <a:pt x="35" y="57"/>
                </a:cubicBezTo>
                <a:cubicBezTo>
                  <a:pt x="35" y="37"/>
                  <a:pt x="51" y="21"/>
                  <a:pt x="71" y="21"/>
                </a:cubicBezTo>
                <a:cubicBezTo>
                  <a:pt x="77" y="21"/>
                  <a:pt x="77" y="21"/>
                  <a:pt x="77" y="21"/>
                </a:cubicBezTo>
                <a:cubicBezTo>
                  <a:pt x="97" y="21"/>
                  <a:pt x="112" y="37"/>
                  <a:pt x="112" y="57"/>
                </a:cubicBezTo>
                <a:lnTo>
                  <a:pt x="112" y="8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cxnSp>
        <p:nvCxnSpPr>
          <p:cNvPr id="47" name="Straight Connector 46"/>
          <p:cNvCxnSpPr/>
          <p:nvPr/>
        </p:nvCxnSpPr>
        <p:spPr>
          <a:xfrm>
            <a:off x="630533" y="4495800"/>
            <a:ext cx="1079787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8" name="Text Placeholder 8"/>
          <p:cNvSpPr txBox="1">
            <a:spLocks/>
          </p:cNvSpPr>
          <p:nvPr/>
        </p:nvSpPr>
        <p:spPr>
          <a:xfrm>
            <a:off x="6058852" y="3048000"/>
            <a:ext cx="2926080" cy="1188720"/>
          </a:xfrm>
          <a:prstGeom prst="rect">
            <a:avLst/>
          </a:prstGeom>
        </p:spPr>
        <p:txBody>
          <a:bodyPr>
            <a:noAutofit/>
          </a:bodyPr>
          <a:lstStyle>
            <a:defPPr>
              <a:defRPr lang="en-US"/>
            </a:defPPr>
            <a:lvl1pPr indent="0" algn="ctr" defTabSz="457200">
              <a:spcBef>
                <a:spcPct val="20000"/>
              </a:spcBef>
              <a:buFont typeface="Arial"/>
              <a:buNone/>
              <a:defRPr>
                <a:solidFill>
                  <a:srgbClr val="4D4D4F"/>
                </a:solidFill>
                <a:cs typeface="Franklin Gothic Book"/>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US" sz="1600" dirty="0"/>
              <a:t>Integration with leading network based hardware for use with all appliances, chassis, and Virtual Editions</a:t>
            </a:r>
          </a:p>
        </p:txBody>
      </p:sp>
      <p:sp>
        <p:nvSpPr>
          <p:cNvPr id="49" name="Text Placeholder 8"/>
          <p:cNvSpPr txBox="1">
            <a:spLocks/>
          </p:cNvSpPr>
          <p:nvPr/>
        </p:nvSpPr>
        <p:spPr>
          <a:xfrm>
            <a:off x="9367910" y="3078480"/>
            <a:ext cx="2695502" cy="1188720"/>
          </a:xfrm>
          <a:prstGeom prst="rect">
            <a:avLst/>
          </a:prstGeom>
        </p:spPr>
        <p:txBody>
          <a:bodyPr>
            <a:noAutofit/>
          </a:bodyPr>
          <a:lstStyle>
            <a:defPPr>
              <a:defRPr lang="en-US"/>
            </a:defPPr>
            <a:lvl1pPr indent="0" algn="ctr" defTabSz="457200">
              <a:spcBef>
                <a:spcPct val="20000"/>
              </a:spcBef>
              <a:buFont typeface="Arial"/>
              <a:buNone/>
              <a:defRPr>
                <a:solidFill>
                  <a:srgbClr val="4D4D4F"/>
                </a:solidFill>
                <a:cs typeface="Franklin Gothic Book"/>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US" sz="1600" dirty="0"/>
              <a:t>Integration for high-assurance encryption services fit for the cloud.</a:t>
            </a:r>
          </a:p>
        </p:txBody>
      </p:sp>
      <p:sp>
        <p:nvSpPr>
          <p:cNvPr id="50" name="Text Placeholder 8"/>
          <p:cNvSpPr txBox="1">
            <a:spLocks/>
          </p:cNvSpPr>
          <p:nvPr/>
        </p:nvSpPr>
        <p:spPr>
          <a:xfrm>
            <a:off x="4494212" y="5562600"/>
            <a:ext cx="3740478" cy="1188720"/>
          </a:xfrm>
          <a:prstGeom prst="rect">
            <a:avLst/>
          </a:prstGeom>
        </p:spPr>
        <p:txBody>
          <a:bodyPr>
            <a:noAutofit/>
          </a:bodyPr>
          <a:lstStyle>
            <a:defPPr>
              <a:defRPr lang="en-US"/>
            </a:defPPr>
            <a:lvl1pPr indent="0" algn="ctr" defTabSz="457200">
              <a:spcBef>
                <a:spcPct val="20000"/>
              </a:spcBef>
              <a:buFont typeface="Arial"/>
              <a:buNone/>
              <a:defRPr>
                <a:solidFill>
                  <a:srgbClr val="4D4D4F"/>
                </a:solidFill>
                <a:cs typeface="Franklin Gothic Book"/>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US" sz="1600" dirty="0"/>
              <a:t>Open APIs to automate management for the digital certificate and encryption key technologies used by today’s enterprises</a:t>
            </a:r>
          </a:p>
        </p:txBody>
      </p:sp>
      <p:sp>
        <p:nvSpPr>
          <p:cNvPr id="51" name="Freeform 20"/>
          <p:cNvSpPr>
            <a:spLocks noEditPoints="1"/>
          </p:cNvSpPr>
          <p:nvPr/>
        </p:nvSpPr>
        <p:spPr bwMode="auto">
          <a:xfrm>
            <a:off x="2371403" y="4648200"/>
            <a:ext cx="1513209" cy="1676400"/>
          </a:xfrm>
          <a:custGeom>
            <a:avLst/>
            <a:gdLst>
              <a:gd name="T0" fmla="*/ 430 w 430"/>
              <a:gd name="T1" fmla="*/ 175 h 477"/>
              <a:gd name="T2" fmla="*/ 402 w 430"/>
              <a:gd name="T3" fmla="*/ 106 h 477"/>
              <a:gd name="T4" fmla="*/ 340 w 430"/>
              <a:gd name="T5" fmla="*/ 112 h 477"/>
              <a:gd name="T6" fmla="*/ 265 w 430"/>
              <a:gd name="T7" fmla="*/ 27 h 477"/>
              <a:gd name="T8" fmla="*/ 192 w 430"/>
              <a:gd name="T9" fmla="*/ 0 h 477"/>
              <a:gd name="T10" fmla="*/ 165 w 430"/>
              <a:gd name="T11" fmla="*/ 64 h 477"/>
              <a:gd name="T12" fmla="*/ 73 w 430"/>
              <a:gd name="T13" fmla="*/ 106 h 477"/>
              <a:gd name="T14" fmla="*/ 0 w 430"/>
              <a:gd name="T15" fmla="*/ 133 h 477"/>
              <a:gd name="T16" fmla="*/ 27 w 430"/>
              <a:gd name="T17" fmla="*/ 202 h 477"/>
              <a:gd name="T18" fmla="*/ 37 w 430"/>
              <a:gd name="T19" fmla="*/ 275 h 477"/>
              <a:gd name="T20" fmla="*/ 0 w 430"/>
              <a:gd name="T21" fmla="*/ 302 h 477"/>
              <a:gd name="T22" fmla="*/ 27 w 430"/>
              <a:gd name="T23" fmla="*/ 371 h 477"/>
              <a:gd name="T24" fmla="*/ 87 w 430"/>
              <a:gd name="T25" fmla="*/ 367 h 477"/>
              <a:gd name="T26" fmla="*/ 165 w 430"/>
              <a:gd name="T27" fmla="*/ 450 h 477"/>
              <a:gd name="T28" fmla="*/ 238 w 430"/>
              <a:gd name="T29" fmla="*/ 477 h 477"/>
              <a:gd name="T30" fmla="*/ 265 w 430"/>
              <a:gd name="T31" fmla="*/ 413 h 477"/>
              <a:gd name="T32" fmla="*/ 357 w 430"/>
              <a:gd name="T33" fmla="*/ 371 h 477"/>
              <a:gd name="T34" fmla="*/ 430 w 430"/>
              <a:gd name="T35" fmla="*/ 344 h 477"/>
              <a:gd name="T36" fmla="*/ 402 w 430"/>
              <a:gd name="T37" fmla="*/ 275 h 477"/>
              <a:gd name="T38" fmla="*/ 393 w 430"/>
              <a:gd name="T39" fmla="*/ 202 h 477"/>
              <a:gd name="T40" fmla="*/ 367 w 430"/>
              <a:gd name="T41" fmla="*/ 275 h 477"/>
              <a:gd name="T42" fmla="*/ 330 w 430"/>
              <a:gd name="T43" fmla="*/ 302 h 477"/>
              <a:gd name="T44" fmla="*/ 255 w 430"/>
              <a:gd name="T45" fmla="*/ 387 h 477"/>
              <a:gd name="T46" fmla="*/ 192 w 430"/>
              <a:gd name="T47" fmla="*/ 381 h 477"/>
              <a:gd name="T48" fmla="*/ 100 w 430"/>
              <a:gd name="T49" fmla="*/ 344 h 477"/>
              <a:gd name="T50" fmla="*/ 73 w 430"/>
              <a:gd name="T51" fmla="*/ 275 h 477"/>
              <a:gd name="T52" fmla="*/ 63 w 430"/>
              <a:gd name="T53" fmla="*/ 202 h 477"/>
              <a:gd name="T54" fmla="*/ 100 w 430"/>
              <a:gd name="T55" fmla="*/ 175 h 477"/>
              <a:gd name="T56" fmla="*/ 175 w 430"/>
              <a:gd name="T57" fmla="*/ 90 h 477"/>
              <a:gd name="T58" fmla="*/ 238 w 430"/>
              <a:gd name="T59" fmla="*/ 97 h 477"/>
              <a:gd name="T60" fmla="*/ 330 w 430"/>
              <a:gd name="T61" fmla="*/ 138 h 477"/>
              <a:gd name="T62" fmla="*/ 357 w 430"/>
              <a:gd name="T63" fmla="*/ 202 h 477"/>
              <a:gd name="T64" fmla="*/ 367 w 430"/>
              <a:gd name="T65" fmla="*/ 275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0" h="477">
                <a:moveTo>
                  <a:pt x="402" y="202"/>
                </a:moveTo>
                <a:cubicBezTo>
                  <a:pt x="418" y="202"/>
                  <a:pt x="430" y="190"/>
                  <a:pt x="430" y="175"/>
                </a:cubicBezTo>
                <a:cubicBezTo>
                  <a:pt x="430" y="133"/>
                  <a:pt x="430" y="133"/>
                  <a:pt x="430" y="133"/>
                </a:cubicBezTo>
                <a:cubicBezTo>
                  <a:pt x="430" y="118"/>
                  <a:pt x="418" y="106"/>
                  <a:pt x="402" y="106"/>
                </a:cubicBezTo>
                <a:cubicBezTo>
                  <a:pt x="357" y="106"/>
                  <a:pt x="357" y="106"/>
                  <a:pt x="357" y="106"/>
                </a:cubicBezTo>
                <a:cubicBezTo>
                  <a:pt x="350" y="106"/>
                  <a:pt x="344" y="108"/>
                  <a:pt x="340" y="112"/>
                </a:cubicBezTo>
                <a:cubicBezTo>
                  <a:pt x="265" y="64"/>
                  <a:pt x="265" y="64"/>
                  <a:pt x="265" y="64"/>
                </a:cubicBezTo>
                <a:cubicBezTo>
                  <a:pt x="265" y="27"/>
                  <a:pt x="265" y="27"/>
                  <a:pt x="265" y="27"/>
                </a:cubicBezTo>
                <a:cubicBezTo>
                  <a:pt x="265" y="12"/>
                  <a:pt x="253" y="0"/>
                  <a:pt x="238" y="0"/>
                </a:cubicBezTo>
                <a:cubicBezTo>
                  <a:pt x="192" y="0"/>
                  <a:pt x="192" y="0"/>
                  <a:pt x="192" y="0"/>
                </a:cubicBezTo>
                <a:cubicBezTo>
                  <a:pt x="177" y="0"/>
                  <a:pt x="165" y="12"/>
                  <a:pt x="165" y="27"/>
                </a:cubicBezTo>
                <a:cubicBezTo>
                  <a:pt x="165" y="64"/>
                  <a:pt x="165" y="64"/>
                  <a:pt x="165" y="64"/>
                </a:cubicBezTo>
                <a:cubicBezTo>
                  <a:pt x="90" y="112"/>
                  <a:pt x="90" y="112"/>
                  <a:pt x="90" y="112"/>
                </a:cubicBezTo>
                <a:cubicBezTo>
                  <a:pt x="85" y="108"/>
                  <a:pt x="79" y="106"/>
                  <a:pt x="73" y="106"/>
                </a:cubicBezTo>
                <a:cubicBezTo>
                  <a:pt x="27" y="106"/>
                  <a:pt x="27" y="106"/>
                  <a:pt x="27" y="106"/>
                </a:cubicBezTo>
                <a:cubicBezTo>
                  <a:pt x="12" y="106"/>
                  <a:pt x="0" y="118"/>
                  <a:pt x="0" y="133"/>
                </a:cubicBezTo>
                <a:cubicBezTo>
                  <a:pt x="0" y="175"/>
                  <a:pt x="0" y="175"/>
                  <a:pt x="0" y="175"/>
                </a:cubicBezTo>
                <a:cubicBezTo>
                  <a:pt x="0" y="190"/>
                  <a:pt x="12" y="202"/>
                  <a:pt x="27" y="202"/>
                </a:cubicBezTo>
                <a:cubicBezTo>
                  <a:pt x="37" y="202"/>
                  <a:pt x="37" y="202"/>
                  <a:pt x="37" y="202"/>
                </a:cubicBezTo>
                <a:cubicBezTo>
                  <a:pt x="37" y="275"/>
                  <a:pt x="37" y="275"/>
                  <a:pt x="37" y="275"/>
                </a:cubicBezTo>
                <a:cubicBezTo>
                  <a:pt x="27" y="275"/>
                  <a:pt x="27" y="275"/>
                  <a:pt x="27" y="275"/>
                </a:cubicBezTo>
                <a:cubicBezTo>
                  <a:pt x="12" y="275"/>
                  <a:pt x="0" y="287"/>
                  <a:pt x="0" y="302"/>
                </a:cubicBezTo>
                <a:cubicBezTo>
                  <a:pt x="0" y="344"/>
                  <a:pt x="0" y="344"/>
                  <a:pt x="0" y="344"/>
                </a:cubicBezTo>
                <a:cubicBezTo>
                  <a:pt x="0" y="359"/>
                  <a:pt x="12" y="371"/>
                  <a:pt x="27" y="371"/>
                </a:cubicBezTo>
                <a:cubicBezTo>
                  <a:pt x="73" y="371"/>
                  <a:pt x="73" y="371"/>
                  <a:pt x="73" y="371"/>
                </a:cubicBezTo>
                <a:cubicBezTo>
                  <a:pt x="78" y="371"/>
                  <a:pt x="83" y="370"/>
                  <a:pt x="87" y="367"/>
                </a:cubicBezTo>
                <a:cubicBezTo>
                  <a:pt x="165" y="414"/>
                  <a:pt x="165" y="414"/>
                  <a:pt x="165" y="414"/>
                </a:cubicBezTo>
                <a:cubicBezTo>
                  <a:pt x="165" y="450"/>
                  <a:pt x="165" y="450"/>
                  <a:pt x="165" y="450"/>
                </a:cubicBezTo>
                <a:cubicBezTo>
                  <a:pt x="165" y="465"/>
                  <a:pt x="177" y="477"/>
                  <a:pt x="192" y="477"/>
                </a:cubicBezTo>
                <a:cubicBezTo>
                  <a:pt x="238" y="477"/>
                  <a:pt x="238" y="477"/>
                  <a:pt x="238" y="477"/>
                </a:cubicBezTo>
                <a:cubicBezTo>
                  <a:pt x="253" y="477"/>
                  <a:pt x="265" y="465"/>
                  <a:pt x="265" y="450"/>
                </a:cubicBezTo>
                <a:cubicBezTo>
                  <a:pt x="265" y="413"/>
                  <a:pt x="265" y="413"/>
                  <a:pt x="265" y="413"/>
                </a:cubicBezTo>
                <a:cubicBezTo>
                  <a:pt x="340" y="365"/>
                  <a:pt x="340" y="365"/>
                  <a:pt x="340" y="365"/>
                </a:cubicBezTo>
                <a:cubicBezTo>
                  <a:pt x="344" y="369"/>
                  <a:pt x="350" y="371"/>
                  <a:pt x="357" y="371"/>
                </a:cubicBezTo>
                <a:cubicBezTo>
                  <a:pt x="402" y="371"/>
                  <a:pt x="402" y="371"/>
                  <a:pt x="402" y="371"/>
                </a:cubicBezTo>
                <a:cubicBezTo>
                  <a:pt x="418" y="371"/>
                  <a:pt x="430" y="359"/>
                  <a:pt x="430" y="344"/>
                </a:cubicBezTo>
                <a:cubicBezTo>
                  <a:pt x="430" y="302"/>
                  <a:pt x="430" y="302"/>
                  <a:pt x="430" y="302"/>
                </a:cubicBezTo>
                <a:cubicBezTo>
                  <a:pt x="430" y="287"/>
                  <a:pt x="418" y="275"/>
                  <a:pt x="402" y="275"/>
                </a:cubicBezTo>
                <a:cubicBezTo>
                  <a:pt x="393" y="275"/>
                  <a:pt x="393" y="275"/>
                  <a:pt x="393" y="275"/>
                </a:cubicBezTo>
                <a:cubicBezTo>
                  <a:pt x="393" y="202"/>
                  <a:pt x="393" y="202"/>
                  <a:pt x="393" y="202"/>
                </a:cubicBezTo>
                <a:lnTo>
                  <a:pt x="402" y="202"/>
                </a:lnTo>
                <a:close/>
                <a:moveTo>
                  <a:pt x="367" y="275"/>
                </a:moveTo>
                <a:cubicBezTo>
                  <a:pt x="357" y="275"/>
                  <a:pt x="357" y="275"/>
                  <a:pt x="357" y="275"/>
                </a:cubicBezTo>
                <a:cubicBezTo>
                  <a:pt x="342" y="275"/>
                  <a:pt x="330" y="287"/>
                  <a:pt x="330" y="302"/>
                </a:cubicBezTo>
                <a:cubicBezTo>
                  <a:pt x="330" y="339"/>
                  <a:pt x="330" y="339"/>
                  <a:pt x="330" y="339"/>
                </a:cubicBezTo>
                <a:cubicBezTo>
                  <a:pt x="255" y="387"/>
                  <a:pt x="255" y="387"/>
                  <a:pt x="255" y="387"/>
                </a:cubicBezTo>
                <a:cubicBezTo>
                  <a:pt x="250" y="383"/>
                  <a:pt x="244" y="381"/>
                  <a:pt x="238" y="381"/>
                </a:cubicBezTo>
                <a:cubicBezTo>
                  <a:pt x="192" y="381"/>
                  <a:pt x="192" y="381"/>
                  <a:pt x="192" y="381"/>
                </a:cubicBezTo>
                <a:cubicBezTo>
                  <a:pt x="185" y="381"/>
                  <a:pt x="178" y="384"/>
                  <a:pt x="173" y="388"/>
                </a:cubicBezTo>
                <a:cubicBezTo>
                  <a:pt x="100" y="344"/>
                  <a:pt x="100" y="344"/>
                  <a:pt x="100" y="344"/>
                </a:cubicBezTo>
                <a:cubicBezTo>
                  <a:pt x="100" y="302"/>
                  <a:pt x="100" y="302"/>
                  <a:pt x="100" y="302"/>
                </a:cubicBezTo>
                <a:cubicBezTo>
                  <a:pt x="100" y="287"/>
                  <a:pt x="88" y="275"/>
                  <a:pt x="73" y="275"/>
                </a:cubicBezTo>
                <a:cubicBezTo>
                  <a:pt x="63" y="275"/>
                  <a:pt x="63" y="275"/>
                  <a:pt x="63" y="275"/>
                </a:cubicBezTo>
                <a:cubicBezTo>
                  <a:pt x="63" y="202"/>
                  <a:pt x="63" y="202"/>
                  <a:pt x="63" y="202"/>
                </a:cubicBezTo>
                <a:cubicBezTo>
                  <a:pt x="73" y="202"/>
                  <a:pt x="73" y="202"/>
                  <a:pt x="73" y="202"/>
                </a:cubicBezTo>
                <a:cubicBezTo>
                  <a:pt x="88" y="202"/>
                  <a:pt x="100" y="190"/>
                  <a:pt x="100" y="175"/>
                </a:cubicBezTo>
                <a:cubicBezTo>
                  <a:pt x="100" y="138"/>
                  <a:pt x="100" y="138"/>
                  <a:pt x="100" y="138"/>
                </a:cubicBezTo>
                <a:cubicBezTo>
                  <a:pt x="175" y="90"/>
                  <a:pt x="175" y="90"/>
                  <a:pt x="175" y="90"/>
                </a:cubicBezTo>
                <a:cubicBezTo>
                  <a:pt x="179" y="94"/>
                  <a:pt x="186" y="97"/>
                  <a:pt x="192" y="97"/>
                </a:cubicBezTo>
                <a:cubicBezTo>
                  <a:pt x="238" y="97"/>
                  <a:pt x="238" y="97"/>
                  <a:pt x="238" y="97"/>
                </a:cubicBezTo>
                <a:cubicBezTo>
                  <a:pt x="244" y="97"/>
                  <a:pt x="250" y="94"/>
                  <a:pt x="255" y="90"/>
                </a:cubicBezTo>
                <a:cubicBezTo>
                  <a:pt x="330" y="138"/>
                  <a:pt x="330" y="138"/>
                  <a:pt x="330" y="138"/>
                </a:cubicBezTo>
                <a:cubicBezTo>
                  <a:pt x="330" y="175"/>
                  <a:pt x="330" y="175"/>
                  <a:pt x="330" y="175"/>
                </a:cubicBezTo>
                <a:cubicBezTo>
                  <a:pt x="330" y="190"/>
                  <a:pt x="342" y="202"/>
                  <a:pt x="357" y="202"/>
                </a:cubicBezTo>
                <a:cubicBezTo>
                  <a:pt x="367" y="202"/>
                  <a:pt x="367" y="202"/>
                  <a:pt x="367" y="202"/>
                </a:cubicBezTo>
                <a:lnTo>
                  <a:pt x="367" y="275"/>
                </a:ln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7"/>
          <p:cNvSpPr>
            <a:spLocks noEditPoints="1"/>
          </p:cNvSpPr>
          <p:nvPr/>
        </p:nvSpPr>
        <p:spPr bwMode="auto">
          <a:xfrm>
            <a:off x="2947031" y="5201696"/>
            <a:ext cx="348820" cy="476745"/>
          </a:xfrm>
          <a:custGeom>
            <a:avLst/>
            <a:gdLst>
              <a:gd name="T0" fmla="*/ 134 w 147"/>
              <a:gd name="T1" fmla="*/ 82 h 196"/>
              <a:gd name="T2" fmla="*/ 134 w 147"/>
              <a:gd name="T3" fmla="*/ 57 h 196"/>
              <a:gd name="T4" fmla="*/ 77 w 147"/>
              <a:gd name="T5" fmla="*/ 0 h 196"/>
              <a:gd name="T6" fmla="*/ 71 w 147"/>
              <a:gd name="T7" fmla="*/ 0 h 196"/>
              <a:gd name="T8" fmla="*/ 14 w 147"/>
              <a:gd name="T9" fmla="*/ 57 h 196"/>
              <a:gd name="T10" fmla="*/ 14 w 147"/>
              <a:gd name="T11" fmla="*/ 82 h 196"/>
              <a:gd name="T12" fmla="*/ 0 w 147"/>
              <a:gd name="T13" fmla="*/ 96 h 196"/>
              <a:gd name="T14" fmla="*/ 0 w 147"/>
              <a:gd name="T15" fmla="*/ 182 h 196"/>
              <a:gd name="T16" fmla="*/ 14 w 147"/>
              <a:gd name="T17" fmla="*/ 196 h 196"/>
              <a:gd name="T18" fmla="*/ 133 w 147"/>
              <a:gd name="T19" fmla="*/ 196 h 196"/>
              <a:gd name="T20" fmla="*/ 147 w 147"/>
              <a:gd name="T21" fmla="*/ 182 h 196"/>
              <a:gd name="T22" fmla="*/ 147 w 147"/>
              <a:gd name="T23" fmla="*/ 96 h 196"/>
              <a:gd name="T24" fmla="*/ 134 w 147"/>
              <a:gd name="T25" fmla="*/ 82 h 196"/>
              <a:gd name="T26" fmla="*/ 112 w 147"/>
              <a:gd name="T27" fmla="*/ 82 h 196"/>
              <a:gd name="T28" fmla="*/ 35 w 147"/>
              <a:gd name="T29" fmla="*/ 82 h 196"/>
              <a:gd name="T30" fmla="*/ 35 w 147"/>
              <a:gd name="T31" fmla="*/ 57 h 196"/>
              <a:gd name="T32" fmla="*/ 71 w 147"/>
              <a:gd name="T33" fmla="*/ 21 h 196"/>
              <a:gd name="T34" fmla="*/ 77 w 147"/>
              <a:gd name="T35" fmla="*/ 21 h 196"/>
              <a:gd name="T36" fmla="*/ 112 w 147"/>
              <a:gd name="T37" fmla="*/ 57 h 196"/>
              <a:gd name="T38" fmla="*/ 112 w 147"/>
              <a:gd name="T39" fmla="*/ 8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 h="196">
                <a:moveTo>
                  <a:pt x="134" y="82"/>
                </a:moveTo>
                <a:cubicBezTo>
                  <a:pt x="134" y="57"/>
                  <a:pt x="134" y="57"/>
                  <a:pt x="134" y="57"/>
                </a:cubicBezTo>
                <a:cubicBezTo>
                  <a:pt x="134" y="26"/>
                  <a:pt x="108" y="0"/>
                  <a:pt x="77" y="0"/>
                </a:cubicBezTo>
                <a:cubicBezTo>
                  <a:pt x="71" y="0"/>
                  <a:pt x="71" y="0"/>
                  <a:pt x="71" y="0"/>
                </a:cubicBezTo>
                <a:cubicBezTo>
                  <a:pt x="39" y="0"/>
                  <a:pt x="14" y="26"/>
                  <a:pt x="14" y="57"/>
                </a:cubicBezTo>
                <a:cubicBezTo>
                  <a:pt x="14" y="82"/>
                  <a:pt x="14" y="82"/>
                  <a:pt x="14" y="82"/>
                </a:cubicBezTo>
                <a:cubicBezTo>
                  <a:pt x="6" y="83"/>
                  <a:pt x="0" y="89"/>
                  <a:pt x="0" y="96"/>
                </a:cubicBezTo>
                <a:cubicBezTo>
                  <a:pt x="0" y="182"/>
                  <a:pt x="0" y="182"/>
                  <a:pt x="0" y="182"/>
                </a:cubicBezTo>
                <a:cubicBezTo>
                  <a:pt x="0" y="190"/>
                  <a:pt x="7" y="196"/>
                  <a:pt x="14" y="196"/>
                </a:cubicBezTo>
                <a:cubicBezTo>
                  <a:pt x="133" y="196"/>
                  <a:pt x="133" y="196"/>
                  <a:pt x="133" y="196"/>
                </a:cubicBezTo>
                <a:cubicBezTo>
                  <a:pt x="141" y="196"/>
                  <a:pt x="147" y="190"/>
                  <a:pt x="147" y="182"/>
                </a:cubicBezTo>
                <a:cubicBezTo>
                  <a:pt x="147" y="96"/>
                  <a:pt x="147" y="96"/>
                  <a:pt x="147" y="96"/>
                </a:cubicBezTo>
                <a:cubicBezTo>
                  <a:pt x="147" y="89"/>
                  <a:pt x="141" y="83"/>
                  <a:pt x="134" y="82"/>
                </a:cubicBezTo>
                <a:close/>
                <a:moveTo>
                  <a:pt x="112" y="82"/>
                </a:moveTo>
                <a:cubicBezTo>
                  <a:pt x="35" y="82"/>
                  <a:pt x="35" y="82"/>
                  <a:pt x="35" y="82"/>
                </a:cubicBezTo>
                <a:cubicBezTo>
                  <a:pt x="35" y="57"/>
                  <a:pt x="35" y="57"/>
                  <a:pt x="35" y="57"/>
                </a:cubicBezTo>
                <a:cubicBezTo>
                  <a:pt x="35" y="37"/>
                  <a:pt x="51" y="21"/>
                  <a:pt x="71" y="21"/>
                </a:cubicBezTo>
                <a:cubicBezTo>
                  <a:pt x="77" y="21"/>
                  <a:pt x="77" y="21"/>
                  <a:pt x="77" y="21"/>
                </a:cubicBezTo>
                <a:cubicBezTo>
                  <a:pt x="97" y="21"/>
                  <a:pt x="112" y="37"/>
                  <a:pt x="112" y="57"/>
                </a:cubicBezTo>
                <a:lnTo>
                  <a:pt x="112" y="8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624061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Only 3 in 10 Organizations Detected Breach on Their Own</a:t>
            </a:r>
          </a:p>
        </p:txBody>
      </p:sp>
      <p:sp>
        <p:nvSpPr>
          <p:cNvPr id="6" name="TextBox 5"/>
          <p:cNvSpPr txBox="1"/>
          <p:nvPr/>
        </p:nvSpPr>
        <p:spPr>
          <a:xfrm>
            <a:off x="9483257" y="6151647"/>
            <a:ext cx="2096127" cy="169277"/>
          </a:xfrm>
          <a:prstGeom prst="rect">
            <a:avLst/>
          </a:prstGeom>
          <a:noFill/>
        </p:spPr>
        <p:txBody>
          <a:bodyPr wrap="none" lIns="0" tIns="0" rIns="0" bIns="0" rtlCol="0">
            <a:spAutoFit/>
          </a:bodyPr>
          <a:lstStyle/>
          <a:p>
            <a:pPr algn="r"/>
            <a:r>
              <a:rPr lang="en-US" sz="1100" dirty="0"/>
              <a:t>Source: Mandiant M-Trends 2015</a:t>
            </a:r>
          </a:p>
        </p:txBody>
      </p:sp>
      <p:sp>
        <p:nvSpPr>
          <p:cNvPr id="10" name="TextBox 9"/>
          <p:cNvSpPr txBox="1"/>
          <p:nvPr/>
        </p:nvSpPr>
        <p:spPr>
          <a:xfrm>
            <a:off x="1393432" y="1582988"/>
            <a:ext cx="9401963" cy="400087"/>
          </a:xfrm>
          <a:prstGeom prst="rect">
            <a:avLst/>
          </a:prstGeom>
          <a:noFill/>
        </p:spPr>
        <p:txBody>
          <a:bodyPr wrap="square" lIns="121899" tIns="60949" rIns="121899" bIns="60949" rtlCol="0">
            <a:spAutoFit/>
          </a:bodyPr>
          <a:lstStyle/>
          <a:p>
            <a:pPr algn="ctr"/>
            <a:r>
              <a:rPr lang="en-US" b="1" dirty="0"/>
              <a:t>How Organizations Detected They Were Compromised</a:t>
            </a:r>
          </a:p>
        </p:txBody>
      </p:sp>
      <p:pic>
        <p:nvPicPr>
          <p:cNvPr id="5" name="Picture 4" descr="HowCompromisesAreBeingDetected-0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441" y="2133600"/>
            <a:ext cx="10969943" cy="3048000"/>
          </a:xfrm>
          <a:prstGeom prst="rect">
            <a:avLst/>
          </a:prstGeom>
        </p:spPr>
      </p:pic>
      <p:sp>
        <p:nvSpPr>
          <p:cNvPr id="11" name="TextBox 10"/>
          <p:cNvSpPr txBox="1"/>
          <p:nvPr/>
        </p:nvSpPr>
        <p:spPr>
          <a:xfrm>
            <a:off x="2200406" y="5181600"/>
            <a:ext cx="7788014" cy="779701"/>
          </a:xfrm>
          <a:prstGeom prst="rect">
            <a:avLst/>
          </a:prstGeom>
          <a:noFill/>
        </p:spPr>
        <p:txBody>
          <a:bodyPr wrap="square" lIns="121899" tIns="60949" rIns="121899" bIns="60949" rtlCol="0">
            <a:spAutoFit/>
          </a:bodyPr>
          <a:lstStyle/>
          <a:p>
            <a:pPr algn="ctr"/>
            <a:r>
              <a:rPr lang="en-US" sz="2100" b="1" i="1" dirty="0">
                <a:solidFill>
                  <a:srgbClr val="D82435"/>
                </a:solidFill>
              </a:rPr>
              <a:t>This remains largely unchanged from the previous year, where 33% of victims discovered the breach on their own.</a:t>
            </a:r>
          </a:p>
        </p:txBody>
      </p:sp>
    </p:spTree>
    <p:extLst>
      <p:ext uri="{BB962C8B-B14F-4D97-AF65-F5344CB8AC3E}">
        <p14:creationId xmlns:p14="http://schemas.microsoft.com/office/powerpoint/2010/main" val="2479244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FireEye and F5</a:t>
            </a:r>
            <a:br>
              <a:rPr lang="en-US" dirty="0"/>
            </a:br>
            <a:r>
              <a:rPr lang="en-US" dirty="0"/>
              <a:t>Comprehensive Solution</a:t>
            </a: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340333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8" name="Straight Connector 347"/>
          <p:cNvCxnSpPr>
            <a:endCxn id="350" idx="2"/>
          </p:cNvCxnSpPr>
          <p:nvPr/>
        </p:nvCxnSpPr>
        <p:spPr>
          <a:xfrm flipV="1">
            <a:off x="6895911" y="2641585"/>
            <a:ext cx="0" cy="976722"/>
          </a:xfrm>
          <a:prstGeom prst="line">
            <a:avLst/>
          </a:prstGeom>
          <a:ln w="20320">
            <a:solidFill>
              <a:srgbClr val="CF0A2C"/>
            </a:solidFill>
          </a:ln>
          <a:effectLst/>
        </p:spPr>
        <p:style>
          <a:lnRef idx="2">
            <a:schemeClr val="accent1"/>
          </a:lnRef>
          <a:fillRef idx="0">
            <a:schemeClr val="accent1"/>
          </a:fillRef>
          <a:effectRef idx="1">
            <a:schemeClr val="accent1"/>
          </a:effectRef>
          <a:fontRef idx="minor">
            <a:schemeClr val="tx1"/>
          </a:fontRef>
        </p:style>
      </p:cxnSp>
      <p:cxnSp>
        <p:nvCxnSpPr>
          <p:cNvPr id="346" name="Straight Connector 345"/>
          <p:cNvCxnSpPr/>
          <p:nvPr/>
        </p:nvCxnSpPr>
        <p:spPr>
          <a:xfrm>
            <a:off x="6783734" y="2539438"/>
            <a:ext cx="3496" cy="1078869"/>
          </a:xfrm>
          <a:prstGeom prst="line">
            <a:avLst/>
          </a:prstGeom>
          <a:ln w="22225">
            <a:solidFill>
              <a:srgbClr val="659E34"/>
            </a:solidFill>
          </a:ln>
          <a:effectLst/>
        </p:spPr>
        <p:style>
          <a:lnRef idx="2">
            <a:schemeClr val="accent1"/>
          </a:lnRef>
          <a:fillRef idx="0">
            <a:schemeClr val="accent1"/>
          </a:fillRef>
          <a:effectRef idx="1">
            <a:schemeClr val="accent1"/>
          </a:effectRef>
          <a:fontRef idx="minor">
            <a:schemeClr val="tx1"/>
          </a:fontRef>
        </p:style>
      </p:cxnSp>
      <p:sp>
        <p:nvSpPr>
          <p:cNvPr id="4" name="Title 3"/>
          <p:cNvSpPr>
            <a:spLocks noGrp="1"/>
          </p:cNvSpPr>
          <p:nvPr>
            <p:ph type="title" idx="4294967295"/>
          </p:nvPr>
        </p:nvSpPr>
        <p:spPr>
          <a:xfrm>
            <a:off x="1166235" y="195013"/>
            <a:ext cx="10972800" cy="914400"/>
          </a:xfrm>
        </p:spPr>
        <p:txBody>
          <a:bodyPr/>
          <a:lstStyle/>
          <a:p>
            <a:r>
              <a:rPr lang="en-US" dirty="0" err="1"/>
              <a:t>FireEye</a:t>
            </a:r>
            <a:r>
              <a:rPr lang="en-US" dirty="0"/>
              <a:t> and F5 in a Typical Enterprise Environment</a:t>
            </a:r>
          </a:p>
        </p:txBody>
      </p:sp>
      <p:sp>
        <p:nvSpPr>
          <p:cNvPr id="514" name="Rectangle 513"/>
          <p:cNvSpPr>
            <a:spLocks noChangeArrowheads="1"/>
          </p:cNvSpPr>
          <p:nvPr/>
        </p:nvSpPr>
        <p:spPr bwMode="auto">
          <a:xfrm>
            <a:off x="0" y="1157289"/>
            <a:ext cx="12188840" cy="54451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latin typeface="Franklin Gothic Book"/>
            </a:endParaRPr>
          </a:p>
        </p:txBody>
      </p:sp>
      <p:sp>
        <p:nvSpPr>
          <p:cNvPr id="186" name="TextBox 185"/>
          <p:cNvSpPr txBox="1"/>
          <p:nvPr/>
        </p:nvSpPr>
        <p:spPr>
          <a:xfrm>
            <a:off x="10152810" y="1660765"/>
            <a:ext cx="1356723" cy="276999"/>
          </a:xfrm>
          <a:prstGeom prst="rect">
            <a:avLst/>
          </a:prstGeom>
          <a:noFill/>
        </p:spPr>
        <p:txBody>
          <a:bodyPr wrap="square" rtlCol="0">
            <a:spAutoFit/>
          </a:bodyPr>
          <a:lstStyle/>
          <a:p>
            <a:pPr algn="ctr" defTabSz="914400"/>
            <a:r>
              <a:rPr lang="en-US" sz="1200" dirty="0">
                <a:solidFill>
                  <a:srgbClr val="000000"/>
                </a:solidFill>
                <a:latin typeface="Franklin Gothic Book"/>
                <a:cs typeface="Franklin Gothic Book"/>
              </a:rPr>
              <a:t>Corporate Users</a:t>
            </a:r>
            <a:endParaRPr lang="en-US" sz="1200" dirty="0">
              <a:solidFill>
                <a:srgbClr val="000000"/>
              </a:solidFill>
              <a:latin typeface="Franklin Gothic Book"/>
            </a:endParaRPr>
          </a:p>
        </p:txBody>
      </p:sp>
      <p:grpSp>
        <p:nvGrpSpPr>
          <p:cNvPr id="234" name="Group 233"/>
          <p:cNvGrpSpPr/>
          <p:nvPr/>
        </p:nvGrpSpPr>
        <p:grpSpPr>
          <a:xfrm>
            <a:off x="11073776" y="1991175"/>
            <a:ext cx="376238" cy="376238"/>
            <a:chOff x="893763" y="3154363"/>
            <a:chExt cx="376238" cy="376238"/>
          </a:xfrm>
        </p:grpSpPr>
        <p:sp>
          <p:nvSpPr>
            <p:cNvPr id="235" name="Oval 103"/>
            <p:cNvSpPr>
              <a:spLocks noChangeArrowheads="1"/>
            </p:cNvSpPr>
            <p:nvPr/>
          </p:nvSpPr>
          <p:spPr bwMode="auto">
            <a:xfrm>
              <a:off x="893763" y="3154363"/>
              <a:ext cx="376238" cy="376238"/>
            </a:xfrm>
            <a:prstGeom prst="ellipse">
              <a:avLst/>
            </a:prstGeom>
            <a:solidFill>
              <a:srgbClr val="659E3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latin typeface="Franklin Gothic Book"/>
              </a:endParaRPr>
            </a:p>
          </p:txBody>
        </p:sp>
        <p:sp>
          <p:nvSpPr>
            <p:cNvPr id="236" name="Freeform 104"/>
            <p:cNvSpPr>
              <a:spLocks/>
            </p:cNvSpPr>
            <p:nvPr/>
          </p:nvSpPr>
          <p:spPr bwMode="auto">
            <a:xfrm>
              <a:off x="928688" y="3189288"/>
              <a:ext cx="307975" cy="300038"/>
            </a:xfrm>
            <a:custGeom>
              <a:avLst/>
              <a:gdLst>
                <a:gd name="T0" fmla="*/ 178 w 278"/>
                <a:gd name="T1" fmla="*/ 272 h 272"/>
                <a:gd name="T2" fmla="*/ 177 w 278"/>
                <a:gd name="T3" fmla="*/ 231 h 272"/>
                <a:gd name="T4" fmla="*/ 170 w 278"/>
                <a:gd name="T5" fmla="*/ 221 h 272"/>
                <a:gd name="T6" fmla="*/ 119 w 278"/>
                <a:gd name="T7" fmla="*/ 195 h 272"/>
                <a:gd name="T8" fmla="*/ 112 w 278"/>
                <a:gd name="T9" fmla="*/ 192 h 272"/>
                <a:gd name="T10" fmla="*/ 128 w 278"/>
                <a:gd name="T11" fmla="*/ 152 h 272"/>
                <a:gd name="T12" fmla="*/ 128 w 278"/>
                <a:gd name="T13" fmla="*/ 114 h 272"/>
                <a:gd name="T14" fmla="*/ 75 w 278"/>
                <a:gd name="T15" fmla="*/ 58 h 272"/>
                <a:gd name="T16" fmla="*/ 75 w 278"/>
                <a:gd name="T17" fmla="*/ 58 h 272"/>
                <a:gd name="T18" fmla="*/ 75 w 278"/>
                <a:gd name="T19" fmla="*/ 58 h 272"/>
                <a:gd name="T20" fmla="*/ 22 w 278"/>
                <a:gd name="T21" fmla="*/ 114 h 272"/>
                <a:gd name="T22" fmla="*/ 22 w 278"/>
                <a:gd name="T23" fmla="*/ 152 h 272"/>
                <a:gd name="T24" fmla="*/ 38 w 278"/>
                <a:gd name="T25" fmla="*/ 192 h 272"/>
                <a:gd name="T26" fmla="*/ 31 w 278"/>
                <a:gd name="T27" fmla="*/ 195 h 272"/>
                <a:gd name="T28" fmla="*/ 16 w 278"/>
                <a:gd name="T29" fmla="*/ 203 h 272"/>
                <a:gd name="T30" fmla="*/ 0 w 278"/>
                <a:gd name="T31" fmla="*/ 139 h 272"/>
                <a:gd name="T32" fmla="*/ 139 w 278"/>
                <a:gd name="T33" fmla="*/ 0 h 272"/>
                <a:gd name="T34" fmla="*/ 278 w 278"/>
                <a:gd name="T35" fmla="*/ 139 h 272"/>
                <a:gd name="T36" fmla="*/ 178 w 278"/>
                <a:gd name="T37" fmla="*/ 272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8" h="272">
                  <a:moveTo>
                    <a:pt x="178" y="272"/>
                  </a:moveTo>
                  <a:cubicBezTo>
                    <a:pt x="177" y="264"/>
                    <a:pt x="176" y="252"/>
                    <a:pt x="177" y="231"/>
                  </a:cubicBezTo>
                  <a:cubicBezTo>
                    <a:pt x="176" y="228"/>
                    <a:pt x="174" y="224"/>
                    <a:pt x="170" y="221"/>
                  </a:cubicBezTo>
                  <a:cubicBezTo>
                    <a:pt x="119" y="195"/>
                    <a:pt x="119" y="195"/>
                    <a:pt x="119" y="195"/>
                  </a:cubicBezTo>
                  <a:cubicBezTo>
                    <a:pt x="112" y="192"/>
                    <a:pt x="112" y="192"/>
                    <a:pt x="112" y="192"/>
                  </a:cubicBezTo>
                  <a:cubicBezTo>
                    <a:pt x="122" y="182"/>
                    <a:pt x="128" y="167"/>
                    <a:pt x="128" y="152"/>
                  </a:cubicBezTo>
                  <a:cubicBezTo>
                    <a:pt x="128" y="114"/>
                    <a:pt x="128" y="114"/>
                    <a:pt x="128" y="114"/>
                  </a:cubicBezTo>
                  <a:cubicBezTo>
                    <a:pt x="128" y="83"/>
                    <a:pt x="104" y="58"/>
                    <a:pt x="75" y="58"/>
                  </a:cubicBezTo>
                  <a:cubicBezTo>
                    <a:pt x="75" y="58"/>
                    <a:pt x="75" y="58"/>
                    <a:pt x="75" y="58"/>
                  </a:cubicBezTo>
                  <a:cubicBezTo>
                    <a:pt x="75" y="58"/>
                    <a:pt x="75" y="58"/>
                    <a:pt x="75" y="58"/>
                  </a:cubicBezTo>
                  <a:cubicBezTo>
                    <a:pt x="46" y="58"/>
                    <a:pt x="22" y="83"/>
                    <a:pt x="22" y="114"/>
                  </a:cubicBezTo>
                  <a:cubicBezTo>
                    <a:pt x="22" y="152"/>
                    <a:pt x="22" y="152"/>
                    <a:pt x="22" y="152"/>
                  </a:cubicBezTo>
                  <a:cubicBezTo>
                    <a:pt x="22" y="167"/>
                    <a:pt x="28" y="182"/>
                    <a:pt x="38" y="192"/>
                  </a:cubicBezTo>
                  <a:cubicBezTo>
                    <a:pt x="31" y="195"/>
                    <a:pt x="31" y="195"/>
                    <a:pt x="31" y="195"/>
                  </a:cubicBezTo>
                  <a:cubicBezTo>
                    <a:pt x="16" y="203"/>
                    <a:pt x="16" y="203"/>
                    <a:pt x="16" y="203"/>
                  </a:cubicBezTo>
                  <a:cubicBezTo>
                    <a:pt x="6" y="184"/>
                    <a:pt x="0" y="162"/>
                    <a:pt x="0" y="139"/>
                  </a:cubicBezTo>
                  <a:cubicBezTo>
                    <a:pt x="0" y="62"/>
                    <a:pt x="62" y="0"/>
                    <a:pt x="139" y="0"/>
                  </a:cubicBezTo>
                  <a:cubicBezTo>
                    <a:pt x="216" y="0"/>
                    <a:pt x="278" y="62"/>
                    <a:pt x="278" y="139"/>
                  </a:cubicBezTo>
                  <a:cubicBezTo>
                    <a:pt x="278" y="202"/>
                    <a:pt x="236" y="256"/>
                    <a:pt x="178" y="272"/>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latin typeface="Franklin Gothic Book"/>
              </a:endParaRPr>
            </a:p>
          </p:txBody>
        </p:sp>
      </p:grpSp>
      <p:cxnSp>
        <p:nvCxnSpPr>
          <p:cNvPr id="164" name="Straight Connector 163"/>
          <p:cNvCxnSpPr/>
          <p:nvPr/>
        </p:nvCxnSpPr>
        <p:spPr>
          <a:xfrm>
            <a:off x="4085265" y="4165899"/>
            <a:ext cx="1542505" cy="0"/>
          </a:xfrm>
          <a:prstGeom prst="line">
            <a:avLst/>
          </a:prstGeom>
          <a:ln w="25400" cmpd="sng">
            <a:solidFill>
              <a:srgbClr val="CF0A2C"/>
            </a:solidFill>
          </a:ln>
          <a:effectLst/>
        </p:spPr>
        <p:style>
          <a:lnRef idx="2">
            <a:schemeClr val="accent1"/>
          </a:lnRef>
          <a:fillRef idx="0">
            <a:schemeClr val="accent1"/>
          </a:fillRef>
          <a:effectRef idx="1">
            <a:schemeClr val="accent1"/>
          </a:effectRef>
          <a:fontRef idx="minor">
            <a:schemeClr val="tx1"/>
          </a:fontRef>
        </p:style>
      </p:cxnSp>
      <p:cxnSp>
        <p:nvCxnSpPr>
          <p:cNvPr id="165" name="Straight Connector 164"/>
          <p:cNvCxnSpPr/>
          <p:nvPr/>
        </p:nvCxnSpPr>
        <p:spPr>
          <a:xfrm>
            <a:off x="7450312" y="4165899"/>
            <a:ext cx="1363488" cy="12401"/>
          </a:xfrm>
          <a:prstGeom prst="line">
            <a:avLst/>
          </a:prstGeom>
          <a:ln w="25400">
            <a:solidFill>
              <a:srgbClr val="CF0A2C"/>
            </a:solidFill>
          </a:ln>
          <a:effectLst/>
        </p:spPr>
        <p:style>
          <a:lnRef idx="2">
            <a:schemeClr val="accent1"/>
          </a:lnRef>
          <a:fillRef idx="0">
            <a:schemeClr val="accent1"/>
          </a:fillRef>
          <a:effectRef idx="1">
            <a:schemeClr val="accent1"/>
          </a:effectRef>
          <a:fontRef idx="minor">
            <a:schemeClr val="tx1"/>
          </a:fontRef>
        </p:style>
      </p:cxnSp>
      <p:sp>
        <p:nvSpPr>
          <p:cNvPr id="166" name="TextBox 165"/>
          <p:cNvSpPr txBox="1"/>
          <p:nvPr/>
        </p:nvSpPr>
        <p:spPr>
          <a:xfrm>
            <a:off x="1544251" y="3836114"/>
            <a:ext cx="1117157" cy="336622"/>
          </a:xfrm>
          <a:prstGeom prst="rect">
            <a:avLst/>
          </a:prstGeom>
          <a:noFill/>
        </p:spPr>
        <p:txBody>
          <a:bodyPr wrap="square" rtlCol="0">
            <a:spAutoFit/>
          </a:bodyPr>
          <a:lstStyle/>
          <a:p>
            <a:pPr algn="ctr" defTabSz="914400">
              <a:lnSpc>
                <a:spcPct val="90000"/>
              </a:lnSpc>
            </a:pPr>
            <a:r>
              <a:rPr lang="en-US" sz="1200" dirty="0">
                <a:solidFill>
                  <a:srgbClr val="000000"/>
                </a:solidFill>
                <a:latin typeface="Franklin Gothic Book"/>
                <a:cs typeface="Franklin Gothic Book"/>
              </a:rPr>
              <a:t>Legitimate</a:t>
            </a:r>
            <a:br>
              <a:rPr lang="en-US" sz="1200" dirty="0">
                <a:solidFill>
                  <a:srgbClr val="000000"/>
                </a:solidFill>
                <a:latin typeface="Franklin Gothic Book"/>
                <a:cs typeface="Franklin Gothic Book"/>
              </a:rPr>
            </a:br>
            <a:r>
              <a:rPr lang="en-US" sz="1200" dirty="0">
                <a:solidFill>
                  <a:srgbClr val="000000"/>
                </a:solidFill>
                <a:latin typeface="Franklin Gothic Book"/>
                <a:cs typeface="Franklin Gothic Book"/>
              </a:rPr>
              <a:t>Users</a:t>
            </a:r>
            <a:endParaRPr lang="en-US" sz="1200" dirty="0">
              <a:solidFill>
                <a:srgbClr val="000000"/>
              </a:solidFill>
              <a:latin typeface="Franklin Gothic Book"/>
            </a:endParaRPr>
          </a:p>
        </p:txBody>
      </p:sp>
      <p:sp>
        <p:nvSpPr>
          <p:cNvPr id="168" name="TextBox 167"/>
          <p:cNvSpPr txBox="1"/>
          <p:nvPr/>
        </p:nvSpPr>
        <p:spPr>
          <a:xfrm>
            <a:off x="1544251" y="4609233"/>
            <a:ext cx="1117157" cy="336622"/>
          </a:xfrm>
          <a:prstGeom prst="rect">
            <a:avLst/>
          </a:prstGeom>
          <a:noFill/>
        </p:spPr>
        <p:txBody>
          <a:bodyPr wrap="square" rtlCol="0">
            <a:spAutoFit/>
          </a:bodyPr>
          <a:lstStyle/>
          <a:p>
            <a:pPr algn="ctr" defTabSz="914400">
              <a:lnSpc>
                <a:spcPct val="90000"/>
              </a:lnSpc>
            </a:pPr>
            <a:r>
              <a:rPr lang="en-US" sz="1200" dirty="0">
                <a:solidFill>
                  <a:srgbClr val="000000"/>
                </a:solidFill>
                <a:latin typeface="Franklin Gothic Book"/>
                <a:cs typeface="Franklin Gothic Book"/>
              </a:rPr>
              <a:t>DDoS</a:t>
            </a:r>
            <a:br>
              <a:rPr lang="en-US" sz="1200" dirty="0">
                <a:solidFill>
                  <a:srgbClr val="000000"/>
                </a:solidFill>
                <a:latin typeface="Franklin Gothic Book"/>
                <a:cs typeface="Franklin Gothic Book"/>
              </a:rPr>
            </a:br>
            <a:r>
              <a:rPr lang="en-US" sz="1200" dirty="0">
                <a:solidFill>
                  <a:srgbClr val="000000"/>
                </a:solidFill>
                <a:latin typeface="Franklin Gothic Book"/>
                <a:cs typeface="Franklin Gothic Book"/>
              </a:rPr>
              <a:t>Attacker</a:t>
            </a:r>
            <a:endParaRPr lang="en-US" sz="1200" dirty="0">
              <a:solidFill>
                <a:srgbClr val="000000"/>
              </a:solidFill>
              <a:latin typeface="Franklin Gothic Book"/>
            </a:endParaRPr>
          </a:p>
        </p:txBody>
      </p:sp>
      <p:sp>
        <p:nvSpPr>
          <p:cNvPr id="169" name="TextBox 168"/>
          <p:cNvSpPr txBox="1"/>
          <p:nvPr/>
        </p:nvSpPr>
        <p:spPr>
          <a:xfrm>
            <a:off x="2746429" y="4189767"/>
            <a:ext cx="1117157" cy="217957"/>
          </a:xfrm>
          <a:prstGeom prst="rect">
            <a:avLst/>
          </a:prstGeom>
          <a:noFill/>
        </p:spPr>
        <p:txBody>
          <a:bodyPr wrap="square" rtlCol="0">
            <a:spAutoFit/>
          </a:bodyPr>
          <a:lstStyle/>
          <a:p>
            <a:pPr algn="ctr" defTabSz="914400"/>
            <a:r>
              <a:rPr lang="en-US" sz="1200" dirty="0">
                <a:solidFill>
                  <a:srgbClr val="000000"/>
                </a:solidFill>
                <a:latin typeface="Franklin Gothic Book"/>
                <a:cs typeface="Franklin Gothic Book"/>
              </a:rPr>
              <a:t>ISPa/b</a:t>
            </a:r>
            <a:endParaRPr lang="en-US" sz="1200" dirty="0">
              <a:solidFill>
                <a:srgbClr val="000000"/>
              </a:solidFill>
              <a:latin typeface="Franklin Gothic Book"/>
            </a:endParaRPr>
          </a:p>
        </p:txBody>
      </p:sp>
      <p:sp>
        <p:nvSpPr>
          <p:cNvPr id="170" name="TextBox 169"/>
          <p:cNvSpPr txBox="1"/>
          <p:nvPr/>
        </p:nvSpPr>
        <p:spPr>
          <a:xfrm>
            <a:off x="2746429" y="4938373"/>
            <a:ext cx="1117157" cy="467397"/>
          </a:xfrm>
          <a:prstGeom prst="rect">
            <a:avLst/>
          </a:prstGeom>
          <a:noFill/>
        </p:spPr>
        <p:txBody>
          <a:bodyPr wrap="square" rtlCol="0">
            <a:spAutoFit/>
          </a:bodyPr>
          <a:lstStyle/>
          <a:p>
            <a:pPr algn="ctr" defTabSz="914400">
              <a:lnSpc>
                <a:spcPct val="90000"/>
              </a:lnSpc>
            </a:pPr>
            <a:r>
              <a:rPr lang="en-US" sz="1200" dirty="0">
                <a:solidFill>
                  <a:srgbClr val="000000"/>
                </a:solidFill>
                <a:latin typeface="Franklin Gothic Book"/>
                <a:cs typeface="Franklin Gothic Book"/>
              </a:rPr>
              <a:t>Cloud</a:t>
            </a:r>
          </a:p>
          <a:p>
            <a:pPr algn="ctr" defTabSz="914400">
              <a:lnSpc>
                <a:spcPct val="90000"/>
              </a:lnSpc>
            </a:pPr>
            <a:r>
              <a:rPr lang="en-US" sz="1200" dirty="0">
                <a:solidFill>
                  <a:srgbClr val="000000"/>
                </a:solidFill>
                <a:latin typeface="Franklin Gothic Book"/>
                <a:cs typeface="Franklin Gothic Book"/>
              </a:rPr>
              <a:t>Scrubbing Service</a:t>
            </a:r>
            <a:endParaRPr lang="en-US" sz="1200" dirty="0">
              <a:solidFill>
                <a:srgbClr val="000000"/>
              </a:solidFill>
              <a:latin typeface="Franklin Gothic Book"/>
            </a:endParaRPr>
          </a:p>
        </p:txBody>
      </p:sp>
      <p:sp>
        <p:nvSpPr>
          <p:cNvPr id="171" name="TextBox 170"/>
          <p:cNvSpPr txBox="1"/>
          <p:nvPr/>
        </p:nvSpPr>
        <p:spPr>
          <a:xfrm>
            <a:off x="1257406" y="6102133"/>
            <a:ext cx="853180" cy="461665"/>
          </a:xfrm>
          <a:prstGeom prst="rect">
            <a:avLst/>
          </a:prstGeom>
          <a:noFill/>
        </p:spPr>
        <p:txBody>
          <a:bodyPr wrap="square" rtlCol="0">
            <a:spAutoFit/>
          </a:bodyPr>
          <a:lstStyle/>
          <a:p>
            <a:pPr algn="ctr" defTabSz="914400"/>
            <a:r>
              <a:rPr lang="en-US" sz="1200" dirty="0">
                <a:solidFill>
                  <a:srgbClr val="000000"/>
                </a:solidFill>
                <a:latin typeface="Franklin Gothic Book"/>
                <a:cs typeface="Franklin Gothic Book"/>
              </a:rPr>
              <a:t>Scanner</a:t>
            </a:r>
            <a:endParaRPr lang="en-US" sz="1200" dirty="0">
              <a:solidFill>
                <a:srgbClr val="000000"/>
              </a:solidFill>
              <a:latin typeface="Franklin Gothic Book"/>
            </a:endParaRPr>
          </a:p>
        </p:txBody>
      </p:sp>
      <p:sp>
        <p:nvSpPr>
          <p:cNvPr id="172" name="TextBox 171"/>
          <p:cNvSpPr txBox="1"/>
          <p:nvPr/>
        </p:nvSpPr>
        <p:spPr>
          <a:xfrm>
            <a:off x="1878278" y="6102133"/>
            <a:ext cx="1003786" cy="594009"/>
          </a:xfrm>
          <a:prstGeom prst="rect">
            <a:avLst/>
          </a:prstGeom>
          <a:noFill/>
        </p:spPr>
        <p:txBody>
          <a:bodyPr wrap="square" rtlCol="0">
            <a:spAutoFit/>
          </a:bodyPr>
          <a:lstStyle/>
          <a:p>
            <a:pPr algn="ctr" defTabSz="914400">
              <a:lnSpc>
                <a:spcPct val="90000"/>
              </a:lnSpc>
            </a:pPr>
            <a:r>
              <a:rPr lang="en-US" sz="1200" dirty="0">
                <a:solidFill>
                  <a:srgbClr val="000000"/>
                </a:solidFill>
                <a:latin typeface="Franklin Gothic Book"/>
                <a:cs typeface="Franklin Gothic Book"/>
              </a:rPr>
              <a:t>Anonymous</a:t>
            </a:r>
            <a:br>
              <a:rPr lang="en-US" sz="1200" dirty="0">
                <a:solidFill>
                  <a:srgbClr val="000000"/>
                </a:solidFill>
                <a:latin typeface="Franklin Gothic Book"/>
                <a:cs typeface="Franklin Gothic Book"/>
              </a:rPr>
            </a:br>
            <a:r>
              <a:rPr lang="en-US" sz="1200" dirty="0">
                <a:solidFill>
                  <a:srgbClr val="000000"/>
                </a:solidFill>
                <a:latin typeface="Franklin Gothic Book"/>
                <a:cs typeface="Franklin Gothic Book"/>
              </a:rPr>
              <a:t>Proxies</a:t>
            </a:r>
            <a:endParaRPr lang="en-US" sz="1200" dirty="0">
              <a:solidFill>
                <a:srgbClr val="000000"/>
              </a:solidFill>
              <a:latin typeface="Franklin Gothic Book"/>
            </a:endParaRPr>
          </a:p>
        </p:txBody>
      </p:sp>
      <p:sp>
        <p:nvSpPr>
          <p:cNvPr id="173" name="TextBox 172"/>
          <p:cNvSpPr txBox="1"/>
          <p:nvPr/>
        </p:nvSpPr>
        <p:spPr>
          <a:xfrm>
            <a:off x="2731740" y="6102133"/>
            <a:ext cx="1003786" cy="594009"/>
          </a:xfrm>
          <a:prstGeom prst="rect">
            <a:avLst/>
          </a:prstGeom>
          <a:noFill/>
        </p:spPr>
        <p:txBody>
          <a:bodyPr wrap="square" rtlCol="0">
            <a:spAutoFit/>
          </a:bodyPr>
          <a:lstStyle/>
          <a:p>
            <a:pPr algn="ctr" defTabSz="914400">
              <a:lnSpc>
                <a:spcPct val="90000"/>
              </a:lnSpc>
            </a:pPr>
            <a:r>
              <a:rPr lang="en-US" sz="1200" dirty="0">
                <a:solidFill>
                  <a:srgbClr val="000000"/>
                </a:solidFill>
                <a:latin typeface="Franklin Gothic Book"/>
                <a:cs typeface="Franklin Gothic Book"/>
              </a:rPr>
              <a:t>Anonymous</a:t>
            </a:r>
            <a:br>
              <a:rPr lang="en-US" sz="1200" dirty="0">
                <a:solidFill>
                  <a:srgbClr val="000000"/>
                </a:solidFill>
                <a:latin typeface="Franklin Gothic Book"/>
                <a:cs typeface="Franklin Gothic Book"/>
              </a:rPr>
            </a:br>
            <a:r>
              <a:rPr lang="en-US" sz="1200" dirty="0">
                <a:solidFill>
                  <a:srgbClr val="000000"/>
                </a:solidFill>
                <a:latin typeface="Franklin Gothic Book"/>
                <a:cs typeface="Franklin Gothic Book"/>
              </a:rPr>
              <a:t>Requests</a:t>
            </a:r>
            <a:endParaRPr lang="en-US" sz="1200" dirty="0">
              <a:solidFill>
                <a:srgbClr val="000000"/>
              </a:solidFill>
              <a:latin typeface="Franklin Gothic Book"/>
            </a:endParaRPr>
          </a:p>
        </p:txBody>
      </p:sp>
      <p:sp>
        <p:nvSpPr>
          <p:cNvPr id="174" name="TextBox 173"/>
          <p:cNvSpPr txBox="1"/>
          <p:nvPr/>
        </p:nvSpPr>
        <p:spPr>
          <a:xfrm>
            <a:off x="3604735" y="6102133"/>
            <a:ext cx="853180" cy="276999"/>
          </a:xfrm>
          <a:prstGeom prst="rect">
            <a:avLst/>
          </a:prstGeom>
          <a:noFill/>
        </p:spPr>
        <p:txBody>
          <a:bodyPr wrap="square" rtlCol="0">
            <a:spAutoFit/>
          </a:bodyPr>
          <a:lstStyle/>
          <a:p>
            <a:pPr algn="ctr" defTabSz="914400"/>
            <a:r>
              <a:rPr lang="en-US" sz="1200" dirty="0">
                <a:solidFill>
                  <a:srgbClr val="000000"/>
                </a:solidFill>
                <a:latin typeface="Franklin Gothic Book"/>
                <a:cs typeface="Franklin Gothic Book"/>
              </a:rPr>
              <a:t>Botnet</a:t>
            </a:r>
            <a:endParaRPr lang="en-US" sz="1200" dirty="0">
              <a:solidFill>
                <a:srgbClr val="000000"/>
              </a:solidFill>
              <a:latin typeface="Franklin Gothic Book"/>
            </a:endParaRPr>
          </a:p>
        </p:txBody>
      </p:sp>
      <p:sp>
        <p:nvSpPr>
          <p:cNvPr id="175" name="TextBox 174"/>
          <p:cNvSpPr txBox="1"/>
          <p:nvPr/>
        </p:nvSpPr>
        <p:spPr>
          <a:xfrm>
            <a:off x="4324482" y="6102133"/>
            <a:ext cx="853180" cy="461665"/>
          </a:xfrm>
          <a:prstGeom prst="rect">
            <a:avLst/>
          </a:prstGeom>
          <a:noFill/>
        </p:spPr>
        <p:txBody>
          <a:bodyPr wrap="square" rtlCol="0">
            <a:spAutoFit/>
          </a:bodyPr>
          <a:lstStyle/>
          <a:p>
            <a:pPr algn="ctr" defTabSz="914400"/>
            <a:r>
              <a:rPr lang="en-US" sz="1200" dirty="0">
                <a:solidFill>
                  <a:srgbClr val="000000"/>
                </a:solidFill>
                <a:latin typeface="Franklin Gothic Book"/>
                <a:cs typeface="Franklin Gothic Book"/>
              </a:rPr>
              <a:t>Attackers</a:t>
            </a:r>
            <a:endParaRPr lang="en-US" sz="1200" dirty="0">
              <a:solidFill>
                <a:srgbClr val="000000"/>
              </a:solidFill>
              <a:latin typeface="Franklin Gothic Book"/>
            </a:endParaRPr>
          </a:p>
        </p:txBody>
      </p:sp>
      <p:sp>
        <p:nvSpPr>
          <p:cNvPr id="176" name="TextBox 175"/>
          <p:cNvSpPr txBox="1"/>
          <p:nvPr/>
        </p:nvSpPr>
        <p:spPr>
          <a:xfrm>
            <a:off x="5541037" y="3276078"/>
            <a:ext cx="992753" cy="422998"/>
          </a:xfrm>
          <a:prstGeom prst="rect">
            <a:avLst/>
          </a:prstGeom>
          <a:noFill/>
        </p:spPr>
        <p:txBody>
          <a:bodyPr wrap="square" rtlCol="0">
            <a:spAutoFit/>
          </a:bodyPr>
          <a:lstStyle/>
          <a:p>
            <a:pPr algn="ctr" defTabSz="914400">
              <a:lnSpc>
                <a:spcPct val="90000"/>
              </a:lnSpc>
            </a:pPr>
            <a:r>
              <a:rPr lang="en-US" sz="800" dirty="0">
                <a:solidFill>
                  <a:srgbClr val="000000"/>
                </a:solidFill>
                <a:latin typeface="Franklin Gothic Medium"/>
                <a:cs typeface="Franklin Gothic Medium"/>
              </a:rPr>
              <a:t>Network attacks:</a:t>
            </a:r>
            <a:r>
              <a:rPr lang="en-US" sz="800" dirty="0">
                <a:solidFill>
                  <a:srgbClr val="000000"/>
                </a:solidFill>
                <a:latin typeface="Franklin Gothic Book"/>
                <a:cs typeface="Franklin Gothic Book"/>
              </a:rPr>
              <a:t/>
            </a:r>
            <a:br>
              <a:rPr lang="en-US" sz="800" dirty="0">
                <a:solidFill>
                  <a:srgbClr val="000000"/>
                </a:solidFill>
                <a:latin typeface="Franklin Gothic Book"/>
                <a:cs typeface="Franklin Gothic Book"/>
              </a:rPr>
            </a:br>
            <a:r>
              <a:rPr lang="en-US" sz="800" dirty="0">
                <a:solidFill>
                  <a:srgbClr val="000000"/>
                </a:solidFill>
                <a:latin typeface="Franklin Gothic Book"/>
                <a:cs typeface="Franklin Gothic Book"/>
              </a:rPr>
              <a:t>ICMP flood,</a:t>
            </a:r>
            <a:br>
              <a:rPr lang="en-US" sz="800" dirty="0">
                <a:solidFill>
                  <a:srgbClr val="000000"/>
                </a:solidFill>
                <a:latin typeface="Franklin Gothic Book"/>
                <a:cs typeface="Franklin Gothic Book"/>
              </a:rPr>
            </a:br>
            <a:r>
              <a:rPr lang="en-US" sz="800" dirty="0">
                <a:solidFill>
                  <a:srgbClr val="000000"/>
                </a:solidFill>
                <a:latin typeface="Franklin Gothic Book"/>
                <a:cs typeface="Franklin Gothic Book"/>
              </a:rPr>
              <a:t>UDP flood,</a:t>
            </a:r>
            <a:br>
              <a:rPr lang="en-US" sz="800" dirty="0">
                <a:solidFill>
                  <a:srgbClr val="000000"/>
                </a:solidFill>
                <a:latin typeface="Franklin Gothic Book"/>
                <a:cs typeface="Franklin Gothic Book"/>
              </a:rPr>
            </a:br>
            <a:r>
              <a:rPr lang="en-US" sz="800" dirty="0">
                <a:solidFill>
                  <a:srgbClr val="000000"/>
                </a:solidFill>
                <a:latin typeface="Franklin Gothic Book"/>
                <a:cs typeface="Franklin Gothic Book"/>
              </a:rPr>
              <a:t>SYN flood</a:t>
            </a:r>
            <a:endParaRPr lang="en-US" sz="800" dirty="0">
              <a:solidFill>
                <a:srgbClr val="000000"/>
              </a:solidFill>
              <a:latin typeface="Franklin Gothic Book"/>
            </a:endParaRPr>
          </a:p>
        </p:txBody>
      </p:sp>
      <p:sp>
        <p:nvSpPr>
          <p:cNvPr id="177" name="TextBox 176"/>
          <p:cNvSpPr txBox="1"/>
          <p:nvPr/>
        </p:nvSpPr>
        <p:spPr>
          <a:xfrm>
            <a:off x="5553737" y="4563489"/>
            <a:ext cx="992753" cy="510182"/>
          </a:xfrm>
          <a:prstGeom prst="rect">
            <a:avLst/>
          </a:prstGeom>
          <a:noFill/>
        </p:spPr>
        <p:txBody>
          <a:bodyPr wrap="square" rtlCol="0">
            <a:spAutoFit/>
          </a:bodyPr>
          <a:lstStyle/>
          <a:p>
            <a:pPr algn="ctr" defTabSz="914400">
              <a:lnSpc>
                <a:spcPct val="90000"/>
              </a:lnSpc>
            </a:pPr>
            <a:r>
              <a:rPr lang="en-US" sz="800" dirty="0">
                <a:solidFill>
                  <a:srgbClr val="000000"/>
                </a:solidFill>
                <a:latin typeface="Franklin Gothic Medium"/>
                <a:cs typeface="Franklin Gothic Medium"/>
              </a:rPr>
              <a:t>DNS attacks:</a:t>
            </a:r>
          </a:p>
          <a:p>
            <a:pPr algn="ctr" defTabSz="914400">
              <a:lnSpc>
                <a:spcPct val="90000"/>
              </a:lnSpc>
            </a:pPr>
            <a:r>
              <a:rPr lang="en-US" sz="800" dirty="0">
                <a:solidFill>
                  <a:srgbClr val="000000"/>
                </a:solidFill>
                <a:latin typeface="Franklin Gothic Book"/>
                <a:cs typeface="Franklin Gothic Book"/>
              </a:rPr>
              <a:t>DNS amplification,</a:t>
            </a:r>
            <a:br>
              <a:rPr lang="en-US" sz="800" dirty="0">
                <a:solidFill>
                  <a:srgbClr val="000000"/>
                </a:solidFill>
                <a:latin typeface="Franklin Gothic Book"/>
                <a:cs typeface="Franklin Gothic Book"/>
              </a:rPr>
            </a:br>
            <a:r>
              <a:rPr lang="en-US" sz="800" dirty="0">
                <a:solidFill>
                  <a:srgbClr val="000000"/>
                </a:solidFill>
                <a:latin typeface="Franklin Gothic Book"/>
                <a:cs typeface="Franklin Gothic Book"/>
              </a:rPr>
              <a:t>query flood,</a:t>
            </a:r>
            <a:br>
              <a:rPr lang="en-US" sz="800" dirty="0">
                <a:solidFill>
                  <a:srgbClr val="000000"/>
                </a:solidFill>
                <a:latin typeface="Franklin Gothic Book"/>
                <a:cs typeface="Franklin Gothic Book"/>
              </a:rPr>
            </a:br>
            <a:r>
              <a:rPr lang="en-US" sz="800" dirty="0">
                <a:solidFill>
                  <a:srgbClr val="000000"/>
                </a:solidFill>
                <a:latin typeface="Franklin Gothic Book"/>
                <a:cs typeface="Franklin Gothic Book"/>
              </a:rPr>
              <a:t>dictionary attack,</a:t>
            </a:r>
            <a:br>
              <a:rPr lang="en-US" sz="800" dirty="0">
                <a:solidFill>
                  <a:srgbClr val="000000"/>
                </a:solidFill>
                <a:latin typeface="Franklin Gothic Book"/>
                <a:cs typeface="Franklin Gothic Book"/>
              </a:rPr>
            </a:br>
            <a:r>
              <a:rPr lang="en-US" sz="800" dirty="0">
                <a:solidFill>
                  <a:srgbClr val="000000"/>
                </a:solidFill>
                <a:latin typeface="Franklin Gothic Book"/>
                <a:cs typeface="Franklin Gothic Book"/>
              </a:rPr>
              <a:t>DNS poisoning</a:t>
            </a:r>
            <a:endParaRPr lang="en-US" sz="800" dirty="0">
              <a:solidFill>
                <a:srgbClr val="000000"/>
              </a:solidFill>
              <a:latin typeface="Franklin Gothic Book"/>
            </a:endParaRPr>
          </a:p>
        </p:txBody>
      </p:sp>
      <p:sp>
        <p:nvSpPr>
          <p:cNvPr id="182" name="TextBox 181"/>
          <p:cNvSpPr txBox="1"/>
          <p:nvPr/>
        </p:nvSpPr>
        <p:spPr>
          <a:xfrm>
            <a:off x="9288436" y="3034790"/>
            <a:ext cx="796627" cy="199794"/>
          </a:xfrm>
          <a:prstGeom prst="rect">
            <a:avLst/>
          </a:prstGeom>
          <a:noFill/>
        </p:spPr>
        <p:txBody>
          <a:bodyPr wrap="square" rtlCol="0">
            <a:spAutoFit/>
          </a:bodyPr>
          <a:lstStyle/>
          <a:p>
            <a:pPr algn="ctr" defTabSz="914400"/>
            <a:r>
              <a:rPr lang="en-US" sz="1050" dirty="0">
                <a:solidFill>
                  <a:srgbClr val="FFFFFF"/>
                </a:solidFill>
                <a:latin typeface="Franklin Gothic Book"/>
                <a:cs typeface="Franklin Gothic Book"/>
              </a:rPr>
              <a:t>Tier 2</a:t>
            </a:r>
            <a:endParaRPr lang="en-US" sz="1050" dirty="0">
              <a:solidFill>
                <a:srgbClr val="FFFFFF"/>
              </a:solidFill>
              <a:latin typeface="Franklin Gothic Book"/>
            </a:endParaRPr>
          </a:p>
        </p:txBody>
      </p:sp>
      <p:sp>
        <p:nvSpPr>
          <p:cNvPr id="183" name="TextBox 182"/>
          <p:cNvSpPr txBox="1"/>
          <p:nvPr/>
        </p:nvSpPr>
        <p:spPr>
          <a:xfrm>
            <a:off x="8728634" y="3347220"/>
            <a:ext cx="992753" cy="335816"/>
          </a:xfrm>
          <a:prstGeom prst="rect">
            <a:avLst/>
          </a:prstGeom>
          <a:noFill/>
        </p:spPr>
        <p:txBody>
          <a:bodyPr wrap="square" rtlCol="0">
            <a:spAutoFit/>
          </a:bodyPr>
          <a:lstStyle/>
          <a:p>
            <a:pPr algn="ctr" defTabSz="914400">
              <a:lnSpc>
                <a:spcPct val="90000"/>
              </a:lnSpc>
            </a:pPr>
            <a:r>
              <a:rPr lang="en-US" sz="800" dirty="0">
                <a:solidFill>
                  <a:srgbClr val="000000"/>
                </a:solidFill>
                <a:latin typeface="Franklin Gothic Medium"/>
                <a:cs typeface="Franklin Gothic Medium"/>
              </a:rPr>
              <a:t>SSL attacks:</a:t>
            </a:r>
            <a:r>
              <a:rPr lang="en-US" sz="800" dirty="0">
                <a:solidFill>
                  <a:srgbClr val="000000"/>
                </a:solidFill>
                <a:latin typeface="Franklin Gothic Book"/>
                <a:cs typeface="Franklin Gothic Book"/>
              </a:rPr>
              <a:t/>
            </a:r>
            <a:br>
              <a:rPr lang="en-US" sz="800" dirty="0">
                <a:solidFill>
                  <a:srgbClr val="000000"/>
                </a:solidFill>
                <a:latin typeface="Franklin Gothic Book"/>
                <a:cs typeface="Franklin Gothic Book"/>
              </a:rPr>
            </a:br>
            <a:r>
              <a:rPr lang="en-US" sz="800" dirty="0">
                <a:solidFill>
                  <a:srgbClr val="000000"/>
                </a:solidFill>
                <a:latin typeface="Franklin Gothic Book"/>
                <a:cs typeface="Franklin Gothic Book"/>
              </a:rPr>
              <a:t>SSL renegotiation,</a:t>
            </a:r>
            <a:br>
              <a:rPr lang="en-US" sz="800" dirty="0">
                <a:solidFill>
                  <a:srgbClr val="000000"/>
                </a:solidFill>
                <a:latin typeface="Franklin Gothic Book"/>
                <a:cs typeface="Franklin Gothic Book"/>
              </a:rPr>
            </a:br>
            <a:r>
              <a:rPr lang="en-US" sz="800" dirty="0">
                <a:solidFill>
                  <a:srgbClr val="000000"/>
                </a:solidFill>
                <a:latin typeface="Franklin Gothic Book"/>
                <a:cs typeface="Franklin Gothic Book"/>
              </a:rPr>
              <a:t>SSL flood</a:t>
            </a:r>
            <a:endParaRPr lang="en-US" sz="800" dirty="0">
              <a:solidFill>
                <a:srgbClr val="000000"/>
              </a:solidFill>
              <a:latin typeface="Franklin Gothic Book"/>
            </a:endParaRPr>
          </a:p>
        </p:txBody>
      </p:sp>
      <p:sp>
        <p:nvSpPr>
          <p:cNvPr id="184" name="TextBox 183"/>
          <p:cNvSpPr txBox="1"/>
          <p:nvPr/>
        </p:nvSpPr>
        <p:spPr>
          <a:xfrm>
            <a:off x="8691990" y="4522049"/>
            <a:ext cx="1029398" cy="421384"/>
          </a:xfrm>
          <a:prstGeom prst="rect">
            <a:avLst/>
          </a:prstGeom>
          <a:noFill/>
        </p:spPr>
        <p:txBody>
          <a:bodyPr wrap="square" rtlCol="0">
            <a:spAutoFit/>
          </a:bodyPr>
          <a:lstStyle/>
          <a:p>
            <a:pPr algn="ctr" defTabSz="914400">
              <a:lnSpc>
                <a:spcPct val="90000"/>
              </a:lnSpc>
            </a:pPr>
            <a:r>
              <a:rPr lang="en-US" sz="800" dirty="0">
                <a:solidFill>
                  <a:srgbClr val="000000"/>
                </a:solidFill>
                <a:latin typeface="Franklin Gothic Medium"/>
                <a:cs typeface="Franklin Gothic Medium"/>
              </a:rPr>
              <a:t>HTTP attacks:</a:t>
            </a:r>
            <a:r>
              <a:rPr lang="en-US" sz="800" dirty="0">
                <a:solidFill>
                  <a:srgbClr val="000000"/>
                </a:solidFill>
                <a:latin typeface="Franklin Gothic Book"/>
                <a:cs typeface="Franklin Gothic Book"/>
              </a:rPr>
              <a:t/>
            </a:r>
            <a:br>
              <a:rPr lang="en-US" sz="800" dirty="0">
                <a:solidFill>
                  <a:srgbClr val="000000"/>
                </a:solidFill>
                <a:latin typeface="Franklin Gothic Book"/>
                <a:cs typeface="Franklin Gothic Book"/>
              </a:rPr>
            </a:br>
            <a:r>
              <a:rPr lang="en-US" sz="800" dirty="0">
                <a:solidFill>
                  <a:srgbClr val="000000"/>
                </a:solidFill>
                <a:latin typeface="Franklin Gothic Book"/>
                <a:cs typeface="Franklin Gothic Book"/>
              </a:rPr>
              <a:t>Slowloris,</a:t>
            </a:r>
            <a:br>
              <a:rPr lang="en-US" sz="800" dirty="0">
                <a:solidFill>
                  <a:srgbClr val="000000"/>
                </a:solidFill>
                <a:latin typeface="Franklin Gothic Book"/>
                <a:cs typeface="Franklin Gothic Book"/>
              </a:rPr>
            </a:br>
            <a:r>
              <a:rPr lang="en-US" sz="800" dirty="0">
                <a:solidFill>
                  <a:srgbClr val="000000"/>
                </a:solidFill>
                <a:latin typeface="Franklin Gothic Book"/>
                <a:cs typeface="Franklin Gothic Book"/>
              </a:rPr>
              <a:t>slow POST,</a:t>
            </a:r>
            <a:br>
              <a:rPr lang="en-US" sz="800" dirty="0">
                <a:solidFill>
                  <a:srgbClr val="000000"/>
                </a:solidFill>
                <a:latin typeface="Franklin Gothic Book"/>
                <a:cs typeface="Franklin Gothic Book"/>
              </a:rPr>
            </a:br>
            <a:r>
              <a:rPr lang="en-US" sz="800" dirty="0">
                <a:solidFill>
                  <a:srgbClr val="000000"/>
                </a:solidFill>
                <a:latin typeface="Franklin Gothic Book"/>
                <a:cs typeface="Franklin Gothic Book"/>
              </a:rPr>
              <a:t>recursive POST/GET</a:t>
            </a:r>
            <a:endParaRPr lang="en-US" sz="800" dirty="0">
              <a:solidFill>
                <a:srgbClr val="000000"/>
              </a:solidFill>
              <a:latin typeface="Franklin Gothic Book"/>
            </a:endParaRPr>
          </a:p>
        </p:txBody>
      </p:sp>
      <p:sp>
        <p:nvSpPr>
          <p:cNvPr id="185" name="TextBox 184"/>
          <p:cNvSpPr txBox="1"/>
          <p:nvPr/>
        </p:nvSpPr>
        <p:spPr>
          <a:xfrm>
            <a:off x="9730345" y="4339220"/>
            <a:ext cx="898144" cy="217957"/>
          </a:xfrm>
          <a:prstGeom prst="rect">
            <a:avLst/>
          </a:prstGeom>
          <a:noFill/>
        </p:spPr>
        <p:txBody>
          <a:bodyPr wrap="square" rtlCol="0">
            <a:spAutoFit/>
          </a:bodyPr>
          <a:lstStyle/>
          <a:p>
            <a:pPr algn="ctr" defTabSz="914400"/>
            <a:r>
              <a:rPr lang="en-US" sz="1200" dirty="0">
                <a:solidFill>
                  <a:srgbClr val="000000"/>
                </a:solidFill>
                <a:latin typeface="Franklin Gothic Book"/>
                <a:cs typeface="Franklin Gothic Book"/>
              </a:rPr>
              <a:t>Application</a:t>
            </a:r>
            <a:endParaRPr lang="en-US" sz="1200" dirty="0">
              <a:solidFill>
                <a:srgbClr val="000000"/>
              </a:solidFill>
              <a:latin typeface="Franklin Gothic Book"/>
            </a:endParaRPr>
          </a:p>
        </p:txBody>
      </p:sp>
      <p:sp>
        <p:nvSpPr>
          <p:cNvPr id="187" name="TextBox 186"/>
          <p:cNvSpPr txBox="1"/>
          <p:nvPr/>
        </p:nvSpPr>
        <p:spPr>
          <a:xfrm>
            <a:off x="11222156" y="3272955"/>
            <a:ext cx="943977" cy="336622"/>
          </a:xfrm>
          <a:prstGeom prst="rect">
            <a:avLst/>
          </a:prstGeom>
          <a:noFill/>
        </p:spPr>
        <p:txBody>
          <a:bodyPr wrap="square" rtlCol="0">
            <a:spAutoFit/>
          </a:bodyPr>
          <a:lstStyle/>
          <a:p>
            <a:pPr algn="ctr" defTabSz="914400">
              <a:lnSpc>
                <a:spcPct val="90000"/>
              </a:lnSpc>
            </a:pPr>
            <a:r>
              <a:rPr lang="en-US" sz="1200" dirty="0">
                <a:solidFill>
                  <a:srgbClr val="000000"/>
                </a:solidFill>
                <a:latin typeface="Franklin Gothic Book"/>
                <a:cs typeface="Franklin Gothic Book"/>
              </a:rPr>
              <a:t>Financial</a:t>
            </a:r>
            <a:br>
              <a:rPr lang="en-US" sz="1200" dirty="0">
                <a:solidFill>
                  <a:srgbClr val="000000"/>
                </a:solidFill>
                <a:latin typeface="Franklin Gothic Book"/>
                <a:cs typeface="Franklin Gothic Book"/>
              </a:rPr>
            </a:br>
            <a:r>
              <a:rPr lang="en-US" sz="1200" dirty="0">
                <a:solidFill>
                  <a:srgbClr val="000000"/>
                </a:solidFill>
                <a:latin typeface="Franklin Gothic Book"/>
                <a:cs typeface="Franklin Gothic Book"/>
              </a:rPr>
              <a:t>Services</a:t>
            </a:r>
            <a:endParaRPr lang="en-US" sz="1200" dirty="0">
              <a:solidFill>
                <a:srgbClr val="000000"/>
              </a:solidFill>
              <a:latin typeface="Franklin Gothic Book"/>
            </a:endParaRPr>
          </a:p>
        </p:txBody>
      </p:sp>
      <p:sp>
        <p:nvSpPr>
          <p:cNvPr id="188" name="TextBox 187"/>
          <p:cNvSpPr txBox="1"/>
          <p:nvPr/>
        </p:nvSpPr>
        <p:spPr>
          <a:xfrm>
            <a:off x="11149995" y="4032849"/>
            <a:ext cx="1088298" cy="205848"/>
          </a:xfrm>
          <a:prstGeom prst="rect">
            <a:avLst/>
          </a:prstGeom>
          <a:noFill/>
        </p:spPr>
        <p:txBody>
          <a:bodyPr wrap="square" rtlCol="0">
            <a:spAutoFit/>
          </a:bodyPr>
          <a:lstStyle/>
          <a:p>
            <a:pPr algn="ctr" defTabSz="914400">
              <a:lnSpc>
                <a:spcPct val="90000"/>
              </a:lnSpc>
            </a:pPr>
            <a:r>
              <a:rPr lang="en-US" sz="1200" dirty="0">
                <a:solidFill>
                  <a:srgbClr val="000000"/>
                </a:solidFill>
                <a:latin typeface="Franklin Gothic Book"/>
                <a:cs typeface="Franklin Gothic Book"/>
              </a:rPr>
              <a:t>E-Commerce</a:t>
            </a:r>
            <a:endParaRPr lang="en-US" sz="1200" dirty="0">
              <a:solidFill>
                <a:srgbClr val="000000"/>
              </a:solidFill>
              <a:latin typeface="Franklin Gothic Book"/>
            </a:endParaRPr>
          </a:p>
        </p:txBody>
      </p:sp>
      <p:sp>
        <p:nvSpPr>
          <p:cNvPr id="189" name="TextBox 188"/>
          <p:cNvSpPr txBox="1"/>
          <p:nvPr/>
        </p:nvSpPr>
        <p:spPr>
          <a:xfrm>
            <a:off x="11222156" y="4798051"/>
            <a:ext cx="943977" cy="205848"/>
          </a:xfrm>
          <a:prstGeom prst="rect">
            <a:avLst/>
          </a:prstGeom>
          <a:noFill/>
        </p:spPr>
        <p:txBody>
          <a:bodyPr wrap="square" rtlCol="0">
            <a:spAutoFit/>
          </a:bodyPr>
          <a:lstStyle/>
          <a:p>
            <a:pPr algn="ctr" defTabSz="914400">
              <a:lnSpc>
                <a:spcPct val="90000"/>
              </a:lnSpc>
            </a:pPr>
            <a:r>
              <a:rPr lang="en-US" sz="1200" dirty="0">
                <a:solidFill>
                  <a:srgbClr val="000000"/>
                </a:solidFill>
                <a:latin typeface="Franklin Gothic Book"/>
                <a:cs typeface="Franklin Gothic Book"/>
              </a:rPr>
              <a:t>Subscriber</a:t>
            </a:r>
            <a:endParaRPr lang="en-US" sz="1200" dirty="0">
              <a:solidFill>
                <a:srgbClr val="000000"/>
              </a:solidFill>
              <a:latin typeface="Franklin Gothic Book"/>
            </a:endParaRPr>
          </a:p>
        </p:txBody>
      </p:sp>
      <p:grpSp>
        <p:nvGrpSpPr>
          <p:cNvPr id="190" name="Group 189"/>
          <p:cNvGrpSpPr/>
          <p:nvPr/>
        </p:nvGrpSpPr>
        <p:grpSpPr>
          <a:xfrm>
            <a:off x="9939167" y="4030269"/>
            <a:ext cx="480502" cy="317279"/>
            <a:chOff x="3441700" y="1125538"/>
            <a:chExt cx="498475" cy="403225"/>
          </a:xfrm>
        </p:grpSpPr>
        <p:sp>
          <p:nvSpPr>
            <p:cNvPr id="191" name="Freeform 29"/>
            <p:cNvSpPr>
              <a:spLocks noEditPoints="1"/>
            </p:cNvSpPr>
            <p:nvPr/>
          </p:nvSpPr>
          <p:spPr bwMode="auto">
            <a:xfrm>
              <a:off x="3441700" y="1412875"/>
              <a:ext cx="498475" cy="115888"/>
            </a:xfrm>
            <a:custGeom>
              <a:avLst/>
              <a:gdLst>
                <a:gd name="T0" fmla="*/ 523 w 555"/>
                <a:gd name="T1" fmla="*/ 0 h 128"/>
                <a:gd name="T2" fmla="*/ 32 w 555"/>
                <a:gd name="T3" fmla="*/ 0 h 128"/>
                <a:gd name="T4" fmla="*/ 0 w 555"/>
                <a:gd name="T5" fmla="*/ 32 h 128"/>
                <a:gd name="T6" fmla="*/ 0 w 555"/>
                <a:gd name="T7" fmla="*/ 96 h 128"/>
                <a:gd name="T8" fmla="*/ 32 w 555"/>
                <a:gd name="T9" fmla="*/ 128 h 128"/>
                <a:gd name="T10" fmla="*/ 523 w 555"/>
                <a:gd name="T11" fmla="*/ 128 h 128"/>
                <a:gd name="T12" fmla="*/ 555 w 555"/>
                <a:gd name="T13" fmla="*/ 96 h 128"/>
                <a:gd name="T14" fmla="*/ 555 w 555"/>
                <a:gd name="T15" fmla="*/ 32 h 128"/>
                <a:gd name="T16" fmla="*/ 523 w 555"/>
                <a:gd name="T17" fmla="*/ 0 h 128"/>
                <a:gd name="T18" fmla="*/ 278 w 555"/>
                <a:gd name="T19" fmla="*/ 106 h 128"/>
                <a:gd name="T20" fmla="*/ 235 w 555"/>
                <a:gd name="T21" fmla="*/ 64 h 128"/>
                <a:gd name="T22" fmla="*/ 278 w 555"/>
                <a:gd name="T23" fmla="*/ 21 h 128"/>
                <a:gd name="T24" fmla="*/ 320 w 555"/>
                <a:gd name="T25" fmla="*/ 64 h 128"/>
                <a:gd name="T26" fmla="*/ 278 w 555"/>
                <a:gd name="T27" fmla="*/ 10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5" h="128">
                  <a:moveTo>
                    <a:pt x="523" y="0"/>
                  </a:moveTo>
                  <a:cubicBezTo>
                    <a:pt x="32" y="0"/>
                    <a:pt x="32" y="0"/>
                    <a:pt x="32" y="0"/>
                  </a:cubicBezTo>
                  <a:cubicBezTo>
                    <a:pt x="15" y="0"/>
                    <a:pt x="0" y="14"/>
                    <a:pt x="0" y="32"/>
                  </a:cubicBezTo>
                  <a:cubicBezTo>
                    <a:pt x="0" y="96"/>
                    <a:pt x="0" y="96"/>
                    <a:pt x="0" y="96"/>
                  </a:cubicBezTo>
                  <a:cubicBezTo>
                    <a:pt x="0" y="113"/>
                    <a:pt x="15" y="128"/>
                    <a:pt x="32" y="128"/>
                  </a:cubicBezTo>
                  <a:cubicBezTo>
                    <a:pt x="523" y="128"/>
                    <a:pt x="523" y="128"/>
                    <a:pt x="523" y="128"/>
                  </a:cubicBezTo>
                  <a:cubicBezTo>
                    <a:pt x="541" y="128"/>
                    <a:pt x="555" y="113"/>
                    <a:pt x="555" y="96"/>
                  </a:cubicBezTo>
                  <a:cubicBezTo>
                    <a:pt x="555" y="32"/>
                    <a:pt x="555" y="32"/>
                    <a:pt x="555" y="32"/>
                  </a:cubicBezTo>
                  <a:cubicBezTo>
                    <a:pt x="555" y="14"/>
                    <a:pt x="541" y="0"/>
                    <a:pt x="523" y="0"/>
                  </a:cubicBezTo>
                  <a:close/>
                  <a:moveTo>
                    <a:pt x="278" y="106"/>
                  </a:moveTo>
                  <a:cubicBezTo>
                    <a:pt x="254" y="106"/>
                    <a:pt x="235" y="87"/>
                    <a:pt x="235" y="64"/>
                  </a:cubicBezTo>
                  <a:cubicBezTo>
                    <a:pt x="235" y="40"/>
                    <a:pt x="254" y="21"/>
                    <a:pt x="278" y="21"/>
                  </a:cubicBezTo>
                  <a:cubicBezTo>
                    <a:pt x="301" y="21"/>
                    <a:pt x="320" y="40"/>
                    <a:pt x="320" y="64"/>
                  </a:cubicBezTo>
                  <a:cubicBezTo>
                    <a:pt x="320" y="87"/>
                    <a:pt x="301" y="106"/>
                    <a:pt x="278" y="106"/>
                  </a:cubicBez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latin typeface="Franklin Gothic Book"/>
              </a:endParaRPr>
            </a:p>
          </p:txBody>
        </p:sp>
        <p:sp>
          <p:nvSpPr>
            <p:cNvPr id="192" name="Freeform 30"/>
            <p:cNvSpPr>
              <a:spLocks noEditPoints="1"/>
            </p:cNvSpPr>
            <p:nvPr/>
          </p:nvSpPr>
          <p:spPr bwMode="auto">
            <a:xfrm>
              <a:off x="3441700" y="1268413"/>
              <a:ext cx="498475" cy="115888"/>
            </a:xfrm>
            <a:custGeom>
              <a:avLst/>
              <a:gdLst>
                <a:gd name="T0" fmla="*/ 523 w 555"/>
                <a:gd name="T1" fmla="*/ 0 h 128"/>
                <a:gd name="T2" fmla="*/ 32 w 555"/>
                <a:gd name="T3" fmla="*/ 0 h 128"/>
                <a:gd name="T4" fmla="*/ 0 w 555"/>
                <a:gd name="T5" fmla="*/ 32 h 128"/>
                <a:gd name="T6" fmla="*/ 0 w 555"/>
                <a:gd name="T7" fmla="*/ 96 h 128"/>
                <a:gd name="T8" fmla="*/ 32 w 555"/>
                <a:gd name="T9" fmla="*/ 128 h 128"/>
                <a:gd name="T10" fmla="*/ 523 w 555"/>
                <a:gd name="T11" fmla="*/ 128 h 128"/>
                <a:gd name="T12" fmla="*/ 555 w 555"/>
                <a:gd name="T13" fmla="*/ 96 h 128"/>
                <a:gd name="T14" fmla="*/ 555 w 555"/>
                <a:gd name="T15" fmla="*/ 32 h 128"/>
                <a:gd name="T16" fmla="*/ 523 w 555"/>
                <a:gd name="T17" fmla="*/ 0 h 128"/>
                <a:gd name="T18" fmla="*/ 278 w 555"/>
                <a:gd name="T19" fmla="*/ 106 h 128"/>
                <a:gd name="T20" fmla="*/ 235 w 555"/>
                <a:gd name="T21" fmla="*/ 64 h 128"/>
                <a:gd name="T22" fmla="*/ 278 w 555"/>
                <a:gd name="T23" fmla="*/ 21 h 128"/>
                <a:gd name="T24" fmla="*/ 320 w 555"/>
                <a:gd name="T25" fmla="*/ 64 h 128"/>
                <a:gd name="T26" fmla="*/ 278 w 555"/>
                <a:gd name="T27" fmla="*/ 10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5" h="128">
                  <a:moveTo>
                    <a:pt x="523" y="0"/>
                  </a:moveTo>
                  <a:cubicBezTo>
                    <a:pt x="32" y="0"/>
                    <a:pt x="32" y="0"/>
                    <a:pt x="32" y="0"/>
                  </a:cubicBezTo>
                  <a:cubicBezTo>
                    <a:pt x="15" y="0"/>
                    <a:pt x="0" y="14"/>
                    <a:pt x="0" y="32"/>
                  </a:cubicBezTo>
                  <a:cubicBezTo>
                    <a:pt x="0" y="96"/>
                    <a:pt x="0" y="96"/>
                    <a:pt x="0" y="96"/>
                  </a:cubicBezTo>
                  <a:cubicBezTo>
                    <a:pt x="0" y="113"/>
                    <a:pt x="15" y="128"/>
                    <a:pt x="32" y="128"/>
                  </a:cubicBezTo>
                  <a:cubicBezTo>
                    <a:pt x="523" y="128"/>
                    <a:pt x="523" y="128"/>
                    <a:pt x="523" y="128"/>
                  </a:cubicBezTo>
                  <a:cubicBezTo>
                    <a:pt x="541" y="128"/>
                    <a:pt x="555" y="113"/>
                    <a:pt x="555" y="96"/>
                  </a:cubicBezTo>
                  <a:cubicBezTo>
                    <a:pt x="555" y="32"/>
                    <a:pt x="555" y="32"/>
                    <a:pt x="555" y="32"/>
                  </a:cubicBezTo>
                  <a:cubicBezTo>
                    <a:pt x="555" y="14"/>
                    <a:pt x="541" y="0"/>
                    <a:pt x="523" y="0"/>
                  </a:cubicBezTo>
                  <a:close/>
                  <a:moveTo>
                    <a:pt x="278" y="106"/>
                  </a:moveTo>
                  <a:cubicBezTo>
                    <a:pt x="254" y="106"/>
                    <a:pt x="235" y="87"/>
                    <a:pt x="235" y="64"/>
                  </a:cubicBezTo>
                  <a:cubicBezTo>
                    <a:pt x="235" y="40"/>
                    <a:pt x="254" y="21"/>
                    <a:pt x="278" y="21"/>
                  </a:cubicBezTo>
                  <a:cubicBezTo>
                    <a:pt x="301" y="21"/>
                    <a:pt x="320" y="40"/>
                    <a:pt x="320" y="64"/>
                  </a:cubicBezTo>
                  <a:cubicBezTo>
                    <a:pt x="320" y="87"/>
                    <a:pt x="301" y="106"/>
                    <a:pt x="278" y="106"/>
                  </a:cubicBez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latin typeface="Franklin Gothic Book"/>
              </a:endParaRPr>
            </a:p>
          </p:txBody>
        </p:sp>
        <p:sp>
          <p:nvSpPr>
            <p:cNvPr id="193" name="Freeform 31"/>
            <p:cNvSpPr>
              <a:spLocks noEditPoints="1"/>
            </p:cNvSpPr>
            <p:nvPr/>
          </p:nvSpPr>
          <p:spPr bwMode="auto">
            <a:xfrm>
              <a:off x="3441700" y="1125538"/>
              <a:ext cx="498475" cy="114300"/>
            </a:xfrm>
            <a:custGeom>
              <a:avLst/>
              <a:gdLst>
                <a:gd name="T0" fmla="*/ 523 w 555"/>
                <a:gd name="T1" fmla="*/ 0 h 128"/>
                <a:gd name="T2" fmla="*/ 32 w 555"/>
                <a:gd name="T3" fmla="*/ 0 h 128"/>
                <a:gd name="T4" fmla="*/ 0 w 555"/>
                <a:gd name="T5" fmla="*/ 32 h 128"/>
                <a:gd name="T6" fmla="*/ 0 w 555"/>
                <a:gd name="T7" fmla="*/ 96 h 128"/>
                <a:gd name="T8" fmla="*/ 32 w 555"/>
                <a:gd name="T9" fmla="*/ 128 h 128"/>
                <a:gd name="T10" fmla="*/ 523 w 555"/>
                <a:gd name="T11" fmla="*/ 128 h 128"/>
                <a:gd name="T12" fmla="*/ 555 w 555"/>
                <a:gd name="T13" fmla="*/ 96 h 128"/>
                <a:gd name="T14" fmla="*/ 555 w 555"/>
                <a:gd name="T15" fmla="*/ 32 h 128"/>
                <a:gd name="T16" fmla="*/ 523 w 555"/>
                <a:gd name="T17" fmla="*/ 0 h 128"/>
                <a:gd name="T18" fmla="*/ 278 w 555"/>
                <a:gd name="T19" fmla="*/ 106 h 128"/>
                <a:gd name="T20" fmla="*/ 235 w 555"/>
                <a:gd name="T21" fmla="*/ 64 h 128"/>
                <a:gd name="T22" fmla="*/ 278 w 555"/>
                <a:gd name="T23" fmla="*/ 21 h 128"/>
                <a:gd name="T24" fmla="*/ 320 w 555"/>
                <a:gd name="T25" fmla="*/ 64 h 128"/>
                <a:gd name="T26" fmla="*/ 278 w 555"/>
                <a:gd name="T27" fmla="*/ 10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5" h="128">
                  <a:moveTo>
                    <a:pt x="523" y="0"/>
                  </a:moveTo>
                  <a:cubicBezTo>
                    <a:pt x="32" y="0"/>
                    <a:pt x="32" y="0"/>
                    <a:pt x="32" y="0"/>
                  </a:cubicBezTo>
                  <a:cubicBezTo>
                    <a:pt x="15" y="0"/>
                    <a:pt x="0" y="14"/>
                    <a:pt x="0" y="32"/>
                  </a:cubicBezTo>
                  <a:cubicBezTo>
                    <a:pt x="0" y="96"/>
                    <a:pt x="0" y="96"/>
                    <a:pt x="0" y="96"/>
                  </a:cubicBezTo>
                  <a:cubicBezTo>
                    <a:pt x="0" y="113"/>
                    <a:pt x="15" y="128"/>
                    <a:pt x="32" y="128"/>
                  </a:cubicBezTo>
                  <a:cubicBezTo>
                    <a:pt x="523" y="128"/>
                    <a:pt x="523" y="128"/>
                    <a:pt x="523" y="128"/>
                  </a:cubicBezTo>
                  <a:cubicBezTo>
                    <a:pt x="541" y="128"/>
                    <a:pt x="555" y="113"/>
                    <a:pt x="555" y="96"/>
                  </a:cubicBezTo>
                  <a:cubicBezTo>
                    <a:pt x="555" y="32"/>
                    <a:pt x="555" y="32"/>
                    <a:pt x="555" y="32"/>
                  </a:cubicBezTo>
                  <a:cubicBezTo>
                    <a:pt x="555" y="14"/>
                    <a:pt x="541" y="0"/>
                    <a:pt x="523" y="0"/>
                  </a:cubicBezTo>
                  <a:close/>
                  <a:moveTo>
                    <a:pt x="278" y="106"/>
                  </a:moveTo>
                  <a:cubicBezTo>
                    <a:pt x="254" y="106"/>
                    <a:pt x="235" y="87"/>
                    <a:pt x="235" y="64"/>
                  </a:cubicBezTo>
                  <a:cubicBezTo>
                    <a:pt x="235" y="40"/>
                    <a:pt x="254" y="21"/>
                    <a:pt x="278" y="21"/>
                  </a:cubicBezTo>
                  <a:cubicBezTo>
                    <a:pt x="301" y="21"/>
                    <a:pt x="320" y="40"/>
                    <a:pt x="320" y="64"/>
                  </a:cubicBezTo>
                  <a:cubicBezTo>
                    <a:pt x="320" y="87"/>
                    <a:pt x="301" y="106"/>
                    <a:pt x="278" y="106"/>
                  </a:cubicBez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latin typeface="Franklin Gothic Book"/>
              </a:endParaRPr>
            </a:p>
          </p:txBody>
        </p:sp>
      </p:grpSp>
      <p:grpSp>
        <p:nvGrpSpPr>
          <p:cNvPr id="194" name="Group 193"/>
          <p:cNvGrpSpPr/>
          <p:nvPr/>
        </p:nvGrpSpPr>
        <p:grpSpPr>
          <a:xfrm>
            <a:off x="4485412" y="5833271"/>
            <a:ext cx="535975" cy="284693"/>
            <a:chOff x="8789988" y="1395907"/>
            <a:chExt cx="1327150" cy="863600"/>
          </a:xfrm>
        </p:grpSpPr>
        <p:sp>
          <p:nvSpPr>
            <p:cNvPr id="195" name="Freeform 194"/>
            <p:cNvSpPr>
              <a:spLocks noEditPoints="1"/>
            </p:cNvSpPr>
            <p:nvPr/>
          </p:nvSpPr>
          <p:spPr bwMode="auto">
            <a:xfrm>
              <a:off x="9758363" y="1530844"/>
              <a:ext cx="358775" cy="595313"/>
            </a:xfrm>
            <a:custGeom>
              <a:avLst/>
              <a:gdLst>
                <a:gd name="T0" fmla="*/ 36 w 134"/>
                <a:gd name="T1" fmla="*/ 0 h 222"/>
                <a:gd name="T2" fmla="*/ 12 w 134"/>
                <a:gd name="T3" fmla="*/ 3 h 222"/>
                <a:gd name="T4" fmla="*/ 40 w 134"/>
                <a:gd name="T5" fmla="*/ 91 h 222"/>
                <a:gd name="T6" fmla="*/ 32 w 134"/>
                <a:gd name="T7" fmla="*/ 132 h 222"/>
                <a:gd name="T8" fmla="*/ 44 w 134"/>
                <a:gd name="T9" fmla="*/ 136 h 222"/>
                <a:gd name="T10" fmla="*/ 51 w 134"/>
                <a:gd name="T11" fmla="*/ 148 h 222"/>
                <a:gd name="T12" fmla="*/ 43 w 134"/>
                <a:gd name="T13" fmla="*/ 162 h 222"/>
                <a:gd name="T14" fmla="*/ 29 w 134"/>
                <a:gd name="T15" fmla="*/ 162 h 222"/>
                <a:gd name="T16" fmla="*/ 20 w 134"/>
                <a:gd name="T17" fmla="*/ 157 h 222"/>
                <a:gd name="T18" fmla="*/ 0 w 134"/>
                <a:gd name="T19" fmla="*/ 188 h 222"/>
                <a:gd name="T20" fmla="*/ 2 w 134"/>
                <a:gd name="T21" fmla="*/ 188 h 222"/>
                <a:gd name="T22" fmla="*/ 4 w 134"/>
                <a:gd name="T23" fmla="*/ 188 h 222"/>
                <a:gd name="T24" fmla="*/ 6 w 134"/>
                <a:gd name="T25" fmla="*/ 207 h 222"/>
                <a:gd name="T26" fmla="*/ 13 w 134"/>
                <a:gd name="T27" fmla="*/ 222 h 222"/>
                <a:gd name="T28" fmla="*/ 21 w 134"/>
                <a:gd name="T29" fmla="*/ 207 h 222"/>
                <a:gd name="T30" fmla="*/ 23 w 134"/>
                <a:gd name="T31" fmla="*/ 188 h 222"/>
                <a:gd name="T32" fmla="*/ 25 w 134"/>
                <a:gd name="T33" fmla="*/ 188 h 222"/>
                <a:gd name="T34" fmla="*/ 27 w 134"/>
                <a:gd name="T35" fmla="*/ 188 h 222"/>
                <a:gd name="T36" fmla="*/ 29 w 134"/>
                <a:gd name="T37" fmla="*/ 207 h 222"/>
                <a:gd name="T38" fmla="*/ 36 w 134"/>
                <a:gd name="T39" fmla="*/ 222 h 222"/>
                <a:gd name="T40" fmla="*/ 44 w 134"/>
                <a:gd name="T41" fmla="*/ 207 h 222"/>
                <a:gd name="T42" fmla="*/ 46 w 134"/>
                <a:gd name="T43" fmla="*/ 188 h 222"/>
                <a:gd name="T44" fmla="*/ 48 w 134"/>
                <a:gd name="T45" fmla="*/ 188 h 222"/>
                <a:gd name="T46" fmla="*/ 50 w 134"/>
                <a:gd name="T47" fmla="*/ 188 h 222"/>
                <a:gd name="T48" fmla="*/ 52 w 134"/>
                <a:gd name="T49" fmla="*/ 207 h 222"/>
                <a:gd name="T50" fmla="*/ 59 w 134"/>
                <a:gd name="T51" fmla="*/ 222 h 222"/>
                <a:gd name="T52" fmla="*/ 67 w 134"/>
                <a:gd name="T53" fmla="*/ 207 h 222"/>
                <a:gd name="T54" fmla="*/ 69 w 134"/>
                <a:gd name="T55" fmla="*/ 188 h 222"/>
                <a:gd name="T56" fmla="*/ 71 w 134"/>
                <a:gd name="T57" fmla="*/ 188 h 222"/>
                <a:gd name="T58" fmla="*/ 73 w 134"/>
                <a:gd name="T59" fmla="*/ 188 h 222"/>
                <a:gd name="T60" fmla="*/ 75 w 134"/>
                <a:gd name="T61" fmla="*/ 207 h 222"/>
                <a:gd name="T62" fmla="*/ 83 w 134"/>
                <a:gd name="T63" fmla="*/ 222 h 222"/>
                <a:gd name="T64" fmla="*/ 92 w 134"/>
                <a:gd name="T65" fmla="*/ 206 h 222"/>
                <a:gd name="T66" fmla="*/ 92 w 134"/>
                <a:gd name="T67" fmla="*/ 193 h 222"/>
                <a:gd name="T68" fmla="*/ 102 w 134"/>
                <a:gd name="T69" fmla="*/ 166 h 222"/>
                <a:gd name="T70" fmla="*/ 134 w 134"/>
                <a:gd name="T71" fmla="*/ 98 h 222"/>
                <a:gd name="T72" fmla="*/ 36 w 134"/>
                <a:gd name="T73" fmla="*/ 0 h 222"/>
                <a:gd name="T74" fmla="*/ 75 w 134"/>
                <a:gd name="T75" fmla="*/ 130 h 222"/>
                <a:gd name="T76" fmla="*/ 45 w 134"/>
                <a:gd name="T77" fmla="*/ 99 h 222"/>
                <a:gd name="T78" fmla="*/ 75 w 134"/>
                <a:gd name="T79" fmla="*/ 69 h 222"/>
                <a:gd name="T80" fmla="*/ 106 w 134"/>
                <a:gd name="T81" fmla="*/ 99 h 222"/>
                <a:gd name="T82" fmla="*/ 75 w 134"/>
                <a:gd name="T83" fmla="*/ 13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4" h="222">
                  <a:moveTo>
                    <a:pt x="36" y="0"/>
                  </a:moveTo>
                  <a:cubicBezTo>
                    <a:pt x="28" y="0"/>
                    <a:pt x="20" y="1"/>
                    <a:pt x="12" y="3"/>
                  </a:cubicBezTo>
                  <a:cubicBezTo>
                    <a:pt x="30" y="28"/>
                    <a:pt x="40" y="59"/>
                    <a:pt x="40" y="91"/>
                  </a:cubicBezTo>
                  <a:cubicBezTo>
                    <a:pt x="40" y="105"/>
                    <a:pt x="37" y="119"/>
                    <a:pt x="32" y="132"/>
                  </a:cubicBezTo>
                  <a:cubicBezTo>
                    <a:pt x="36" y="129"/>
                    <a:pt x="41" y="131"/>
                    <a:pt x="44" y="136"/>
                  </a:cubicBezTo>
                  <a:cubicBezTo>
                    <a:pt x="51" y="148"/>
                    <a:pt x="51" y="148"/>
                    <a:pt x="51" y="148"/>
                  </a:cubicBezTo>
                  <a:cubicBezTo>
                    <a:pt x="55" y="156"/>
                    <a:pt x="52" y="162"/>
                    <a:pt x="43" y="162"/>
                  </a:cubicBezTo>
                  <a:cubicBezTo>
                    <a:pt x="29" y="162"/>
                    <a:pt x="29" y="162"/>
                    <a:pt x="29" y="162"/>
                  </a:cubicBezTo>
                  <a:cubicBezTo>
                    <a:pt x="25" y="162"/>
                    <a:pt x="22" y="160"/>
                    <a:pt x="20" y="157"/>
                  </a:cubicBezTo>
                  <a:cubicBezTo>
                    <a:pt x="13" y="170"/>
                    <a:pt x="6" y="181"/>
                    <a:pt x="0" y="188"/>
                  </a:cubicBezTo>
                  <a:cubicBezTo>
                    <a:pt x="1" y="188"/>
                    <a:pt x="1" y="188"/>
                    <a:pt x="2" y="188"/>
                  </a:cubicBezTo>
                  <a:cubicBezTo>
                    <a:pt x="4" y="188"/>
                    <a:pt x="4" y="188"/>
                    <a:pt x="4" y="188"/>
                  </a:cubicBezTo>
                  <a:cubicBezTo>
                    <a:pt x="5" y="190"/>
                    <a:pt x="6" y="199"/>
                    <a:pt x="6" y="207"/>
                  </a:cubicBezTo>
                  <a:cubicBezTo>
                    <a:pt x="6" y="215"/>
                    <a:pt x="9" y="222"/>
                    <a:pt x="13" y="222"/>
                  </a:cubicBezTo>
                  <a:cubicBezTo>
                    <a:pt x="18" y="222"/>
                    <a:pt x="21" y="215"/>
                    <a:pt x="21" y="207"/>
                  </a:cubicBezTo>
                  <a:cubicBezTo>
                    <a:pt x="21" y="199"/>
                    <a:pt x="22" y="190"/>
                    <a:pt x="23" y="188"/>
                  </a:cubicBezTo>
                  <a:cubicBezTo>
                    <a:pt x="23" y="188"/>
                    <a:pt x="23" y="188"/>
                    <a:pt x="25" y="188"/>
                  </a:cubicBezTo>
                  <a:cubicBezTo>
                    <a:pt x="27" y="188"/>
                    <a:pt x="27" y="188"/>
                    <a:pt x="27" y="188"/>
                  </a:cubicBezTo>
                  <a:cubicBezTo>
                    <a:pt x="28" y="190"/>
                    <a:pt x="29" y="199"/>
                    <a:pt x="29" y="207"/>
                  </a:cubicBezTo>
                  <a:cubicBezTo>
                    <a:pt x="29" y="215"/>
                    <a:pt x="32" y="222"/>
                    <a:pt x="36" y="222"/>
                  </a:cubicBezTo>
                  <a:cubicBezTo>
                    <a:pt x="41" y="222"/>
                    <a:pt x="44" y="215"/>
                    <a:pt x="44" y="207"/>
                  </a:cubicBezTo>
                  <a:cubicBezTo>
                    <a:pt x="44" y="199"/>
                    <a:pt x="45" y="190"/>
                    <a:pt x="46" y="188"/>
                  </a:cubicBezTo>
                  <a:cubicBezTo>
                    <a:pt x="46" y="188"/>
                    <a:pt x="46" y="188"/>
                    <a:pt x="48" y="188"/>
                  </a:cubicBezTo>
                  <a:cubicBezTo>
                    <a:pt x="50" y="188"/>
                    <a:pt x="50" y="188"/>
                    <a:pt x="50" y="188"/>
                  </a:cubicBezTo>
                  <a:cubicBezTo>
                    <a:pt x="51" y="190"/>
                    <a:pt x="52" y="199"/>
                    <a:pt x="52" y="207"/>
                  </a:cubicBezTo>
                  <a:cubicBezTo>
                    <a:pt x="52" y="215"/>
                    <a:pt x="55" y="222"/>
                    <a:pt x="59" y="222"/>
                  </a:cubicBezTo>
                  <a:cubicBezTo>
                    <a:pt x="64" y="222"/>
                    <a:pt x="67" y="215"/>
                    <a:pt x="67" y="207"/>
                  </a:cubicBezTo>
                  <a:cubicBezTo>
                    <a:pt x="67" y="199"/>
                    <a:pt x="68" y="190"/>
                    <a:pt x="69" y="188"/>
                  </a:cubicBezTo>
                  <a:cubicBezTo>
                    <a:pt x="69" y="188"/>
                    <a:pt x="69" y="188"/>
                    <a:pt x="71" y="188"/>
                  </a:cubicBezTo>
                  <a:cubicBezTo>
                    <a:pt x="73" y="188"/>
                    <a:pt x="73" y="188"/>
                    <a:pt x="73" y="188"/>
                  </a:cubicBezTo>
                  <a:cubicBezTo>
                    <a:pt x="74" y="190"/>
                    <a:pt x="75" y="199"/>
                    <a:pt x="75" y="207"/>
                  </a:cubicBezTo>
                  <a:cubicBezTo>
                    <a:pt x="75" y="215"/>
                    <a:pt x="78" y="222"/>
                    <a:pt x="83" y="222"/>
                  </a:cubicBezTo>
                  <a:cubicBezTo>
                    <a:pt x="88" y="222"/>
                    <a:pt x="92" y="215"/>
                    <a:pt x="92" y="206"/>
                  </a:cubicBezTo>
                  <a:cubicBezTo>
                    <a:pt x="92" y="193"/>
                    <a:pt x="92" y="193"/>
                    <a:pt x="92" y="193"/>
                  </a:cubicBezTo>
                  <a:cubicBezTo>
                    <a:pt x="92" y="185"/>
                    <a:pt x="97" y="172"/>
                    <a:pt x="102" y="166"/>
                  </a:cubicBezTo>
                  <a:cubicBezTo>
                    <a:pt x="102" y="166"/>
                    <a:pt x="134" y="131"/>
                    <a:pt x="134" y="98"/>
                  </a:cubicBezTo>
                  <a:cubicBezTo>
                    <a:pt x="134" y="44"/>
                    <a:pt x="90" y="0"/>
                    <a:pt x="36" y="0"/>
                  </a:cubicBezTo>
                  <a:close/>
                  <a:moveTo>
                    <a:pt x="75" y="130"/>
                  </a:moveTo>
                  <a:cubicBezTo>
                    <a:pt x="58" y="130"/>
                    <a:pt x="45" y="116"/>
                    <a:pt x="45" y="99"/>
                  </a:cubicBezTo>
                  <a:cubicBezTo>
                    <a:pt x="45" y="82"/>
                    <a:pt x="58" y="69"/>
                    <a:pt x="75" y="69"/>
                  </a:cubicBezTo>
                  <a:cubicBezTo>
                    <a:pt x="92" y="69"/>
                    <a:pt x="106" y="82"/>
                    <a:pt x="106" y="99"/>
                  </a:cubicBezTo>
                  <a:cubicBezTo>
                    <a:pt x="106" y="116"/>
                    <a:pt x="92" y="130"/>
                    <a:pt x="75" y="130"/>
                  </a:cubicBez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latin typeface="Franklin Gothic Book"/>
              </a:endParaRPr>
            </a:p>
          </p:txBody>
        </p:sp>
        <p:sp>
          <p:nvSpPr>
            <p:cNvPr id="196" name="Freeform 195"/>
            <p:cNvSpPr>
              <a:spLocks noEditPoints="1"/>
            </p:cNvSpPr>
            <p:nvPr/>
          </p:nvSpPr>
          <p:spPr bwMode="auto">
            <a:xfrm>
              <a:off x="8789988" y="1530844"/>
              <a:ext cx="358775" cy="595313"/>
            </a:xfrm>
            <a:custGeom>
              <a:avLst/>
              <a:gdLst>
                <a:gd name="T0" fmla="*/ 105 w 134"/>
                <a:gd name="T1" fmla="*/ 162 h 222"/>
                <a:gd name="T2" fmla="*/ 91 w 134"/>
                <a:gd name="T3" fmla="*/ 162 h 222"/>
                <a:gd name="T4" fmla="*/ 83 w 134"/>
                <a:gd name="T5" fmla="*/ 148 h 222"/>
                <a:gd name="T6" fmla="*/ 90 w 134"/>
                <a:gd name="T7" fmla="*/ 136 h 222"/>
                <a:gd name="T8" fmla="*/ 102 w 134"/>
                <a:gd name="T9" fmla="*/ 132 h 222"/>
                <a:gd name="T10" fmla="*/ 94 w 134"/>
                <a:gd name="T11" fmla="*/ 91 h 222"/>
                <a:gd name="T12" fmla="*/ 121 w 134"/>
                <a:gd name="T13" fmla="*/ 3 h 222"/>
                <a:gd name="T14" fmla="*/ 98 w 134"/>
                <a:gd name="T15" fmla="*/ 0 h 222"/>
                <a:gd name="T16" fmla="*/ 0 w 134"/>
                <a:gd name="T17" fmla="*/ 98 h 222"/>
                <a:gd name="T18" fmla="*/ 32 w 134"/>
                <a:gd name="T19" fmla="*/ 166 h 222"/>
                <a:gd name="T20" fmla="*/ 42 w 134"/>
                <a:gd name="T21" fmla="*/ 193 h 222"/>
                <a:gd name="T22" fmla="*/ 42 w 134"/>
                <a:gd name="T23" fmla="*/ 206 h 222"/>
                <a:gd name="T24" fmla="*/ 51 w 134"/>
                <a:gd name="T25" fmla="*/ 222 h 222"/>
                <a:gd name="T26" fmla="*/ 59 w 134"/>
                <a:gd name="T27" fmla="*/ 207 h 222"/>
                <a:gd name="T28" fmla="*/ 61 w 134"/>
                <a:gd name="T29" fmla="*/ 188 h 222"/>
                <a:gd name="T30" fmla="*/ 63 w 134"/>
                <a:gd name="T31" fmla="*/ 188 h 222"/>
                <a:gd name="T32" fmla="*/ 65 w 134"/>
                <a:gd name="T33" fmla="*/ 188 h 222"/>
                <a:gd name="T34" fmla="*/ 67 w 134"/>
                <a:gd name="T35" fmla="*/ 207 h 222"/>
                <a:gd name="T36" fmla="*/ 75 w 134"/>
                <a:gd name="T37" fmla="*/ 222 h 222"/>
                <a:gd name="T38" fmla="*/ 82 w 134"/>
                <a:gd name="T39" fmla="*/ 207 h 222"/>
                <a:gd name="T40" fmla="*/ 84 w 134"/>
                <a:gd name="T41" fmla="*/ 188 h 222"/>
                <a:gd name="T42" fmla="*/ 86 w 134"/>
                <a:gd name="T43" fmla="*/ 188 h 222"/>
                <a:gd name="T44" fmla="*/ 88 w 134"/>
                <a:gd name="T45" fmla="*/ 188 h 222"/>
                <a:gd name="T46" fmla="*/ 90 w 134"/>
                <a:gd name="T47" fmla="*/ 207 h 222"/>
                <a:gd name="T48" fmla="*/ 98 w 134"/>
                <a:gd name="T49" fmla="*/ 222 h 222"/>
                <a:gd name="T50" fmla="*/ 105 w 134"/>
                <a:gd name="T51" fmla="*/ 207 h 222"/>
                <a:gd name="T52" fmla="*/ 107 w 134"/>
                <a:gd name="T53" fmla="*/ 188 h 222"/>
                <a:gd name="T54" fmla="*/ 109 w 134"/>
                <a:gd name="T55" fmla="*/ 188 h 222"/>
                <a:gd name="T56" fmla="*/ 111 w 134"/>
                <a:gd name="T57" fmla="*/ 188 h 222"/>
                <a:gd name="T58" fmla="*/ 113 w 134"/>
                <a:gd name="T59" fmla="*/ 207 h 222"/>
                <a:gd name="T60" fmla="*/ 121 w 134"/>
                <a:gd name="T61" fmla="*/ 222 h 222"/>
                <a:gd name="T62" fmla="*/ 128 w 134"/>
                <a:gd name="T63" fmla="*/ 207 h 222"/>
                <a:gd name="T64" fmla="*/ 130 w 134"/>
                <a:gd name="T65" fmla="*/ 188 h 222"/>
                <a:gd name="T66" fmla="*/ 132 w 134"/>
                <a:gd name="T67" fmla="*/ 188 h 222"/>
                <a:gd name="T68" fmla="*/ 134 w 134"/>
                <a:gd name="T69" fmla="*/ 188 h 222"/>
                <a:gd name="T70" fmla="*/ 114 w 134"/>
                <a:gd name="T71" fmla="*/ 158 h 222"/>
                <a:gd name="T72" fmla="*/ 105 w 134"/>
                <a:gd name="T73" fmla="*/ 162 h 222"/>
                <a:gd name="T74" fmla="*/ 59 w 134"/>
                <a:gd name="T75" fmla="*/ 130 h 222"/>
                <a:gd name="T76" fmla="*/ 28 w 134"/>
                <a:gd name="T77" fmla="*/ 99 h 222"/>
                <a:gd name="T78" fmla="*/ 59 w 134"/>
                <a:gd name="T79" fmla="*/ 69 h 222"/>
                <a:gd name="T80" fmla="*/ 89 w 134"/>
                <a:gd name="T81" fmla="*/ 99 h 222"/>
                <a:gd name="T82" fmla="*/ 59 w 134"/>
                <a:gd name="T83" fmla="*/ 13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4" h="222">
                  <a:moveTo>
                    <a:pt x="105" y="162"/>
                  </a:moveTo>
                  <a:cubicBezTo>
                    <a:pt x="91" y="162"/>
                    <a:pt x="91" y="162"/>
                    <a:pt x="91" y="162"/>
                  </a:cubicBezTo>
                  <a:cubicBezTo>
                    <a:pt x="82" y="162"/>
                    <a:pt x="78" y="156"/>
                    <a:pt x="83" y="148"/>
                  </a:cubicBezTo>
                  <a:cubicBezTo>
                    <a:pt x="90" y="136"/>
                    <a:pt x="90" y="136"/>
                    <a:pt x="90" y="136"/>
                  </a:cubicBezTo>
                  <a:cubicBezTo>
                    <a:pt x="93" y="131"/>
                    <a:pt x="98" y="129"/>
                    <a:pt x="102" y="132"/>
                  </a:cubicBezTo>
                  <a:cubicBezTo>
                    <a:pt x="97" y="119"/>
                    <a:pt x="94" y="105"/>
                    <a:pt x="94" y="91"/>
                  </a:cubicBezTo>
                  <a:cubicBezTo>
                    <a:pt x="94" y="59"/>
                    <a:pt x="104" y="28"/>
                    <a:pt x="121" y="3"/>
                  </a:cubicBezTo>
                  <a:cubicBezTo>
                    <a:pt x="114" y="1"/>
                    <a:pt x="106" y="0"/>
                    <a:pt x="98" y="0"/>
                  </a:cubicBezTo>
                  <a:cubicBezTo>
                    <a:pt x="44" y="0"/>
                    <a:pt x="0" y="44"/>
                    <a:pt x="0" y="98"/>
                  </a:cubicBezTo>
                  <a:cubicBezTo>
                    <a:pt x="0" y="131"/>
                    <a:pt x="32" y="166"/>
                    <a:pt x="32" y="166"/>
                  </a:cubicBezTo>
                  <a:cubicBezTo>
                    <a:pt x="37" y="172"/>
                    <a:pt x="42" y="185"/>
                    <a:pt x="42" y="193"/>
                  </a:cubicBezTo>
                  <a:cubicBezTo>
                    <a:pt x="42" y="206"/>
                    <a:pt x="42" y="206"/>
                    <a:pt x="42" y="206"/>
                  </a:cubicBezTo>
                  <a:cubicBezTo>
                    <a:pt x="42" y="215"/>
                    <a:pt x="46" y="222"/>
                    <a:pt x="51" y="222"/>
                  </a:cubicBezTo>
                  <a:cubicBezTo>
                    <a:pt x="56" y="222"/>
                    <a:pt x="59" y="215"/>
                    <a:pt x="59" y="207"/>
                  </a:cubicBezTo>
                  <a:cubicBezTo>
                    <a:pt x="59" y="199"/>
                    <a:pt x="60" y="190"/>
                    <a:pt x="61" y="188"/>
                  </a:cubicBezTo>
                  <a:cubicBezTo>
                    <a:pt x="61" y="188"/>
                    <a:pt x="61" y="188"/>
                    <a:pt x="63" y="188"/>
                  </a:cubicBezTo>
                  <a:cubicBezTo>
                    <a:pt x="65" y="188"/>
                    <a:pt x="65" y="188"/>
                    <a:pt x="65" y="188"/>
                  </a:cubicBezTo>
                  <a:cubicBezTo>
                    <a:pt x="66" y="190"/>
                    <a:pt x="67" y="199"/>
                    <a:pt x="67" y="207"/>
                  </a:cubicBezTo>
                  <a:cubicBezTo>
                    <a:pt x="67" y="215"/>
                    <a:pt x="70" y="222"/>
                    <a:pt x="75" y="222"/>
                  </a:cubicBezTo>
                  <a:cubicBezTo>
                    <a:pt x="79" y="222"/>
                    <a:pt x="82" y="215"/>
                    <a:pt x="82" y="207"/>
                  </a:cubicBezTo>
                  <a:cubicBezTo>
                    <a:pt x="82" y="199"/>
                    <a:pt x="83" y="190"/>
                    <a:pt x="84" y="188"/>
                  </a:cubicBezTo>
                  <a:cubicBezTo>
                    <a:pt x="84" y="188"/>
                    <a:pt x="84" y="188"/>
                    <a:pt x="86" y="188"/>
                  </a:cubicBezTo>
                  <a:cubicBezTo>
                    <a:pt x="88" y="188"/>
                    <a:pt x="88" y="188"/>
                    <a:pt x="88" y="188"/>
                  </a:cubicBezTo>
                  <a:cubicBezTo>
                    <a:pt x="89" y="190"/>
                    <a:pt x="90" y="199"/>
                    <a:pt x="90" y="207"/>
                  </a:cubicBezTo>
                  <a:cubicBezTo>
                    <a:pt x="90" y="215"/>
                    <a:pt x="93" y="222"/>
                    <a:pt x="98" y="222"/>
                  </a:cubicBezTo>
                  <a:cubicBezTo>
                    <a:pt x="102" y="222"/>
                    <a:pt x="105" y="215"/>
                    <a:pt x="105" y="207"/>
                  </a:cubicBezTo>
                  <a:cubicBezTo>
                    <a:pt x="105" y="199"/>
                    <a:pt x="106" y="190"/>
                    <a:pt x="107" y="188"/>
                  </a:cubicBezTo>
                  <a:cubicBezTo>
                    <a:pt x="107" y="188"/>
                    <a:pt x="107" y="188"/>
                    <a:pt x="109" y="188"/>
                  </a:cubicBezTo>
                  <a:cubicBezTo>
                    <a:pt x="111" y="188"/>
                    <a:pt x="111" y="188"/>
                    <a:pt x="111" y="188"/>
                  </a:cubicBezTo>
                  <a:cubicBezTo>
                    <a:pt x="112" y="190"/>
                    <a:pt x="113" y="199"/>
                    <a:pt x="113" y="207"/>
                  </a:cubicBezTo>
                  <a:cubicBezTo>
                    <a:pt x="113" y="215"/>
                    <a:pt x="116" y="222"/>
                    <a:pt x="121" y="222"/>
                  </a:cubicBezTo>
                  <a:cubicBezTo>
                    <a:pt x="125" y="222"/>
                    <a:pt x="128" y="215"/>
                    <a:pt x="128" y="207"/>
                  </a:cubicBezTo>
                  <a:cubicBezTo>
                    <a:pt x="128" y="199"/>
                    <a:pt x="129" y="190"/>
                    <a:pt x="130" y="188"/>
                  </a:cubicBezTo>
                  <a:cubicBezTo>
                    <a:pt x="130" y="188"/>
                    <a:pt x="130" y="188"/>
                    <a:pt x="132" y="188"/>
                  </a:cubicBezTo>
                  <a:cubicBezTo>
                    <a:pt x="133" y="188"/>
                    <a:pt x="133" y="188"/>
                    <a:pt x="134" y="188"/>
                  </a:cubicBezTo>
                  <a:cubicBezTo>
                    <a:pt x="128" y="181"/>
                    <a:pt x="121" y="170"/>
                    <a:pt x="114" y="158"/>
                  </a:cubicBezTo>
                  <a:cubicBezTo>
                    <a:pt x="112" y="160"/>
                    <a:pt x="109" y="162"/>
                    <a:pt x="105" y="162"/>
                  </a:cubicBezTo>
                  <a:close/>
                  <a:moveTo>
                    <a:pt x="59" y="130"/>
                  </a:moveTo>
                  <a:cubicBezTo>
                    <a:pt x="42" y="130"/>
                    <a:pt x="28" y="116"/>
                    <a:pt x="28" y="99"/>
                  </a:cubicBezTo>
                  <a:cubicBezTo>
                    <a:pt x="28" y="82"/>
                    <a:pt x="42" y="69"/>
                    <a:pt x="59" y="69"/>
                  </a:cubicBezTo>
                  <a:cubicBezTo>
                    <a:pt x="76" y="69"/>
                    <a:pt x="89" y="82"/>
                    <a:pt x="89" y="99"/>
                  </a:cubicBezTo>
                  <a:cubicBezTo>
                    <a:pt x="89" y="116"/>
                    <a:pt x="76" y="130"/>
                    <a:pt x="59" y="130"/>
                  </a:cubicBez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latin typeface="Franklin Gothic Book"/>
              </a:endParaRPr>
            </a:p>
          </p:txBody>
        </p:sp>
        <p:sp>
          <p:nvSpPr>
            <p:cNvPr id="197" name="Freeform 196"/>
            <p:cNvSpPr>
              <a:spLocks noEditPoints="1"/>
            </p:cNvSpPr>
            <p:nvPr/>
          </p:nvSpPr>
          <p:spPr bwMode="auto">
            <a:xfrm>
              <a:off x="9074151" y="1395907"/>
              <a:ext cx="758825" cy="863600"/>
            </a:xfrm>
            <a:custGeom>
              <a:avLst/>
              <a:gdLst>
                <a:gd name="T0" fmla="*/ 141 w 283"/>
                <a:gd name="T1" fmla="*/ 0 h 322"/>
                <a:gd name="T2" fmla="*/ 0 w 283"/>
                <a:gd name="T3" fmla="*/ 141 h 322"/>
                <a:gd name="T4" fmla="*/ 45 w 283"/>
                <a:gd name="T5" fmla="*/ 241 h 322"/>
                <a:gd name="T6" fmla="*/ 61 w 283"/>
                <a:gd name="T7" fmla="*/ 281 h 322"/>
                <a:gd name="T8" fmla="*/ 61 w 283"/>
                <a:gd name="T9" fmla="*/ 300 h 322"/>
                <a:gd name="T10" fmla="*/ 73 w 283"/>
                <a:gd name="T11" fmla="*/ 322 h 322"/>
                <a:gd name="T12" fmla="*/ 86 w 283"/>
                <a:gd name="T13" fmla="*/ 301 h 322"/>
                <a:gd name="T14" fmla="*/ 88 w 283"/>
                <a:gd name="T15" fmla="*/ 274 h 322"/>
                <a:gd name="T16" fmla="*/ 91 w 283"/>
                <a:gd name="T17" fmla="*/ 274 h 322"/>
                <a:gd name="T18" fmla="*/ 94 w 283"/>
                <a:gd name="T19" fmla="*/ 274 h 322"/>
                <a:gd name="T20" fmla="*/ 97 w 283"/>
                <a:gd name="T21" fmla="*/ 301 h 322"/>
                <a:gd name="T22" fmla="*/ 108 w 283"/>
                <a:gd name="T23" fmla="*/ 322 h 322"/>
                <a:gd name="T24" fmla="*/ 119 w 283"/>
                <a:gd name="T25" fmla="*/ 301 h 322"/>
                <a:gd name="T26" fmla="*/ 122 w 283"/>
                <a:gd name="T27" fmla="*/ 274 h 322"/>
                <a:gd name="T28" fmla="*/ 125 w 283"/>
                <a:gd name="T29" fmla="*/ 274 h 322"/>
                <a:gd name="T30" fmla="*/ 128 w 283"/>
                <a:gd name="T31" fmla="*/ 274 h 322"/>
                <a:gd name="T32" fmla="*/ 130 w 283"/>
                <a:gd name="T33" fmla="*/ 301 h 322"/>
                <a:gd name="T34" fmla="*/ 141 w 283"/>
                <a:gd name="T35" fmla="*/ 322 h 322"/>
                <a:gd name="T36" fmla="*/ 153 w 283"/>
                <a:gd name="T37" fmla="*/ 301 h 322"/>
                <a:gd name="T38" fmla="*/ 155 w 283"/>
                <a:gd name="T39" fmla="*/ 274 h 322"/>
                <a:gd name="T40" fmla="*/ 158 w 283"/>
                <a:gd name="T41" fmla="*/ 274 h 322"/>
                <a:gd name="T42" fmla="*/ 161 w 283"/>
                <a:gd name="T43" fmla="*/ 274 h 322"/>
                <a:gd name="T44" fmla="*/ 164 w 283"/>
                <a:gd name="T45" fmla="*/ 301 h 322"/>
                <a:gd name="T46" fmla="*/ 175 w 283"/>
                <a:gd name="T47" fmla="*/ 322 h 322"/>
                <a:gd name="T48" fmla="*/ 186 w 283"/>
                <a:gd name="T49" fmla="*/ 301 h 322"/>
                <a:gd name="T50" fmla="*/ 189 w 283"/>
                <a:gd name="T51" fmla="*/ 274 h 322"/>
                <a:gd name="T52" fmla="*/ 192 w 283"/>
                <a:gd name="T53" fmla="*/ 274 h 322"/>
                <a:gd name="T54" fmla="*/ 195 w 283"/>
                <a:gd name="T55" fmla="*/ 274 h 322"/>
                <a:gd name="T56" fmla="*/ 197 w 283"/>
                <a:gd name="T57" fmla="*/ 301 h 322"/>
                <a:gd name="T58" fmla="*/ 210 w 283"/>
                <a:gd name="T59" fmla="*/ 322 h 322"/>
                <a:gd name="T60" fmla="*/ 222 w 283"/>
                <a:gd name="T61" fmla="*/ 300 h 322"/>
                <a:gd name="T62" fmla="*/ 222 w 283"/>
                <a:gd name="T63" fmla="*/ 281 h 322"/>
                <a:gd name="T64" fmla="*/ 238 w 283"/>
                <a:gd name="T65" fmla="*/ 241 h 322"/>
                <a:gd name="T66" fmla="*/ 283 w 283"/>
                <a:gd name="T67" fmla="*/ 141 h 322"/>
                <a:gd name="T68" fmla="*/ 141 w 283"/>
                <a:gd name="T69" fmla="*/ 0 h 322"/>
                <a:gd name="T70" fmla="*/ 85 w 283"/>
                <a:gd name="T71" fmla="*/ 188 h 322"/>
                <a:gd name="T72" fmla="*/ 40 w 283"/>
                <a:gd name="T73" fmla="*/ 144 h 322"/>
                <a:gd name="T74" fmla="*/ 85 w 283"/>
                <a:gd name="T75" fmla="*/ 99 h 322"/>
                <a:gd name="T76" fmla="*/ 129 w 283"/>
                <a:gd name="T77" fmla="*/ 144 h 322"/>
                <a:gd name="T78" fmla="*/ 85 w 283"/>
                <a:gd name="T79" fmla="*/ 188 h 322"/>
                <a:gd name="T80" fmla="*/ 152 w 283"/>
                <a:gd name="T81" fmla="*/ 235 h 322"/>
                <a:gd name="T82" fmla="*/ 131 w 283"/>
                <a:gd name="T83" fmla="*/ 235 h 322"/>
                <a:gd name="T84" fmla="*/ 120 w 283"/>
                <a:gd name="T85" fmla="*/ 215 h 322"/>
                <a:gd name="T86" fmla="*/ 130 w 283"/>
                <a:gd name="T87" fmla="*/ 198 h 322"/>
                <a:gd name="T88" fmla="*/ 153 w 283"/>
                <a:gd name="T89" fmla="*/ 198 h 322"/>
                <a:gd name="T90" fmla="*/ 163 w 283"/>
                <a:gd name="T91" fmla="*/ 215 h 322"/>
                <a:gd name="T92" fmla="*/ 152 w 283"/>
                <a:gd name="T93" fmla="*/ 235 h 322"/>
                <a:gd name="T94" fmla="*/ 198 w 283"/>
                <a:gd name="T95" fmla="*/ 188 h 322"/>
                <a:gd name="T96" fmla="*/ 154 w 283"/>
                <a:gd name="T97" fmla="*/ 144 h 322"/>
                <a:gd name="T98" fmla="*/ 198 w 283"/>
                <a:gd name="T99" fmla="*/ 99 h 322"/>
                <a:gd name="T100" fmla="*/ 243 w 283"/>
                <a:gd name="T101" fmla="*/ 144 h 322"/>
                <a:gd name="T102" fmla="*/ 198 w 283"/>
                <a:gd name="T103" fmla="*/ 188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3" h="322">
                  <a:moveTo>
                    <a:pt x="141" y="0"/>
                  </a:moveTo>
                  <a:cubicBezTo>
                    <a:pt x="63" y="0"/>
                    <a:pt x="0" y="63"/>
                    <a:pt x="0" y="141"/>
                  </a:cubicBezTo>
                  <a:cubicBezTo>
                    <a:pt x="0" y="190"/>
                    <a:pt x="45" y="241"/>
                    <a:pt x="45" y="241"/>
                  </a:cubicBezTo>
                  <a:cubicBezTo>
                    <a:pt x="54" y="250"/>
                    <a:pt x="61" y="268"/>
                    <a:pt x="61" y="281"/>
                  </a:cubicBezTo>
                  <a:cubicBezTo>
                    <a:pt x="61" y="300"/>
                    <a:pt x="61" y="300"/>
                    <a:pt x="61" y="300"/>
                  </a:cubicBezTo>
                  <a:cubicBezTo>
                    <a:pt x="61" y="312"/>
                    <a:pt x="66" y="322"/>
                    <a:pt x="73" y="322"/>
                  </a:cubicBezTo>
                  <a:cubicBezTo>
                    <a:pt x="80" y="322"/>
                    <a:pt x="86" y="313"/>
                    <a:pt x="86" y="301"/>
                  </a:cubicBezTo>
                  <a:cubicBezTo>
                    <a:pt x="86" y="289"/>
                    <a:pt x="87" y="276"/>
                    <a:pt x="88" y="274"/>
                  </a:cubicBezTo>
                  <a:cubicBezTo>
                    <a:pt x="88" y="274"/>
                    <a:pt x="88" y="274"/>
                    <a:pt x="91" y="274"/>
                  </a:cubicBezTo>
                  <a:cubicBezTo>
                    <a:pt x="94" y="274"/>
                    <a:pt x="94" y="274"/>
                    <a:pt x="94" y="274"/>
                  </a:cubicBezTo>
                  <a:cubicBezTo>
                    <a:pt x="96" y="276"/>
                    <a:pt x="97" y="289"/>
                    <a:pt x="97" y="301"/>
                  </a:cubicBezTo>
                  <a:cubicBezTo>
                    <a:pt x="97" y="313"/>
                    <a:pt x="102" y="322"/>
                    <a:pt x="108" y="322"/>
                  </a:cubicBezTo>
                  <a:cubicBezTo>
                    <a:pt x="114" y="322"/>
                    <a:pt x="119" y="313"/>
                    <a:pt x="119" y="301"/>
                  </a:cubicBezTo>
                  <a:cubicBezTo>
                    <a:pt x="119" y="289"/>
                    <a:pt x="120" y="276"/>
                    <a:pt x="122" y="274"/>
                  </a:cubicBezTo>
                  <a:cubicBezTo>
                    <a:pt x="122" y="274"/>
                    <a:pt x="122" y="274"/>
                    <a:pt x="125" y="274"/>
                  </a:cubicBezTo>
                  <a:cubicBezTo>
                    <a:pt x="128" y="274"/>
                    <a:pt x="128" y="274"/>
                    <a:pt x="128" y="274"/>
                  </a:cubicBezTo>
                  <a:cubicBezTo>
                    <a:pt x="129" y="276"/>
                    <a:pt x="130" y="289"/>
                    <a:pt x="130" y="301"/>
                  </a:cubicBezTo>
                  <a:cubicBezTo>
                    <a:pt x="130" y="313"/>
                    <a:pt x="135" y="322"/>
                    <a:pt x="141" y="322"/>
                  </a:cubicBezTo>
                  <a:cubicBezTo>
                    <a:pt x="148" y="322"/>
                    <a:pt x="153" y="313"/>
                    <a:pt x="153" y="301"/>
                  </a:cubicBezTo>
                  <a:cubicBezTo>
                    <a:pt x="153" y="289"/>
                    <a:pt x="154" y="276"/>
                    <a:pt x="155" y="274"/>
                  </a:cubicBezTo>
                  <a:cubicBezTo>
                    <a:pt x="155" y="274"/>
                    <a:pt x="155" y="274"/>
                    <a:pt x="158" y="274"/>
                  </a:cubicBezTo>
                  <a:cubicBezTo>
                    <a:pt x="161" y="274"/>
                    <a:pt x="161" y="274"/>
                    <a:pt x="161" y="274"/>
                  </a:cubicBezTo>
                  <a:cubicBezTo>
                    <a:pt x="163" y="276"/>
                    <a:pt x="164" y="289"/>
                    <a:pt x="164" y="301"/>
                  </a:cubicBezTo>
                  <a:cubicBezTo>
                    <a:pt x="164" y="313"/>
                    <a:pt x="169" y="322"/>
                    <a:pt x="175" y="322"/>
                  </a:cubicBezTo>
                  <a:cubicBezTo>
                    <a:pt x="181" y="322"/>
                    <a:pt x="186" y="313"/>
                    <a:pt x="186" y="301"/>
                  </a:cubicBezTo>
                  <a:cubicBezTo>
                    <a:pt x="186" y="289"/>
                    <a:pt x="187" y="276"/>
                    <a:pt x="189" y="274"/>
                  </a:cubicBezTo>
                  <a:cubicBezTo>
                    <a:pt x="189" y="274"/>
                    <a:pt x="189" y="274"/>
                    <a:pt x="192" y="274"/>
                  </a:cubicBezTo>
                  <a:cubicBezTo>
                    <a:pt x="195" y="274"/>
                    <a:pt x="195" y="274"/>
                    <a:pt x="195" y="274"/>
                  </a:cubicBezTo>
                  <a:cubicBezTo>
                    <a:pt x="196" y="276"/>
                    <a:pt x="197" y="289"/>
                    <a:pt x="197" y="301"/>
                  </a:cubicBezTo>
                  <a:cubicBezTo>
                    <a:pt x="197" y="313"/>
                    <a:pt x="203" y="322"/>
                    <a:pt x="210" y="322"/>
                  </a:cubicBezTo>
                  <a:cubicBezTo>
                    <a:pt x="217" y="322"/>
                    <a:pt x="222" y="312"/>
                    <a:pt x="222" y="300"/>
                  </a:cubicBezTo>
                  <a:cubicBezTo>
                    <a:pt x="222" y="281"/>
                    <a:pt x="222" y="281"/>
                    <a:pt x="222" y="281"/>
                  </a:cubicBezTo>
                  <a:cubicBezTo>
                    <a:pt x="222" y="268"/>
                    <a:pt x="229" y="250"/>
                    <a:pt x="238" y="241"/>
                  </a:cubicBezTo>
                  <a:cubicBezTo>
                    <a:pt x="238" y="241"/>
                    <a:pt x="283" y="190"/>
                    <a:pt x="283" y="141"/>
                  </a:cubicBezTo>
                  <a:cubicBezTo>
                    <a:pt x="283" y="63"/>
                    <a:pt x="220" y="0"/>
                    <a:pt x="141" y="0"/>
                  </a:cubicBezTo>
                  <a:close/>
                  <a:moveTo>
                    <a:pt x="85" y="188"/>
                  </a:moveTo>
                  <a:cubicBezTo>
                    <a:pt x="60" y="188"/>
                    <a:pt x="40" y="168"/>
                    <a:pt x="40" y="144"/>
                  </a:cubicBezTo>
                  <a:cubicBezTo>
                    <a:pt x="40" y="119"/>
                    <a:pt x="60" y="99"/>
                    <a:pt x="85" y="99"/>
                  </a:cubicBezTo>
                  <a:cubicBezTo>
                    <a:pt x="109" y="99"/>
                    <a:pt x="129" y="119"/>
                    <a:pt x="129" y="144"/>
                  </a:cubicBezTo>
                  <a:cubicBezTo>
                    <a:pt x="129" y="168"/>
                    <a:pt x="109" y="188"/>
                    <a:pt x="85" y="188"/>
                  </a:cubicBezTo>
                  <a:close/>
                  <a:moveTo>
                    <a:pt x="152" y="235"/>
                  </a:moveTo>
                  <a:cubicBezTo>
                    <a:pt x="131" y="235"/>
                    <a:pt x="131" y="235"/>
                    <a:pt x="131" y="235"/>
                  </a:cubicBezTo>
                  <a:cubicBezTo>
                    <a:pt x="119" y="235"/>
                    <a:pt x="113" y="226"/>
                    <a:pt x="120" y="215"/>
                  </a:cubicBezTo>
                  <a:cubicBezTo>
                    <a:pt x="130" y="198"/>
                    <a:pt x="130" y="198"/>
                    <a:pt x="130" y="198"/>
                  </a:cubicBezTo>
                  <a:cubicBezTo>
                    <a:pt x="136" y="187"/>
                    <a:pt x="147" y="187"/>
                    <a:pt x="153" y="198"/>
                  </a:cubicBezTo>
                  <a:cubicBezTo>
                    <a:pt x="163" y="215"/>
                    <a:pt x="163" y="215"/>
                    <a:pt x="163" y="215"/>
                  </a:cubicBezTo>
                  <a:cubicBezTo>
                    <a:pt x="169" y="226"/>
                    <a:pt x="164" y="235"/>
                    <a:pt x="152" y="235"/>
                  </a:cubicBezTo>
                  <a:close/>
                  <a:moveTo>
                    <a:pt x="198" y="188"/>
                  </a:moveTo>
                  <a:cubicBezTo>
                    <a:pt x="174" y="188"/>
                    <a:pt x="154" y="168"/>
                    <a:pt x="154" y="144"/>
                  </a:cubicBezTo>
                  <a:cubicBezTo>
                    <a:pt x="154" y="119"/>
                    <a:pt x="174" y="99"/>
                    <a:pt x="198" y="99"/>
                  </a:cubicBezTo>
                  <a:cubicBezTo>
                    <a:pt x="223" y="99"/>
                    <a:pt x="243" y="119"/>
                    <a:pt x="243" y="144"/>
                  </a:cubicBezTo>
                  <a:cubicBezTo>
                    <a:pt x="243" y="168"/>
                    <a:pt x="223" y="188"/>
                    <a:pt x="198" y="188"/>
                  </a:cubicBez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latin typeface="Franklin Gothic Book"/>
              </a:endParaRPr>
            </a:p>
          </p:txBody>
        </p:sp>
      </p:grpSp>
      <p:grpSp>
        <p:nvGrpSpPr>
          <p:cNvPr id="198" name="Group 197"/>
          <p:cNvGrpSpPr/>
          <p:nvPr/>
        </p:nvGrpSpPr>
        <p:grpSpPr>
          <a:xfrm>
            <a:off x="3848531" y="5902572"/>
            <a:ext cx="360156" cy="214451"/>
            <a:chOff x="7175501" y="1583232"/>
            <a:chExt cx="927100" cy="676275"/>
          </a:xfrm>
        </p:grpSpPr>
        <p:sp>
          <p:nvSpPr>
            <p:cNvPr id="199" name="Freeform 198"/>
            <p:cNvSpPr>
              <a:spLocks noEditPoints="1"/>
            </p:cNvSpPr>
            <p:nvPr/>
          </p:nvSpPr>
          <p:spPr bwMode="auto">
            <a:xfrm>
              <a:off x="7291388" y="1583232"/>
              <a:ext cx="693738" cy="676275"/>
            </a:xfrm>
            <a:custGeom>
              <a:avLst/>
              <a:gdLst>
                <a:gd name="T0" fmla="*/ 238 w 259"/>
                <a:gd name="T1" fmla="*/ 0 h 252"/>
                <a:gd name="T2" fmla="*/ 22 w 259"/>
                <a:gd name="T3" fmla="*/ 0 h 252"/>
                <a:gd name="T4" fmla="*/ 0 w 259"/>
                <a:gd name="T5" fmla="*/ 22 h 252"/>
                <a:gd name="T6" fmla="*/ 0 w 259"/>
                <a:gd name="T7" fmla="*/ 230 h 252"/>
                <a:gd name="T8" fmla="*/ 23 w 259"/>
                <a:gd name="T9" fmla="*/ 252 h 252"/>
                <a:gd name="T10" fmla="*/ 237 w 259"/>
                <a:gd name="T11" fmla="*/ 252 h 252"/>
                <a:gd name="T12" fmla="*/ 259 w 259"/>
                <a:gd name="T13" fmla="*/ 230 h 252"/>
                <a:gd name="T14" fmla="*/ 259 w 259"/>
                <a:gd name="T15" fmla="*/ 22 h 252"/>
                <a:gd name="T16" fmla="*/ 238 w 259"/>
                <a:gd name="T17" fmla="*/ 0 h 252"/>
                <a:gd name="T18" fmla="*/ 184 w 259"/>
                <a:gd name="T19" fmla="*/ 44 h 252"/>
                <a:gd name="T20" fmla="*/ 227 w 259"/>
                <a:gd name="T21" fmla="*/ 87 h 252"/>
                <a:gd name="T22" fmla="*/ 184 w 259"/>
                <a:gd name="T23" fmla="*/ 130 h 252"/>
                <a:gd name="T24" fmla="*/ 141 w 259"/>
                <a:gd name="T25" fmla="*/ 87 h 252"/>
                <a:gd name="T26" fmla="*/ 184 w 259"/>
                <a:gd name="T27" fmla="*/ 44 h 252"/>
                <a:gd name="T28" fmla="*/ 75 w 259"/>
                <a:gd name="T29" fmla="*/ 44 h 252"/>
                <a:gd name="T30" fmla="*/ 118 w 259"/>
                <a:gd name="T31" fmla="*/ 87 h 252"/>
                <a:gd name="T32" fmla="*/ 75 w 259"/>
                <a:gd name="T33" fmla="*/ 130 h 252"/>
                <a:gd name="T34" fmla="*/ 32 w 259"/>
                <a:gd name="T35" fmla="*/ 87 h 252"/>
                <a:gd name="T36" fmla="*/ 75 w 259"/>
                <a:gd name="T37" fmla="*/ 44 h 252"/>
                <a:gd name="T38" fmla="*/ 233 w 259"/>
                <a:gd name="T39" fmla="*/ 217 h 252"/>
                <a:gd name="T40" fmla="*/ 226 w 259"/>
                <a:gd name="T41" fmla="*/ 220 h 252"/>
                <a:gd name="T42" fmla="*/ 217 w 259"/>
                <a:gd name="T43" fmla="*/ 216 h 252"/>
                <a:gd name="T44" fmla="*/ 187 w 259"/>
                <a:gd name="T45" fmla="*/ 180 h 252"/>
                <a:gd name="T46" fmla="*/ 158 w 259"/>
                <a:gd name="T47" fmla="*/ 216 h 252"/>
                <a:gd name="T48" fmla="*/ 149 w 259"/>
                <a:gd name="T49" fmla="*/ 220 h 252"/>
                <a:gd name="T50" fmla="*/ 140 w 259"/>
                <a:gd name="T51" fmla="*/ 216 h 252"/>
                <a:gd name="T52" fmla="*/ 110 w 259"/>
                <a:gd name="T53" fmla="*/ 180 h 252"/>
                <a:gd name="T54" fmla="*/ 81 w 259"/>
                <a:gd name="T55" fmla="*/ 216 h 252"/>
                <a:gd name="T56" fmla="*/ 63 w 259"/>
                <a:gd name="T57" fmla="*/ 216 h 252"/>
                <a:gd name="T58" fmla="*/ 25 w 259"/>
                <a:gd name="T59" fmla="*/ 170 h 252"/>
                <a:gd name="T60" fmla="*/ 26 w 259"/>
                <a:gd name="T61" fmla="*/ 153 h 252"/>
                <a:gd name="T62" fmla="*/ 42 w 259"/>
                <a:gd name="T63" fmla="*/ 155 h 252"/>
                <a:gd name="T64" fmla="*/ 72 w 259"/>
                <a:gd name="T65" fmla="*/ 190 h 252"/>
                <a:gd name="T66" fmla="*/ 101 w 259"/>
                <a:gd name="T67" fmla="*/ 155 h 252"/>
                <a:gd name="T68" fmla="*/ 119 w 259"/>
                <a:gd name="T69" fmla="*/ 155 h 252"/>
                <a:gd name="T70" fmla="*/ 149 w 259"/>
                <a:gd name="T71" fmla="*/ 190 h 252"/>
                <a:gd name="T72" fmla="*/ 178 w 259"/>
                <a:gd name="T73" fmla="*/ 155 h 252"/>
                <a:gd name="T74" fmla="*/ 196 w 259"/>
                <a:gd name="T75" fmla="*/ 155 h 252"/>
                <a:gd name="T76" fmla="*/ 235 w 259"/>
                <a:gd name="T77" fmla="*/ 201 h 252"/>
                <a:gd name="T78" fmla="*/ 233 w 259"/>
                <a:gd name="T79" fmla="*/ 217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9" h="252">
                  <a:moveTo>
                    <a:pt x="238" y="0"/>
                  </a:moveTo>
                  <a:cubicBezTo>
                    <a:pt x="22" y="0"/>
                    <a:pt x="22" y="0"/>
                    <a:pt x="22" y="0"/>
                  </a:cubicBezTo>
                  <a:cubicBezTo>
                    <a:pt x="10" y="0"/>
                    <a:pt x="0" y="10"/>
                    <a:pt x="0" y="22"/>
                  </a:cubicBezTo>
                  <a:cubicBezTo>
                    <a:pt x="0" y="230"/>
                    <a:pt x="0" y="230"/>
                    <a:pt x="0" y="230"/>
                  </a:cubicBezTo>
                  <a:cubicBezTo>
                    <a:pt x="0" y="242"/>
                    <a:pt x="10" y="252"/>
                    <a:pt x="23" y="252"/>
                  </a:cubicBezTo>
                  <a:cubicBezTo>
                    <a:pt x="237" y="252"/>
                    <a:pt x="237" y="252"/>
                    <a:pt x="237" y="252"/>
                  </a:cubicBezTo>
                  <a:cubicBezTo>
                    <a:pt x="249" y="252"/>
                    <a:pt x="259" y="242"/>
                    <a:pt x="259" y="230"/>
                  </a:cubicBezTo>
                  <a:cubicBezTo>
                    <a:pt x="259" y="22"/>
                    <a:pt x="259" y="22"/>
                    <a:pt x="259" y="22"/>
                  </a:cubicBezTo>
                  <a:cubicBezTo>
                    <a:pt x="259" y="10"/>
                    <a:pt x="250" y="0"/>
                    <a:pt x="238" y="0"/>
                  </a:cubicBezTo>
                  <a:close/>
                  <a:moveTo>
                    <a:pt x="184" y="44"/>
                  </a:moveTo>
                  <a:cubicBezTo>
                    <a:pt x="208" y="44"/>
                    <a:pt x="227" y="64"/>
                    <a:pt x="227" y="87"/>
                  </a:cubicBezTo>
                  <a:cubicBezTo>
                    <a:pt x="227" y="111"/>
                    <a:pt x="208" y="130"/>
                    <a:pt x="184" y="130"/>
                  </a:cubicBezTo>
                  <a:cubicBezTo>
                    <a:pt x="161" y="130"/>
                    <a:pt x="141" y="111"/>
                    <a:pt x="141" y="87"/>
                  </a:cubicBezTo>
                  <a:cubicBezTo>
                    <a:pt x="141" y="64"/>
                    <a:pt x="161" y="44"/>
                    <a:pt x="184" y="44"/>
                  </a:cubicBezTo>
                  <a:close/>
                  <a:moveTo>
                    <a:pt x="75" y="44"/>
                  </a:moveTo>
                  <a:cubicBezTo>
                    <a:pt x="99" y="44"/>
                    <a:pt x="118" y="64"/>
                    <a:pt x="118" y="87"/>
                  </a:cubicBezTo>
                  <a:cubicBezTo>
                    <a:pt x="118" y="111"/>
                    <a:pt x="99" y="130"/>
                    <a:pt x="75" y="130"/>
                  </a:cubicBezTo>
                  <a:cubicBezTo>
                    <a:pt x="51" y="130"/>
                    <a:pt x="32" y="111"/>
                    <a:pt x="32" y="87"/>
                  </a:cubicBezTo>
                  <a:cubicBezTo>
                    <a:pt x="32" y="64"/>
                    <a:pt x="51" y="44"/>
                    <a:pt x="75" y="44"/>
                  </a:cubicBezTo>
                  <a:close/>
                  <a:moveTo>
                    <a:pt x="233" y="217"/>
                  </a:moveTo>
                  <a:cubicBezTo>
                    <a:pt x="231" y="219"/>
                    <a:pt x="228" y="220"/>
                    <a:pt x="226" y="220"/>
                  </a:cubicBezTo>
                  <a:cubicBezTo>
                    <a:pt x="222" y="220"/>
                    <a:pt x="219" y="219"/>
                    <a:pt x="217" y="216"/>
                  </a:cubicBezTo>
                  <a:cubicBezTo>
                    <a:pt x="187" y="180"/>
                    <a:pt x="187" y="180"/>
                    <a:pt x="187" y="180"/>
                  </a:cubicBezTo>
                  <a:cubicBezTo>
                    <a:pt x="158" y="216"/>
                    <a:pt x="158" y="216"/>
                    <a:pt x="158" y="216"/>
                  </a:cubicBezTo>
                  <a:cubicBezTo>
                    <a:pt x="156" y="219"/>
                    <a:pt x="152" y="220"/>
                    <a:pt x="149" y="220"/>
                  </a:cubicBezTo>
                  <a:cubicBezTo>
                    <a:pt x="145" y="220"/>
                    <a:pt x="142" y="219"/>
                    <a:pt x="140" y="216"/>
                  </a:cubicBezTo>
                  <a:cubicBezTo>
                    <a:pt x="110" y="180"/>
                    <a:pt x="110" y="180"/>
                    <a:pt x="110" y="180"/>
                  </a:cubicBezTo>
                  <a:cubicBezTo>
                    <a:pt x="81" y="216"/>
                    <a:pt x="81" y="216"/>
                    <a:pt x="81" y="216"/>
                  </a:cubicBezTo>
                  <a:cubicBezTo>
                    <a:pt x="76" y="221"/>
                    <a:pt x="67" y="221"/>
                    <a:pt x="63" y="216"/>
                  </a:cubicBezTo>
                  <a:cubicBezTo>
                    <a:pt x="25" y="170"/>
                    <a:pt x="25" y="170"/>
                    <a:pt x="25" y="170"/>
                  </a:cubicBezTo>
                  <a:cubicBezTo>
                    <a:pt x="21" y="165"/>
                    <a:pt x="21" y="157"/>
                    <a:pt x="26" y="153"/>
                  </a:cubicBezTo>
                  <a:cubicBezTo>
                    <a:pt x="31" y="149"/>
                    <a:pt x="38" y="150"/>
                    <a:pt x="42" y="155"/>
                  </a:cubicBezTo>
                  <a:cubicBezTo>
                    <a:pt x="72" y="190"/>
                    <a:pt x="72" y="190"/>
                    <a:pt x="72" y="190"/>
                  </a:cubicBezTo>
                  <a:cubicBezTo>
                    <a:pt x="101" y="155"/>
                    <a:pt x="101" y="155"/>
                    <a:pt x="101" y="155"/>
                  </a:cubicBezTo>
                  <a:cubicBezTo>
                    <a:pt x="106" y="150"/>
                    <a:pt x="115" y="150"/>
                    <a:pt x="119" y="155"/>
                  </a:cubicBezTo>
                  <a:cubicBezTo>
                    <a:pt x="149" y="190"/>
                    <a:pt x="149" y="190"/>
                    <a:pt x="149" y="190"/>
                  </a:cubicBezTo>
                  <a:cubicBezTo>
                    <a:pt x="178" y="155"/>
                    <a:pt x="178" y="155"/>
                    <a:pt x="178" y="155"/>
                  </a:cubicBezTo>
                  <a:cubicBezTo>
                    <a:pt x="183" y="150"/>
                    <a:pt x="192" y="150"/>
                    <a:pt x="196" y="155"/>
                  </a:cubicBezTo>
                  <a:cubicBezTo>
                    <a:pt x="235" y="201"/>
                    <a:pt x="235" y="201"/>
                    <a:pt x="235" y="201"/>
                  </a:cubicBezTo>
                  <a:cubicBezTo>
                    <a:pt x="239" y="206"/>
                    <a:pt x="238" y="213"/>
                    <a:pt x="233" y="217"/>
                  </a:cubicBez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latin typeface="Franklin Gothic Book"/>
              </a:endParaRPr>
            </a:p>
          </p:txBody>
        </p:sp>
        <p:sp>
          <p:nvSpPr>
            <p:cNvPr id="200" name="Freeform 199"/>
            <p:cNvSpPr>
              <a:spLocks/>
            </p:cNvSpPr>
            <p:nvPr/>
          </p:nvSpPr>
          <p:spPr bwMode="auto">
            <a:xfrm>
              <a:off x="8039101" y="1753094"/>
              <a:ext cx="63500" cy="354013"/>
            </a:xfrm>
            <a:custGeom>
              <a:avLst/>
              <a:gdLst>
                <a:gd name="T0" fmla="*/ 12 w 24"/>
                <a:gd name="T1" fmla="*/ 0 h 132"/>
                <a:gd name="T2" fmla="*/ 0 w 24"/>
                <a:gd name="T3" fmla="*/ 12 h 132"/>
                <a:gd name="T4" fmla="*/ 0 w 24"/>
                <a:gd name="T5" fmla="*/ 121 h 132"/>
                <a:gd name="T6" fmla="*/ 12 w 24"/>
                <a:gd name="T7" fmla="*/ 132 h 132"/>
                <a:gd name="T8" fmla="*/ 24 w 24"/>
                <a:gd name="T9" fmla="*/ 121 h 132"/>
                <a:gd name="T10" fmla="*/ 24 w 24"/>
                <a:gd name="T11" fmla="*/ 12 h 132"/>
                <a:gd name="T12" fmla="*/ 12 w 24"/>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24" h="132">
                  <a:moveTo>
                    <a:pt x="12" y="0"/>
                  </a:moveTo>
                  <a:cubicBezTo>
                    <a:pt x="6" y="0"/>
                    <a:pt x="0" y="5"/>
                    <a:pt x="0" y="12"/>
                  </a:cubicBezTo>
                  <a:cubicBezTo>
                    <a:pt x="0" y="121"/>
                    <a:pt x="0" y="121"/>
                    <a:pt x="0" y="121"/>
                  </a:cubicBezTo>
                  <a:cubicBezTo>
                    <a:pt x="0" y="127"/>
                    <a:pt x="6" y="132"/>
                    <a:pt x="12" y="132"/>
                  </a:cubicBezTo>
                  <a:cubicBezTo>
                    <a:pt x="18" y="132"/>
                    <a:pt x="24" y="127"/>
                    <a:pt x="24" y="121"/>
                  </a:cubicBezTo>
                  <a:cubicBezTo>
                    <a:pt x="24" y="12"/>
                    <a:pt x="24" y="12"/>
                    <a:pt x="24" y="12"/>
                  </a:cubicBezTo>
                  <a:cubicBezTo>
                    <a:pt x="24" y="5"/>
                    <a:pt x="18" y="0"/>
                    <a:pt x="12" y="0"/>
                  </a:cubicBez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latin typeface="Franklin Gothic Book"/>
              </a:endParaRPr>
            </a:p>
          </p:txBody>
        </p:sp>
        <p:sp>
          <p:nvSpPr>
            <p:cNvPr id="201" name="Freeform 200"/>
            <p:cNvSpPr>
              <a:spLocks/>
            </p:cNvSpPr>
            <p:nvPr/>
          </p:nvSpPr>
          <p:spPr bwMode="auto">
            <a:xfrm>
              <a:off x="7175501" y="1753094"/>
              <a:ext cx="61913" cy="354013"/>
            </a:xfrm>
            <a:custGeom>
              <a:avLst/>
              <a:gdLst>
                <a:gd name="T0" fmla="*/ 11 w 23"/>
                <a:gd name="T1" fmla="*/ 0 h 132"/>
                <a:gd name="T2" fmla="*/ 0 w 23"/>
                <a:gd name="T3" fmla="*/ 12 h 132"/>
                <a:gd name="T4" fmla="*/ 0 w 23"/>
                <a:gd name="T5" fmla="*/ 121 h 132"/>
                <a:gd name="T6" fmla="*/ 11 w 23"/>
                <a:gd name="T7" fmla="*/ 132 h 132"/>
                <a:gd name="T8" fmla="*/ 23 w 23"/>
                <a:gd name="T9" fmla="*/ 121 h 132"/>
                <a:gd name="T10" fmla="*/ 23 w 23"/>
                <a:gd name="T11" fmla="*/ 12 h 132"/>
                <a:gd name="T12" fmla="*/ 11 w 23"/>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23" h="132">
                  <a:moveTo>
                    <a:pt x="11" y="0"/>
                  </a:moveTo>
                  <a:cubicBezTo>
                    <a:pt x="5" y="0"/>
                    <a:pt x="0" y="5"/>
                    <a:pt x="0" y="12"/>
                  </a:cubicBezTo>
                  <a:cubicBezTo>
                    <a:pt x="0" y="121"/>
                    <a:pt x="0" y="121"/>
                    <a:pt x="0" y="121"/>
                  </a:cubicBezTo>
                  <a:cubicBezTo>
                    <a:pt x="0" y="127"/>
                    <a:pt x="5" y="132"/>
                    <a:pt x="11" y="132"/>
                  </a:cubicBezTo>
                  <a:cubicBezTo>
                    <a:pt x="18" y="132"/>
                    <a:pt x="23" y="127"/>
                    <a:pt x="23" y="121"/>
                  </a:cubicBezTo>
                  <a:cubicBezTo>
                    <a:pt x="23" y="12"/>
                    <a:pt x="23" y="12"/>
                    <a:pt x="23" y="12"/>
                  </a:cubicBezTo>
                  <a:cubicBezTo>
                    <a:pt x="23" y="5"/>
                    <a:pt x="18" y="0"/>
                    <a:pt x="11" y="0"/>
                  </a:cubicBez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latin typeface="Franklin Gothic Book"/>
              </a:endParaRPr>
            </a:p>
          </p:txBody>
        </p:sp>
      </p:grpSp>
      <p:grpSp>
        <p:nvGrpSpPr>
          <p:cNvPr id="202" name="Group 201"/>
          <p:cNvGrpSpPr/>
          <p:nvPr/>
        </p:nvGrpSpPr>
        <p:grpSpPr>
          <a:xfrm>
            <a:off x="3071401" y="5790338"/>
            <a:ext cx="328460" cy="326718"/>
            <a:chOff x="5237163" y="1259382"/>
            <a:chExt cx="820738" cy="1000125"/>
          </a:xfrm>
        </p:grpSpPr>
        <p:sp>
          <p:nvSpPr>
            <p:cNvPr id="203" name="Freeform 202"/>
            <p:cNvSpPr>
              <a:spLocks noEditPoints="1"/>
            </p:cNvSpPr>
            <p:nvPr/>
          </p:nvSpPr>
          <p:spPr bwMode="auto">
            <a:xfrm>
              <a:off x="5237163" y="1567357"/>
              <a:ext cx="554038" cy="692150"/>
            </a:xfrm>
            <a:custGeom>
              <a:avLst/>
              <a:gdLst>
                <a:gd name="T0" fmla="*/ 107 w 207"/>
                <a:gd name="T1" fmla="*/ 0 h 258"/>
                <a:gd name="T2" fmla="*/ 31 w 207"/>
                <a:gd name="T3" fmla="*/ 0 h 258"/>
                <a:gd name="T4" fmla="*/ 0 w 207"/>
                <a:gd name="T5" fmla="*/ 31 h 258"/>
                <a:gd name="T6" fmla="*/ 0 w 207"/>
                <a:gd name="T7" fmla="*/ 227 h 258"/>
                <a:gd name="T8" fmla="*/ 31 w 207"/>
                <a:gd name="T9" fmla="*/ 258 h 258"/>
                <a:gd name="T10" fmla="*/ 176 w 207"/>
                <a:gd name="T11" fmla="*/ 258 h 258"/>
                <a:gd name="T12" fmla="*/ 207 w 207"/>
                <a:gd name="T13" fmla="*/ 227 h 258"/>
                <a:gd name="T14" fmla="*/ 207 w 207"/>
                <a:gd name="T15" fmla="*/ 100 h 258"/>
                <a:gd name="T16" fmla="*/ 207 w 207"/>
                <a:gd name="T17" fmla="*/ 74 h 258"/>
                <a:gd name="T18" fmla="*/ 133 w 207"/>
                <a:gd name="T19" fmla="*/ 0 h 258"/>
                <a:gd name="T20" fmla="*/ 107 w 207"/>
                <a:gd name="T21" fmla="*/ 0 h 258"/>
                <a:gd name="T22" fmla="*/ 112 w 207"/>
                <a:gd name="T23" fmla="*/ 192 h 258"/>
                <a:gd name="T24" fmla="*/ 85 w 207"/>
                <a:gd name="T25" fmla="*/ 192 h 258"/>
                <a:gd name="T26" fmla="*/ 85 w 207"/>
                <a:gd name="T27" fmla="*/ 165 h 258"/>
                <a:gd name="T28" fmla="*/ 112 w 207"/>
                <a:gd name="T29" fmla="*/ 165 h 258"/>
                <a:gd name="T30" fmla="*/ 112 w 207"/>
                <a:gd name="T31" fmla="*/ 192 h 258"/>
                <a:gd name="T32" fmla="*/ 128 w 207"/>
                <a:gd name="T33" fmla="*/ 128 h 258"/>
                <a:gd name="T34" fmla="*/ 111 w 207"/>
                <a:gd name="T35" fmla="*/ 148 h 258"/>
                <a:gd name="T36" fmla="*/ 111 w 207"/>
                <a:gd name="T37" fmla="*/ 155 h 258"/>
                <a:gd name="T38" fmla="*/ 88 w 207"/>
                <a:gd name="T39" fmla="*/ 155 h 258"/>
                <a:gd name="T40" fmla="*/ 88 w 207"/>
                <a:gd name="T41" fmla="*/ 147 h 258"/>
                <a:gd name="T42" fmla="*/ 103 w 207"/>
                <a:gd name="T43" fmla="*/ 120 h 258"/>
                <a:gd name="T44" fmla="*/ 115 w 207"/>
                <a:gd name="T45" fmla="*/ 101 h 258"/>
                <a:gd name="T46" fmla="*/ 101 w 207"/>
                <a:gd name="T47" fmla="*/ 85 h 258"/>
                <a:gd name="T48" fmla="*/ 83 w 207"/>
                <a:gd name="T49" fmla="*/ 108 h 258"/>
                <a:gd name="T50" fmla="*/ 57 w 207"/>
                <a:gd name="T51" fmla="*/ 108 h 258"/>
                <a:gd name="T52" fmla="*/ 99 w 207"/>
                <a:gd name="T53" fmla="*/ 65 h 258"/>
                <a:gd name="T54" fmla="*/ 143 w 207"/>
                <a:gd name="T55" fmla="*/ 99 h 258"/>
                <a:gd name="T56" fmla="*/ 128 w 207"/>
                <a:gd name="T57" fmla="*/ 12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7" h="258">
                  <a:moveTo>
                    <a:pt x="107" y="0"/>
                  </a:moveTo>
                  <a:cubicBezTo>
                    <a:pt x="31" y="0"/>
                    <a:pt x="31" y="0"/>
                    <a:pt x="31" y="0"/>
                  </a:cubicBezTo>
                  <a:cubicBezTo>
                    <a:pt x="14" y="0"/>
                    <a:pt x="0" y="14"/>
                    <a:pt x="0" y="31"/>
                  </a:cubicBezTo>
                  <a:cubicBezTo>
                    <a:pt x="0" y="227"/>
                    <a:pt x="0" y="227"/>
                    <a:pt x="0" y="227"/>
                  </a:cubicBezTo>
                  <a:cubicBezTo>
                    <a:pt x="0" y="244"/>
                    <a:pt x="14" y="258"/>
                    <a:pt x="31" y="258"/>
                  </a:cubicBezTo>
                  <a:cubicBezTo>
                    <a:pt x="176" y="258"/>
                    <a:pt x="176" y="258"/>
                    <a:pt x="176" y="258"/>
                  </a:cubicBezTo>
                  <a:cubicBezTo>
                    <a:pt x="193" y="258"/>
                    <a:pt x="207" y="244"/>
                    <a:pt x="207" y="227"/>
                  </a:cubicBezTo>
                  <a:cubicBezTo>
                    <a:pt x="207" y="100"/>
                    <a:pt x="207" y="100"/>
                    <a:pt x="207" y="100"/>
                  </a:cubicBezTo>
                  <a:cubicBezTo>
                    <a:pt x="207" y="74"/>
                    <a:pt x="207" y="74"/>
                    <a:pt x="207" y="74"/>
                  </a:cubicBezTo>
                  <a:cubicBezTo>
                    <a:pt x="133" y="0"/>
                    <a:pt x="133" y="0"/>
                    <a:pt x="133" y="0"/>
                  </a:cubicBezTo>
                  <a:lnTo>
                    <a:pt x="107" y="0"/>
                  </a:lnTo>
                  <a:close/>
                  <a:moveTo>
                    <a:pt x="112" y="192"/>
                  </a:moveTo>
                  <a:cubicBezTo>
                    <a:pt x="85" y="192"/>
                    <a:pt x="85" y="192"/>
                    <a:pt x="85" y="192"/>
                  </a:cubicBezTo>
                  <a:cubicBezTo>
                    <a:pt x="85" y="165"/>
                    <a:pt x="85" y="165"/>
                    <a:pt x="85" y="165"/>
                  </a:cubicBezTo>
                  <a:cubicBezTo>
                    <a:pt x="112" y="165"/>
                    <a:pt x="112" y="165"/>
                    <a:pt x="112" y="165"/>
                  </a:cubicBezTo>
                  <a:lnTo>
                    <a:pt x="112" y="192"/>
                  </a:lnTo>
                  <a:close/>
                  <a:moveTo>
                    <a:pt x="128" y="128"/>
                  </a:moveTo>
                  <a:cubicBezTo>
                    <a:pt x="121" y="133"/>
                    <a:pt x="113" y="138"/>
                    <a:pt x="111" y="148"/>
                  </a:cubicBezTo>
                  <a:cubicBezTo>
                    <a:pt x="111" y="155"/>
                    <a:pt x="111" y="155"/>
                    <a:pt x="111" y="155"/>
                  </a:cubicBezTo>
                  <a:cubicBezTo>
                    <a:pt x="88" y="155"/>
                    <a:pt x="88" y="155"/>
                    <a:pt x="88" y="155"/>
                  </a:cubicBezTo>
                  <a:cubicBezTo>
                    <a:pt x="88" y="147"/>
                    <a:pt x="88" y="147"/>
                    <a:pt x="88" y="147"/>
                  </a:cubicBezTo>
                  <a:cubicBezTo>
                    <a:pt x="89" y="132"/>
                    <a:pt x="96" y="125"/>
                    <a:pt x="103" y="120"/>
                  </a:cubicBezTo>
                  <a:cubicBezTo>
                    <a:pt x="109" y="114"/>
                    <a:pt x="115" y="110"/>
                    <a:pt x="115" y="101"/>
                  </a:cubicBezTo>
                  <a:cubicBezTo>
                    <a:pt x="115" y="90"/>
                    <a:pt x="110" y="85"/>
                    <a:pt x="101" y="85"/>
                  </a:cubicBezTo>
                  <a:cubicBezTo>
                    <a:pt x="88" y="85"/>
                    <a:pt x="83" y="96"/>
                    <a:pt x="83" y="108"/>
                  </a:cubicBezTo>
                  <a:cubicBezTo>
                    <a:pt x="57" y="108"/>
                    <a:pt x="57" y="108"/>
                    <a:pt x="57" y="108"/>
                  </a:cubicBezTo>
                  <a:cubicBezTo>
                    <a:pt x="58" y="83"/>
                    <a:pt x="74" y="65"/>
                    <a:pt x="99" y="65"/>
                  </a:cubicBezTo>
                  <a:cubicBezTo>
                    <a:pt x="132" y="65"/>
                    <a:pt x="143" y="85"/>
                    <a:pt x="143" y="99"/>
                  </a:cubicBezTo>
                  <a:cubicBezTo>
                    <a:pt x="143" y="115"/>
                    <a:pt x="135" y="122"/>
                    <a:pt x="128" y="128"/>
                  </a:cubicBez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latin typeface="Franklin Gothic Book"/>
              </a:endParaRPr>
            </a:p>
          </p:txBody>
        </p:sp>
        <p:sp>
          <p:nvSpPr>
            <p:cNvPr id="204" name="Freeform 203"/>
            <p:cNvSpPr>
              <a:spLocks/>
            </p:cNvSpPr>
            <p:nvPr/>
          </p:nvSpPr>
          <p:spPr bwMode="auto">
            <a:xfrm>
              <a:off x="5502276" y="1259382"/>
              <a:ext cx="555625" cy="692150"/>
            </a:xfrm>
            <a:custGeom>
              <a:avLst/>
              <a:gdLst>
                <a:gd name="T0" fmla="*/ 107 w 207"/>
                <a:gd name="T1" fmla="*/ 46 h 258"/>
                <a:gd name="T2" fmla="*/ 107 w 207"/>
                <a:gd name="T3" fmla="*/ 0 h 258"/>
                <a:gd name="T4" fmla="*/ 31 w 207"/>
                <a:gd name="T5" fmla="*/ 0 h 258"/>
                <a:gd name="T6" fmla="*/ 0 w 207"/>
                <a:gd name="T7" fmla="*/ 31 h 258"/>
                <a:gd name="T8" fmla="*/ 0 w 207"/>
                <a:gd name="T9" fmla="*/ 93 h 258"/>
                <a:gd name="T10" fmla="*/ 48 w 207"/>
                <a:gd name="T11" fmla="*/ 93 h 258"/>
                <a:gd name="T12" fmla="*/ 134 w 207"/>
                <a:gd name="T13" fmla="*/ 180 h 258"/>
                <a:gd name="T14" fmla="*/ 134 w 207"/>
                <a:gd name="T15" fmla="*/ 258 h 258"/>
                <a:gd name="T16" fmla="*/ 176 w 207"/>
                <a:gd name="T17" fmla="*/ 258 h 258"/>
                <a:gd name="T18" fmla="*/ 207 w 207"/>
                <a:gd name="T19" fmla="*/ 227 h 258"/>
                <a:gd name="T20" fmla="*/ 207 w 207"/>
                <a:gd name="T21" fmla="*/ 100 h 258"/>
                <a:gd name="T22" fmla="*/ 161 w 207"/>
                <a:gd name="T23" fmla="*/ 100 h 258"/>
                <a:gd name="T24" fmla="*/ 107 w 207"/>
                <a:gd name="T25" fmla="*/ 46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7" h="258">
                  <a:moveTo>
                    <a:pt x="107" y="46"/>
                  </a:moveTo>
                  <a:cubicBezTo>
                    <a:pt x="107" y="0"/>
                    <a:pt x="107" y="0"/>
                    <a:pt x="107" y="0"/>
                  </a:cubicBezTo>
                  <a:cubicBezTo>
                    <a:pt x="31" y="0"/>
                    <a:pt x="31" y="0"/>
                    <a:pt x="31" y="0"/>
                  </a:cubicBezTo>
                  <a:cubicBezTo>
                    <a:pt x="14" y="0"/>
                    <a:pt x="0" y="14"/>
                    <a:pt x="0" y="31"/>
                  </a:cubicBezTo>
                  <a:cubicBezTo>
                    <a:pt x="0" y="93"/>
                    <a:pt x="0" y="93"/>
                    <a:pt x="0" y="93"/>
                  </a:cubicBezTo>
                  <a:cubicBezTo>
                    <a:pt x="48" y="93"/>
                    <a:pt x="48" y="93"/>
                    <a:pt x="48" y="93"/>
                  </a:cubicBezTo>
                  <a:cubicBezTo>
                    <a:pt x="134" y="180"/>
                    <a:pt x="134" y="180"/>
                    <a:pt x="134" y="180"/>
                  </a:cubicBezTo>
                  <a:cubicBezTo>
                    <a:pt x="134" y="258"/>
                    <a:pt x="134" y="258"/>
                    <a:pt x="134" y="258"/>
                  </a:cubicBezTo>
                  <a:cubicBezTo>
                    <a:pt x="176" y="258"/>
                    <a:pt x="176" y="258"/>
                    <a:pt x="176" y="258"/>
                  </a:cubicBezTo>
                  <a:cubicBezTo>
                    <a:pt x="193" y="258"/>
                    <a:pt x="207" y="244"/>
                    <a:pt x="207" y="227"/>
                  </a:cubicBezTo>
                  <a:cubicBezTo>
                    <a:pt x="207" y="100"/>
                    <a:pt x="207" y="100"/>
                    <a:pt x="207" y="100"/>
                  </a:cubicBezTo>
                  <a:cubicBezTo>
                    <a:pt x="161" y="100"/>
                    <a:pt x="161" y="100"/>
                    <a:pt x="161" y="100"/>
                  </a:cubicBezTo>
                  <a:cubicBezTo>
                    <a:pt x="131" y="100"/>
                    <a:pt x="107" y="76"/>
                    <a:pt x="107" y="46"/>
                  </a:cubicBez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latin typeface="Franklin Gothic Book"/>
              </a:endParaRPr>
            </a:p>
          </p:txBody>
        </p:sp>
        <p:sp>
          <p:nvSpPr>
            <p:cNvPr id="205" name="Freeform 204"/>
            <p:cNvSpPr>
              <a:spLocks/>
            </p:cNvSpPr>
            <p:nvPr/>
          </p:nvSpPr>
          <p:spPr bwMode="auto">
            <a:xfrm>
              <a:off x="5859463" y="1259382"/>
              <a:ext cx="198438" cy="198438"/>
            </a:xfrm>
            <a:custGeom>
              <a:avLst/>
              <a:gdLst>
                <a:gd name="T0" fmla="*/ 28 w 74"/>
                <a:gd name="T1" fmla="*/ 74 h 74"/>
                <a:gd name="T2" fmla="*/ 74 w 74"/>
                <a:gd name="T3" fmla="*/ 74 h 74"/>
                <a:gd name="T4" fmla="*/ 0 w 74"/>
                <a:gd name="T5" fmla="*/ 0 h 74"/>
                <a:gd name="T6" fmla="*/ 0 w 74"/>
                <a:gd name="T7" fmla="*/ 46 h 74"/>
                <a:gd name="T8" fmla="*/ 28 w 74"/>
                <a:gd name="T9" fmla="*/ 74 h 74"/>
              </a:gdLst>
              <a:ahLst/>
              <a:cxnLst>
                <a:cxn ang="0">
                  <a:pos x="T0" y="T1"/>
                </a:cxn>
                <a:cxn ang="0">
                  <a:pos x="T2" y="T3"/>
                </a:cxn>
                <a:cxn ang="0">
                  <a:pos x="T4" y="T5"/>
                </a:cxn>
                <a:cxn ang="0">
                  <a:pos x="T6" y="T7"/>
                </a:cxn>
                <a:cxn ang="0">
                  <a:pos x="T8" y="T9"/>
                </a:cxn>
              </a:cxnLst>
              <a:rect l="0" t="0" r="r" b="b"/>
              <a:pathLst>
                <a:path w="74" h="74">
                  <a:moveTo>
                    <a:pt x="28" y="74"/>
                  </a:moveTo>
                  <a:cubicBezTo>
                    <a:pt x="74" y="74"/>
                    <a:pt x="74" y="74"/>
                    <a:pt x="74" y="74"/>
                  </a:cubicBezTo>
                  <a:cubicBezTo>
                    <a:pt x="0" y="0"/>
                    <a:pt x="0" y="0"/>
                    <a:pt x="0" y="0"/>
                  </a:cubicBezTo>
                  <a:cubicBezTo>
                    <a:pt x="0" y="46"/>
                    <a:pt x="0" y="46"/>
                    <a:pt x="0" y="46"/>
                  </a:cubicBezTo>
                  <a:cubicBezTo>
                    <a:pt x="0" y="61"/>
                    <a:pt x="12" y="74"/>
                    <a:pt x="28" y="74"/>
                  </a:cubicBez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latin typeface="Franklin Gothic Book"/>
              </a:endParaRPr>
            </a:p>
          </p:txBody>
        </p:sp>
      </p:grpSp>
      <p:grpSp>
        <p:nvGrpSpPr>
          <p:cNvPr id="206" name="Group 205"/>
          <p:cNvGrpSpPr/>
          <p:nvPr/>
        </p:nvGrpSpPr>
        <p:grpSpPr>
          <a:xfrm>
            <a:off x="2172861" y="5794947"/>
            <a:ext cx="404036" cy="329808"/>
            <a:chOff x="3003551" y="1278432"/>
            <a:chExt cx="981075" cy="981075"/>
          </a:xfrm>
        </p:grpSpPr>
        <p:sp>
          <p:nvSpPr>
            <p:cNvPr id="207" name="Rectangle 206"/>
            <p:cNvSpPr>
              <a:spLocks noChangeArrowheads="1"/>
            </p:cNvSpPr>
            <p:nvPr/>
          </p:nvSpPr>
          <p:spPr bwMode="auto">
            <a:xfrm>
              <a:off x="3622676" y="1826119"/>
              <a:ext cx="69850" cy="66675"/>
            </a:xfrm>
            <a:prstGeom prst="rect">
              <a:avLst/>
            </a:prstGeom>
            <a:solidFill>
              <a:srgbClr val="4D4D4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latin typeface="Franklin Gothic Book"/>
              </a:endParaRPr>
            </a:p>
          </p:txBody>
        </p:sp>
        <p:sp>
          <p:nvSpPr>
            <p:cNvPr id="208" name="Freeform 207"/>
            <p:cNvSpPr>
              <a:spLocks/>
            </p:cNvSpPr>
            <p:nvPr/>
          </p:nvSpPr>
          <p:spPr bwMode="auto">
            <a:xfrm>
              <a:off x="3552826" y="1570532"/>
              <a:ext cx="217488" cy="228600"/>
            </a:xfrm>
            <a:custGeom>
              <a:avLst/>
              <a:gdLst>
                <a:gd name="T0" fmla="*/ 40 w 81"/>
                <a:gd name="T1" fmla="*/ 0 h 85"/>
                <a:gd name="T2" fmla="*/ 0 w 81"/>
                <a:gd name="T3" fmla="*/ 41 h 85"/>
                <a:gd name="T4" fmla="*/ 24 w 81"/>
                <a:gd name="T5" fmla="*/ 41 h 85"/>
                <a:gd name="T6" fmla="*/ 41 w 81"/>
                <a:gd name="T7" fmla="*/ 19 h 85"/>
                <a:gd name="T8" fmla="*/ 55 w 81"/>
                <a:gd name="T9" fmla="*/ 34 h 85"/>
                <a:gd name="T10" fmla="*/ 43 w 81"/>
                <a:gd name="T11" fmla="*/ 52 h 85"/>
                <a:gd name="T12" fmla="*/ 29 w 81"/>
                <a:gd name="T13" fmla="*/ 78 h 85"/>
                <a:gd name="T14" fmla="*/ 29 w 81"/>
                <a:gd name="T15" fmla="*/ 85 h 85"/>
                <a:gd name="T16" fmla="*/ 51 w 81"/>
                <a:gd name="T17" fmla="*/ 85 h 85"/>
                <a:gd name="T18" fmla="*/ 51 w 81"/>
                <a:gd name="T19" fmla="*/ 79 h 85"/>
                <a:gd name="T20" fmla="*/ 67 w 81"/>
                <a:gd name="T21" fmla="*/ 60 h 85"/>
                <a:gd name="T22" fmla="*/ 81 w 81"/>
                <a:gd name="T23" fmla="*/ 32 h 85"/>
                <a:gd name="T24" fmla="*/ 40 w 81"/>
                <a:gd name="T25"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85">
                  <a:moveTo>
                    <a:pt x="40" y="0"/>
                  </a:moveTo>
                  <a:cubicBezTo>
                    <a:pt x="16" y="0"/>
                    <a:pt x="0" y="17"/>
                    <a:pt x="0" y="41"/>
                  </a:cubicBezTo>
                  <a:cubicBezTo>
                    <a:pt x="24" y="41"/>
                    <a:pt x="24" y="41"/>
                    <a:pt x="24" y="41"/>
                  </a:cubicBezTo>
                  <a:cubicBezTo>
                    <a:pt x="24" y="29"/>
                    <a:pt x="29" y="19"/>
                    <a:pt x="41" y="19"/>
                  </a:cubicBezTo>
                  <a:cubicBezTo>
                    <a:pt x="50" y="19"/>
                    <a:pt x="55" y="24"/>
                    <a:pt x="55" y="34"/>
                  </a:cubicBezTo>
                  <a:cubicBezTo>
                    <a:pt x="55" y="43"/>
                    <a:pt x="50" y="47"/>
                    <a:pt x="43" y="52"/>
                  </a:cubicBezTo>
                  <a:cubicBezTo>
                    <a:pt x="37" y="57"/>
                    <a:pt x="30" y="63"/>
                    <a:pt x="29" y="78"/>
                  </a:cubicBezTo>
                  <a:cubicBezTo>
                    <a:pt x="29" y="85"/>
                    <a:pt x="29" y="85"/>
                    <a:pt x="29" y="85"/>
                  </a:cubicBezTo>
                  <a:cubicBezTo>
                    <a:pt x="51" y="85"/>
                    <a:pt x="51" y="85"/>
                    <a:pt x="51" y="85"/>
                  </a:cubicBezTo>
                  <a:cubicBezTo>
                    <a:pt x="51" y="79"/>
                    <a:pt x="51" y="79"/>
                    <a:pt x="51" y="79"/>
                  </a:cubicBezTo>
                  <a:cubicBezTo>
                    <a:pt x="52" y="69"/>
                    <a:pt x="60" y="65"/>
                    <a:pt x="67" y="60"/>
                  </a:cubicBezTo>
                  <a:cubicBezTo>
                    <a:pt x="74" y="54"/>
                    <a:pt x="81" y="48"/>
                    <a:pt x="81" y="32"/>
                  </a:cubicBezTo>
                  <a:cubicBezTo>
                    <a:pt x="81" y="19"/>
                    <a:pt x="71" y="0"/>
                    <a:pt x="40" y="0"/>
                  </a:cubicBez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latin typeface="Franklin Gothic Book"/>
              </a:endParaRPr>
            </a:p>
          </p:txBody>
        </p:sp>
        <p:sp>
          <p:nvSpPr>
            <p:cNvPr id="209" name="Freeform 208"/>
            <p:cNvSpPr>
              <a:spLocks noEditPoints="1"/>
            </p:cNvSpPr>
            <p:nvPr/>
          </p:nvSpPr>
          <p:spPr bwMode="auto">
            <a:xfrm>
              <a:off x="3003551" y="1278432"/>
              <a:ext cx="981075" cy="981075"/>
            </a:xfrm>
            <a:custGeom>
              <a:avLst/>
              <a:gdLst>
                <a:gd name="T0" fmla="*/ 183 w 366"/>
                <a:gd name="T1" fmla="*/ 0 h 366"/>
                <a:gd name="T2" fmla="*/ 0 w 366"/>
                <a:gd name="T3" fmla="*/ 183 h 366"/>
                <a:gd name="T4" fmla="*/ 183 w 366"/>
                <a:gd name="T5" fmla="*/ 366 h 366"/>
                <a:gd name="T6" fmla="*/ 366 w 366"/>
                <a:gd name="T7" fmla="*/ 183 h 366"/>
                <a:gd name="T8" fmla="*/ 183 w 366"/>
                <a:gd name="T9" fmla="*/ 0 h 366"/>
                <a:gd name="T10" fmla="*/ 225 w 366"/>
                <a:gd name="T11" fmla="*/ 327 h 366"/>
                <a:gd name="T12" fmla="*/ 223 w 366"/>
                <a:gd name="T13" fmla="*/ 282 h 366"/>
                <a:gd name="T14" fmla="*/ 216 w 366"/>
                <a:gd name="T15" fmla="*/ 272 h 366"/>
                <a:gd name="T16" fmla="*/ 161 w 366"/>
                <a:gd name="T17" fmla="*/ 244 h 366"/>
                <a:gd name="T18" fmla="*/ 154 w 366"/>
                <a:gd name="T19" fmla="*/ 240 h 366"/>
                <a:gd name="T20" fmla="*/ 171 w 366"/>
                <a:gd name="T21" fmla="*/ 197 h 366"/>
                <a:gd name="T22" fmla="*/ 171 w 366"/>
                <a:gd name="T23" fmla="*/ 156 h 366"/>
                <a:gd name="T24" fmla="*/ 114 w 366"/>
                <a:gd name="T25" fmla="*/ 95 h 366"/>
                <a:gd name="T26" fmla="*/ 114 w 366"/>
                <a:gd name="T27" fmla="*/ 95 h 366"/>
                <a:gd name="T28" fmla="*/ 114 w 366"/>
                <a:gd name="T29" fmla="*/ 95 h 366"/>
                <a:gd name="T30" fmla="*/ 57 w 366"/>
                <a:gd name="T31" fmla="*/ 156 h 366"/>
                <a:gd name="T32" fmla="*/ 57 w 366"/>
                <a:gd name="T33" fmla="*/ 197 h 366"/>
                <a:gd name="T34" fmla="*/ 74 w 366"/>
                <a:gd name="T35" fmla="*/ 240 h 366"/>
                <a:gd name="T36" fmla="*/ 66 w 366"/>
                <a:gd name="T37" fmla="*/ 244 h 366"/>
                <a:gd name="T38" fmla="*/ 50 w 366"/>
                <a:gd name="T39" fmla="*/ 252 h 366"/>
                <a:gd name="T40" fmla="*/ 32 w 366"/>
                <a:gd name="T41" fmla="*/ 183 h 366"/>
                <a:gd name="T42" fmla="*/ 183 w 366"/>
                <a:gd name="T43" fmla="*/ 33 h 366"/>
                <a:gd name="T44" fmla="*/ 333 w 366"/>
                <a:gd name="T45" fmla="*/ 183 h 366"/>
                <a:gd name="T46" fmla="*/ 225 w 366"/>
                <a:gd name="T47" fmla="*/ 327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6" h="366">
                  <a:moveTo>
                    <a:pt x="183" y="0"/>
                  </a:moveTo>
                  <a:cubicBezTo>
                    <a:pt x="82" y="0"/>
                    <a:pt x="0" y="82"/>
                    <a:pt x="0" y="183"/>
                  </a:cubicBezTo>
                  <a:cubicBezTo>
                    <a:pt x="0" y="284"/>
                    <a:pt x="82" y="366"/>
                    <a:pt x="183" y="366"/>
                  </a:cubicBezTo>
                  <a:cubicBezTo>
                    <a:pt x="284" y="366"/>
                    <a:pt x="366" y="284"/>
                    <a:pt x="366" y="183"/>
                  </a:cubicBezTo>
                  <a:cubicBezTo>
                    <a:pt x="366" y="82"/>
                    <a:pt x="284" y="0"/>
                    <a:pt x="183" y="0"/>
                  </a:cubicBezTo>
                  <a:close/>
                  <a:moveTo>
                    <a:pt x="225" y="327"/>
                  </a:moveTo>
                  <a:cubicBezTo>
                    <a:pt x="224" y="319"/>
                    <a:pt x="223" y="305"/>
                    <a:pt x="223" y="282"/>
                  </a:cubicBezTo>
                  <a:cubicBezTo>
                    <a:pt x="222" y="279"/>
                    <a:pt x="220" y="275"/>
                    <a:pt x="216" y="272"/>
                  </a:cubicBezTo>
                  <a:cubicBezTo>
                    <a:pt x="161" y="244"/>
                    <a:pt x="161" y="244"/>
                    <a:pt x="161" y="244"/>
                  </a:cubicBezTo>
                  <a:cubicBezTo>
                    <a:pt x="154" y="240"/>
                    <a:pt x="154" y="240"/>
                    <a:pt x="154" y="240"/>
                  </a:cubicBezTo>
                  <a:cubicBezTo>
                    <a:pt x="164" y="229"/>
                    <a:pt x="171" y="214"/>
                    <a:pt x="171" y="197"/>
                  </a:cubicBezTo>
                  <a:cubicBezTo>
                    <a:pt x="171" y="156"/>
                    <a:pt x="171" y="156"/>
                    <a:pt x="171" y="156"/>
                  </a:cubicBezTo>
                  <a:cubicBezTo>
                    <a:pt x="171" y="122"/>
                    <a:pt x="145" y="95"/>
                    <a:pt x="114" y="95"/>
                  </a:cubicBezTo>
                  <a:cubicBezTo>
                    <a:pt x="114" y="95"/>
                    <a:pt x="114" y="95"/>
                    <a:pt x="114" y="95"/>
                  </a:cubicBezTo>
                  <a:cubicBezTo>
                    <a:pt x="114" y="95"/>
                    <a:pt x="114" y="95"/>
                    <a:pt x="114" y="95"/>
                  </a:cubicBezTo>
                  <a:cubicBezTo>
                    <a:pt x="82" y="95"/>
                    <a:pt x="57" y="122"/>
                    <a:pt x="57" y="156"/>
                  </a:cubicBezTo>
                  <a:cubicBezTo>
                    <a:pt x="57" y="197"/>
                    <a:pt x="57" y="197"/>
                    <a:pt x="57" y="197"/>
                  </a:cubicBezTo>
                  <a:cubicBezTo>
                    <a:pt x="57" y="214"/>
                    <a:pt x="63" y="229"/>
                    <a:pt x="74" y="240"/>
                  </a:cubicBezTo>
                  <a:cubicBezTo>
                    <a:pt x="66" y="244"/>
                    <a:pt x="66" y="244"/>
                    <a:pt x="66" y="244"/>
                  </a:cubicBezTo>
                  <a:cubicBezTo>
                    <a:pt x="50" y="252"/>
                    <a:pt x="50" y="252"/>
                    <a:pt x="50" y="252"/>
                  </a:cubicBezTo>
                  <a:cubicBezTo>
                    <a:pt x="39" y="232"/>
                    <a:pt x="32" y="208"/>
                    <a:pt x="32" y="183"/>
                  </a:cubicBezTo>
                  <a:cubicBezTo>
                    <a:pt x="32" y="100"/>
                    <a:pt x="100" y="33"/>
                    <a:pt x="183" y="33"/>
                  </a:cubicBezTo>
                  <a:cubicBezTo>
                    <a:pt x="266" y="33"/>
                    <a:pt x="333" y="100"/>
                    <a:pt x="333" y="183"/>
                  </a:cubicBezTo>
                  <a:cubicBezTo>
                    <a:pt x="333" y="251"/>
                    <a:pt x="287" y="309"/>
                    <a:pt x="225" y="327"/>
                  </a:cubicBez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latin typeface="Franklin Gothic Book"/>
              </a:endParaRPr>
            </a:p>
          </p:txBody>
        </p:sp>
      </p:grpSp>
      <p:grpSp>
        <p:nvGrpSpPr>
          <p:cNvPr id="210" name="Group 209"/>
          <p:cNvGrpSpPr/>
          <p:nvPr/>
        </p:nvGrpSpPr>
        <p:grpSpPr>
          <a:xfrm>
            <a:off x="1417019" y="5877756"/>
            <a:ext cx="475101" cy="236085"/>
            <a:chOff x="1055688" y="1508619"/>
            <a:chExt cx="1233488" cy="750888"/>
          </a:xfrm>
        </p:grpSpPr>
        <p:sp>
          <p:nvSpPr>
            <p:cNvPr id="211" name="Freeform 210"/>
            <p:cNvSpPr>
              <a:spLocks noEditPoints="1"/>
            </p:cNvSpPr>
            <p:nvPr/>
          </p:nvSpPr>
          <p:spPr bwMode="auto">
            <a:xfrm>
              <a:off x="1482726" y="2010269"/>
              <a:ext cx="806450" cy="201613"/>
            </a:xfrm>
            <a:custGeom>
              <a:avLst/>
              <a:gdLst>
                <a:gd name="T0" fmla="*/ 283 w 301"/>
                <a:gd name="T1" fmla="*/ 0 h 75"/>
                <a:gd name="T2" fmla="*/ 83 w 301"/>
                <a:gd name="T3" fmla="*/ 0 h 75"/>
                <a:gd name="T4" fmla="*/ 69 w 301"/>
                <a:gd name="T5" fmla="*/ 17 h 75"/>
                <a:gd name="T6" fmla="*/ 0 w 301"/>
                <a:gd name="T7" fmla="*/ 49 h 75"/>
                <a:gd name="T8" fmla="*/ 0 w 301"/>
                <a:gd name="T9" fmla="*/ 57 h 75"/>
                <a:gd name="T10" fmla="*/ 18 w 301"/>
                <a:gd name="T11" fmla="*/ 75 h 75"/>
                <a:gd name="T12" fmla="*/ 283 w 301"/>
                <a:gd name="T13" fmla="*/ 75 h 75"/>
                <a:gd name="T14" fmla="*/ 301 w 301"/>
                <a:gd name="T15" fmla="*/ 57 h 75"/>
                <a:gd name="T16" fmla="*/ 301 w 301"/>
                <a:gd name="T17" fmla="*/ 18 h 75"/>
                <a:gd name="T18" fmla="*/ 283 w 301"/>
                <a:gd name="T19" fmla="*/ 0 h 75"/>
                <a:gd name="T20" fmla="*/ 150 w 301"/>
                <a:gd name="T21" fmla="*/ 61 h 75"/>
                <a:gd name="T22" fmla="*/ 127 w 301"/>
                <a:gd name="T23" fmla="*/ 38 h 75"/>
                <a:gd name="T24" fmla="*/ 150 w 301"/>
                <a:gd name="T25" fmla="*/ 15 h 75"/>
                <a:gd name="T26" fmla="*/ 173 w 301"/>
                <a:gd name="T27" fmla="*/ 38 h 75"/>
                <a:gd name="T28" fmla="*/ 150 w 301"/>
                <a:gd name="T29" fmla="*/ 6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1" h="75">
                  <a:moveTo>
                    <a:pt x="283" y="0"/>
                  </a:moveTo>
                  <a:cubicBezTo>
                    <a:pt x="83" y="0"/>
                    <a:pt x="83" y="0"/>
                    <a:pt x="83" y="0"/>
                  </a:cubicBezTo>
                  <a:cubicBezTo>
                    <a:pt x="79" y="6"/>
                    <a:pt x="75" y="12"/>
                    <a:pt x="69" y="17"/>
                  </a:cubicBezTo>
                  <a:cubicBezTo>
                    <a:pt x="51" y="36"/>
                    <a:pt x="26" y="47"/>
                    <a:pt x="0" y="49"/>
                  </a:cubicBezTo>
                  <a:cubicBezTo>
                    <a:pt x="0" y="57"/>
                    <a:pt x="0" y="57"/>
                    <a:pt x="0" y="57"/>
                  </a:cubicBezTo>
                  <a:cubicBezTo>
                    <a:pt x="0" y="67"/>
                    <a:pt x="8" y="75"/>
                    <a:pt x="18" y="75"/>
                  </a:cubicBezTo>
                  <a:cubicBezTo>
                    <a:pt x="283" y="75"/>
                    <a:pt x="283" y="75"/>
                    <a:pt x="283" y="75"/>
                  </a:cubicBezTo>
                  <a:cubicBezTo>
                    <a:pt x="293" y="75"/>
                    <a:pt x="301" y="67"/>
                    <a:pt x="301" y="57"/>
                  </a:cubicBezTo>
                  <a:cubicBezTo>
                    <a:pt x="301" y="18"/>
                    <a:pt x="301" y="18"/>
                    <a:pt x="301" y="18"/>
                  </a:cubicBezTo>
                  <a:cubicBezTo>
                    <a:pt x="301" y="8"/>
                    <a:pt x="293" y="0"/>
                    <a:pt x="283" y="0"/>
                  </a:cubicBezTo>
                  <a:close/>
                  <a:moveTo>
                    <a:pt x="150" y="61"/>
                  </a:moveTo>
                  <a:cubicBezTo>
                    <a:pt x="138" y="61"/>
                    <a:pt x="127" y="50"/>
                    <a:pt x="127" y="38"/>
                  </a:cubicBezTo>
                  <a:cubicBezTo>
                    <a:pt x="127" y="25"/>
                    <a:pt x="138" y="15"/>
                    <a:pt x="150" y="15"/>
                  </a:cubicBezTo>
                  <a:cubicBezTo>
                    <a:pt x="163" y="15"/>
                    <a:pt x="173" y="25"/>
                    <a:pt x="173" y="38"/>
                  </a:cubicBezTo>
                  <a:cubicBezTo>
                    <a:pt x="173" y="50"/>
                    <a:pt x="163" y="61"/>
                    <a:pt x="150" y="61"/>
                  </a:cubicBez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latin typeface="Franklin Gothic Book"/>
              </a:endParaRPr>
            </a:p>
          </p:txBody>
        </p:sp>
        <p:sp>
          <p:nvSpPr>
            <p:cNvPr id="212" name="Freeform 211"/>
            <p:cNvSpPr>
              <a:spLocks noEditPoints="1"/>
            </p:cNvSpPr>
            <p:nvPr/>
          </p:nvSpPr>
          <p:spPr bwMode="auto">
            <a:xfrm>
              <a:off x="1482726" y="1508619"/>
              <a:ext cx="806450" cy="198438"/>
            </a:xfrm>
            <a:custGeom>
              <a:avLst/>
              <a:gdLst>
                <a:gd name="T0" fmla="*/ 283 w 301"/>
                <a:gd name="T1" fmla="*/ 0 h 74"/>
                <a:gd name="T2" fmla="*/ 18 w 301"/>
                <a:gd name="T3" fmla="*/ 0 h 74"/>
                <a:gd name="T4" fmla="*/ 0 w 301"/>
                <a:gd name="T5" fmla="*/ 18 h 74"/>
                <a:gd name="T6" fmla="*/ 0 w 301"/>
                <a:gd name="T7" fmla="*/ 20 h 74"/>
                <a:gd name="T8" fmla="*/ 69 w 301"/>
                <a:gd name="T9" fmla="*/ 52 h 74"/>
                <a:gd name="T10" fmla="*/ 87 w 301"/>
                <a:gd name="T11" fmla="*/ 74 h 74"/>
                <a:gd name="T12" fmla="*/ 283 w 301"/>
                <a:gd name="T13" fmla="*/ 74 h 74"/>
                <a:gd name="T14" fmla="*/ 301 w 301"/>
                <a:gd name="T15" fmla="*/ 56 h 74"/>
                <a:gd name="T16" fmla="*/ 301 w 301"/>
                <a:gd name="T17" fmla="*/ 18 h 74"/>
                <a:gd name="T18" fmla="*/ 283 w 301"/>
                <a:gd name="T19" fmla="*/ 0 h 74"/>
                <a:gd name="T20" fmla="*/ 150 w 301"/>
                <a:gd name="T21" fmla="*/ 60 h 74"/>
                <a:gd name="T22" fmla="*/ 127 w 301"/>
                <a:gd name="T23" fmla="*/ 37 h 74"/>
                <a:gd name="T24" fmla="*/ 150 w 301"/>
                <a:gd name="T25" fmla="*/ 14 h 74"/>
                <a:gd name="T26" fmla="*/ 173 w 301"/>
                <a:gd name="T27" fmla="*/ 37 h 74"/>
                <a:gd name="T28" fmla="*/ 150 w 301"/>
                <a:gd name="T29" fmla="*/ 6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1" h="74">
                  <a:moveTo>
                    <a:pt x="283" y="0"/>
                  </a:moveTo>
                  <a:cubicBezTo>
                    <a:pt x="18" y="0"/>
                    <a:pt x="18" y="0"/>
                    <a:pt x="18" y="0"/>
                  </a:cubicBezTo>
                  <a:cubicBezTo>
                    <a:pt x="8" y="0"/>
                    <a:pt x="0" y="8"/>
                    <a:pt x="0" y="18"/>
                  </a:cubicBezTo>
                  <a:cubicBezTo>
                    <a:pt x="0" y="20"/>
                    <a:pt x="0" y="20"/>
                    <a:pt x="0" y="20"/>
                  </a:cubicBezTo>
                  <a:cubicBezTo>
                    <a:pt x="26" y="22"/>
                    <a:pt x="51" y="33"/>
                    <a:pt x="69" y="52"/>
                  </a:cubicBezTo>
                  <a:cubicBezTo>
                    <a:pt x="76" y="59"/>
                    <a:pt x="82" y="66"/>
                    <a:pt x="87" y="74"/>
                  </a:cubicBezTo>
                  <a:cubicBezTo>
                    <a:pt x="283" y="74"/>
                    <a:pt x="283" y="74"/>
                    <a:pt x="283" y="74"/>
                  </a:cubicBezTo>
                  <a:cubicBezTo>
                    <a:pt x="293" y="74"/>
                    <a:pt x="301" y="66"/>
                    <a:pt x="301" y="56"/>
                  </a:cubicBezTo>
                  <a:cubicBezTo>
                    <a:pt x="301" y="18"/>
                    <a:pt x="301" y="18"/>
                    <a:pt x="301" y="18"/>
                  </a:cubicBezTo>
                  <a:cubicBezTo>
                    <a:pt x="301" y="8"/>
                    <a:pt x="293" y="0"/>
                    <a:pt x="283" y="0"/>
                  </a:cubicBezTo>
                  <a:close/>
                  <a:moveTo>
                    <a:pt x="150" y="60"/>
                  </a:moveTo>
                  <a:cubicBezTo>
                    <a:pt x="138" y="60"/>
                    <a:pt x="127" y="50"/>
                    <a:pt x="127" y="37"/>
                  </a:cubicBezTo>
                  <a:cubicBezTo>
                    <a:pt x="127" y="24"/>
                    <a:pt x="138" y="14"/>
                    <a:pt x="150" y="14"/>
                  </a:cubicBezTo>
                  <a:cubicBezTo>
                    <a:pt x="163" y="14"/>
                    <a:pt x="173" y="24"/>
                    <a:pt x="173" y="37"/>
                  </a:cubicBezTo>
                  <a:cubicBezTo>
                    <a:pt x="173" y="50"/>
                    <a:pt x="163" y="60"/>
                    <a:pt x="150" y="60"/>
                  </a:cubicBez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latin typeface="Franklin Gothic Book"/>
              </a:endParaRPr>
            </a:p>
          </p:txBody>
        </p:sp>
        <p:sp>
          <p:nvSpPr>
            <p:cNvPr id="213" name="Freeform 212"/>
            <p:cNvSpPr>
              <a:spLocks noEditPoints="1"/>
            </p:cNvSpPr>
            <p:nvPr/>
          </p:nvSpPr>
          <p:spPr bwMode="auto">
            <a:xfrm>
              <a:off x="1731963" y="1761032"/>
              <a:ext cx="557213" cy="198438"/>
            </a:xfrm>
            <a:custGeom>
              <a:avLst/>
              <a:gdLst>
                <a:gd name="T0" fmla="*/ 190 w 208"/>
                <a:gd name="T1" fmla="*/ 0 h 74"/>
                <a:gd name="T2" fmla="*/ 2 w 208"/>
                <a:gd name="T3" fmla="*/ 0 h 74"/>
                <a:gd name="T4" fmla="*/ 8 w 208"/>
                <a:gd name="T5" fmla="*/ 34 h 74"/>
                <a:gd name="T6" fmla="*/ 0 w 208"/>
                <a:gd name="T7" fmla="*/ 74 h 74"/>
                <a:gd name="T8" fmla="*/ 190 w 208"/>
                <a:gd name="T9" fmla="*/ 74 h 74"/>
                <a:gd name="T10" fmla="*/ 208 w 208"/>
                <a:gd name="T11" fmla="*/ 56 h 74"/>
                <a:gd name="T12" fmla="*/ 208 w 208"/>
                <a:gd name="T13" fmla="*/ 18 h 74"/>
                <a:gd name="T14" fmla="*/ 190 w 208"/>
                <a:gd name="T15" fmla="*/ 0 h 74"/>
                <a:gd name="T16" fmla="*/ 57 w 208"/>
                <a:gd name="T17" fmla="*/ 60 h 74"/>
                <a:gd name="T18" fmla="*/ 34 w 208"/>
                <a:gd name="T19" fmla="*/ 37 h 74"/>
                <a:gd name="T20" fmla="*/ 57 w 208"/>
                <a:gd name="T21" fmla="*/ 14 h 74"/>
                <a:gd name="T22" fmla="*/ 80 w 208"/>
                <a:gd name="T23" fmla="*/ 37 h 74"/>
                <a:gd name="T24" fmla="*/ 57 w 208"/>
                <a:gd name="T25" fmla="*/ 6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8" h="74">
                  <a:moveTo>
                    <a:pt x="190" y="0"/>
                  </a:moveTo>
                  <a:cubicBezTo>
                    <a:pt x="2" y="0"/>
                    <a:pt x="2" y="0"/>
                    <a:pt x="2" y="0"/>
                  </a:cubicBezTo>
                  <a:cubicBezTo>
                    <a:pt x="6" y="11"/>
                    <a:pt x="8" y="22"/>
                    <a:pt x="8" y="34"/>
                  </a:cubicBezTo>
                  <a:cubicBezTo>
                    <a:pt x="8" y="48"/>
                    <a:pt x="5" y="62"/>
                    <a:pt x="0" y="74"/>
                  </a:cubicBezTo>
                  <a:cubicBezTo>
                    <a:pt x="190" y="74"/>
                    <a:pt x="190" y="74"/>
                    <a:pt x="190" y="74"/>
                  </a:cubicBezTo>
                  <a:cubicBezTo>
                    <a:pt x="200" y="74"/>
                    <a:pt x="208" y="66"/>
                    <a:pt x="208" y="56"/>
                  </a:cubicBezTo>
                  <a:cubicBezTo>
                    <a:pt x="208" y="18"/>
                    <a:pt x="208" y="18"/>
                    <a:pt x="208" y="18"/>
                  </a:cubicBezTo>
                  <a:cubicBezTo>
                    <a:pt x="208" y="8"/>
                    <a:pt x="200" y="0"/>
                    <a:pt x="190" y="0"/>
                  </a:cubicBezTo>
                  <a:close/>
                  <a:moveTo>
                    <a:pt x="57" y="60"/>
                  </a:moveTo>
                  <a:cubicBezTo>
                    <a:pt x="45" y="60"/>
                    <a:pt x="34" y="49"/>
                    <a:pt x="34" y="37"/>
                  </a:cubicBezTo>
                  <a:cubicBezTo>
                    <a:pt x="34" y="24"/>
                    <a:pt x="45" y="14"/>
                    <a:pt x="57" y="14"/>
                  </a:cubicBezTo>
                  <a:cubicBezTo>
                    <a:pt x="70" y="14"/>
                    <a:pt x="80" y="24"/>
                    <a:pt x="80" y="37"/>
                  </a:cubicBezTo>
                  <a:cubicBezTo>
                    <a:pt x="80" y="49"/>
                    <a:pt x="70" y="60"/>
                    <a:pt x="57" y="60"/>
                  </a:cubicBez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latin typeface="Franklin Gothic Book"/>
              </a:endParaRPr>
            </a:p>
          </p:txBody>
        </p:sp>
        <p:sp>
          <p:nvSpPr>
            <p:cNvPr id="214" name="Freeform 213"/>
            <p:cNvSpPr>
              <a:spLocks noEditPoints="1"/>
            </p:cNvSpPr>
            <p:nvPr/>
          </p:nvSpPr>
          <p:spPr bwMode="auto">
            <a:xfrm>
              <a:off x="1055688" y="1602282"/>
              <a:ext cx="657225" cy="657225"/>
            </a:xfrm>
            <a:custGeom>
              <a:avLst/>
              <a:gdLst>
                <a:gd name="T0" fmla="*/ 245 w 245"/>
                <a:gd name="T1" fmla="*/ 93 h 245"/>
                <a:gd name="T2" fmla="*/ 217 w 245"/>
                <a:gd name="T3" fmla="*/ 28 h 245"/>
                <a:gd name="T4" fmla="*/ 152 w 245"/>
                <a:gd name="T5" fmla="*/ 0 h 245"/>
                <a:gd name="T6" fmla="*/ 86 w 245"/>
                <a:gd name="T7" fmla="*/ 28 h 245"/>
                <a:gd name="T8" fmla="*/ 59 w 245"/>
                <a:gd name="T9" fmla="*/ 93 h 245"/>
                <a:gd name="T10" fmla="*/ 75 w 245"/>
                <a:gd name="T11" fmla="*/ 144 h 245"/>
                <a:gd name="T12" fmla="*/ 55 w 245"/>
                <a:gd name="T13" fmla="*/ 151 h 245"/>
                <a:gd name="T14" fmla="*/ 8 w 245"/>
                <a:gd name="T15" fmla="*/ 199 h 245"/>
                <a:gd name="T16" fmla="*/ 0 w 245"/>
                <a:gd name="T17" fmla="*/ 218 h 245"/>
                <a:gd name="T18" fmla="*/ 8 w 245"/>
                <a:gd name="T19" fmla="*/ 237 h 245"/>
                <a:gd name="T20" fmla="*/ 27 w 245"/>
                <a:gd name="T21" fmla="*/ 245 h 245"/>
                <a:gd name="T22" fmla="*/ 46 w 245"/>
                <a:gd name="T23" fmla="*/ 237 h 245"/>
                <a:gd name="T24" fmla="*/ 94 w 245"/>
                <a:gd name="T25" fmla="*/ 190 h 245"/>
                <a:gd name="T26" fmla="*/ 101 w 245"/>
                <a:gd name="T27" fmla="*/ 170 h 245"/>
                <a:gd name="T28" fmla="*/ 152 w 245"/>
                <a:gd name="T29" fmla="*/ 186 h 245"/>
                <a:gd name="T30" fmla="*/ 217 w 245"/>
                <a:gd name="T31" fmla="*/ 159 h 245"/>
                <a:gd name="T32" fmla="*/ 245 w 245"/>
                <a:gd name="T33" fmla="*/ 93 h 245"/>
                <a:gd name="T34" fmla="*/ 196 w 245"/>
                <a:gd name="T35" fmla="*/ 137 h 245"/>
                <a:gd name="T36" fmla="*/ 152 w 245"/>
                <a:gd name="T37" fmla="*/ 155 h 245"/>
                <a:gd name="T38" fmla="*/ 108 w 245"/>
                <a:gd name="T39" fmla="*/ 137 h 245"/>
                <a:gd name="T40" fmla="*/ 90 w 245"/>
                <a:gd name="T41" fmla="*/ 93 h 245"/>
                <a:gd name="T42" fmla="*/ 108 w 245"/>
                <a:gd name="T43" fmla="*/ 49 h 245"/>
                <a:gd name="T44" fmla="*/ 152 w 245"/>
                <a:gd name="T45" fmla="*/ 31 h 245"/>
                <a:gd name="T46" fmla="*/ 196 w 245"/>
                <a:gd name="T47" fmla="*/ 49 h 245"/>
                <a:gd name="T48" fmla="*/ 214 w 245"/>
                <a:gd name="T49" fmla="*/ 93 h 245"/>
                <a:gd name="T50" fmla="*/ 196 w 245"/>
                <a:gd name="T51" fmla="*/ 13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45">
                  <a:moveTo>
                    <a:pt x="245" y="93"/>
                  </a:moveTo>
                  <a:cubicBezTo>
                    <a:pt x="245" y="68"/>
                    <a:pt x="235" y="45"/>
                    <a:pt x="217" y="28"/>
                  </a:cubicBezTo>
                  <a:cubicBezTo>
                    <a:pt x="200" y="10"/>
                    <a:pt x="177" y="0"/>
                    <a:pt x="152" y="0"/>
                  </a:cubicBezTo>
                  <a:cubicBezTo>
                    <a:pt x="127" y="0"/>
                    <a:pt x="104" y="10"/>
                    <a:pt x="86" y="28"/>
                  </a:cubicBezTo>
                  <a:cubicBezTo>
                    <a:pt x="69" y="45"/>
                    <a:pt x="59" y="68"/>
                    <a:pt x="59" y="93"/>
                  </a:cubicBezTo>
                  <a:cubicBezTo>
                    <a:pt x="59" y="111"/>
                    <a:pt x="65" y="129"/>
                    <a:pt x="75" y="144"/>
                  </a:cubicBezTo>
                  <a:cubicBezTo>
                    <a:pt x="67" y="144"/>
                    <a:pt x="60" y="146"/>
                    <a:pt x="55" y="151"/>
                  </a:cubicBezTo>
                  <a:cubicBezTo>
                    <a:pt x="8" y="199"/>
                    <a:pt x="8" y="199"/>
                    <a:pt x="8" y="199"/>
                  </a:cubicBezTo>
                  <a:cubicBezTo>
                    <a:pt x="2" y="204"/>
                    <a:pt x="0" y="211"/>
                    <a:pt x="0" y="218"/>
                  </a:cubicBezTo>
                  <a:cubicBezTo>
                    <a:pt x="0" y="225"/>
                    <a:pt x="2" y="232"/>
                    <a:pt x="8" y="237"/>
                  </a:cubicBezTo>
                  <a:cubicBezTo>
                    <a:pt x="13" y="243"/>
                    <a:pt x="20" y="245"/>
                    <a:pt x="27" y="245"/>
                  </a:cubicBezTo>
                  <a:cubicBezTo>
                    <a:pt x="34" y="245"/>
                    <a:pt x="41" y="243"/>
                    <a:pt x="46" y="237"/>
                  </a:cubicBezTo>
                  <a:cubicBezTo>
                    <a:pt x="94" y="190"/>
                    <a:pt x="94" y="190"/>
                    <a:pt x="94" y="190"/>
                  </a:cubicBezTo>
                  <a:cubicBezTo>
                    <a:pt x="99" y="185"/>
                    <a:pt x="101" y="178"/>
                    <a:pt x="101" y="170"/>
                  </a:cubicBezTo>
                  <a:cubicBezTo>
                    <a:pt x="116" y="180"/>
                    <a:pt x="134" y="186"/>
                    <a:pt x="152" y="186"/>
                  </a:cubicBezTo>
                  <a:cubicBezTo>
                    <a:pt x="177" y="186"/>
                    <a:pt x="200" y="176"/>
                    <a:pt x="217" y="159"/>
                  </a:cubicBezTo>
                  <a:cubicBezTo>
                    <a:pt x="235" y="141"/>
                    <a:pt x="245" y="118"/>
                    <a:pt x="245" y="93"/>
                  </a:cubicBezTo>
                  <a:close/>
                  <a:moveTo>
                    <a:pt x="196" y="137"/>
                  </a:moveTo>
                  <a:cubicBezTo>
                    <a:pt x="184" y="148"/>
                    <a:pt x="168" y="155"/>
                    <a:pt x="152" y="155"/>
                  </a:cubicBezTo>
                  <a:cubicBezTo>
                    <a:pt x="135" y="155"/>
                    <a:pt x="120" y="148"/>
                    <a:pt x="108" y="137"/>
                  </a:cubicBezTo>
                  <a:cubicBezTo>
                    <a:pt x="97" y="125"/>
                    <a:pt x="90" y="110"/>
                    <a:pt x="90" y="93"/>
                  </a:cubicBezTo>
                  <a:cubicBezTo>
                    <a:pt x="90" y="77"/>
                    <a:pt x="97" y="61"/>
                    <a:pt x="108" y="49"/>
                  </a:cubicBezTo>
                  <a:cubicBezTo>
                    <a:pt x="120" y="38"/>
                    <a:pt x="135" y="31"/>
                    <a:pt x="152" y="31"/>
                  </a:cubicBezTo>
                  <a:cubicBezTo>
                    <a:pt x="168" y="31"/>
                    <a:pt x="184" y="38"/>
                    <a:pt x="196" y="49"/>
                  </a:cubicBezTo>
                  <a:cubicBezTo>
                    <a:pt x="207" y="61"/>
                    <a:pt x="214" y="77"/>
                    <a:pt x="214" y="93"/>
                  </a:cubicBezTo>
                  <a:cubicBezTo>
                    <a:pt x="214" y="110"/>
                    <a:pt x="207" y="125"/>
                    <a:pt x="196" y="137"/>
                  </a:cubicBez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latin typeface="Franklin Gothic Book"/>
              </a:endParaRPr>
            </a:p>
          </p:txBody>
        </p:sp>
      </p:grpSp>
      <p:sp>
        <p:nvSpPr>
          <p:cNvPr id="215" name="Freeform 214"/>
          <p:cNvSpPr>
            <a:spLocks noEditPoints="1"/>
          </p:cNvSpPr>
          <p:nvPr/>
        </p:nvSpPr>
        <p:spPr bwMode="auto">
          <a:xfrm>
            <a:off x="11314811" y="4486228"/>
            <a:ext cx="530067" cy="364512"/>
          </a:xfrm>
          <a:custGeom>
            <a:avLst/>
            <a:gdLst>
              <a:gd name="T0" fmla="*/ 548 w 548"/>
              <a:gd name="T1" fmla="*/ 207 h 461"/>
              <a:gd name="T2" fmla="*/ 497 w 548"/>
              <a:gd name="T3" fmla="*/ 338 h 461"/>
              <a:gd name="T4" fmla="*/ 480 w 548"/>
              <a:gd name="T5" fmla="*/ 352 h 461"/>
              <a:gd name="T6" fmla="*/ 404 w 548"/>
              <a:gd name="T7" fmla="*/ 404 h 461"/>
              <a:gd name="T8" fmla="*/ 352 w 548"/>
              <a:gd name="T9" fmla="*/ 461 h 461"/>
              <a:gd name="T10" fmla="*/ 93 w 548"/>
              <a:gd name="T11" fmla="*/ 409 h 461"/>
              <a:gd name="T12" fmla="*/ 51 w 548"/>
              <a:gd name="T13" fmla="*/ 400 h 461"/>
              <a:gd name="T14" fmla="*/ 0 w 548"/>
              <a:gd name="T15" fmla="*/ 268 h 461"/>
              <a:gd name="T16" fmla="*/ 68 w 548"/>
              <a:gd name="T17" fmla="*/ 217 h 461"/>
              <a:gd name="T18" fmla="*/ 120 w 548"/>
              <a:gd name="T19" fmla="*/ 152 h 461"/>
              <a:gd name="T20" fmla="*/ 144 w 548"/>
              <a:gd name="T21" fmla="*/ 146 h 461"/>
              <a:gd name="T22" fmla="*/ 226 w 548"/>
              <a:gd name="T23" fmla="*/ 95 h 461"/>
              <a:gd name="T24" fmla="*/ 195 w 548"/>
              <a:gd name="T25" fmla="*/ 120 h 461"/>
              <a:gd name="T26" fmla="*/ 169 w 548"/>
              <a:gd name="T27" fmla="*/ 164 h 461"/>
              <a:gd name="T28" fmla="*/ 120 w 548"/>
              <a:gd name="T29" fmla="*/ 177 h 461"/>
              <a:gd name="T30" fmla="*/ 93 w 548"/>
              <a:gd name="T31" fmla="*/ 219 h 461"/>
              <a:gd name="T32" fmla="*/ 92 w 548"/>
              <a:gd name="T33" fmla="*/ 237 h 461"/>
              <a:gd name="T34" fmla="*/ 51 w 548"/>
              <a:gd name="T35" fmla="*/ 242 h 461"/>
              <a:gd name="T36" fmla="*/ 25 w 548"/>
              <a:gd name="T37" fmla="*/ 348 h 461"/>
              <a:gd name="T38" fmla="*/ 105 w 548"/>
              <a:gd name="T39" fmla="*/ 375 h 461"/>
              <a:gd name="T40" fmla="*/ 118 w 548"/>
              <a:gd name="T41" fmla="*/ 409 h 461"/>
              <a:gd name="T42" fmla="*/ 352 w 548"/>
              <a:gd name="T43" fmla="*/ 436 h 461"/>
              <a:gd name="T44" fmla="*/ 379 w 548"/>
              <a:gd name="T45" fmla="*/ 391 h 461"/>
              <a:gd name="T46" fmla="*/ 428 w 548"/>
              <a:gd name="T47" fmla="*/ 379 h 461"/>
              <a:gd name="T48" fmla="*/ 455 w 548"/>
              <a:gd name="T49" fmla="*/ 336 h 461"/>
              <a:gd name="T50" fmla="*/ 456 w 548"/>
              <a:gd name="T51" fmla="*/ 318 h 461"/>
              <a:gd name="T52" fmla="*/ 497 w 548"/>
              <a:gd name="T53" fmla="*/ 313 h 461"/>
              <a:gd name="T54" fmla="*/ 523 w 548"/>
              <a:gd name="T55" fmla="*/ 216 h 461"/>
              <a:gd name="T56" fmla="*/ 540 w 548"/>
              <a:gd name="T57" fmla="*/ 53 h 461"/>
              <a:gd name="T58" fmla="*/ 487 w 548"/>
              <a:gd name="T59" fmla="*/ 208 h 461"/>
              <a:gd name="T60" fmla="*/ 478 w 548"/>
              <a:gd name="T61" fmla="*/ 233 h 461"/>
              <a:gd name="T62" fmla="*/ 291 w 548"/>
              <a:gd name="T63" fmla="*/ 286 h 461"/>
              <a:gd name="T64" fmla="*/ 238 w 548"/>
              <a:gd name="T65" fmla="*/ 131 h 461"/>
              <a:gd name="T66" fmla="*/ 300 w 548"/>
              <a:gd name="T67" fmla="*/ 78 h 461"/>
              <a:gd name="T68" fmla="*/ 353 w 548"/>
              <a:gd name="T69" fmla="*/ 0 h 461"/>
              <a:gd name="T70" fmla="*/ 540 w 548"/>
              <a:gd name="T71" fmla="*/ 53 h 461"/>
              <a:gd name="T72" fmla="*/ 342 w 548"/>
              <a:gd name="T73" fmla="*/ 41 h 461"/>
              <a:gd name="T74" fmla="*/ 342 w 548"/>
              <a:gd name="T75" fmla="*/ 12 h 461"/>
              <a:gd name="T76" fmla="*/ 266 w 548"/>
              <a:gd name="T77" fmla="*/ 105 h 461"/>
              <a:gd name="T78" fmla="*/ 295 w 548"/>
              <a:gd name="T79" fmla="*/ 105 h 461"/>
              <a:gd name="T80" fmla="*/ 266 w 548"/>
              <a:gd name="T81" fmla="*/ 105 h 461"/>
              <a:gd name="T82" fmla="*/ 453 w 548"/>
              <a:gd name="T83" fmla="*/ 125 h 461"/>
              <a:gd name="T84" fmla="*/ 262 w 548"/>
              <a:gd name="T85" fmla="*/ 131 h 461"/>
              <a:gd name="T86" fmla="*/ 291 w 548"/>
              <a:gd name="T87" fmla="*/ 262 h 461"/>
              <a:gd name="T88" fmla="*/ 454 w 548"/>
              <a:gd name="T89" fmla="*/ 233 h 461"/>
              <a:gd name="T90" fmla="*/ 516 w 548"/>
              <a:gd name="T91" fmla="*/ 53 h 461"/>
              <a:gd name="T92" fmla="*/ 325 w 548"/>
              <a:gd name="T93" fmla="*/ 47 h 461"/>
              <a:gd name="T94" fmla="*/ 324 w 548"/>
              <a:gd name="T95" fmla="*/ 78 h 461"/>
              <a:gd name="T96" fmla="*/ 478 w 548"/>
              <a:gd name="T97" fmla="*/ 131 h 461"/>
              <a:gd name="T98" fmla="*/ 487 w 548"/>
              <a:gd name="T99" fmla="*/ 184 h 461"/>
              <a:gd name="T100" fmla="*/ 516 w 548"/>
              <a:gd name="T101" fmla="*/ 5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8" h="461">
                <a:moveTo>
                  <a:pt x="548" y="202"/>
                </a:moveTo>
                <a:cubicBezTo>
                  <a:pt x="548" y="203"/>
                  <a:pt x="548" y="205"/>
                  <a:pt x="548" y="207"/>
                </a:cubicBezTo>
                <a:cubicBezTo>
                  <a:pt x="548" y="287"/>
                  <a:pt x="548" y="287"/>
                  <a:pt x="548" y="287"/>
                </a:cubicBezTo>
                <a:cubicBezTo>
                  <a:pt x="548" y="315"/>
                  <a:pt x="525" y="338"/>
                  <a:pt x="497" y="338"/>
                </a:cubicBezTo>
                <a:cubicBezTo>
                  <a:pt x="480" y="338"/>
                  <a:pt x="480" y="338"/>
                  <a:pt x="480" y="338"/>
                </a:cubicBezTo>
                <a:cubicBezTo>
                  <a:pt x="480" y="352"/>
                  <a:pt x="480" y="352"/>
                  <a:pt x="480" y="352"/>
                </a:cubicBezTo>
                <a:cubicBezTo>
                  <a:pt x="480" y="381"/>
                  <a:pt x="457" y="404"/>
                  <a:pt x="428" y="404"/>
                </a:cubicBezTo>
                <a:cubicBezTo>
                  <a:pt x="404" y="404"/>
                  <a:pt x="404" y="404"/>
                  <a:pt x="404" y="404"/>
                </a:cubicBezTo>
                <a:cubicBezTo>
                  <a:pt x="404" y="409"/>
                  <a:pt x="404" y="409"/>
                  <a:pt x="404" y="409"/>
                </a:cubicBezTo>
                <a:cubicBezTo>
                  <a:pt x="404" y="437"/>
                  <a:pt x="381" y="461"/>
                  <a:pt x="352" y="461"/>
                </a:cubicBezTo>
                <a:cubicBezTo>
                  <a:pt x="145" y="461"/>
                  <a:pt x="145" y="461"/>
                  <a:pt x="145" y="461"/>
                </a:cubicBezTo>
                <a:cubicBezTo>
                  <a:pt x="116" y="461"/>
                  <a:pt x="93" y="437"/>
                  <a:pt x="93" y="409"/>
                </a:cubicBezTo>
                <a:cubicBezTo>
                  <a:pt x="93" y="400"/>
                  <a:pt x="93" y="400"/>
                  <a:pt x="93" y="400"/>
                </a:cubicBezTo>
                <a:cubicBezTo>
                  <a:pt x="51" y="400"/>
                  <a:pt x="51" y="400"/>
                  <a:pt x="51" y="400"/>
                </a:cubicBezTo>
                <a:cubicBezTo>
                  <a:pt x="23" y="400"/>
                  <a:pt x="0" y="376"/>
                  <a:pt x="0" y="348"/>
                </a:cubicBezTo>
                <a:cubicBezTo>
                  <a:pt x="0" y="268"/>
                  <a:pt x="0" y="268"/>
                  <a:pt x="0" y="268"/>
                </a:cubicBezTo>
                <a:cubicBezTo>
                  <a:pt x="0" y="240"/>
                  <a:pt x="23" y="217"/>
                  <a:pt x="51" y="217"/>
                </a:cubicBezTo>
                <a:cubicBezTo>
                  <a:pt x="68" y="217"/>
                  <a:pt x="68" y="217"/>
                  <a:pt x="68" y="217"/>
                </a:cubicBezTo>
                <a:cubicBezTo>
                  <a:pt x="68" y="203"/>
                  <a:pt x="68" y="203"/>
                  <a:pt x="68" y="203"/>
                </a:cubicBezTo>
                <a:cubicBezTo>
                  <a:pt x="68" y="175"/>
                  <a:pt x="91" y="152"/>
                  <a:pt x="120" y="152"/>
                </a:cubicBezTo>
                <a:cubicBezTo>
                  <a:pt x="144" y="152"/>
                  <a:pt x="144" y="152"/>
                  <a:pt x="144" y="152"/>
                </a:cubicBezTo>
                <a:cubicBezTo>
                  <a:pt x="144" y="146"/>
                  <a:pt x="144" y="146"/>
                  <a:pt x="144" y="146"/>
                </a:cubicBezTo>
                <a:cubicBezTo>
                  <a:pt x="144" y="118"/>
                  <a:pt x="167" y="95"/>
                  <a:pt x="195" y="95"/>
                </a:cubicBezTo>
                <a:cubicBezTo>
                  <a:pt x="226" y="95"/>
                  <a:pt x="226" y="95"/>
                  <a:pt x="226" y="95"/>
                </a:cubicBezTo>
                <a:cubicBezTo>
                  <a:pt x="222" y="102"/>
                  <a:pt x="219" y="111"/>
                  <a:pt x="217" y="120"/>
                </a:cubicBezTo>
                <a:cubicBezTo>
                  <a:pt x="195" y="120"/>
                  <a:pt x="195" y="120"/>
                  <a:pt x="195" y="120"/>
                </a:cubicBezTo>
                <a:cubicBezTo>
                  <a:pt x="181" y="120"/>
                  <a:pt x="169" y="132"/>
                  <a:pt x="169" y="146"/>
                </a:cubicBezTo>
                <a:cubicBezTo>
                  <a:pt x="169" y="164"/>
                  <a:pt x="169" y="164"/>
                  <a:pt x="169" y="164"/>
                </a:cubicBezTo>
                <a:cubicBezTo>
                  <a:pt x="169" y="171"/>
                  <a:pt x="163" y="177"/>
                  <a:pt x="156" y="177"/>
                </a:cubicBezTo>
                <a:cubicBezTo>
                  <a:pt x="120" y="177"/>
                  <a:pt x="120" y="177"/>
                  <a:pt x="120" y="177"/>
                </a:cubicBezTo>
                <a:cubicBezTo>
                  <a:pt x="105" y="177"/>
                  <a:pt x="93" y="189"/>
                  <a:pt x="93" y="203"/>
                </a:cubicBezTo>
                <a:cubicBezTo>
                  <a:pt x="93" y="219"/>
                  <a:pt x="93" y="219"/>
                  <a:pt x="93" y="219"/>
                </a:cubicBezTo>
                <a:cubicBezTo>
                  <a:pt x="93" y="221"/>
                  <a:pt x="93" y="224"/>
                  <a:pt x="94" y="226"/>
                </a:cubicBezTo>
                <a:cubicBezTo>
                  <a:pt x="95" y="230"/>
                  <a:pt x="94" y="234"/>
                  <a:pt x="92" y="237"/>
                </a:cubicBezTo>
                <a:cubicBezTo>
                  <a:pt x="89" y="240"/>
                  <a:pt x="86" y="242"/>
                  <a:pt x="82" y="242"/>
                </a:cubicBezTo>
                <a:cubicBezTo>
                  <a:pt x="51" y="242"/>
                  <a:pt x="51" y="242"/>
                  <a:pt x="51" y="242"/>
                </a:cubicBezTo>
                <a:cubicBezTo>
                  <a:pt x="37" y="242"/>
                  <a:pt x="25" y="254"/>
                  <a:pt x="25" y="268"/>
                </a:cubicBezTo>
                <a:cubicBezTo>
                  <a:pt x="25" y="348"/>
                  <a:pt x="25" y="348"/>
                  <a:pt x="25" y="348"/>
                </a:cubicBezTo>
                <a:cubicBezTo>
                  <a:pt x="25" y="363"/>
                  <a:pt x="37" y="375"/>
                  <a:pt x="51" y="375"/>
                </a:cubicBezTo>
                <a:cubicBezTo>
                  <a:pt x="105" y="375"/>
                  <a:pt x="105" y="375"/>
                  <a:pt x="105" y="375"/>
                </a:cubicBezTo>
                <a:cubicBezTo>
                  <a:pt x="112" y="375"/>
                  <a:pt x="118" y="380"/>
                  <a:pt x="118" y="387"/>
                </a:cubicBezTo>
                <a:cubicBezTo>
                  <a:pt x="118" y="409"/>
                  <a:pt x="118" y="409"/>
                  <a:pt x="118" y="409"/>
                </a:cubicBezTo>
                <a:cubicBezTo>
                  <a:pt x="118" y="424"/>
                  <a:pt x="130" y="436"/>
                  <a:pt x="145" y="436"/>
                </a:cubicBezTo>
                <a:cubicBezTo>
                  <a:pt x="352" y="436"/>
                  <a:pt x="352" y="436"/>
                  <a:pt x="352" y="436"/>
                </a:cubicBezTo>
                <a:cubicBezTo>
                  <a:pt x="367" y="436"/>
                  <a:pt x="379" y="424"/>
                  <a:pt x="379" y="409"/>
                </a:cubicBezTo>
                <a:cubicBezTo>
                  <a:pt x="379" y="391"/>
                  <a:pt x="379" y="391"/>
                  <a:pt x="379" y="391"/>
                </a:cubicBezTo>
                <a:cubicBezTo>
                  <a:pt x="379" y="384"/>
                  <a:pt x="385" y="379"/>
                  <a:pt x="392" y="379"/>
                </a:cubicBezTo>
                <a:cubicBezTo>
                  <a:pt x="428" y="379"/>
                  <a:pt x="428" y="379"/>
                  <a:pt x="428" y="379"/>
                </a:cubicBezTo>
                <a:cubicBezTo>
                  <a:pt x="443" y="379"/>
                  <a:pt x="455" y="367"/>
                  <a:pt x="455" y="352"/>
                </a:cubicBezTo>
                <a:cubicBezTo>
                  <a:pt x="455" y="336"/>
                  <a:pt x="455" y="336"/>
                  <a:pt x="455" y="336"/>
                </a:cubicBezTo>
                <a:cubicBezTo>
                  <a:pt x="455" y="334"/>
                  <a:pt x="455" y="332"/>
                  <a:pt x="454" y="329"/>
                </a:cubicBezTo>
                <a:cubicBezTo>
                  <a:pt x="453" y="325"/>
                  <a:pt x="454" y="321"/>
                  <a:pt x="456" y="318"/>
                </a:cubicBezTo>
                <a:cubicBezTo>
                  <a:pt x="459" y="315"/>
                  <a:pt x="462" y="313"/>
                  <a:pt x="466" y="313"/>
                </a:cubicBezTo>
                <a:cubicBezTo>
                  <a:pt x="497" y="313"/>
                  <a:pt x="497" y="313"/>
                  <a:pt x="497" y="313"/>
                </a:cubicBezTo>
                <a:cubicBezTo>
                  <a:pt x="511" y="313"/>
                  <a:pt x="523" y="301"/>
                  <a:pt x="523" y="287"/>
                </a:cubicBezTo>
                <a:cubicBezTo>
                  <a:pt x="523" y="216"/>
                  <a:pt x="523" y="216"/>
                  <a:pt x="523" y="216"/>
                </a:cubicBezTo>
                <a:cubicBezTo>
                  <a:pt x="532" y="213"/>
                  <a:pt x="541" y="208"/>
                  <a:pt x="548" y="202"/>
                </a:cubicBezTo>
                <a:close/>
                <a:moveTo>
                  <a:pt x="540" y="53"/>
                </a:moveTo>
                <a:cubicBezTo>
                  <a:pt x="540" y="155"/>
                  <a:pt x="540" y="155"/>
                  <a:pt x="540" y="155"/>
                </a:cubicBezTo>
                <a:cubicBezTo>
                  <a:pt x="540" y="184"/>
                  <a:pt x="516" y="208"/>
                  <a:pt x="487" y="208"/>
                </a:cubicBezTo>
                <a:cubicBezTo>
                  <a:pt x="478" y="208"/>
                  <a:pt x="478" y="208"/>
                  <a:pt x="478" y="208"/>
                </a:cubicBezTo>
                <a:cubicBezTo>
                  <a:pt x="478" y="233"/>
                  <a:pt x="478" y="233"/>
                  <a:pt x="478" y="233"/>
                </a:cubicBezTo>
                <a:cubicBezTo>
                  <a:pt x="478" y="262"/>
                  <a:pt x="455" y="286"/>
                  <a:pt x="425" y="286"/>
                </a:cubicBezTo>
                <a:cubicBezTo>
                  <a:pt x="291" y="286"/>
                  <a:pt x="291" y="286"/>
                  <a:pt x="291" y="286"/>
                </a:cubicBezTo>
                <a:cubicBezTo>
                  <a:pt x="262" y="286"/>
                  <a:pt x="238" y="262"/>
                  <a:pt x="238" y="233"/>
                </a:cubicBezTo>
                <a:cubicBezTo>
                  <a:pt x="238" y="131"/>
                  <a:pt x="238" y="131"/>
                  <a:pt x="238" y="131"/>
                </a:cubicBezTo>
                <a:cubicBezTo>
                  <a:pt x="238" y="102"/>
                  <a:pt x="262" y="78"/>
                  <a:pt x="291" y="78"/>
                </a:cubicBezTo>
                <a:cubicBezTo>
                  <a:pt x="300" y="78"/>
                  <a:pt x="300" y="78"/>
                  <a:pt x="300" y="78"/>
                </a:cubicBezTo>
                <a:cubicBezTo>
                  <a:pt x="300" y="53"/>
                  <a:pt x="300" y="53"/>
                  <a:pt x="300" y="53"/>
                </a:cubicBezTo>
                <a:cubicBezTo>
                  <a:pt x="300" y="24"/>
                  <a:pt x="324" y="0"/>
                  <a:pt x="353" y="0"/>
                </a:cubicBezTo>
                <a:cubicBezTo>
                  <a:pt x="487" y="0"/>
                  <a:pt x="487" y="0"/>
                  <a:pt x="487" y="0"/>
                </a:cubicBezTo>
                <a:cubicBezTo>
                  <a:pt x="516" y="0"/>
                  <a:pt x="540" y="24"/>
                  <a:pt x="540" y="53"/>
                </a:cubicBezTo>
                <a:close/>
                <a:moveTo>
                  <a:pt x="328" y="27"/>
                </a:moveTo>
                <a:cubicBezTo>
                  <a:pt x="328" y="35"/>
                  <a:pt x="334" y="41"/>
                  <a:pt x="342" y="41"/>
                </a:cubicBezTo>
                <a:cubicBezTo>
                  <a:pt x="350" y="41"/>
                  <a:pt x="357" y="35"/>
                  <a:pt x="357" y="27"/>
                </a:cubicBezTo>
                <a:cubicBezTo>
                  <a:pt x="357" y="19"/>
                  <a:pt x="350" y="12"/>
                  <a:pt x="342" y="12"/>
                </a:cubicBezTo>
                <a:cubicBezTo>
                  <a:pt x="334" y="12"/>
                  <a:pt x="328" y="19"/>
                  <a:pt x="328" y="27"/>
                </a:cubicBezTo>
                <a:close/>
                <a:moveTo>
                  <a:pt x="266" y="105"/>
                </a:moveTo>
                <a:cubicBezTo>
                  <a:pt x="266" y="113"/>
                  <a:pt x="272" y="120"/>
                  <a:pt x="280" y="120"/>
                </a:cubicBezTo>
                <a:cubicBezTo>
                  <a:pt x="288" y="120"/>
                  <a:pt x="295" y="113"/>
                  <a:pt x="295" y="105"/>
                </a:cubicBezTo>
                <a:cubicBezTo>
                  <a:pt x="295" y="97"/>
                  <a:pt x="288" y="90"/>
                  <a:pt x="280" y="90"/>
                </a:cubicBezTo>
                <a:cubicBezTo>
                  <a:pt x="272" y="90"/>
                  <a:pt x="266" y="97"/>
                  <a:pt x="266" y="105"/>
                </a:cubicBezTo>
                <a:close/>
                <a:moveTo>
                  <a:pt x="454" y="131"/>
                </a:moveTo>
                <a:cubicBezTo>
                  <a:pt x="454" y="129"/>
                  <a:pt x="454" y="127"/>
                  <a:pt x="453" y="125"/>
                </a:cubicBezTo>
                <a:cubicBezTo>
                  <a:pt x="263" y="125"/>
                  <a:pt x="263" y="125"/>
                  <a:pt x="263" y="125"/>
                </a:cubicBezTo>
                <a:cubicBezTo>
                  <a:pt x="263" y="127"/>
                  <a:pt x="262" y="129"/>
                  <a:pt x="262" y="131"/>
                </a:cubicBezTo>
                <a:cubicBezTo>
                  <a:pt x="262" y="233"/>
                  <a:pt x="262" y="233"/>
                  <a:pt x="262" y="233"/>
                </a:cubicBezTo>
                <a:cubicBezTo>
                  <a:pt x="262" y="249"/>
                  <a:pt x="275" y="262"/>
                  <a:pt x="291" y="262"/>
                </a:cubicBezTo>
                <a:cubicBezTo>
                  <a:pt x="425" y="262"/>
                  <a:pt x="425" y="262"/>
                  <a:pt x="425" y="262"/>
                </a:cubicBezTo>
                <a:cubicBezTo>
                  <a:pt x="441" y="262"/>
                  <a:pt x="454" y="249"/>
                  <a:pt x="454" y="233"/>
                </a:cubicBezTo>
                <a:lnTo>
                  <a:pt x="454" y="131"/>
                </a:lnTo>
                <a:close/>
                <a:moveTo>
                  <a:pt x="516" y="53"/>
                </a:moveTo>
                <a:cubicBezTo>
                  <a:pt x="516" y="51"/>
                  <a:pt x="516" y="49"/>
                  <a:pt x="515" y="47"/>
                </a:cubicBezTo>
                <a:cubicBezTo>
                  <a:pt x="325" y="47"/>
                  <a:pt x="325" y="47"/>
                  <a:pt x="325" y="47"/>
                </a:cubicBezTo>
                <a:cubicBezTo>
                  <a:pt x="325" y="49"/>
                  <a:pt x="324" y="51"/>
                  <a:pt x="324" y="53"/>
                </a:cubicBezTo>
                <a:cubicBezTo>
                  <a:pt x="324" y="78"/>
                  <a:pt x="324" y="78"/>
                  <a:pt x="324" y="78"/>
                </a:cubicBezTo>
                <a:cubicBezTo>
                  <a:pt x="425" y="78"/>
                  <a:pt x="425" y="78"/>
                  <a:pt x="425" y="78"/>
                </a:cubicBezTo>
                <a:cubicBezTo>
                  <a:pt x="455" y="78"/>
                  <a:pt x="478" y="102"/>
                  <a:pt x="478" y="131"/>
                </a:cubicBezTo>
                <a:cubicBezTo>
                  <a:pt x="478" y="184"/>
                  <a:pt x="478" y="184"/>
                  <a:pt x="478" y="184"/>
                </a:cubicBezTo>
                <a:cubicBezTo>
                  <a:pt x="487" y="184"/>
                  <a:pt x="487" y="184"/>
                  <a:pt x="487" y="184"/>
                </a:cubicBezTo>
                <a:cubicBezTo>
                  <a:pt x="503" y="184"/>
                  <a:pt x="516" y="171"/>
                  <a:pt x="516" y="155"/>
                </a:cubicBezTo>
                <a:lnTo>
                  <a:pt x="516" y="53"/>
                </a:ln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latin typeface="Franklin Gothic Book"/>
            </a:endParaRPr>
          </a:p>
        </p:txBody>
      </p:sp>
      <p:sp>
        <p:nvSpPr>
          <p:cNvPr id="216" name="Rounded Rectangle 215"/>
          <p:cNvSpPr/>
          <p:nvPr/>
        </p:nvSpPr>
        <p:spPr>
          <a:xfrm>
            <a:off x="9767869" y="3571736"/>
            <a:ext cx="825328" cy="1038806"/>
          </a:xfrm>
          <a:prstGeom prst="roundRect">
            <a:avLst>
              <a:gd name="adj" fmla="val 8285"/>
            </a:avLst>
          </a:prstGeom>
          <a:noFill/>
          <a:ln w="12700" cmpd="sng">
            <a:solidFill>
              <a:srgbClr val="4D4D4F"/>
            </a:solidFill>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dirty="0">
              <a:solidFill>
                <a:srgbClr val="000000"/>
              </a:solidFill>
              <a:latin typeface="Franklin Gothic Book"/>
            </a:endParaRPr>
          </a:p>
        </p:txBody>
      </p:sp>
      <p:pic>
        <p:nvPicPr>
          <p:cNvPr id="217" name="Picture 216"/>
          <p:cNvPicPr>
            <a:picLocks noChangeAspect="1"/>
          </p:cNvPicPr>
          <p:nvPr/>
        </p:nvPicPr>
        <p:blipFill>
          <a:blip r:embed="rId4"/>
          <a:stretch>
            <a:fillRect/>
          </a:stretch>
        </p:blipFill>
        <p:spPr>
          <a:xfrm>
            <a:off x="6913190" y="4021211"/>
            <a:ext cx="36726" cy="29979"/>
          </a:xfrm>
          <a:prstGeom prst="rect">
            <a:avLst/>
          </a:prstGeom>
        </p:spPr>
      </p:pic>
      <p:sp>
        <p:nvSpPr>
          <p:cNvPr id="218" name="Freeform 217"/>
          <p:cNvSpPr/>
          <p:nvPr/>
        </p:nvSpPr>
        <p:spPr>
          <a:xfrm flipH="1" flipV="1">
            <a:off x="3497800" y="4169403"/>
            <a:ext cx="989517" cy="705755"/>
          </a:xfrm>
          <a:custGeom>
            <a:avLst/>
            <a:gdLst>
              <a:gd name="connsiteX0" fmla="*/ 3329957 w 3329957"/>
              <a:gd name="connsiteY0" fmla="*/ 0 h 1683169"/>
              <a:gd name="connsiteX1" fmla="*/ 0 w 3329957"/>
              <a:gd name="connsiteY1" fmla="*/ 0 h 1683169"/>
              <a:gd name="connsiteX2" fmla="*/ 0 w 3329957"/>
              <a:gd name="connsiteY2" fmla="*/ 1683169 h 1683169"/>
            </a:gdLst>
            <a:ahLst/>
            <a:cxnLst>
              <a:cxn ang="0">
                <a:pos x="connsiteX0" y="connsiteY0"/>
              </a:cxn>
              <a:cxn ang="0">
                <a:pos x="connsiteX1" y="connsiteY1"/>
              </a:cxn>
              <a:cxn ang="0">
                <a:pos x="connsiteX2" y="connsiteY2"/>
              </a:cxn>
            </a:cxnLst>
            <a:rect l="l" t="t" r="r" b="b"/>
            <a:pathLst>
              <a:path w="3329957" h="1683169">
                <a:moveTo>
                  <a:pt x="3329957" y="0"/>
                </a:moveTo>
                <a:lnTo>
                  <a:pt x="0" y="0"/>
                </a:lnTo>
                <a:lnTo>
                  <a:pt x="0" y="1683169"/>
                </a:lnTo>
              </a:path>
            </a:pathLst>
          </a:custGeom>
          <a:ln w="22225">
            <a:solidFill>
              <a:srgbClr val="CF0A2C"/>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sz="1800" dirty="0">
              <a:solidFill>
                <a:srgbClr val="000000"/>
              </a:solidFill>
              <a:latin typeface="Franklin Gothic Book"/>
            </a:endParaRPr>
          </a:p>
        </p:txBody>
      </p:sp>
      <p:sp>
        <p:nvSpPr>
          <p:cNvPr id="219" name="Freeform 133"/>
          <p:cNvSpPr>
            <a:spLocks/>
          </p:cNvSpPr>
          <p:nvPr/>
        </p:nvSpPr>
        <p:spPr bwMode="auto">
          <a:xfrm>
            <a:off x="5746356" y="4509363"/>
            <a:ext cx="607515" cy="48716"/>
          </a:xfrm>
          <a:custGeom>
            <a:avLst/>
            <a:gdLst>
              <a:gd name="T0" fmla="*/ 569 w 569"/>
              <a:gd name="T1" fmla="*/ 0 h 55"/>
              <a:gd name="T2" fmla="*/ 569 w 569"/>
              <a:gd name="T3" fmla="*/ 12 h 55"/>
              <a:gd name="T4" fmla="*/ 538 w 569"/>
              <a:gd name="T5" fmla="*/ 39 h 55"/>
              <a:gd name="T6" fmla="*/ 326 w 569"/>
              <a:gd name="T7" fmla="*/ 39 h 55"/>
              <a:gd name="T8" fmla="*/ 292 w 569"/>
              <a:gd name="T9" fmla="*/ 55 h 55"/>
              <a:gd name="T10" fmla="*/ 280 w 569"/>
              <a:gd name="T11" fmla="*/ 55 h 55"/>
              <a:gd name="T12" fmla="*/ 246 w 569"/>
              <a:gd name="T13" fmla="*/ 39 h 55"/>
              <a:gd name="T14" fmla="*/ 31 w 569"/>
              <a:gd name="T15" fmla="*/ 39 h 55"/>
              <a:gd name="T16" fmla="*/ 0 w 569"/>
              <a:gd name="T17" fmla="*/ 12 h 55"/>
              <a:gd name="T18" fmla="*/ 0 w 569"/>
              <a:gd name="T19" fmla="*/ 0 h 55"/>
              <a:gd name="T20" fmla="*/ 12 w 569"/>
              <a:gd name="T21" fmla="*/ 0 h 55"/>
              <a:gd name="T22" fmla="*/ 12 w 569"/>
              <a:gd name="T23" fmla="*/ 8 h 55"/>
              <a:gd name="T24" fmla="*/ 31 w 569"/>
              <a:gd name="T25" fmla="*/ 25 h 55"/>
              <a:gd name="T26" fmla="*/ 255 w 569"/>
              <a:gd name="T27" fmla="*/ 25 h 55"/>
              <a:gd name="T28" fmla="*/ 286 w 569"/>
              <a:gd name="T29" fmla="*/ 41 h 55"/>
              <a:gd name="T30" fmla="*/ 287 w 569"/>
              <a:gd name="T31" fmla="*/ 41 h 55"/>
              <a:gd name="T32" fmla="*/ 318 w 569"/>
              <a:gd name="T33" fmla="*/ 25 h 55"/>
              <a:gd name="T34" fmla="*/ 538 w 569"/>
              <a:gd name="T35" fmla="*/ 25 h 55"/>
              <a:gd name="T36" fmla="*/ 556 w 569"/>
              <a:gd name="T37" fmla="*/ 8 h 55"/>
              <a:gd name="T38" fmla="*/ 556 w 569"/>
              <a:gd name="T39" fmla="*/ 0 h 55"/>
              <a:gd name="T40" fmla="*/ 569 w 569"/>
              <a:gd name="T4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9" h="55">
                <a:moveTo>
                  <a:pt x="569" y="0"/>
                </a:moveTo>
                <a:cubicBezTo>
                  <a:pt x="569" y="12"/>
                  <a:pt x="569" y="12"/>
                  <a:pt x="569" y="12"/>
                </a:cubicBezTo>
                <a:cubicBezTo>
                  <a:pt x="569" y="30"/>
                  <a:pt x="560" y="39"/>
                  <a:pt x="538" y="39"/>
                </a:cubicBezTo>
                <a:cubicBezTo>
                  <a:pt x="326" y="39"/>
                  <a:pt x="326" y="39"/>
                  <a:pt x="326" y="39"/>
                </a:cubicBezTo>
                <a:cubicBezTo>
                  <a:pt x="300" y="39"/>
                  <a:pt x="292" y="42"/>
                  <a:pt x="292" y="55"/>
                </a:cubicBezTo>
                <a:cubicBezTo>
                  <a:pt x="280" y="55"/>
                  <a:pt x="280" y="55"/>
                  <a:pt x="280" y="55"/>
                </a:cubicBezTo>
                <a:cubicBezTo>
                  <a:pt x="280" y="42"/>
                  <a:pt x="273" y="39"/>
                  <a:pt x="246" y="39"/>
                </a:cubicBezTo>
                <a:cubicBezTo>
                  <a:pt x="31" y="39"/>
                  <a:pt x="31" y="39"/>
                  <a:pt x="31" y="39"/>
                </a:cubicBezTo>
                <a:cubicBezTo>
                  <a:pt x="9" y="39"/>
                  <a:pt x="0" y="30"/>
                  <a:pt x="0" y="12"/>
                </a:cubicBezTo>
                <a:cubicBezTo>
                  <a:pt x="0" y="0"/>
                  <a:pt x="0" y="0"/>
                  <a:pt x="0" y="0"/>
                </a:cubicBezTo>
                <a:cubicBezTo>
                  <a:pt x="12" y="0"/>
                  <a:pt x="12" y="0"/>
                  <a:pt x="12" y="0"/>
                </a:cubicBezTo>
                <a:cubicBezTo>
                  <a:pt x="12" y="8"/>
                  <a:pt x="12" y="8"/>
                  <a:pt x="12" y="8"/>
                </a:cubicBezTo>
                <a:cubicBezTo>
                  <a:pt x="12" y="19"/>
                  <a:pt x="17" y="25"/>
                  <a:pt x="31" y="25"/>
                </a:cubicBezTo>
                <a:cubicBezTo>
                  <a:pt x="255" y="25"/>
                  <a:pt x="255" y="25"/>
                  <a:pt x="255" y="25"/>
                </a:cubicBezTo>
                <a:cubicBezTo>
                  <a:pt x="275" y="25"/>
                  <a:pt x="283" y="31"/>
                  <a:pt x="286" y="41"/>
                </a:cubicBezTo>
                <a:cubicBezTo>
                  <a:pt x="287" y="41"/>
                  <a:pt x="287" y="41"/>
                  <a:pt x="287" y="41"/>
                </a:cubicBezTo>
                <a:cubicBezTo>
                  <a:pt x="289" y="31"/>
                  <a:pt x="298" y="25"/>
                  <a:pt x="318" y="25"/>
                </a:cubicBezTo>
                <a:cubicBezTo>
                  <a:pt x="538" y="25"/>
                  <a:pt x="538" y="25"/>
                  <a:pt x="538" y="25"/>
                </a:cubicBezTo>
                <a:cubicBezTo>
                  <a:pt x="551" y="25"/>
                  <a:pt x="556" y="19"/>
                  <a:pt x="556" y="8"/>
                </a:cubicBezTo>
                <a:cubicBezTo>
                  <a:pt x="556" y="0"/>
                  <a:pt x="556" y="0"/>
                  <a:pt x="556" y="0"/>
                </a:cubicBezTo>
                <a:lnTo>
                  <a:pt x="569" y="0"/>
                </a:ln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latin typeface="Franklin Gothic Book"/>
            </a:endParaRPr>
          </a:p>
        </p:txBody>
      </p:sp>
      <p:sp>
        <p:nvSpPr>
          <p:cNvPr id="220" name="Freeform 219"/>
          <p:cNvSpPr/>
          <p:nvPr/>
        </p:nvSpPr>
        <p:spPr>
          <a:xfrm flipH="1" flipV="1">
            <a:off x="3546284" y="3968230"/>
            <a:ext cx="805111" cy="743223"/>
          </a:xfrm>
          <a:custGeom>
            <a:avLst/>
            <a:gdLst>
              <a:gd name="connsiteX0" fmla="*/ 3329957 w 3329957"/>
              <a:gd name="connsiteY0" fmla="*/ 0 h 1683169"/>
              <a:gd name="connsiteX1" fmla="*/ 0 w 3329957"/>
              <a:gd name="connsiteY1" fmla="*/ 0 h 1683169"/>
              <a:gd name="connsiteX2" fmla="*/ 0 w 3329957"/>
              <a:gd name="connsiteY2" fmla="*/ 1683169 h 1683169"/>
            </a:gdLst>
            <a:ahLst/>
            <a:cxnLst>
              <a:cxn ang="0">
                <a:pos x="connsiteX0" y="connsiteY0"/>
              </a:cxn>
              <a:cxn ang="0">
                <a:pos x="connsiteX1" y="connsiteY1"/>
              </a:cxn>
              <a:cxn ang="0">
                <a:pos x="connsiteX2" y="connsiteY2"/>
              </a:cxn>
            </a:cxnLst>
            <a:rect l="l" t="t" r="r" b="b"/>
            <a:pathLst>
              <a:path w="3329957" h="1683169">
                <a:moveTo>
                  <a:pt x="3329957" y="0"/>
                </a:moveTo>
                <a:lnTo>
                  <a:pt x="0" y="0"/>
                </a:lnTo>
                <a:lnTo>
                  <a:pt x="0" y="1683169"/>
                </a:lnTo>
              </a:path>
            </a:pathLst>
          </a:custGeom>
          <a:ln w="22225">
            <a:solidFill>
              <a:srgbClr val="659E34"/>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sz="1800" dirty="0">
              <a:solidFill>
                <a:srgbClr val="000000"/>
              </a:solidFill>
              <a:latin typeface="Franklin Gothic Book"/>
            </a:endParaRPr>
          </a:p>
        </p:txBody>
      </p:sp>
      <p:sp>
        <p:nvSpPr>
          <p:cNvPr id="221" name="Freeform 133"/>
          <p:cNvSpPr>
            <a:spLocks/>
          </p:cNvSpPr>
          <p:nvPr/>
        </p:nvSpPr>
        <p:spPr bwMode="auto">
          <a:xfrm rot="10800000">
            <a:off x="5746356" y="3734014"/>
            <a:ext cx="607515" cy="48716"/>
          </a:xfrm>
          <a:custGeom>
            <a:avLst/>
            <a:gdLst>
              <a:gd name="T0" fmla="*/ 569 w 569"/>
              <a:gd name="T1" fmla="*/ 0 h 55"/>
              <a:gd name="T2" fmla="*/ 569 w 569"/>
              <a:gd name="T3" fmla="*/ 12 h 55"/>
              <a:gd name="T4" fmla="*/ 538 w 569"/>
              <a:gd name="T5" fmla="*/ 39 h 55"/>
              <a:gd name="T6" fmla="*/ 326 w 569"/>
              <a:gd name="T7" fmla="*/ 39 h 55"/>
              <a:gd name="T8" fmla="*/ 292 w 569"/>
              <a:gd name="T9" fmla="*/ 55 h 55"/>
              <a:gd name="T10" fmla="*/ 280 w 569"/>
              <a:gd name="T11" fmla="*/ 55 h 55"/>
              <a:gd name="T12" fmla="*/ 246 w 569"/>
              <a:gd name="T13" fmla="*/ 39 h 55"/>
              <a:gd name="T14" fmla="*/ 31 w 569"/>
              <a:gd name="T15" fmla="*/ 39 h 55"/>
              <a:gd name="T16" fmla="*/ 0 w 569"/>
              <a:gd name="T17" fmla="*/ 12 h 55"/>
              <a:gd name="T18" fmla="*/ 0 w 569"/>
              <a:gd name="T19" fmla="*/ 0 h 55"/>
              <a:gd name="T20" fmla="*/ 12 w 569"/>
              <a:gd name="T21" fmla="*/ 0 h 55"/>
              <a:gd name="T22" fmla="*/ 12 w 569"/>
              <a:gd name="T23" fmla="*/ 8 h 55"/>
              <a:gd name="T24" fmla="*/ 31 w 569"/>
              <a:gd name="T25" fmla="*/ 25 h 55"/>
              <a:gd name="T26" fmla="*/ 255 w 569"/>
              <a:gd name="T27" fmla="*/ 25 h 55"/>
              <a:gd name="T28" fmla="*/ 286 w 569"/>
              <a:gd name="T29" fmla="*/ 41 h 55"/>
              <a:gd name="T30" fmla="*/ 287 w 569"/>
              <a:gd name="T31" fmla="*/ 41 h 55"/>
              <a:gd name="T32" fmla="*/ 318 w 569"/>
              <a:gd name="T33" fmla="*/ 25 h 55"/>
              <a:gd name="T34" fmla="*/ 538 w 569"/>
              <a:gd name="T35" fmla="*/ 25 h 55"/>
              <a:gd name="T36" fmla="*/ 556 w 569"/>
              <a:gd name="T37" fmla="*/ 8 h 55"/>
              <a:gd name="T38" fmla="*/ 556 w 569"/>
              <a:gd name="T39" fmla="*/ 0 h 55"/>
              <a:gd name="T40" fmla="*/ 569 w 569"/>
              <a:gd name="T4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9" h="55">
                <a:moveTo>
                  <a:pt x="569" y="0"/>
                </a:moveTo>
                <a:cubicBezTo>
                  <a:pt x="569" y="12"/>
                  <a:pt x="569" y="12"/>
                  <a:pt x="569" y="12"/>
                </a:cubicBezTo>
                <a:cubicBezTo>
                  <a:pt x="569" y="30"/>
                  <a:pt x="560" y="39"/>
                  <a:pt x="538" y="39"/>
                </a:cubicBezTo>
                <a:cubicBezTo>
                  <a:pt x="326" y="39"/>
                  <a:pt x="326" y="39"/>
                  <a:pt x="326" y="39"/>
                </a:cubicBezTo>
                <a:cubicBezTo>
                  <a:pt x="300" y="39"/>
                  <a:pt x="292" y="42"/>
                  <a:pt x="292" y="55"/>
                </a:cubicBezTo>
                <a:cubicBezTo>
                  <a:pt x="280" y="55"/>
                  <a:pt x="280" y="55"/>
                  <a:pt x="280" y="55"/>
                </a:cubicBezTo>
                <a:cubicBezTo>
                  <a:pt x="280" y="42"/>
                  <a:pt x="273" y="39"/>
                  <a:pt x="246" y="39"/>
                </a:cubicBezTo>
                <a:cubicBezTo>
                  <a:pt x="31" y="39"/>
                  <a:pt x="31" y="39"/>
                  <a:pt x="31" y="39"/>
                </a:cubicBezTo>
                <a:cubicBezTo>
                  <a:pt x="9" y="39"/>
                  <a:pt x="0" y="30"/>
                  <a:pt x="0" y="12"/>
                </a:cubicBezTo>
                <a:cubicBezTo>
                  <a:pt x="0" y="0"/>
                  <a:pt x="0" y="0"/>
                  <a:pt x="0" y="0"/>
                </a:cubicBezTo>
                <a:cubicBezTo>
                  <a:pt x="12" y="0"/>
                  <a:pt x="12" y="0"/>
                  <a:pt x="12" y="0"/>
                </a:cubicBezTo>
                <a:cubicBezTo>
                  <a:pt x="12" y="8"/>
                  <a:pt x="12" y="8"/>
                  <a:pt x="12" y="8"/>
                </a:cubicBezTo>
                <a:cubicBezTo>
                  <a:pt x="12" y="19"/>
                  <a:pt x="17" y="25"/>
                  <a:pt x="31" y="25"/>
                </a:cubicBezTo>
                <a:cubicBezTo>
                  <a:pt x="255" y="25"/>
                  <a:pt x="255" y="25"/>
                  <a:pt x="255" y="25"/>
                </a:cubicBezTo>
                <a:cubicBezTo>
                  <a:pt x="275" y="25"/>
                  <a:pt x="283" y="31"/>
                  <a:pt x="286" y="41"/>
                </a:cubicBezTo>
                <a:cubicBezTo>
                  <a:pt x="287" y="41"/>
                  <a:pt x="287" y="41"/>
                  <a:pt x="287" y="41"/>
                </a:cubicBezTo>
                <a:cubicBezTo>
                  <a:pt x="289" y="31"/>
                  <a:pt x="298" y="25"/>
                  <a:pt x="318" y="25"/>
                </a:cubicBezTo>
                <a:cubicBezTo>
                  <a:pt x="538" y="25"/>
                  <a:pt x="538" y="25"/>
                  <a:pt x="538" y="25"/>
                </a:cubicBezTo>
                <a:cubicBezTo>
                  <a:pt x="551" y="25"/>
                  <a:pt x="556" y="19"/>
                  <a:pt x="556" y="8"/>
                </a:cubicBezTo>
                <a:cubicBezTo>
                  <a:pt x="556" y="0"/>
                  <a:pt x="556" y="0"/>
                  <a:pt x="556" y="0"/>
                </a:cubicBezTo>
                <a:lnTo>
                  <a:pt x="569" y="0"/>
                </a:ln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latin typeface="Franklin Gothic Book"/>
            </a:endParaRPr>
          </a:p>
        </p:txBody>
      </p:sp>
      <p:sp>
        <p:nvSpPr>
          <p:cNvPr id="222" name="Rounded Rectangle 221"/>
          <p:cNvSpPr/>
          <p:nvPr/>
        </p:nvSpPr>
        <p:spPr>
          <a:xfrm>
            <a:off x="8578048" y="3162717"/>
            <a:ext cx="2219262" cy="2002843"/>
          </a:xfrm>
          <a:prstGeom prst="roundRect">
            <a:avLst>
              <a:gd name="adj" fmla="val 5103"/>
            </a:avLst>
          </a:prstGeom>
          <a:noFill/>
          <a:ln w="22225">
            <a:solidFill>
              <a:srgbClr val="4D4D4F"/>
            </a:solidFill>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dirty="0">
              <a:solidFill>
                <a:srgbClr val="000000"/>
              </a:solidFill>
              <a:latin typeface="Franklin Gothic Book"/>
            </a:endParaRPr>
          </a:p>
        </p:txBody>
      </p:sp>
      <p:grpSp>
        <p:nvGrpSpPr>
          <p:cNvPr id="223" name="Group 222"/>
          <p:cNvGrpSpPr/>
          <p:nvPr/>
        </p:nvGrpSpPr>
        <p:grpSpPr>
          <a:xfrm>
            <a:off x="8837649" y="3026542"/>
            <a:ext cx="1699033" cy="253916"/>
            <a:chOff x="5196260" y="1490695"/>
            <a:chExt cx="904483" cy="322699"/>
          </a:xfrm>
        </p:grpSpPr>
        <p:sp>
          <p:nvSpPr>
            <p:cNvPr id="224" name="Rounded Rectangle 223"/>
            <p:cNvSpPr/>
            <p:nvPr/>
          </p:nvSpPr>
          <p:spPr>
            <a:xfrm>
              <a:off x="5231436" y="1555520"/>
              <a:ext cx="834130" cy="214165"/>
            </a:xfrm>
            <a:prstGeom prst="roundRect">
              <a:avLst/>
            </a:prstGeom>
            <a:solidFill>
              <a:srgbClr val="4D4D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dirty="0">
                <a:solidFill>
                  <a:srgbClr val="FFFFFF"/>
                </a:solidFill>
                <a:latin typeface="Franklin Gothic Book"/>
              </a:endParaRPr>
            </a:p>
          </p:txBody>
        </p:sp>
        <p:sp>
          <p:nvSpPr>
            <p:cNvPr id="225" name="TextBox 224"/>
            <p:cNvSpPr txBox="1"/>
            <p:nvPr/>
          </p:nvSpPr>
          <p:spPr>
            <a:xfrm>
              <a:off x="5196260" y="1490695"/>
              <a:ext cx="904483" cy="322699"/>
            </a:xfrm>
            <a:prstGeom prst="rect">
              <a:avLst/>
            </a:prstGeom>
            <a:noFill/>
          </p:spPr>
          <p:txBody>
            <a:bodyPr wrap="square" rtlCol="0">
              <a:spAutoFit/>
            </a:bodyPr>
            <a:lstStyle/>
            <a:p>
              <a:pPr algn="ctr" defTabSz="914400"/>
              <a:r>
                <a:rPr lang="en-US" sz="1050" dirty="0">
                  <a:solidFill>
                    <a:srgbClr val="FFFFFF"/>
                  </a:solidFill>
                  <a:latin typeface="Franklin Gothic Book"/>
                  <a:cs typeface="Franklin Gothic Book"/>
                </a:rPr>
                <a:t>App Services</a:t>
              </a:r>
              <a:endParaRPr lang="en-US" sz="1050" dirty="0">
                <a:solidFill>
                  <a:srgbClr val="FFFFFF"/>
                </a:solidFill>
                <a:latin typeface="Franklin Gothic Book"/>
              </a:endParaRPr>
            </a:p>
          </p:txBody>
        </p:sp>
      </p:grpSp>
      <p:cxnSp>
        <p:nvCxnSpPr>
          <p:cNvPr id="226" name="Straight Connector 225"/>
          <p:cNvCxnSpPr/>
          <p:nvPr/>
        </p:nvCxnSpPr>
        <p:spPr>
          <a:xfrm>
            <a:off x="3443177" y="3951311"/>
            <a:ext cx="422352" cy="0"/>
          </a:xfrm>
          <a:prstGeom prst="line">
            <a:avLst/>
          </a:prstGeom>
          <a:ln w="22225">
            <a:solidFill>
              <a:srgbClr val="71A049"/>
            </a:solidFill>
          </a:ln>
          <a:effectLst/>
        </p:spPr>
        <p:style>
          <a:lnRef idx="2">
            <a:schemeClr val="accent1"/>
          </a:lnRef>
          <a:fillRef idx="0">
            <a:schemeClr val="accent1"/>
          </a:fillRef>
          <a:effectRef idx="1">
            <a:schemeClr val="accent1"/>
          </a:effectRef>
          <a:fontRef idx="minor">
            <a:schemeClr val="tx1"/>
          </a:fontRef>
        </p:style>
      </p:cxnSp>
      <p:sp>
        <p:nvSpPr>
          <p:cNvPr id="227" name="Freeform 226"/>
          <p:cNvSpPr/>
          <p:nvPr/>
        </p:nvSpPr>
        <p:spPr>
          <a:xfrm>
            <a:off x="2177756" y="3706283"/>
            <a:ext cx="986854" cy="245027"/>
          </a:xfrm>
          <a:custGeom>
            <a:avLst/>
            <a:gdLst>
              <a:gd name="connsiteX0" fmla="*/ 937827 w 937827"/>
              <a:gd name="connsiteY0" fmla="*/ 285262 h 285262"/>
              <a:gd name="connsiteX1" fmla="*/ 449375 w 937827"/>
              <a:gd name="connsiteY1" fmla="*/ 285262 h 285262"/>
              <a:gd name="connsiteX2" fmla="*/ 0 w 937827"/>
              <a:gd name="connsiteY2" fmla="*/ 0 h 285262"/>
            </a:gdLst>
            <a:ahLst/>
            <a:cxnLst>
              <a:cxn ang="0">
                <a:pos x="connsiteX0" y="connsiteY0"/>
              </a:cxn>
              <a:cxn ang="0">
                <a:pos x="connsiteX1" y="connsiteY1"/>
              </a:cxn>
              <a:cxn ang="0">
                <a:pos x="connsiteX2" y="connsiteY2"/>
              </a:cxn>
            </a:cxnLst>
            <a:rect l="l" t="t" r="r" b="b"/>
            <a:pathLst>
              <a:path w="937827" h="285262">
                <a:moveTo>
                  <a:pt x="937827" y="285262"/>
                </a:moveTo>
                <a:lnTo>
                  <a:pt x="449375" y="285262"/>
                </a:lnTo>
                <a:lnTo>
                  <a:pt x="0" y="0"/>
                </a:lnTo>
              </a:path>
            </a:pathLst>
          </a:custGeom>
          <a:ln w="22225" cap="flat" cmpd="sng">
            <a:solidFill>
              <a:srgbClr val="659E3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sz="1800" dirty="0">
              <a:solidFill>
                <a:srgbClr val="000000"/>
              </a:solidFill>
              <a:latin typeface="Franklin Gothic Book"/>
            </a:endParaRPr>
          </a:p>
        </p:txBody>
      </p:sp>
      <p:sp>
        <p:nvSpPr>
          <p:cNvPr id="228" name="Freeform 227"/>
          <p:cNvSpPr/>
          <p:nvPr/>
        </p:nvSpPr>
        <p:spPr>
          <a:xfrm flipV="1">
            <a:off x="2177756" y="4165899"/>
            <a:ext cx="986854" cy="246352"/>
          </a:xfrm>
          <a:custGeom>
            <a:avLst/>
            <a:gdLst>
              <a:gd name="connsiteX0" fmla="*/ 937827 w 937827"/>
              <a:gd name="connsiteY0" fmla="*/ 285262 h 285262"/>
              <a:gd name="connsiteX1" fmla="*/ 449375 w 937827"/>
              <a:gd name="connsiteY1" fmla="*/ 285262 h 285262"/>
              <a:gd name="connsiteX2" fmla="*/ 0 w 937827"/>
              <a:gd name="connsiteY2" fmla="*/ 0 h 285262"/>
            </a:gdLst>
            <a:ahLst/>
            <a:cxnLst>
              <a:cxn ang="0">
                <a:pos x="connsiteX0" y="connsiteY0"/>
              </a:cxn>
              <a:cxn ang="0">
                <a:pos x="connsiteX1" y="connsiteY1"/>
              </a:cxn>
              <a:cxn ang="0">
                <a:pos x="connsiteX2" y="connsiteY2"/>
              </a:cxn>
            </a:cxnLst>
            <a:rect l="l" t="t" r="r" b="b"/>
            <a:pathLst>
              <a:path w="937827" h="285262">
                <a:moveTo>
                  <a:pt x="937827" y="285262"/>
                </a:moveTo>
                <a:lnTo>
                  <a:pt x="449375" y="285262"/>
                </a:lnTo>
                <a:lnTo>
                  <a:pt x="0" y="0"/>
                </a:lnTo>
              </a:path>
            </a:pathLst>
          </a:custGeom>
          <a:ln w="22225" cap="flat" cmpd="sng">
            <a:solidFill>
              <a:srgbClr val="CF0A2C"/>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sz="1800" dirty="0">
              <a:solidFill>
                <a:srgbClr val="000000"/>
              </a:solidFill>
              <a:latin typeface="Franklin Gothic Book"/>
            </a:endParaRPr>
          </a:p>
        </p:txBody>
      </p:sp>
      <p:cxnSp>
        <p:nvCxnSpPr>
          <p:cNvPr id="229" name="Straight Connector 228"/>
          <p:cNvCxnSpPr/>
          <p:nvPr/>
        </p:nvCxnSpPr>
        <p:spPr>
          <a:xfrm>
            <a:off x="3424280" y="4165899"/>
            <a:ext cx="422352" cy="0"/>
          </a:xfrm>
          <a:prstGeom prst="line">
            <a:avLst/>
          </a:prstGeom>
          <a:ln w="25400">
            <a:solidFill>
              <a:srgbClr val="CF0A2C"/>
            </a:solidFill>
          </a:ln>
          <a:effectLst/>
        </p:spPr>
        <p:style>
          <a:lnRef idx="2">
            <a:schemeClr val="accent1"/>
          </a:lnRef>
          <a:fillRef idx="0">
            <a:schemeClr val="accent1"/>
          </a:fillRef>
          <a:effectRef idx="1">
            <a:schemeClr val="accent1"/>
          </a:effectRef>
          <a:fontRef idx="minor">
            <a:schemeClr val="tx1"/>
          </a:fontRef>
        </p:style>
      </p:cxnSp>
      <p:cxnSp>
        <p:nvCxnSpPr>
          <p:cNvPr id="230" name="Straight Connector 229"/>
          <p:cNvCxnSpPr/>
          <p:nvPr/>
        </p:nvCxnSpPr>
        <p:spPr>
          <a:xfrm>
            <a:off x="7445722" y="3951311"/>
            <a:ext cx="2406035" cy="0"/>
          </a:xfrm>
          <a:prstGeom prst="line">
            <a:avLst/>
          </a:prstGeom>
          <a:ln w="22225">
            <a:solidFill>
              <a:srgbClr val="659E34"/>
            </a:solidFill>
          </a:ln>
          <a:effectLst/>
        </p:spPr>
        <p:style>
          <a:lnRef idx="2">
            <a:schemeClr val="accent1"/>
          </a:lnRef>
          <a:fillRef idx="0">
            <a:schemeClr val="accent1"/>
          </a:fillRef>
          <a:effectRef idx="1">
            <a:schemeClr val="accent1"/>
          </a:effectRef>
          <a:fontRef idx="minor">
            <a:schemeClr val="tx1"/>
          </a:fontRef>
        </p:style>
      </p:cxnSp>
      <p:cxnSp>
        <p:nvCxnSpPr>
          <p:cNvPr id="231" name="Straight Connector 230"/>
          <p:cNvCxnSpPr/>
          <p:nvPr/>
        </p:nvCxnSpPr>
        <p:spPr>
          <a:xfrm>
            <a:off x="8140700" y="2146300"/>
            <a:ext cx="3496" cy="1802005"/>
          </a:xfrm>
          <a:prstGeom prst="line">
            <a:avLst/>
          </a:prstGeom>
          <a:ln w="22225">
            <a:solidFill>
              <a:srgbClr val="659E34"/>
            </a:solidFill>
          </a:ln>
          <a:effectLst/>
        </p:spPr>
        <p:style>
          <a:lnRef idx="2">
            <a:schemeClr val="accent1"/>
          </a:lnRef>
          <a:fillRef idx="0">
            <a:schemeClr val="accent1"/>
          </a:fillRef>
          <a:effectRef idx="1">
            <a:schemeClr val="accent1"/>
          </a:effectRef>
          <a:fontRef idx="minor">
            <a:schemeClr val="tx1"/>
          </a:fontRef>
        </p:style>
      </p:cxnSp>
      <p:cxnSp>
        <p:nvCxnSpPr>
          <p:cNvPr id="233" name="Straight Connector 232"/>
          <p:cNvCxnSpPr>
            <a:endCxn id="235" idx="2"/>
          </p:cNvCxnSpPr>
          <p:nvPr/>
        </p:nvCxnSpPr>
        <p:spPr>
          <a:xfrm flipV="1">
            <a:off x="8153400" y="2179294"/>
            <a:ext cx="2920376" cy="5106"/>
          </a:xfrm>
          <a:prstGeom prst="line">
            <a:avLst/>
          </a:prstGeom>
          <a:ln w="25400">
            <a:solidFill>
              <a:srgbClr val="659E34"/>
            </a:solidFill>
          </a:ln>
          <a:effectLst/>
        </p:spPr>
        <p:style>
          <a:lnRef idx="2">
            <a:schemeClr val="accent1"/>
          </a:lnRef>
          <a:fillRef idx="0">
            <a:schemeClr val="accent1"/>
          </a:fillRef>
          <a:effectRef idx="1">
            <a:schemeClr val="accent1"/>
          </a:effectRef>
          <a:fontRef idx="minor">
            <a:schemeClr val="tx1"/>
          </a:fontRef>
        </p:style>
      </p:cxnSp>
      <p:sp>
        <p:nvSpPr>
          <p:cNvPr id="237" name="Freeform 236"/>
          <p:cNvSpPr/>
          <p:nvPr/>
        </p:nvSpPr>
        <p:spPr>
          <a:xfrm>
            <a:off x="8776722" y="3818201"/>
            <a:ext cx="1043366" cy="573576"/>
          </a:xfrm>
          <a:custGeom>
            <a:avLst/>
            <a:gdLst>
              <a:gd name="connsiteX0" fmla="*/ 1437175 w 1453886"/>
              <a:gd name="connsiteY0" fmla="*/ 0 h 501346"/>
              <a:gd name="connsiteX1" fmla="*/ 0 w 1453886"/>
              <a:gd name="connsiteY1" fmla="*/ 0 h 501346"/>
              <a:gd name="connsiteX2" fmla="*/ 0 w 1453886"/>
              <a:gd name="connsiteY2" fmla="*/ 501346 h 501346"/>
              <a:gd name="connsiteX3" fmla="*/ 1453886 w 1453886"/>
              <a:gd name="connsiteY3" fmla="*/ 501346 h 501346"/>
            </a:gdLst>
            <a:ahLst/>
            <a:cxnLst>
              <a:cxn ang="0">
                <a:pos x="connsiteX0" y="connsiteY0"/>
              </a:cxn>
              <a:cxn ang="0">
                <a:pos x="connsiteX1" y="connsiteY1"/>
              </a:cxn>
              <a:cxn ang="0">
                <a:pos x="connsiteX2" y="connsiteY2"/>
              </a:cxn>
              <a:cxn ang="0">
                <a:pos x="connsiteX3" y="connsiteY3"/>
              </a:cxn>
            </a:cxnLst>
            <a:rect l="l" t="t" r="r" b="b"/>
            <a:pathLst>
              <a:path w="1453886" h="501346">
                <a:moveTo>
                  <a:pt x="1437175" y="0"/>
                </a:moveTo>
                <a:lnTo>
                  <a:pt x="0" y="0"/>
                </a:lnTo>
                <a:lnTo>
                  <a:pt x="0" y="501346"/>
                </a:lnTo>
                <a:lnTo>
                  <a:pt x="1453886" y="501346"/>
                </a:lnTo>
              </a:path>
            </a:pathLst>
          </a:custGeom>
          <a:ln w="22225">
            <a:solidFill>
              <a:srgbClr val="CF0A2C"/>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sz="1800" dirty="0">
              <a:solidFill>
                <a:srgbClr val="000000"/>
              </a:solidFill>
              <a:latin typeface="Franklin Gothic Book"/>
            </a:endParaRPr>
          </a:p>
        </p:txBody>
      </p:sp>
      <p:sp>
        <p:nvSpPr>
          <p:cNvPr id="238" name="Freeform 133"/>
          <p:cNvSpPr>
            <a:spLocks/>
          </p:cNvSpPr>
          <p:nvPr/>
        </p:nvSpPr>
        <p:spPr bwMode="auto">
          <a:xfrm rot="10800000">
            <a:off x="8921253" y="3692575"/>
            <a:ext cx="607515" cy="48716"/>
          </a:xfrm>
          <a:custGeom>
            <a:avLst/>
            <a:gdLst>
              <a:gd name="T0" fmla="*/ 569 w 569"/>
              <a:gd name="T1" fmla="*/ 0 h 55"/>
              <a:gd name="T2" fmla="*/ 569 w 569"/>
              <a:gd name="T3" fmla="*/ 12 h 55"/>
              <a:gd name="T4" fmla="*/ 538 w 569"/>
              <a:gd name="T5" fmla="*/ 39 h 55"/>
              <a:gd name="T6" fmla="*/ 326 w 569"/>
              <a:gd name="T7" fmla="*/ 39 h 55"/>
              <a:gd name="T8" fmla="*/ 292 w 569"/>
              <a:gd name="T9" fmla="*/ 55 h 55"/>
              <a:gd name="T10" fmla="*/ 280 w 569"/>
              <a:gd name="T11" fmla="*/ 55 h 55"/>
              <a:gd name="T12" fmla="*/ 246 w 569"/>
              <a:gd name="T13" fmla="*/ 39 h 55"/>
              <a:gd name="T14" fmla="*/ 31 w 569"/>
              <a:gd name="T15" fmla="*/ 39 h 55"/>
              <a:gd name="T16" fmla="*/ 0 w 569"/>
              <a:gd name="T17" fmla="*/ 12 h 55"/>
              <a:gd name="T18" fmla="*/ 0 w 569"/>
              <a:gd name="T19" fmla="*/ 0 h 55"/>
              <a:gd name="T20" fmla="*/ 12 w 569"/>
              <a:gd name="T21" fmla="*/ 0 h 55"/>
              <a:gd name="T22" fmla="*/ 12 w 569"/>
              <a:gd name="T23" fmla="*/ 8 h 55"/>
              <a:gd name="T24" fmla="*/ 31 w 569"/>
              <a:gd name="T25" fmla="*/ 25 h 55"/>
              <a:gd name="T26" fmla="*/ 255 w 569"/>
              <a:gd name="T27" fmla="*/ 25 h 55"/>
              <a:gd name="T28" fmla="*/ 286 w 569"/>
              <a:gd name="T29" fmla="*/ 41 h 55"/>
              <a:gd name="T30" fmla="*/ 287 w 569"/>
              <a:gd name="T31" fmla="*/ 41 h 55"/>
              <a:gd name="T32" fmla="*/ 318 w 569"/>
              <a:gd name="T33" fmla="*/ 25 h 55"/>
              <a:gd name="T34" fmla="*/ 538 w 569"/>
              <a:gd name="T35" fmla="*/ 25 h 55"/>
              <a:gd name="T36" fmla="*/ 556 w 569"/>
              <a:gd name="T37" fmla="*/ 8 h 55"/>
              <a:gd name="T38" fmla="*/ 556 w 569"/>
              <a:gd name="T39" fmla="*/ 0 h 55"/>
              <a:gd name="T40" fmla="*/ 569 w 569"/>
              <a:gd name="T4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9" h="55">
                <a:moveTo>
                  <a:pt x="569" y="0"/>
                </a:moveTo>
                <a:cubicBezTo>
                  <a:pt x="569" y="12"/>
                  <a:pt x="569" y="12"/>
                  <a:pt x="569" y="12"/>
                </a:cubicBezTo>
                <a:cubicBezTo>
                  <a:pt x="569" y="30"/>
                  <a:pt x="560" y="39"/>
                  <a:pt x="538" y="39"/>
                </a:cubicBezTo>
                <a:cubicBezTo>
                  <a:pt x="326" y="39"/>
                  <a:pt x="326" y="39"/>
                  <a:pt x="326" y="39"/>
                </a:cubicBezTo>
                <a:cubicBezTo>
                  <a:pt x="300" y="39"/>
                  <a:pt x="292" y="42"/>
                  <a:pt x="292" y="55"/>
                </a:cubicBezTo>
                <a:cubicBezTo>
                  <a:pt x="280" y="55"/>
                  <a:pt x="280" y="55"/>
                  <a:pt x="280" y="55"/>
                </a:cubicBezTo>
                <a:cubicBezTo>
                  <a:pt x="280" y="42"/>
                  <a:pt x="273" y="39"/>
                  <a:pt x="246" y="39"/>
                </a:cubicBezTo>
                <a:cubicBezTo>
                  <a:pt x="31" y="39"/>
                  <a:pt x="31" y="39"/>
                  <a:pt x="31" y="39"/>
                </a:cubicBezTo>
                <a:cubicBezTo>
                  <a:pt x="9" y="39"/>
                  <a:pt x="0" y="30"/>
                  <a:pt x="0" y="12"/>
                </a:cubicBezTo>
                <a:cubicBezTo>
                  <a:pt x="0" y="0"/>
                  <a:pt x="0" y="0"/>
                  <a:pt x="0" y="0"/>
                </a:cubicBezTo>
                <a:cubicBezTo>
                  <a:pt x="12" y="0"/>
                  <a:pt x="12" y="0"/>
                  <a:pt x="12" y="0"/>
                </a:cubicBezTo>
                <a:cubicBezTo>
                  <a:pt x="12" y="8"/>
                  <a:pt x="12" y="8"/>
                  <a:pt x="12" y="8"/>
                </a:cubicBezTo>
                <a:cubicBezTo>
                  <a:pt x="12" y="19"/>
                  <a:pt x="17" y="25"/>
                  <a:pt x="31" y="25"/>
                </a:cubicBezTo>
                <a:cubicBezTo>
                  <a:pt x="255" y="25"/>
                  <a:pt x="255" y="25"/>
                  <a:pt x="255" y="25"/>
                </a:cubicBezTo>
                <a:cubicBezTo>
                  <a:pt x="275" y="25"/>
                  <a:pt x="283" y="31"/>
                  <a:pt x="286" y="41"/>
                </a:cubicBezTo>
                <a:cubicBezTo>
                  <a:pt x="287" y="41"/>
                  <a:pt x="287" y="41"/>
                  <a:pt x="287" y="41"/>
                </a:cubicBezTo>
                <a:cubicBezTo>
                  <a:pt x="289" y="31"/>
                  <a:pt x="298" y="25"/>
                  <a:pt x="318" y="25"/>
                </a:cubicBezTo>
                <a:cubicBezTo>
                  <a:pt x="538" y="25"/>
                  <a:pt x="538" y="25"/>
                  <a:pt x="538" y="25"/>
                </a:cubicBezTo>
                <a:cubicBezTo>
                  <a:pt x="551" y="25"/>
                  <a:pt x="556" y="19"/>
                  <a:pt x="556" y="8"/>
                </a:cubicBezTo>
                <a:cubicBezTo>
                  <a:pt x="556" y="0"/>
                  <a:pt x="556" y="0"/>
                  <a:pt x="556" y="0"/>
                </a:cubicBezTo>
                <a:lnTo>
                  <a:pt x="569" y="0"/>
                </a:ln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latin typeface="Franklin Gothic Book"/>
            </a:endParaRPr>
          </a:p>
        </p:txBody>
      </p:sp>
      <p:sp>
        <p:nvSpPr>
          <p:cNvPr id="239" name="Freeform 133"/>
          <p:cNvSpPr>
            <a:spLocks/>
          </p:cNvSpPr>
          <p:nvPr/>
        </p:nvSpPr>
        <p:spPr bwMode="auto">
          <a:xfrm>
            <a:off x="8921253" y="4467923"/>
            <a:ext cx="607515" cy="48716"/>
          </a:xfrm>
          <a:custGeom>
            <a:avLst/>
            <a:gdLst>
              <a:gd name="T0" fmla="*/ 569 w 569"/>
              <a:gd name="T1" fmla="*/ 0 h 55"/>
              <a:gd name="T2" fmla="*/ 569 w 569"/>
              <a:gd name="T3" fmla="*/ 12 h 55"/>
              <a:gd name="T4" fmla="*/ 538 w 569"/>
              <a:gd name="T5" fmla="*/ 39 h 55"/>
              <a:gd name="T6" fmla="*/ 326 w 569"/>
              <a:gd name="T7" fmla="*/ 39 h 55"/>
              <a:gd name="T8" fmla="*/ 292 w 569"/>
              <a:gd name="T9" fmla="*/ 55 h 55"/>
              <a:gd name="T10" fmla="*/ 280 w 569"/>
              <a:gd name="T11" fmla="*/ 55 h 55"/>
              <a:gd name="T12" fmla="*/ 246 w 569"/>
              <a:gd name="T13" fmla="*/ 39 h 55"/>
              <a:gd name="T14" fmla="*/ 31 w 569"/>
              <a:gd name="T15" fmla="*/ 39 h 55"/>
              <a:gd name="T16" fmla="*/ 0 w 569"/>
              <a:gd name="T17" fmla="*/ 12 h 55"/>
              <a:gd name="T18" fmla="*/ 0 w 569"/>
              <a:gd name="T19" fmla="*/ 0 h 55"/>
              <a:gd name="T20" fmla="*/ 12 w 569"/>
              <a:gd name="T21" fmla="*/ 0 h 55"/>
              <a:gd name="T22" fmla="*/ 12 w 569"/>
              <a:gd name="T23" fmla="*/ 8 h 55"/>
              <a:gd name="T24" fmla="*/ 31 w 569"/>
              <a:gd name="T25" fmla="*/ 25 h 55"/>
              <a:gd name="T26" fmla="*/ 255 w 569"/>
              <a:gd name="T27" fmla="*/ 25 h 55"/>
              <a:gd name="T28" fmla="*/ 286 w 569"/>
              <a:gd name="T29" fmla="*/ 41 h 55"/>
              <a:gd name="T30" fmla="*/ 287 w 569"/>
              <a:gd name="T31" fmla="*/ 41 h 55"/>
              <a:gd name="T32" fmla="*/ 318 w 569"/>
              <a:gd name="T33" fmla="*/ 25 h 55"/>
              <a:gd name="T34" fmla="*/ 538 w 569"/>
              <a:gd name="T35" fmla="*/ 25 h 55"/>
              <a:gd name="T36" fmla="*/ 556 w 569"/>
              <a:gd name="T37" fmla="*/ 8 h 55"/>
              <a:gd name="T38" fmla="*/ 556 w 569"/>
              <a:gd name="T39" fmla="*/ 0 h 55"/>
              <a:gd name="T40" fmla="*/ 569 w 569"/>
              <a:gd name="T4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9" h="55">
                <a:moveTo>
                  <a:pt x="569" y="0"/>
                </a:moveTo>
                <a:cubicBezTo>
                  <a:pt x="569" y="12"/>
                  <a:pt x="569" y="12"/>
                  <a:pt x="569" y="12"/>
                </a:cubicBezTo>
                <a:cubicBezTo>
                  <a:pt x="569" y="30"/>
                  <a:pt x="560" y="39"/>
                  <a:pt x="538" y="39"/>
                </a:cubicBezTo>
                <a:cubicBezTo>
                  <a:pt x="326" y="39"/>
                  <a:pt x="326" y="39"/>
                  <a:pt x="326" y="39"/>
                </a:cubicBezTo>
                <a:cubicBezTo>
                  <a:pt x="300" y="39"/>
                  <a:pt x="292" y="42"/>
                  <a:pt x="292" y="55"/>
                </a:cubicBezTo>
                <a:cubicBezTo>
                  <a:pt x="280" y="55"/>
                  <a:pt x="280" y="55"/>
                  <a:pt x="280" y="55"/>
                </a:cubicBezTo>
                <a:cubicBezTo>
                  <a:pt x="280" y="42"/>
                  <a:pt x="273" y="39"/>
                  <a:pt x="246" y="39"/>
                </a:cubicBezTo>
                <a:cubicBezTo>
                  <a:pt x="31" y="39"/>
                  <a:pt x="31" y="39"/>
                  <a:pt x="31" y="39"/>
                </a:cubicBezTo>
                <a:cubicBezTo>
                  <a:pt x="9" y="39"/>
                  <a:pt x="0" y="30"/>
                  <a:pt x="0" y="12"/>
                </a:cubicBezTo>
                <a:cubicBezTo>
                  <a:pt x="0" y="0"/>
                  <a:pt x="0" y="0"/>
                  <a:pt x="0" y="0"/>
                </a:cubicBezTo>
                <a:cubicBezTo>
                  <a:pt x="12" y="0"/>
                  <a:pt x="12" y="0"/>
                  <a:pt x="12" y="0"/>
                </a:cubicBezTo>
                <a:cubicBezTo>
                  <a:pt x="12" y="8"/>
                  <a:pt x="12" y="8"/>
                  <a:pt x="12" y="8"/>
                </a:cubicBezTo>
                <a:cubicBezTo>
                  <a:pt x="12" y="19"/>
                  <a:pt x="17" y="25"/>
                  <a:pt x="31" y="25"/>
                </a:cubicBezTo>
                <a:cubicBezTo>
                  <a:pt x="255" y="25"/>
                  <a:pt x="255" y="25"/>
                  <a:pt x="255" y="25"/>
                </a:cubicBezTo>
                <a:cubicBezTo>
                  <a:pt x="275" y="25"/>
                  <a:pt x="283" y="31"/>
                  <a:pt x="286" y="41"/>
                </a:cubicBezTo>
                <a:cubicBezTo>
                  <a:pt x="287" y="41"/>
                  <a:pt x="287" y="41"/>
                  <a:pt x="287" y="41"/>
                </a:cubicBezTo>
                <a:cubicBezTo>
                  <a:pt x="289" y="31"/>
                  <a:pt x="298" y="25"/>
                  <a:pt x="318" y="25"/>
                </a:cubicBezTo>
                <a:cubicBezTo>
                  <a:pt x="538" y="25"/>
                  <a:pt x="538" y="25"/>
                  <a:pt x="538" y="25"/>
                </a:cubicBezTo>
                <a:cubicBezTo>
                  <a:pt x="551" y="25"/>
                  <a:pt x="556" y="19"/>
                  <a:pt x="556" y="8"/>
                </a:cubicBezTo>
                <a:cubicBezTo>
                  <a:pt x="556" y="0"/>
                  <a:pt x="556" y="0"/>
                  <a:pt x="556" y="0"/>
                </a:cubicBezTo>
                <a:lnTo>
                  <a:pt x="569" y="0"/>
                </a:ln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latin typeface="Franklin Gothic Book"/>
            </a:endParaRPr>
          </a:p>
        </p:txBody>
      </p:sp>
      <p:cxnSp>
        <p:nvCxnSpPr>
          <p:cNvPr id="240" name="Straight Connector 239"/>
          <p:cNvCxnSpPr/>
          <p:nvPr/>
        </p:nvCxnSpPr>
        <p:spPr>
          <a:xfrm>
            <a:off x="10602670" y="3909871"/>
            <a:ext cx="803897" cy="0"/>
          </a:xfrm>
          <a:prstGeom prst="line">
            <a:avLst/>
          </a:prstGeom>
          <a:ln w="22225">
            <a:solidFill>
              <a:srgbClr val="659E34"/>
            </a:solidFill>
          </a:ln>
          <a:effectLst/>
        </p:spPr>
        <p:style>
          <a:lnRef idx="2">
            <a:schemeClr val="accent1"/>
          </a:lnRef>
          <a:fillRef idx="0">
            <a:schemeClr val="accent1"/>
          </a:fillRef>
          <a:effectRef idx="1">
            <a:schemeClr val="accent1"/>
          </a:effectRef>
          <a:fontRef idx="minor">
            <a:schemeClr val="tx1"/>
          </a:fontRef>
        </p:style>
      </p:cxnSp>
      <p:sp>
        <p:nvSpPr>
          <p:cNvPr id="241" name="Freeform 240"/>
          <p:cNvSpPr/>
          <p:nvPr/>
        </p:nvSpPr>
        <p:spPr>
          <a:xfrm>
            <a:off x="11126858" y="3230799"/>
            <a:ext cx="184236" cy="1513766"/>
          </a:xfrm>
          <a:custGeom>
            <a:avLst/>
            <a:gdLst>
              <a:gd name="connsiteX0" fmla="*/ 1437175 w 1453886"/>
              <a:gd name="connsiteY0" fmla="*/ 0 h 501346"/>
              <a:gd name="connsiteX1" fmla="*/ 0 w 1453886"/>
              <a:gd name="connsiteY1" fmla="*/ 0 h 501346"/>
              <a:gd name="connsiteX2" fmla="*/ 0 w 1453886"/>
              <a:gd name="connsiteY2" fmla="*/ 501346 h 501346"/>
              <a:gd name="connsiteX3" fmla="*/ 1453886 w 1453886"/>
              <a:gd name="connsiteY3" fmla="*/ 501346 h 501346"/>
            </a:gdLst>
            <a:ahLst/>
            <a:cxnLst>
              <a:cxn ang="0">
                <a:pos x="connsiteX0" y="connsiteY0"/>
              </a:cxn>
              <a:cxn ang="0">
                <a:pos x="connsiteX1" y="connsiteY1"/>
              </a:cxn>
              <a:cxn ang="0">
                <a:pos x="connsiteX2" y="connsiteY2"/>
              </a:cxn>
              <a:cxn ang="0">
                <a:pos x="connsiteX3" y="connsiteY3"/>
              </a:cxn>
            </a:cxnLst>
            <a:rect l="l" t="t" r="r" b="b"/>
            <a:pathLst>
              <a:path w="1453886" h="501346">
                <a:moveTo>
                  <a:pt x="1437175" y="0"/>
                </a:moveTo>
                <a:lnTo>
                  <a:pt x="0" y="0"/>
                </a:lnTo>
                <a:lnTo>
                  <a:pt x="0" y="501346"/>
                </a:lnTo>
                <a:lnTo>
                  <a:pt x="1453886" y="501346"/>
                </a:lnTo>
              </a:path>
            </a:pathLst>
          </a:custGeom>
          <a:ln w="22225">
            <a:solidFill>
              <a:srgbClr val="659E3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sz="1800" dirty="0">
              <a:solidFill>
                <a:srgbClr val="000000"/>
              </a:solidFill>
              <a:latin typeface="Franklin Gothic Book"/>
            </a:endParaRPr>
          </a:p>
        </p:txBody>
      </p:sp>
      <p:sp>
        <p:nvSpPr>
          <p:cNvPr id="242" name="Freeform 241"/>
          <p:cNvSpPr/>
          <p:nvPr/>
        </p:nvSpPr>
        <p:spPr>
          <a:xfrm flipH="1" flipV="1">
            <a:off x="6056486" y="5219699"/>
            <a:ext cx="953110" cy="780053"/>
          </a:xfrm>
          <a:custGeom>
            <a:avLst/>
            <a:gdLst>
              <a:gd name="connsiteX0" fmla="*/ 3329957 w 3329957"/>
              <a:gd name="connsiteY0" fmla="*/ 0 h 1683169"/>
              <a:gd name="connsiteX1" fmla="*/ 0 w 3329957"/>
              <a:gd name="connsiteY1" fmla="*/ 0 h 1683169"/>
              <a:gd name="connsiteX2" fmla="*/ 0 w 3329957"/>
              <a:gd name="connsiteY2" fmla="*/ 1683169 h 1683169"/>
            </a:gdLst>
            <a:ahLst/>
            <a:cxnLst>
              <a:cxn ang="0">
                <a:pos x="connsiteX0" y="connsiteY0"/>
              </a:cxn>
              <a:cxn ang="0">
                <a:pos x="connsiteX1" y="connsiteY1"/>
              </a:cxn>
              <a:cxn ang="0">
                <a:pos x="connsiteX2" y="connsiteY2"/>
              </a:cxn>
            </a:cxnLst>
            <a:rect l="l" t="t" r="r" b="b"/>
            <a:pathLst>
              <a:path w="3329957" h="1683169">
                <a:moveTo>
                  <a:pt x="3329957" y="0"/>
                </a:moveTo>
                <a:lnTo>
                  <a:pt x="0" y="0"/>
                </a:lnTo>
                <a:lnTo>
                  <a:pt x="0" y="1683169"/>
                </a:lnTo>
              </a:path>
            </a:pathLst>
          </a:custGeom>
          <a:ln w="22225">
            <a:solidFill>
              <a:srgbClr val="659E34"/>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sz="1800" dirty="0">
              <a:solidFill>
                <a:srgbClr val="000000"/>
              </a:solidFill>
              <a:latin typeface="Franklin Gothic Book"/>
            </a:endParaRPr>
          </a:p>
        </p:txBody>
      </p:sp>
      <p:cxnSp>
        <p:nvCxnSpPr>
          <p:cNvPr id="243" name="Straight Connector 242"/>
          <p:cNvCxnSpPr/>
          <p:nvPr/>
        </p:nvCxnSpPr>
        <p:spPr>
          <a:xfrm>
            <a:off x="5263279" y="5994003"/>
            <a:ext cx="295885" cy="1249"/>
          </a:xfrm>
          <a:prstGeom prst="line">
            <a:avLst/>
          </a:prstGeom>
          <a:ln>
            <a:solidFill>
              <a:srgbClr val="CF0A2C"/>
            </a:solidFill>
          </a:ln>
          <a:effectLst/>
        </p:spPr>
        <p:style>
          <a:lnRef idx="2">
            <a:schemeClr val="accent1"/>
          </a:lnRef>
          <a:fillRef idx="0">
            <a:schemeClr val="accent1"/>
          </a:fillRef>
          <a:effectRef idx="1">
            <a:schemeClr val="accent1"/>
          </a:effectRef>
          <a:fontRef idx="minor">
            <a:schemeClr val="tx1"/>
          </a:fontRef>
        </p:style>
      </p:cxnSp>
      <p:sp>
        <p:nvSpPr>
          <p:cNvPr id="244" name="Freeform 118"/>
          <p:cNvSpPr>
            <a:spLocks noEditPoints="1"/>
          </p:cNvSpPr>
          <p:nvPr/>
        </p:nvSpPr>
        <p:spPr bwMode="auto">
          <a:xfrm>
            <a:off x="3023263" y="4644156"/>
            <a:ext cx="558546" cy="304787"/>
          </a:xfrm>
          <a:custGeom>
            <a:avLst/>
            <a:gdLst>
              <a:gd name="T0" fmla="*/ 434 w 523"/>
              <a:gd name="T1" fmla="*/ 58 h 349"/>
              <a:gd name="T2" fmla="*/ 385 w 523"/>
              <a:gd name="T3" fmla="*/ 0 h 349"/>
              <a:gd name="T4" fmla="*/ 137 w 523"/>
              <a:gd name="T5" fmla="*/ 49 h 349"/>
              <a:gd name="T6" fmla="*/ 114 w 523"/>
              <a:gd name="T7" fmla="*/ 54 h 349"/>
              <a:gd name="T8" fmla="*/ 65 w 523"/>
              <a:gd name="T9" fmla="*/ 116 h 349"/>
              <a:gd name="T10" fmla="*/ 0 w 523"/>
              <a:gd name="T11" fmla="*/ 166 h 349"/>
              <a:gd name="T12" fmla="*/ 49 w 523"/>
              <a:gd name="T13" fmla="*/ 291 h 349"/>
              <a:gd name="T14" fmla="*/ 88 w 523"/>
              <a:gd name="T15" fmla="*/ 300 h 349"/>
              <a:gd name="T16" fmla="*/ 336 w 523"/>
              <a:gd name="T17" fmla="*/ 349 h 349"/>
              <a:gd name="T18" fmla="*/ 385 w 523"/>
              <a:gd name="T19" fmla="*/ 295 h 349"/>
              <a:gd name="T20" fmla="*/ 458 w 523"/>
              <a:gd name="T21" fmla="*/ 245 h 349"/>
              <a:gd name="T22" fmla="*/ 474 w 523"/>
              <a:gd name="T23" fmla="*/ 232 h 349"/>
              <a:gd name="T24" fmla="*/ 523 w 523"/>
              <a:gd name="T25" fmla="*/ 107 h 349"/>
              <a:gd name="T26" fmla="*/ 499 w 523"/>
              <a:gd name="T27" fmla="*/ 183 h 349"/>
              <a:gd name="T28" fmla="*/ 445 w 523"/>
              <a:gd name="T29" fmla="*/ 208 h 349"/>
              <a:gd name="T30" fmla="*/ 433 w 523"/>
              <a:gd name="T31" fmla="*/ 223 h 349"/>
              <a:gd name="T32" fmla="*/ 434 w 523"/>
              <a:gd name="T33" fmla="*/ 245 h 349"/>
              <a:gd name="T34" fmla="*/ 374 w 523"/>
              <a:gd name="T35" fmla="*/ 271 h 349"/>
              <a:gd name="T36" fmla="*/ 362 w 523"/>
              <a:gd name="T37" fmla="*/ 300 h 349"/>
              <a:gd name="T38" fmla="*/ 138 w 523"/>
              <a:gd name="T39" fmla="*/ 325 h 349"/>
              <a:gd name="T40" fmla="*/ 112 w 523"/>
              <a:gd name="T41" fmla="*/ 279 h 349"/>
              <a:gd name="T42" fmla="*/ 49 w 523"/>
              <a:gd name="T43" fmla="*/ 267 h 349"/>
              <a:gd name="T44" fmla="*/ 23 w 523"/>
              <a:gd name="T45" fmla="*/ 166 h 349"/>
              <a:gd name="T46" fmla="*/ 78 w 523"/>
              <a:gd name="T47" fmla="*/ 140 h 349"/>
              <a:gd name="T48" fmla="*/ 89 w 523"/>
              <a:gd name="T49" fmla="*/ 125 h 349"/>
              <a:gd name="T50" fmla="*/ 88 w 523"/>
              <a:gd name="T51" fmla="*/ 103 h 349"/>
              <a:gd name="T52" fmla="*/ 149 w 523"/>
              <a:gd name="T53" fmla="*/ 78 h 349"/>
              <a:gd name="T54" fmla="*/ 161 w 523"/>
              <a:gd name="T55" fmla="*/ 49 h 349"/>
              <a:gd name="T56" fmla="*/ 385 w 523"/>
              <a:gd name="T57" fmla="*/ 24 h 349"/>
              <a:gd name="T58" fmla="*/ 410 w 523"/>
              <a:gd name="T59" fmla="*/ 70 h 349"/>
              <a:gd name="T60" fmla="*/ 474 w 523"/>
              <a:gd name="T61" fmla="*/ 82 h 349"/>
              <a:gd name="T62" fmla="*/ 499 w 523"/>
              <a:gd name="T63" fmla="*/ 183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3" h="349">
                <a:moveTo>
                  <a:pt x="474" y="58"/>
                </a:moveTo>
                <a:cubicBezTo>
                  <a:pt x="434" y="58"/>
                  <a:pt x="434" y="58"/>
                  <a:pt x="434" y="58"/>
                </a:cubicBezTo>
                <a:cubicBezTo>
                  <a:pt x="434" y="49"/>
                  <a:pt x="434" y="49"/>
                  <a:pt x="434" y="49"/>
                </a:cubicBezTo>
                <a:cubicBezTo>
                  <a:pt x="434" y="22"/>
                  <a:pt x="412" y="0"/>
                  <a:pt x="385" y="0"/>
                </a:cubicBezTo>
                <a:cubicBezTo>
                  <a:pt x="186" y="0"/>
                  <a:pt x="186" y="0"/>
                  <a:pt x="186" y="0"/>
                </a:cubicBezTo>
                <a:cubicBezTo>
                  <a:pt x="159" y="0"/>
                  <a:pt x="137" y="22"/>
                  <a:pt x="137" y="49"/>
                </a:cubicBezTo>
                <a:cubicBezTo>
                  <a:pt x="137" y="54"/>
                  <a:pt x="137" y="54"/>
                  <a:pt x="137" y="54"/>
                </a:cubicBezTo>
                <a:cubicBezTo>
                  <a:pt x="114" y="54"/>
                  <a:pt x="114" y="54"/>
                  <a:pt x="114" y="54"/>
                </a:cubicBezTo>
                <a:cubicBezTo>
                  <a:pt x="87" y="54"/>
                  <a:pt x="65" y="76"/>
                  <a:pt x="65" y="103"/>
                </a:cubicBezTo>
                <a:cubicBezTo>
                  <a:pt x="65" y="116"/>
                  <a:pt x="65" y="116"/>
                  <a:pt x="65" y="116"/>
                </a:cubicBezTo>
                <a:cubicBezTo>
                  <a:pt x="49" y="116"/>
                  <a:pt x="49" y="116"/>
                  <a:pt x="49" y="116"/>
                </a:cubicBezTo>
                <a:cubicBezTo>
                  <a:pt x="22" y="116"/>
                  <a:pt x="0" y="138"/>
                  <a:pt x="0" y="166"/>
                </a:cubicBezTo>
                <a:cubicBezTo>
                  <a:pt x="0" y="241"/>
                  <a:pt x="0" y="241"/>
                  <a:pt x="0" y="241"/>
                </a:cubicBezTo>
                <a:cubicBezTo>
                  <a:pt x="0" y="268"/>
                  <a:pt x="22" y="291"/>
                  <a:pt x="49" y="291"/>
                </a:cubicBezTo>
                <a:cubicBezTo>
                  <a:pt x="88" y="291"/>
                  <a:pt x="88" y="291"/>
                  <a:pt x="88" y="291"/>
                </a:cubicBezTo>
                <a:cubicBezTo>
                  <a:pt x="88" y="300"/>
                  <a:pt x="88" y="300"/>
                  <a:pt x="88" y="300"/>
                </a:cubicBezTo>
                <a:cubicBezTo>
                  <a:pt x="88" y="327"/>
                  <a:pt x="111" y="349"/>
                  <a:pt x="138" y="349"/>
                </a:cubicBezTo>
                <a:cubicBezTo>
                  <a:pt x="336" y="349"/>
                  <a:pt x="336" y="349"/>
                  <a:pt x="336" y="349"/>
                </a:cubicBezTo>
                <a:cubicBezTo>
                  <a:pt x="363" y="349"/>
                  <a:pt x="385" y="327"/>
                  <a:pt x="385" y="300"/>
                </a:cubicBezTo>
                <a:cubicBezTo>
                  <a:pt x="385" y="295"/>
                  <a:pt x="385" y="295"/>
                  <a:pt x="385" y="295"/>
                </a:cubicBezTo>
                <a:cubicBezTo>
                  <a:pt x="409" y="295"/>
                  <a:pt x="409" y="295"/>
                  <a:pt x="409" y="295"/>
                </a:cubicBezTo>
                <a:cubicBezTo>
                  <a:pt x="436" y="295"/>
                  <a:pt x="458" y="272"/>
                  <a:pt x="458" y="245"/>
                </a:cubicBezTo>
                <a:cubicBezTo>
                  <a:pt x="458" y="232"/>
                  <a:pt x="458" y="232"/>
                  <a:pt x="458" y="232"/>
                </a:cubicBezTo>
                <a:cubicBezTo>
                  <a:pt x="474" y="232"/>
                  <a:pt x="474" y="232"/>
                  <a:pt x="474" y="232"/>
                </a:cubicBezTo>
                <a:cubicBezTo>
                  <a:pt x="501" y="232"/>
                  <a:pt x="523" y="210"/>
                  <a:pt x="523" y="183"/>
                </a:cubicBezTo>
                <a:cubicBezTo>
                  <a:pt x="523" y="107"/>
                  <a:pt x="523" y="107"/>
                  <a:pt x="523" y="107"/>
                </a:cubicBezTo>
                <a:cubicBezTo>
                  <a:pt x="523" y="80"/>
                  <a:pt x="501" y="58"/>
                  <a:pt x="474" y="58"/>
                </a:cubicBezTo>
                <a:close/>
                <a:moveTo>
                  <a:pt x="499" y="183"/>
                </a:moveTo>
                <a:cubicBezTo>
                  <a:pt x="499" y="197"/>
                  <a:pt x="488" y="208"/>
                  <a:pt x="474" y="208"/>
                </a:cubicBezTo>
                <a:cubicBezTo>
                  <a:pt x="445" y="208"/>
                  <a:pt x="445" y="208"/>
                  <a:pt x="445" y="208"/>
                </a:cubicBezTo>
                <a:cubicBezTo>
                  <a:pt x="441" y="208"/>
                  <a:pt x="437" y="210"/>
                  <a:pt x="435" y="213"/>
                </a:cubicBezTo>
                <a:cubicBezTo>
                  <a:pt x="433" y="216"/>
                  <a:pt x="432" y="220"/>
                  <a:pt x="433" y="223"/>
                </a:cubicBezTo>
                <a:cubicBezTo>
                  <a:pt x="434" y="226"/>
                  <a:pt x="434" y="228"/>
                  <a:pt x="434" y="230"/>
                </a:cubicBezTo>
                <a:cubicBezTo>
                  <a:pt x="434" y="245"/>
                  <a:pt x="434" y="245"/>
                  <a:pt x="434" y="245"/>
                </a:cubicBezTo>
                <a:cubicBezTo>
                  <a:pt x="434" y="259"/>
                  <a:pt x="423" y="271"/>
                  <a:pt x="409" y="271"/>
                </a:cubicBezTo>
                <a:cubicBezTo>
                  <a:pt x="374" y="271"/>
                  <a:pt x="374" y="271"/>
                  <a:pt x="374" y="271"/>
                </a:cubicBezTo>
                <a:cubicBezTo>
                  <a:pt x="367" y="271"/>
                  <a:pt x="362" y="276"/>
                  <a:pt x="362" y="283"/>
                </a:cubicBezTo>
                <a:cubicBezTo>
                  <a:pt x="362" y="300"/>
                  <a:pt x="362" y="300"/>
                  <a:pt x="362" y="300"/>
                </a:cubicBezTo>
                <a:cubicBezTo>
                  <a:pt x="362" y="314"/>
                  <a:pt x="350" y="325"/>
                  <a:pt x="336" y="325"/>
                </a:cubicBezTo>
                <a:cubicBezTo>
                  <a:pt x="138" y="325"/>
                  <a:pt x="138" y="325"/>
                  <a:pt x="138" y="325"/>
                </a:cubicBezTo>
                <a:cubicBezTo>
                  <a:pt x="124" y="325"/>
                  <a:pt x="112" y="314"/>
                  <a:pt x="112" y="300"/>
                </a:cubicBezTo>
                <a:cubicBezTo>
                  <a:pt x="112" y="279"/>
                  <a:pt x="112" y="279"/>
                  <a:pt x="112" y="279"/>
                </a:cubicBezTo>
                <a:cubicBezTo>
                  <a:pt x="112" y="272"/>
                  <a:pt x="107" y="267"/>
                  <a:pt x="100" y="267"/>
                </a:cubicBezTo>
                <a:cubicBezTo>
                  <a:pt x="49" y="267"/>
                  <a:pt x="49" y="267"/>
                  <a:pt x="49" y="267"/>
                </a:cubicBezTo>
                <a:cubicBezTo>
                  <a:pt x="35" y="267"/>
                  <a:pt x="23" y="255"/>
                  <a:pt x="23" y="241"/>
                </a:cubicBezTo>
                <a:cubicBezTo>
                  <a:pt x="23" y="166"/>
                  <a:pt x="23" y="166"/>
                  <a:pt x="23" y="166"/>
                </a:cubicBezTo>
                <a:cubicBezTo>
                  <a:pt x="23" y="152"/>
                  <a:pt x="35" y="140"/>
                  <a:pt x="49" y="140"/>
                </a:cubicBezTo>
                <a:cubicBezTo>
                  <a:pt x="78" y="140"/>
                  <a:pt x="78" y="140"/>
                  <a:pt x="78" y="140"/>
                </a:cubicBezTo>
                <a:cubicBezTo>
                  <a:pt x="82" y="140"/>
                  <a:pt x="85" y="138"/>
                  <a:pt x="87" y="135"/>
                </a:cubicBezTo>
                <a:cubicBezTo>
                  <a:pt x="90" y="133"/>
                  <a:pt x="90" y="129"/>
                  <a:pt x="89" y="125"/>
                </a:cubicBezTo>
                <a:cubicBezTo>
                  <a:pt x="89" y="123"/>
                  <a:pt x="88" y="121"/>
                  <a:pt x="88" y="119"/>
                </a:cubicBezTo>
                <a:cubicBezTo>
                  <a:pt x="88" y="103"/>
                  <a:pt x="88" y="103"/>
                  <a:pt x="88" y="103"/>
                </a:cubicBezTo>
                <a:cubicBezTo>
                  <a:pt x="88" y="89"/>
                  <a:pt x="100" y="78"/>
                  <a:pt x="114" y="78"/>
                </a:cubicBezTo>
                <a:cubicBezTo>
                  <a:pt x="149" y="78"/>
                  <a:pt x="149" y="78"/>
                  <a:pt x="149" y="78"/>
                </a:cubicBezTo>
                <a:cubicBezTo>
                  <a:pt x="156" y="78"/>
                  <a:pt x="161" y="72"/>
                  <a:pt x="161" y="66"/>
                </a:cubicBezTo>
                <a:cubicBezTo>
                  <a:pt x="161" y="49"/>
                  <a:pt x="161" y="49"/>
                  <a:pt x="161" y="49"/>
                </a:cubicBezTo>
                <a:cubicBezTo>
                  <a:pt x="161" y="35"/>
                  <a:pt x="172" y="24"/>
                  <a:pt x="186" y="24"/>
                </a:cubicBezTo>
                <a:cubicBezTo>
                  <a:pt x="385" y="24"/>
                  <a:pt x="385" y="24"/>
                  <a:pt x="385" y="24"/>
                </a:cubicBezTo>
                <a:cubicBezTo>
                  <a:pt x="399" y="24"/>
                  <a:pt x="410" y="35"/>
                  <a:pt x="410" y="49"/>
                </a:cubicBezTo>
                <a:cubicBezTo>
                  <a:pt x="410" y="70"/>
                  <a:pt x="410" y="70"/>
                  <a:pt x="410" y="70"/>
                </a:cubicBezTo>
                <a:cubicBezTo>
                  <a:pt x="410" y="76"/>
                  <a:pt x="416" y="82"/>
                  <a:pt x="422" y="82"/>
                </a:cubicBezTo>
                <a:cubicBezTo>
                  <a:pt x="474" y="82"/>
                  <a:pt x="474" y="82"/>
                  <a:pt x="474" y="82"/>
                </a:cubicBezTo>
                <a:cubicBezTo>
                  <a:pt x="488" y="82"/>
                  <a:pt x="499" y="93"/>
                  <a:pt x="499" y="107"/>
                </a:cubicBezTo>
                <a:lnTo>
                  <a:pt x="499" y="183"/>
                </a:ln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latin typeface="Franklin Gothic Book"/>
            </a:endParaRPr>
          </a:p>
        </p:txBody>
      </p:sp>
      <p:sp>
        <p:nvSpPr>
          <p:cNvPr id="245" name="Rounded Rectangle 244"/>
          <p:cNvSpPr/>
          <p:nvPr/>
        </p:nvSpPr>
        <p:spPr>
          <a:xfrm>
            <a:off x="1269093" y="5667553"/>
            <a:ext cx="3987800" cy="851713"/>
          </a:xfrm>
          <a:prstGeom prst="roundRect">
            <a:avLst>
              <a:gd name="adj" fmla="val 10821"/>
            </a:avLst>
          </a:prstGeom>
          <a:noFill/>
          <a:ln w="22225">
            <a:solidFill>
              <a:srgbClr val="4D4D4F"/>
            </a:solidFill>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dirty="0">
              <a:solidFill>
                <a:srgbClr val="000000"/>
              </a:solidFill>
              <a:latin typeface="Franklin Gothic Book"/>
            </a:endParaRPr>
          </a:p>
        </p:txBody>
      </p:sp>
      <p:grpSp>
        <p:nvGrpSpPr>
          <p:cNvPr id="246" name="Group 245"/>
          <p:cNvGrpSpPr/>
          <p:nvPr/>
        </p:nvGrpSpPr>
        <p:grpSpPr>
          <a:xfrm>
            <a:off x="2453076" y="5521444"/>
            <a:ext cx="1569034" cy="220948"/>
            <a:chOff x="1488674" y="4900037"/>
            <a:chExt cx="1627722" cy="280800"/>
          </a:xfrm>
        </p:grpSpPr>
        <p:sp>
          <p:nvSpPr>
            <p:cNvPr id="247" name="Rounded Rectangle 246"/>
            <p:cNvSpPr/>
            <p:nvPr/>
          </p:nvSpPr>
          <p:spPr>
            <a:xfrm>
              <a:off x="1506262" y="4966672"/>
              <a:ext cx="1592546" cy="214165"/>
            </a:xfrm>
            <a:prstGeom prst="roundRect">
              <a:avLst/>
            </a:prstGeom>
            <a:solidFill>
              <a:srgbClr val="4D4D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dirty="0">
                <a:solidFill>
                  <a:srgbClr val="FFFFFF"/>
                </a:solidFill>
                <a:latin typeface="Franklin Gothic Book"/>
              </a:endParaRPr>
            </a:p>
          </p:txBody>
        </p:sp>
        <p:sp>
          <p:nvSpPr>
            <p:cNvPr id="248" name="TextBox 247"/>
            <p:cNvSpPr txBox="1"/>
            <p:nvPr/>
          </p:nvSpPr>
          <p:spPr>
            <a:xfrm>
              <a:off x="1488674" y="4900037"/>
              <a:ext cx="1627722" cy="253916"/>
            </a:xfrm>
            <a:prstGeom prst="rect">
              <a:avLst/>
            </a:prstGeom>
            <a:noFill/>
          </p:spPr>
          <p:txBody>
            <a:bodyPr wrap="square" rtlCol="0">
              <a:spAutoFit/>
            </a:bodyPr>
            <a:lstStyle/>
            <a:p>
              <a:pPr algn="ctr" defTabSz="914400"/>
              <a:r>
                <a:rPr lang="en-US" sz="1050" dirty="0">
                  <a:solidFill>
                    <a:srgbClr val="FFFFFF"/>
                  </a:solidFill>
                  <a:latin typeface="Franklin Gothic Book"/>
                  <a:cs typeface="Franklin Gothic Book"/>
                </a:rPr>
                <a:t>Threat Feed Intelligence</a:t>
              </a:r>
              <a:endParaRPr lang="en-US" sz="1050" dirty="0">
                <a:solidFill>
                  <a:srgbClr val="FFFFFF"/>
                </a:solidFill>
                <a:latin typeface="Franklin Gothic Book"/>
              </a:endParaRPr>
            </a:p>
          </p:txBody>
        </p:sp>
      </p:grpSp>
      <p:grpSp>
        <p:nvGrpSpPr>
          <p:cNvPr id="249" name="Group 248"/>
          <p:cNvGrpSpPr/>
          <p:nvPr/>
        </p:nvGrpSpPr>
        <p:grpSpPr>
          <a:xfrm>
            <a:off x="5538517" y="5924882"/>
            <a:ext cx="165268" cy="133657"/>
            <a:chOff x="5195888" y="2986088"/>
            <a:chExt cx="171450" cy="169863"/>
          </a:xfrm>
        </p:grpSpPr>
        <p:sp>
          <p:nvSpPr>
            <p:cNvPr id="250" name="Freeform 43"/>
            <p:cNvSpPr>
              <a:spLocks noEditPoints="1"/>
            </p:cNvSpPr>
            <p:nvPr/>
          </p:nvSpPr>
          <p:spPr bwMode="auto">
            <a:xfrm>
              <a:off x="5195888" y="2986088"/>
              <a:ext cx="171450" cy="169863"/>
            </a:xfrm>
            <a:custGeom>
              <a:avLst/>
              <a:gdLst>
                <a:gd name="T0" fmla="*/ 77 w 155"/>
                <a:gd name="T1" fmla="*/ 0 h 154"/>
                <a:gd name="T2" fmla="*/ 0 w 155"/>
                <a:gd name="T3" fmla="*/ 77 h 154"/>
                <a:gd name="T4" fmla="*/ 77 w 155"/>
                <a:gd name="T5" fmla="*/ 154 h 154"/>
                <a:gd name="T6" fmla="*/ 155 w 155"/>
                <a:gd name="T7" fmla="*/ 77 h 154"/>
                <a:gd name="T8" fmla="*/ 77 w 155"/>
                <a:gd name="T9" fmla="*/ 0 h 154"/>
                <a:gd name="T10" fmla="*/ 77 w 155"/>
                <a:gd name="T11" fmla="*/ 135 h 154"/>
                <a:gd name="T12" fmla="*/ 20 w 155"/>
                <a:gd name="T13" fmla="*/ 77 h 154"/>
                <a:gd name="T14" fmla="*/ 77 w 155"/>
                <a:gd name="T15" fmla="*/ 19 h 154"/>
                <a:gd name="T16" fmla="*/ 135 w 155"/>
                <a:gd name="T17" fmla="*/ 77 h 154"/>
                <a:gd name="T18" fmla="*/ 77 w 155"/>
                <a:gd name="T19" fmla="*/ 13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 h="154">
                  <a:moveTo>
                    <a:pt x="77" y="0"/>
                  </a:moveTo>
                  <a:cubicBezTo>
                    <a:pt x="35" y="0"/>
                    <a:pt x="0" y="34"/>
                    <a:pt x="0" y="77"/>
                  </a:cubicBezTo>
                  <a:cubicBezTo>
                    <a:pt x="0" y="120"/>
                    <a:pt x="35" y="154"/>
                    <a:pt x="77" y="154"/>
                  </a:cubicBezTo>
                  <a:cubicBezTo>
                    <a:pt x="120" y="154"/>
                    <a:pt x="155" y="120"/>
                    <a:pt x="155" y="77"/>
                  </a:cubicBezTo>
                  <a:cubicBezTo>
                    <a:pt x="155" y="34"/>
                    <a:pt x="120" y="0"/>
                    <a:pt x="77" y="0"/>
                  </a:cubicBezTo>
                  <a:close/>
                  <a:moveTo>
                    <a:pt x="77" y="135"/>
                  </a:moveTo>
                  <a:cubicBezTo>
                    <a:pt x="46" y="135"/>
                    <a:pt x="20" y="109"/>
                    <a:pt x="20" y="77"/>
                  </a:cubicBezTo>
                  <a:cubicBezTo>
                    <a:pt x="20" y="45"/>
                    <a:pt x="46" y="19"/>
                    <a:pt x="77" y="19"/>
                  </a:cubicBezTo>
                  <a:cubicBezTo>
                    <a:pt x="109" y="19"/>
                    <a:pt x="135" y="45"/>
                    <a:pt x="135" y="77"/>
                  </a:cubicBezTo>
                  <a:cubicBezTo>
                    <a:pt x="135" y="109"/>
                    <a:pt x="109" y="135"/>
                    <a:pt x="77" y="135"/>
                  </a:cubicBezTo>
                  <a:close/>
                </a:path>
              </a:pathLst>
            </a:custGeom>
            <a:solidFill>
              <a:srgbClr val="E317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latin typeface="Franklin Gothic Book"/>
              </a:endParaRPr>
            </a:p>
          </p:txBody>
        </p:sp>
        <p:sp>
          <p:nvSpPr>
            <p:cNvPr id="251" name="Freeform 44"/>
            <p:cNvSpPr>
              <a:spLocks/>
            </p:cNvSpPr>
            <p:nvPr/>
          </p:nvSpPr>
          <p:spPr bwMode="auto">
            <a:xfrm>
              <a:off x="5233988" y="3041650"/>
              <a:ext cx="76200" cy="77788"/>
            </a:xfrm>
            <a:custGeom>
              <a:avLst/>
              <a:gdLst>
                <a:gd name="T0" fmla="*/ 0 w 69"/>
                <a:gd name="T1" fmla="*/ 26 h 70"/>
                <a:gd name="T2" fmla="*/ 43 w 69"/>
                <a:gd name="T3" fmla="*/ 70 h 70"/>
                <a:gd name="T4" fmla="*/ 69 w 69"/>
                <a:gd name="T5" fmla="*/ 61 h 70"/>
                <a:gd name="T6" fmla="*/ 8 w 69"/>
                <a:gd name="T7" fmla="*/ 0 h 70"/>
                <a:gd name="T8" fmla="*/ 0 w 69"/>
                <a:gd name="T9" fmla="*/ 26 h 70"/>
              </a:gdLst>
              <a:ahLst/>
              <a:cxnLst>
                <a:cxn ang="0">
                  <a:pos x="T0" y="T1"/>
                </a:cxn>
                <a:cxn ang="0">
                  <a:pos x="T2" y="T3"/>
                </a:cxn>
                <a:cxn ang="0">
                  <a:pos x="T4" y="T5"/>
                </a:cxn>
                <a:cxn ang="0">
                  <a:pos x="T6" y="T7"/>
                </a:cxn>
                <a:cxn ang="0">
                  <a:pos x="T8" y="T9"/>
                </a:cxn>
              </a:cxnLst>
              <a:rect l="0" t="0" r="r" b="b"/>
              <a:pathLst>
                <a:path w="69" h="70">
                  <a:moveTo>
                    <a:pt x="0" y="26"/>
                  </a:moveTo>
                  <a:cubicBezTo>
                    <a:pt x="0" y="50"/>
                    <a:pt x="19" y="70"/>
                    <a:pt x="43" y="70"/>
                  </a:cubicBezTo>
                  <a:cubicBezTo>
                    <a:pt x="53" y="70"/>
                    <a:pt x="62" y="67"/>
                    <a:pt x="69" y="61"/>
                  </a:cubicBezTo>
                  <a:cubicBezTo>
                    <a:pt x="8" y="0"/>
                    <a:pt x="8" y="0"/>
                    <a:pt x="8" y="0"/>
                  </a:cubicBezTo>
                  <a:cubicBezTo>
                    <a:pt x="3" y="7"/>
                    <a:pt x="0" y="16"/>
                    <a:pt x="0" y="26"/>
                  </a:cubicBezTo>
                  <a:close/>
                </a:path>
              </a:pathLst>
            </a:custGeom>
            <a:solidFill>
              <a:srgbClr val="E317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latin typeface="Franklin Gothic Book"/>
              </a:endParaRPr>
            </a:p>
          </p:txBody>
        </p:sp>
        <p:sp>
          <p:nvSpPr>
            <p:cNvPr id="252" name="Freeform 45"/>
            <p:cNvSpPr>
              <a:spLocks/>
            </p:cNvSpPr>
            <p:nvPr/>
          </p:nvSpPr>
          <p:spPr bwMode="auto">
            <a:xfrm>
              <a:off x="5253038" y="3022600"/>
              <a:ext cx="76200" cy="77788"/>
            </a:xfrm>
            <a:custGeom>
              <a:avLst/>
              <a:gdLst>
                <a:gd name="T0" fmla="*/ 25 w 69"/>
                <a:gd name="T1" fmla="*/ 0 h 70"/>
                <a:gd name="T2" fmla="*/ 0 w 69"/>
                <a:gd name="T3" fmla="*/ 9 h 70"/>
                <a:gd name="T4" fmla="*/ 61 w 69"/>
                <a:gd name="T5" fmla="*/ 70 h 70"/>
                <a:gd name="T6" fmla="*/ 69 w 69"/>
                <a:gd name="T7" fmla="*/ 44 h 70"/>
                <a:gd name="T8" fmla="*/ 25 w 69"/>
                <a:gd name="T9" fmla="*/ 0 h 70"/>
              </a:gdLst>
              <a:ahLst/>
              <a:cxnLst>
                <a:cxn ang="0">
                  <a:pos x="T0" y="T1"/>
                </a:cxn>
                <a:cxn ang="0">
                  <a:pos x="T2" y="T3"/>
                </a:cxn>
                <a:cxn ang="0">
                  <a:pos x="T4" y="T5"/>
                </a:cxn>
                <a:cxn ang="0">
                  <a:pos x="T6" y="T7"/>
                </a:cxn>
                <a:cxn ang="0">
                  <a:pos x="T8" y="T9"/>
                </a:cxn>
              </a:cxnLst>
              <a:rect l="0" t="0" r="r" b="b"/>
              <a:pathLst>
                <a:path w="69" h="70">
                  <a:moveTo>
                    <a:pt x="25" y="0"/>
                  </a:moveTo>
                  <a:cubicBezTo>
                    <a:pt x="16" y="0"/>
                    <a:pt x="7" y="3"/>
                    <a:pt x="0" y="9"/>
                  </a:cubicBezTo>
                  <a:cubicBezTo>
                    <a:pt x="61" y="70"/>
                    <a:pt x="61" y="70"/>
                    <a:pt x="61" y="70"/>
                  </a:cubicBezTo>
                  <a:cubicBezTo>
                    <a:pt x="66" y="62"/>
                    <a:pt x="69" y="54"/>
                    <a:pt x="69" y="44"/>
                  </a:cubicBezTo>
                  <a:cubicBezTo>
                    <a:pt x="69" y="20"/>
                    <a:pt x="50" y="0"/>
                    <a:pt x="25" y="0"/>
                  </a:cubicBezTo>
                  <a:close/>
                </a:path>
              </a:pathLst>
            </a:custGeom>
            <a:solidFill>
              <a:srgbClr val="E317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latin typeface="Franklin Gothic Book"/>
              </a:endParaRPr>
            </a:p>
          </p:txBody>
        </p:sp>
        <p:sp>
          <p:nvSpPr>
            <p:cNvPr id="253" name="Freeform 46"/>
            <p:cNvSpPr>
              <a:spLocks noEditPoints="1"/>
            </p:cNvSpPr>
            <p:nvPr/>
          </p:nvSpPr>
          <p:spPr bwMode="auto">
            <a:xfrm>
              <a:off x="5218113" y="3006725"/>
              <a:ext cx="127000" cy="128588"/>
            </a:xfrm>
            <a:custGeom>
              <a:avLst/>
              <a:gdLst>
                <a:gd name="T0" fmla="*/ 57 w 115"/>
                <a:gd name="T1" fmla="*/ 0 h 116"/>
                <a:gd name="T2" fmla="*/ 0 w 115"/>
                <a:gd name="T3" fmla="*/ 58 h 116"/>
                <a:gd name="T4" fmla="*/ 57 w 115"/>
                <a:gd name="T5" fmla="*/ 116 h 116"/>
                <a:gd name="T6" fmla="*/ 115 w 115"/>
                <a:gd name="T7" fmla="*/ 58 h 116"/>
                <a:gd name="T8" fmla="*/ 57 w 115"/>
                <a:gd name="T9" fmla="*/ 0 h 116"/>
                <a:gd name="T10" fmla="*/ 57 w 115"/>
                <a:gd name="T11" fmla="*/ 102 h 116"/>
                <a:gd name="T12" fmla="*/ 14 w 115"/>
                <a:gd name="T13" fmla="*/ 58 h 116"/>
                <a:gd name="T14" fmla="*/ 22 w 115"/>
                <a:gd name="T15" fmla="*/ 32 h 116"/>
                <a:gd name="T16" fmla="*/ 83 w 115"/>
                <a:gd name="T17" fmla="*/ 93 h 116"/>
                <a:gd name="T18" fmla="*/ 57 w 115"/>
                <a:gd name="T19" fmla="*/ 102 h 116"/>
                <a:gd name="T20" fmla="*/ 93 w 115"/>
                <a:gd name="T21" fmla="*/ 84 h 116"/>
                <a:gd name="T22" fmla="*/ 32 w 115"/>
                <a:gd name="T23" fmla="*/ 23 h 116"/>
                <a:gd name="T24" fmla="*/ 57 w 115"/>
                <a:gd name="T25" fmla="*/ 14 h 116"/>
                <a:gd name="T26" fmla="*/ 101 w 115"/>
                <a:gd name="T27" fmla="*/ 58 h 116"/>
                <a:gd name="T28" fmla="*/ 93 w 115"/>
                <a:gd name="T29" fmla="*/ 84 h 116"/>
                <a:gd name="T30" fmla="*/ 99 w 115"/>
                <a:gd name="T31" fmla="*/ 90 h 116"/>
                <a:gd name="T32" fmla="*/ 93 w 115"/>
                <a:gd name="T33" fmla="*/ 8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5" h="116">
                  <a:moveTo>
                    <a:pt x="57" y="0"/>
                  </a:moveTo>
                  <a:cubicBezTo>
                    <a:pt x="26" y="0"/>
                    <a:pt x="0" y="26"/>
                    <a:pt x="0" y="58"/>
                  </a:cubicBezTo>
                  <a:cubicBezTo>
                    <a:pt x="0" y="90"/>
                    <a:pt x="26" y="116"/>
                    <a:pt x="57" y="116"/>
                  </a:cubicBezTo>
                  <a:cubicBezTo>
                    <a:pt x="89" y="116"/>
                    <a:pt x="115" y="90"/>
                    <a:pt x="115" y="58"/>
                  </a:cubicBezTo>
                  <a:cubicBezTo>
                    <a:pt x="115" y="26"/>
                    <a:pt x="89" y="0"/>
                    <a:pt x="57" y="0"/>
                  </a:cubicBezTo>
                  <a:close/>
                  <a:moveTo>
                    <a:pt x="57" y="102"/>
                  </a:moveTo>
                  <a:cubicBezTo>
                    <a:pt x="33" y="102"/>
                    <a:pt x="14" y="82"/>
                    <a:pt x="14" y="58"/>
                  </a:cubicBezTo>
                  <a:cubicBezTo>
                    <a:pt x="14" y="48"/>
                    <a:pt x="17" y="39"/>
                    <a:pt x="22" y="32"/>
                  </a:cubicBezTo>
                  <a:cubicBezTo>
                    <a:pt x="83" y="93"/>
                    <a:pt x="83" y="93"/>
                    <a:pt x="83" y="93"/>
                  </a:cubicBezTo>
                  <a:cubicBezTo>
                    <a:pt x="76" y="99"/>
                    <a:pt x="67" y="102"/>
                    <a:pt x="57" y="102"/>
                  </a:cubicBezTo>
                  <a:close/>
                  <a:moveTo>
                    <a:pt x="93" y="84"/>
                  </a:moveTo>
                  <a:cubicBezTo>
                    <a:pt x="32" y="23"/>
                    <a:pt x="32" y="23"/>
                    <a:pt x="32" y="23"/>
                  </a:cubicBezTo>
                  <a:cubicBezTo>
                    <a:pt x="39" y="17"/>
                    <a:pt x="48" y="14"/>
                    <a:pt x="57" y="14"/>
                  </a:cubicBezTo>
                  <a:cubicBezTo>
                    <a:pt x="82" y="14"/>
                    <a:pt x="101" y="34"/>
                    <a:pt x="101" y="58"/>
                  </a:cubicBezTo>
                  <a:cubicBezTo>
                    <a:pt x="101" y="68"/>
                    <a:pt x="98" y="76"/>
                    <a:pt x="93" y="84"/>
                  </a:cubicBezTo>
                  <a:cubicBezTo>
                    <a:pt x="99" y="90"/>
                    <a:pt x="99" y="90"/>
                    <a:pt x="99" y="90"/>
                  </a:cubicBezTo>
                  <a:lnTo>
                    <a:pt x="93" y="8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latin typeface="Franklin Gothic Book"/>
              </a:endParaRPr>
            </a:p>
          </p:txBody>
        </p:sp>
      </p:grpSp>
      <p:sp>
        <p:nvSpPr>
          <p:cNvPr id="254" name="Freeform 102"/>
          <p:cNvSpPr>
            <a:spLocks noEditPoints="1"/>
          </p:cNvSpPr>
          <p:nvPr/>
        </p:nvSpPr>
        <p:spPr bwMode="auto">
          <a:xfrm>
            <a:off x="1949018" y="4338745"/>
            <a:ext cx="312174" cy="289798"/>
          </a:xfrm>
          <a:custGeom>
            <a:avLst/>
            <a:gdLst>
              <a:gd name="T0" fmla="*/ 146 w 292"/>
              <a:gd name="T1" fmla="*/ 0 h 332"/>
              <a:gd name="T2" fmla="*/ 0 w 292"/>
              <a:gd name="T3" fmla="*/ 146 h 332"/>
              <a:gd name="T4" fmla="*/ 47 w 292"/>
              <a:gd name="T5" fmla="*/ 248 h 332"/>
              <a:gd name="T6" fmla="*/ 63 w 292"/>
              <a:gd name="T7" fmla="*/ 289 h 332"/>
              <a:gd name="T8" fmla="*/ 63 w 292"/>
              <a:gd name="T9" fmla="*/ 308 h 332"/>
              <a:gd name="T10" fmla="*/ 76 w 292"/>
              <a:gd name="T11" fmla="*/ 332 h 332"/>
              <a:gd name="T12" fmla="*/ 89 w 292"/>
              <a:gd name="T13" fmla="*/ 310 h 332"/>
              <a:gd name="T14" fmla="*/ 91 w 292"/>
              <a:gd name="T15" fmla="*/ 282 h 332"/>
              <a:gd name="T16" fmla="*/ 94 w 292"/>
              <a:gd name="T17" fmla="*/ 282 h 332"/>
              <a:gd name="T18" fmla="*/ 97 w 292"/>
              <a:gd name="T19" fmla="*/ 282 h 332"/>
              <a:gd name="T20" fmla="*/ 100 w 292"/>
              <a:gd name="T21" fmla="*/ 310 h 332"/>
              <a:gd name="T22" fmla="*/ 112 w 292"/>
              <a:gd name="T23" fmla="*/ 332 h 332"/>
              <a:gd name="T24" fmla="*/ 123 w 292"/>
              <a:gd name="T25" fmla="*/ 310 h 332"/>
              <a:gd name="T26" fmla="*/ 126 w 292"/>
              <a:gd name="T27" fmla="*/ 282 h 332"/>
              <a:gd name="T28" fmla="*/ 129 w 292"/>
              <a:gd name="T29" fmla="*/ 282 h 332"/>
              <a:gd name="T30" fmla="*/ 132 w 292"/>
              <a:gd name="T31" fmla="*/ 282 h 332"/>
              <a:gd name="T32" fmla="*/ 134 w 292"/>
              <a:gd name="T33" fmla="*/ 310 h 332"/>
              <a:gd name="T34" fmla="*/ 146 w 292"/>
              <a:gd name="T35" fmla="*/ 332 h 332"/>
              <a:gd name="T36" fmla="*/ 158 w 292"/>
              <a:gd name="T37" fmla="*/ 310 h 332"/>
              <a:gd name="T38" fmla="*/ 160 w 292"/>
              <a:gd name="T39" fmla="*/ 282 h 332"/>
              <a:gd name="T40" fmla="*/ 163 w 292"/>
              <a:gd name="T41" fmla="*/ 282 h 332"/>
              <a:gd name="T42" fmla="*/ 166 w 292"/>
              <a:gd name="T43" fmla="*/ 282 h 332"/>
              <a:gd name="T44" fmla="*/ 169 w 292"/>
              <a:gd name="T45" fmla="*/ 310 h 332"/>
              <a:gd name="T46" fmla="*/ 181 w 292"/>
              <a:gd name="T47" fmla="*/ 332 h 332"/>
              <a:gd name="T48" fmla="*/ 192 w 292"/>
              <a:gd name="T49" fmla="*/ 310 h 332"/>
              <a:gd name="T50" fmla="*/ 195 w 292"/>
              <a:gd name="T51" fmla="*/ 282 h 332"/>
              <a:gd name="T52" fmla="*/ 198 w 292"/>
              <a:gd name="T53" fmla="*/ 282 h 332"/>
              <a:gd name="T54" fmla="*/ 201 w 292"/>
              <a:gd name="T55" fmla="*/ 282 h 332"/>
              <a:gd name="T56" fmla="*/ 203 w 292"/>
              <a:gd name="T57" fmla="*/ 310 h 332"/>
              <a:gd name="T58" fmla="*/ 216 w 292"/>
              <a:gd name="T59" fmla="*/ 332 h 332"/>
              <a:gd name="T60" fmla="*/ 229 w 292"/>
              <a:gd name="T61" fmla="*/ 308 h 332"/>
              <a:gd name="T62" fmla="*/ 229 w 292"/>
              <a:gd name="T63" fmla="*/ 289 h 332"/>
              <a:gd name="T64" fmla="*/ 245 w 292"/>
              <a:gd name="T65" fmla="*/ 248 h 332"/>
              <a:gd name="T66" fmla="*/ 292 w 292"/>
              <a:gd name="T67" fmla="*/ 146 h 332"/>
              <a:gd name="T68" fmla="*/ 146 w 292"/>
              <a:gd name="T69" fmla="*/ 0 h 332"/>
              <a:gd name="T70" fmla="*/ 88 w 292"/>
              <a:gd name="T71" fmla="*/ 194 h 332"/>
              <a:gd name="T72" fmla="*/ 42 w 292"/>
              <a:gd name="T73" fmla="*/ 148 h 332"/>
              <a:gd name="T74" fmla="*/ 88 w 292"/>
              <a:gd name="T75" fmla="*/ 102 h 332"/>
              <a:gd name="T76" fmla="*/ 133 w 292"/>
              <a:gd name="T77" fmla="*/ 148 h 332"/>
              <a:gd name="T78" fmla="*/ 88 w 292"/>
              <a:gd name="T79" fmla="*/ 194 h 332"/>
              <a:gd name="T80" fmla="*/ 157 w 292"/>
              <a:gd name="T81" fmla="*/ 242 h 332"/>
              <a:gd name="T82" fmla="*/ 135 w 292"/>
              <a:gd name="T83" fmla="*/ 242 h 332"/>
              <a:gd name="T84" fmla="*/ 124 w 292"/>
              <a:gd name="T85" fmla="*/ 222 h 332"/>
              <a:gd name="T86" fmla="*/ 134 w 292"/>
              <a:gd name="T87" fmla="*/ 203 h 332"/>
              <a:gd name="T88" fmla="*/ 158 w 292"/>
              <a:gd name="T89" fmla="*/ 203 h 332"/>
              <a:gd name="T90" fmla="*/ 168 w 292"/>
              <a:gd name="T91" fmla="*/ 222 h 332"/>
              <a:gd name="T92" fmla="*/ 157 w 292"/>
              <a:gd name="T93" fmla="*/ 242 h 332"/>
              <a:gd name="T94" fmla="*/ 204 w 292"/>
              <a:gd name="T95" fmla="*/ 194 h 332"/>
              <a:gd name="T96" fmla="*/ 159 w 292"/>
              <a:gd name="T97" fmla="*/ 148 h 332"/>
              <a:gd name="T98" fmla="*/ 204 w 292"/>
              <a:gd name="T99" fmla="*/ 102 h 332"/>
              <a:gd name="T100" fmla="*/ 250 w 292"/>
              <a:gd name="T101" fmla="*/ 148 h 332"/>
              <a:gd name="T102" fmla="*/ 204 w 292"/>
              <a:gd name="T103" fmla="*/ 19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2" h="332">
                <a:moveTo>
                  <a:pt x="146" y="0"/>
                </a:moveTo>
                <a:cubicBezTo>
                  <a:pt x="65" y="0"/>
                  <a:pt x="0" y="65"/>
                  <a:pt x="0" y="146"/>
                </a:cubicBezTo>
                <a:cubicBezTo>
                  <a:pt x="0" y="195"/>
                  <a:pt x="47" y="248"/>
                  <a:pt x="47" y="248"/>
                </a:cubicBezTo>
                <a:cubicBezTo>
                  <a:pt x="56" y="258"/>
                  <a:pt x="63" y="276"/>
                  <a:pt x="63" y="289"/>
                </a:cubicBezTo>
                <a:cubicBezTo>
                  <a:pt x="63" y="308"/>
                  <a:pt x="63" y="308"/>
                  <a:pt x="63" y="308"/>
                </a:cubicBezTo>
                <a:cubicBezTo>
                  <a:pt x="63" y="321"/>
                  <a:pt x="69" y="332"/>
                  <a:pt x="76" y="332"/>
                </a:cubicBezTo>
                <a:cubicBezTo>
                  <a:pt x="83" y="332"/>
                  <a:pt x="89" y="322"/>
                  <a:pt x="89" y="310"/>
                </a:cubicBezTo>
                <a:cubicBezTo>
                  <a:pt x="89" y="297"/>
                  <a:pt x="90" y="285"/>
                  <a:pt x="91" y="282"/>
                </a:cubicBezTo>
                <a:cubicBezTo>
                  <a:pt x="91" y="282"/>
                  <a:pt x="91" y="282"/>
                  <a:pt x="94" y="282"/>
                </a:cubicBezTo>
                <a:cubicBezTo>
                  <a:pt x="97" y="282"/>
                  <a:pt x="97" y="282"/>
                  <a:pt x="97" y="282"/>
                </a:cubicBezTo>
                <a:cubicBezTo>
                  <a:pt x="99" y="285"/>
                  <a:pt x="100" y="297"/>
                  <a:pt x="100" y="310"/>
                </a:cubicBezTo>
                <a:cubicBezTo>
                  <a:pt x="100" y="322"/>
                  <a:pt x="105" y="332"/>
                  <a:pt x="112" y="332"/>
                </a:cubicBezTo>
                <a:cubicBezTo>
                  <a:pt x="118" y="332"/>
                  <a:pt x="123" y="322"/>
                  <a:pt x="123" y="310"/>
                </a:cubicBezTo>
                <a:cubicBezTo>
                  <a:pt x="123" y="297"/>
                  <a:pt x="124" y="285"/>
                  <a:pt x="126" y="282"/>
                </a:cubicBezTo>
                <a:cubicBezTo>
                  <a:pt x="126" y="282"/>
                  <a:pt x="126" y="282"/>
                  <a:pt x="129" y="282"/>
                </a:cubicBezTo>
                <a:cubicBezTo>
                  <a:pt x="132" y="282"/>
                  <a:pt x="132" y="282"/>
                  <a:pt x="132" y="282"/>
                </a:cubicBezTo>
                <a:cubicBezTo>
                  <a:pt x="133" y="285"/>
                  <a:pt x="134" y="297"/>
                  <a:pt x="134" y="310"/>
                </a:cubicBezTo>
                <a:cubicBezTo>
                  <a:pt x="134" y="322"/>
                  <a:pt x="140" y="332"/>
                  <a:pt x="146" y="332"/>
                </a:cubicBezTo>
                <a:cubicBezTo>
                  <a:pt x="152" y="332"/>
                  <a:pt x="158" y="322"/>
                  <a:pt x="158" y="310"/>
                </a:cubicBezTo>
                <a:cubicBezTo>
                  <a:pt x="158" y="297"/>
                  <a:pt x="159" y="285"/>
                  <a:pt x="160" y="282"/>
                </a:cubicBezTo>
                <a:cubicBezTo>
                  <a:pt x="160" y="282"/>
                  <a:pt x="160" y="282"/>
                  <a:pt x="163" y="282"/>
                </a:cubicBezTo>
                <a:cubicBezTo>
                  <a:pt x="166" y="282"/>
                  <a:pt x="166" y="282"/>
                  <a:pt x="166" y="282"/>
                </a:cubicBezTo>
                <a:cubicBezTo>
                  <a:pt x="168" y="285"/>
                  <a:pt x="169" y="297"/>
                  <a:pt x="169" y="310"/>
                </a:cubicBezTo>
                <a:cubicBezTo>
                  <a:pt x="169" y="322"/>
                  <a:pt x="174" y="332"/>
                  <a:pt x="181" y="332"/>
                </a:cubicBezTo>
                <a:cubicBezTo>
                  <a:pt x="187" y="332"/>
                  <a:pt x="192" y="322"/>
                  <a:pt x="192" y="310"/>
                </a:cubicBezTo>
                <a:cubicBezTo>
                  <a:pt x="192" y="297"/>
                  <a:pt x="193" y="285"/>
                  <a:pt x="195" y="282"/>
                </a:cubicBezTo>
                <a:cubicBezTo>
                  <a:pt x="195" y="282"/>
                  <a:pt x="195" y="282"/>
                  <a:pt x="198" y="282"/>
                </a:cubicBezTo>
                <a:cubicBezTo>
                  <a:pt x="201" y="282"/>
                  <a:pt x="201" y="282"/>
                  <a:pt x="201" y="282"/>
                </a:cubicBezTo>
                <a:cubicBezTo>
                  <a:pt x="202" y="285"/>
                  <a:pt x="203" y="297"/>
                  <a:pt x="203" y="310"/>
                </a:cubicBezTo>
                <a:cubicBezTo>
                  <a:pt x="203" y="322"/>
                  <a:pt x="209" y="332"/>
                  <a:pt x="216" y="332"/>
                </a:cubicBezTo>
                <a:cubicBezTo>
                  <a:pt x="223" y="332"/>
                  <a:pt x="229" y="321"/>
                  <a:pt x="229" y="308"/>
                </a:cubicBezTo>
                <a:cubicBezTo>
                  <a:pt x="229" y="289"/>
                  <a:pt x="229" y="289"/>
                  <a:pt x="229" y="289"/>
                </a:cubicBezTo>
                <a:cubicBezTo>
                  <a:pt x="229" y="276"/>
                  <a:pt x="236" y="258"/>
                  <a:pt x="245" y="248"/>
                </a:cubicBezTo>
                <a:cubicBezTo>
                  <a:pt x="245" y="248"/>
                  <a:pt x="292" y="195"/>
                  <a:pt x="292" y="146"/>
                </a:cubicBezTo>
                <a:cubicBezTo>
                  <a:pt x="292" y="65"/>
                  <a:pt x="227" y="0"/>
                  <a:pt x="146" y="0"/>
                </a:cubicBezTo>
                <a:close/>
                <a:moveTo>
                  <a:pt x="88" y="194"/>
                </a:moveTo>
                <a:cubicBezTo>
                  <a:pt x="62" y="194"/>
                  <a:pt x="42" y="173"/>
                  <a:pt x="42" y="148"/>
                </a:cubicBezTo>
                <a:cubicBezTo>
                  <a:pt x="42" y="123"/>
                  <a:pt x="62" y="102"/>
                  <a:pt x="88" y="102"/>
                </a:cubicBezTo>
                <a:cubicBezTo>
                  <a:pt x="113" y="102"/>
                  <a:pt x="133" y="123"/>
                  <a:pt x="133" y="148"/>
                </a:cubicBezTo>
                <a:cubicBezTo>
                  <a:pt x="133" y="173"/>
                  <a:pt x="113" y="194"/>
                  <a:pt x="88" y="194"/>
                </a:cubicBezTo>
                <a:close/>
                <a:moveTo>
                  <a:pt x="157" y="242"/>
                </a:moveTo>
                <a:cubicBezTo>
                  <a:pt x="135" y="242"/>
                  <a:pt x="135" y="242"/>
                  <a:pt x="135" y="242"/>
                </a:cubicBezTo>
                <a:cubicBezTo>
                  <a:pt x="123" y="242"/>
                  <a:pt x="117" y="233"/>
                  <a:pt x="124" y="222"/>
                </a:cubicBezTo>
                <a:cubicBezTo>
                  <a:pt x="134" y="203"/>
                  <a:pt x="134" y="203"/>
                  <a:pt x="134" y="203"/>
                </a:cubicBezTo>
                <a:cubicBezTo>
                  <a:pt x="141" y="192"/>
                  <a:pt x="151" y="192"/>
                  <a:pt x="158" y="203"/>
                </a:cubicBezTo>
                <a:cubicBezTo>
                  <a:pt x="168" y="222"/>
                  <a:pt x="168" y="222"/>
                  <a:pt x="168" y="222"/>
                </a:cubicBezTo>
                <a:cubicBezTo>
                  <a:pt x="175" y="233"/>
                  <a:pt x="169" y="242"/>
                  <a:pt x="157" y="242"/>
                </a:cubicBezTo>
                <a:close/>
                <a:moveTo>
                  <a:pt x="204" y="194"/>
                </a:moveTo>
                <a:cubicBezTo>
                  <a:pt x="179" y="194"/>
                  <a:pt x="159" y="173"/>
                  <a:pt x="159" y="148"/>
                </a:cubicBezTo>
                <a:cubicBezTo>
                  <a:pt x="159" y="123"/>
                  <a:pt x="179" y="102"/>
                  <a:pt x="204" y="102"/>
                </a:cubicBezTo>
                <a:cubicBezTo>
                  <a:pt x="230" y="102"/>
                  <a:pt x="250" y="123"/>
                  <a:pt x="250" y="148"/>
                </a:cubicBezTo>
                <a:cubicBezTo>
                  <a:pt x="250" y="173"/>
                  <a:pt x="230" y="194"/>
                  <a:pt x="204" y="194"/>
                </a:cubicBezTo>
                <a:close/>
              </a:path>
            </a:pathLst>
          </a:custGeom>
          <a:solidFill>
            <a:srgbClr val="E317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latin typeface="Franklin Gothic Book"/>
            </a:endParaRPr>
          </a:p>
        </p:txBody>
      </p:sp>
      <p:grpSp>
        <p:nvGrpSpPr>
          <p:cNvPr id="272" name="Group 271"/>
          <p:cNvGrpSpPr/>
          <p:nvPr/>
        </p:nvGrpSpPr>
        <p:grpSpPr>
          <a:xfrm>
            <a:off x="9680945" y="4321204"/>
            <a:ext cx="165268" cy="133657"/>
            <a:chOff x="5195888" y="2986088"/>
            <a:chExt cx="171450" cy="169863"/>
          </a:xfrm>
        </p:grpSpPr>
        <p:sp>
          <p:nvSpPr>
            <p:cNvPr id="273" name="Freeform 43"/>
            <p:cNvSpPr>
              <a:spLocks noEditPoints="1"/>
            </p:cNvSpPr>
            <p:nvPr/>
          </p:nvSpPr>
          <p:spPr bwMode="auto">
            <a:xfrm>
              <a:off x="5195888" y="2986088"/>
              <a:ext cx="171450" cy="169863"/>
            </a:xfrm>
            <a:custGeom>
              <a:avLst/>
              <a:gdLst>
                <a:gd name="T0" fmla="*/ 77 w 155"/>
                <a:gd name="T1" fmla="*/ 0 h 154"/>
                <a:gd name="T2" fmla="*/ 0 w 155"/>
                <a:gd name="T3" fmla="*/ 77 h 154"/>
                <a:gd name="T4" fmla="*/ 77 w 155"/>
                <a:gd name="T5" fmla="*/ 154 h 154"/>
                <a:gd name="T6" fmla="*/ 155 w 155"/>
                <a:gd name="T7" fmla="*/ 77 h 154"/>
                <a:gd name="T8" fmla="*/ 77 w 155"/>
                <a:gd name="T9" fmla="*/ 0 h 154"/>
                <a:gd name="T10" fmla="*/ 77 w 155"/>
                <a:gd name="T11" fmla="*/ 135 h 154"/>
                <a:gd name="T12" fmla="*/ 20 w 155"/>
                <a:gd name="T13" fmla="*/ 77 h 154"/>
                <a:gd name="T14" fmla="*/ 77 w 155"/>
                <a:gd name="T15" fmla="*/ 19 h 154"/>
                <a:gd name="T16" fmla="*/ 135 w 155"/>
                <a:gd name="T17" fmla="*/ 77 h 154"/>
                <a:gd name="T18" fmla="*/ 77 w 155"/>
                <a:gd name="T19" fmla="*/ 13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 h="154">
                  <a:moveTo>
                    <a:pt x="77" y="0"/>
                  </a:moveTo>
                  <a:cubicBezTo>
                    <a:pt x="35" y="0"/>
                    <a:pt x="0" y="34"/>
                    <a:pt x="0" y="77"/>
                  </a:cubicBezTo>
                  <a:cubicBezTo>
                    <a:pt x="0" y="120"/>
                    <a:pt x="35" y="154"/>
                    <a:pt x="77" y="154"/>
                  </a:cubicBezTo>
                  <a:cubicBezTo>
                    <a:pt x="120" y="154"/>
                    <a:pt x="155" y="120"/>
                    <a:pt x="155" y="77"/>
                  </a:cubicBezTo>
                  <a:cubicBezTo>
                    <a:pt x="155" y="34"/>
                    <a:pt x="120" y="0"/>
                    <a:pt x="77" y="0"/>
                  </a:cubicBezTo>
                  <a:close/>
                  <a:moveTo>
                    <a:pt x="77" y="135"/>
                  </a:moveTo>
                  <a:cubicBezTo>
                    <a:pt x="46" y="135"/>
                    <a:pt x="20" y="109"/>
                    <a:pt x="20" y="77"/>
                  </a:cubicBezTo>
                  <a:cubicBezTo>
                    <a:pt x="20" y="45"/>
                    <a:pt x="46" y="19"/>
                    <a:pt x="77" y="19"/>
                  </a:cubicBezTo>
                  <a:cubicBezTo>
                    <a:pt x="109" y="19"/>
                    <a:pt x="135" y="45"/>
                    <a:pt x="135" y="77"/>
                  </a:cubicBezTo>
                  <a:cubicBezTo>
                    <a:pt x="135" y="109"/>
                    <a:pt x="109" y="135"/>
                    <a:pt x="77" y="135"/>
                  </a:cubicBezTo>
                  <a:close/>
                </a:path>
              </a:pathLst>
            </a:custGeom>
            <a:solidFill>
              <a:srgbClr val="E317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latin typeface="Franklin Gothic Book"/>
              </a:endParaRPr>
            </a:p>
          </p:txBody>
        </p:sp>
        <p:sp>
          <p:nvSpPr>
            <p:cNvPr id="274" name="Freeform 44"/>
            <p:cNvSpPr>
              <a:spLocks/>
            </p:cNvSpPr>
            <p:nvPr/>
          </p:nvSpPr>
          <p:spPr bwMode="auto">
            <a:xfrm>
              <a:off x="5233988" y="3041650"/>
              <a:ext cx="76200" cy="77788"/>
            </a:xfrm>
            <a:custGeom>
              <a:avLst/>
              <a:gdLst>
                <a:gd name="T0" fmla="*/ 0 w 69"/>
                <a:gd name="T1" fmla="*/ 26 h 70"/>
                <a:gd name="T2" fmla="*/ 43 w 69"/>
                <a:gd name="T3" fmla="*/ 70 h 70"/>
                <a:gd name="T4" fmla="*/ 69 w 69"/>
                <a:gd name="T5" fmla="*/ 61 h 70"/>
                <a:gd name="T6" fmla="*/ 8 w 69"/>
                <a:gd name="T7" fmla="*/ 0 h 70"/>
                <a:gd name="T8" fmla="*/ 0 w 69"/>
                <a:gd name="T9" fmla="*/ 26 h 70"/>
              </a:gdLst>
              <a:ahLst/>
              <a:cxnLst>
                <a:cxn ang="0">
                  <a:pos x="T0" y="T1"/>
                </a:cxn>
                <a:cxn ang="0">
                  <a:pos x="T2" y="T3"/>
                </a:cxn>
                <a:cxn ang="0">
                  <a:pos x="T4" y="T5"/>
                </a:cxn>
                <a:cxn ang="0">
                  <a:pos x="T6" y="T7"/>
                </a:cxn>
                <a:cxn ang="0">
                  <a:pos x="T8" y="T9"/>
                </a:cxn>
              </a:cxnLst>
              <a:rect l="0" t="0" r="r" b="b"/>
              <a:pathLst>
                <a:path w="69" h="70">
                  <a:moveTo>
                    <a:pt x="0" y="26"/>
                  </a:moveTo>
                  <a:cubicBezTo>
                    <a:pt x="0" y="50"/>
                    <a:pt x="19" y="70"/>
                    <a:pt x="43" y="70"/>
                  </a:cubicBezTo>
                  <a:cubicBezTo>
                    <a:pt x="53" y="70"/>
                    <a:pt x="62" y="67"/>
                    <a:pt x="69" y="61"/>
                  </a:cubicBezTo>
                  <a:cubicBezTo>
                    <a:pt x="8" y="0"/>
                    <a:pt x="8" y="0"/>
                    <a:pt x="8" y="0"/>
                  </a:cubicBezTo>
                  <a:cubicBezTo>
                    <a:pt x="3" y="7"/>
                    <a:pt x="0" y="16"/>
                    <a:pt x="0" y="26"/>
                  </a:cubicBezTo>
                  <a:close/>
                </a:path>
              </a:pathLst>
            </a:custGeom>
            <a:solidFill>
              <a:srgbClr val="E317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latin typeface="Franklin Gothic Book"/>
              </a:endParaRPr>
            </a:p>
          </p:txBody>
        </p:sp>
        <p:sp>
          <p:nvSpPr>
            <p:cNvPr id="275" name="Freeform 45"/>
            <p:cNvSpPr>
              <a:spLocks/>
            </p:cNvSpPr>
            <p:nvPr/>
          </p:nvSpPr>
          <p:spPr bwMode="auto">
            <a:xfrm>
              <a:off x="5253038" y="3022600"/>
              <a:ext cx="76200" cy="77788"/>
            </a:xfrm>
            <a:custGeom>
              <a:avLst/>
              <a:gdLst>
                <a:gd name="T0" fmla="*/ 25 w 69"/>
                <a:gd name="T1" fmla="*/ 0 h 70"/>
                <a:gd name="T2" fmla="*/ 0 w 69"/>
                <a:gd name="T3" fmla="*/ 9 h 70"/>
                <a:gd name="T4" fmla="*/ 61 w 69"/>
                <a:gd name="T5" fmla="*/ 70 h 70"/>
                <a:gd name="T6" fmla="*/ 69 w 69"/>
                <a:gd name="T7" fmla="*/ 44 h 70"/>
                <a:gd name="T8" fmla="*/ 25 w 69"/>
                <a:gd name="T9" fmla="*/ 0 h 70"/>
              </a:gdLst>
              <a:ahLst/>
              <a:cxnLst>
                <a:cxn ang="0">
                  <a:pos x="T0" y="T1"/>
                </a:cxn>
                <a:cxn ang="0">
                  <a:pos x="T2" y="T3"/>
                </a:cxn>
                <a:cxn ang="0">
                  <a:pos x="T4" y="T5"/>
                </a:cxn>
                <a:cxn ang="0">
                  <a:pos x="T6" y="T7"/>
                </a:cxn>
                <a:cxn ang="0">
                  <a:pos x="T8" y="T9"/>
                </a:cxn>
              </a:cxnLst>
              <a:rect l="0" t="0" r="r" b="b"/>
              <a:pathLst>
                <a:path w="69" h="70">
                  <a:moveTo>
                    <a:pt x="25" y="0"/>
                  </a:moveTo>
                  <a:cubicBezTo>
                    <a:pt x="16" y="0"/>
                    <a:pt x="7" y="3"/>
                    <a:pt x="0" y="9"/>
                  </a:cubicBezTo>
                  <a:cubicBezTo>
                    <a:pt x="61" y="70"/>
                    <a:pt x="61" y="70"/>
                    <a:pt x="61" y="70"/>
                  </a:cubicBezTo>
                  <a:cubicBezTo>
                    <a:pt x="66" y="62"/>
                    <a:pt x="69" y="54"/>
                    <a:pt x="69" y="44"/>
                  </a:cubicBezTo>
                  <a:cubicBezTo>
                    <a:pt x="69" y="20"/>
                    <a:pt x="50" y="0"/>
                    <a:pt x="25" y="0"/>
                  </a:cubicBezTo>
                  <a:close/>
                </a:path>
              </a:pathLst>
            </a:custGeom>
            <a:solidFill>
              <a:srgbClr val="E317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latin typeface="Franklin Gothic Book"/>
              </a:endParaRPr>
            </a:p>
          </p:txBody>
        </p:sp>
        <p:sp>
          <p:nvSpPr>
            <p:cNvPr id="276" name="Freeform 46"/>
            <p:cNvSpPr>
              <a:spLocks noEditPoints="1"/>
            </p:cNvSpPr>
            <p:nvPr/>
          </p:nvSpPr>
          <p:spPr bwMode="auto">
            <a:xfrm>
              <a:off x="5218113" y="3006725"/>
              <a:ext cx="127000" cy="128588"/>
            </a:xfrm>
            <a:custGeom>
              <a:avLst/>
              <a:gdLst>
                <a:gd name="T0" fmla="*/ 57 w 115"/>
                <a:gd name="T1" fmla="*/ 0 h 116"/>
                <a:gd name="T2" fmla="*/ 0 w 115"/>
                <a:gd name="T3" fmla="*/ 58 h 116"/>
                <a:gd name="T4" fmla="*/ 57 w 115"/>
                <a:gd name="T5" fmla="*/ 116 h 116"/>
                <a:gd name="T6" fmla="*/ 115 w 115"/>
                <a:gd name="T7" fmla="*/ 58 h 116"/>
                <a:gd name="T8" fmla="*/ 57 w 115"/>
                <a:gd name="T9" fmla="*/ 0 h 116"/>
                <a:gd name="T10" fmla="*/ 57 w 115"/>
                <a:gd name="T11" fmla="*/ 102 h 116"/>
                <a:gd name="T12" fmla="*/ 14 w 115"/>
                <a:gd name="T13" fmla="*/ 58 h 116"/>
                <a:gd name="T14" fmla="*/ 22 w 115"/>
                <a:gd name="T15" fmla="*/ 32 h 116"/>
                <a:gd name="T16" fmla="*/ 83 w 115"/>
                <a:gd name="T17" fmla="*/ 93 h 116"/>
                <a:gd name="T18" fmla="*/ 57 w 115"/>
                <a:gd name="T19" fmla="*/ 102 h 116"/>
                <a:gd name="T20" fmla="*/ 93 w 115"/>
                <a:gd name="T21" fmla="*/ 84 h 116"/>
                <a:gd name="T22" fmla="*/ 32 w 115"/>
                <a:gd name="T23" fmla="*/ 23 h 116"/>
                <a:gd name="T24" fmla="*/ 57 w 115"/>
                <a:gd name="T25" fmla="*/ 14 h 116"/>
                <a:gd name="T26" fmla="*/ 101 w 115"/>
                <a:gd name="T27" fmla="*/ 58 h 116"/>
                <a:gd name="T28" fmla="*/ 93 w 115"/>
                <a:gd name="T29" fmla="*/ 84 h 116"/>
                <a:gd name="T30" fmla="*/ 99 w 115"/>
                <a:gd name="T31" fmla="*/ 90 h 116"/>
                <a:gd name="T32" fmla="*/ 93 w 115"/>
                <a:gd name="T33" fmla="*/ 8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5" h="116">
                  <a:moveTo>
                    <a:pt x="57" y="0"/>
                  </a:moveTo>
                  <a:cubicBezTo>
                    <a:pt x="26" y="0"/>
                    <a:pt x="0" y="26"/>
                    <a:pt x="0" y="58"/>
                  </a:cubicBezTo>
                  <a:cubicBezTo>
                    <a:pt x="0" y="90"/>
                    <a:pt x="26" y="116"/>
                    <a:pt x="57" y="116"/>
                  </a:cubicBezTo>
                  <a:cubicBezTo>
                    <a:pt x="89" y="116"/>
                    <a:pt x="115" y="90"/>
                    <a:pt x="115" y="58"/>
                  </a:cubicBezTo>
                  <a:cubicBezTo>
                    <a:pt x="115" y="26"/>
                    <a:pt x="89" y="0"/>
                    <a:pt x="57" y="0"/>
                  </a:cubicBezTo>
                  <a:close/>
                  <a:moveTo>
                    <a:pt x="57" y="102"/>
                  </a:moveTo>
                  <a:cubicBezTo>
                    <a:pt x="33" y="102"/>
                    <a:pt x="14" y="82"/>
                    <a:pt x="14" y="58"/>
                  </a:cubicBezTo>
                  <a:cubicBezTo>
                    <a:pt x="14" y="48"/>
                    <a:pt x="17" y="39"/>
                    <a:pt x="22" y="32"/>
                  </a:cubicBezTo>
                  <a:cubicBezTo>
                    <a:pt x="83" y="93"/>
                    <a:pt x="83" y="93"/>
                    <a:pt x="83" y="93"/>
                  </a:cubicBezTo>
                  <a:cubicBezTo>
                    <a:pt x="76" y="99"/>
                    <a:pt x="67" y="102"/>
                    <a:pt x="57" y="102"/>
                  </a:cubicBezTo>
                  <a:close/>
                  <a:moveTo>
                    <a:pt x="93" y="84"/>
                  </a:moveTo>
                  <a:cubicBezTo>
                    <a:pt x="32" y="23"/>
                    <a:pt x="32" y="23"/>
                    <a:pt x="32" y="23"/>
                  </a:cubicBezTo>
                  <a:cubicBezTo>
                    <a:pt x="39" y="17"/>
                    <a:pt x="48" y="14"/>
                    <a:pt x="57" y="14"/>
                  </a:cubicBezTo>
                  <a:cubicBezTo>
                    <a:pt x="82" y="14"/>
                    <a:pt x="101" y="34"/>
                    <a:pt x="101" y="58"/>
                  </a:cubicBezTo>
                  <a:cubicBezTo>
                    <a:pt x="101" y="68"/>
                    <a:pt x="98" y="76"/>
                    <a:pt x="93" y="84"/>
                  </a:cubicBezTo>
                  <a:cubicBezTo>
                    <a:pt x="99" y="90"/>
                    <a:pt x="99" y="90"/>
                    <a:pt x="99" y="90"/>
                  </a:cubicBezTo>
                  <a:lnTo>
                    <a:pt x="93" y="8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latin typeface="Franklin Gothic Book"/>
              </a:endParaRPr>
            </a:p>
          </p:txBody>
        </p:sp>
      </p:grpSp>
      <p:grpSp>
        <p:nvGrpSpPr>
          <p:cNvPr id="277" name="Group 276"/>
          <p:cNvGrpSpPr/>
          <p:nvPr/>
        </p:nvGrpSpPr>
        <p:grpSpPr>
          <a:xfrm>
            <a:off x="9680945" y="3751597"/>
            <a:ext cx="165268" cy="133657"/>
            <a:chOff x="5195888" y="2986088"/>
            <a:chExt cx="171450" cy="169863"/>
          </a:xfrm>
        </p:grpSpPr>
        <p:sp>
          <p:nvSpPr>
            <p:cNvPr id="278" name="Freeform 43"/>
            <p:cNvSpPr>
              <a:spLocks noEditPoints="1"/>
            </p:cNvSpPr>
            <p:nvPr/>
          </p:nvSpPr>
          <p:spPr bwMode="auto">
            <a:xfrm>
              <a:off x="5195888" y="2986088"/>
              <a:ext cx="171450" cy="169863"/>
            </a:xfrm>
            <a:custGeom>
              <a:avLst/>
              <a:gdLst>
                <a:gd name="T0" fmla="*/ 77 w 155"/>
                <a:gd name="T1" fmla="*/ 0 h 154"/>
                <a:gd name="T2" fmla="*/ 0 w 155"/>
                <a:gd name="T3" fmla="*/ 77 h 154"/>
                <a:gd name="T4" fmla="*/ 77 w 155"/>
                <a:gd name="T5" fmla="*/ 154 h 154"/>
                <a:gd name="T6" fmla="*/ 155 w 155"/>
                <a:gd name="T7" fmla="*/ 77 h 154"/>
                <a:gd name="T8" fmla="*/ 77 w 155"/>
                <a:gd name="T9" fmla="*/ 0 h 154"/>
                <a:gd name="T10" fmla="*/ 77 w 155"/>
                <a:gd name="T11" fmla="*/ 135 h 154"/>
                <a:gd name="T12" fmla="*/ 20 w 155"/>
                <a:gd name="T13" fmla="*/ 77 h 154"/>
                <a:gd name="T14" fmla="*/ 77 w 155"/>
                <a:gd name="T15" fmla="*/ 19 h 154"/>
                <a:gd name="T16" fmla="*/ 135 w 155"/>
                <a:gd name="T17" fmla="*/ 77 h 154"/>
                <a:gd name="T18" fmla="*/ 77 w 155"/>
                <a:gd name="T19" fmla="*/ 13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 h="154">
                  <a:moveTo>
                    <a:pt x="77" y="0"/>
                  </a:moveTo>
                  <a:cubicBezTo>
                    <a:pt x="35" y="0"/>
                    <a:pt x="0" y="34"/>
                    <a:pt x="0" y="77"/>
                  </a:cubicBezTo>
                  <a:cubicBezTo>
                    <a:pt x="0" y="120"/>
                    <a:pt x="35" y="154"/>
                    <a:pt x="77" y="154"/>
                  </a:cubicBezTo>
                  <a:cubicBezTo>
                    <a:pt x="120" y="154"/>
                    <a:pt x="155" y="120"/>
                    <a:pt x="155" y="77"/>
                  </a:cubicBezTo>
                  <a:cubicBezTo>
                    <a:pt x="155" y="34"/>
                    <a:pt x="120" y="0"/>
                    <a:pt x="77" y="0"/>
                  </a:cubicBezTo>
                  <a:close/>
                  <a:moveTo>
                    <a:pt x="77" y="135"/>
                  </a:moveTo>
                  <a:cubicBezTo>
                    <a:pt x="46" y="135"/>
                    <a:pt x="20" y="109"/>
                    <a:pt x="20" y="77"/>
                  </a:cubicBezTo>
                  <a:cubicBezTo>
                    <a:pt x="20" y="45"/>
                    <a:pt x="46" y="19"/>
                    <a:pt x="77" y="19"/>
                  </a:cubicBezTo>
                  <a:cubicBezTo>
                    <a:pt x="109" y="19"/>
                    <a:pt x="135" y="45"/>
                    <a:pt x="135" y="77"/>
                  </a:cubicBezTo>
                  <a:cubicBezTo>
                    <a:pt x="135" y="109"/>
                    <a:pt x="109" y="135"/>
                    <a:pt x="77" y="135"/>
                  </a:cubicBezTo>
                  <a:close/>
                </a:path>
              </a:pathLst>
            </a:custGeom>
            <a:solidFill>
              <a:srgbClr val="E317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latin typeface="Franklin Gothic Book"/>
              </a:endParaRPr>
            </a:p>
          </p:txBody>
        </p:sp>
        <p:sp>
          <p:nvSpPr>
            <p:cNvPr id="279" name="Freeform 44"/>
            <p:cNvSpPr>
              <a:spLocks/>
            </p:cNvSpPr>
            <p:nvPr/>
          </p:nvSpPr>
          <p:spPr bwMode="auto">
            <a:xfrm>
              <a:off x="5233988" y="3041650"/>
              <a:ext cx="76200" cy="77788"/>
            </a:xfrm>
            <a:custGeom>
              <a:avLst/>
              <a:gdLst>
                <a:gd name="T0" fmla="*/ 0 w 69"/>
                <a:gd name="T1" fmla="*/ 26 h 70"/>
                <a:gd name="T2" fmla="*/ 43 w 69"/>
                <a:gd name="T3" fmla="*/ 70 h 70"/>
                <a:gd name="T4" fmla="*/ 69 w 69"/>
                <a:gd name="T5" fmla="*/ 61 h 70"/>
                <a:gd name="T6" fmla="*/ 8 w 69"/>
                <a:gd name="T7" fmla="*/ 0 h 70"/>
                <a:gd name="T8" fmla="*/ 0 w 69"/>
                <a:gd name="T9" fmla="*/ 26 h 70"/>
              </a:gdLst>
              <a:ahLst/>
              <a:cxnLst>
                <a:cxn ang="0">
                  <a:pos x="T0" y="T1"/>
                </a:cxn>
                <a:cxn ang="0">
                  <a:pos x="T2" y="T3"/>
                </a:cxn>
                <a:cxn ang="0">
                  <a:pos x="T4" y="T5"/>
                </a:cxn>
                <a:cxn ang="0">
                  <a:pos x="T6" y="T7"/>
                </a:cxn>
                <a:cxn ang="0">
                  <a:pos x="T8" y="T9"/>
                </a:cxn>
              </a:cxnLst>
              <a:rect l="0" t="0" r="r" b="b"/>
              <a:pathLst>
                <a:path w="69" h="70">
                  <a:moveTo>
                    <a:pt x="0" y="26"/>
                  </a:moveTo>
                  <a:cubicBezTo>
                    <a:pt x="0" y="50"/>
                    <a:pt x="19" y="70"/>
                    <a:pt x="43" y="70"/>
                  </a:cubicBezTo>
                  <a:cubicBezTo>
                    <a:pt x="53" y="70"/>
                    <a:pt x="62" y="67"/>
                    <a:pt x="69" y="61"/>
                  </a:cubicBezTo>
                  <a:cubicBezTo>
                    <a:pt x="8" y="0"/>
                    <a:pt x="8" y="0"/>
                    <a:pt x="8" y="0"/>
                  </a:cubicBezTo>
                  <a:cubicBezTo>
                    <a:pt x="3" y="7"/>
                    <a:pt x="0" y="16"/>
                    <a:pt x="0" y="26"/>
                  </a:cubicBezTo>
                  <a:close/>
                </a:path>
              </a:pathLst>
            </a:custGeom>
            <a:solidFill>
              <a:srgbClr val="E317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latin typeface="Franklin Gothic Book"/>
              </a:endParaRPr>
            </a:p>
          </p:txBody>
        </p:sp>
        <p:sp>
          <p:nvSpPr>
            <p:cNvPr id="280" name="Freeform 45"/>
            <p:cNvSpPr>
              <a:spLocks/>
            </p:cNvSpPr>
            <p:nvPr/>
          </p:nvSpPr>
          <p:spPr bwMode="auto">
            <a:xfrm>
              <a:off x="5253038" y="3022600"/>
              <a:ext cx="76200" cy="77788"/>
            </a:xfrm>
            <a:custGeom>
              <a:avLst/>
              <a:gdLst>
                <a:gd name="T0" fmla="*/ 25 w 69"/>
                <a:gd name="T1" fmla="*/ 0 h 70"/>
                <a:gd name="T2" fmla="*/ 0 w 69"/>
                <a:gd name="T3" fmla="*/ 9 h 70"/>
                <a:gd name="T4" fmla="*/ 61 w 69"/>
                <a:gd name="T5" fmla="*/ 70 h 70"/>
                <a:gd name="T6" fmla="*/ 69 w 69"/>
                <a:gd name="T7" fmla="*/ 44 h 70"/>
                <a:gd name="T8" fmla="*/ 25 w 69"/>
                <a:gd name="T9" fmla="*/ 0 h 70"/>
              </a:gdLst>
              <a:ahLst/>
              <a:cxnLst>
                <a:cxn ang="0">
                  <a:pos x="T0" y="T1"/>
                </a:cxn>
                <a:cxn ang="0">
                  <a:pos x="T2" y="T3"/>
                </a:cxn>
                <a:cxn ang="0">
                  <a:pos x="T4" y="T5"/>
                </a:cxn>
                <a:cxn ang="0">
                  <a:pos x="T6" y="T7"/>
                </a:cxn>
                <a:cxn ang="0">
                  <a:pos x="T8" y="T9"/>
                </a:cxn>
              </a:cxnLst>
              <a:rect l="0" t="0" r="r" b="b"/>
              <a:pathLst>
                <a:path w="69" h="70">
                  <a:moveTo>
                    <a:pt x="25" y="0"/>
                  </a:moveTo>
                  <a:cubicBezTo>
                    <a:pt x="16" y="0"/>
                    <a:pt x="7" y="3"/>
                    <a:pt x="0" y="9"/>
                  </a:cubicBezTo>
                  <a:cubicBezTo>
                    <a:pt x="61" y="70"/>
                    <a:pt x="61" y="70"/>
                    <a:pt x="61" y="70"/>
                  </a:cubicBezTo>
                  <a:cubicBezTo>
                    <a:pt x="66" y="62"/>
                    <a:pt x="69" y="54"/>
                    <a:pt x="69" y="44"/>
                  </a:cubicBezTo>
                  <a:cubicBezTo>
                    <a:pt x="69" y="20"/>
                    <a:pt x="50" y="0"/>
                    <a:pt x="25" y="0"/>
                  </a:cubicBezTo>
                  <a:close/>
                </a:path>
              </a:pathLst>
            </a:custGeom>
            <a:solidFill>
              <a:srgbClr val="E317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latin typeface="Franklin Gothic Book"/>
              </a:endParaRPr>
            </a:p>
          </p:txBody>
        </p:sp>
        <p:sp>
          <p:nvSpPr>
            <p:cNvPr id="281" name="Freeform 46"/>
            <p:cNvSpPr>
              <a:spLocks noEditPoints="1"/>
            </p:cNvSpPr>
            <p:nvPr/>
          </p:nvSpPr>
          <p:spPr bwMode="auto">
            <a:xfrm>
              <a:off x="5218113" y="3006725"/>
              <a:ext cx="127000" cy="128588"/>
            </a:xfrm>
            <a:custGeom>
              <a:avLst/>
              <a:gdLst>
                <a:gd name="T0" fmla="*/ 57 w 115"/>
                <a:gd name="T1" fmla="*/ 0 h 116"/>
                <a:gd name="T2" fmla="*/ 0 w 115"/>
                <a:gd name="T3" fmla="*/ 58 h 116"/>
                <a:gd name="T4" fmla="*/ 57 w 115"/>
                <a:gd name="T5" fmla="*/ 116 h 116"/>
                <a:gd name="T6" fmla="*/ 115 w 115"/>
                <a:gd name="T7" fmla="*/ 58 h 116"/>
                <a:gd name="T8" fmla="*/ 57 w 115"/>
                <a:gd name="T9" fmla="*/ 0 h 116"/>
                <a:gd name="T10" fmla="*/ 57 w 115"/>
                <a:gd name="T11" fmla="*/ 102 h 116"/>
                <a:gd name="T12" fmla="*/ 14 w 115"/>
                <a:gd name="T13" fmla="*/ 58 h 116"/>
                <a:gd name="T14" fmla="*/ 22 w 115"/>
                <a:gd name="T15" fmla="*/ 32 h 116"/>
                <a:gd name="T16" fmla="*/ 83 w 115"/>
                <a:gd name="T17" fmla="*/ 93 h 116"/>
                <a:gd name="T18" fmla="*/ 57 w 115"/>
                <a:gd name="T19" fmla="*/ 102 h 116"/>
                <a:gd name="T20" fmla="*/ 93 w 115"/>
                <a:gd name="T21" fmla="*/ 84 h 116"/>
                <a:gd name="T22" fmla="*/ 32 w 115"/>
                <a:gd name="T23" fmla="*/ 23 h 116"/>
                <a:gd name="T24" fmla="*/ 57 w 115"/>
                <a:gd name="T25" fmla="*/ 14 h 116"/>
                <a:gd name="T26" fmla="*/ 101 w 115"/>
                <a:gd name="T27" fmla="*/ 58 h 116"/>
                <a:gd name="T28" fmla="*/ 93 w 115"/>
                <a:gd name="T29" fmla="*/ 84 h 116"/>
                <a:gd name="T30" fmla="*/ 99 w 115"/>
                <a:gd name="T31" fmla="*/ 90 h 116"/>
                <a:gd name="T32" fmla="*/ 93 w 115"/>
                <a:gd name="T33" fmla="*/ 8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5" h="116">
                  <a:moveTo>
                    <a:pt x="57" y="0"/>
                  </a:moveTo>
                  <a:cubicBezTo>
                    <a:pt x="26" y="0"/>
                    <a:pt x="0" y="26"/>
                    <a:pt x="0" y="58"/>
                  </a:cubicBezTo>
                  <a:cubicBezTo>
                    <a:pt x="0" y="90"/>
                    <a:pt x="26" y="116"/>
                    <a:pt x="57" y="116"/>
                  </a:cubicBezTo>
                  <a:cubicBezTo>
                    <a:pt x="89" y="116"/>
                    <a:pt x="115" y="90"/>
                    <a:pt x="115" y="58"/>
                  </a:cubicBezTo>
                  <a:cubicBezTo>
                    <a:pt x="115" y="26"/>
                    <a:pt x="89" y="0"/>
                    <a:pt x="57" y="0"/>
                  </a:cubicBezTo>
                  <a:close/>
                  <a:moveTo>
                    <a:pt x="57" y="102"/>
                  </a:moveTo>
                  <a:cubicBezTo>
                    <a:pt x="33" y="102"/>
                    <a:pt x="14" y="82"/>
                    <a:pt x="14" y="58"/>
                  </a:cubicBezTo>
                  <a:cubicBezTo>
                    <a:pt x="14" y="48"/>
                    <a:pt x="17" y="39"/>
                    <a:pt x="22" y="32"/>
                  </a:cubicBezTo>
                  <a:cubicBezTo>
                    <a:pt x="83" y="93"/>
                    <a:pt x="83" y="93"/>
                    <a:pt x="83" y="93"/>
                  </a:cubicBezTo>
                  <a:cubicBezTo>
                    <a:pt x="76" y="99"/>
                    <a:pt x="67" y="102"/>
                    <a:pt x="57" y="102"/>
                  </a:cubicBezTo>
                  <a:close/>
                  <a:moveTo>
                    <a:pt x="93" y="84"/>
                  </a:moveTo>
                  <a:cubicBezTo>
                    <a:pt x="32" y="23"/>
                    <a:pt x="32" y="23"/>
                    <a:pt x="32" y="23"/>
                  </a:cubicBezTo>
                  <a:cubicBezTo>
                    <a:pt x="39" y="17"/>
                    <a:pt x="48" y="14"/>
                    <a:pt x="57" y="14"/>
                  </a:cubicBezTo>
                  <a:cubicBezTo>
                    <a:pt x="82" y="14"/>
                    <a:pt x="101" y="34"/>
                    <a:pt x="101" y="58"/>
                  </a:cubicBezTo>
                  <a:cubicBezTo>
                    <a:pt x="101" y="68"/>
                    <a:pt x="98" y="76"/>
                    <a:pt x="93" y="84"/>
                  </a:cubicBezTo>
                  <a:cubicBezTo>
                    <a:pt x="99" y="90"/>
                    <a:pt x="99" y="90"/>
                    <a:pt x="99" y="90"/>
                  </a:cubicBezTo>
                  <a:lnTo>
                    <a:pt x="93" y="8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latin typeface="Franklin Gothic Book"/>
              </a:endParaRPr>
            </a:p>
          </p:txBody>
        </p:sp>
      </p:grpSp>
      <p:sp>
        <p:nvSpPr>
          <p:cNvPr id="282" name="Freeform 281"/>
          <p:cNvSpPr>
            <a:spLocks noEditPoints="1"/>
          </p:cNvSpPr>
          <p:nvPr/>
        </p:nvSpPr>
        <p:spPr bwMode="auto">
          <a:xfrm>
            <a:off x="10937292" y="3788365"/>
            <a:ext cx="156087" cy="171131"/>
          </a:xfrm>
          <a:custGeom>
            <a:avLst/>
            <a:gdLst>
              <a:gd name="T0" fmla="*/ 133 w 147"/>
              <a:gd name="T1" fmla="*/ 82 h 196"/>
              <a:gd name="T2" fmla="*/ 133 w 147"/>
              <a:gd name="T3" fmla="*/ 56 h 196"/>
              <a:gd name="T4" fmla="*/ 77 w 147"/>
              <a:gd name="T5" fmla="*/ 0 h 196"/>
              <a:gd name="T6" fmla="*/ 70 w 147"/>
              <a:gd name="T7" fmla="*/ 0 h 196"/>
              <a:gd name="T8" fmla="*/ 14 w 147"/>
              <a:gd name="T9" fmla="*/ 56 h 196"/>
              <a:gd name="T10" fmla="*/ 14 w 147"/>
              <a:gd name="T11" fmla="*/ 82 h 196"/>
              <a:gd name="T12" fmla="*/ 0 w 147"/>
              <a:gd name="T13" fmla="*/ 96 h 196"/>
              <a:gd name="T14" fmla="*/ 0 w 147"/>
              <a:gd name="T15" fmla="*/ 182 h 196"/>
              <a:gd name="T16" fmla="*/ 14 w 147"/>
              <a:gd name="T17" fmla="*/ 196 h 196"/>
              <a:gd name="T18" fmla="*/ 133 w 147"/>
              <a:gd name="T19" fmla="*/ 196 h 196"/>
              <a:gd name="T20" fmla="*/ 147 w 147"/>
              <a:gd name="T21" fmla="*/ 182 h 196"/>
              <a:gd name="T22" fmla="*/ 147 w 147"/>
              <a:gd name="T23" fmla="*/ 96 h 196"/>
              <a:gd name="T24" fmla="*/ 133 w 147"/>
              <a:gd name="T25" fmla="*/ 82 h 196"/>
              <a:gd name="T26" fmla="*/ 112 w 147"/>
              <a:gd name="T27" fmla="*/ 82 h 196"/>
              <a:gd name="T28" fmla="*/ 35 w 147"/>
              <a:gd name="T29" fmla="*/ 82 h 196"/>
              <a:gd name="T30" fmla="*/ 35 w 147"/>
              <a:gd name="T31" fmla="*/ 56 h 196"/>
              <a:gd name="T32" fmla="*/ 70 w 147"/>
              <a:gd name="T33" fmla="*/ 21 h 196"/>
              <a:gd name="T34" fmla="*/ 77 w 147"/>
              <a:gd name="T35" fmla="*/ 21 h 196"/>
              <a:gd name="T36" fmla="*/ 112 w 147"/>
              <a:gd name="T37" fmla="*/ 56 h 196"/>
              <a:gd name="T38" fmla="*/ 112 w 147"/>
              <a:gd name="T39" fmla="*/ 8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 h="196">
                <a:moveTo>
                  <a:pt x="133" y="82"/>
                </a:moveTo>
                <a:cubicBezTo>
                  <a:pt x="133" y="56"/>
                  <a:pt x="133" y="56"/>
                  <a:pt x="133" y="56"/>
                </a:cubicBezTo>
                <a:cubicBezTo>
                  <a:pt x="133" y="25"/>
                  <a:pt x="108" y="0"/>
                  <a:pt x="77" y="0"/>
                </a:cubicBezTo>
                <a:cubicBezTo>
                  <a:pt x="70" y="0"/>
                  <a:pt x="70" y="0"/>
                  <a:pt x="70" y="0"/>
                </a:cubicBezTo>
                <a:cubicBezTo>
                  <a:pt x="39" y="0"/>
                  <a:pt x="14" y="25"/>
                  <a:pt x="14" y="56"/>
                </a:cubicBezTo>
                <a:cubicBezTo>
                  <a:pt x="14" y="82"/>
                  <a:pt x="14" y="82"/>
                  <a:pt x="14" y="82"/>
                </a:cubicBezTo>
                <a:cubicBezTo>
                  <a:pt x="6" y="82"/>
                  <a:pt x="0" y="88"/>
                  <a:pt x="0" y="96"/>
                </a:cubicBezTo>
                <a:cubicBezTo>
                  <a:pt x="0" y="182"/>
                  <a:pt x="0" y="182"/>
                  <a:pt x="0" y="182"/>
                </a:cubicBezTo>
                <a:cubicBezTo>
                  <a:pt x="0" y="190"/>
                  <a:pt x="6" y="196"/>
                  <a:pt x="14" y="196"/>
                </a:cubicBezTo>
                <a:cubicBezTo>
                  <a:pt x="133" y="196"/>
                  <a:pt x="133" y="196"/>
                  <a:pt x="133" y="196"/>
                </a:cubicBezTo>
                <a:cubicBezTo>
                  <a:pt x="141" y="196"/>
                  <a:pt x="147" y="190"/>
                  <a:pt x="147" y="182"/>
                </a:cubicBezTo>
                <a:cubicBezTo>
                  <a:pt x="147" y="96"/>
                  <a:pt x="147" y="96"/>
                  <a:pt x="147" y="96"/>
                </a:cubicBezTo>
                <a:cubicBezTo>
                  <a:pt x="147" y="88"/>
                  <a:pt x="141" y="82"/>
                  <a:pt x="133" y="82"/>
                </a:cubicBezTo>
                <a:close/>
                <a:moveTo>
                  <a:pt x="112" y="82"/>
                </a:moveTo>
                <a:cubicBezTo>
                  <a:pt x="35" y="82"/>
                  <a:pt x="35" y="82"/>
                  <a:pt x="35" y="82"/>
                </a:cubicBezTo>
                <a:cubicBezTo>
                  <a:pt x="35" y="56"/>
                  <a:pt x="35" y="56"/>
                  <a:pt x="35" y="56"/>
                </a:cubicBezTo>
                <a:cubicBezTo>
                  <a:pt x="35" y="37"/>
                  <a:pt x="51" y="21"/>
                  <a:pt x="70" y="21"/>
                </a:cubicBezTo>
                <a:cubicBezTo>
                  <a:pt x="77" y="21"/>
                  <a:pt x="77" y="21"/>
                  <a:pt x="77" y="21"/>
                </a:cubicBezTo>
                <a:cubicBezTo>
                  <a:pt x="96" y="21"/>
                  <a:pt x="112" y="37"/>
                  <a:pt x="112" y="56"/>
                </a:cubicBezTo>
                <a:lnTo>
                  <a:pt x="112" y="82"/>
                </a:lnTo>
                <a:close/>
              </a:path>
            </a:pathLst>
          </a:custGeom>
          <a:solidFill>
            <a:srgbClr val="659E3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latin typeface="Franklin Gothic Book"/>
            </a:endParaRPr>
          </a:p>
        </p:txBody>
      </p:sp>
      <p:sp>
        <p:nvSpPr>
          <p:cNvPr id="283" name="Freeform 5"/>
          <p:cNvSpPr>
            <a:spLocks noEditPoints="1"/>
          </p:cNvSpPr>
          <p:nvPr/>
        </p:nvSpPr>
        <p:spPr bwMode="auto">
          <a:xfrm>
            <a:off x="5733309" y="5854313"/>
            <a:ext cx="349265" cy="286085"/>
          </a:xfrm>
          <a:custGeom>
            <a:avLst/>
            <a:gdLst>
              <a:gd name="T0" fmla="*/ 279 w 325"/>
              <a:gd name="T1" fmla="*/ 209 h 326"/>
              <a:gd name="T2" fmla="*/ 288 w 325"/>
              <a:gd name="T3" fmla="*/ 163 h 326"/>
              <a:gd name="T4" fmla="*/ 279 w 325"/>
              <a:gd name="T5" fmla="*/ 117 h 326"/>
              <a:gd name="T6" fmla="*/ 325 w 325"/>
              <a:gd name="T7" fmla="*/ 163 h 326"/>
              <a:gd name="T8" fmla="*/ 279 w 325"/>
              <a:gd name="T9" fmla="*/ 209 h 326"/>
              <a:gd name="T10" fmla="*/ 162 w 325"/>
              <a:gd name="T11" fmla="*/ 38 h 326"/>
              <a:gd name="T12" fmla="*/ 209 w 325"/>
              <a:gd name="T13" fmla="*/ 47 h 326"/>
              <a:gd name="T14" fmla="*/ 162 w 325"/>
              <a:gd name="T15" fmla="*/ 0 h 326"/>
              <a:gd name="T16" fmla="*/ 116 w 325"/>
              <a:gd name="T17" fmla="*/ 47 h 326"/>
              <a:gd name="T18" fmla="*/ 162 w 325"/>
              <a:gd name="T19" fmla="*/ 38 h 326"/>
              <a:gd name="T20" fmla="*/ 162 w 325"/>
              <a:gd name="T21" fmla="*/ 289 h 326"/>
              <a:gd name="T22" fmla="*/ 116 w 325"/>
              <a:gd name="T23" fmla="*/ 280 h 326"/>
              <a:gd name="T24" fmla="*/ 162 w 325"/>
              <a:gd name="T25" fmla="*/ 326 h 326"/>
              <a:gd name="T26" fmla="*/ 209 w 325"/>
              <a:gd name="T27" fmla="*/ 280 h 326"/>
              <a:gd name="T28" fmla="*/ 162 w 325"/>
              <a:gd name="T29" fmla="*/ 289 h 326"/>
              <a:gd name="T30" fmla="*/ 37 w 325"/>
              <a:gd name="T31" fmla="*/ 163 h 326"/>
              <a:gd name="T32" fmla="*/ 46 w 325"/>
              <a:gd name="T33" fmla="*/ 117 h 326"/>
              <a:gd name="T34" fmla="*/ 0 w 325"/>
              <a:gd name="T35" fmla="*/ 163 h 326"/>
              <a:gd name="T36" fmla="*/ 46 w 325"/>
              <a:gd name="T37" fmla="*/ 210 h 326"/>
              <a:gd name="T38" fmla="*/ 37 w 325"/>
              <a:gd name="T39" fmla="*/ 163 h 326"/>
              <a:gd name="T40" fmla="*/ 64 w 325"/>
              <a:gd name="T41" fmla="*/ 163 h 326"/>
              <a:gd name="T42" fmla="*/ 163 w 325"/>
              <a:gd name="T43" fmla="*/ 262 h 326"/>
              <a:gd name="T44" fmla="*/ 261 w 325"/>
              <a:gd name="T45" fmla="*/ 163 h 326"/>
              <a:gd name="T46" fmla="*/ 163 w 325"/>
              <a:gd name="T47" fmla="*/ 64 h 326"/>
              <a:gd name="T48" fmla="*/ 64 w 325"/>
              <a:gd name="T49" fmla="*/ 163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5" h="326">
                <a:moveTo>
                  <a:pt x="279" y="209"/>
                </a:moveTo>
                <a:cubicBezTo>
                  <a:pt x="285" y="195"/>
                  <a:pt x="288" y="179"/>
                  <a:pt x="288" y="163"/>
                </a:cubicBezTo>
                <a:cubicBezTo>
                  <a:pt x="288" y="147"/>
                  <a:pt x="285" y="131"/>
                  <a:pt x="279" y="117"/>
                </a:cubicBezTo>
                <a:cubicBezTo>
                  <a:pt x="325" y="163"/>
                  <a:pt x="325" y="163"/>
                  <a:pt x="325" y="163"/>
                </a:cubicBezTo>
                <a:lnTo>
                  <a:pt x="279" y="209"/>
                </a:lnTo>
                <a:close/>
                <a:moveTo>
                  <a:pt x="162" y="38"/>
                </a:moveTo>
                <a:cubicBezTo>
                  <a:pt x="179" y="38"/>
                  <a:pt x="194" y="41"/>
                  <a:pt x="209" y="47"/>
                </a:cubicBezTo>
                <a:cubicBezTo>
                  <a:pt x="162" y="0"/>
                  <a:pt x="162" y="0"/>
                  <a:pt x="162" y="0"/>
                </a:cubicBezTo>
                <a:cubicBezTo>
                  <a:pt x="116" y="47"/>
                  <a:pt x="116" y="47"/>
                  <a:pt x="116" y="47"/>
                </a:cubicBezTo>
                <a:cubicBezTo>
                  <a:pt x="131" y="41"/>
                  <a:pt x="146" y="38"/>
                  <a:pt x="162" y="38"/>
                </a:cubicBezTo>
                <a:close/>
                <a:moveTo>
                  <a:pt x="162" y="289"/>
                </a:moveTo>
                <a:cubicBezTo>
                  <a:pt x="146" y="289"/>
                  <a:pt x="130" y="285"/>
                  <a:pt x="116" y="280"/>
                </a:cubicBezTo>
                <a:cubicBezTo>
                  <a:pt x="162" y="326"/>
                  <a:pt x="162" y="326"/>
                  <a:pt x="162" y="326"/>
                </a:cubicBezTo>
                <a:cubicBezTo>
                  <a:pt x="209" y="280"/>
                  <a:pt x="209" y="280"/>
                  <a:pt x="209" y="280"/>
                </a:cubicBezTo>
                <a:cubicBezTo>
                  <a:pt x="194" y="286"/>
                  <a:pt x="179" y="289"/>
                  <a:pt x="162" y="289"/>
                </a:cubicBezTo>
                <a:close/>
                <a:moveTo>
                  <a:pt x="37" y="163"/>
                </a:moveTo>
                <a:cubicBezTo>
                  <a:pt x="37" y="147"/>
                  <a:pt x="40" y="131"/>
                  <a:pt x="46" y="117"/>
                </a:cubicBezTo>
                <a:cubicBezTo>
                  <a:pt x="0" y="163"/>
                  <a:pt x="0" y="163"/>
                  <a:pt x="0" y="163"/>
                </a:cubicBezTo>
                <a:cubicBezTo>
                  <a:pt x="46" y="210"/>
                  <a:pt x="46" y="210"/>
                  <a:pt x="46" y="210"/>
                </a:cubicBezTo>
                <a:cubicBezTo>
                  <a:pt x="40" y="195"/>
                  <a:pt x="37" y="180"/>
                  <a:pt x="37" y="163"/>
                </a:cubicBezTo>
                <a:close/>
                <a:moveTo>
                  <a:pt x="64" y="163"/>
                </a:moveTo>
                <a:cubicBezTo>
                  <a:pt x="64" y="218"/>
                  <a:pt x="108" y="262"/>
                  <a:pt x="163" y="262"/>
                </a:cubicBezTo>
                <a:cubicBezTo>
                  <a:pt x="217" y="262"/>
                  <a:pt x="261" y="218"/>
                  <a:pt x="261" y="163"/>
                </a:cubicBezTo>
                <a:cubicBezTo>
                  <a:pt x="261" y="109"/>
                  <a:pt x="217" y="64"/>
                  <a:pt x="163" y="64"/>
                </a:cubicBezTo>
                <a:cubicBezTo>
                  <a:pt x="108" y="64"/>
                  <a:pt x="64" y="109"/>
                  <a:pt x="64" y="163"/>
                </a:cubicBezTo>
              </a:path>
            </a:pathLst>
          </a:custGeom>
          <a:solidFill>
            <a:srgbClr val="02528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a:solidFill>
                <a:srgbClr val="000000"/>
              </a:solidFill>
              <a:latin typeface="Franklin Gothic Book"/>
            </a:endParaRPr>
          </a:p>
        </p:txBody>
      </p:sp>
      <p:sp>
        <p:nvSpPr>
          <p:cNvPr id="284" name="Freeform 5"/>
          <p:cNvSpPr>
            <a:spLocks noEditPoints="1"/>
          </p:cNvSpPr>
          <p:nvPr/>
        </p:nvSpPr>
        <p:spPr bwMode="auto">
          <a:xfrm>
            <a:off x="10004785" y="3701840"/>
            <a:ext cx="349265" cy="286085"/>
          </a:xfrm>
          <a:custGeom>
            <a:avLst/>
            <a:gdLst>
              <a:gd name="T0" fmla="*/ 279 w 325"/>
              <a:gd name="T1" fmla="*/ 209 h 326"/>
              <a:gd name="T2" fmla="*/ 288 w 325"/>
              <a:gd name="T3" fmla="*/ 163 h 326"/>
              <a:gd name="T4" fmla="*/ 279 w 325"/>
              <a:gd name="T5" fmla="*/ 117 h 326"/>
              <a:gd name="T6" fmla="*/ 325 w 325"/>
              <a:gd name="T7" fmla="*/ 163 h 326"/>
              <a:gd name="T8" fmla="*/ 279 w 325"/>
              <a:gd name="T9" fmla="*/ 209 h 326"/>
              <a:gd name="T10" fmla="*/ 162 w 325"/>
              <a:gd name="T11" fmla="*/ 38 h 326"/>
              <a:gd name="T12" fmla="*/ 209 w 325"/>
              <a:gd name="T13" fmla="*/ 47 h 326"/>
              <a:gd name="T14" fmla="*/ 162 w 325"/>
              <a:gd name="T15" fmla="*/ 0 h 326"/>
              <a:gd name="T16" fmla="*/ 116 w 325"/>
              <a:gd name="T17" fmla="*/ 47 h 326"/>
              <a:gd name="T18" fmla="*/ 162 w 325"/>
              <a:gd name="T19" fmla="*/ 38 h 326"/>
              <a:gd name="T20" fmla="*/ 162 w 325"/>
              <a:gd name="T21" fmla="*/ 289 h 326"/>
              <a:gd name="T22" fmla="*/ 116 w 325"/>
              <a:gd name="T23" fmla="*/ 280 h 326"/>
              <a:gd name="T24" fmla="*/ 162 w 325"/>
              <a:gd name="T25" fmla="*/ 326 h 326"/>
              <a:gd name="T26" fmla="*/ 209 w 325"/>
              <a:gd name="T27" fmla="*/ 280 h 326"/>
              <a:gd name="T28" fmla="*/ 162 w 325"/>
              <a:gd name="T29" fmla="*/ 289 h 326"/>
              <a:gd name="T30" fmla="*/ 37 w 325"/>
              <a:gd name="T31" fmla="*/ 163 h 326"/>
              <a:gd name="T32" fmla="*/ 46 w 325"/>
              <a:gd name="T33" fmla="*/ 117 h 326"/>
              <a:gd name="T34" fmla="*/ 0 w 325"/>
              <a:gd name="T35" fmla="*/ 163 h 326"/>
              <a:gd name="T36" fmla="*/ 46 w 325"/>
              <a:gd name="T37" fmla="*/ 210 h 326"/>
              <a:gd name="T38" fmla="*/ 37 w 325"/>
              <a:gd name="T39" fmla="*/ 163 h 326"/>
              <a:gd name="T40" fmla="*/ 64 w 325"/>
              <a:gd name="T41" fmla="*/ 163 h 326"/>
              <a:gd name="T42" fmla="*/ 163 w 325"/>
              <a:gd name="T43" fmla="*/ 262 h 326"/>
              <a:gd name="T44" fmla="*/ 261 w 325"/>
              <a:gd name="T45" fmla="*/ 163 h 326"/>
              <a:gd name="T46" fmla="*/ 163 w 325"/>
              <a:gd name="T47" fmla="*/ 64 h 326"/>
              <a:gd name="T48" fmla="*/ 64 w 325"/>
              <a:gd name="T49" fmla="*/ 163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5" h="326">
                <a:moveTo>
                  <a:pt x="279" y="209"/>
                </a:moveTo>
                <a:cubicBezTo>
                  <a:pt x="285" y="195"/>
                  <a:pt x="288" y="179"/>
                  <a:pt x="288" y="163"/>
                </a:cubicBezTo>
                <a:cubicBezTo>
                  <a:pt x="288" y="147"/>
                  <a:pt x="285" y="131"/>
                  <a:pt x="279" y="117"/>
                </a:cubicBezTo>
                <a:cubicBezTo>
                  <a:pt x="325" y="163"/>
                  <a:pt x="325" y="163"/>
                  <a:pt x="325" y="163"/>
                </a:cubicBezTo>
                <a:lnTo>
                  <a:pt x="279" y="209"/>
                </a:lnTo>
                <a:close/>
                <a:moveTo>
                  <a:pt x="162" y="38"/>
                </a:moveTo>
                <a:cubicBezTo>
                  <a:pt x="179" y="38"/>
                  <a:pt x="194" y="41"/>
                  <a:pt x="209" y="47"/>
                </a:cubicBezTo>
                <a:cubicBezTo>
                  <a:pt x="162" y="0"/>
                  <a:pt x="162" y="0"/>
                  <a:pt x="162" y="0"/>
                </a:cubicBezTo>
                <a:cubicBezTo>
                  <a:pt x="116" y="47"/>
                  <a:pt x="116" y="47"/>
                  <a:pt x="116" y="47"/>
                </a:cubicBezTo>
                <a:cubicBezTo>
                  <a:pt x="131" y="41"/>
                  <a:pt x="146" y="38"/>
                  <a:pt x="162" y="38"/>
                </a:cubicBezTo>
                <a:close/>
                <a:moveTo>
                  <a:pt x="162" y="289"/>
                </a:moveTo>
                <a:cubicBezTo>
                  <a:pt x="146" y="289"/>
                  <a:pt x="130" y="285"/>
                  <a:pt x="116" y="280"/>
                </a:cubicBezTo>
                <a:cubicBezTo>
                  <a:pt x="162" y="326"/>
                  <a:pt x="162" y="326"/>
                  <a:pt x="162" y="326"/>
                </a:cubicBezTo>
                <a:cubicBezTo>
                  <a:pt x="209" y="280"/>
                  <a:pt x="209" y="280"/>
                  <a:pt x="209" y="280"/>
                </a:cubicBezTo>
                <a:cubicBezTo>
                  <a:pt x="194" y="286"/>
                  <a:pt x="179" y="289"/>
                  <a:pt x="162" y="289"/>
                </a:cubicBezTo>
                <a:close/>
                <a:moveTo>
                  <a:pt x="37" y="163"/>
                </a:moveTo>
                <a:cubicBezTo>
                  <a:pt x="37" y="147"/>
                  <a:pt x="40" y="131"/>
                  <a:pt x="46" y="117"/>
                </a:cubicBezTo>
                <a:cubicBezTo>
                  <a:pt x="0" y="163"/>
                  <a:pt x="0" y="163"/>
                  <a:pt x="0" y="163"/>
                </a:cubicBezTo>
                <a:cubicBezTo>
                  <a:pt x="46" y="210"/>
                  <a:pt x="46" y="210"/>
                  <a:pt x="46" y="210"/>
                </a:cubicBezTo>
                <a:cubicBezTo>
                  <a:pt x="40" y="195"/>
                  <a:pt x="37" y="180"/>
                  <a:pt x="37" y="163"/>
                </a:cubicBezTo>
                <a:close/>
                <a:moveTo>
                  <a:pt x="64" y="163"/>
                </a:moveTo>
                <a:cubicBezTo>
                  <a:pt x="64" y="218"/>
                  <a:pt x="108" y="262"/>
                  <a:pt x="163" y="262"/>
                </a:cubicBezTo>
                <a:cubicBezTo>
                  <a:pt x="217" y="262"/>
                  <a:pt x="261" y="218"/>
                  <a:pt x="261" y="163"/>
                </a:cubicBezTo>
                <a:cubicBezTo>
                  <a:pt x="261" y="109"/>
                  <a:pt x="217" y="64"/>
                  <a:pt x="163" y="64"/>
                </a:cubicBezTo>
                <a:cubicBezTo>
                  <a:pt x="108" y="64"/>
                  <a:pt x="64" y="109"/>
                  <a:pt x="64" y="163"/>
                </a:cubicBezTo>
              </a:path>
            </a:pathLst>
          </a:custGeom>
          <a:solidFill>
            <a:srgbClr val="02528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a:solidFill>
                <a:srgbClr val="000000"/>
              </a:solidFill>
              <a:latin typeface="Franklin Gothic Book"/>
            </a:endParaRPr>
          </a:p>
        </p:txBody>
      </p:sp>
      <p:sp>
        <p:nvSpPr>
          <p:cNvPr id="285" name="TextBox 284"/>
          <p:cNvSpPr txBox="1"/>
          <p:nvPr/>
        </p:nvSpPr>
        <p:spPr>
          <a:xfrm>
            <a:off x="10194603" y="5820619"/>
            <a:ext cx="1887045" cy="227039"/>
          </a:xfrm>
          <a:prstGeom prst="rect">
            <a:avLst/>
          </a:prstGeom>
          <a:noFill/>
        </p:spPr>
        <p:txBody>
          <a:bodyPr wrap="square" rtlCol="0">
            <a:spAutoFit/>
          </a:bodyPr>
          <a:lstStyle/>
          <a:p>
            <a:pPr defTabSz="914400">
              <a:lnSpc>
                <a:spcPct val="150000"/>
              </a:lnSpc>
              <a:spcBef>
                <a:spcPts val="220"/>
              </a:spcBef>
            </a:pPr>
            <a:r>
              <a:rPr lang="en-US" sz="900" dirty="0">
                <a:solidFill>
                  <a:srgbClr val="000000"/>
                </a:solidFill>
                <a:latin typeface="Franklin Gothic Book"/>
                <a:cs typeface="Franklin Gothic Book"/>
              </a:rPr>
              <a:t>Strategic Point of Control</a:t>
            </a:r>
          </a:p>
        </p:txBody>
      </p:sp>
      <p:sp>
        <p:nvSpPr>
          <p:cNvPr id="286" name="Freeform 5"/>
          <p:cNvSpPr>
            <a:spLocks noEditPoints="1"/>
          </p:cNvSpPr>
          <p:nvPr/>
        </p:nvSpPr>
        <p:spPr bwMode="auto">
          <a:xfrm>
            <a:off x="9884153" y="5860614"/>
            <a:ext cx="275657" cy="225792"/>
          </a:xfrm>
          <a:custGeom>
            <a:avLst/>
            <a:gdLst>
              <a:gd name="T0" fmla="*/ 279 w 325"/>
              <a:gd name="T1" fmla="*/ 209 h 326"/>
              <a:gd name="T2" fmla="*/ 288 w 325"/>
              <a:gd name="T3" fmla="*/ 163 h 326"/>
              <a:gd name="T4" fmla="*/ 279 w 325"/>
              <a:gd name="T5" fmla="*/ 117 h 326"/>
              <a:gd name="T6" fmla="*/ 325 w 325"/>
              <a:gd name="T7" fmla="*/ 163 h 326"/>
              <a:gd name="T8" fmla="*/ 279 w 325"/>
              <a:gd name="T9" fmla="*/ 209 h 326"/>
              <a:gd name="T10" fmla="*/ 162 w 325"/>
              <a:gd name="T11" fmla="*/ 38 h 326"/>
              <a:gd name="T12" fmla="*/ 209 w 325"/>
              <a:gd name="T13" fmla="*/ 47 h 326"/>
              <a:gd name="T14" fmla="*/ 162 w 325"/>
              <a:gd name="T15" fmla="*/ 0 h 326"/>
              <a:gd name="T16" fmla="*/ 116 w 325"/>
              <a:gd name="T17" fmla="*/ 47 h 326"/>
              <a:gd name="T18" fmla="*/ 162 w 325"/>
              <a:gd name="T19" fmla="*/ 38 h 326"/>
              <a:gd name="T20" fmla="*/ 162 w 325"/>
              <a:gd name="T21" fmla="*/ 289 h 326"/>
              <a:gd name="T22" fmla="*/ 116 w 325"/>
              <a:gd name="T23" fmla="*/ 280 h 326"/>
              <a:gd name="T24" fmla="*/ 162 w 325"/>
              <a:gd name="T25" fmla="*/ 326 h 326"/>
              <a:gd name="T26" fmla="*/ 209 w 325"/>
              <a:gd name="T27" fmla="*/ 280 h 326"/>
              <a:gd name="T28" fmla="*/ 162 w 325"/>
              <a:gd name="T29" fmla="*/ 289 h 326"/>
              <a:gd name="T30" fmla="*/ 37 w 325"/>
              <a:gd name="T31" fmla="*/ 163 h 326"/>
              <a:gd name="T32" fmla="*/ 46 w 325"/>
              <a:gd name="T33" fmla="*/ 117 h 326"/>
              <a:gd name="T34" fmla="*/ 0 w 325"/>
              <a:gd name="T35" fmla="*/ 163 h 326"/>
              <a:gd name="T36" fmla="*/ 46 w 325"/>
              <a:gd name="T37" fmla="*/ 210 h 326"/>
              <a:gd name="T38" fmla="*/ 37 w 325"/>
              <a:gd name="T39" fmla="*/ 163 h 326"/>
              <a:gd name="T40" fmla="*/ 64 w 325"/>
              <a:gd name="T41" fmla="*/ 163 h 326"/>
              <a:gd name="T42" fmla="*/ 163 w 325"/>
              <a:gd name="T43" fmla="*/ 262 h 326"/>
              <a:gd name="T44" fmla="*/ 261 w 325"/>
              <a:gd name="T45" fmla="*/ 163 h 326"/>
              <a:gd name="T46" fmla="*/ 163 w 325"/>
              <a:gd name="T47" fmla="*/ 64 h 326"/>
              <a:gd name="T48" fmla="*/ 64 w 325"/>
              <a:gd name="T49" fmla="*/ 163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5" h="326">
                <a:moveTo>
                  <a:pt x="279" y="209"/>
                </a:moveTo>
                <a:cubicBezTo>
                  <a:pt x="285" y="195"/>
                  <a:pt x="288" y="179"/>
                  <a:pt x="288" y="163"/>
                </a:cubicBezTo>
                <a:cubicBezTo>
                  <a:pt x="288" y="147"/>
                  <a:pt x="285" y="131"/>
                  <a:pt x="279" y="117"/>
                </a:cubicBezTo>
                <a:cubicBezTo>
                  <a:pt x="325" y="163"/>
                  <a:pt x="325" y="163"/>
                  <a:pt x="325" y="163"/>
                </a:cubicBezTo>
                <a:lnTo>
                  <a:pt x="279" y="209"/>
                </a:lnTo>
                <a:close/>
                <a:moveTo>
                  <a:pt x="162" y="38"/>
                </a:moveTo>
                <a:cubicBezTo>
                  <a:pt x="179" y="38"/>
                  <a:pt x="194" y="41"/>
                  <a:pt x="209" y="47"/>
                </a:cubicBezTo>
                <a:cubicBezTo>
                  <a:pt x="162" y="0"/>
                  <a:pt x="162" y="0"/>
                  <a:pt x="162" y="0"/>
                </a:cubicBezTo>
                <a:cubicBezTo>
                  <a:pt x="116" y="47"/>
                  <a:pt x="116" y="47"/>
                  <a:pt x="116" y="47"/>
                </a:cubicBezTo>
                <a:cubicBezTo>
                  <a:pt x="131" y="41"/>
                  <a:pt x="146" y="38"/>
                  <a:pt x="162" y="38"/>
                </a:cubicBezTo>
                <a:close/>
                <a:moveTo>
                  <a:pt x="162" y="289"/>
                </a:moveTo>
                <a:cubicBezTo>
                  <a:pt x="146" y="289"/>
                  <a:pt x="130" y="285"/>
                  <a:pt x="116" y="280"/>
                </a:cubicBezTo>
                <a:cubicBezTo>
                  <a:pt x="162" y="326"/>
                  <a:pt x="162" y="326"/>
                  <a:pt x="162" y="326"/>
                </a:cubicBezTo>
                <a:cubicBezTo>
                  <a:pt x="209" y="280"/>
                  <a:pt x="209" y="280"/>
                  <a:pt x="209" y="280"/>
                </a:cubicBezTo>
                <a:cubicBezTo>
                  <a:pt x="194" y="286"/>
                  <a:pt x="179" y="289"/>
                  <a:pt x="162" y="289"/>
                </a:cubicBezTo>
                <a:close/>
                <a:moveTo>
                  <a:pt x="37" y="163"/>
                </a:moveTo>
                <a:cubicBezTo>
                  <a:pt x="37" y="147"/>
                  <a:pt x="40" y="131"/>
                  <a:pt x="46" y="117"/>
                </a:cubicBezTo>
                <a:cubicBezTo>
                  <a:pt x="0" y="163"/>
                  <a:pt x="0" y="163"/>
                  <a:pt x="0" y="163"/>
                </a:cubicBezTo>
                <a:cubicBezTo>
                  <a:pt x="46" y="210"/>
                  <a:pt x="46" y="210"/>
                  <a:pt x="46" y="210"/>
                </a:cubicBezTo>
                <a:cubicBezTo>
                  <a:pt x="40" y="195"/>
                  <a:pt x="37" y="180"/>
                  <a:pt x="37" y="163"/>
                </a:cubicBezTo>
                <a:close/>
                <a:moveTo>
                  <a:pt x="64" y="163"/>
                </a:moveTo>
                <a:cubicBezTo>
                  <a:pt x="64" y="218"/>
                  <a:pt x="108" y="262"/>
                  <a:pt x="163" y="262"/>
                </a:cubicBezTo>
                <a:cubicBezTo>
                  <a:pt x="217" y="262"/>
                  <a:pt x="261" y="218"/>
                  <a:pt x="261" y="163"/>
                </a:cubicBezTo>
                <a:cubicBezTo>
                  <a:pt x="261" y="109"/>
                  <a:pt x="217" y="64"/>
                  <a:pt x="163" y="64"/>
                </a:cubicBezTo>
                <a:cubicBezTo>
                  <a:pt x="108" y="64"/>
                  <a:pt x="64" y="109"/>
                  <a:pt x="64" y="163"/>
                </a:cubicBezTo>
              </a:path>
            </a:pathLst>
          </a:custGeom>
          <a:solidFill>
            <a:srgbClr val="02528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a:solidFill>
                <a:srgbClr val="000000"/>
              </a:solidFill>
              <a:latin typeface="Franklin Gothic Book"/>
            </a:endParaRPr>
          </a:p>
        </p:txBody>
      </p:sp>
      <p:sp>
        <p:nvSpPr>
          <p:cNvPr id="287" name="Rounded Rectangle 286"/>
          <p:cNvSpPr/>
          <p:nvPr/>
        </p:nvSpPr>
        <p:spPr>
          <a:xfrm>
            <a:off x="9776137" y="5789082"/>
            <a:ext cx="2357459" cy="363397"/>
          </a:xfrm>
          <a:prstGeom prst="roundRect">
            <a:avLst/>
          </a:prstGeom>
          <a:noFill/>
          <a:ln>
            <a:solidFill>
              <a:srgbClr val="4D4D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srgbClr val="FFFFFF"/>
              </a:solidFill>
              <a:latin typeface="Franklin Gothic Book"/>
            </a:endParaRPr>
          </a:p>
        </p:txBody>
      </p:sp>
      <p:sp>
        <p:nvSpPr>
          <p:cNvPr id="288" name="TextBox 287"/>
          <p:cNvSpPr txBox="1"/>
          <p:nvPr/>
        </p:nvSpPr>
        <p:spPr>
          <a:xfrm>
            <a:off x="2800473" y="3506802"/>
            <a:ext cx="992753" cy="248633"/>
          </a:xfrm>
          <a:prstGeom prst="rect">
            <a:avLst/>
          </a:prstGeom>
          <a:noFill/>
        </p:spPr>
        <p:txBody>
          <a:bodyPr wrap="square" rtlCol="0">
            <a:spAutoFit/>
          </a:bodyPr>
          <a:lstStyle/>
          <a:p>
            <a:pPr algn="ctr" defTabSz="914400">
              <a:lnSpc>
                <a:spcPct val="90000"/>
              </a:lnSpc>
            </a:pPr>
            <a:r>
              <a:rPr lang="en-US" sz="800" dirty="0">
                <a:solidFill>
                  <a:srgbClr val="000000"/>
                </a:solidFill>
                <a:latin typeface="Franklin Gothic Book"/>
                <a:cs typeface="Franklin Gothic Book"/>
              </a:rPr>
              <a:t>Multiple ISP strategy</a:t>
            </a:r>
            <a:endParaRPr lang="en-US" sz="800" dirty="0">
              <a:solidFill>
                <a:srgbClr val="000000"/>
              </a:solidFill>
              <a:latin typeface="Franklin Gothic Book"/>
            </a:endParaRPr>
          </a:p>
        </p:txBody>
      </p:sp>
      <p:sp>
        <p:nvSpPr>
          <p:cNvPr id="289" name="Freeform 133"/>
          <p:cNvSpPr>
            <a:spLocks/>
          </p:cNvSpPr>
          <p:nvPr/>
        </p:nvSpPr>
        <p:spPr bwMode="auto">
          <a:xfrm rot="10800000">
            <a:off x="3005300" y="3810626"/>
            <a:ext cx="607515" cy="48716"/>
          </a:xfrm>
          <a:custGeom>
            <a:avLst/>
            <a:gdLst>
              <a:gd name="T0" fmla="*/ 569 w 569"/>
              <a:gd name="T1" fmla="*/ 0 h 55"/>
              <a:gd name="T2" fmla="*/ 569 w 569"/>
              <a:gd name="T3" fmla="*/ 12 h 55"/>
              <a:gd name="T4" fmla="*/ 538 w 569"/>
              <a:gd name="T5" fmla="*/ 39 h 55"/>
              <a:gd name="T6" fmla="*/ 326 w 569"/>
              <a:gd name="T7" fmla="*/ 39 h 55"/>
              <a:gd name="T8" fmla="*/ 292 w 569"/>
              <a:gd name="T9" fmla="*/ 55 h 55"/>
              <a:gd name="T10" fmla="*/ 280 w 569"/>
              <a:gd name="T11" fmla="*/ 55 h 55"/>
              <a:gd name="T12" fmla="*/ 246 w 569"/>
              <a:gd name="T13" fmla="*/ 39 h 55"/>
              <a:gd name="T14" fmla="*/ 31 w 569"/>
              <a:gd name="T15" fmla="*/ 39 h 55"/>
              <a:gd name="T16" fmla="*/ 0 w 569"/>
              <a:gd name="T17" fmla="*/ 12 h 55"/>
              <a:gd name="T18" fmla="*/ 0 w 569"/>
              <a:gd name="T19" fmla="*/ 0 h 55"/>
              <a:gd name="T20" fmla="*/ 12 w 569"/>
              <a:gd name="T21" fmla="*/ 0 h 55"/>
              <a:gd name="T22" fmla="*/ 12 w 569"/>
              <a:gd name="T23" fmla="*/ 8 h 55"/>
              <a:gd name="T24" fmla="*/ 31 w 569"/>
              <a:gd name="T25" fmla="*/ 25 h 55"/>
              <a:gd name="T26" fmla="*/ 255 w 569"/>
              <a:gd name="T27" fmla="*/ 25 h 55"/>
              <a:gd name="T28" fmla="*/ 286 w 569"/>
              <a:gd name="T29" fmla="*/ 41 h 55"/>
              <a:gd name="T30" fmla="*/ 287 w 569"/>
              <a:gd name="T31" fmla="*/ 41 h 55"/>
              <a:gd name="T32" fmla="*/ 318 w 569"/>
              <a:gd name="T33" fmla="*/ 25 h 55"/>
              <a:gd name="T34" fmla="*/ 538 w 569"/>
              <a:gd name="T35" fmla="*/ 25 h 55"/>
              <a:gd name="T36" fmla="*/ 556 w 569"/>
              <a:gd name="T37" fmla="*/ 8 h 55"/>
              <a:gd name="T38" fmla="*/ 556 w 569"/>
              <a:gd name="T39" fmla="*/ 0 h 55"/>
              <a:gd name="T40" fmla="*/ 569 w 569"/>
              <a:gd name="T4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9" h="55">
                <a:moveTo>
                  <a:pt x="569" y="0"/>
                </a:moveTo>
                <a:cubicBezTo>
                  <a:pt x="569" y="12"/>
                  <a:pt x="569" y="12"/>
                  <a:pt x="569" y="12"/>
                </a:cubicBezTo>
                <a:cubicBezTo>
                  <a:pt x="569" y="30"/>
                  <a:pt x="560" y="39"/>
                  <a:pt x="538" y="39"/>
                </a:cubicBezTo>
                <a:cubicBezTo>
                  <a:pt x="326" y="39"/>
                  <a:pt x="326" y="39"/>
                  <a:pt x="326" y="39"/>
                </a:cubicBezTo>
                <a:cubicBezTo>
                  <a:pt x="300" y="39"/>
                  <a:pt x="292" y="42"/>
                  <a:pt x="292" y="55"/>
                </a:cubicBezTo>
                <a:cubicBezTo>
                  <a:pt x="280" y="55"/>
                  <a:pt x="280" y="55"/>
                  <a:pt x="280" y="55"/>
                </a:cubicBezTo>
                <a:cubicBezTo>
                  <a:pt x="280" y="42"/>
                  <a:pt x="273" y="39"/>
                  <a:pt x="246" y="39"/>
                </a:cubicBezTo>
                <a:cubicBezTo>
                  <a:pt x="31" y="39"/>
                  <a:pt x="31" y="39"/>
                  <a:pt x="31" y="39"/>
                </a:cubicBezTo>
                <a:cubicBezTo>
                  <a:pt x="9" y="39"/>
                  <a:pt x="0" y="30"/>
                  <a:pt x="0" y="12"/>
                </a:cubicBezTo>
                <a:cubicBezTo>
                  <a:pt x="0" y="0"/>
                  <a:pt x="0" y="0"/>
                  <a:pt x="0" y="0"/>
                </a:cubicBezTo>
                <a:cubicBezTo>
                  <a:pt x="12" y="0"/>
                  <a:pt x="12" y="0"/>
                  <a:pt x="12" y="0"/>
                </a:cubicBezTo>
                <a:cubicBezTo>
                  <a:pt x="12" y="8"/>
                  <a:pt x="12" y="8"/>
                  <a:pt x="12" y="8"/>
                </a:cubicBezTo>
                <a:cubicBezTo>
                  <a:pt x="12" y="19"/>
                  <a:pt x="17" y="25"/>
                  <a:pt x="31" y="25"/>
                </a:cubicBezTo>
                <a:cubicBezTo>
                  <a:pt x="255" y="25"/>
                  <a:pt x="255" y="25"/>
                  <a:pt x="255" y="25"/>
                </a:cubicBezTo>
                <a:cubicBezTo>
                  <a:pt x="275" y="25"/>
                  <a:pt x="283" y="31"/>
                  <a:pt x="286" y="41"/>
                </a:cubicBezTo>
                <a:cubicBezTo>
                  <a:pt x="287" y="41"/>
                  <a:pt x="287" y="41"/>
                  <a:pt x="287" y="41"/>
                </a:cubicBezTo>
                <a:cubicBezTo>
                  <a:pt x="289" y="31"/>
                  <a:pt x="298" y="25"/>
                  <a:pt x="318" y="25"/>
                </a:cubicBezTo>
                <a:cubicBezTo>
                  <a:pt x="538" y="25"/>
                  <a:pt x="538" y="25"/>
                  <a:pt x="538" y="25"/>
                </a:cubicBezTo>
                <a:cubicBezTo>
                  <a:pt x="551" y="25"/>
                  <a:pt x="556" y="19"/>
                  <a:pt x="556" y="8"/>
                </a:cubicBezTo>
                <a:cubicBezTo>
                  <a:pt x="556" y="0"/>
                  <a:pt x="556" y="0"/>
                  <a:pt x="556" y="0"/>
                </a:cubicBezTo>
                <a:lnTo>
                  <a:pt x="569" y="0"/>
                </a:ln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latin typeface="Franklin Gothic Book"/>
            </a:endParaRPr>
          </a:p>
        </p:txBody>
      </p:sp>
      <p:sp>
        <p:nvSpPr>
          <p:cNvPr id="290" name="Freeform 289"/>
          <p:cNvSpPr>
            <a:spLocks noEditPoints="1"/>
          </p:cNvSpPr>
          <p:nvPr/>
        </p:nvSpPr>
        <p:spPr bwMode="auto">
          <a:xfrm>
            <a:off x="11289989" y="3697779"/>
            <a:ext cx="579712" cy="392599"/>
          </a:xfrm>
          <a:custGeom>
            <a:avLst/>
            <a:gdLst>
              <a:gd name="T0" fmla="*/ 292 w 558"/>
              <a:gd name="T1" fmla="*/ 167 h 464"/>
              <a:gd name="T2" fmla="*/ 40 w 558"/>
              <a:gd name="T3" fmla="*/ 111 h 464"/>
              <a:gd name="T4" fmla="*/ 0 w 558"/>
              <a:gd name="T5" fmla="*/ 423 h 464"/>
              <a:gd name="T6" fmla="*/ 188 w 558"/>
              <a:gd name="T7" fmla="*/ 464 h 464"/>
              <a:gd name="T8" fmla="*/ 196 w 558"/>
              <a:gd name="T9" fmla="*/ 349 h 464"/>
              <a:gd name="T10" fmla="*/ 270 w 558"/>
              <a:gd name="T11" fmla="*/ 357 h 464"/>
              <a:gd name="T12" fmla="*/ 417 w 558"/>
              <a:gd name="T13" fmla="*/ 464 h 464"/>
              <a:gd name="T14" fmla="*/ 458 w 558"/>
              <a:gd name="T15" fmla="*/ 231 h 464"/>
              <a:gd name="T16" fmla="*/ 139 w 558"/>
              <a:gd name="T17" fmla="*/ 406 h 464"/>
              <a:gd name="T18" fmla="*/ 65 w 558"/>
              <a:gd name="T19" fmla="*/ 414 h 464"/>
              <a:gd name="T20" fmla="*/ 57 w 558"/>
              <a:gd name="T21" fmla="*/ 357 h 464"/>
              <a:gd name="T22" fmla="*/ 131 w 558"/>
              <a:gd name="T23" fmla="*/ 349 h 464"/>
              <a:gd name="T24" fmla="*/ 139 w 558"/>
              <a:gd name="T25" fmla="*/ 406 h 464"/>
              <a:gd name="T26" fmla="*/ 131 w 558"/>
              <a:gd name="T27" fmla="*/ 316 h 464"/>
              <a:gd name="T28" fmla="*/ 57 w 558"/>
              <a:gd name="T29" fmla="*/ 308 h 464"/>
              <a:gd name="T30" fmla="*/ 65 w 558"/>
              <a:gd name="T31" fmla="*/ 251 h 464"/>
              <a:gd name="T32" fmla="*/ 139 w 558"/>
              <a:gd name="T33" fmla="*/ 259 h 464"/>
              <a:gd name="T34" fmla="*/ 139 w 558"/>
              <a:gd name="T35" fmla="*/ 210 h 464"/>
              <a:gd name="T36" fmla="*/ 65 w 558"/>
              <a:gd name="T37" fmla="*/ 218 h 464"/>
              <a:gd name="T38" fmla="*/ 57 w 558"/>
              <a:gd name="T39" fmla="*/ 160 h 464"/>
              <a:gd name="T40" fmla="*/ 131 w 558"/>
              <a:gd name="T41" fmla="*/ 152 h 464"/>
              <a:gd name="T42" fmla="*/ 139 w 558"/>
              <a:gd name="T43" fmla="*/ 210 h 464"/>
              <a:gd name="T44" fmla="*/ 262 w 558"/>
              <a:gd name="T45" fmla="*/ 316 h 464"/>
              <a:gd name="T46" fmla="*/ 188 w 558"/>
              <a:gd name="T47" fmla="*/ 308 h 464"/>
              <a:gd name="T48" fmla="*/ 196 w 558"/>
              <a:gd name="T49" fmla="*/ 251 h 464"/>
              <a:gd name="T50" fmla="*/ 270 w 558"/>
              <a:gd name="T51" fmla="*/ 259 h 464"/>
              <a:gd name="T52" fmla="*/ 270 w 558"/>
              <a:gd name="T53" fmla="*/ 210 h 464"/>
              <a:gd name="T54" fmla="*/ 196 w 558"/>
              <a:gd name="T55" fmla="*/ 218 h 464"/>
              <a:gd name="T56" fmla="*/ 188 w 558"/>
              <a:gd name="T57" fmla="*/ 160 h 464"/>
              <a:gd name="T58" fmla="*/ 262 w 558"/>
              <a:gd name="T59" fmla="*/ 152 h 464"/>
              <a:gd name="T60" fmla="*/ 270 w 558"/>
              <a:gd name="T61" fmla="*/ 210 h 464"/>
              <a:gd name="T62" fmla="*/ 393 w 558"/>
              <a:gd name="T63" fmla="*/ 414 h 464"/>
              <a:gd name="T64" fmla="*/ 319 w 558"/>
              <a:gd name="T65" fmla="*/ 406 h 464"/>
              <a:gd name="T66" fmla="*/ 327 w 558"/>
              <a:gd name="T67" fmla="*/ 349 h 464"/>
              <a:gd name="T68" fmla="*/ 401 w 558"/>
              <a:gd name="T69" fmla="*/ 357 h 464"/>
              <a:gd name="T70" fmla="*/ 401 w 558"/>
              <a:gd name="T71" fmla="*/ 308 h 464"/>
              <a:gd name="T72" fmla="*/ 327 w 558"/>
              <a:gd name="T73" fmla="*/ 316 h 464"/>
              <a:gd name="T74" fmla="*/ 319 w 558"/>
              <a:gd name="T75" fmla="*/ 259 h 464"/>
              <a:gd name="T76" fmla="*/ 393 w 558"/>
              <a:gd name="T77" fmla="*/ 251 h 464"/>
              <a:gd name="T78" fmla="*/ 401 w 558"/>
              <a:gd name="T79" fmla="*/ 308 h 464"/>
              <a:gd name="T80" fmla="*/ 372 w 558"/>
              <a:gd name="T81" fmla="*/ 27 h 464"/>
              <a:gd name="T82" fmla="*/ 343 w 558"/>
              <a:gd name="T83" fmla="*/ 27 h 464"/>
              <a:gd name="T84" fmla="*/ 533 w 558"/>
              <a:gd name="T85" fmla="*/ 157 h 464"/>
              <a:gd name="T86" fmla="*/ 368 w 558"/>
              <a:gd name="T87" fmla="*/ 186 h 464"/>
              <a:gd name="T88" fmla="*/ 339 w 558"/>
              <a:gd name="T89" fmla="*/ 54 h 464"/>
              <a:gd name="T90" fmla="*/ 532 w 558"/>
              <a:gd name="T91" fmla="*/ 48 h 464"/>
              <a:gd name="T92" fmla="*/ 533 w 558"/>
              <a:gd name="T93" fmla="*/ 157 h 464"/>
              <a:gd name="T94" fmla="*/ 558 w 558"/>
              <a:gd name="T95" fmla="*/ 54 h 464"/>
              <a:gd name="T96" fmla="*/ 402 w 558"/>
              <a:gd name="T97" fmla="*/ 0 h 464"/>
              <a:gd name="T98" fmla="*/ 368 w 558"/>
              <a:gd name="T99" fmla="*/ 0 h 464"/>
              <a:gd name="T100" fmla="*/ 315 w 558"/>
              <a:gd name="T101" fmla="*/ 157 h 464"/>
              <a:gd name="T102" fmla="*/ 504 w 558"/>
              <a:gd name="T103" fmla="*/ 210 h 464"/>
              <a:gd name="T104" fmla="*/ 558 w 558"/>
              <a:gd name="T105" fmla="*/ 131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58" h="464">
                <a:moveTo>
                  <a:pt x="357" y="231"/>
                </a:moveTo>
                <a:cubicBezTo>
                  <a:pt x="321" y="231"/>
                  <a:pt x="292" y="203"/>
                  <a:pt x="292" y="167"/>
                </a:cubicBezTo>
                <a:cubicBezTo>
                  <a:pt x="292" y="111"/>
                  <a:pt x="292" y="111"/>
                  <a:pt x="292" y="111"/>
                </a:cubicBezTo>
                <a:cubicBezTo>
                  <a:pt x="40" y="111"/>
                  <a:pt x="40" y="111"/>
                  <a:pt x="40" y="111"/>
                </a:cubicBezTo>
                <a:cubicBezTo>
                  <a:pt x="18" y="111"/>
                  <a:pt x="0" y="130"/>
                  <a:pt x="0" y="152"/>
                </a:cubicBezTo>
                <a:cubicBezTo>
                  <a:pt x="0" y="423"/>
                  <a:pt x="0" y="423"/>
                  <a:pt x="0" y="423"/>
                </a:cubicBezTo>
                <a:cubicBezTo>
                  <a:pt x="0" y="445"/>
                  <a:pt x="18" y="464"/>
                  <a:pt x="40" y="464"/>
                </a:cubicBezTo>
                <a:cubicBezTo>
                  <a:pt x="188" y="464"/>
                  <a:pt x="188" y="464"/>
                  <a:pt x="188" y="464"/>
                </a:cubicBezTo>
                <a:cubicBezTo>
                  <a:pt x="188" y="357"/>
                  <a:pt x="188" y="357"/>
                  <a:pt x="188" y="357"/>
                </a:cubicBezTo>
                <a:cubicBezTo>
                  <a:pt x="188" y="353"/>
                  <a:pt x="191" y="349"/>
                  <a:pt x="196" y="349"/>
                </a:cubicBezTo>
                <a:cubicBezTo>
                  <a:pt x="262" y="349"/>
                  <a:pt x="262" y="349"/>
                  <a:pt x="262" y="349"/>
                </a:cubicBezTo>
                <a:cubicBezTo>
                  <a:pt x="266" y="349"/>
                  <a:pt x="270" y="353"/>
                  <a:pt x="270" y="357"/>
                </a:cubicBezTo>
                <a:cubicBezTo>
                  <a:pt x="270" y="464"/>
                  <a:pt x="270" y="464"/>
                  <a:pt x="270" y="464"/>
                </a:cubicBezTo>
                <a:cubicBezTo>
                  <a:pt x="417" y="464"/>
                  <a:pt x="417" y="464"/>
                  <a:pt x="417" y="464"/>
                </a:cubicBezTo>
                <a:cubicBezTo>
                  <a:pt x="440" y="464"/>
                  <a:pt x="458" y="445"/>
                  <a:pt x="458" y="423"/>
                </a:cubicBezTo>
                <a:cubicBezTo>
                  <a:pt x="458" y="231"/>
                  <a:pt x="458" y="231"/>
                  <a:pt x="458" y="231"/>
                </a:cubicBezTo>
                <a:lnTo>
                  <a:pt x="357" y="231"/>
                </a:lnTo>
                <a:close/>
                <a:moveTo>
                  <a:pt x="139" y="406"/>
                </a:moveTo>
                <a:cubicBezTo>
                  <a:pt x="139" y="411"/>
                  <a:pt x="135" y="414"/>
                  <a:pt x="131" y="414"/>
                </a:cubicBezTo>
                <a:cubicBezTo>
                  <a:pt x="65" y="414"/>
                  <a:pt x="65" y="414"/>
                  <a:pt x="65" y="414"/>
                </a:cubicBezTo>
                <a:cubicBezTo>
                  <a:pt x="60" y="414"/>
                  <a:pt x="57" y="411"/>
                  <a:pt x="57" y="406"/>
                </a:cubicBezTo>
                <a:cubicBezTo>
                  <a:pt x="57" y="357"/>
                  <a:pt x="57" y="357"/>
                  <a:pt x="57" y="357"/>
                </a:cubicBezTo>
                <a:cubicBezTo>
                  <a:pt x="57" y="353"/>
                  <a:pt x="60" y="349"/>
                  <a:pt x="65" y="349"/>
                </a:cubicBezTo>
                <a:cubicBezTo>
                  <a:pt x="131" y="349"/>
                  <a:pt x="131" y="349"/>
                  <a:pt x="131" y="349"/>
                </a:cubicBezTo>
                <a:cubicBezTo>
                  <a:pt x="135" y="349"/>
                  <a:pt x="139" y="353"/>
                  <a:pt x="139" y="357"/>
                </a:cubicBezTo>
                <a:lnTo>
                  <a:pt x="139" y="406"/>
                </a:lnTo>
                <a:close/>
                <a:moveTo>
                  <a:pt x="139" y="308"/>
                </a:moveTo>
                <a:cubicBezTo>
                  <a:pt x="139" y="312"/>
                  <a:pt x="135" y="316"/>
                  <a:pt x="131" y="316"/>
                </a:cubicBezTo>
                <a:cubicBezTo>
                  <a:pt x="65" y="316"/>
                  <a:pt x="65" y="316"/>
                  <a:pt x="65" y="316"/>
                </a:cubicBezTo>
                <a:cubicBezTo>
                  <a:pt x="60" y="316"/>
                  <a:pt x="57" y="312"/>
                  <a:pt x="57" y="308"/>
                </a:cubicBezTo>
                <a:cubicBezTo>
                  <a:pt x="57" y="259"/>
                  <a:pt x="57" y="259"/>
                  <a:pt x="57" y="259"/>
                </a:cubicBezTo>
                <a:cubicBezTo>
                  <a:pt x="57" y="254"/>
                  <a:pt x="60" y="251"/>
                  <a:pt x="65" y="251"/>
                </a:cubicBezTo>
                <a:cubicBezTo>
                  <a:pt x="131" y="251"/>
                  <a:pt x="131" y="251"/>
                  <a:pt x="131" y="251"/>
                </a:cubicBezTo>
                <a:cubicBezTo>
                  <a:pt x="135" y="251"/>
                  <a:pt x="139" y="254"/>
                  <a:pt x="139" y="259"/>
                </a:cubicBezTo>
                <a:lnTo>
                  <a:pt x="139" y="308"/>
                </a:lnTo>
                <a:close/>
                <a:moveTo>
                  <a:pt x="139" y="210"/>
                </a:moveTo>
                <a:cubicBezTo>
                  <a:pt x="139" y="214"/>
                  <a:pt x="135" y="218"/>
                  <a:pt x="131" y="218"/>
                </a:cubicBezTo>
                <a:cubicBezTo>
                  <a:pt x="65" y="218"/>
                  <a:pt x="65" y="218"/>
                  <a:pt x="65" y="218"/>
                </a:cubicBezTo>
                <a:cubicBezTo>
                  <a:pt x="60" y="218"/>
                  <a:pt x="57" y="214"/>
                  <a:pt x="57" y="210"/>
                </a:cubicBezTo>
                <a:cubicBezTo>
                  <a:pt x="57" y="160"/>
                  <a:pt x="57" y="160"/>
                  <a:pt x="57" y="160"/>
                </a:cubicBezTo>
                <a:cubicBezTo>
                  <a:pt x="57" y="156"/>
                  <a:pt x="60" y="152"/>
                  <a:pt x="65" y="152"/>
                </a:cubicBezTo>
                <a:cubicBezTo>
                  <a:pt x="131" y="152"/>
                  <a:pt x="131" y="152"/>
                  <a:pt x="131" y="152"/>
                </a:cubicBezTo>
                <a:cubicBezTo>
                  <a:pt x="135" y="152"/>
                  <a:pt x="139" y="156"/>
                  <a:pt x="139" y="160"/>
                </a:cubicBezTo>
                <a:lnTo>
                  <a:pt x="139" y="210"/>
                </a:lnTo>
                <a:close/>
                <a:moveTo>
                  <a:pt x="270" y="308"/>
                </a:moveTo>
                <a:cubicBezTo>
                  <a:pt x="270" y="312"/>
                  <a:pt x="266" y="316"/>
                  <a:pt x="262" y="316"/>
                </a:cubicBezTo>
                <a:cubicBezTo>
                  <a:pt x="196" y="316"/>
                  <a:pt x="196" y="316"/>
                  <a:pt x="196" y="316"/>
                </a:cubicBezTo>
                <a:cubicBezTo>
                  <a:pt x="191" y="316"/>
                  <a:pt x="188" y="312"/>
                  <a:pt x="188" y="308"/>
                </a:cubicBezTo>
                <a:cubicBezTo>
                  <a:pt x="188" y="259"/>
                  <a:pt x="188" y="259"/>
                  <a:pt x="188" y="259"/>
                </a:cubicBezTo>
                <a:cubicBezTo>
                  <a:pt x="188" y="254"/>
                  <a:pt x="191" y="251"/>
                  <a:pt x="196" y="251"/>
                </a:cubicBezTo>
                <a:cubicBezTo>
                  <a:pt x="262" y="251"/>
                  <a:pt x="262" y="251"/>
                  <a:pt x="262" y="251"/>
                </a:cubicBezTo>
                <a:cubicBezTo>
                  <a:pt x="266" y="251"/>
                  <a:pt x="270" y="254"/>
                  <a:pt x="270" y="259"/>
                </a:cubicBezTo>
                <a:lnTo>
                  <a:pt x="270" y="308"/>
                </a:lnTo>
                <a:close/>
                <a:moveTo>
                  <a:pt x="270" y="210"/>
                </a:moveTo>
                <a:cubicBezTo>
                  <a:pt x="270" y="214"/>
                  <a:pt x="266" y="218"/>
                  <a:pt x="262" y="218"/>
                </a:cubicBezTo>
                <a:cubicBezTo>
                  <a:pt x="196" y="218"/>
                  <a:pt x="196" y="218"/>
                  <a:pt x="196" y="218"/>
                </a:cubicBezTo>
                <a:cubicBezTo>
                  <a:pt x="191" y="218"/>
                  <a:pt x="188" y="214"/>
                  <a:pt x="188" y="210"/>
                </a:cubicBezTo>
                <a:cubicBezTo>
                  <a:pt x="188" y="160"/>
                  <a:pt x="188" y="160"/>
                  <a:pt x="188" y="160"/>
                </a:cubicBezTo>
                <a:cubicBezTo>
                  <a:pt x="188" y="156"/>
                  <a:pt x="191" y="152"/>
                  <a:pt x="196" y="152"/>
                </a:cubicBezTo>
                <a:cubicBezTo>
                  <a:pt x="262" y="152"/>
                  <a:pt x="262" y="152"/>
                  <a:pt x="262" y="152"/>
                </a:cubicBezTo>
                <a:cubicBezTo>
                  <a:pt x="266" y="152"/>
                  <a:pt x="270" y="156"/>
                  <a:pt x="270" y="160"/>
                </a:cubicBezTo>
                <a:lnTo>
                  <a:pt x="270" y="210"/>
                </a:lnTo>
                <a:close/>
                <a:moveTo>
                  <a:pt x="401" y="406"/>
                </a:moveTo>
                <a:cubicBezTo>
                  <a:pt x="401" y="411"/>
                  <a:pt x="397" y="414"/>
                  <a:pt x="393" y="414"/>
                </a:cubicBezTo>
                <a:cubicBezTo>
                  <a:pt x="327" y="414"/>
                  <a:pt x="327" y="414"/>
                  <a:pt x="327" y="414"/>
                </a:cubicBezTo>
                <a:cubicBezTo>
                  <a:pt x="323" y="414"/>
                  <a:pt x="319" y="411"/>
                  <a:pt x="319" y="406"/>
                </a:cubicBezTo>
                <a:cubicBezTo>
                  <a:pt x="319" y="357"/>
                  <a:pt x="319" y="357"/>
                  <a:pt x="319" y="357"/>
                </a:cubicBezTo>
                <a:cubicBezTo>
                  <a:pt x="319" y="353"/>
                  <a:pt x="323" y="349"/>
                  <a:pt x="327" y="349"/>
                </a:cubicBezTo>
                <a:cubicBezTo>
                  <a:pt x="393" y="349"/>
                  <a:pt x="393" y="349"/>
                  <a:pt x="393" y="349"/>
                </a:cubicBezTo>
                <a:cubicBezTo>
                  <a:pt x="397" y="349"/>
                  <a:pt x="401" y="353"/>
                  <a:pt x="401" y="357"/>
                </a:cubicBezTo>
                <a:lnTo>
                  <a:pt x="401" y="406"/>
                </a:lnTo>
                <a:close/>
                <a:moveTo>
                  <a:pt x="401" y="308"/>
                </a:moveTo>
                <a:cubicBezTo>
                  <a:pt x="401" y="312"/>
                  <a:pt x="397" y="316"/>
                  <a:pt x="393" y="316"/>
                </a:cubicBezTo>
                <a:cubicBezTo>
                  <a:pt x="327" y="316"/>
                  <a:pt x="327" y="316"/>
                  <a:pt x="327" y="316"/>
                </a:cubicBezTo>
                <a:cubicBezTo>
                  <a:pt x="323" y="316"/>
                  <a:pt x="319" y="312"/>
                  <a:pt x="319" y="308"/>
                </a:cubicBezTo>
                <a:cubicBezTo>
                  <a:pt x="319" y="259"/>
                  <a:pt x="319" y="259"/>
                  <a:pt x="319" y="259"/>
                </a:cubicBezTo>
                <a:cubicBezTo>
                  <a:pt x="319" y="254"/>
                  <a:pt x="323" y="251"/>
                  <a:pt x="327" y="251"/>
                </a:cubicBezTo>
                <a:cubicBezTo>
                  <a:pt x="393" y="251"/>
                  <a:pt x="393" y="251"/>
                  <a:pt x="393" y="251"/>
                </a:cubicBezTo>
                <a:cubicBezTo>
                  <a:pt x="397" y="251"/>
                  <a:pt x="401" y="254"/>
                  <a:pt x="401" y="259"/>
                </a:cubicBezTo>
                <a:lnTo>
                  <a:pt x="401" y="308"/>
                </a:lnTo>
                <a:close/>
                <a:moveTo>
                  <a:pt x="357" y="12"/>
                </a:moveTo>
                <a:cubicBezTo>
                  <a:pt x="366" y="12"/>
                  <a:pt x="372" y="19"/>
                  <a:pt x="372" y="27"/>
                </a:cubicBezTo>
                <a:cubicBezTo>
                  <a:pt x="372" y="35"/>
                  <a:pt x="366" y="42"/>
                  <a:pt x="357" y="42"/>
                </a:cubicBezTo>
                <a:cubicBezTo>
                  <a:pt x="349" y="42"/>
                  <a:pt x="343" y="35"/>
                  <a:pt x="343" y="27"/>
                </a:cubicBezTo>
                <a:cubicBezTo>
                  <a:pt x="343" y="19"/>
                  <a:pt x="349" y="12"/>
                  <a:pt x="357" y="12"/>
                </a:cubicBezTo>
                <a:close/>
                <a:moveTo>
                  <a:pt x="533" y="157"/>
                </a:moveTo>
                <a:cubicBezTo>
                  <a:pt x="533" y="173"/>
                  <a:pt x="520" y="186"/>
                  <a:pt x="504" y="186"/>
                </a:cubicBezTo>
                <a:cubicBezTo>
                  <a:pt x="368" y="186"/>
                  <a:pt x="368" y="186"/>
                  <a:pt x="368" y="186"/>
                </a:cubicBezTo>
                <a:cubicBezTo>
                  <a:pt x="352" y="186"/>
                  <a:pt x="339" y="173"/>
                  <a:pt x="339" y="157"/>
                </a:cubicBezTo>
                <a:cubicBezTo>
                  <a:pt x="339" y="54"/>
                  <a:pt x="339" y="54"/>
                  <a:pt x="339" y="54"/>
                </a:cubicBezTo>
                <a:cubicBezTo>
                  <a:pt x="339" y="52"/>
                  <a:pt x="340" y="50"/>
                  <a:pt x="340" y="48"/>
                </a:cubicBezTo>
                <a:cubicBezTo>
                  <a:pt x="532" y="48"/>
                  <a:pt x="532" y="48"/>
                  <a:pt x="532" y="48"/>
                </a:cubicBezTo>
                <a:cubicBezTo>
                  <a:pt x="533" y="50"/>
                  <a:pt x="533" y="52"/>
                  <a:pt x="533" y="54"/>
                </a:cubicBezTo>
                <a:lnTo>
                  <a:pt x="533" y="157"/>
                </a:lnTo>
                <a:close/>
                <a:moveTo>
                  <a:pt x="558" y="107"/>
                </a:moveTo>
                <a:cubicBezTo>
                  <a:pt x="558" y="54"/>
                  <a:pt x="558" y="54"/>
                  <a:pt x="558" y="54"/>
                </a:cubicBezTo>
                <a:cubicBezTo>
                  <a:pt x="558" y="24"/>
                  <a:pt x="534" y="0"/>
                  <a:pt x="504" y="0"/>
                </a:cubicBezTo>
                <a:cubicBezTo>
                  <a:pt x="402" y="0"/>
                  <a:pt x="402" y="0"/>
                  <a:pt x="402" y="0"/>
                </a:cubicBezTo>
                <a:cubicBezTo>
                  <a:pt x="377" y="0"/>
                  <a:pt x="377" y="0"/>
                  <a:pt x="377" y="0"/>
                </a:cubicBezTo>
                <a:cubicBezTo>
                  <a:pt x="368" y="0"/>
                  <a:pt x="368" y="0"/>
                  <a:pt x="368" y="0"/>
                </a:cubicBezTo>
                <a:cubicBezTo>
                  <a:pt x="339" y="0"/>
                  <a:pt x="315" y="24"/>
                  <a:pt x="315" y="54"/>
                </a:cubicBezTo>
                <a:cubicBezTo>
                  <a:pt x="315" y="157"/>
                  <a:pt x="315" y="157"/>
                  <a:pt x="315" y="157"/>
                </a:cubicBezTo>
                <a:cubicBezTo>
                  <a:pt x="315" y="186"/>
                  <a:pt x="339" y="210"/>
                  <a:pt x="368" y="210"/>
                </a:cubicBezTo>
                <a:cubicBezTo>
                  <a:pt x="504" y="210"/>
                  <a:pt x="504" y="210"/>
                  <a:pt x="504" y="210"/>
                </a:cubicBezTo>
                <a:cubicBezTo>
                  <a:pt x="534" y="210"/>
                  <a:pt x="558" y="186"/>
                  <a:pt x="558" y="157"/>
                </a:cubicBezTo>
                <a:cubicBezTo>
                  <a:pt x="558" y="131"/>
                  <a:pt x="558" y="131"/>
                  <a:pt x="558" y="131"/>
                </a:cubicBezTo>
                <a:lnTo>
                  <a:pt x="558" y="107"/>
                </a:ln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latin typeface="Franklin Gothic Book"/>
            </a:endParaRPr>
          </a:p>
        </p:txBody>
      </p:sp>
      <p:sp>
        <p:nvSpPr>
          <p:cNvPr id="291" name="TextBox 290"/>
          <p:cNvSpPr txBox="1"/>
          <p:nvPr/>
        </p:nvSpPr>
        <p:spPr>
          <a:xfrm>
            <a:off x="6582663" y="4295719"/>
            <a:ext cx="898144" cy="363262"/>
          </a:xfrm>
          <a:prstGeom prst="rect">
            <a:avLst/>
          </a:prstGeom>
          <a:noFill/>
        </p:spPr>
        <p:txBody>
          <a:bodyPr wrap="square" rtlCol="0">
            <a:spAutoFit/>
          </a:bodyPr>
          <a:lstStyle/>
          <a:p>
            <a:pPr algn="ctr" defTabSz="914400"/>
            <a:r>
              <a:rPr lang="en-US" sz="1200" dirty="0">
                <a:solidFill>
                  <a:srgbClr val="000000"/>
                </a:solidFill>
                <a:latin typeface="Franklin Gothic Book"/>
                <a:cs typeface="Franklin Gothic Book"/>
              </a:rPr>
              <a:t>Network and DNS</a:t>
            </a:r>
            <a:endParaRPr lang="en-US" sz="1200" dirty="0">
              <a:solidFill>
                <a:srgbClr val="000000"/>
              </a:solidFill>
              <a:latin typeface="Franklin Gothic Book"/>
            </a:endParaRPr>
          </a:p>
        </p:txBody>
      </p:sp>
      <p:grpSp>
        <p:nvGrpSpPr>
          <p:cNvPr id="292" name="Group 291"/>
          <p:cNvGrpSpPr/>
          <p:nvPr/>
        </p:nvGrpSpPr>
        <p:grpSpPr>
          <a:xfrm>
            <a:off x="6785758" y="3986768"/>
            <a:ext cx="480502" cy="317279"/>
            <a:chOff x="3441700" y="1125538"/>
            <a:chExt cx="498475" cy="403225"/>
          </a:xfrm>
        </p:grpSpPr>
        <p:sp>
          <p:nvSpPr>
            <p:cNvPr id="293" name="Freeform 29"/>
            <p:cNvSpPr>
              <a:spLocks noEditPoints="1"/>
            </p:cNvSpPr>
            <p:nvPr/>
          </p:nvSpPr>
          <p:spPr bwMode="auto">
            <a:xfrm>
              <a:off x="3441700" y="1412875"/>
              <a:ext cx="498475" cy="115888"/>
            </a:xfrm>
            <a:custGeom>
              <a:avLst/>
              <a:gdLst>
                <a:gd name="T0" fmla="*/ 523 w 555"/>
                <a:gd name="T1" fmla="*/ 0 h 128"/>
                <a:gd name="T2" fmla="*/ 32 w 555"/>
                <a:gd name="T3" fmla="*/ 0 h 128"/>
                <a:gd name="T4" fmla="*/ 0 w 555"/>
                <a:gd name="T5" fmla="*/ 32 h 128"/>
                <a:gd name="T6" fmla="*/ 0 w 555"/>
                <a:gd name="T7" fmla="*/ 96 h 128"/>
                <a:gd name="T8" fmla="*/ 32 w 555"/>
                <a:gd name="T9" fmla="*/ 128 h 128"/>
                <a:gd name="T10" fmla="*/ 523 w 555"/>
                <a:gd name="T11" fmla="*/ 128 h 128"/>
                <a:gd name="T12" fmla="*/ 555 w 555"/>
                <a:gd name="T13" fmla="*/ 96 h 128"/>
                <a:gd name="T14" fmla="*/ 555 w 555"/>
                <a:gd name="T15" fmla="*/ 32 h 128"/>
                <a:gd name="T16" fmla="*/ 523 w 555"/>
                <a:gd name="T17" fmla="*/ 0 h 128"/>
                <a:gd name="T18" fmla="*/ 278 w 555"/>
                <a:gd name="T19" fmla="*/ 106 h 128"/>
                <a:gd name="T20" fmla="*/ 235 w 555"/>
                <a:gd name="T21" fmla="*/ 64 h 128"/>
                <a:gd name="T22" fmla="*/ 278 w 555"/>
                <a:gd name="T23" fmla="*/ 21 h 128"/>
                <a:gd name="T24" fmla="*/ 320 w 555"/>
                <a:gd name="T25" fmla="*/ 64 h 128"/>
                <a:gd name="T26" fmla="*/ 278 w 555"/>
                <a:gd name="T27" fmla="*/ 10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5" h="128">
                  <a:moveTo>
                    <a:pt x="523" y="0"/>
                  </a:moveTo>
                  <a:cubicBezTo>
                    <a:pt x="32" y="0"/>
                    <a:pt x="32" y="0"/>
                    <a:pt x="32" y="0"/>
                  </a:cubicBezTo>
                  <a:cubicBezTo>
                    <a:pt x="15" y="0"/>
                    <a:pt x="0" y="14"/>
                    <a:pt x="0" y="32"/>
                  </a:cubicBezTo>
                  <a:cubicBezTo>
                    <a:pt x="0" y="96"/>
                    <a:pt x="0" y="96"/>
                    <a:pt x="0" y="96"/>
                  </a:cubicBezTo>
                  <a:cubicBezTo>
                    <a:pt x="0" y="113"/>
                    <a:pt x="15" y="128"/>
                    <a:pt x="32" y="128"/>
                  </a:cubicBezTo>
                  <a:cubicBezTo>
                    <a:pt x="523" y="128"/>
                    <a:pt x="523" y="128"/>
                    <a:pt x="523" y="128"/>
                  </a:cubicBezTo>
                  <a:cubicBezTo>
                    <a:pt x="541" y="128"/>
                    <a:pt x="555" y="113"/>
                    <a:pt x="555" y="96"/>
                  </a:cubicBezTo>
                  <a:cubicBezTo>
                    <a:pt x="555" y="32"/>
                    <a:pt x="555" y="32"/>
                    <a:pt x="555" y="32"/>
                  </a:cubicBezTo>
                  <a:cubicBezTo>
                    <a:pt x="555" y="14"/>
                    <a:pt x="541" y="0"/>
                    <a:pt x="523" y="0"/>
                  </a:cubicBezTo>
                  <a:close/>
                  <a:moveTo>
                    <a:pt x="278" y="106"/>
                  </a:moveTo>
                  <a:cubicBezTo>
                    <a:pt x="254" y="106"/>
                    <a:pt x="235" y="87"/>
                    <a:pt x="235" y="64"/>
                  </a:cubicBezTo>
                  <a:cubicBezTo>
                    <a:pt x="235" y="40"/>
                    <a:pt x="254" y="21"/>
                    <a:pt x="278" y="21"/>
                  </a:cubicBezTo>
                  <a:cubicBezTo>
                    <a:pt x="301" y="21"/>
                    <a:pt x="320" y="40"/>
                    <a:pt x="320" y="64"/>
                  </a:cubicBezTo>
                  <a:cubicBezTo>
                    <a:pt x="320" y="87"/>
                    <a:pt x="301" y="106"/>
                    <a:pt x="278" y="106"/>
                  </a:cubicBez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latin typeface="Franklin Gothic Book"/>
              </a:endParaRPr>
            </a:p>
          </p:txBody>
        </p:sp>
        <p:sp>
          <p:nvSpPr>
            <p:cNvPr id="294" name="Freeform 30"/>
            <p:cNvSpPr>
              <a:spLocks noEditPoints="1"/>
            </p:cNvSpPr>
            <p:nvPr/>
          </p:nvSpPr>
          <p:spPr bwMode="auto">
            <a:xfrm>
              <a:off x="3441700" y="1268413"/>
              <a:ext cx="498475" cy="115888"/>
            </a:xfrm>
            <a:custGeom>
              <a:avLst/>
              <a:gdLst>
                <a:gd name="T0" fmla="*/ 523 w 555"/>
                <a:gd name="T1" fmla="*/ 0 h 128"/>
                <a:gd name="T2" fmla="*/ 32 w 555"/>
                <a:gd name="T3" fmla="*/ 0 h 128"/>
                <a:gd name="T4" fmla="*/ 0 w 555"/>
                <a:gd name="T5" fmla="*/ 32 h 128"/>
                <a:gd name="T6" fmla="*/ 0 w 555"/>
                <a:gd name="T7" fmla="*/ 96 h 128"/>
                <a:gd name="T8" fmla="*/ 32 w 555"/>
                <a:gd name="T9" fmla="*/ 128 h 128"/>
                <a:gd name="T10" fmla="*/ 523 w 555"/>
                <a:gd name="T11" fmla="*/ 128 h 128"/>
                <a:gd name="T12" fmla="*/ 555 w 555"/>
                <a:gd name="T13" fmla="*/ 96 h 128"/>
                <a:gd name="T14" fmla="*/ 555 w 555"/>
                <a:gd name="T15" fmla="*/ 32 h 128"/>
                <a:gd name="T16" fmla="*/ 523 w 555"/>
                <a:gd name="T17" fmla="*/ 0 h 128"/>
                <a:gd name="T18" fmla="*/ 278 w 555"/>
                <a:gd name="T19" fmla="*/ 106 h 128"/>
                <a:gd name="T20" fmla="*/ 235 w 555"/>
                <a:gd name="T21" fmla="*/ 64 h 128"/>
                <a:gd name="T22" fmla="*/ 278 w 555"/>
                <a:gd name="T23" fmla="*/ 21 h 128"/>
                <a:gd name="T24" fmla="*/ 320 w 555"/>
                <a:gd name="T25" fmla="*/ 64 h 128"/>
                <a:gd name="T26" fmla="*/ 278 w 555"/>
                <a:gd name="T27" fmla="*/ 10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5" h="128">
                  <a:moveTo>
                    <a:pt x="523" y="0"/>
                  </a:moveTo>
                  <a:cubicBezTo>
                    <a:pt x="32" y="0"/>
                    <a:pt x="32" y="0"/>
                    <a:pt x="32" y="0"/>
                  </a:cubicBezTo>
                  <a:cubicBezTo>
                    <a:pt x="15" y="0"/>
                    <a:pt x="0" y="14"/>
                    <a:pt x="0" y="32"/>
                  </a:cubicBezTo>
                  <a:cubicBezTo>
                    <a:pt x="0" y="96"/>
                    <a:pt x="0" y="96"/>
                    <a:pt x="0" y="96"/>
                  </a:cubicBezTo>
                  <a:cubicBezTo>
                    <a:pt x="0" y="113"/>
                    <a:pt x="15" y="128"/>
                    <a:pt x="32" y="128"/>
                  </a:cubicBezTo>
                  <a:cubicBezTo>
                    <a:pt x="523" y="128"/>
                    <a:pt x="523" y="128"/>
                    <a:pt x="523" y="128"/>
                  </a:cubicBezTo>
                  <a:cubicBezTo>
                    <a:pt x="541" y="128"/>
                    <a:pt x="555" y="113"/>
                    <a:pt x="555" y="96"/>
                  </a:cubicBezTo>
                  <a:cubicBezTo>
                    <a:pt x="555" y="32"/>
                    <a:pt x="555" y="32"/>
                    <a:pt x="555" y="32"/>
                  </a:cubicBezTo>
                  <a:cubicBezTo>
                    <a:pt x="555" y="14"/>
                    <a:pt x="541" y="0"/>
                    <a:pt x="523" y="0"/>
                  </a:cubicBezTo>
                  <a:close/>
                  <a:moveTo>
                    <a:pt x="278" y="106"/>
                  </a:moveTo>
                  <a:cubicBezTo>
                    <a:pt x="254" y="106"/>
                    <a:pt x="235" y="87"/>
                    <a:pt x="235" y="64"/>
                  </a:cubicBezTo>
                  <a:cubicBezTo>
                    <a:pt x="235" y="40"/>
                    <a:pt x="254" y="21"/>
                    <a:pt x="278" y="21"/>
                  </a:cubicBezTo>
                  <a:cubicBezTo>
                    <a:pt x="301" y="21"/>
                    <a:pt x="320" y="40"/>
                    <a:pt x="320" y="64"/>
                  </a:cubicBezTo>
                  <a:cubicBezTo>
                    <a:pt x="320" y="87"/>
                    <a:pt x="301" y="106"/>
                    <a:pt x="278" y="106"/>
                  </a:cubicBez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latin typeface="Franklin Gothic Book"/>
              </a:endParaRPr>
            </a:p>
          </p:txBody>
        </p:sp>
        <p:sp>
          <p:nvSpPr>
            <p:cNvPr id="295" name="Freeform 31"/>
            <p:cNvSpPr>
              <a:spLocks noEditPoints="1"/>
            </p:cNvSpPr>
            <p:nvPr/>
          </p:nvSpPr>
          <p:spPr bwMode="auto">
            <a:xfrm>
              <a:off x="3441700" y="1125538"/>
              <a:ext cx="498475" cy="114300"/>
            </a:xfrm>
            <a:custGeom>
              <a:avLst/>
              <a:gdLst>
                <a:gd name="T0" fmla="*/ 523 w 555"/>
                <a:gd name="T1" fmla="*/ 0 h 128"/>
                <a:gd name="T2" fmla="*/ 32 w 555"/>
                <a:gd name="T3" fmla="*/ 0 h 128"/>
                <a:gd name="T4" fmla="*/ 0 w 555"/>
                <a:gd name="T5" fmla="*/ 32 h 128"/>
                <a:gd name="T6" fmla="*/ 0 w 555"/>
                <a:gd name="T7" fmla="*/ 96 h 128"/>
                <a:gd name="T8" fmla="*/ 32 w 555"/>
                <a:gd name="T9" fmla="*/ 128 h 128"/>
                <a:gd name="T10" fmla="*/ 523 w 555"/>
                <a:gd name="T11" fmla="*/ 128 h 128"/>
                <a:gd name="T12" fmla="*/ 555 w 555"/>
                <a:gd name="T13" fmla="*/ 96 h 128"/>
                <a:gd name="T14" fmla="*/ 555 w 555"/>
                <a:gd name="T15" fmla="*/ 32 h 128"/>
                <a:gd name="T16" fmla="*/ 523 w 555"/>
                <a:gd name="T17" fmla="*/ 0 h 128"/>
                <a:gd name="T18" fmla="*/ 278 w 555"/>
                <a:gd name="T19" fmla="*/ 106 h 128"/>
                <a:gd name="T20" fmla="*/ 235 w 555"/>
                <a:gd name="T21" fmla="*/ 64 h 128"/>
                <a:gd name="T22" fmla="*/ 278 w 555"/>
                <a:gd name="T23" fmla="*/ 21 h 128"/>
                <a:gd name="T24" fmla="*/ 320 w 555"/>
                <a:gd name="T25" fmla="*/ 64 h 128"/>
                <a:gd name="T26" fmla="*/ 278 w 555"/>
                <a:gd name="T27" fmla="*/ 10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5" h="128">
                  <a:moveTo>
                    <a:pt x="523" y="0"/>
                  </a:moveTo>
                  <a:cubicBezTo>
                    <a:pt x="32" y="0"/>
                    <a:pt x="32" y="0"/>
                    <a:pt x="32" y="0"/>
                  </a:cubicBezTo>
                  <a:cubicBezTo>
                    <a:pt x="15" y="0"/>
                    <a:pt x="0" y="14"/>
                    <a:pt x="0" y="32"/>
                  </a:cubicBezTo>
                  <a:cubicBezTo>
                    <a:pt x="0" y="96"/>
                    <a:pt x="0" y="96"/>
                    <a:pt x="0" y="96"/>
                  </a:cubicBezTo>
                  <a:cubicBezTo>
                    <a:pt x="0" y="113"/>
                    <a:pt x="15" y="128"/>
                    <a:pt x="32" y="128"/>
                  </a:cubicBezTo>
                  <a:cubicBezTo>
                    <a:pt x="523" y="128"/>
                    <a:pt x="523" y="128"/>
                    <a:pt x="523" y="128"/>
                  </a:cubicBezTo>
                  <a:cubicBezTo>
                    <a:pt x="541" y="128"/>
                    <a:pt x="555" y="113"/>
                    <a:pt x="555" y="96"/>
                  </a:cubicBezTo>
                  <a:cubicBezTo>
                    <a:pt x="555" y="32"/>
                    <a:pt x="555" y="32"/>
                    <a:pt x="555" y="32"/>
                  </a:cubicBezTo>
                  <a:cubicBezTo>
                    <a:pt x="555" y="14"/>
                    <a:pt x="541" y="0"/>
                    <a:pt x="523" y="0"/>
                  </a:cubicBezTo>
                  <a:close/>
                  <a:moveTo>
                    <a:pt x="278" y="106"/>
                  </a:moveTo>
                  <a:cubicBezTo>
                    <a:pt x="254" y="106"/>
                    <a:pt x="235" y="87"/>
                    <a:pt x="235" y="64"/>
                  </a:cubicBezTo>
                  <a:cubicBezTo>
                    <a:pt x="235" y="40"/>
                    <a:pt x="254" y="21"/>
                    <a:pt x="278" y="21"/>
                  </a:cubicBezTo>
                  <a:cubicBezTo>
                    <a:pt x="301" y="21"/>
                    <a:pt x="320" y="40"/>
                    <a:pt x="320" y="64"/>
                  </a:cubicBezTo>
                  <a:cubicBezTo>
                    <a:pt x="320" y="87"/>
                    <a:pt x="301" y="106"/>
                    <a:pt x="278" y="106"/>
                  </a:cubicBez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latin typeface="Franklin Gothic Book"/>
              </a:endParaRPr>
            </a:p>
          </p:txBody>
        </p:sp>
      </p:grpSp>
      <p:sp>
        <p:nvSpPr>
          <p:cNvPr id="296" name="Rounded Rectangle 295"/>
          <p:cNvSpPr/>
          <p:nvPr/>
        </p:nvSpPr>
        <p:spPr>
          <a:xfrm>
            <a:off x="6620187" y="3613175"/>
            <a:ext cx="825328" cy="1251715"/>
          </a:xfrm>
          <a:prstGeom prst="roundRect">
            <a:avLst>
              <a:gd name="adj" fmla="val 8285"/>
            </a:avLst>
          </a:prstGeom>
          <a:noFill/>
          <a:ln w="12700" cmpd="sng">
            <a:solidFill>
              <a:srgbClr val="4D4D4F"/>
            </a:solidFill>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dirty="0">
              <a:solidFill>
                <a:srgbClr val="000000"/>
              </a:solidFill>
              <a:latin typeface="Franklin Gothic Book"/>
            </a:endParaRPr>
          </a:p>
        </p:txBody>
      </p:sp>
      <p:sp>
        <p:nvSpPr>
          <p:cNvPr id="297" name="Rounded Rectangle 296"/>
          <p:cNvSpPr/>
          <p:nvPr/>
        </p:nvSpPr>
        <p:spPr>
          <a:xfrm>
            <a:off x="5430365" y="3204157"/>
            <a:ext cx="2219262" cy="2002843"/>
          </a:xfrm>
          <a:prstGeom prst="roundRect">
            <a:avLst>
              <a:gd name="adj" fmla="val 5103"/>
            </a:avLst>
          </a:prstGeom>
          <a:noFill/>
          <a:ln w="22225">
            <a:solidFill>
              <a:srgbClr val="4D4D4F"/>
            </a:solidFill>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dirty="0">
              <a:solidFill>
                <a:srgbClr val="000000"/>
              </a:solidFill>
              <a:latin typeface="Franklin Gothic Book"/>
            </a:endParaRPr>
          </a:p>
        </p:txBody>
      </p:sp>
      <p:sp>
        <p:nvSpPr>
          <p:cNvPr id="299" name="Rounded Rectangle 298"/>
          <p:cNvSpPr/>
          <p:nvPr/>
        </p:nvSpPr>
        <p:spPr>
          <a:xfrm>
            <a:off x="5756047" y="3118990"/>
            <a:ext cx="1566879" cy="168516"/>
          </a:xfrm>
          <a:prstGeom prst="roundRect">
            <a:avLst/>
          </a:prstGeom>
          <a:solidFill>
            <a:srgbClr val="4D4D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dirty="0">
              <a:solidFill>
                <a:srgbClr val="FFFFFF"/>
              </a:solidFill>
              <a:latin typeface="Franklin Gothic Book"/>
            </a:endParaRPr>
          </a:p>
        </p:txBody>
      </p:sp>
      <p:sp>
        <p:nvSpPr>
          <p:cNvPr id="301" name="Freeform 5"/>
          <p:cNvSpPr>
            <a:spLocks noEditPoints="1"/>
          </p:cNvSpPr>
          <p:nvPr/>
        </p:nvSpPr>
        <p:spPr bwMode="auto">
          <a:xfrm>
            <a:off x="6856500" y="3658340"/>
            <a:ext cx="349265" cy="286085"/>
          </a:xfrm>
          <a:custGeom>
            <a:avLst/>
            <a:gdLst>
              <a:gd name="T0" fmla="*/ 279 w 325"/>
              <a:gd name="T1" fmla="*/ 209 h 326"/>
              <a:gd name="T2" fmla="*/ 288 w 325"/>
              <a:gd name="T3" fmla="*/ 163 h 326"/>
              <a:gd name="T4" fmla="*/ 279 w 325"/>
              <a:gd name="T5" fmla="*/ 117 h 326"/>
              <a:gd name="T6" fmla="*/ 325 w 325"/>
              <a:gd name="T7" fmla="*/ 163 h 326"/>
              <a:gd name="T8" fmla="*/ 279 w 325"/>
              <a:gd name="T9" fmla="*/ 209 h 326"/>
              <a:gd name="T10" fmla="*/ 162 w 325"/>
              <a:gd name="T11" fmla="*/ 38 h 326"/>
              <a:gd name="T12" fmla="*/ 209 w 325"/>
              <a:gd name="T13" fmla="*/ 47 h 326"/>
              <a:gd name="T14" fmla="*/ 162 w 325"/>
              <a:gd name="T15" fmla="*/ 0 h 326"/>
              <a:gd name="T16" fmla="*/ 116 w 325"/>
              <a:gd name="T17" fmla="*/ 47 h 326"/>
              <a:gd name="T18" fmla="*/ 162 w 325"/>
              <a:gd name="T19" fmla="*/ 38 h 326"/>
              <a:gd name="T20" fmla="*/ 162 w 325"/>
              <a:gd name="T21" fmla="*/ 289 h 326"/>
              <a:gd name="T22" fmla="*/ 116 w 325"/>
              <a:gd name="T23" fmla="*/ 280 h 326"/>
              <a:gd name="T24" fmla="*/ 162 w 325"/>
              <a:gd name="T25" fmla="*/ 326 h 326"/>
              <a:gd name="T26" fmla="*/ 209 w 325"/>
              <a:gd name="T27" fmla="*/ 280 h 326"/>
              <a:gd name="T28" fmla="*/ 162 w 325"/>
              <a:gd name="T29" fmla="*/ 289 h 326"/>
              <a:gd name="T30" fmla="*/ 37 w 325"/>
              <a:gd name="T31" fmla="*/ 163 h 326"/>
              <a:gd name="T32" fmla="*/ 46 w 325"/>
              <a:gd name="T33" fmla="*/ 117 h 326"/>
              <a:gd name="T34" fmla="*/ 0 w 325"/>
              <a:gd name="T35" fmla="*/ 163 h 326"/>
              <a:gd name="T36" fmla="*/ 46 w 325"/>
              <a:gd name="T37" fmla="*/ 210 h 326"/>
              <a:gd name="T38" fmla="*/ 37 w 325"/>
              <a:gd name="T39" fmla="*/ 163 h 326"/>
              <a:gd name="T40" fmla="*/ 64 w 325"/>
              <a:gd name="T41" fmla="*/ 163 h 326"/>
              <a:gd name="T42" fmla="*/ 163 w 325"/>
              <a:gd name="T43" fmla="*/ 262 h 326"/>
              <a:gd name="T44" fmla="*/ 261 w 325"/>
              <a:gd name="T45" fmla="*/ 163 h 326"/>
              <a:gd name="T46" fmla="*/ 163 w 325"/>
              <a:gd name="T47" fmla="*/ 64 h 326"/>
              <a:gd name="T48" fmla="*/ 64 w 325"/>
              <a:gd name="T49" fmla="*/ 163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5" h="326">
                <a:moveTo>
                  <a:pt x="279" y="209"/>
                </a:moveTo>
                <a:cubicBezTo>
                  <a:pt x="285" y="195"/>
                  <a:pt x="288" y="179"/>
                  <a:pt x="288" y="163"/>
                </a:cubicBezTo>
                <a:cubicBezTo>
                  <a:pt x="288" y="147"/>
                  <a:pt x="285" y="131"/>
                  <a:pt x="279" y="117"/>
                </a:cubicBezTo>
                <a:cubicBezTo>
                  <a:pt x="325" y="163"/>
                  <a:pt x="325" y="163"/>
                  <a:pt x="325" y="163"/>
                </a:cubicBezTo>
                <a:lnTo>
                  <a:pt x="279" y="209"/>
                </a:lnTo>
                <a:close/>
                <a:moveTo>
                  <a:pt x="162" y="38"/>
                </a:moveTo>
                <a:cubicBezTo>
                  <a:pt x="179" y="38"/>
                  <a:pt x="194" y="41"/>
                  <a:pt x="209" y="47"/>
                </a:cubicBezTo>
                <a:cubicBezTo>
                  <a:pt x="162" y="0"/>
                  <a:pt x="162" y="0"/>
                  <a:pt x="162" y="0"/>
                </a:cubicBezTo>
                <a:cubicBezTo>
                  <a:pt x="116" y="47"/>
                  <a:pt x="116" y="47"/>
                  <a:pt x="116" y="47"/>
                </a:cubicBezTo>
                <a:cubicBezTo>
                  <a:pt x="131" y="41"/>
                  <a:pt x="146" y="38"/>
                  <a:pt x="162" y="38"/>
                </a:cubicBezTo>
                <a:close/>
                <a:moveTo>
                  <a:pt x="162" y="289"/>
                </a:moveTo>
                <a:cubicBezTo>
                  <a:pt x="146" y="289"/>
                  <a:pt x="130" y="285"/>
                  <a:pt x="116" y="280"/>
                </a:cubicBezTo>
                <a:cubicBezTo>
                  <a:pt x="162" y="326"/>
                  <a:pt x="162" y="326"/>
                  <a:pt x="162" y="326"/>
                </a:cubicBezTo>
                <a:cubicBezTo>
                  <a:pt x="209" y="280"/>
                  <a:pt x="209" y="280"/>
                  <a:pt x="209" y="280"/>
                </a:cubicBezTo>
                <a:cubicBezTo>
                  <a:pt x="194" y="286"/>
                  <a:pt x="179" y="289"/>
                  <a:pt x="162" y="289"/>
                </a:cubicBezTo>
                <a:close/>
                <a:moveTo>
                  <a:pt x="37" y="163"/>
                </a:moveTo>
                <a:cubicBezTo>
                  <a:pt x="37" y="147"/>
                  <a:pt x="40" y="131"/>
                  <a:pt x="46" y="117"/>
                </a:cubicBezTo>
                <a:cubicBezTo>
                  <a:pt x="0" y="163"/>
                  <a:pt x="0" y="163"/>
                  <a:pt x="0" y="163"/>
                </a:cubicBezTo>
                <a:cubicBezTo>
                  <a:pt x="46" y="210"/>
                  <a:pt x="46" y="210"/>
                  <a:pt x="46" y="210"/>
                </a:cubicBezTo>
                <a:cubicBezTo>
                  <a:pt x="40" y="195"/>
                  <a:pt x="37" y="180"/>
                  <a:pt x="37" y="163"/>
                </a:cubicBezTo>
                <a:close/>
                <a:moveTo>
                  <a:pt x="64" y="163"/>
                </a:moveTo>
                <a:cubicBezTo>
                  <a:pt x="64" y="218"/>
                  <a:pt x="108" y="262"/>
                  <a:pt x="163" y="262"/>
                </a:cubicBezTo>
                <a:cubicBezTo>
                  <a:pt x="217" y="262"/>
                  <a:pt x="261" y="218"/>
                  <a:pt x="261" y="163"/>
                </a:cubicBezTo>
                <a:cubicBezTo>
                  <a:pt x="261" y="109"/>
                  <a:pt x="217" y="64"/>
                  <a:pt x="163" y="64"/>
                </a:cubicBezTo>
                <a:cubicBezTo>
                  <a:pt x="108" y="64"/>
                  <a:pt x="64" y="109"/>
                  <a:pt x="64" y="163"/>
                </a:cubicBezTo>
              </a:path>
            </a:pathLst>
          </a:custGeom>
          <a:solidFill>
            <a:srgbClr val="02528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a:solidFill>
                <a:srgbClr val="000000"/>
              </a:solidFill>
              <a:latin typeface="Franklin Gothic Book"/>
            </a:endParaRPr>
          </a:p>
        </p:txBody>
      </p:sp>
      <p:sp>
        <p:nvSpPr>
          <p:cNvPr id="302" name="Freeform 301"/>
          <p:cNvSpPr/>
          <p:nvPr/>
        </p:nvSpPr>
        <p:spPr>
          <a:xfrm>
            <a:off x="5638481" y="3859641"/>
            <a:ext cx="1043366" cy="573576"/>
          </a:xfrm>
          <a:custGeom>
            <a:avLst/>
            <a:gdLst>
              <a:gd name="connsiteX0" fmla="*/ 1437175 w 1453886"/>
              <a:gd name="connsiteY0" fmla="*/ 0 h 501346"/>
              <a:gd name="connsiteX1" fmla="*/ 0 w 1453886"/>
              <a:gd name="connsiteY1" fmla="*/ 0 h 501346"/>
              <a:gd name="connsiteX2" fmla="*/ 0 w 1453886"/>
              <a:gd name="connsiteY2" fmla="*/ 501346 h 501346"/>
              <a:gd name="connsiteX3" fmla="*/ 1453886 w 1453886"/>
              <a:gd name="connsiteY3" fmla="*/ 501346 h 501346"/>
            </a:gdLst>
            <a:ahLst/>
            <a:cxnLst>
              <a:cxn ang="0">
                <a:pos x="connsiteX0" y="connsiteY0"/>
              </a:cxn>
              <a:cxn ang="0">
                <a:pos x="connsiteX1" y="connsiteY1"/>
              </a:cxn>
              <a:cxn ang="0">
                <a:pos x="connsiteX2" y="connsiteY2"/>
              </a:cxn>
              <a:cxn ang="0">
                <a:pos x="connsiteX3" y="connsiteY3"/>
              </a:cxn>
            </a:cxnLst>
            <a:rect l="l" t="t" r="r" b="b"/>
            <a:pathLst>
              <a:path w="1453886" h="501346">
                <a:moveTo>
                  <a:pt x="1437175" y="0"/>
                </a:moveTo>
                <a:lnTo>
                  <a:pt x="0" y="0"/>
                </a:lnTo>
                <a:lnTo>
                  <a:pt x="0" y="501346"/>
                </a:lnTo>
                <a:lnTo>
                  <a:pt x="1453886" y="501346"/>
                </a:lnTo>
              </a:path>
            </a:pathLst>
          </a:custGeom>
          <a:ln w="22225">
            <a:solidFill>
              <a:srgbClr val="CF0A2C"/>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sz="1800" dirty="0">
              <a:solidFill>
                <a:srgbClr val="000000"/>
              </a:solidFill>
              <a:latin typeface="Franklin Gothic Book"/>
            </a:endParaRPr>
          </a:p>
        </p:txBody>
      </p:sp>
      <p:grpSp>
        <p:nvGrpSpPr>
          <p:cNvPr id="303" name="Group 302"/>
          <p:cNvGrpSpPr/>
          <p:nvPr/>
        </p:nvGrpSpPr>
        <p:grpSpPr>
          <a:xfrm>
            <a:off x="6542704" y="4362644"/>
            <a:ext cx="165268" cy="133657"/>
            <a:chOff x="5195888" y="2986088"/>
            <a:chExt cx="171450" cy="169863"/>
          </a:xfrm>
        </p:grpSpPr>
        <p:sp>
          <p:nvSpPr>
            <p:cNvPr id="304" name="Freeform 43"/>
            <p:cNvSpPr>
              <a:spLocks noEditPoints="1"/>
            </p:cNvSpPr>
            <p:nvPr/>
          </p:nvSpPr>
          <p:spPr bwMode="auto">
            <a:xfrm>
              <a:off x="5195888" y="2986088"/>
              <a:ext cx="171450" cy="169863"/>
            </a:xfrm>
            <a:custGeom>
              <a:avLst/>
              <a:gdLst>
                <a:gd name="T0" fmla="*/ 77 w 155"/>
                <a:gd name="T1" fmla="*/ 0 h 154"/>
                <a:gd name="T2" fmla="*/ 0 w 155"/>
                <a:gd name="T3" fmla="*/ 77 h 154"/>
                <a:gd name="T4" fmla="*/ 77 w 155"/>
                <a:gd name="T5" fmla="*/ 154 h 154"/>
                <a:gd name="T6" fmla="*/ 155 w 155"/>
                <a:gd name="T7" fmla="*/ 77 h 154"/>
                <a:gd name="T8" fmla="*/ 77 w 155"/>
                <a:gd name="T9" fmla="*/ 0 h 154"/>
                <a:gd name="T10" fmla="*/ 77 w 155"/>
                <a:gd name="T11" fmla="*/ 135 h 154"/>
                <a:gd name="T12" fmla="*/ 20 w 155"/>
                <a:gd name="T13" fmla="*/ 77 h 154"/>
                <a:gd name="T14" fmla="*/ 77 w 155"/>
                <a:gd name="T15" fmla="*/ 19 h 154"/>
                <a:gd name="T16" fmla="*/ 135 w 155"/>
                <a:gd name="T17" fmla="*/ 77 h 154"/>
                <a:gd name="T18" fmla="*/ 77 w 155"/>
                <a:gd name="T19" fmla="*/ 13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 h="154">
                  <a:moveTo>
                    <a:pt x="77" y="0"/>
                  </a:moveTo>
                  <a:cubicBezTo>
                    <a:pt x="35" y="0"/>
                    <a:pt x="0" y="34"/>
                    <a:pt x="0" y="77"/>
                  </a:cubicBezTo>
                  <a:cubicBezTo>
                    <a:pt x="0" y="120"/>
                    <a:pt x="35" y="154"/>
                    <a:pt x="77" y="154"/>
                  </a:cubicBezTo>
                  <a:cubicBezTo>
                    <a:pt x="120" y="154"/>
                    <a:pt x="155" y="120"/>
                    <a:pt x="155" y="77"/>
                  </a:cubicBezTo>
                  <a:cubicBezTo>
                    <a:pt x="155" y="34"/>
                    <a:pt x="120" y="0"/>
                    <a:pt x="77" y="0"/>
                  </a:cubicBezTo>
                  <a:close/>
                  <a:moveTo>
                    <a:pt x="77" y="135"/>
                  </a:moveTo>
                  <a:cubicBezTo>
                    <a:pt x="46" y="135"/>
                    <a:pt x="20" y="109"/>
                    <a:pt x="20" y="77"/>
                  </a:cubicBezTo>
                  <a:cubicBezTo>
                    <a:pt x="20" y="45"/>
                    <a:pt x="46" y="19"/>
                    <a:pt x="77" y="19"/>
                  </a:cubicBezTo>
                  <a:cubicBezTo>
                    <a:pt x="109" y="19"/>
                    <a:pt x="135" y="45"/>
                    <a:pt x="135" y="77"/>
                  </a:cubicBezTo>
                  <a:cubicBezTo>
                    <a:pt x="135" y="109"/>
                    <a:pt x="109" y="135"/>
                    <a:pt x="77" y="135"/>
                  </a:cubicBezTo>
                  <a:close/>
                </a:path>
              </a:pathLst>
            </a:custGeom>
            <a:solidFill>
              <a:srgbClr val="E317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latin typeface="Franklin Gothic Book"/>
              </a:endParaRPr>
            </a:p>
          </p:txBody>
        </p:sp>
        <p:sp>
          <p:nvSpPr>
            <p:cNvPr id="305" name="Freeform 44"/>
            <p:cNvSpPr>
              <a:spLocks/>
            </p:cNvSpPr>
            <p:nvPr/>
          </p:nvSpPr>
          <p:spPr bwMode="auto">
            <a:xfrm>
              <a:off x="5233988" y="3041650"/>
              <a:ext cx="76200" cy="77788"/>
            </a:xfrm>
            <a:custGeom>
              <a:avLst/>
              <a:gdLst>
                <a:gd name="T0" fmla="*/ 0 w 69"/>
                <a:gd name="T1" fmla="*/ 26 h 70"/>
                <a:gd name="T2" fmla="*/ 43 w 69"/>
                <a:gd name="T3" fmla="*/ 70 h 70"/>
                <a:gd name="T4" fmla="*/ 69 w 69"/>
                <a:gd name="T5" fmla="*/ 61 h 70"/>
                <a:gd name="T6" fmla="*/ 8 w 69"/>
                <a:gd name="T7" fmla="*/ 0 h 70"/>
                <a:gd name="T8" fmla="*/ 0 w 69"/>
                <a:gd name="T9" fmla="*/ 26 h 70"/>
              </a:gdLst>
              <a:ahLst/>
              <a:cxnLst>
                <a:cxn ang="0">
                  <a:pos x="T0" y="T1"/>
                </a:cxn>
                <a:cxn ang="0">
                  <a:pos x="T2" y="T3"/>
                </a:cxn>
                <a:cxn ang="0">
                  <a:pos x="T4" y="T5"/>
                </a:cxn>
                <a:cxn ang="0">
                  <a:pos x="T6" y="T7"/>
                </a:cxn>
                <a:cxn ang="0">
                  <a:pos x="T8" y="T9"/>
                </a:cxn>
              </a:cxnLst>
              <a:rect l="0" t="0" r="r" b="b"/>
              <a:pathLst>
                <a:path w="69" h="70">
                  <a:moveTo>
                    <a:pt x="0" y="26"/>
                  </a:moveTo>
                  <a:cubicBezTo>
                    <a:pt x="0" y="50"/>
                    <a:pt x="19" y="70"/>
                    <a:pt x="43" y="70"/>
                  </a:cubicBezTo>
                  <a:cubicBezTo>
                    <a:pt x="53" y="70"/>
                    <a:pt x="62" y="67"/>
                    <a:pt x="69" y="61"/>
                  </a:cubicBezTo>
                  <a:cubicBezTo>
                    <a:pt x="8" y="0"/>
                    <a:pt x="8" y="0"/>
                    <a:pt x="8" y="0"/>
                  </a:cubicBezTo>
                  <a:cubicBezTo>
                    <a:pt x="3" y="7"/>
                    <a:pt x="0" y="16"/>
                    <a:pt x="0" y="26"/>
                  </a:cubicBezTo>
                  <a:close/>
                </a:path>
              </a:pathLst>
            </a:custGeom>
            <a:solidFill>
              <a:srgbClr val="E317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latin typeface="Franklin Gothic Book"/>
              </a:endParaRPr>
            </a:p>
          </p:txBody>
        </p:sp>
        <p:sp>
          <p:nvSpPr>
            <p:cNvPr id="306" name="Freeform 45"/>
            <p:cNvSpPr>
              <a:spLocks/>
            </p:cNvSpPr>
            <p:nvPr/>
          </p:nvSpPr>
          <p:spPr bwMode="auto">
            <a:xfrm>
              <a:off x="5253038" y="3022600"/>
              <a:ext cx="76200" cy="77788"/>
            </a:xfrm>
            <a:custGeom>
              <a:avLst/>
              <a:gdLst>
                <a:gd name="T0" fmla="*/ 25 w 69"/>
                <a:gd name="T1" fmla="*/ 0 h 70"/>
                <a:gd name="T2" fmla="*/ 0 w 69"/>
                <a:gd name="T3" fmla="*/ 9 h 70"/>
                <a:gd name="T4" fmla="*/ 61 w 69"/>
                <a:gd name="T5" fmla="*/ 70 h 70"/>
                <a:gd name="T6" fmla="*/ 69 w 69"/>
                <a:gd name="T7" fmla="*/ 44 h 70"/>
                <a:gd name="T8" fmla="*/ 25 w 69"/>
                <a:gd name="T9" fmla="*/ 0 h 70"/>
              </a:gdLst>
              <a:ahLst/>
              <a:cxnLst>
                <a:cxn ang="0">
                  <a:pos x="T0" y="T1"/>
                </a:cxn>
                <a:cxn ang="0">
                  <a:pos x="T2" y="T3"/>
                </a:cxn>
                <a:cxn ang="0">
                  <a:pos x="T4" y="T5"/>
                </a:cxn>
                <a:cxn ang="0">
                  <a:pos x="T6" y="T7"/>
                </a:cxn>
                <a:cxn ang="0">
                  <a:pos x="T8" y="T9"/>
                </a:cxn>
              </a:cxnLst>
              <a:rect l="0" t="0" r="r" b="b"/>
              <a:pathLst>
                <a:path w="69" h="70">
                  <a:moveTo>
                    <a:pt x="25" y="0"/>
                  </a:moveTo>
                  <a:cubicBezTo>
                    <a:pt x="16" y="0"/>
                    <a:pt x="7" y="3"/>
                    <a:pt x="0" y="9"/>
                  </a:cubicBezTo>
                  <a:cubicBezTo>
                    <a:pt x="61" y="70"/>
                    <a:pt x="61" y="70"/>
                    <a:pt x="61" y="70"/>
                  </a:cubicBezTo>
                  <a:cubicBezTo>
                    <a:pt x="66" y="62"/>
                    <a:pt x="69" y="54"/>
                    <a:pt x="69" y="44"/>
                  </a:cubicBezTo>
                  <a:cubicBezTo>
                    <a:pt x="69" y="20"/>
                    <a:pt x="50" y="0"/>
                    <a:pt x="25" y="0"/>
                  </a:cubicBezTo>
                  <a:close/>
                </a:path>
              </a:pathLst>
            </a:custGeom>
            <a:solidFill>
              <a:srgbClr val="E317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latin typeface="Franklin Gothic Book"/>
              </a:endParaRPr>
            </a:p>
          </p:txBody>
        </p:sp>
        <p:sp>
          <p:nvSpPr>
            <p:cNvPr id="307" name="Freeform 46"/>
            <p:cNvSpPr>
              <a:spLocks noEditPoints="1"/>
            </p:cNvSpPr>
            <p:nvPr/>
          </p:nvSpPr>
          <p:spPr bwMode="auto">
            <a:xfrm>
              <a:off x="5218113" y="3006725"/>
              <a:ext cx="127000" cy="128588"/>
            </a:xfrm>
            <a:custGeom>
              <a:avLst/>
              <a:gdLst>
                <a:gd name="T0" fmla="*/ 57 w 115"/>
                <a:gd name="T1" fmla="*/ 0 h 116"/>
                <a:gd name="T2" fmla="*/ 0 w 115"/>
                <a:gd name="T3" fmla="*/ 58 h 116"/>
                <a:gd name="T4" fmla="*/ 57 w 115"/>
                <a:gd name="T5" fmla="*/ 116 h 116"/>
                <a:gd name="T6" fmla="*/ 115 w 115"/>
                <a:gd name="T7" fmla="*/ 58 h 116"/>
                <a:gd name="T8" fmla="*/ 57 w 115"/>
                <a:gd name="T9" fmla="*/ 0 h 116"/>
                <a:gd name="T10" fmla="*/ 57 w 115"/>
                <a:gd name="T11" fmla="*/ 102 h 116"/>
                <a:gd name="T12" fmla="*/ 14 w 115"/>
                <a:gd name="T13" fmla="*/ 58 h 116"/>
                <a:gd name="T14" fmla="*/ 22 w 115"/>
                <a:gd name="T15" fmla="*/ 32 h 116"/>
                <a:gd name="T16" fmla="*/ 83 w 115"/>
                <a:gd name="T17" fmla="*/ 93 h 116"/>
                <a:gd name="T18" fmla="*/ 57 w 115"/>
                <a:gd name="T19" fmla="*/ 102 h 116"/>
                <a:gd name="T20" fmla="*/ 93 w 115"/>
                <a:gd name="T21" fmla="*/ 84 h 116"/>
                <a:gd name="T22" fmla="*/ 32 w 115"/>
                <a:gd name="T23" fmla="*/ 23 h 116"/>
                <a:gd name="T24" fmla="*/ 57 w 115"/>
                <a:gd name="T25" fmla="*/ 14 h 116"/>
                <a:gd name="T26" fmla="*/ 101 w 115"/>
                <a:gd name="T27" fmla="*/ 58 h 116"/>
                <a:gd name="T28" fmla="*/ 93 w 115"/>
                <a:gd name="T29" fmla="*/ 84 h 116"/>
                <a:gd name="T30" fmla="*/ 99 w 115"/>
                <a:gd name="T31" fmla="*/ 90 h 116"/>
                <a:gd name="T32" fmla="*/ 93 w 115"/>
                <a:gd name="T33" fmla="*/ 8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5" h="116">
                  <a:moveTo>
                    <a:pt x="57" y="0"/>
                  </a:moveTo>
                  <a:cubicBezTo>
                    <a:pt x="26" y="0"/>
                    <a:pt x="0" y="26"/>
                    <a:pt x="0" y="58"/>
                  </a:cubicBezTo>
                  <a:cubicBezTo>
                    <a:pt x="0" y="90"/>
                    <a:pt x="26" y="116"/>
                    <a:pt x="57" y="116"/>
                  </a:cubicBezTo>
                  <a:cubicBezTo>
                    <a:pt x="89" y="116"/>
                    <a:pt x="115" y="90"/>
                    <a:pt x="115" y="58"/>
                  </a:cubicBezTo>
                  <a:cubicBezTo>
                    <a:pt x="115" y="26"/>
                    <a:pt x="89" y="0"/>
                    <a:pt x="57" y="0"/>
                  </a:cubicBezTo>
                  <a:close/>
                  <a:moveTo>
                    <a:pt x="57" y="102"/>
                  </a:moveTo>
                  <a:cubicBezTo>
                    <a:pt x="33" y="102"/>
                    <a:pt x="14" y="82"/>
                    <a:pt x="14" y="58"/>
                  </a:cubicBezTo>
                  <a:cubicBezTo>
                    <a:pt x="14" y="48"/>
                    <a:pt x="17" y="39"/>
                    <a:pt x="22" y="32"/>
                  </a:cubicBezTo>
                  <a:cubicBezTo>
                    <a:pt x="83" y="93"/>
                    <a:pt x="83" y="93"/>
                    <a:pt x="83" y="93"/>
                  </a:cubicBezTo>
                  <a:cubicBezTo>
                    <a:pt x="76" y="99"/>
                    <a:pt x="67" y="102"/>
                    <a:pt x="57" y="102"/>
                  </a:cubicBezTo>
                  <a:close/>
                  <a:moveTo>
                    <a:pt x="93" y="84"/>
                  </a:moveTo>
                  <a:cubicBezTo>
                    <a:pt x="32" y="23"/>
                    <a:pt x="32" y="23"/>
                    <a:pt x="32" y="23"/>
                  </a:cubicBezTo>
                  <a:cubicBezTo>
                    <a:pt x="39" y="17"/>
                    <a:pt x="48" y="14"/>
                    <a:pt x="57" y="14"/>
                  </a:cubicBezTo>
                  <a:cubicBezTo>
                    <a:pt x="82" y="14"/>
                    <a:pt x="101" y="34"/>
                    <a:pt x="101" y="58"/>
                  </a:cubicBezTo>
                  <a:cubicBezTo>
                    <a:pt x="101" y="68"/>
                    <a:pt x="98" y="76"/>
                    <a:pt x="93" y="84"/>
                  </a:cubicBezTo>
                  <a:cubicBezTo>
                    <a:pt x="99" y="90"/>
                    <a:pt x="99" y="90"/>
                    <a:pt x="99" y="90"/>
                  </a:cubicBezTo>
                  <a:lnTo>
                    <a:pt x="93" y="8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latin typeface="Franklin Gothic Book"/>
              </a:endParaRPr>
            </a:p>
          </p:txBody>
        </p:sp>
      </p:grpSp>
      <p:grpSp>
        <p:nvGrpSpPr>
          <p:cNvPr id="308" name="Group 307"/>
          <p:cNvGrpSpPr/>
          <p:nvPr/>
        </p:nvGrpSpPr>
        <p:grpSpPr>
          <a:xfrm>
            <a:off x="6542704" y="3793037"/>
            <a:ext cx="165268" cy="133657"/>
            <a:chOff x="5195888" y="2986088"/>
            <a:chExt cx="171450" cy="169863"/>
          </a:xfrm>
        </p:grpSpPr>
        <p:sp>
          <p:nvSpPr>
            <p:cNvPr id="309" name="Freeform 43"/>
            <p:cNvSpPr>
              <a:spLocks noEditPoints="1"/>
            </p:cNvSpPr>
            <p:nvPr/>
          </p:nvSpPr>
          <p:spPr bwMode="auto">
            <a:xfrm>
              <a:off x="5195888" y="2986088"/>
              <a:ext cx="171450" cy="169863"/>
            </a:xfrm>
            <a:custGeom>
              <a:avLst/>
              <a:gdLst>
                <a:gd name="T0" fmla="*/ 77 w 155"/>
                <a:gd name="T1" fmla="*/ 0 h 154"/>
                <a:gd name="T2" fmla="*/ 0 w 155"/>
                <a:gd name="T3" fmla="*/ 77 h 154"/>
                <a:gd name="T4" fmla="*/ 77 w 155"/>
                <a:gd name="T5" fmla="*/ 154 h 154"/>
                <a:gd name="T6" fmla="*/ 155 w 155"/>
                <a:gd name="T7" fmla="*/ 77 h 154"/>
                <a:gd name="T8" fmla="*/ 77 w 155"/>
                <a:gd name="T9" fmla="*/ 0 h 154"/>
                <a:gd name="T10" fmla="*/ 77 w 155"/>
                <a:gd name="T11" fmla="*/ 135 h 154"/>
                <a:gd name="T12" fmla="*/ 20 w 155"/>
                <a:gd name="T13" fmla="*/ 77 h 154"/>
                <a:gd name="T14" fmla="*/ 77 w 155"/>
                <a:gd name="T15" fmla="*/ 19 h 154"/>
                <a:gd name="T16" fmla="*/ 135 w 155"/>
                <a:gd name="T17" fmla="*/ 77 h 154"/>
                <a:gd name="T18" fmla="*/ 77 w 155"/>
                <a:gd name="T19" fmla="*/ 13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 h="154">
                  <a:moveTo>
                    <a:pt x="77" y="0"/>
                  </a:moveTo>
                  <a:cubicBezTo>
                    <a:pt x="35" y="0"/>
                    <a:pt x="0" y="34"/>
                    <a:pt x="0" y="77"/>
                  </a:cubicBezTo>
                  <a:cubicBezTo>
                    <a:pt x="0" y="120"/>
                    <a:pt x="35" y="154"/>
                    <a:pt x="77" y="154"/>
                  </a:cubicBezTo>
                  <a:cubicBezTo>
                    <a:pt x="120" y="154"/>
                    <a:pt x="155" y="120"/>
                    <a:pt x="155" y="77"/>
                  </a:cubicBezTo>
                  <a:cubicBezTo>
                    <a:pt x="155" y="34"/>
                    <a:pt x="120" y="0"/>
                    <a:pt x="77" y="0"/>
                  </a:cubicBezTo>
                  <a:close/>
                  <a:moveTo>
                    <a:pt x="77" y="135"/>
                  </a:moveTo>
                  <a:cubicBezTo>
                    <a:pt x="46" y="135"/>
                    <a:pt x="20" y="109"/>
                    <a:pt x="20" y="77"/>
                  </a:cubicBezTo>
                  <a:cubicBezTo>
                    <a:pt x="20" y="45"/>
                    <a:pt x="46" y="19"/>
                    <a:pt x="77" y="19"/>
                  </a:cubicBezTo>
                  <a:cubicBezTo>
                    <a:pt x="109" y="19"/>
                    <a:pt x="135" y="45"/>
                    <a:pt x="135" y="77"/>
                  </a:cubicBezTo>
                  <a:cubicBezTo>
                    <a:pt x="135" y="109"/>
                    <a:pt x="109" y="135"/>
                    <a:pt x="77" y="135"/>
                  </a:cubicBezTo>
                  <a:close/>
                </a:path>
              </a:pathLst>
            </a:custGeom>
            <a:solidFill>
              <a:srgbClr val="E317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latin typeface="Franklin Gothic Book"/>
              </a:endParaRPr>
            </a:p>
          </p:txBody>
        </p:sp>
        <p:sp>
          <p:nvSpPr>
            <p:cNvPr id="310" name="Freeform 44"/>
            <p:cNvSpPr>
              <a:spLocks/>
            </p:cNvSpPr>
            <p:nvPr/>
          </p:nvSpPr>
          <p:spPr bwMode="auto">
            <a:xfrm>
              <a:off x="5233988" y="3041650"/>
              <a:ext cx="76200" cy="77788"/>
            </a:xfrm>
            <a:custGeom>
              <a:avLst/>
              <a:gdLst>
                <a:gd name="T0" fmla="*/ 0 w 69"/>
                <a:gd name="T1" fmla="*/ 26 h 70"/>
                <a:gd name="T2" fmla="*/ 43 w 69"/>
                <a:gd name="T3" fmla="*/ 70 h 70"/>
                <a:gd name="T4" fmla="*/ 69 w 69"/>
                <a:gd name="T5" fmla="*/ 61 h 70"/>
                <a:gd name="T6" fmla="*/ 8 w 69"/>
                <a:gd name="T7" fmla="*/ 0 h 70"/>
                <a:gd name="T8" fmla="*/ 0 w 69"/>
                <a:gd name="T9" fmla="*/ 26 h 70"/>
              </a:gdLst>
              <a:ahLst/>
              <a:cxnLst>
                <a:cxn ang="0">
                  <a:pos x="T0" y="T1"/>
                </a:cxn>
                <a:cxn ang="0">
                  <a:pos x="T2" y="T3"/>
                </a:cxn>
                <a:cxn ang="0">
                  <a:pos x="T4" y="T5"/>
                </a:cxn>
                <a:cxn ang="0">
                  <a:pos x="T6" y="T7"/>
                </a:cxn>
                <a:cxn ang="0">
                  <a:pos x="T8" y="T9"/>
                </a:cxn>
              </a:cxnLst>
              <a:rect l="0" t="0" r="r" b="b"/>
              <a:pathLst>
                <a:path w="69" h="70">
                  <a:moveTo>
                    <a:pt x="0" y="26"/>
                  </a:moveTo>
                  <a:cubicBezTo>
                    <a:pt x="0" y="50"/>
                    <a:pt x="19" y="70"/>
                    <a:pt x="43" y="70"/>
                  </a:cubicBezTo>
                  <a:cubicBezTo>
                    <a:pt x="53" y="70"/>
                    <a:pt x="62" y="67"/>
                    <a:pt x="69" y="61"/>
                  </a:cubicBezTo>
                  <a:cubicBezTo>
                    <a:pt x="8" y="0"/>
                    <a:pt x="8" y="0"/>
                    <a:pt x="8" y="0"/>
                  </a:cubicBezTo>
                  <a:cubicBezTo>
                    <a:pt x="3" y="7"/>
                    <a:pt x="0" y="16"/>
                    <a:pt x="0" y="26"/>
                  </a:cubicBezTo>
                  <a:close/>
                </a:path>
              </a:pathLst>
            </a:custGeom>
            <a:solidFill>
              <a:srgbClr val="E317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latin typeface="Franklin Gothic Book"/>
              </a:endParaRPr>
            </a:p>
          </p:txBody>
        </p:sp>
        <p:sp>
          <p:nvSpPr>
            <p:cNvPr id="311" name="Freeform 45"/>
            <p:cNvSpPr>
              <a:spLocks/>
            </p:cNvSpPr>
            <p:nvPr/>
          </p:nvSpPr>
          <p:spPr bwMode="auto">
            <a:xfrm>
              <a:off x="5253038" y="3022600"/>
              <a:ext cx="76200" cy="77788"/>
            </a:xfrm>
            <a:custGeom>
              <a:avLst/>
              <a:gdLst>
                <a:gd name="T0" fmla="*/ 25 w 69"/>
                <a:gd name="T1" fmla="*/ 0 h 70"/>
                <a:gd name="T2" fmla="*/ 0 w 69"/>
                <a:gd name="T3" fmla="*/ 9 h 70"/>
                <a:gd name="T4" fmla="*/ 61 w 69"/>
                <a:gd name="T5" fmla="*/ 70 h 70"/>
                <a:gd name="T6" fmla="*/ 69 w 69"/>
                <a:gd name="T7" fmla="*/ 44 h 70"/>
                <a:gd name="T8" fmla="*/ 25 w 69"/>
                <a:gd name="T9" fmla="*/ 0 h 70"/>
              </a:gdLst>
              <a:ahLst/>
              <a:cxnLst>
                <a:cxn ang="0">
                  <a:pos x="T0" y="T1"/>
                </a:cxn>
                <a:cxn ang="0">
                  <a:pos x="T2" y="T3"/>
                </a:cxn>
                <a:cxn ang="0">
                  <a:pos x="T4" y="T5"/>
                </a:cxn>
                <a:cxn ang="0">
                  <a:pos x="T6" y="T7"/>
                </a:cxn>
                <a:cxn ang="0">
                  <a:pos x="T8" y="T9"/>
                </a:cxn>
              </a:cxnLst>
              <a:rect l="0" t="0" r="r" b="b"/>
              <a:pathLst>
                <a:path w="69" h="70">
                  <a:moveTo>
                    <a:pt x="25" y="0"/>
                  </a:moveTo>
                  <a:cubicBezTo>
                    <a:pt x="16" y="0"/>
                    <a:pt x="7" y="3"/>
                    <a:pt x="0" y="9"/>
                  </a:cubicBezTo>
                  <a:cubicBezTo>
                    <a:pt x="61" y="70"/>
                    <a:pt x="61" y="70"/>
                    <a:pt x="61" y="70"/>
                  </a:cubicBezTo>
                  <a:cubicBezTo>
                    <a:pt x="66" y="62"/>
                    <a:pt x="69" y="54"/>
                    <a:pt x="69" y="44"/>
                  </a:cubicBezTo>
                  <a:cubicBezTo>
                    <a:pt x="69" y="20"/>
                    <a:pt x="50" y="0"/>
                    <a:pt x="25" y="0"/>
                  </a:cubicBezTo>
                  <a:close/>
                </a:path>
              </a:pathLst>
            </a:custGeom>
            <a:solidFill>
              <a:srgbClr val="E317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latin typeface="Franklin Gothic Book"/>
              </a:endParaRPr>
            </a:p>
          </p:txBody>
        </p:sp>
        <p:sp>
          <p:nvSpPr>
            <p:cNvPr id="312" name="Freeform 46"/>
            <p:cNvSpPr>
              <a:spLocks noEditPoints="1"/>
            </p:cNvSpPr>
            <p:nvPr/>
          </p:nvSpPr>
          <p:spPr bwMode="auto">
            <a:xfrm>
              <a:off x="5218113" y="3006725"/>
              <a:ext cx="127000" cy="128588"/>
            </a:xfrm>
            <a:custGeom>
              <a:avLst/>
              <a:gdLst>
                <a:gd name="T0" fmla="*/ 57 w 115"/>
                <a:gd name="T1" fmla="*/ 0 h 116"/>
                <a:gd name="T2" fmla="*/ 0 w 115"/>
                <a:gd name="T3" fmla="*/ 58 h 116"/>
                <a:gd name="T4" fmla="*/ 57 w 115"/>
                <a:gd name="T5" fmla="*/ 116 h 116"/>
                <a:gd name="T6" fmla="*/ 115 w 115"/>
                <a:gd name="T7" fmla="*/ 58 h 116"/>
                <a:gd name="T8" fmla="*/ 57 w 115"/>
                <a:gd name="T9" fmla="*/ 0 h 116"/>
                <a:gd name="T10" fmla="*/ 57 w 115"/>
                <a:gd name="T11" fmla="*/ 102 h 116"/>
                <a:gd name="T12" fmla="*/ 14 w 115"/>
                <a:gd name="T13" fmla="*/ 58 h 116"/>
                <a:gd name="T14" fmla="*/ 22 w 115"/>
                <a:gd name="T15" fmla="*/ 32 h 116"/>
                <a:gd name="T16" fmla="*/ 83 w 115"/>
                <a:gd name="T17" fmla="*/ 93 h 116"/>
                <a:gd name="T18" fmla="*/ 57 w 115"/>
                <a:gd name="T19" fmla="*/ 102 h 116"/>
                <a:gd name="T20" fmla="*/ 93 w 115"/>
                <a:gd name="T21" fmla="*/ 84 h 116"/>
                <a:gd name="T22" fmla="*/ 32 w 115"/>
                <a:gd name="T23" fmla="*/ 23 h 116"/>
                <a:gd name="T24" fmla="*/ 57 w 115"/>
                <a:gd name="T25" fmla="*/ 14 h 116"/>
                <a:gd name="T26" fmla="*/ 101 w 115"/>
                <a:gd name="T27" fmla="*/ 58 h 116"/>
                <a:gd name="T28" fmla="*/ 93 w 115"/>
                <a:gd name="T29" fmla="*/ 84 h 116"/>
                <a:gd name="T30" fmla="*/ 99 w 115"/>
                <a:gd name="T31" fmla="*/ 90 h 116"/>
                <a:gd name="T32" fmla="*/ 93 w 115"/>
                <a:gd name="T33" fmla="*/ 8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5" h="116">
                  <a:moveTo>
                    <a:pt x="57" y="0"/>
                  </a:moveTo>
                  <a:cubicBezTo>
                    <a:pt x="26" y="0"/>
                    <a:pt x="0" y="26"/>
                    <a:pt x="0" y="58"/>
                  </a:cubicBezTo>
                  <a:cubicBezTo>
                    <a:pt x="0" y="90"/>
                    <a:pt x="26" y="116"/>
                    <a:pt x="57" y="116"/>
                  </a:cubicBezTo>
                  <a:cubicBezTo>
                    <a:pt x="89" y="116"/>
                    <a:pt x="115" y="90"/>
                    <a:pt x="115" y="58"/>
                  </a:cubicBezTo>
                  <a:cubicBezTo>
                    <a:pt x="115" y="26"/>
                    <a:pt x="89" y="0"/>
                    <a:pt x="57" y="0"/>
                  </a:cubicBezTo>
                  <a:close/>
                  <a:moveTo>
                    <a:pt x="57" y="102"/>
                  </a:moveTo>
                  <a:cubicBezTo>
                    <a:pt x="33" y="102"/>
                    <a:pt x="14" y="82"/>
                    <a:pt x="14" y="58"/>
                  </a:cubicBezTo>
                  <a:cubicBezTo>
                    <a:pt x="14" y="48"/>
                    <a:pt x="17" y="39"/>
                    <a:pt x="22" y="32"/>
                  </a:cubicBezTo>
                  <a:cubicBezTo>
                    <a:pt x="83" y="93"/>
                    <a:pt x="83" y="93"/>
                    <a:pt x="83" y="93"/>
                  </a:cubicBezTo>
                  <a:cubicBezTo>
                    <a:pt x="76" y="99"/>
                    <a:pt x="67" y="102"/>
                    <a:pt x="57" y="102"/>
                  </a:cubicBezTo>
                  <a:close/>
                  <a:moveTo>
                    <a:pt x="93" y="84"/>
                  </a:moveTo>
                  <a:cubicBezTo>
                    <a:pt x="32" y="23"/>
                    <a:pt x="32" y="23"/>
                    <a:pt x="32" y="23"/>
                  </a:cubicBezTo>
                  <a:cubicBezTo>
                    <a:pt x="39" y="17"/>
                    <a:pt x="48" y="14"/>
                    <a:pt x="57" y="14"/>
                  </a:cubicBezTo>
                  <a:cubicBezTo>
                    <a:pt x="82" y="14"/>
                    <a:pt x="101" y="34"/>
                    <a:pt x="101" y="58"/>
                  </a:cubicBezTo>
                  <a:cubicBezTo>
                    <a:pt x="101" y="68"/>
                    <a:pt x="98" y="76"/>
                    <a:pt x="93" y="84"/>
                  </a:cubicBezTo>
                  <a:cubicBezTo>
                    <a:pt x="99" y="90"/>
                    <a:pt x="99" y="90"/>
                    <a:pt x="99" y="90"/>
                  </a:cubicBezTo>
                  <a:lnTo>
                    <a:pt x="93" y="8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latin typeface="Franklin Gothic Book"/>
              </a:endParaRPr>
            </a:p>
          </p:txBody>
        </p:sp>
      </p:grpSp>
      <p:grpSp>
        <p:nvGrpSpPr>
          <p:cNvPr id="313" name="Group 312"/>
          <p:cNvGrpSpPr/>
          <p:nvPr/>
        </p:nvGrpSpPr>
        <p:grpSpPr>
          <a:xfrm>
            <a:off x="1922579" y="3548299"/>
            <a:ext cx="361142" cy="296044"/>
            <a:chOff x="895350" y="1692275"/>
            <a:chExt cx="374650" cy="376238"/>
          </a:xfrm>
        </p:grpSpPr>
        <p:sp>
          <p:nvSpPr>
            <p:cNvPr id="314" name="Freeform 93"/>
            <p:cNvSpPr>
              <a:spLocks/>
            </p:cNvSpPr>
            <p:nvPr/>
          </p:nvSpPr>
          <p:spPr bwMode="auto">
            <a:xfrm>
              <a:off x="928688" y="1727200"/>
              <a:ext cx="307975" cy="300038"/>
            </a:xfrm>
            <a:custGeom>
              <a:avLst/>
              <a:gdLst>
                <a:gd name="T0" fmla="*/ 140 w 279"/>
                <a:gd name="T1" fmla="*/ 0 h 272"/>
                <a:gd name="T2" fmla="*/ 0 w 279"/>
                <a:gd name="T3" fmla="*/ 139 h 272"/>
                <a:gd name="T4" fmla="*/ 16 w 279"/>
                <a:gd name="T5" fmla="*/ 203 h 272"/>
                <a:gd name="T6" fmla="*/ 32 w 279"/>
                <a:gd name="T7" fmla="*/ 195 h 272"/>
                <a:gd name="T8" fmla="*/ 39 w 279"/>
                <a:gd name="T9" fmla="*/ 192 h 272"/>
                <a:gd name="T10" fmla="*/ 23 w 279"/>
                <a:gd name="T11" fmla="*/ 152 h 272"/>
                <a:gd name="T12" fmla="*/ 23 w 279"/>
                <a:gd name="T13" fmla="*/ 113 h 272"/>
                <a:gd name="T14" fmla="*/ 76 w 279"/>
                <a:gd name="T15" fmla="*/ 57 h 272"/>
                <a:gd name="T16" fmla="*/ 76 w 279"/>
                <a:gd name="T17" fmla="*/ 57 h 272"/>
                <a:gd name="T18" fmla="*/ 76 w 279"/>
                <a:gd name="T19" fmla="*/ 57 h 272"/>
                <a:gd name="T20" fmla="*/ 129 w 279"/>
                <a:gd name="T21" fmla="*/ 113 h 272"/>
                <a:gd name="T22" fmla="*/ 129 w 279"/>
                <a:gd name="T23" fmla="*/ 152 h 272"/>
                <a:gd name="T24" fmla="*/ 113 w 279"/>
                <a:gd name="T25" fmla="*/ 192 h 272"/>
                <a:gd name="T26" fmla="*/ 120 w 279"/>
                <a:gd name="T27" fmla="*/ 195 h 272"/>
                <a:gd name="T28" fmla="*/ 170 w 279"/>
                <a:gd name="T29" fmla="*/ 221 h 272"/>
                <a:gd name="T30" fmla="*/ 177 w 279"/>
                <a:gd name="T31" fmla="*/ 231 h 272"/>
                <a:gd name="T32" fmla="*/ 179 w 279"/>
                <a:gd name="T33" fmla="*/ 272 h 272"/>
                <a:gd name="T34" fmla="*/ 279 w 279"/>
                <a:gd name="T35" fmla="*/ 139 h 272"/>
                <a:gd name="T36" fmla="*/ 140 w 279"/>
                <a:gd name="T3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9" h="272">
                  <a:moveTo>
                    <a:pt x="140" y="0"/>
                  </a:moveTo>
                  <a:cubicBezTo>
                    <a:pt x="63" y="0"/>
                    <a:pt x="0" y="62"/>
                    <a:pt x="0" y="139"/>
                  </a:cubicBezTo>
                  <a:cubicBezTo>
                    <a:pt x="0" y="162"/>
                    <a:pt x="6" y="184"/>
                    <a:pt x="16" y="203"/>
                  </a:cubicBezTo>
                  <a:cubicBezTo>
                    <a:pt x="32" y="195"/>
                    <a:pt x="32" y="195"/>
                    <a:pt x="32" y="195"/>
                  </a:cubicBezTo>
                  <a:cubicBezTo>
                    <a:pt x="39" y="192"/>
                    <a:pt x="39" y="192"/>
                    <a:pt x="39" y="192"/>
                  </a:cubicBezTo>
                  <a:cubicBezTo>
                    <a:pt x="29" y="181"/>
                    <a:pt x="23" y="167"/>
                    <a:pt x="23" y="152"/>
                  </a:cubicBezTo>
                  <a:cubicBezTo>
                    <a:pt x="23" y="113"/>
                    <a:pt x="23" y="113"/>
                    <a:pt x="23" y="113"/>
                  </a:cubicBezTo>
                  <a:cubicBezTo>
                    <a:pt x="23" y="82"/>
                    <a:pt x="47" y="57"/>
                    <a:pt x="76" y="57"/>
                  </a:cubicBezTo>
                  <a:cubicBezTo>
                    <a:pt x="76" y="57"/>
                    <a:pt x="76" y="57"/>
                    <a:pt x="76" y="57"/>
                  </a:cubicBezTo>
                  <a:cubicBezTo>
                    <a:pt x="76" y="57"/>
                    <a:pt x="76" y="57"/>
                    <a:pt x="76" y="57"/>
                  </a:cubicBezTo>
                  <a:cubicBezTo>
                    <a:pt x="105" y="57"/>
                    <a:pt x="129" y="82"/>
                    <a:pt x="129" y="113"/>
                  </a:cubicBezTo>
                  <a:cubicBezTo>
                    <a:pt x="129" y="152"/>
                    <a:pt x="129" y="152"/>
                    <a:pt x="129" y="152"/>
                  </a:cubicBezTo>
                  <a:cubicBezTo>
                    <a:pt x="129" y="167"/>
                    <a:pt x="123" y="181"/>
                    <a:pt x="113" y="192"/>
                  </a:cubicBezTo>
                  <a:cubicBezTo>
                    <a:pt x="120" y="195"/>
                    <a:pt x="120" y="195"/>
                    <a:pt x="120" y="195"/>
                  </a:cubicBezTo>
                  <a:cubicBezTo>
                    <a:pt x="170" y="221"/>
                    <a:pt x="170" y="221"/>
                    <a:pt x="170" y="221"/>
                  </a:cubicBezTo>
                  <a:cubicBezTo>
                    <a:pt x="174" y="224"/>
                    <a:pt x="176" y="227"/>
                    <a:pt x="177" y="231"/>
                  </a:cubicBezTo>
                  <a:cubicBezTo>
                    <a:pt x="177" y="251"/>
                    <a:pt x="178" y="264"/>
                    <a:pt x="179" y="272"/>
                  </a:cubicBezTo>
                  <a:cubicBezTo>
                    <a:pt x="236" y="255"/>
                    <a:pt x="279" y="202"/>
                    <a:pt x="279" y="139"/>
                  </a:cubicBezTo>
                  <a:cubicBezTo>
                    <a:pt x="279" y="62"/>
                    <a:pt x="216" y="0"/>
                    <a:pt x="140"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latin typeface="Franklin Gothic Book"/>
              </a:endParaRPr>
            </a:p>
          </p:txBody>
        </p:sp>
        <p:sp>
          <p:nvSpPr>
            <p:cNvPr id="315" name="Freeform 94"/>
            <p:cNvSpPr>
              <a:spLocks noEditPoints="1"/>
            </p:cNvSpPr>
            <p:nvPr/>
          </p:nvSpPr>
          <p:spPr bwMode="auto">
            <a:xfrm>
              <a:off x="895350" y="1692275"/>
              <a:ext cx="374650" cy="376238"/>
            </a:xfrm>
            <a:custGeom>
              <a:avLst/>
              <a:gdLst>
                <a:gd name="T0" fmla="*/ 170 w 339"/>
                <a:gd name="T1" fmla="*/ 0 h 339"/>
                <a:gd name="T2" fmla="*/ 0 w 339"/>
                <a:gd name="T3" fmla="*/ 170 h 339"/>
                <a:gd name="T4" fmla="*/ 170 w 339"/>
                <a:gd name="T5" fmla="*/ 339 h 339"/>
                <a:gd name="T6" fmla="*/ 339 w 339"/>
                <a:gd name="T7" fmla="*/ 170 h 339"/>
                <a:gd name="T8" fmla="*/ 170 w 339"/>
                <a:gd name="T9" fmla="*/ 0 h 339"/>
                <a:gd name="T10" fmla="*/ 209 w 339"/>
                <a:gd name="T11" fmla="*/ 303 h 339"/>
                <a:gd name="T12" fmla="*/ 207 w 339"/>
                <a:gd name="T13" fmla="*/ 262 h 339"/>
                <a:gd name="T14" fmla="*/ 200 w 339"/>
                <a:gd name="T15" fmla="*/ 252 h 339"/>
                <a:gd name="T16" fmla="*/ 150 w 339"/>
                <a:gd name="T17" fmla="*/ 226 h 339"/>
                <a:gd name="T18" fmla="*/ 143 w 339"/>
                <a:gd name="T19" fmla="*/ 223 h 339"/>
                <a:gd name="T20" fmla="*/ 159 w 339"/>
                <a:gd name="T21" fmla="*/ 183 h 339"/>
                <a:gd name="T22" fmla="*/ 159 w 339"/>
                <a:gd name="T23" fmla="*/ 144 h 339"/>
                <a:gd name="T24" fmla="*/ 106 w 339"/>
                <a:gd name="T25" fmla="*/ 88 h 339"/>
                <a:gd name="T26" fmla="*/ 106 w 339"/>
                <a:gd name="T27" fmla="*/ 88 h 339"/>
                <a:gd name="T28" fmla="*/ 106 w 339"/>
                <a:gd name="T29" fmla="*/ 88 h 339"/>
                <a:gd name="T30" fmla="*/ 53 w 339"/>
                <a:gd name="T31" fmla="*/ 144 h 339"/>
                <a:gd name="T32" fmla="*/ 53 w 339"/>
                <a:gd name="T33" fmla="*/ 183 h 339"/>
                <a:gd name="T34" fmla="*/ 69 w 339"/>
                <a:gd name="T35" fmla="*/ 223 h 339"/>
                <a:gd name="T36" fmla="*/ 62 w 339"/>
                <a:gd name="T37" fmla="*/ 226 h 339"/>
                <a:gd name="T38" fmla="*/ 46 w 339"/>
                <a:gd name="T39" fmla="*/ 234 h 339"/>
                <a:gd name="T40" fmla="*/ 30 w 339"/>
                <a:gd name="T41" fmla="*/ 170 h 339"/>
                <a:gd name="T42" fmla="*/ 170 w 339"/>
                <a:gd name="T43" fmla="*/ 31 h 339"/>
                <a:gd name="T44" fmla="*/ 309 w 339"/>
                <a:gd name="T45" fmla="*/ 170 h 339"/>
                <a:gd name="T46" fmla="*/ 209 w 339"/>
                <a:gd name="T47" fmla="*/ 303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9" h="339">
                  <a:moveTo>
                    <a:pt x="170" y="0"/>
                  </a:moveTo>
                  <a:cubicBezTo>
                    <a:pt x="76" y="0"/>
                    <a:pt x="0" y="76"/>
                    <a:pt x="0" y="170"/>
                  </a:cubicBezTo>
                  <a:cubicBezTo>
                    <a:pt x="0" y="263"/>
                    <a:pt x="76" y="339"/>
                    <a:pt x="170" y="339"/>
                  </a:cubicBezTo>
                  <a:cubicBezTo>
                    <a:pt x="263" y="339"/>
                    <a:pt x="339" y="263"/>
                    <a:pt x="339" y="170"/>
                  </a:cubicBezTo>
                  <a:cubicBezTo>
                    <a:pt x="339" y="76"/>
                    <a:pt x="263" y="0"/>
                    <a:pt x="170" y="0"/>
                  </a:cubicBezTo>
                  <a:close/>
                  <a:moveTo>
                    <a:pt x="209" y="303"/>
                  </a:moveTo>
                  <a:cubicBezTo>
                    <a:pt x="208" y="295"/>
                    <a:pt x="207" y="282"/>
                    <a:pt x="207" y="262"/>
                  </a:cubicBezTo>
                  <a:cubicBezTo>
                    <a:pt x="206" y="258"/>
                    <a:pt x="204" y="255"/>
                    <a:pt x="200" y="252"/>
                  </a:cubicBezTo>
                  <a:cubicBezTo>
                    <a:pt x="150" y="226"/>
                    <a:pt x="150" y="226"/>
                    <a:pt x="150" y="226"/>
                  </a:cubicBezTo>
                  <a:cubicBezTo>
                    <a:pt x="143" y="223"/>
                    <a:pt x="143" y="223"/>
                    <a:pt x="143" y="223"/>
                  </a:cubicBezTo>
                  <a:cubicBezTo>
                    <a:pt x="153" y="212"/>
                    <a:pt x="159" y="198"/>
                    <a:pt x="159" y="183"/>
                  </a:cubicBezTo>
                  <a:cubicBezTo>
                    <a:pt x="159" y="144"/>
                    <a:pt x="159" y="144"/>
                    <a:pt x="159" y="144"/>
                  </a:cubicBezTo>
                  <a:cubicBezTo>
                    <a:pt x="159" y="113"/>
                    <a:pt x="135" y="88"/>
                    <a:pt x="106" y="88"/>
                  </a:cubicBezTo>
                  <a:cubicBezTo>
                    <a:pt x="106" y="88"/>
                    <a:pt x="106" y="88"/>
                    <a:pt x="106" y="88"/>
                  </a:cubicBezTo>
                  <a:cubicBezTo>
                    <a:pt x="106" y="88"/>
                    <a:pt x="106" y="88"/>
                    <a:pt x="106" y="88"/>
                  </a:cubicBezTo>
                  <a:cubicBezTo>
                    <a:pt x="77" y="88"/>
                    <a:pt x="53" y="113"/>
                    <a:pt x="53" y="144"/>
                  </a:cubicBezTo>
                  <a:cubicBezTo>
                    <a:pt x="53" y="183"/>
                    <a:pt x="53" y="183"/>
                    <a:pt x="53" y="183"/>
                  </a:cubicBezTo>
                  <a:cubicBezTo>
                    <a:pt x="53" y="198"/>
                    <a:pt x="59" y="212"/>
                    <a:pt x="69" y="223"/>
                  </a:cubicBezTo>
                  <a:cubicBezTo>
                    <a:pt x="62" y="226"/>
                    <a:pt x="62" y="226"/>
                    <a:pt x="62" y="226"/>
                  </a:cubicBezTo>
                  <a:cubicBezTo>
                    <a:pt x="46" y="234"/>
                    <a:pt x="46" y="234"/>
                    <a:pt x="46" y="234"/>
                  </a:cubicBezTo>
                  <a:cubicBezTo>
                    <a:pt x="36" y="215"/>
                    <a:pt x="30" y="193"/>
                    <a:pt x="30" y="170"/>
                  </a:cubicBezTo>
                  <a:cubicBezTo>
                    <a:pt x="30" y="93"/>
                    <a:pt x="93" y="31"/>
                    <a:pt x="170" y="31"/>
                  </a:cubicBezTo>
                  <a:cubicBezTo>
                    <a:pt x="246" y="31"/>
                    <a:pt x="309" y="93"/>
                    <a:pt x="309" y="170"/>
                  </a:cubicBezTo>
                  <a:cubicBezTo>
                    <a:pt x="309" y="233"/>
                    <a:pt x="266" y="286"/>
                    <a:pt x="209" y="303"/>
                  </a:cubicBezTo>
                  <a:close/>
                </a:path>
              </a:pathLst>
            </a:custGeom>
            <a:solidFill>
              <a:srgbClr val="659E3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latin typeface="Franklin Gothic Book"/>
              </a:endParaRPr>
            </a:p>
          </p:txBody>
        </p:sp>
      </p:grpSp>
      <p:sp>
        <p:nvSpPr>
          <p:cNvPr id="316" name="Freeform 105"/>
          <p:cNvSpPr>
            <a:spLocks noEditPoints="1"/>
          </p:cNvSpPr>
          <p:nvPr/>
        </p:nvSpPr>
        <p:spPr bwMode="auto">
          <a:xfrm>
            <a:off x="3099352" y="3889249"/>
            <a:ext cx="402460" cy="327272"/>
          </a:xfrm>
          <a:custGeom>
            <a:avLst/>
            <a:gdLst>
              <a:gd name="T0" fmla="*/ 0 w 376"/>
              <a:gd name="T1" fmla="*/ 188 h 375"/>
              <a:gd name="T2" fmla="*/ 376 w 376"/>
              <a:gd name="T3" fmla="*/ 188 h 375"/>
              <a:gd name="T4" fmla="*/ 288 w 376"/>
              <a:gd name="T5" fmla="*/ 61 h 375"/>
              <a:gd name="T6" fmla="*/ 313 w 376"/>
              <a:gd name="T7" fmla="*/ 86 h 375"/>
              <a:gd name="T8" fmla="*/ 344 w 376"/>
              <a:gd name="T9" fmla="*/ 163 h 375"/>
              <a:gd name="T10" fmla="*/ 336 w 376"/>
              <a:gd name="T11" fmla="*/ 140 h 375"/>
              <a:gd name="T12" fmla="*/ 320 w 376"/>
              <a:gd name="T13" fmla="*/ 131 h 375"/>
              <a:gd name="T14" fmla="*/ 299 w 376"/>
              <a:gd name="T15" fmla="*/ 111 h 375"/>
              <a:gd name="T16" fmla="*/ 270 w 376"/>
              <a:gd name="T17" fmla="*/ 114 h 375"/>
              <a:gd name="T18" fmla="*/ 280 w 376"/>
              <a:gd name="T19" fmla="*/ 88 h 375"/>
              <a:gd name="T20" fmla="*/ 288 w 376"/>
              <a:gd name="T21" fmla="*/ 66 h 375"/>
              <a:gd name="T22" fmla="*/ 267 w 376"/>
              <a:gd name="T23" fmla="*/ 54 h 375"/>
              <a:gd name="T24" fmla="*/ 277 w 376"/>
              <a:gd name="T25" fmla="*/ 77 h 375"/>
              <a:gd name="T26" fmla="*/ 262 w 376"/>
              <a:gd name="T27" fmla="*/ 71 h 375"/>
              <a:gd name="T28" fmla="*/ 236 w 376"/>
              <a:gd name="T29" fmla="*/ 66 h 375"/>
              <a:gd name="T30" fmla="*/ 195 w 376"/>
              <a:gd name="T31" fmla="*/ 56 h 375"/>
              <a:gd name="T32" fmla="*/ 174 w 376"/>
              <a:gd name="T33" fmla="*/ 91 h 375"/>
              <a:gd name="T34" fmla="*/ 211 w 376"/>
              <a:gd name="T35" fmla="*/ 69 h 375"/>
              <a:gd name="T36" fmla="*/ 233 w 376"/>
              <a:gd name="T37" fmla="*/ 128 h 375"/>
              <a:gd name="T38" fmla="*/ 212 w 376"/>
              <a:gd name="T39" fmla="*/ 114 h 375"/>
              <a:gd name="T40" fmla="*/ 182 w 376"/>
              <a:gd name="T41" fmla="*/ 133 h 375"/>
              <a:gd name="T42" fmla="*/ 133 w 376"/>
              <a:gd name="T43" fmla="*/ 170 h 375"/>
              <a:gd name="T44" fmla="*/ 123 w 376"/>
              <a:gd name="T45" fmla="*/ 172 h 375"/>
              <a:gd name="T46" fmla="*/ 88 w 376"/>
              <a:gd name="T47" fmla="*/ 192 h 375"/>
              <a:gd name="T48" fmla="*/ 102 w 376"/>
              <a:gd name="T49" fmla="*/ 209 h 375"/>
              <a:gd name="T50" fmla="*/ 110 w 376"/>
              <a:gd name="T51" fmla="*/ 235 h 375"/>
              <a:gd name="T52" fmla="*/ 187 w 376"/>
              <a:gd name="T53" fmla="*/ 260 h 375"/>
              <a:gd name="T54" fmla="*/ 172 w 376"/>
              <a:gd name="T55" fmla="*/ 308 h 375"/>
              <a:gd name="T56" fmla="*/ 169 w 376"/>
              <a:gd name="T57" fmla="*/ 350 h 375"/>
              <a:gd name="T58" fmla="*/ 135 w 376"/>
              <a:gd name="T59" fmla="*/ 349 h 375"/>
              <a:gd name="T60" fmla="*/ 76 w 376"/>
              <a:gd name="T61" fmla="*/ 295 h 375"/>
              <a:gd name="T62" fmla="*/ 73 w 376"/>
              <a:gd name="T63" fmla="*/ 247 h 375"/>
              <a:gd name="T64" fmla="*/ 93 w 376"/>
              <a:gd name="T65" fmla="*/ 218 h 375"/>
              <a:gd name="T66" fmla="*/ 64 w 376"/>
              <a:gd name="T67" fmla="*/ 151 h 375"/>
              <a:gd name="T68" fmla="*/ 54 w 376"/>
              <a:gd name="T69" fmla="*/ 176 h 375"/>
              <a:gd name="T70" fmla="*/ 67 w 376"/>
              <a:gd name="T71" fmla="*/ 108 h 375"/>
              <a:gd name="T72" fmla="*/ 77 w 376"/>
              <a:gd name="T73" fmla="*/ 67 h 375"/>
              <a:gd name="T74" fmla="*/ 157 w 376"/>
              <a:gd name="T75" fmla="*/ 39 h 375"/>
              <a:gd name="T76" fmla="*/ 175 w 376"/>
              <a:gd name="T77" fmla="*/ 39 h 375"/>
              <a:gd name="T78" fmla="*/ 213 w 376"/>
              <a:gd name="T79" fmla="*/ 37 h 375"/>
              <a:gd name="T80" fmla="*/ 304 w 376"/>
              <a:gd name="T81" fmla="*/ 306 h 375"/>
              <a:gd name="T82" fmla="*/ 306 w 376"/>
              <a:gd name="T83" fmla="*/ 289 h 375"/>
              <a:gd name="T84" fmla="*/ 291 w 376"/>
              <a:gd name="T85" fmla="*/ 235 h 375"/>
              <a:gd name="T86" fmla="*/ 252 w 376"/>
              <a:gd name="T87" fmla="*/ 182 h 375"/>
              <a:gd name="T88" fmla="*/ 276 w 376"/>
              <a:gd name="T89" fmla="*/ 148 h 375"/>
              <a:gd name="T90" fmla="*/ 314 w 376"/>
              <a:gd name="T91" fmla="*/ 146 h 375"/>
              <a:gd name="T92" fmla="*/ 343 w 376"/>
              <a:gd name="T93" fmla="*/ 172 h 375"/>
              <a:gd name="T94" fmla="*/ 353 w 376"/>
              <a:gd name="T95" fmla="*/ 206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6" h="375">
                <a:moveTo>
                  <a:pt x="188" y="0"/>
                </a:moveTo>
                <a:cubicBezTo>
                  <a:pt x="84" y="0"/>
                  <a:pt x="0" y="84"/>
                  <a:pt x="0" y="188"/>
                </a:cubicBezTo>
                <a:cubicBezTo>
                  <a:pt x="0" y="291"/>
                  <a:pt x="84" y="375"/>
                  <a:pt x="188" y="375"/>
                </a:cubicBezTo>
                <a:cubicBezTo>
                  <a:pt x="292" y="375"/>
                  <a:pt x="376" y="291"/>
                  <a:pt x="376" y="188"/>
                </a:cubicBezTo>
                <a:cubicBezTo>
                  <a:pt x="376" y="84"/>
                  <a:pt x="292" y="0"/>
                  <a:pt x="188" y="0"/>
                </a:cubicBezTo>
                <a:close/>
                <a:moveTo>
                  <a:pt x="288" y="61"/>
                </a:moveTo>
                <a:cubicBezTo>
                  <a:pt x="290" y="63"/>
                  <a:pt x="304" y="75"/>
                  <a:pt x="300" y="76"/>
                </a:cubicBezTo>
                <a:cubicBezTo>
                  <a:pt x="297" y="78"/>
                  <a:pt x="313" y="86"/>
                  <a:pt x="313" y="86"/>
                </a:cubicBezTo>
                <a:cubicBezTo>
                  <a:pt x="336" y="97"/>
                  <a:pt x="350" y="148"/>
                  <a:pt x="350" y="158"/>
                </a:cubicBezTo>
                <a:cubicBezTo>
                  <a:pt x="350" y="168"/>
                  <a:pt x="347" y="167"/>
                  <a:pt x="344" y="163"/>
                </a:cubicBezTo>
                <a:cubicBezTo>
                  <a:pt x="341" y="159"/>
                  <a:pt x="343" y="152"/>
                  <a:pt x="342" y="148"/>
                </a:cubicBezTo>
                <a:cubicBezTo>
                  <a:pt x="341" y="143"/>
                  <a:pt x="339" y="141"/>
                  <a:pt x="336" y="140"/>
                </a:cubicBezTo>
                <a:cubicBezTo>
                  <a:pt x="333" y="139"/>
                  <a:pt x="327" y="133"/>
                  <a:pt x="325" y="126"/>
                </a:cubicBezTo>
                <a:cubicBezTo>
                  <a:pt x="324" y="120"/>
                  <a:pt x="322" y="129"/>
                  <a:pt x="320" y="131"/>
                </a:cubicBezTo>
                <a:cubicBezTo>
                  <a:pt x="318" y="134"/>
                  <a:pt x="316" y="131"/>
                  <a:pt x="315" y="126"/>
                </a:cubicBezTo>
                <a:cubicBezTo>
                  <a:pt x="314" y="120"/>
                  <a:pt x="304" y="109"/>
                  <a:pt x="299" y="111"/>
                </a:cubicBezTo>
                <a:cubicBezTo>
                  <a:pt x="294" y="112"/>
                  <a:pt x="288" y="126"/>
                  <a:pt x="286" y="125"/>
                </a:cubicBezTo>
                <a:cubicBezTo>
                  <a:pt x="283" y="125"/>
                  <a:pt x="270" y="123"/>
                  <a:pt x="270" y="114"/>
                </a:cubicBezTo>
                <a:cubicBezTo>
                  <a:pt x="269" y="105"/>
                  <a:pt x="277" y="104"/>
                  <a:pt x="282" y="103"/>
                </a:cubicBezTo>
                <a:cubicBezTo>
                  <a:pt x="287" y="101"/>
                  <a:pt x="279" y="95"/>
                  <a:pt x="280" y="88"/>
                </a:cubicBezTo>
                <a:cubicBezTo>
                  <a:pt x="280" y="82"/>
                  <a:pt x="285" y="84"/>
                  <a:pt x="290" y="80"/>
                </a:cubicBezTo>
                <a:cubicBezTo>
                  <a:pt x="295" y="75"/>
                  <a:pt x="288" y="66"/>
                  <a:pt x="288" y="66"/>
                </a:cubicBezTo>
                <a:cubicBezTo>
                  <a:pt x="287" y="64"/>
                  <a:pt x="286" y="59"/>
                  <a:pt x="288" y="61"/>
                </a:cubicBezTo>
                <a:close/>
                <a:moveTo>
                  <a:pt x="267" y="54"/>
                </a:moveTo>
                <a:cubicBezTo>
                  <a:pt x="269" y="50"/>
                  <a:pt x="279" y="62"/>
                  <a:pt x="281" y="65"/>
                </a:cubicBezTo>
                <a:cubicBezTo>
                  <a:pt x="283" y="69"/>
                  <a:pt x="283" y="78"/>
                  <a:pt x="277" y="77"/>
                </a:cubicBezTo>
                <a:cubicBezTo>
                  <a:pt x="271" y="76"/>
                  <a:pt x="274" y="71"/>
                  <a:pt x="272" y="69"/>
                </a:cubicBezTo>
                <a:cubicBezTo>
                  <a:pt x="270" y="67"/>
                  <a:pt x="264" y="76"/>
                  <a:pt x="262" y="71"/>
                </a:cubicBezTo>
                <a:cubicBezTo>
                  <a:pt x="260" y="66"/>
                  <a:pt x="267" y="54"/>
                  <a:pt x="267" y="54"/>
                </a:cubicBezTo>
                <a:close/>
                <a:moveTo>
                  <a:pt x="236" y="66"/>
                </a:moveTo>
                <a:cubicBezTo>
                  <a:pt x="233" y="67"/>
                  <a:pt x="221" y="76"/>
                  <a:pt x="219" y="67"/>
                </a:cubicBezTo>
                <a:cubicBezTo>
                  <a:pt x="216" y="58"/>
                  <a:pt x="204" y="55"/>
                  <a:pt x="195" y="56"/>
                </a:cubicBezTo>
                <a:cubicBezTo>
                  <a:pt x="186" y="57"/>
                  <a:pt x="156" y="60"/>
                  <a:pt x="155" y="71"/>
                </a:cubicBezTo>
                <a:cubicBezTo>
                  <a:pt x="154" y="83"/>
                  <a:pt x="174" y="79"/>
                  <a:pt x="174" y="91"/>
                </a:cubicBezTo>
                <a:cubicBezTo>
                  <a:pt x="175" y="103"/>
                  <a:pt x="183" y="99"/>
                  <a:pt x="185" y="87"/>
                </a:cubicBezTo>
                <a:cubicBezTo>
                  <a:pt x="187" y="75"/>
                  <a:pt x="196" y="60"/>
                  <a:pt x="211" y="69"/>
                </a:cubicBezTo>
                <a:cubicBezTo>
                  <a:pt x="225" y="78"/>
                  <a:pt x="229" y="91"/>
                  <a:pt x="230" y="103"/>
                </a:cubicBezTo>
                <a:cubicBezTo>
                  <a:pt x="230" y="115"/>
                  <a:pt x="233" y="122"/>
                  <a:pt x="233" y="128"/>
                </a:cubicBezTo>
                <a:cubicBezTo>
                  <a:pt x="233" y="134"/>
                  <a:pt x="228" y="143"/>
                  <a:pt x="224" y="133"/>
                </a:cubicBezTo>
                <a:cubicBezTo>
                  <a:pt x="220" y="124"/>
                  <a:pt x="217" y="108"/>
                  <a:pt x="212" y="114"/>
                </a:cubicBezTo>
                <a:cubicBezTo>
                  <a:pt x="207" y="120"/>
                  <a:pt x="216" y="133"/>
                  <a:pt x="207" y="134"/>
                </a:cubicBezTo>
                <a:cubicBezTo>
                  <a:pt x="197" y="136"/>
                  <a:pt x="191" y="127"/>
                  <a:pt x="182" y="133"/>
                </a:cubicBezTo>
                <a:cubicBezTo>
                  <a:pt x="173" y="138"/>
                  <a:pt x="155" y="160"/>
                  <a:pt x="151" y="166"/>
                </a:cubicBezTo>
                <a:cubicBezTo>
                  <a:pt x="147" y="172"/>
                  <a:pt x="135" y="165"/>
                  <a:pt x="133" y="170"/>
                </a:cubicBezTo>
                <a:cubicBezTo>
                  <a:pt x="131" y="176"/>
                  <a:pt x="134" y="186"/>
                  <a:pt x="130" y="186"/>
                </a:cubicBezTo>
                <a:cubicBezTo>
                  <a:pt x="126" y="186"/>
                  <a:pt x="122" y="178"/>
                  <a:pt x="123" y="172"/>
                </a:cubicBezTo>
                <a:cubicBezTo>
                  <a:pt x="124" y="167"/>
                  <a:pt x="112" y="164"/>
                  <a:pt x="103" y="165"/>
                </a:cubicBezTo>
                <a:cubicBezTo>
                  <a:pt x="94" y="166"/>
                  <a:pt x="82" y="189"/>
                  <a:pt x="88" y="192"/>
                </a:cubicBezTo>
                <a:cubicBezTo>
                  <a:pt x="94" y="195"/>
                  <a:pt x="115" y="178"/>
                  <a:pt x="111" y="191"/>
                </a:cubicBezTo>
                <a:cubicBezTo>
                  <a:pt x="107" y="205"/>
                  <a:pt x="95" y="205"/>
                  <a:pt x="102" y="209"/>
                </a:cubicBezTo>
                <a:cubicBezTo>
                  <a:pt x="109" y="214"/>
                  <a:pt x="114" y="214"/>
                  <a:pt x="112" y="221"/>
                </a:cubicBezTo>
                <a:cubicBezTo>
                  <a:pt x="110" y="227"/>
                  <a:pt x="103" y="232"/>
                  <a:pt x="110" y="235"/>
                </a:cubicBezTo>
                <a:cubicBezTo>
                  <a:pt x="116" y="239"/>
                  <a:pt x="142" y="242"/>
                  <a:pt x="154" y="248"/>
                </a:cubicBezTo>
                <a:cubicBezTo>
                  <a:pt x="165" y="255"/>
                  <a:pt x="177" y="258"/>
                  <a:pt x="187" y="260"/>
                </a:cubicBezTo>
                <a:cubicBezTo>
                  <a:pt x="197" y="261"/>
                  <a:pt x="196" y="269"/>
                  <a:pt x="193" y="277"/>
                </a:cubicBezTo>
                <a:cubicBezTo>
                  <a:pt x="189" y="285"/>
                  <a:pt x="186" y="304"/>
                  <a:pt x="172" y="308"/>
                </a:cubicBezTo>
                <a:cubicBezTo>
                  <a:pt x="158" y="311"/>
                  <a:pt x="168" y="322"/>
                  <a:pt x="156" y="331"/>
                </a:cubicBezTo>
                <a:cubicBezTo>
                  <a:pt x="145" y="339"/>
                  <a:pt x="160" y="349"/>
                  <a:pt x="169" y="350"/>
                </a:cubicBezTo>
                <a:cubicBezTo>
                  <a:pt x="178" y="352"/>
                  <a:pt x="184" y="350"/>
                  <a:pt x="182" y="356"/>
                </a:cubicBezTo>
                <a:cubicBezTo>
                  <a:pt x="180" y="361"/>
                  <a:pt x="156" y="356"/>
                  <a:pt x="135" y="349"/>
                </a:cubicBezTo>
                <a:cubicBezTo>
                  <a:pt x="115" y="342"/>
                  <a:pt x="111" y="321"/>
                  <a:pt x="108" y="310"/>
                </a:cubicBezTo>
                <a:cubicBezTo>
                  <a:pt x="104" y="300"/>
                  <a:pt x="83" y="297"/>
                  <a:pt x="76" y="295"/>
                </a:cubicBezTo>
                <a:cubicBezTo>
                  <a:pt x="69" y="293"/>
                  <a:pt x="53" y="261"/>
                  <a:pt x="63" y="258"/>
                </a:cubicBezTo>
                <a:cubicBezTo>
                  <a:pt x="73" y="255"/>
                  <a:pt x="70" y="252"/>
                  <a:pt x="73" y="247"/>
                </a:cubicBezTo>
                <a:cubicBezTo>
                  <a:pt x="77" y="242"/>
                  <a:pt x="92" y="235"/>
                  <a:pt x="96" y="234"/>
                </a:cubicBezTo>
                <a:cubicBezTo>
                  <a:pt x="100" y="233"/>
                  <a:pt x="100" y="221"/>
                  <a:pt x="93" y="218"/>
                </a:cubicBezTo>
                <a:cubicBezTo>
                  <a:pt x="86" y="215"/>
                  <a:pt x="71" y="205"/>
                  <a:pt x="69" y="195"/>
                </a:cubicBezTo>
                <a:cubicBezTo>
                  <a:pt x="68" y="185"/>
                  <a:pt x="64" y="153"/>
                  <a:pt x="64" y="151"/>
                </a:cubicBezTo>
                <a:cubicBezTo>
                  <a:pt x="65" y="149"/>
                  <a:pt x="57" y="156"/>
                  <a:pt x="57" y="166"/>
                </a:cubicBezTo>
                <a:cubicBezTo>
                  <a:pt x="57" y="175"/>
                  <a:pt x="54" y="186"/>
                  <a:pt x="54" y="176"/>
                </a:cubicBezTo>
                <a:cubicBezTo>
                  <a:pt x="54" y="166"/>
                  <a:pt x="55" y="143"/>
                  <a:pt x="55" y="138"/>
                </a:cubicBezTo>
                <a:cubicBezTo>
                  <a:pt x="56" y="134"/>
                  <a:pt x="58" y="112"/>
                  <a:pt x="67" y="108"/>
                </a:cubicBezTo>
                <a:cubicBezTo>
                  <a:pt x="76" y="105"/>
                  <a:pt x="73" y="96"/>
                  <a:pt x="72" y="89"/>
                </a:cubicBezTo>
                <a:cubicBezTo>
                  <a:pt x="71" y="82"/>
                  <a:pt x="68" y="73"/>
                  <a:pt x="77" y="67"/>
                </a:cubicBezTo>
                <a:cubicBezTo>
                  <a:pt x="77" y="67"/>
                  <a:pt x="107" y="43"/>
                  <a:pt x="149" y="31"/>
                </a:cubicBezTo>
                <a:cubicBezTo>
                  <a:pt x="149" y="31"/>
                  <a:pt x="158" y="32"/>
                  <a:pt x="157" y="39"/>
                </a:cubicBezTo>
                <a:cubicBezTo>
                  <a:pt x="156" y="47"/>
                  <a:pt x="167" y="41"/>
                  <a:pt x="169" y="39"/>
                </a:cubicBezTo>
                <a:cubicBezTo>
                  <a:pt x="171" y="37"/>
                  <a:pt x="174" y="36"/>
                  <a:pt x="175" y="39"/>
                </a:cubicBezTo>
                <a:cubicBezTo>
                  <a:pt x="177" y="43"/>
                  <a:pt x="182" y="40"/>
                  <a:pt x="185" y="37"/>
                </a:cubicBezTo>
                <a:cubicBezTo>
                  <a:pt x="188" y="34"/>
                  <a:pt x="199" y="27"/>
                  <a:pt x="213" y="37"/>
                </a:cubicBezTo>
                <a:cubicBezTo>
                  <a:pt x="227" y="46"/>
                  <a:pt x="239" y="64"/>
                  <a:pt x="236" y="66"/>
                </a:cubicBezTo>
                <a:close/>
                <a:moveTo>
                  <a:pt x="304" y="306"/>
                </a:moveTo>
                <a:cubicBezTo>
                  <a:pt x="304" y="306"/>
                  <a:pt x="298" y="312"/>
                  <a:pt x="295" y="309"/>
                </a:cubicBezTo>
                <a:cubicBezTo>
                  <a:pt x="291" y="306"/>
                  <a:pt x="301" y="297"/>
                  <a:pt x="306" y="289"/>
                </a:cubicBezTo>
                <a:cubicBezTo>
                  <a:pt x="311" y="280"/>
                  <a:pt x="317" y="249"/>
                  <a:pt x="316" y="240"/>
                </a:cubicBezTo>
                <a:cubicBezTo>
                  <a:pt x="316" y="232"/>
                  <a:pt x="301" y="230"/>
                  <a:pt x="291" y="235"/>
                </a:cubicBezTo>
                <a:cubicBezTo>
                  <a:pt x="280" y="240"/>
                  <a:pt x="256" y="222"/>
                  <a:pt x="252" y="209"/>
                </a:cubicBezTo>
                <a:cubicBezTo>
                  <a:pt x="249" y="197"/>
                  <a:pt x="251" y="186"/>
                  <a:pt x="252" y="182"/>
                </a:cubicBezTo>
                <a:cubicBezTo>
                  <a:pt x="252" y="178"/>
                  <a:pt x="258" y="165"/>
                  <a:pt x="264" y="164"/>
                </a:cubicBezTo>
                <a:cubicBezTo>
                  <a:pt x="264" y="164"/>
                  <a:pt x="276" y="157"/>
                  <a:pt x="276" y="148"/>
                </a:cubicBezTo>
                <a:cubicBezTo>
                  <a:pt x="276" y="140"/>
                  <a:pt x="286" y="134"/>
                  <a:pt x="294" y="134"/>
                </a:cubicBezTo>
                <a:cubicBezTo>
                  <a:pt x="301" y="134"/>
                  <a:pt x="313" y="136"/>
                  <a:pt x="314" y="146"/>
                </a:cubicBezTo>
                <a:cubicBezTo>
                  <a:pt x="316" y="155"/>
                  <a:pt x="322" y="158"/>
                  <a:pt x="328" y="159"/>
                </a:cubicBezTo>
                <a:cubicBezTo>
                  <a:pt x="333" y="160"/>
                  <a:pt x="342" y="168"/>
                  <a:pt x="343" y="172"/>
                </a:cubicBezTo>
                <a:cubicBezTo>
                  <a:pt x="343" y="176"/>
                  <a:pt x="351" y="177"/>
                  <a:pt x="352" y="178"/>
                </a:cubicBezTo>
                <a:cubicBezTo>
                  <a:pt x="354" y="179"/>
                  <a:pt x="357" y="183"/>
                  <a:pt x="353" y="206"/>
                </a:cubicBezTo>
                <a:cubicBezTo>
                  <a:pt x="349" y="230"/>
                  <a:pt x="333" y="278"/>
                  <a:pt x="304" y="306"/>
                </a:cubicBez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latin typeface="Franklin Gothic Book"/>
            </a:endParaRPr>
          </a:p>
        </p:txBody>
      </p:sp>
      <p:cxnSp>
        <p:nvCxnSpPr>
          <p:cNvPr id="317" name="Straight Connector 316"/>
          <p:cNvCxnSpPr/>
          <p:nvPr/>
        </p:nvCxnSpPr>
        <p:spPr>
          <a:xfrm>
            <a:off x="4047008" y="3951311"/>
            <a:ext cx="2566251" cy="0"/>
          </a:xfrm>
          <a:prstGeom prst="line">
            <a:avLst/>
          </a:prstGeom>
          <a:ln w="22225">
            <a:solidFill>
              <a:srgbClr val="659E34"/>
            </a:solidFill>
          </a:ln>
          <a:effectLst/>
        </p:spPr>
        <p:style>
          <a:lnRef idx="2">
            <a:schemeClr val="accent1"/>
          </a:lnRef>
          <a:fillRef idx="0">
            <a:schemeClr val="accent1"/>
          </a:fillRef>
          <a:effectRef idx="1">
            <a:schemeClr val="accent1"/>
          </a:effectRef>
          <a:fontRef idx="minor">
            <a:schemeClr val="tx1"/>
          </a:fontRef>
        </p:style>
      </p:cxnSp>
      <p:sp>
        <p:nvSpPr>
          <p:cNvPr id="318" name="Freeform 111"/>
          <p:cNvSpPr>
            <a:spLocks noEditPoints="1"/>
          </p:cNvSpPr>
          <p:nvPr/>
        </p:nvSpPr>
        <p:spPr bwMode="auto">
          <a:xfrm>
            <a:off x="3782273" y="3898131"/>
            <a:ext cx="394808" cy="322275"/>
          </a:xfrm>
          <a:custGeom>
            <a:avLst/>
            <a:gdLst>
              <a:gd name="T0" fmla="*/ 185 w 370"/>
              <a:gd name="T1" fmla="*/ 0 h 370"/>
              <a:gd name="T2" fmla="*/ 0 w 370"/>
              <a:gd name="T3" fmla="*/ 185 h 370"/>
              <a:gd name="T4" fmla="*/ 185 w 370"/>
              <a:gd name="T5" fmla="*/ 370 h 370"/>
              <a:gd name="T6" fmla="*/ 370 w 370"/>
              <a:gd name="T7" fmla="*/ 185 h 370"/>
              <a:gd name="T8" fmla="*/ 185 w 370"/>
              <a:gd name="T9" fmla="*/ 0 h 370"/>
              <a:gd name="T10" fmla="*/ 345 w 370"/>
              <a:gd name="T11" fmla="*/ 193 h 370"/>
              <a:gd name="T12" fmla="*/ 281 w 370"/>
              <a:gd name="T13" fmla="*/ 238 h 370"/>
              <a:gd name="T14" fmla="*/ 269 w 370"/>
              <a:gd name="T15" fmla="*/ 232 h 370"/>
              <a:gd name="T16" fmla="*/ 269 w 370"/>
              <a:gd name="T17" fmla="*/ 204 h 370"/>
              <a:gd name="T18" fmla="*/ 203 w 370"/>
              <a:gd name="T19" fmla="*/ 204 h 370"/>
              <a:gd name="T20" fmla="*/ 203 w 370"/>
              <a:gd name="T21" fmla="*/ 270 h 370"/>
              <a:gd name="T22" fmla="*/ 204 w 370"/>
              <a:gd name="T23" fmla="*/ 270 h 370"/>
              <a:gd name="T24" fmla="*/ 232 w 370"/>
              <a:gd name="T25" fmla="*/ 270 h 370"/>
              <a:gd name="T26" fmla="*/ 238 w 370"/>
              <a:gd name="T27" fmla="*/ 282 h 370"/>
              <a:gd name="T28" fmla="*/ 194 w 370"/>
              <a:gd name="T29" fmla="*/ 345 h 370"/>
              <a:gd name="T30" fmla="*/ 177 w 370"/>
              <a:gd name="T31" fmla="*/ 345 h 370"/>
              <a:gd name="T32" fmla="*/ 132 w 370"/>
              <a:gd name="T33" fmla="*/ 282 h 370"/>
              <a:gd name="T34" fmla="*/ 139 w 370"/>
              <a:gd name="T35" fmla="*/ 270 h 370"/>
              <a:gd name="T36" fmla="*/ 166 w 370"/>
              <a:gd name="T37" fmla="*/ 270 h 370"/>
              <a:gd name="T38" fmla="*/ 166 w 370"/>
              <a:gd name="T39" fmla="*/ 204 h 370"/>
              <a:gd name="T40" fmla="*/ 100 w 370"/>
              <a:gd name="T41" fmla="*/ 204 h 370"/>
              <a:gd name="T42" fmla="*/ 100 w 370"/>
              <a:gd name="T43" fmla="*/ 232 h 370"/>
              <a:gd name="T44" fmla="*/ 89 w 370"/>
              <a:gd name="T45" fmla="*/ 238 h 370"/>
              <a:gd name="T46" fmla="*/ 25 w 370"/>
              <a:gd name="T47" fmla="*/ 193 h 370"/>
              <a:gd name="T48" fmla="*/ 25 w 370"/>
              <a:gd name="T49" fmla="*/ 177 h 370"/>
              <a:gd name="T50" fmla="*/ 89 w 370"/>
              <a:gd name="T51" fmla="*/ 132 h 370"/>
              <a:gd name="T52" fmla="*/ 100 w 370"/>
              <a:gd name="T53" fmla="*/ 138 h 370"/>
              <a:gd name="T54" fmla="*/ 100 w 370"/>
              <a:gd name="T55" fmla="*/ 166 h 370"/>
              <a:gd name="T56" fmla="*/ 100 w 370"/>
              <a:gd name="T57" fmla="*/ 168 h 370"/>
              <a:gd name="T58" fmla="*/ 166 w 370"/>
              <a:gd name="T59" fmla="*/ 168 h 370"/>
              <a:gd name="T60" fmla="*/ 166 w 370"/>
              <a:gd name="T61" fmla="*/ 102 h 370"/>
              <a:gd name="T62" fmla="*/ 139 w 370"/>
              <a:gd name="T63" fmla="*/ 102 h 370"/>
              <a:gd name="T64" fmla="*/ 132 w 370"/>
              <a:gd name="T65" fmla="*/ 89 h 370"/>
              <a:gd name="T66" fmla="*/ 177 w 370"/>
              <a:gd name="T67" fmla="*/ 25 h 370"/>
              <a:gd name="T68" fmla="*/ 194 w 370"/>
              <a:gd name="T69" fmla="*/ 25 h 370"/>
              <a:gd name="T70" fmla="*/ 238 w 370"/>
              <a:gd name="T71" fmla="*/ 89 h 370"/>
              <a:gd name="T72" fmla="*/ 232 w 370"/>
              <a:gd name="T73" fmla="*/ 102 h 370"/>
              <a:gd name="T74" fmla="*/ 204 w 370"/>
              <a:gd name="T75" fmla="*/ 102 h 370"/>
              <a:gd name="T76" fmla="*/ 203 w 370"/>
              <a:gd name="T77" fmla="*/ 102 h 370"/>
              <a:gd name="T78" fmla="*/ 203 w 370"/>
              <a:gd name="T79" fmla="*/ 168 h 370"/>
              <a:gd name="T80" fmla="*/ 269 w 370"/>
              <a:gd name="T81" fmla="*/ 168 h 370"/>
              <a:gd name="T82" fmla="*/ 269 w 370"/>
              <a:gd name="T83" fmla="*/ 166 h 370"/>
              <a:gd name="T84" fmla="*/ 269 w 370"/>
              <a:gd name="T85" fmla="*/ 138 h 370"/>
              <a:gd name="T86" fmla="*/ 281 w 370"/>
              <a:gd name="T87" fmla="*/ 132 h 370"/>
              <a:gd name="T88" fmla="*/ 345 w 370"/>
              <a:gd name="T89" fmla="*/ 177 h 370"/>
              <a:gd name="T90" fmla="*/ 345 w 370"/>
              <a:gd name="T91" fmla="*/ 193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0" h="370">
                <a:moveTo>
                  <a:pt x="185" y="0"/>
                </a:moveTo>
                <a:cubicBezTo>
                  <a:pt x="83" y="0"/>
                  <a:pt x="0" y="83"/>
                  <a:pt x="0" y="185"/>
                </a:cubicBezTo>
                <a:cubicBezTo>
                  <a:pt x="0" y="287"/>
                  <a:pt x="83" y="370"/>
                  <a:pt x="185" y="370"/>
                </a:cubicBezTo>
                <a:cubicBezTo>
                  <a:pt x="287" y="370"/>
                  <a:pt x="370" y="287"/>
                  <a:pt x="370" y="185"/>
                </a:cubicBezTo>
                <a:cubicBezTo>
                  <a:pt x="370" y="83"/>
                  <a:pt x="287" y="0"/>
                  <a:pt x="185" y="0"/>
                </a:cubicBezTo>
                <a:close/>
                <a:moveTo>
                  <a:pt x="345" y="193"/>
                </a:moveTo>
                <a:cubicBezTo>
                  <a:pt x="281" y="238"/>
                  <a:pt x="281" y="238"/>
                  <a:pt x="281" y="238"/>
                </a:cubicBezTo>
                <a:cubicBezTo>
                  <a:pt x="274" y="243"/>
                  <a:pt x="269" y="240"/>
                  <a:pt x="269" y="232"/>
                </a:cubicBezTo>
                <a:cubicBezTo>
                  <a:pt x="269" y="204"/>
                  <a:pt x="269" y="204"/>
                  <a:pt x="269" y="204"/>
                </a:cubicBezTo>
                <a:cubicBezTo>
                  <a:pt x="203" y="204"/>
                  <a:pt x="203" y="204"/>
                  <a:pt x="203" y="204"/>
                </a:cubicBezTo>
                <a:cubicBezTo>
                  <a:pt x="203" y="270"/>
                  <a:pt x="203" y="270"/>
                  <a:pt x="203" y="270"/>
                </a:cubicBezTo>
                <a:cubicBezTo>
                  <a:pt x="204" y="270"/>
                  <a:pt x="204" y="270"/>
                  <a:pt x="204" y="270"/>
                </a:cubicBezTo>
                <a:cubicBezTo>
                  <a:pt x="232" y="270"/>
                  <a:pt x="232" y="270"/>
                  <a:pt x="232" y="270"/>
                </a:cubicBezTo>
                <a:cubicBezTo>
                  <a:pt x="240" y="270"/>
                  <a:pt x="243" y="275"/>
                  <a:pt x="238" y="282"/>
                </a:cubicBezTo>
                <a:cubicBezTo>
                  <a:pt x="194" y="345"/>
                  <a:pt x="194" y="345"/>
                  <a:pt x="194" y="345"/>
                </a:cubicBezTo>
                <a:cubicBezTo>
                  <a:pt x="189" y="352"/>
                  <a:pt x="182" y="352"/>
                  <a:pt x="177" y="345"/>
                </a:cubicBezTo>
                <a:cubicBezTo>
                  <a:pt x="132" y="282"/>
                  <a:pt x="132" y="282"/>
                  <a:pt x="132" y="282"/>
                </a:cubicBezTo>
                <a:cubicBezTo>
                  <a:pt x="128" y="275"/>
                  <a:pt x="131" y="270"/>
                  <a:pt x="139" y="270"/>
                </a:cubicBezTo>
                <a:cubicBezTo>
                  <a:pt x="166" y="270"/>
                  <a:pt x="166" y="270"/>
                  <a:pt x="166" y="270"/>
                </a:cubicBezTo>
                <a:cubicBezTo>
                  <a:pt x="166" y="204"/>
                  <a:pt x="166" y="204"/>
                  <a:pt x="166" y="204"/>
                </a:cubicBezTo>
                <a:cubicBezTo>
                  <a:pt x="100" y="204"/>
                  <a:pt x="100" y="204"/>
                  <a:pt x="100" y="204"/>
                </a:cubicBezTo>
                <a:cubicBezTo>
                  <a:pt x="100" y="232"/>
                  <a:pt x="100" y="232"/>
                  <a:pt x="100" y="232"/>
                </a:cubicBezTo>
                <a:cubicBezTo>
                  <a:pt x="100" y="240"/>
                  <a:pt x="95" y="243"/>
                  <a:pt x="89" y="238"/>
                </a:cubicBezTo>
                <a:cubicBezTo>
                  <a:pt x="25" y="193"/>
                  <a:pt x="25" y="193"/>
                  <a:pt x="25" y="193"/>
                </a:cubicBezTo>
                <a:cubicBezTo>
                  <a:pt x="19" y="189"/>
                  <a:pt x="19" y="181"/>
                  <a:pt x="25" y="177"/>
                </a:cubicBezTo>
                <a:cubicBezTo>
                  <a:pt x="89" y="132"/>
                  <a:pt x="89" y="132"/>
                  <a:pt x="89" y="132"/>
                </a:cubicBezTo>
                <a:cubicBezTo>
                  <a:pt x="95" y="128"/>
                  <a:pt x="100" y="130"/>
                  <a:pt x="100" y="138"/>
                </a:cubicBezTo>
                <a:cubicBezTo>
                  <a:pt x="100" y="166"/>
                  <a:pt x="100" y="166"/>
                  <a:pt x="100" y="166"/>
                </a:cubicBezTo>
                <a:cubicBezTo>
                  <a:pt x="100" y="168"/>
                  <a:pt x="100" y="168"/>
                  <a:pt x="100" y="168"/>
                </a:cubicBezTo>
                <a:cubicBezTo>
                  <a:pt x="166" y="168"/>
                  <a:pt x="166" y="168"/>
                  <a:pt x="166" y="168"/>
                </a:cubicBezTo>
                <a:cubicBezTo>
                  <a:pt x="166" y="102"/>
                  <a:pt x="166" y="102"/>
                  <a:pt x="166" y="102"/>
                </a:cubicBezTo>
                <a:cubicBezTo>
                  <a:pt x="139" y="102"/>
                  <a:pt x="139" y="102"/>
                  <a:pt x="139" y="102"/>
                </a:cubicBezTo>
                <a:cubicBezTo>
                  <a:pt x="131" y="102"/>
                  <a:pt x="128" y="96"/>
                  <a:pt x="132" y="89"/>
                </a:cubicBezTo>
                <a:cubicBezTo>
                  <a:pt x="177" y="25"/>
                  <a:pt x="177" y="25"/>
                  <a:pt x="177" y="25"/>
                </a:cubicBezTo>
                <a:cubicBezTo>
                  <a:pt x="182" y="19"/>
                  <a:pt x="189" y="19"/>
                  <a:pt x="194" y="25"/>
                </a:cubicBezTo>
                <a:cubicBezTo>
                  <a:pt x="238" y="89"/>
                  <a:pt x="238" y="89"/>
                  <a:pt x="238" y="89"/>
                </a:cubicBezTo>
                <a:cubicBezTo>
                  <a:pt x="243" y="96"/>
                  <a:pt x="240" y="102"/>
                  <a:pt x="232" y="102"/>
                </a:cubicBezTo>
                <a:cubicBezTo>
                  <a:pt x="204" y="102"/>
                  <a:pt x="204" y="102"/>
                  <a:pt x="204" y="102"/>
                </a:cubicBezTo>
                <a:cubicBezTo>
                  <a:pt x="203" y="102"/>
                  <a:pt x="203" y="102"/>
                  <a:pt x="203" y="102"/>
                </a:cubicBezTo>
                <a:cubicBezTo>
                  <a:pt x="203" y="168"/>
                  <a:pt x="203" y="168"/>
                  <a:pt x="203" y="168"/>
                </a:cubicBezTo>
                <a:cubicBezTo>
                  <a:pt x="269" y="168"/>
                  <a:pt x="269" y="168"/>
                  <a:pt x="269" y="168"/>
                </a:cubicBezTo>
                <a:cubicBezTo>
                  <a:pt x="269" y="166"/>
                  <a:pt x="269" y="166"/>
                  <a:pt x="269" y="166"/>
                </a:cubicBezTo>
                <a:cubicBezTo>
                  <a:pt x="269" y="138"/>
                  <a:pt x="269" y="138"/>
                  <a:pt x="269" y="138"/>
                </a:cubicBezTo>
                <a:cubicBezTo>
                  <a:pt x="269" y="130"/>
                  <a:pt x="274" y="128"/>
                  <a:pt x="281" y="132"/>
                </a:cubicBezTo>
                <a:cubicBezTo>
                  <a:pt x="345" y="177"/>
                  <a:pt x="345" y="177"/>
                  <a:pt x="345" y="177"/>
                </a:cubicBezTo>
                <a:cubicBezTo>
                  <a:pt x="351" y="181"/>
                  <a:pt x="351" y="189"/>
                  <a:pt x="345" y="193"/>
                </a:cubicBez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latin typeface="Franklin Gothic Book"/>
            </a:endParaRPr>
          </a:p>
        </p:txBody>
      </p:sp>
      <p:sp>
        <p:nvSpPr>
          <p:cNvPr id="319" name="Freeform 203"/>
          <p:cNvSpPr>
            <a:spLocks/>
          </p:cNvSpPr>
          <p:nvPr/>
        </p:nvSpPr>
        <p:spPr bwMode="auto">
          <a:xfrm>
            <a:off x="9727043" y="2115687"/>
            <a:ext cx="93347" cy="122415"/>
          </a:xfrm>
          <a:custGeom>
            <a:avLst/>
            <a:gdLst>
              <a:gd name="T0" fmla="*/ 52 w 61"/>
              <a:gd name="T1" fmla="*/ 98 h 98"/>
              <a:gd name="T2" fmla="*/ 61 w 61"/>
              <a:gd name="T3" fmla="*/ 90 h 98"/>
              <a:gd name="T4" fmla="*/ 17 w 61"/>
              <a:gd name="T5" fmla="*/ 49 h 98"/>
              <a:gd name="T6" fmla="*/ 61 w 61"/>
              <a:gd name="T7" fmla="*/ 9 h 98"/>
              <a:gd name="T8" fmla="*/ 52 w 61"/>
              <a:gd name="T9" fmla="*/ 0 h 98"/>
              <a:gd name="T10" fmla="*/ 0 w 61"/>
              <a:gd name="T11" fmla="*/ 49 h 98"/>
              <a:gd name="T12" fmla="*/ 52 w 61"/>
              <a:gd name="T13" fmla="*/ 98 h 98"/>
            </a:gdLst>
            <a:ahLst/>
            <a:cxnLst>
              <a:cxn ang="0">
                <a:pos x="T0" y="T1"/>
              </a:cxn>
              <a:cxn ang="0">
                <a:pos x="T2" y="T3"/>
              </a:cxn>
              <a:cxn ang="0">
                <a:pos x="T4" y="T5"/>
              </a:cxn>
              <a:cxn ang="0">
                <a:pos x="T6" y="T7"/>
              </a:cxn>
              <a:cxn ang="0">
                <a:pos x="T8" y="T9"/>
              </a:cxn>
              <a:cxn ang="0">
                <a:pos x="T10" y="T11"/>
              </a:cxn>
              <a:cxn ang="0">
                <a:pos x="T12" y="T13"/>
              </a:cxn>
            </a:cxnLst>
            <a:rect l="0" t="0" r="r" b="b"/>
            <a:pathLst>
              <a:path w="61" h="98">
                <a:moveTo>
                  <a:pt x="52" y="98"/>
                </a:moveTo>
                <a:lnTo>
                  <a:pt x="61" y="90"/>
                </a:lnTo>
                <a:lnTo>
                  <a:pt x="17" y="49"/>
                </a:lnTo>
                <a:lnTo>
                  <a:pt x="61" y="9"/>
                </a:lnTo>
                <a:lnTo>
                  <a:pt x="52" y="0"/>
                </a:lnTo>
                <a:lnTo>
                  <a:pt x="0" y="49"/>
                </a:lnTo>
                <a:lnTo>
                  <a:pt x="52" y="98"/>
                </a:lnTo>
                <a:close/>
              </a:path>
            </a:pathLst>
          </a:custGeom>
          <a:solidFill>
            <a:srgbClr val="659E3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a:solidFill>
                <a:srgbClr val="000000"/>
              </a:solidFill>
              <a:latin typeface="Franklin Gothic Book"/>
            </a:endParaRPr>
          </a:p>
        </p:txBody>
      </p:sp>
      <p:sp>
        <p:nvSpPr>
          <p:cNvPr id="320" name="Freeform 319"/>
          <p:cNvSpPr>
            <a:spLocks noEditPoints="1"/>
          </p:cNvSpPr>
          <p:nvPr/>
        </p:nvSpPr>
        <p:spPr bwMode="auto">
          <a:xfrm>
            <a:off x="11283917" y="2978594"/>
            <a:ext cx="591855" cy="365421"/>
          </a:xfrm>
          <a:custGeom>
            <a:avLst/>
            <a:gdLst>
              <a:gd name="T0" fmla="*/ 549 w 623"/>
              <a:gd name="T1" fmla="*/ 231 h 470"/>
              <a:gd name="T2" fmla="*/ 549 w 623"/>
              <a:gd name="T3" fmla="*/ 296 h 470"/>
              <a:gd name="T4" fmla="*/ 497 w 623"/>
              <a:gd name="T5" fmla="*/ 348 h 470"/>
              <a:gd name="T6" fmla="*/ 480 w 623"/>
              <a:gd name="T7" fmla="*/ 348 h 470"/>
              <a:gd name="T8" fmla="*/ 480 w 623"/>
              <a:gd name="T9" fmla="*/ 362 h 470"/>
              <a:gd name="T10" fmla="*/ 429 w 623"/>
              <a:gd name="T11" fmla="*/ 413 h 470"/>
              <a:gd name="T12" fmla="*/ 405 w 623"/>
              <a:gd name="T13" fmla="*/ 413 h 470"/>
              <a:gd name="T14" fmla="*/ 405 w 623"/>
              <a:gd name="T15" fmla="*/ 419 h 470"/>
              <a:gd name="T16" fmla="*/ 353 w 623"/>
              <a:gd name="T17" fmla="*/ 470 h 470"/>
              <a:gd name="T18" fmla="*/ 145 w 623"/>
              <a:gd name="T19" fmla="*/ 470 h 470"/>
              <a:gd name="T20" fmla="*/ 93 w 623"/>
              <a:gd name="T21" fmla="*/ 419 h 470"/>
              <a:gd name="T22" fmla="*/ 93 w 623"/>
              <a:gd name="T23" fmla="*/ 409 h 470"/>
              <a:gd name="T24" fmla="*/ 52 w 623"/>
              <a:gd name="T25" fmla="*/ 409 h 470"/>
              <a:gd name="T26" fmla="*/ 0 w 623"/>
              <a:gd name="T27" fmla="*/ 357 h 470"/>
              <a:gd name="T28" fmla="*/ 0 w 623"/>
              <a:gd name="T29" fmla="*/ 278 h 470"/>
              <a:gd name="T30" fmla="*/ 52 w 623"/>
              <a:gd name="T31" fmla="*/ 226 h 470"/>
              <a:gd name="T32" fmla="*/ 68 w 623"/>
              <a:gd name="T33" fmla="*/ 226 h 470"/>
              <a:gd name="T34" fmla="*/ 68 w 623"/>
              <a:gd name="T35" fmla="*/ 213 h 470"/>
              <a:gd name="T36" fmla="*/ 120 w 623"/>
              <a:gd name="T37" fmla="*/ 161 h 470"/>
              <a:gd name="T38" fmla="*/ 144 w 623"/>
              <a:gd name="T39" fmla="*/ 161 h 470"/>
              <a:gd name="T40" fmla="*/ 144 w 623"/>
              <a:gd name="T41" fmla="*/ 156 h 470"/>
              <a:gd name="T42" fmla="*/ 196 w 623"/>
              <a:gd name="T43" fmla="*/ 104 h 470"/>
              <a:gd name="T44" fmla="*/ 356 w 623"/>
              <a:gd name="T45" fmla="*/ 104 h 470"/>
              <a:gd name="T46" fmla="*/ 356 w 623"/>
              <a:gd name="T47" fmla="*/ 167 h 470"/>
              <a:gd name="T48" fmla="*/ 420 w 623"/>
              <a:gd name="T49" fmla="*/ 231 h 470"/>
              <a:gd name="T50" fmla="*/ 549 w 623"/>
              <a:gd name="T51" fmla="*/ 231 h 470"/>
              <a:gd name="T52" fmla="*/ 408 w 623"/>
              <a:gd name="T53" fmla="*/ 27 h 470"/>
              <a:gd name="T54" fmla="*/ 423 w 623"/>
              <a:gd name="T55" fmla="*/ 42 h 470"/>
              <a:gd name="T56" fmla="*/ 438 w 623"/>
              <a:gd name="T57" fmla="*/ 27 h 470"/>
              <a:gd name="T58" fmla="*/ 423 w 623"/>
              <a:gd name="T59" fmla="*/ 12 h 470"/>
              <a:gd name="T60" fmla="*/ 408 w 623"/>
              <a:gd name="T61" fmla="*/ 27 h 470"/>
              <a:gd name="T62" fmla="*/ 599 w 623"/>
              <a:gd name="T63" fmla="*/ 54 h 470"/>
              <a:gd name="T64" fmla="*/ 598 w 623"/>
              <a:gd name="T65" fmla="*/ 48 h 470"/>
              <a:gd name="T66" fmla="*/ 406 w 623"/>
              <a:gd name="T67" fmla="*/ 48 h 470"/>
              <a:gd name="T68" fmla="*/ 405 w 623"/>
              <a:gd name="T69" fmla="*/ 54 h 470"/>
              <a:gd name="T70" fmla="*/ 405 w 623"/>
              <a:gd name="T71" fmla="*/ 157 h 470"/>
              <a:gd name="T72" fmla="*/ 434 w 623"/>
              <a:gd name="T73" fmla="*/ 186 h 470"/>
              <a:gd name="T74" fmla="*/ 570 w 623"/>
              <a:gd name="T75" fmla="*/ 186 h 470"/>
              <a:gd name="T76" fmla="*/ 599 w 623"/>
              <a:gd name="T77" fmla="*/ 157 h 470"/>
              <a:gd name="T78" fmla="*/ 599 w 623"/>
              <a:gd name="T79" fmla="*/ 54 h 470"/>
              <a:gd name="T80" fmla="*/ 623 w 623"/>
              <a:gd name="T81" fmla="*/ 131 h 470"/>
              <a:gd name="T82" fmla="*/ 623 w 623"/>
              <a:gd name="T83" fmla="*/ 157 h 470"/>
              <a:gd name="T84" fmla="*/ 570 w 623"/>
              <a:gd name="T85" fmla="*/ 210 h 470"/>
              <a:gd name="T86" fmla="*/ 434 w 623"/>
              <a:gd name="T87" fmla="*/ 210 h 470"/>
              <a:gd name="T88" fmla="*/ 381 w 623"/>
              <a:gd name="T89" fmla="*/ 157 h 470"/>
              <a:gd name="T90" fmla="*/ 381 w 623"/>
              <a:gd name="T91" fmla="*/ 54 h 470"/>
              <a:gd name="T92" fmla="*/ 434 w 623"/>
              <a:gd name="T93" fmla="*/ 0 h 470"/>
              <a:gd name="T94" fmla="*/ 443 w 623"/>
              <a:gd name="T95" fmla="*/ 0 h 470"/>
              <a:gd name="T96" fmla="*/ 468 w 623"/>
              <a:gd name="T97" fmla="*/ 0 h 470"/>
              <a:gd name="T98" fmla="*/ 570 w 623"/>
              <a:gd name="T99" fmla="*/ 0 h 470"/>
              <a:gd name="T100" fmla="*/ 623 w 623"/>
              <a:gd name="T101" fmla="*/ 54 h 470"/>
              <a:gd name="T102" fmla="*/ 623 w 623"/>
              <a:gd name="T103" fmla="*/ 107 h 470"/>
              <a:gd name="T104" fmla="*/ 623 w 623"/>
              <a:gd name="T105" fmla="*/ 131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3" h="470">
                <a:moveTo>
                  <a:pt x="549" y="231"/>
                </a:moveTo>
                <a:cubicBezTo>
                  <a:pt x="549" y="296"/>
                  <a:pt x="549" y="296"/>
                  <a:pt x="549" y="296"/>
                </a:cubicBezTo>
                <a:cubicBezTo>
                  <a:pt x="549" y="325"/>
                  <a:pt x="526" y="348"/>
                  <a:pt x="497" y="348"/>
                </a:cubicBezTo>
                <a:cubicBezTo>
                  <a:pt x="480" y="348"/>
                  <a:pt x="480" y="348"/>
                  <a:pt x="480" y="348"/>
                </a:cubicBezTo>
                <a:cubicBezTo>
                  <a:pt x="480" y="362"/>
                  <a:pt x="480" y="362"/>
                  <a:pt x="480" y="362"/>
                </a:cubicBezTo>
                <a:cubicBezTo>
                  <a:pt x="480" y="390"/>
                  <a:pt x="457" y="413"/>
                  <a:pt x="429" y="413"/>
                </a:cubicBezTo>
                <a:cubicBezTo>
                  <a:pt x="405" y="413"/>
                  <a:pt x="405" y="413"/>
                  <a:pt x="405" y="413"/>
                </a:cubicBezTo>
                <a:cubicBezTo>
                  <a:pt x="405" y="419"/>
                  <a:pt x="405" y="419"/>
                  <a:pt x="405" y="419"/>
                </a:cubicBezTo>
                <a:cubicBezTo>
                  <a:pt x="405" y="447"/>
                  <a:pt x="381" y="470"/>
                  <a:pt x="353" y="470"/>
                </a:cubicBezTo>
                <a:cubicBezTo>
                  <a:pt x="145" y="470"/>
                  <a:pt x="145" y="470"/>
                  <a:pt x="145" y="470"/>
                </a:cubicBezTo>
                <a:cubicBezTo>
                  <a:pt x="117" y="470"/>
                  <a:pt x="93" y="447"/>
                  <a:pt x="93" y="419"/>
                </a:cubicBezTo>
                <a:cubicBezTo>
                  <a:pt x="93" y="409"/>
                  <a:pt x="93" y="409"/>
                  <a:pt x="93" y="409"/>
                </a:cubicBezTo>
                <a:cubicBezTo>
                  <a:pt x="52" y="409"/>
                  <a:pt x="52" y="409"/>
                  <a:pt x="52" y="409"/>
                </a:cubicBezTo>
                <a:cubicBezTo>
                  <a:pt x="23" y="409"/>
                  <a:pt x="0" y="386"/>
                  <a:pt x="0" y="357"/>
                </a:cubicBezTo>
                <a:cubicBezTo>
                  <a:pt x="0" y="278"/>
                  <a:pt x="0" y="278"/>
                  <a:pt x="0" y="278"/>
                </a:cubicBezTo>
                <a:cubicBezTo>
                  <a:pt x="0" y="250"/>
                  <a:pt x="23" y="226"/>
                  <a:pt x="52" y="226"/>
                </a:cubicBezTo>
                <a:cubicBezTo>
                  <a:pt x="68" y="226"/>
                  <a:pt x="68" y="226"/>
                  <a:pt x="68" y="226"/>
                </a:cubicBezTo>
                <a:cubicBezTo>
                  <a:pt x="68" y="213"/>
                  <a:pt x="68" y="213"/>
                  <a:pt x="68" y="213"/>
                </a:cubicBezTo>
                <a:cubicBezTo>
                  <a:pt x="68" y="184"/>
                  <a:pt x="92" y="161"/>
                  <a:pt x="120" y="161"/>
                </a:cubicBezTo>
                <a:cubicBezTo>
                  <a:pt x="144" y="161"/>
                  <a:pt x="144" y="161"/>
                  <a:pt x="144" y="161"/>
                </a:cubicBezTo>
                <a:cubicBezTo>
                  <a:pt x="144" y="156"/>
                  <a:pt x="144" y="156"/>
                  <a:pt x="144" y="156"/>
                </a:cubicBezTo>
                <a:cubicBezTo>
                  <a:pt x="144" y="127"/>
                  <a:pt x="167" y="104"/>
                  <a:pt x="196" y="104"/>
                </a:cubicBezTo>
                <a:cubicBezTo>
                  <a:pt x="356" y="104"/>
                  <a:pt x="356" y="104"/>
                  <a:pt x="356" y="104"/>
                </a:cubicBezTo>
                <a:cubicBezTo>
                  <a:pt x="356" y="167"/>
                  <a:pt x="356" y="167"/>
                  <a:pt x="356" y="167"/>
                </a:cubicBezTo>
                <a:cubicBezTo>
                  <a:pt x="356" y="203"/>
                  <a:pt x="385" y="231"/>
                  <a:pt x="420" y="231"/>
                </a:cubicBezTo>
                <a:lnTo>
                  <a:pt x="549" y="231"/>
                </a:lnTo>
                <a:close/>
                <a:moveTo>
                  <a:pt x="408" y="27"/>
                </a:moveTo>
                <a:cubicBezTo>
                  <a:pt x="408" y="35"/>
                  <a:pt x="415" y="42"/>
                  <a:pt x="423" y="42"/>
                </a:cubicBezTo>
                <a:cubicBezTo>
                  <a:pt x="431" y="42"/>
                  <a:pt x="438" y="35"/>
                  <a:pt x="438" y="27"/>
                </a:cubicBezTo>
                <a:cubicBezTo>
                  <a:pt x="438" y="19"/>
                  <a:pt x="431" y="12"/>
                  <a:pt x="423" y="12"/>
                </a:cubicBezTo>
                <a:cubicBezTo>
                  <a:pt x="415" y="12"/>
                  <a:pt x="408" y="19"/>
                  <a:pt x="408" y="27"/>
                </a:cubicBezTo>
                <a:close/>
                <a:moveTo>
                  <a:pt x="599" y="54"/>
                </a:moveTo>
                <a:cubicBezTo>
                  <a:pt x="599" y="52"/>
                  <a:pt x="598" y="50"/>
                  <a:pt x="598" y="48"/>
                </a:cubicBezTo>
                <a:cubicBezTo>
                  <a:pt x="406" y="48"/>
                  <a:pt x="406" y="48"/>
                  <a:pt x="406" y="48"/>
                </a:cubicBezTo>
                <a:cubicBezTo>
                  <a:pt x="405" y="50"/>
                  <a:pt x="405" y="52"/>
                  <a:pt x="405" y="54"/>
                </a:cubicBezTo>
                <a:cubicBezTo>
                  <a:pt x="405" y="157"/>
                  <a:pt x="405" y="157"/>
                  <a:pt x="405" y="157"/>
                </a:cubicBezTo>
                <a:cubicBezTo>
                  <a:pt x="405" y="173"/>
                  <a:pt x="418" y="186"/>
                  <a:pt x="434" y="186"/>
                </a:cubicBezTo>
                <a:cubicBezTo>
                  <a:pt x="570" y="186"/>
                  <a:pt x="570" y="186"/>
                  <a:pt x="570" y="186"/>
                </a:cubicBezTo>
                <a:cubicBezTo>
                  <a:pt x="586" y="186"/>
                  <a:pt x="599" y="173"/>
                  <a:pt x="599" y="157"/>
                </a:cubicBezTo>
                <a:lnTo>
                  <a:pt x="599" y="54"/>
                </a:lnTo>
                <a:close/>
                <a:moveTo>
                  <a:pt x="623" y="131"/>
                </a:moveTo>
                <a:cubicBezTo>
                  <a:pt x="623" y="157"/>
                  <a:pt x="623" y="157"/>
                  <a:pt x="623" y="157"/>
                </a:cubicBezTo>
                <a:cubicBezTo>
                  <a:pt x="623" y="186"/>
                  <a:pt x="599" y="210"/>
                  <a:pt x="570" y="210"/>
                </a:cubicBezTo>
                <a:cubicBezTo>
                  <a:pt x="434" y="210"/>
                  <a:pt x="434" y="210"/>
                  <a:pt x="434" y="210"/>
                </a:cubicBezTo>
                <a:cubicBezTo>
                  <a:pt x="404" y="210"/>
                  <a:pt x="381" y="186"/>
                  <a:pt x="381" y="157"/>
                </a:cubicBezTo>
                <a:cubicBezTo>
                  <a:pt x="381" y="54"/>
                  <a:pt x="381" y="54"/>
                  <a:pt x="381" y="54"/>
                </a:cubicBezTo>
                <a:cubicBezTo>
                  <a:pt x="381" y="24"/>
                  <a:pt x="404" y="0"/>
                  <a:pt x="434" y="0"/>
                </a:cubicBezTo>
                <a:cubicBezTo>
                  <a:pt x="443" y="0"/>
                  <a:pt x="443" y="0"/>
                  <a:pt x="443" y="0"/>
                </a:cubicBezTo>
                <a:cubicBezTo>
                  <a:pt x="468" y="0"/>
                  <a:pt x="468" y="0"/>
                  <a:pt x="468" y="0"/>
                </a:cubicBezTo>
                <a:cubicBezTo>
                  <a:pt x="570" y="0"/>
                  <a:pt x="570" y="0"/>
                  <a:pt x="570" y="0"/>
                </a:cubicBezTo>
                <a:cubicBezTo>
                  <a:pt x="599" y="0"/>
                  <a:pt x="623" y="24"/>
                  <a:pt x="623" y="54"/>
                </a:cubicBezTo>
                <a:cubicBezTo>
                  <a:pt x="623" y="107"/>
                  <a:pt x="623" y="107"/>
                  <a:pt x="623" y="107"/>
                </a:cubicBezTo>
                <a:lnTo>
                  <a:pt x="623" y="131"/>
                </a:ln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latin typeface="Franklin Gothic Book"/>
            </a:endParaRPr>
          </a:p>
        </p:txBody>
      </p:sp>
      <p:sp>
        <p:nvSpPr>
          <p:cNvPr id="6" name="TextBox 5"/>
          <p:cNvSpPr txBox="1"/>
          <p:nvPr/>
        </p:nvSpPr>
        <p:spPr>
          <a:xfrm>
            <a:off x="10922000" y="3184360"/>
            <a:ext cx="914400" cy="914400"/>
          </a:xfrm>
          <a:prstGeom prst="rect">
            <a:avLst/>
          </a:prstGeom>
          <a:noFill/>
        </p:spPr>
        <p:txBody>
          <a:bodyPr wrap="none" lIns="0" tIns="0" rIns="0" bIns="0" rtlCol="0">
            <a:noAutofit/>
          </a:bodyPr>
          <a:lstStyle/>
          <a:p>
            <a:pPr>
              <a:lnSpc>
                <a:spcPct val="90000"/>
              </a:lnSpc>
              <a:spcAft>
                <a:spcPts val="600"/>
              </a:spcAft>
            </a:pPr>
            <a:endParaRPr lang="en-US" sz="2000" kern="1200" dirty="0" err="1">
              <a:solidFill>
                <a:schemeClr val="tx2"/>
              </a:solidFill>
              <a:effectLst>
                <a:outerShdw blurRad="38100" dist="25400" dir="2700000" algn="tl">
                  <a:srgbClr val="000000">
                    <a:alpha val="0"/>
                  </a:srgbClr>
                </a:outerShdw>
              </a:effectLst>
              <a:latin typeface="+mn-lt"/>
              <a:ea typeface="+mn-ea"/>
              <a:cs typeface="+mn-cs"/>
            </a:endParaRPr>
          </a:p>
        </p:txBody>
      </p:sp>
      <p:sp>
        <p:nvSpPr>
          <p:cNvPr id="19" name="TextBox 18"/>
          <p:cNvSpPr txBox="1"/>
          <p:nvPr/>
        </p:nvSpPr>
        <p:spPr>
          <a:xfrm>
            <a:off x="11023600" y="5295900"/>
            <a:ext cx="914400" cy="914400"/>
          </a:xfrm>
          <a:prstGeom prst="rect">
            <a:avLst/>
          </a:prstGeom>
          <a:noFill/>
        </p:spPr>
        <p:txBody>
          <a:bodyPr wrap="none" lIns="0" tIns="0" rIns="0" bIns="0" rtlCol="0">
            <a:noAutofit/>
          </a:bodyPr>
          <a:lstStyle/>
          <a:p>
            <a:pPr>
              <a:lnSpc>
                <a:spcPct val="90000"/>
              </a:lnSpc>
              <a:spcAft>
                <a:spcPts val="600"/>
              </a:spcAft>
            </a:pPr>
            <a:endParaRPr lang="en-US" sz="2000" kern="1200" dirty="0" err="1">
              <a:solidFill>
                <a:schemeClr val="tx2"/>
              </a:solidFill>
              <a:effectLst>
                <a:outerShdw blurRad="38100" dist="25400" dir="2700000" algn="tl">
                  <a:srgbClr val="000000">
                    <a:alpha val="0"/>
                  </a:srgbClr>
                </a:outerShdw>
              </a:effectLst>
              <a:latin typeface="+mn-lt"/>
              <a:ea typeface="+mn-ea"/>
              <a:cs typeface="+mn-cs"/>
            </a:endParaRPr>
          </a:p>
        </p:txBody>
      </p:sp>
      <p:sp>
        <p:nvSpPr>
          <p:cNvPr id="390" name="TextBox 389"/>
          <p:cNvSpPr txBox="1"/>
          <p:nvPr/>
        </p:nvSpPr>
        <p:spPr>
          <a:xfrm>
            <a:off x="8487435" y="6119702"/>
            <a:ext cx="1155040" cy="428750"/>
          </a:xfrm>
          <a:prstGeom prst="rect">
            <a:avLst/>
          </a:prstGeom>
          <a:noFill/>
        </p:spPr>
        <p:txBody>
          <a:bodyPr wrap="square" rtlCol="0">
            <a:spAutoFit/>
          </a:bodyPr>
          <a:lstStyle/>
          <a:p>
            <a:pPr algn="ctr" defTabSz="914400">
              <a:lnSpc>
                <a:spcPts val="1300"/>
              </a:lnSpc>
            </a:pPr>
            <a:r>
              <a:rPr lang="en-US" sz="1200" dirty="0">
                <a:solidFill>
                  <a:srgbClr val="000000"/>
                </a:solidFill>
                <a:latin typeface="Franklin Gothic Book"/>
                <a:cs typeface="Franklin Gothic Book"/>
              </a:rPr>
              <a:t>Directory</a:t>
            </a:r>
          </a:p>
          <a:p>
            <a:pPr algn="ctr" defTabSz="914400">
              <a:lnSpc>
                <a:spcPts val="1300"/>
              </a:lnSpc>
            </a:pPr>
            <a:r>
              <a:rPr lang="en-US" sz="1200" dirty="0">
                <a:solidFill>
                  <a:srgbClr val="000000"/>
                </a:solidFill>
                <a:latin typeface="Franklin Gothic Book"/>
                <a:cs typeface="Franklin Gothic Book"/>
              </a:rPr>
              <a:t>Services</a:t>
            </a:r>
            <a:endParaRPr lang="en-US" sz="1200" dirty="0">
              <a:solidFill>
                <a:srgbClr val="000000"/>
              </a:solidFill>
              <a:latin typeface="Franklin Gothic Book"/>
            </a:endParaRPr>
          </a:p>
        </p:txBody>
      </p:sp>
      <p:cxnSp>
        <p:nvCxnSpPr>
          <p:cNvPr id="391" name="Straight Connector 390"/>
          <p:cNvCxnSpPr/>
          <p:nvPr/>
        </p:nvCxnSpPr>
        <p:spPr>
          <a:xfrm flipH="1" flipV="1">
            <a:off x="8089900" y="3949700"/>
            <a:ext cx="1" cy="1435101"/>
          </a:xfrm>
          <a:prstGeom prst="line">
            <a:avLst/>
          </a:prstGeom>
          <a:ln w="22225">
            <a:solidFill>
              <a:srgbClr val="659E34"/>
            </a:solidFill>
          </a:ln>
          <a:effectLst/>
        </p:spPr>
        <p:style>
          <a:lnRef idx="2">
            <a:schemeClr val="accent1"/>
          </a:lnRef>
          <a:fillRef idx="0">
            <a:schemeClr val="accent1"/>
          </a:fillRef>
          <a:effectRef idx="1">
            <a:schemeClr val="accent1"/>
          </a:effectRef>
          <a:fontRef idx="minor">
            <a:schemeClr val="tx1"/>
          </a:fontRef>
        </p:style>
      </p:cxnSp>
      <p:sp>
        <p:nvSpPr>
          <p:cNvPr id="232" name="TextBox 231"/>
          <p:cNvSpPr txBox="1"/>
          <p:nvPr/>
        </p:nvSpPr>
        <p:spPr>
          <a:xfrm>
            <a:off x="5408780" y="3067982"/>
            <a:ext cx="2261413" cy="253916"/>
          </a:xfrm>
          <a:prstGeom prst="rect">
            <a:avLst/>
          </a:prstGeom>
          <a:noFill/>
        </p:spPr>
        <p:txBody>
          <a:bodyPr wrap="square" rtlCol="0">
            <a:spAutoFit/>
          </a:bodyPr>
          <a:lstStyle/>
          <a:p>
            <a:pPr algn="ctr" defTabSz="914400"/>
            <a:r>
              <a:rPr lang="en-US" sz="1050" dirty="0">
                <a:solidFill>
                  <a:srgbClr val="FFFFFF"/>
                </a:solidFill>
                <a:latin typeface="Franklin Gothic Book"/>
                <a:cs typeface="Franklin Gothic Book"/>
              </a:rPr>
              <a:t>Perimeter  Services</a:t>
            </a:r>
            <a:endParaRPr lang="en-US" sz="1050" dirty="0">
              <a:solidFill>
                <a:srgbClr val="FFFFFF"/>
              </a:solidFill>
              <a:latin typeface="Franklin Gothic Book"/>
            </a:endParaRPr>
          </a:p>
        </p:txBody>
      </p:sp>
      <p:sp>
        <p:nvSpPr>
          <p:cNvPr id="181" name="TextBox 180"/>
          <p:cNvSpPr txBox="1"/>
          <p:nvPr/>
        </p:nvSpPr>
        <p:spPr>
          <a:xfrm>
            <a:off x="7431299" y="6075091"/>
            <a:ext cx="1314972" cy="646331"/>
          </a:xfrm>
          <a:prstGeom prst="rect">
            <a:avLst/>
          </a:prstGeom>
          <a:noFill/>
        </p:spPr>
        <p:txBody>
          <a:bodyPr wrap="square" rtlCol="0">
            <a:spAutoFit/>
          </a:bodyPr>
          <a:lstStyle/>
          <a:p>
            <a:pPr algn="ctr" defTabSz="914400"/>
            <a:r>
              <a:rPr lang="en-US" sz="1200" dirty="0">
                <a:solidFill>
                  <a:srgbClr val="000000"/>
                </a:solidFill>
                <a:latin typeface="Franklin Gothic Book"/>
                <a:cs typeface="Franklin Gothic Book"/>
              </a:rPr>
              <a:t>Access</a:t>
            </a:r>
            <a:br>
              <a:rPr lang="en-US" sz="1200" dirty="0">
                <a:solidFill>
                  <a:srgbClr val="000000"/>
                </a:solidFill>
                <a:latin typeface="Franklin Gothic Book"/>
                <a:cs typeface="Franklin Gothic Book"/>
              </a:rPr>
            </a:br>
            <a:r>
              <a:rPr lang="en-US" sz="1200" dirty="0">
                <a:solidFill>
                  <a:srgbClr val="000000"/>
                </a:solidFill>
                <a:latin typeface="Franklin Gothic Book"/>
                <a:cs typeface="Franklin Gothic Book"/>
              </a:rPr>
              <a:t>Management</a:t>
            </a:r>
            <a:endParaRPr lang="en-US" sz="1200" dirty="0">
              <a:solidFill>
                <a:srgbClr val="000000"/>
              </a:solidFill>
              <a:latin typeface="Franklin Gothic Book"/>
            </a:endParaRPr>
          </a:p>
        </p:txBody>
      </p:sp>
      <p:grpSp>
        <p:nvGrpSpPr>
          <p:cNvPr id="256" name="Group 255"/>
          <p:cNvGrpSpPr/>
          <p:nvPr/>
        </p:nvGrpSpPr>
        <p:grpSpPr>
          <a:xfrm>
            <a:off x="7848535" y="5753046"/>
            <a:ext cx="480502" cy="317279"/>
            <a:chOff x="3441700" y="1125538"/>
            <a:chExt cx="498475" cy="403225"/>
          </a:xfrm>
        </p:grpSpPr>
        <p:sp>
          <p:nvSpPr>
            <p:cNvPr id="261" name="Freeform 29"/>
            <p:cNvSpPr>
              <a:spLocks noEditPoints="1"/>
            </p:cNvSpPr>
            <p:nvPr/>
          </p:nvSpPr>
          <p:spPr bwMode="auto">
            <a:xfrm>
              <a:off x="3441700" y="1412875"/>
              <a:ext cx="498475" cy="115888"/>
            </a:xfrm>
            <a:custGeom>
              <a:avLst/>
              <a:gdLst>
                <a:gd name="T0" fmla="*/ 523 w 555"/>
                <a:gd name="T1" fmla="*/ 0 h 128"/>
                <a:gd name="T2" fmla="*/ 32 w 555"/>
                <a:gd name="T3" fmla="*/ 0 h 128"/>
                <a:gd name="T4" fmla="*/ 0 w 555"/>
                <a:gd name="T5" fmla="*/ 32 h 128"/>
                <a:gd name="T6" fmla="*/ 0 w 555"/>
                <a:gd name="T7" fmla="*/ 96 h 128"/>
                <a:gd name="T8" fmla="*/ 32 w 555"/>
                <a:gd name="T9" fmla="*/ 128 h 128"/>
                <a:gd name="T10" fmla="*/ 523 w 555"/>
                <a:gd name="T11" fmla="*/ 128 h 128"/>
                <a:gd name="T12" fmla="*/ 555 w 555"/>
                <a:gd name="T13" fmla="*/ 96 h 128"/>
                <a:gd name="T14" fmla="*/ 555 w 555"/>
                <a:gd name="T15" fmla="*/ 32 h 128"/>
                <a:gd name="T16" fmla="*/ 523 w 555"/>
                <a:gd name="T17" fmla="*/ 0 h 128"/>
                <a:gd name="T18" fmla="*/ 278 w 555"/>
                <a:gd name="T19" fmla="*/ 106 h 128"/>
                <a:gd name="T20" fmla="*/ 235 w 555"/>
                <a:gd name="T21" fmla="*/ 64 h 128"/>
                <a:gd name="T22" fmla="*/ 278 w 555"/>
                <a:gd name="T23" fmla="*/ 21 h 128"/>
                <a:gd name="T24" fmla="*/ 320 w 555"/>
                <a:gd name="T25" fmla="*/ 64 h 128"/>
                <a:gd name="T26" fmla="*/ 278 w 555"/>
                <a:gd name="T27" fmla="*/ 10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5" h="128">
                  <a:moveTo>
                    <a:pt x="523" y="0"/>
                  </a:moveTo>
                  <a:cubicBezTo>
                    <a:pt x="32" y="0"/>
                    <a:pt x="32" y="0"/>
                    <a:pt x="32" y="0"/>
                  </a:cubicBezTo>
                  <a:cubicBezTo>
                    <a:pt x="15" y="0"/>
                    <a:pt x="0" y="14"/>
                    <a:pt x="0" y="32"/>
                  </a:cubicBezTo>
                  <a:cubicBezTo>
                    <a:pt x="0" y="96"/>
                    <a:pt x="0" y="96"/>
                    <a:pt x="0" y="96"/>
                  </a:cubicBezTo>
                  <a:cubicBezTo>
                    <a:pt x="0" y="113"/>
                    <a:pt x="15" y="128"/>
                    <a:pt x="32" y="128"/>
                  </a:cubicBezTo>
                  <a:cubicBezTo>
                    <a:pt x="523" y="128"/>
                    <a:pt x="523" y="128"/>
                    <a:pt x="523" y="128"/>
                  </a:cubicBezTo>
                  <a:cubicBezTo>
                    <a:pt x="541" y="128"/>
                    <a:pt x="555" y="113"/>
                    <a:pt x="555" y="96"/>
                  </a:cubicBezTo>
                  <a:cubicBezTo>
                    <a:pt x="555" y="32"/>
                    <a:pt x="555" y="32"/>
                    <a:pt x="555" y="32"/>
                  </a:cubicBezTo>
                  <a:cubicBezTo>
                    <a:pt x="555" y="14"/>
                    <a:pt x="541" y="0"/>
                    <a:pt x="523" y="0"/>
                  </a:cubicBezTo>
                  <a:close/>
                  <a:moveTo>
                    <a:pt x="278" y="106"/>
                  </a:moveTo>
                  <a:cubicBezTo>
                    <a:pt x="254" y="106"/>
                    <a:pt x="235" y="87"/>
                    <a:pt x="235" y="64"/>
                  </a:cubicBezTo>
                  <a:cubicBezTo>
                    <a:pt x="235" y="40"/>
                    <a:pt x="254" y="21"/>
                    <a:pt x="278" y="21"/>
                  </a:cubicBezTo>
                  <a:cubicBezTo>
                    <a:pt x="301" y="21"/>
                    <a:pt x="320" y="40"/>
                    <a:pt x="320" y="64"/>
                  </a:cubicBezTo>
                  <a:cubicBezTo>
                    <a:pt x="320" y="87"/>
                    <a:pt x="301" y="106"/>
                    <a:pt x="278" y="106"/>
                  </a:cubicBez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latin typeface="Franklin Gothic Book"/>
              </a:endParaRPr>
            </a:p>
          </p:txBody>
        </p:sp>
        <p:sp>
          <p:nvSpPr>
            <p:cNvPr id="262" name="Freeform 30"/>
            <p:cNvSpPr>
              <a:spLocks noEditPoints="1"/>
            </p:cNvSpPr>
            <p:nvPr/>
          </p:nvSpPr>
          <p:spPr bwMode="auto">
            <a:xfrm>
              <a:off x="3441700" y="1268413"/>
              <a:ext cx="498475" cy="115888"/>
            </a:xfrm>
            <a:custGeom>
              <a:avLst/>
              <a:gdLst>
                <a:gd name="T0" fmla="*/ 523 w 555"/>
                <a:gd name="T1" fmla="*/ 0 h 128"/>
                <a:gd name="T2" fmla="*/ 32 w 555"/>
                <a:gd name="T3" fmla="*/ 0 h 128"/>
                <a:gd name="T4" fmla="*/ 0 w 555"/>
                <a:gd name="T5" fmla="*/ 32 h 128"/>
                <a:gd name="T6" fmla="*/ 0 w 555"/>
                <a:gd name="T7" fmla="*/ 96 h 128"/>
                <a:gd name="T8" fmla="*/ 32 w 555"/>
                <a:gd name="T9" fmla="*/ 128 h 128"/>
                <a:gd name="T10" fmla="*/ 523 w 555"/>
                <a:gd name="T11" fmla="*/ 128 h 128"/>
                <a:gd name="T12" fmla="*/ 555 w 555"/>
                <a:gd name="T13" fmla="*/ 96 h 128"/>
                <a:gd name="T14" fmla="*/ 555 w 555"/>
                <a:gd name="T15" fmla="*/ 32 h 128"/>
                <a:gd name="T16" fmla="*/ 523 w 555"/>
                <a:gd name="T17" fmla="*/ 0 h 128"/>
                <a:gd name="T18" fmla="*/ 278 w 555"/>
                <a:gd name="T19" fmla="*/ 106 h 128"/>
                <a:gd name="T20" fmla="*/ 235 w 555"/>
                <a:gd name="T21" fmla="*/ 64 h 128"/>
                <a:gd name="T22" fmla="*/ 278 w 555"/>
                <a:gd name="T23" fmla="*/ 21 h 128"/>
                <a:gd name="T24" fmla="*/ 320 w 555"/>
                <a:gd name="T25" fmla="*/ 64 h 128"/>
                <a:gd name="T26" fmla="*/ 278 w 555"/>
                <a:gd name="T27" fmla="*/ 10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5" h="128">
                  <a:moveTo>
                    <a:pt x="523" y="0"/>
                  </a:moveTo>
                  <a:cubicBezTo>
                    <a:pt x="32" y="0"/>
                    <a:pt x="32" y="0"/>
                    <a:pt x="32" y="0"/>
                  </a:cubicBezTo>
                  <a:cubicBezTo>
                    <a:pt x="15" y="0"/>
                    <a:pt x="0" y="14"/>
                    <a:pt x="0" y="32"/>
                  </a:cubicBezTo>
                  <a:cubicBezTo>
                    <a:pt x="0" y="96"/>
                    <a:pt x="0" y="96"/>
                    <a:pt x="0" y="96"/>
                  </a:cubicBezTo>
                  <a:cubicBezTo>
                    <a:pt x="0" y="113"/>
                    <a:pt x="15" y="128"/>
                    <a:pt x="32" y="128"/>
                  </a:cubicBezTo>
                  <a:cubicBezTo>
                    <a:pt x="523" y="128"/>
                    <a:pt x="523" y="128"/>
                    <a:pt x="523" y="128"/>
                  </a:cubicBezTo>
                  <a:cubicBezTo>
                    <a:pt x="541" y="128"/>
                    <a:pt x="555" y="113"/>
                    <a:pt x="555" y="96"/>
                  </a:cubicBezTo>
                  <a:cubicBezTo>
                    <a:pt x="555" y="32"/>
                    <a:pt x="555" y="32"/>
                    <a:pt x="555" y="32"/>
                  </a:cubicBezTo>
                  <a:cubicBezTo>
                    <a:pt x="555" y="14"/>
                    <a:pt x="541" y="0"/>
                    <a:pt x="523" y="0"/>
                  </a:cubicBezTo>
                  <a:close/>
                  <a:moveTo>
                    <a:pt x="278" y="106"/>
                  </a:moveTo>
                  <a:cubicBezTo>
                    <a:pt x="254" y="106"/>
                    <a:pt x="235" y="87"/>
                    <a:pt x="235" y="64"/>
                  </a:cubicBezTo>
                  <a:cubicBezTo>
                    <a:pt x="235" y="40"/>
                    <a:pt x="254" y="21"/>
                    <a:pt x="278" y="21"/>
                  </a:cubicBezTo>
                  <a:cubicBezTo>
                    <a:pt x="301" y="21"/>
                    <a:pt x="320" y="40"/>
                    <a:pt x="320" y="64"/>
                  </a:cubicBezTo>
                  <a:cubicBezTo>
                    <a:pt x="320" y="87"/>
                    <a:pt x="301" y="106"/>
                    <a:pt x="278" y="106"/>
                  </a:cubicBez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latin typeface="Franklin Gothic Book"/>
              </a:endParaRPr>
            </a:p>
          </p:txBody>
        </p:sp>
        <p:sp>
          <p:nvSpPr>
            <p:cNvPr id="263" name="Freeform 31"/>
            <p:cNvSpPr>
              <a:spLocks noEditPoints="1"/>
            </p:cNvSpPr>
            <p:nvPr/>
          </p:nvSpPr>
          <p:spPr bwMode="auto">
            <a:xfrm>
              <a:off x="3441700" y="1125538"/>
              <a:ext cx="498475" cy="114300"/>
            </a:xfrm>
            <a:custGeom>
              <a:avLst/>
              <a:gdLst>
                <a:gd name="T0" fmla="*/ 523 w 555"/>
                <a:gd name="T1" fmla="*/ 0 h 128"/>
                <a:gd name="T2" fmla="*/ 32 w 555"/>
                <a:gd name="T3" fmla="*/ 0 h 128"/>
                <a:gd name="T4" fmla="*/ 0 w 555"/>
                <a:gd name="T5" fmla="*/ 32 h 128"/>
                <a:gd name="T6" fmla="*/ 0 w 555"/>
                <a:gd name="T7" fmla="*/ 96 h 128"/>
                <a:gd name="T8" fmla="*/ 32 w 555"/>
                <a:gd name="T9" fmla="*/ 128 h 128"/>
                <a:gd name="T10" fmla="*/ 523 w 555"/>
                <a:gd name="T11" fmla="*/ 128 h 128"/>
                <a:gd name="T12" fmla="*/ 555 w 555"/>
                <a:gd name="T13" fmla="*/ 96 h 128"/>
                <a:gd name="T14" fmla="*/ 555 w 555"/>
                <a:gd name="T15" fmla="*/ 32 h 128"/>
                <a:gd name="T16" fmla="*/ 523 w 555"/>
                <a:gd name="T17" fmla="*/ 0 h 128"/>
                <a:gd name="T18" fmla="*/ 278 w 555"/>
                <a:gd name="T19" fmla="*/ 106 h 128"/>
                <a:gd name="T20" fmla="*/ 235 w 555"/>
                <a:gd name="T21" fmla="*/ 64 h 128"/>
                <a:gd name="T22" fmla="*/ 278 w 555"/>
                <a:gd name="T23" fmla="*/ 21 h 128"/>
                <a:gd name="T24" fmla="*/ 320 w 555"/>
                <a:gd name="T25" fmla="*/ 64 h 128"/>
                <a:gd name="T26" fmla="*/ 278 w 555"/>
                <a:gd name="T27" fmla="*/ 10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5" h="128">
                  <a:moveTo>
                    <a:pt x="523" y="0"/>
                  </a:moveTo>
                  <a:cubicBezTo>
                    <a:pt x="32" y="0"/>
                    <a:pt x="32" y="0"/>
                    <a:pt x="32" y="0"/>
                  </a:cubicBezTo>
                  <a:cubicBezTo>
                    <a:pt x="15" y="0"/>
                    <a:pt x="0" y="14"/>
                    <a:pt x="0" y="32"/>
                  </a:cubicBezTo>
                  <a:cubicBezTo>
                    <a:pt x="0" y="96"/>
                    <a:pt x="0" y="96"/>
                    <a:pt x="0" y="96"/>
                  </a:cubicBezTo>
                  <a:cubicBezTo>
                    <a:pt x="0" y="113"/>
                    <a:pt x="15" y="128"/>
                    <a:pt x="32" y="128"/>
                  </a:cubicBezTo>
                  <a:cubicBezTo>
                    <a:pt x="523" y="128"/>
                    <a:pt x="523" y="128"/>
                    <a:pt x="523" y="128"/>
                  </a:cubicBezTo>
                  <a:cubicBezTo>
                    <a:pt x="541" y="128"/>
                    <a:pt x="555" y="113"/>
                    <a:pt x="555" y="96"/>
                  </a:cubicBezTo>
                  <a:cubicBezTo>
                    <a:pt x="555" y="32"/>
                    <a:pt x="555" y="32"/>
                    <a:pt x="555" y="32"/>
                  </a:cubicBezTo>
                  <a:cubicBezTo>
                    <a:pt x="555" y="14"/>
                    <a:pt x="541" y="0"/>
                    <a:pt x="523" y="0"/>
                  </a:cubicBezTo>
                  <a:close/>
                  <a:moveTo>
                    <a:pt x="278" y="106"/>
                  </a:moveTo>
                  <a:cubicBezTo>
                    <a:pt x="254" y="106"/>
                    <a:pt x="235" y="87"/>
                    <a:pt x="235" y="64"/>
                  </a:cubicBezTo>
                  <a:cubicBezTo>
                    <a:pt x="235" y="40"/>
                    <a:pt x="254" y="21"/>
                    <a:pt x="278" y="21"/>
                  </a:cubicBezTo>
                  <a:cubicBezTo>
                    <a:pt x="301" y="21"/>
                    <a:pt x="320" y="40"/>
                    <a:pt x="320" y="64"/>
                  </a:cubicBezTo>
                  <a:cubicBezTo>
                    <a:pt x="320" y="87"/>
                    <a:pt x="301" y="106"/>
                    <a:pt x="278" y="106"/>
                  </a:cubicBez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latin typeface="Franklin Gothic Book"/>
              </a:endParaRPr>
            </a:p>
          </p:txBody>
        </p:sp>
      </p:grpSp>
      <p:sp>
        <p:nvSpPr>
          <p:cNvPr id="264" name="Rounded Rectangle 263"/>
          <p:cNvSpPr/>
          <p:nvPr/>
        </p:nvSpPr>
        <p:spPr>
          <a:xfrm>
            <a:off x="7425302" y="5319493"/>
            <a:ext cx="2103466" cy="1199773"/>
          </a:xfrm>
          <a:prstGeom prst="roundRect">
            <a:avLst>
              <a:gd name="adj" fmla="val 8285"/>
            </a:avLst>
          </a:prstGeom>
          <a:noFill/>
          <a:ln w="12700" cmpd="sng">
            <a:solidFill>
              <a:srgbClr val="4D4D4F"/>
            </a:solidFill>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dirty="0">
              <a:solidFill>
                <a:srgbClr val="000000"/>
              </a:solidFill>
              <a:latin typeface="Franklin Gothic Book"/>
            </a:endParaRPr>
          </a:p>
        </p:txBody>
      </p:sp>
      <p:grpSp>
        <p:nvGrpSpPr>
          <p:cNvPr id="270" name="Group 269"/>
          <p:cNvGrpSpPr/>
          <p:nvPr/>
        </p:nvGrpSpPr>
        <p:grpSpPr>
          <a:xfrm>
            <a:off x="8140700" y="5031903"/>
            <a:ext cx="165268" cy="133657"/>
            <a:chOff x="5195888" y="2986088"/>
            <a:chExt cx="171450" cy="169863"/>
          </a:xfrm>
        </p:grpSpPr>
        <p:sp>
          <p:nvSpPr>
            <p:cNvPr id="271" name="Freeform 43"/>
            <p:cNvSpPr>
              <a:spLocks noEditPoints="1"/>
            </p:cNvSpPr>
            <p:nvPr/>
          </p:nvSpPr>
          <p:spPr bwMode="auto">
            <a:xfrm>
              <a:off x="5195888" y="2986088"/>
              <a:ext cx="171450" cy="169863"/>
            </a:xfrm>
            <a:custGeom>
              <a:avLst/>
              <a:gdLst>
                <a:gd name="T0" fmla="*/ 77 w 155"/>
                <a:gd name="T1" fmla="*/ 0 h 154"/>
                <a:gd name="T2" fmla="*/ 0 w 155"/>
                <a:gd name="T3" fmla="*/ 77 h 154"/>
                <a:gd name="T4" fmla="*/ 77 w 155"/>
                <a:gd name="T5" fmla="*/ 154 h 154"/>
                <a:gd name="T6" fmla="*/ 155 w 155"/>
                <a:gd name="T7" fmla="*/ 77 h 154"/>
                <a:gd name="T8" fmla="*/ 77 w 155"/>
                <a:gd name="T9" fmla="*/ 0 h 154"/>
                <a:gd name="T10" fmla="*/ 77 w 155"/>
                <a:gd name="T11" fmla="*/ 135 h 154"/>
                <a:gd name="T12" fmla="*/ 20 w 155"/>
                <a:gd name="T13" fmla="*/ 77 h 154"/>
                <a:gd name="T14" fmla="*/ 77 w 155"/>
                <a:gd name="T15" fmla="*/ 19 h 154"/>
                <a:gd name="T16" fmla="*/ 135 w 155"/>
                <a:gd name="T17" fmla="*/ 77 h 154"/>
                <a:gd name="T18" fmla="*/ 77 w 155"/>
                <a:gd name="T19" fmla="*/ 13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 h="154">
                  <a:moveTo>
                    <a:pt x="77" y="0"/>
                  </a:moveTo>
                  <a:cubicBezTo>
                    <a:pt x="35" y="0"/>
                    <a:pt x="0" y="34"/>
                    <a:pt x="0" y="77"/>
                  </a:cubicBezTo>
                  <a:cubicBezTo>
                    <a:pt x="0" y="120"/>
                    <a:pt x="35" y="154"/>
                    <a:pt x="77" y="154"/>
                  </a:cubicBezTo>
                  <a:cubicBezTo>
                    <a:pt x="120" y="154"/>
                    <a:pt x="155" y="120"/>
                    <a:pt x="155" y="77"/>
                  </a:cubicBezTo>
                  <a:cubicBezTo>
                    <a:pt x="155" y="34"/>
                    <a:pt x="120" y="0"/>
                    <a:pt x="77" y="0"/>
                  </a:cubicBezTo>
                  <a:close/>
                  <a:moveTo>
                    <a:pt x="77" y="135"/>
                  </a:moveTo>
                  <a:cubicBezTo>
                    <a:pt x="46" y="135"/>
                    <a:pt x="20" y="109"/>
                    <a:pt x="20" y="77"/>
                  </a:cubicBezTo>
                  <a:cubicBezTo>
                    <a:pt x="20" y="45"/>
                    <a:pt x="46" y="19"/>
                    <a:pt x="77" y="19"/>
                  </a:cubicBezTo>
                  <a:cubicBezTo>
                    <a:pt x="109" y="19"/>
                    <a:pt x="135" y="45"/>
                    <a:pt x="135" y="77"/>
                  </a:cubicBezTo>
                  <a:cubicBezTo>
                    <a:pt x="135" y="109"/>
                    <a:pt x="109" y="135"/>
                    <a:pt x="77" y="135"/>
                  </a:cubicBezTo>
                  <a:close/>
                </a:path>
              </a:pathLst>
            </a:custGeom>
            <a:solidFill>
              <a:srgbClr val="E317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latin typeface="Franklin Gothic Book"/>
              </a:endParaRPr>
            </a:p>
          </p:txBody>
        </p:sp>
        <p:sp>
          <p:nvSpPr>
            <p:cNvPr id="298" name="Freeform 44"/>
            <p:cNvSpPr>
              <a:spLocks/>
            </p:cNvSpPr>
            <p:nvPr/>
          </p:nvSpPr>
          <p:spPr bwMode="auto">
            <a:xfrm>
              <a:off x="5233988" y="3041650"/>
              <a:ext cx="76200" cy="77788"/>
            </a:xfrm>
            <a:custGeom>
              <a:avLst/>
              <a:gdLst>
                <a:gd name="T0" fmla="*/ 0 w 69"/>
                <a:gd name="T1" fmla="*/ 26 h 70"/>
                <a:gd name="T2" fmla="*/ 43 w 69"/>
                <a:gd name="T3" fmla="*/ 70 h 70"/>
                <a:gd name="T4" fmla="*/ 69 w 69"/>
                <a:gd name="T5" fmla="*/ 61 h 70"/>
                <a:gd name="T6" fmla="*/ 8 w 69"/>
                <a:gd name="T7" fmla="*/ 0 h 70"/>
                <a:gd name="T8" fmla="*/ 0 w 69"/>
                <a:gd name="T9" fmla="*/ 26 h 70"/>
              </a:gdLst>
              <a:ahLst/>
              <a:cxnLst>
                <a:cxn ang="0">
                  <a:pos x="T0" y="T1"/>
                </a:cxn>
                <a:cxn ang="0">
                  <a:pos x="T2" y="T3"/>
                </a:cxn>
                <a:cxn ang="0">
                  <a:pos x="T4" y="T5"/>
                </a:cxn>
                <a:cxn ang="0">
                  <a:pos x="T6" y="T7"/>
                </a:cxn>
                <a:cxn ang="0">
                  <a:pos x="T8" y="T9"/>
                </a:cxn>
              </a:cxnLst>
              <a:rect l="0" t="0" r="r" b="b"/>
              <a:pathLst>
                <a:path w="69" h="70">
                  <a:moveTo>
                    <a:pt x="0" y="26"/>
                  </a:moveTo>
                  <a:cubicBezTo>
                    <a:pt x="0" y="50"/>
                    <a:pt x="19" y="70"/>
                    <a:pt x="43" y="70"/>
                  </a:cubicBezTo>
                  <a:cubicBezTo>
                    <a:pt x="53" y="70"/>
                    <a:pt x="62" y="67"/>
                    <a:pt x="69" y="61"/>
                  </a:cubicBezTo>
                  <a:cubicBezTo>
                    <a:pt x="8" y="0"/>
                    <a:pt x="8" y="0"/>
                    <a:pt x="8" y="0"/>
                  </a:cubicBezTo>
                  <a:cubicBezTo>
                    <a:pt x="3" y="7"/>
                    <a:pt x="0" y="16"/>
                    <a:pt x="0" y="26"/>
                  </a:cubicBezTo>
                  <a:close/>
                </a:path>
              </a:pathLst>
            </a:custGeom>
            <a:solidFill>
              <a:srgbClr val="E317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latin typeface="Franklin Gothic Book"/>
              </a:endParaRPr>
            </a:p>
          </p:txBody>
        </p:sp>
        <p:sp>
          <p:nvSpPr>
            <p:cNvPr id="300" name="Freeform 45"/>
            <p:cNvSpPr>
              <a:spLocks/>
            </p:cNvSpPr>
            <p:nvPr/>
          </p:nvSpPr>
          <p:spPr bwMode="auto">
            <a:xfrm>
              <a:off x="5253038" y="3022600"/>
              <a:ext cx="76200" cy="77788"/>
            </a:xfrm>
            <a:custGeom>
              <a:avLst/>
              <a:gdLst>
                <a:gd name="T0" fmla="*/ 25 w 69"/>
                <a:gd name="T1" fmla="*/ 0 h 70"/>
                <a:gd name="T2" fmla="*/ 0 w 69"/>
                <a:gd name="T3" fmla="*/ 9 h 70"/>
                <a:gd name="T4" fmla="*/ 61 w 69"/>
                <a:gd name="T5" fmla="*/ 70 h 70"/>
                <a:gd name="T6" fmla="*/ 69 w 69"/>
                <a:gd name="T7" fmla="*/ 44 h 70"/>
                <a:gd name="T8" fmla="*/ 25 w 69"/>
                <a:gd name="T9" fmla="*/ 0 h 70"/>
              </a:gdLst>
              <a:ahLst/>
              <a:cxnLst>
                <a:cxn ang="0">
                  <a:pos x="T0" y="T1"/>
                </a:cxn>
                <a:cxn ang="0">
                  <a:pos x="T2" y="T3"/>
                </a:cxn>
                <a:cxn ang="0">
                  <a:pos x="T4" y="T5"/>
                </a:cxn>
                <a:cxn ang="0">
                  <a:pos x="T6" y="T7"/>
                </a:cxn>
                <a:cxn ang="0">
                  <a:pos x="T8" y="T9"/>
                </a:cxn>
              </a:cxnLst>
              <a:rect l="0" t="0" r="r" b="b"/>
              <a:pathLst>
                <a:path w="69" h="70">
                  <a:moveTo>
                    <a:pt x="25" y="0"/>
                  </a:moveTo>
                  <a:cubicBezTo>
                    <a:pt x="16" y="0"/>
                    <a:pt x="7" y="3"/>
                    <a:pt x="0" y="9"/>
                  </a:cubicBezTo>
                  <a:cubicBezTo>
                    <a:pt x="61" y="70"/>
                    <a:pt x="61" y="70"/>
                    <a:pt x="61" y="70"/>
                  </a:cubicBezTo>
                  <a:cubicBezTo>
                    <a:pt x="66" y="62"/>
                    <a:pt x="69" y="54"/>
                    <a:pt x="69" y="44"/>
                  </a:cubicBezTo>
                  <a:cubicBezTo>
                    <a:pt x="69" y="20"/>
                    <a:pt x="50" y="0"/>
                    <a:pt x="25" y="0"/>
                  </a:cubicBezTo>
                  <a:close/>
                </a:path>
              </a:pathLst>
            </a:custGeom>
            <a:solidFill>
              <a:srgbClr val="E317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latin typeface="Franklin Gothic Book"/>
              </a:endParaRPr>
            </a:p>
          </p:txBody>
        </p:sp>
        <p:sp>
          <p:nvSpPr>
            <p:cNvPr id="321" name="Freeform 46"/>
            <p:cNvSpPr>
              <a:spLocks noEditPoints="1"/>
            </p:cNvSpPr>
            <p:nvPr/>
          </p:nvSpPr>
          <p:spPr bwMode="auto">
            <a:xfrm>
              <a:off x="5218113" y="3006725"/>
              <a:ext cx="127000" cy="128588"/>
            </a:xfrm>
            <a:custGeom>
              <a:avLst/>
              <a:gdLst>
                <a:gd name="T0" fmla="*/ 57 w 115"/>
                <a:gd name="T1" fmla="*/ 0 h 116"/>
                <a:gd name="T2" fmla="*/ 0 w 115"/>
                <a:gd name="T3" fmla="*/ 58 h 116"/>
                <a:gd name="T4" fmla="*/ 57 w 115"/>
                <a:gd name="T5" fmla="*/ 116 h 116"/>
                <a:gd name="T6" fmla="*/ 115 w 115"/>
                <a:gd name="T7" fmla="*/ 58 h 116"/>
                <a:gd name="T8" fmla="*/ 57 w 115"/>
                <a:gd name="T9" fmla="*/ 0 h 116"/>
                <a:gd name="T10" fmla="*/ 57 w 115"/>
                <a:gd name="T11" fmla="*/ 102 h 116"/>
                <a:gd name="T12" fmla="*/ 14 w 115"/>
                <a:gd name="T13" fmla="*/ 58 h 116"/>
                <a:gd name="T14" fmla="*/ 22 w 115"/>
                <a:gd name="T15" fmla="*/ 32 h 116"/>
                <a:gd name="T16" fmla="*/ 83 w 115"/>
                <a:gd name="T17" fmla="*/ 93 h 116"/>
                <a:gd name="T18" fmla="*/ 57 w 115"/>
                <a:gd name="T19" fmla="*/ 102 h 116"/>
                <a:gd name="T20" fmla="*/ 93 w 115"/>
                <a:gd name="T21" fmla="*/ 84 h 116"/>
                <a:gd name="T22" fmla="*/ 32 w 115"/>
                <a:gd name="T23" fmla="*/ 23 h 116"/>
                <a:gd name="T24" fmla="*/ 57 w 115"/>
                <a:gd name="T25" fmla="*/ 14 h 116"/>
                <a:gd name="T26" fmla="*/ 101 w 115"/>
                <a:gd name="T27" fmla="*/ 58 h 116"/>
                <a:gd name="T28" fmla="*/ 93 w 115"/>
                <a:gd name="T29" fmla="*/ 84 h 116"/>
                <a:gd name="T30" fmla="*/ 99 w 115"/>
                <a:gd name="T31" fmla="*/ 90 h 116"/>
                <a:gd name="T32" fmla="*/ 93 w 115"/>
                <a:gd name="T33" fmla="*/ 8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5" h="116">
                  <a:moveTo>
                    <a:pt x="57" y="0"/>
                  </a:moveTo>
                  <a:cubicBezTo>
                    <a:pt x="26" y="0"/>
                    <a:pt x="0" y="26"/>
                    <a:pt x="0" y="58"/>
                  </a:cubicBezTo>
                  <a:cubicBezTo>
                    <a:pt x="0" y="90"/>
                    <a:pt x="26" y="116"/>
                    <a:pt x="57" y="116"/>
                  </a:cubicBezTo>
                  <a:cubicBezTo>
                    <a:pt x="89" y="116"/>
                    <a:pt x="115" y="90"/>
                    <a:pt x="115" y="58"/>
                  </a:cubicBezTo>
                  <a:cubicBezTo>
                    <a:pt x="115" y="26"/>
                    <a:pt x="89" y="0"/>
                    <a:pt x="57" y="0"/>
                  </a:cubicBezTo>
                  <a:close/>
                  <a:moveTo>
                    <a:pt x="57" y="102"/>
                  </a:moveTo>
                  <a:cubicBezTo>
                    <a:pt x="33" y="102"/>
                    <a:pt x="14" y="82"/>
                    <a:pt x="14" y="58"/>
                  </a:cubicBezTo>
                  <a:cubicBezTo>
                    <a:pt x="14" y="48"/>
                    <a:pt x="17" y="39"/>
                    <a:pt x="22" y="32"/>
                  </a:cubicBezTo>
                  <a:cubicBezTo>
                    <a:pt x="83" y="93"/>
                    <a:pt x="83" y="93"/>
                    <a:pt x="83" y="93"/>
                  </a:cubicBezTo>
                  <a:cubicBezTo>
                    <a:pt x="76" y="99"/>
                    <a:pt x="67" y="102"/>
                    <a:pt x="57" y="102"/>
                  </a:cubicBezTo>
                  <a:close/>
                  <a:moveTo>
                    <a:pt x="93" y="84"/>
                  </a:moveTo>
                  <a:cubicBezTo>
                    <a:pt x="32" y="23"/>
                    <a:pt x="32" y="23"/>
                    <a:pt x="32" y="23"/>
                  </a:cubicBezTo>
                  <a:cubicBezTo>
                    <a:pt x="39" y="17"/>
                    <a:pt x="48" y="14"/>
                    <a:pt x="57" y="14"/>
                  </a:cubicBezTo>
                  <a:cubicBezTo>
                    <a:pt x="82" y="14"/>
                    <a:pt x="101" y="34"/>
                    <a:pt x="101" y="58"/>
                  </a:cubicBezTo>
                  <a:cubicBezTo>
                    <a:pt x="101" y="68"/>
                    <a:pt x="98" y="76"/>
                    <a:pt x="93" y="84"/>
                  </a:cubicBezTo>
                  <a:cubicBezTo>
                    <a:pt x="99" y="90"/>
                    <a:pt x="99" y="90"/>
                    <a:pt x="99" y="90"/>
                  </a:cubicBezTo>
                  <a:lnTo>
                    <a:pt x="93" y="8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latin typeface="Franklin Gothic Book"/>
              </a:endParaRPr>
            </a:p>
          </p:txBody>
        </p:sp>
      </p:grpSp>
      <p:sp>
        <p:nvSpPr>
          <p:cNvPr id="322" name="Freeform 5"/>
          <p:cNvSpPr>
            <a:spLocks noEditPoints="1"/>
          </p:cNvSpPr>
          <p:nvPr/>
        </p:nvSpPr>
        <p:spPr bwMode="auto">
          <a:xfrm>
            <a:off x="7914153" y="5424617"/>
            <a:ext cx="349265" cy="286085"/>
          </a:xfrm>
          <a:custGeom>
            <a:avLst/>
            <a:gdLst>
              <a:gd name="T0" fmla="*/ 279 w 325"/>
              <a:gd name="T1" fmla="*/ 209 h 326"/>
              <a:gd name="T2" fmla="*/ 288 w 325"/>
              <a:gd name="T3" fmla="*/ 163 h 326"/>
              <a:gd name="T4" fmla="*/ 279 w 325"/>
              <a:gd name="T5" fmla="*/ 117 h 326"/>
              <a:gd name="T6" fmla="*/ 325 w 325"/>
              <a:gd name="T7" fmla="*/ 163 h 326"/>
              <a:gd name="T8" fmla="*/ 279 w 325"/>
              <a:gd name="T9" fmla="*/ 209 h 326"/>
              <a:gd name="T10" fmla="*/ 162 w 325"/>
              <a:gd name="T11" fmla="*/ 38 h 326"/>
              <a:gd name="T12" fmla="*/ 209 w 325"/>
              <a:gd name="T13" fmla="*/ 47 h 326"/>
              <a:gd name="T14" fmla="*/ 162 w 325"/>
              <a:gd name="T15" fmla="*/ 0 h 326"/>
              <a:gd name="T16" fmla="*/ 116 w 325"/>
              <a:gd name="T17" fmla="*/ 47 h 326"/>
              <a:gd name="T18" fmla="*/ 162 w 325"/>
              <a:gd name="T19" fmla="*/ 38 h 326"/>
              <a:gd name="T20" fmla="*/ 162 w 325"/>
              <a:gd name="T21" fmla="*/ 289 h 326"/>
              <a:gd name="T22" fmla="*/ 116 w 325"/>
              <a:gd name="T23" fmla="*/ 280 h 326"/>
              <a:gd name="T24" fmla="*/ 162 w 325"/>
              <a:gd name="T25" fmla="*/ 326 h 326"/>
              <a:gd name="T26" fmla="*/ 209 w 325"/>
              <a:gd name="T27" fmla="*/ 280 h 326"/>
              <a:gd name="T28" fmla="*/ 162 w 325"/>
              <a:gd name="T29" fmla="*/ 289 h 326"/>
              <a:gd name="T30" fmla="*/ 37 w 325"/>
              <a:gd name="T31" fmla="*/ 163 h 326"/>
              <a:gd name="T32" fmla="*/ 46 w 325"/>
              <a:gd name="T33" fmla="*/ 117 h 326"/>
              <a:gd name="T34" fmla="*/ 0 w 325"/>
              <a:gd name="T35" fmla="*/ 163 h 326"/>
              <a:gd name="T36" fmla="*/ 46 w 325"/>
              <a:gd name="T37" fmla="*/ 210 h 326"/>
              <a:gd name="T38" fmla="*/ 37 w 325"/>
              <a:gd name="T39" fmla="*/ 163 h 326"/>
              <a:gd name="T40" fmla="*/ 64 w 325"/>
              <a:gd name="T41" fmla="*/ 163 h 326"/>
              <a:gd name="T42" fmla="*/ 163 w 325"/>
              <a:gd name="T43" fmla="*/ 262 h 326"/>
              <a:gd name="T44" fmla="*/ 261 w 325"/>
              <a:gd name="T45" fmla="*/ 163 h 326"/>
              <a:gd name="T46" fmla="*/ 163 w 325"/>
              <a:gd name="T47" fmla="*/ 64 h 326"/>
              <a:gd name="T48" fmla="*/ 64 w 325"/>
              <a:gd name="T49" fmla="*/ 163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5" h="326">
                <a:moveTo>
                  <a:pt x="279" y="209"/>
                </a:moveTo>
                <a:cubicBezTo>
                  <a:pt x="285" y="195"/>
                  <a:pt x="288" y="179"/>
                  <a:pt x="288" y="163"/>
                </a:cubicBezTo>
                <a:cubicBezTo>
                  <a:pt x="288" y="147"/>
                  <a:pt x="285" y="131"/>
                  <a:pt x="279" y="117"/>
                </a:cubicBezTo>
                <a:cubicBezTo>
                  <a:pt x="325" y="163"/>
                  <a:pt x="325" y="163"/>
                  <a:pt x="325" y="163"/>
                </a:cubicBezTo>
                <a:lnTo>
                  <a:pt x="279" y="209"/>
                </a:lnTo>
                <a:close/>
                <a:moveTo>
                  <a:pt x="162" y="38"/>
                </a:moveTo>
                <a:cubicBezTo>
                  <a:pt x="179" y="38"/>
                  <a:pt x="194" y="41"/>
                  <a:pt x="209" y="47"/>
                </a:cubicBezTo>
                <a:cubicBezTo>
                  <a:pt x="162" y="0"/>
                  <a:pt x="162" y="0"/>
                  <a:pt x="162" y="0"/>
                </a:cubicBezTo>
                <a:cubicBezTo>
                  <a:pt x="116" y="47"/>
                  <a:pt x="116" y="47"/>
                  <a:pt x="116" y="47"/>
                </a:cubicBezTo>
                <a:cubicBezTo>
                  <a:pt x="131" y="41"/>
                  <a:pt x="146" y="38"/>
                  <a:pt x="162" y="38"/>
                </a:cubicBezTo>
                <a:close/>
                <a:moveTo>
                  <a:pt x="162" y="289"/>
                </a:moveTo>
                <a:cubicBezTo>
                  <a:pt x="146" y="289"/>
                  <a:pt x="130" y="285"/>
                  <a:pt x="116" y="280"/>
                </a:cubicBezTo>
                <a:cubicBezTo>
                  <a:pt x="162" y="326"/>
                  <a:pt x="162" y="326"/>
                  <a:pt x="162" y="326"/>
                </a:cubicBezTo>
                <a:cubicBezTo>
                  <a:pt x="209" y="280"/>
                  <a:pt x="209" y="280"/>
                  <a:pt x="209" y="280"/>
                </a:cubicBezTo>
                <a:cubicBezTo>
                  <a:pt x="194" y="286"/>
                  <a:pt x="179" y="289"/>
                  <a:pt x="162" y="289"/>
                </a:cubicBezTo>
                <a:close/>
                <a:moveTo>
                  <a:pt x="37" y="163"/>
                </a:moveTo>
                <a:cubicBezTo>
                  <a:pt x="37" y="147"/>
                  <a:pt x="40" y="131"/>
                  <a:pt x="46" y="117"/>
                </a:cubicBezTo>
                <a:cubicBezTo>
                  <a:pt x="0" y="163"/>
                  <a:pt x="0" y="163"/>
                  <a:pt x="0" y="163"/>
                </a:cubicBezTo>
                <a:cubicBezTo>
                  <a:pt x="46" y="210"/>
                  <a:pt x="46" y="210"/>
                  <a:pt x="46" y="210"/>
                </a:cubicBezTo>
                <a:cubicBezTo>
                  <a:pt x="40" y="195"/>
                  <a:pt x="37" y="180"/>
                  <a:pt x="37" y="163"/>
                </a:cubicBezTo>
                <a:close/>
                <a:moveTo>
                  <a:pt x="64" y="163"/>
                </a:moveTo>
                <a:cubicBezTo>
                  <a:pt x="64" y="218"/>
                  <a:pt x="108" y="262"/>
                  <a:pt x="163" y="262"/>
                </a:cubicBezTo>
                <a:cubicBezTo>
                  <a:pt x="217" y="262"/>
                  <a:pt x="261" y="218"/>
                  <a:pt x="261" y="163"/>
                </a:cubicBezTo>
                <a:cubicBezTo>
                  <a:pt x="261" y="109"/>
                  <a:pt x="217" y="64"/>
                  <a:pt x="163" y="64"/>
                </a:cubicBezTo>
                <a:cubicBezTo>
                  <a:pt x="108" y="64"/>
                  <a:pt x="64" y="109"/>
                  <a:pt x="64" y="163"/>
                </a:cubicBezTo>
              </a:path>
            </a:pathLst>
          </a:custGeom>
          <a:solidFill>
            <a:srgbClr val="02528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a:solidFill>
                <a:srgbClr val="000000"/>
              </a:solidFill>
              <a:latin typeface="Franklin Gothic Book"/>
            </a:endParaRPr>
          </a:p>
        </p:txBody>
      </p:sp>
      <p:sp>
        <p:nvSpPr>
          <p:cNvPr id="324" name="Freeform 19"/>
          <p:cNvSpPr>
            <a:spLocks noEditPoints="1"/>
          </p:cNvSpPr>
          <p:nvPr/>
        </p:nvSpPr>
        <p:spPr bwMode="auto">
          <a:xfrm>
            <a:off x="8892868" y="5687979"/>
            <a:ext cx="391048" cy="417895"/>
          </a:xfrm>
          <a:custGeom>
            <a:avLst/>
            <a:gdLst>
              <a:gd name="T0" fmla="*/ 206 w 412"/>
              <a:gd name="T1" fmla="*/ 0 h 441"/>
              <a:gd name="T2" fmla="*/ 0 w 412"/>
              <a:gd name="T3" fmla="*/ 82 h 441"/>
              <a:gd name="T4" fmla="*/ 0 w 412"/>
              <a:gd name="T5" fmla="*/ 361 h 441"/>
              <a:gd name="T6" fmla="*/ 0 w 412"/>
              <a:gd name="T7" fmla="*/ 361 h 441"/>
              <a:gd name="T8" fmla="*/ 206 w 412"/>
              <a:gd name="T9" fmla="*/ 441 h 441"/>
              <a:gd name="T10" fmla="*/ 411 w 412"/>
              <a:gd name="T11" fmla="*/ 361 h 441"/>
              <a:gd name="T12" fmla="*/ 412 w 412"/>
              <a:gd name="T13" fmla="*/ 361 h 441"/>
              <a:gd name="T14" fmla="*/ 412 w 412"/>
              <a:gd name="T15" fmla="*/ 82 h 441"/>
              <a:gd name="T16" fmla="*/ 206 w 412"/>
              <a:gd name="T17" fmla="*/ 0 h 441"/>
              <a:gd name="T18" fmla="*/ 381 w 412"/>
              <a:gd name="T19" fmla="*/ 320 h 441"/>
              <a:gd name="T20" fmla="*/ 206 w 412"/>
              <a:gd name="T21" fmla="*/ 357 h 441"/>
              <a:gd name="T22" fmla="*/ 30 w 412"/>
              <a:gd name="T23" fmla="*/ 320 h 441"/>
              <a:gd name="T24" fmla="*/ 25 w 412"/>
              <a:gd name="T25" fmla="*/ 303 h 441"/>
              <a:gd name="T26" fmla="*/ 42 w 412"/>
              <a:gd name="T27" fmla="*/ 299 h 441"/>
              <a:gd name="T28" fmla="*/ 206 w 412"/>
              <a:gd name="T29" fmla="*/ 333 h 441"/>
              <a:gd name="T30" fmla="*/ 369 w 412"/>
              <a:gd name="T31" fmla="*/ 299 h 441"/>
              <a:gd name="T32" fmla="*/ 386 w 412"/>
              <a:gd name="T33" fmla="*/ 303 h 441"/>
              <a:gd name="T34" fmla="*/ 381 w 412"/>
              <a:gd name="T35" fmla="*/ 320 h 441"/>
              <a:gd name="T36" fmla="*/ 381 w 412"/>
              <a:gd name="T37" fmla="*/ 223 h 441"/>
              <a:gd name="T38" fmla="*/ 206 w 412"/>
              <a:gd name="T39" fmla="*/ 260 h 441"/>
              <a:gd name="T40" fmla="*/ 30 w 412"/>
              <a:gd name="T41" fmla="*/ 223 h 441"/>
              <a:gd name="T42" fmla="*/ 25 w 412"/>
              <a:gd name="T43" fmla="*/ 207 h 441"/>
              <a:gd name="T44" fmla="*/ 42 w 412"/>
              <a:gd name="T45" fmla="*/ 202 h 441"/>
              <a:gd name="T46" fmla="*/ 206 w 412"/>
              <a:gd name="T47" fmla="*/ 236 h 441"/>
              <a:gd name="T48" fmla="*/ 369 w 412"/>
              <a:gd name="T49" fmla="*/ 202 h 441"/>
              <a:gd name="T50" fmla="*/ 386 w 412"/>
              <a:gd name="T51" fmla="*/ 207 h 441"/>
              <a:gd name="T52" fmla="*/ 381 w 412"/>
              <a:gd name="T53" fmla="*/ 223 h 441"/>
              <a:gd name="T54" fmla="*/ 381 w 412"/>
              <a:gd name="T55" fmla="*/ 126 h 441"/>
              <a:gd name="T56" fmla="*/ 206 w 412"/>
              <a:gd name="T57" fmla="*/ 164 h 441"/>
              <a:gd name="T58" fmla="*/ 30 w 412"/>
              <a:gd name="T59" fmla="*/ 126 h 441"/>
              <a:gd name="T60" fmla="*/ 25 w 412"/>
              <a:gd name="T61" fmla="*/ 110 h 441"/>
              <a:gd name="T62" fmla="*/ 42 w 412"/>
              <a:gd name="T63" fmla="*/ 106 h 441"/>
              <a:gd name="T64" fmla="*/ 206 w 412"/>
              <a:gd name="T65" fmla="*/ 140 h 441"/>
              <a:gd name="T66" fmla="*/ 369 w 412"/>
              <a:gd name="T67" fmla="*/ 106 h 441"/>
              <a:gd name="T68" fmla="*/ 386 w 412"/>
              <a:gd name="T69" fmla="*/ 110 h 441"/>
              <a:gd name="T70" fmla="*/ 381 w 412"/>
              <a:gd name="T71" fmla="*/ 126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2" h="441">
                <a:moveTo>
                  <a:pt x="206" y="0"/>
                </a:moveTo>
                <a:cubicBezTo>
                  <a:pt x="92" y="0"/>
                  <a:pt x="0" y="37"/>
                  <a:pt x="0" y="82"/>
                </a:cubicBezTo>
                <a:cubicBezTo>
                  <a:pt x="0" y="82"/>
                  <a:pt x="0" y="361"/>
                  <a:pt x="0" y="361"/>
                </a:cubicBezTo>
                <a:cubicBezTo>
                  <a:pt x="0" y="361"/>
                  <a:pt x="0" y="361"/>
                  <a:pt x="0" y="361"/>
                </a:cubicBezTo>
                <a:cubicBezTo>
                  <a:pt x="1" y="406"/>
                  <a:pt x="93" y="441"/>
                  <a:pt x="206" y="441"/>
                </a:cubicBezTo>
                <a:cubicBezTo>
                  <a:pt x="318" y="441"/>
                  <a:pt x="410" y="406"/>
                  <a:pt x="411" y="361"/>
                </a:cubicBezTo>
                <a:cubicBezTo>
                  <a:pt x="412" y="361"/>
                  <a:pt x="412" y="361"/>
                  <a:pt x="412" y="361"/>
                </a:cubicBezTo>
                <a:cubicBezTo>
                  <a:pt x="412" y="361"/>
                  <a:pt x="412" y="82"/>
                  <a:pt x="412" y="82"/>
                </a:cubicBezTo>
                <a:cubicBezTo>
                  <a:pt x="412" y="37"/>
                  <a:pt x="319" y="0"/>
                  <a:pt x="206" y="0"/>
                </a:cubicBezTo>
                <a:close/>
                <a:moveTo>
                  <a:pt x="381" y="320"/>
                </a:moveTo>
                <a:cubicBezTo>
                  <a:pt x="341" y="343"/>
                  <a:pt x="276" y="357"/>
                  <a:pt x="206" y="357"/>
                </a:cubicBezTo>
                <a:cubicBezTo>
                  <a:pt x="136" y="357"/>
                  <a:pt x="70" y="343"/>
                  <a:pt x="30" y="320"/>
                </a:cubicBezTo>
                <a:cubicBezTo>
                  <a:pt x="24" y="316"/>
                  <a:pt x="22" y="309"/>
                  <a:pt x="25" y="303"/>
                </a:cubicBezTo>
                <a:cubicBezTo>
                  <a:pt x="29" y="297"/>
                  <a:pt x="36" y="295"/>
                  <a:pt x="42" y="299"/>
                </a:cubicBezTo>
                <a:cubicBezTo>
                  <a:pt x="78" y="320"/>
                  <a:pt x="140" y="333"/>
                  <a:pt x="206" y="333"/>
                </a:cubicBezTo>
                <a:cubicBezTo>
                  <a:pt x="272" y="333"/>
                  <a:pt x="333" y="320"/>
                  <a:pt x="369" y="299"/>
                </a:cubicBezTo>
                <a:cubicBezTo>
                  <a:pt x="375" y="295"/>
                  <a:pt x="382" y="297"/>
                  <a:pt x="386" y="303"/>
                </a:cubicBezTo>
                <a:cubicBezTo>
                  <a:pt x="389" y="309"/>
                  <a:pt x="387" y="316"/>
                  <a:pt x="381" y="320"/>
                </a:cubicBezTo>
                <a:close/>
                <a:moveTo>
                  <a:pt x="381" y="223"/>
                </a:moveTo>
                <a:cubicBezTo>
                  <a:pt x="341" y="246"/>
                  <a:pt x="276" y="260"/>
                  <a:pt x="206" y="260"/>
                </a:cubicBezTo>
                <a:cubicBezTo>
                  <a:pt x="136" y="260"/>
                  <a:pt x="70" y="246"/>
                  <a:pt x="30" y="223"/>
                </a:cubicBezTo>
                <a:cubicBezTo>
                  <a:pt x="24" y="220"/>
                  <a:pt x="22" y="212"/>
                  <a:pt x="25" y="207"/>
                </a:cubicBezTo>
                <a:cubicBezTo>
                  <a:pt x="29" y="201"/>
                  <a:pt x="36" y="199"/>
                  <a:pt x="42" y="202"/>
                </a:cubicBezTo>
                <a:cubicBezTo>
                  <a:pt x="78" y="224"/>
                  <a:pt x="140" y="236"/>
                  <a:pt x="206" y="236"/>
                </a:cubicBezTo>
                <a:cubicBezTo>
                  <a:pt x="272" y="236"/>
                  <a:pt x="333" y="224"/>
                  <a:pt x="369" y="202"/>
                </a:cubicBezTo>
                <a:cubicBezTo>
                  <a:pt x="375" y="199"/>
                  <a:pt x="382" y="201"/>
                  <a:pt x="386" y="207"/>
                </a:cubicBezTo>
                <a:cubicBezTo>
                  <a:pt x="389" y="212"/>
                  <a:pt x="387" y="220"/>
                  <a:pt x="381" y="223"/>
                </a:cubicBezTo>
                <a:close/>
                <a:moveTo>
                  <a:pt x="381" y="126"/>
                </a:moveTo>
                <a:cubicBezTo>
                  <a:pt x="341" y="150"/>
                  <a:pt x="276" y="164"/>
                  <a:pt x="206" y="164"/>
                </a:cubicBezTo>
                <a:cubicBezTo>
                  <a:pt x="136" y="164"/>
                  <a:pt x="70" y="150"/>
                  <a:pt x="30" y="126"/>
                </a:cubicBezTo>
                <a:cubicBezTo>
                  <a:pt x="24" y="123"/>
                  <a:pt x="22" y="116"/>
                  <a:pt x="25" y="110"/>
                </a:cubicBezTo>
                <a:cubicBezTo>
                  <a:pt x="29" y="104"/>
                  <a:pt x="36" y="102"/>
                  <a:pt x="42" y="106"/>
                </a:cubicBezTo>
                <a:cubicBezTo>
                  <a:pt x="78" y="127"/>
                  <a:pt x="140" y="140"/>
                  <a:pt x="206" y="140"/>
                </a:cubicBezTo>
                <a:cubicBezTo>
                  <a:pt x="272" y="140"/>
                  <a:pt x="333" y="127"/>
                  <a:pt x="369" y="106"/>
                </a:cubicBezTo>
                <a:cubicBezTo>
                  <a:pt x="375" y="102"/>
                  <a:pt x="382" y="104"/>
                  <a:pt x="386" y="110"/>
                </a:cubicBezTo>
                <a:cubicBezTo>
                  <a:pt x="389" y="116"/>
                  <a:pt x="387" y="123"/>
                  <a:pt x="381" y="126"/>
                </a:cubicBez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cxnSp>
        <p:nvCxnSpPr>
          <p:cNvPr id="327" name="Straight Connector 326"/>
          <p:cNvCxnSpPr/>
          <p:nvPr/>
        </p:nvCxnSpPr>
        <p:spPr>
          <a:xfrm>
            <a:off x="8372223" y="5885501"/>
            <a:ext cx="476022" cy="0"/>
          </a:xfrm>
          <a:prstGeom prst="line">
            <a:avLst/>
          </a:prstGeom>
          <a:ln w="22225">
            <a:solidFill>
              <a:srgbClr val="659E34"/>
            </a:solidFill>
          </a:ln>
          <a:effectLst/>
        </p:spPr>
        <p:style>
          <a:lnRef idx="2">
            <a:schemeClr val="accent1"/>
          </a:lnRef>
          <a:fillRef idx="0">
            <a:schemeClr val="accent1"/>
          </a:fillRef>
          <a:effectRef idx="1">
            <a:schemeClr val="accent1"/>
          </a:effectRef>
          <a:fontRef idx="minor">
            <a:schemeClr val="tx1"/>
          </a:fontRef>
        </p:style>
      </p:cxnSp>
      <p:grpSp>
        <p:nvGrpSpPr>
          <p:cNvPr id="328" name="Group 327"/>
          <p:cNvGrpSpPr/>
          <p:nvPr/>
        </p:nvGrpSpPr>
        <p:grpSpPr>
          <a:xfrm>
            <a:off x="7854262" y="5003899"/>
            <a:ext cx="169164" cy="170883"/>
            <a:chOff x="2800350" y="1128713"/>
            <a:chExt cx="160338" cy="161925"/>
          </a:xfrm>
        </p:grpSpPr>
        <p:sp>
          <p:nvSpPr>
            <p:cNvPr id="329" name="Oval 10"/>
            <p:cNvSpPr>
              <a:spLocks noChangeArrowheads="1"/>
            </p:cNvSpPr>
            <p:nvPr/>
          </p:nvSpPr>
          <p:spPr bwMode="auto">
            <a:xfrm>
              <a:off x="2800350" y="1128713"/>
              <a:ext cx="160338" cy="161925"/>
            </a:xfrm>
            <a:prstGeom prst="ellipse">
              <a:avLst/>
            </a:prstGeom>
            <a:solidFill>
              <a:srgbClr val="82BC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0" name="Freeform 11"/>
            <p:cNvSpPr>
              <a:spLocks/>
            </p:cNvSpPr>
            <p:nvPr/>
          </p:nvSpPr>
          <p:spPr bwMode="auto">
            <a:xfrm>
              <a:off x="2825750" y="1152525"/>
              <a:ext cx="103188" cy="112712"/>
            </a:xfrm>
            <a:custGeom>
              <a:avLst/>
              <a:gdLst>
                <a:gd name="T0" fmla="*/ 62 w 115"/>
                <a:gd name="T1" fmla="*/ 125 h 125"/>
                <a:gd name="T2" fmla="*/ 50 w 115"/>
                <a:gd name="T3" fmla="*/ 111 h 125"/>
                <a:gd name="T4" fmla="*/ 4 w 115"/>
                <a:gd name="T5" fmla="*/ 65 h 125"/>
                <a:gd name="T6" fmla="*/ 3 w 115"/>
                <a:gd name="T7" fmla="*/ 52 h 125"/>
                <a:gd name="T8" fmla="*/ 17 w 115"/>
                <a:gd name="T9" fmla="*/ 51 h 125"/>
                <a:gd name="T10" fmla="*/ 52 w 115"/>
                <a:gd name="T11" fmla="*/ 85 h 125"/>
                <a:gd name="T12" fmla="*/ 99 w 115"/>
                <a:gd name="T13" fmla="*/ 3 h 125"/>
                <a:gd name="T14" fmla="*/ 112 w 115"/>
                <a:gd name="T15" fmla="*/ 5 h 125"/>
                <a:gd name="T16" fmla="*/ 111 w 115"/>
                <a:gd name="T17" fmla="*/ 18 h 125"/>
                <a:gd name="T18" fmla="*/ 66 w 115"/>
                <a:gd name="T19" fmla="*/ 106 h 125"/>
                <a:gd name="T20" fmla="*/ 62 w 115"/>
                <a:gd name="T21"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25">
                  <a:moveTo>
                    <a:pt x="62" y="125"/>
                  </a:moveTo>
                  <a:cubicBezTo>
                    <a:pt x="50" y="111"/>
                    <a:pt x="50" y="111"/>
                    <a:pt x="50" y="111"/>
                  </a:cubicBezTo>
                  <a:cubicBezTo>
                    <a:pt x="32" y="91"/>
                    <a:pt x="28" y="86"/>
                    <a:pt x="4" y="65"/>
                  </a:cubicBezTo>
                  <a:cubicBezTo>
                    <a:pt x="0" y="62"/>
                    <a:pt x="0" y="56"/>
                    <a:pt x="3" y="52"/>
                  </a:cubicBezTo>
                  <a:cubicBezTo>
                    <a:pt x="7" y="48"/>
                    <a:pt x="13" y="48"/>
                    <a:pt x="17" y="51"/>
                  </a:cubicBezTo>
                  <a:cubicBezTo>
                    <a:pt x="35" y="67"/>
                    <a:pt x="42" y="74"/>
                    <a:pt x="52" y="85"/>
                  </a:cubicBezTo>
                  <a:cubicBezTo>
                    <a:pt x="61" y="58"/>
                    <a:pt x="79" y="18"/>
                    <a:pt x="99" y="3"/>
                  </a:cubicBezTo>
                  <a:cubicBezTo>
                    <a:pt x="103" y="0"/>
                    <a:pt x="109" y="1"/>
                    <a:pt x="112" y="5"/>
                  </a:cubicBezTo>
                  <a:cubicBezTo>
                    <a:pt x="115" y="9"/>
                    <a:pt x="115" y="15"/>
                    <a:pt x="111" y="18"/>
                  </a:cubicBezTo>
                  <a:cubicBezTo>
                    <a:pt x="92" y="32"/>
                    <a:pt x="71" y="81"/>
                    <a:pt x="66" y="106"/>
                  </a:cubicBezTo>
                  <a:lnTo>
                    <a:pt x="62" y="12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31" name="Group 330"/>
          <p:cNvGrpSpPr/>
          <p:nvPr/>
        </p:nvGrpSpPr>
        <p:grpSpPr>
          <a:xfrm>
            <a:off x="7648317" y="5171835"/>
            <a:ext cx="1699033" cy="253916"/>
            <a:chOff x="5196260" y="1490695"/>
            <a:chExt cx="904483" cy="322699"/>
          </a:xfrm>
        </p:grpSpPr>
        <p:sp>
          <p:nvSpPr>
            <p:cNvPr id="332" name="Rounded Rectangle 331"/>
            <p:cNvSpPr/>
            <p:nvPr/>
          </p:nvSpPr>
          <p:spPr>
            <a:xfrm>
              <a:off x="5231436" y="1555520"/>
              <a:ext cx="834130" cy="214165"/>
            </a:xfrm>
            <a:prstGeom prst="roundRect">
              <a:avLst/>
            </a:prstGeom>
            <a:solidFill>
              <a:srgbClr val="4D4D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dirty="0">
                <a:solidFill>
                  <a:srgbClr val="FFFFFF"/>
                </a:solidFill>
                <a:latin typeface="Franklin Gothic Book"/>
              </a:endParaRPr>
            </a:p>
          </p:txBody>
        </p:sp>
        <p:sp>
          <p:nvSpPr>
            <p:cNvPr id="333" name="TextBox 332"/>
            <p:cNvSpPr txBox="1"/>
            <p:nvPr/>
          </p:nvSpPr>
          <p:spPr>
            <a:xfrm>
              <a:off x="5196260" y="1490695"/>
              <a:ext cx="904483" cy="322699"/>
            </a:xfrm>
            <a:prstGeom prst="rect">
              <a:avLst/>
            </a:prstGeom>
            <a:noFill/>
          </p:spPr>
          <p:txBody>
            <a:bodyPr wrap="square" rtlCol="0">
              <a:spAutoFit/>
            </a:bodyPr>
            <a:lstStyle/>
            <a:p>
              <a:pPr algn="ctr" defTabSz="914400"/>
              <a:r>
                <a:rPr lang="en-US" sz="1050" dirty="0">
                  <a:solidFill>
                    <a:srgbClr val="FFFFFF"/>
                  </a:solidFill>
                  <a:latin typeface="Franklin Gothic Book"/>
                  <a:cs typeface="Franklin Gothic Book"/>
                </a:rPr>
                <a:t>Access</a:t>
              </a:r>
              <a:endParaRPr lang="en-US" sz="1050" dirty="0">
                <a:solidFill>
                  <a:srgbClr val="FFFFFF"/>
                </a:solidFill>
                <a:latin typeface="Franklin Gothic Book"/>
              </a:endParaRPr>
            </a:p>
          </p:txBody>
        </p:sp>
      </p:grpSp>
      <p:sp>
        <p:nvSpPr>
          <p:cNvPr id="266" name="TextBox 265"/>
          <p:cNvSpPr txBox="1"/>
          <p:nvPr/>
        </p:nvSpPr>
        <p:spPr>
          <a:xfrm>
            <a:off x="6374097" y="1991175"/>
            <a:ext cx="1314972" cy="461665"/>
          </a:xfrm>
          <a:prstGeom prst="rect">
            <a:avLst/>
          </a:prstGeom>
          <a:noFill/>
        </p:spPr>
        <p:txBody>
          <a:bodyPr wrap="square" rtlCol="0">
            <a:spAutoFit/>
          </a:bodyPr>
          <a:lstStyle/>
          <a:p>
            <a:pPr algn="ctr" defTabSz="914400"/>
            <a:r>
              <a:rPr lang="en-US" sz="1200" dirty="0">
                <a:solidFill>
                  <a:srgbClr val="000000"/>
                </a:solidFill>
                <a:latin typeface="Franklin Gothic Book"/>
                <a:cs typeface="Franklin Gothic Book"/>
              </a:rPr>
              <a:t>FireEye</a:t>
            </a:r>
            <a:br>
              <a:rPr lang="en-US" sz="1200" dirty="0">
                <a:solidFill>
                  <a:srgbClr val="000000"/>
                </a:solidFill>
                <a:latin typeface="Franklin Gothic Book"/>
                <a:cs typeface="Franklin Gothic Book"/>
              </a:rPr>
            </a:br>
            <a:r>
              <a:rPr lang="en-US" sz="1200" dirty="0">
                <a:solidFill>
                  <a:srgbClr val="000000"/>
                </a:solidFill>
                <a:latin typeface="Franklin Gothic Book"/>
                <a:cs typeface="Franklin Gothic Book"/>
              </a:rPr>
              <a:t>NX</a:t>
            </a:r>
            <a:endParaRPr lang="en-US" sz="1200" dirty="0">
              <a:solidFill>
                <a:srgbClr val="000000"/>
              </a:solidFill>
              <a:latin typeface="Franklin Gothic Book"/>
            </a:endParaRPr>
          </a:p>
        </p:txBody>
      </p:sp>
      <p:grpSp>
        <p:nvGrpSpPr>
          <p:cNvPr id="267" name="Group 266"/>
          <p:cNvGrpSpPr/>
          <p:nvPr/>
        </p:nvGrpSpPr>
        <p:grpSpPr>
          <a:xfrm>
            <a:off x="6780570" y="1669130"/>
            <a:ext cx="480502" cy="317279"/>
            <a:chOff x="3441700" y="1125538"/>
            <a:chExt cx="498475" cy="403225"/>
          </a:xfrm>
        </p:grpSpPr>
        <p:sp>
          <p:nvSpPr>
            <p:cNvPr id="268" name="Freeform 29"/>
            <p:cNvSpPr>
              <a:spLocks noEditPoints="1"/>
            </p:cNvSpPr>
            <p:nvPr/>
          </p:nvSpPr>
          <p:spPr bwMode="auto">
            <a:xfrm>
              <a:off x="3441700" y="1412875"/>
              <a:ext cx="498475" cy="115888"/>
            </a:xfrm>
            <a:custGeom>
              <a:avLst/>
              <a:gdLst>
                <a:gd name="T0" fmla="*/ 523 w 555"/>
                <a:gd name="T1" fmla="*/ 0 h 128"/>
                <a:gd name="T2" fmla="*/ 32 w 555"/>
                <a:gd name="T3" fmla="*/ 0 h 128"/>
                <a:gd name="T4" fmla="*/ 0 w 555"/>
                <a:gd name="T5" fmla="*/ 32 h 128"/>
                <a:gd name="T6" fmla="*/ 0 w 555"/>
                <a:gd name="T7" fmla="*/ 96 h 128"/>
                <a:gd name="T8" fmla="*/ 32 w 555"/>
                <a:gd name="T9" fmla="*/ 128 h 128"/>
                <a:gd name="T10" fmla="*/ 523 w 555"/>
                <a:gd name="T11" fmla="*/ 128 h 128"/>
                <a:gd name="T12" fmla="*/ 555 w 555"/>
                <a:gd name="T13" fmla="*/ 96 h 128"/>
                <a:gd name="T14" fmla="*/ 555 w 555"/>
                <a:gd name="T15" fmla="*/ 32 h 128"/>
                <a:gd name="T16" fmla="*/ 523 w 555"/>
                <a:gd name="T17" fmla="*/ 0 h 128"/>
                <a:gd name="T18" fmla="*/ 278 w 555"/>
                <a:gd name="T19" fmla="*/ 106 h 128"/>
                <a:gd name="T20" fmla="*/ 235 w 555"/>
                <a:gd name="T21" fmla="*/ 64 h 128"/>
                <a:gd name="T22" fmla="*/ 278 w 555"/>
                <a:gd name="T23" fmla="*/ 21 h 128"/>
                <a:gd name="T24" fmla="*/ 320 w 555"/>
                <a:gd name="T25" fmla="*/ 64 h 128"/>
                <a:gd name="T26" fmla="*/ 278 w 555"/>
                <a:gd name="T27" fmla="*/ 10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5" h="128">
                  <a:moveTo>
                    <a:pt x="523" y="0"/>
                  </a:moveTo>
                  <a:cubicBezTo>
                    <a:pt x="32" y="0"/>
                    <a:pt x="32" y="0"/>
                    <a:pt x="32" y="0"/>
                  </a:cubicBezTo>
                  <a:cubicBezTo>
                    <a:pt x="15" y="0"/>
                    <a:pt x="0" y="14"/>
                    <a:pt x="0" y="32"/>
                  </a:cubicBezTo>
                  <a:cubicBezTo>
                    <a:pt x="0" y="96"/>
                    <a:pt x="0" y="96"/>
                    <a:pt x="0" y="96"/>
                  </a:cubicBezTo>
                  <a:cubicBezTo>
                    <a:pt x="0" y="113"/>
                    <a:pt x="15" y="128"/>
                    <a:pt x="32" y="128"/>
                  </a:cubicBezTo>
                  <a:cubicBezTo>
                    <a:pt x="523" y="128"/>
                    <a:pt x="523" y="128"/>
                    <a:pt x="523" y="128"/>
                  </a:cubicBezTo>
                  <a:cubicBezTo>
                    <a:pt x="541" y="128"/>
                    <a:pt x="555" y="113"/>
                    <a:pt x="555" y="96"/>
                  </a:cubicBezTo>
                  <a:cubicBezTo>
                    <a:pt x="555" y="32"/>
                    <a:pt x="555" y="32"/>
                    <a:pt x="555" y="32"/>
                  </a:cubicBezTo>
                  <a:cubicBezTo>
                    <a:pt x="555" y="14"/>
                    <a:pt x="541" y="0"/>
                    <a:pt x="523" y="0"/>
                  </a:cubicBezTo>
                  <a:close/>
                  <a:moveTo>
                    <a:pt x="278" y="106"/>
                  </a:moveTo>
                  <a:cubicBezTo>
                    <a:pt x="254" y="106"/>
                    <a:pt x="235" y="87"/>
                    <a:pt x="235" y="64"/>
                  </a:cubicBezTo>
                  <a:cubicBezTo>
                    <a:pt x="235" y="40"/>
                    <a:pt x="254" y="21"/>
                    <a:pt x="278" y="21"/>
                  </a:cubicBezTo>
                  <a:cubicBezTo>
                    <a:pt x="301" y="21"/>
                    <a:pt x="320" y="40"/>
                    <a:pt x="320" y="64"/>
                  </a:cubicBezTo>
                  <a:cubicBezTo>
                    <a:pt x="320" y="87"/>
                    <a:pt x="301" y="106"/>
                    <a:pt x="278" y="106"/>
                  </a:cubicBez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latin typeface="Franklin Gothic Book"/>
              </a:endParaRPr>
            </a:p>
          </p:txBody>
        </p:sp>
        <p:sp>
          <p:nvSpPr>
            <p:cNvPr id="269" name="Freeform 30"/>
            <p:cNvSpPr>
              <a:spLocks noEditPoints="1"/>
            </p:cNvSpPr>
            <p:nvPr/>
          </p:nvSpPr>
          <p:spPr bwMode="auto">
            <a:xfrm>
              <a:off x="3441700" y="1268413"/>
              <a:ext cx="498475" cy="115888"/>
            </a:xfrm>
            <a:custGeom>
              <a:avLst/>
              <a:gdLst>
                <a:gd name="T0" fmla="*/ 523 w 555"/>
                <a:gd name="T1" fmla="*/ 0 h 128"/>
                <a:gd name="T2" fmla="*/ 32 w 555"/>
                <a:gd name="T3" fmla="*/ 0 h 128"/>
                <a:gd name="T4" fmla="*/ 0 w 555"/>
                <a:gd name="T5" fmla="*/ 32 h 128"/>
                <a:gd name="T6" fmla="*/ 0 w 555"/>
                <a:gd name="T7" fmla="*/ 96 h 128"/>
                <a:gd name="T8" fmla="*/ 32 w 555"/>
                <a:gd name="T9" fmla="*/ 128 h 128"/>
                <a:gd name="T10" fmla="*/ 523 w 555"/>
                <a:gd name="T11" fmla="*/ 128 h 128"/>
                <a:gd name="T12" fmla="*/ 555 w 555"/>
                <a:gd name="T13" fmla="*/ 96 h 128"/>
                <a:gd name="T14" fmla="*/ 555 w 555"/>
                <a:gd name="T15" fmla="*/ 32 h 128"/>
                <a:gd name="T16" fmla="*/ 523 w 555"/>
                <a:gd name="T17" fmla="*/ 0 h 128"/>
                <a:gd name="T18" fmla="*/ 278 w 555"/>
                <a:gd name="T19" fmla="*/ 106 h 128"/>
                <a:gd name="T20" fmla="*/ 235 w 555"/>
                <a:gd name="T21" fmla="*/ 64 h 128"/>
                <a:gd name="T22" fmla="*/ 278 w 555"/>
                <a:gd name="T23" fmla="*/ 21 h 128"/>
                <a:gd name="T24" fmla="*/ 320 w 555"/>
                <a:gd name="T25" fmla="*/ 64 h 128"/>
                <a:gd name="T26" fmla="*/ 278 w 555"/>
                <a:gd name="T27" fmla="*/ 10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5" h="128">
                  <a:moveTo>
                    <a:pt x="523" y="0"/>
                  </a:moveTo>
                  <a:cubicBezTo>
                    <a:pt x="32" y="0"/>
                    <a:pt x="32" y="0"/>
                    <a:pt x="32" y="0"/>
                  </a:cubicBezTo>
                  <a:cubicBezTo>
                    <a:pt x="15" y="0"/>
                    <a:pt x="0" y="14"/>
                    <a:pt x="0" y="32"/>
                  </a:cubicBezTo>
                  <a:cubicBezTo>
                    <a:pt x="0" y="96"/>
                    <a:pt x="0" y="96"/>
                    <a:pt x="0" y="96"/>
                  </a:cubicBezTo>
                  <a:cubicBezTo>
                    <a:pt x="0" y="113"/>
                    <a:pt x="15" y="128"/>
                    <a:pt x="32" y="128"/>
                  </a:cubicBezTo>
                  <a:cubicBezTo>
                    <a:pt x="523" y="128"/>
                    <a:pt x="523" y="128"/>
                    <a:pt x="523" y="128"/>
                  </a:cubicBezTo>
                  <a:cubicBezTo>
                    <a:pt x="541" y="128"/>
                    <a:pt x="555" y="113"/>
                    <a:pt x="555" y="96"/>
                  </a:cubicBezTo>
                  <a:cubicBezTo>
                    <a:pt x="555" y="32"/>
                    <a:pt x="555" y="32"/>
                    <a:pt x="555" y="32"/>
                  </a:cubicBezTo>
                  <a:cubicBezTo>
                    <a:pt x="555" y="14"/>
                    <a:pt x="541" y="0"/>
                    <a:pt x="523" y="0"/>
                  </a:cubicBezTo>
                  <a:close/>
                  <a:moveTo>
                    <a:pt x="278" y="106"/>
                  </a:moveTo>
                  <a:cubicBezTo>
                    <a:pt x="254" y="106"/>
                    <a:pt x="235" y="87"/>
                    <a:pt x="235" y="64"/>
                  </a:cubicBezTo>
                  <a:cubicBezTo>
                    <a:pt x="235" y="40"/>
                    <a:pt x="254" y="21"/>
                    <a:pt x="278" y="21"/>
                  </a:cubicBezTo>
                  <a:cubicBezTo>
                    <a:pt x="301" y="21"/>
                    <a:pt x="320" y="40"/>
                    <a:pt x="320" y="64"/>
                  </a:cubicBezTo>
                  <a:cubicBezTo>
                    <a:pt x="320" y="87"/>
                    <a:pt x="301" y="106"/>
                    <a:pt x="278" y="106"/>
                  </a:cubicBez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latin typeface="Franklin Gothic Book"/>
              </a:endParaRPr>
            </a:p>
          </p:txBody>
        </p:sp>
        <p:sp>
          <p:nvSpPr>
            <p:cNvPr id="323" name="Freeform 31"/>
            <p:cNvSpPr>
              <a:spLocks noEditPoints="1"/>
            </p:cNvSpPr>
            <p:nvPr/>
          </p:nvSpPr>
          <p:spPr bwMode="auto">
            <a:xfrm>
              <a:off x="3441700" y="1125538"/>
              <a:ext cx="498475" cy="114300"/>
            </a:xfrm>
            <a:custGeom>
              <a:avLst/>
              <a:gdLst>
                <a:gd name="T0" fmla="*/ 523 w 555"/>
                <a:gd name="T1" fmla="*/ 0 h 128"/>
                <a:gd name="T2" fmla="*/ 32 w 555"/>
                <a:gd name="T3" fmla="*/ 0 h 128"/>
                <a:gd name="T4" fmla="*/ 0 w 555"/>
                <a:gd name="T5" fmla="*/ 32 h 128"/>
                <a:gd name="T6" fmla="*/ 0 w 555"/>
                <a:gd name="T7" fmla="*/ 96 h 128"/>
                <a:gd name="T8" fmla="*/ 32 w 555"/>
                <a:gd name="T9" fmla="*/ 128 h 128"/>
                <a:gd name="T10" fmla="*/ 523 w 555"/>
                <a:gd name="T11" fmla="*/ 128 h 128"/>
                <a:gd name="T12" fmla="*/ 555 w 555"/>
                <a:gd name="T13" fmla="*/ 96 h 128"/>
                <a:gd name="T14" fmla="*/ 555 w 555"/>
                <a:gd name="T15" fmla="*/ 32 h 128"/>
                <a:gd name="T16" fmla="*/ 523 w 555"/>
                <a:gd name="T17" fmla="*/ 0 h 128"/>
                <a:gd name="T18" fmla="*/ 278 w 555"/>
                <a:gd name="T19" fmla="*/ 106 h 128"/>
                <a:gd name="T20" fmla="*/ 235 w 555"/>
                <a:gd name="T21" fmla="*/ 64 h 128"/>
                <a:gd name="T22" fmla="*/ 278 w 555"/>
                <a:gd name="T23" fmla="*/ 21 h 128"/>
                <a:gd name="T24" fmla="*/ 320 w 555"/>
                <a:gd name="T25" fmla="*/ 64 h 128"/>
                <a:gd name="T26" fmla="*/ 278 w 555"/>
                <a:gd name="T27" fmla="*/ 10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5" h="128">
                  <a:moveTo>
                    <a:pt x="523" y="0"/>
                  </a:moveTo>
                  <a:cubicBezTo>
                    <a:pt x="32" y="0"/>
                    <a:pt x="32" y="0"/>
                    <a:pt x="32" y="0"/>
                  </a:cubicBezTo>
                  <a:cubicBezTo>
                    <a:pt x="15" y="0"/>
                    <a:pt x="0" y="14"/>
                    <a:pt x="0" y="32"/>
                  </a:cubicBezTo>
                  <a:cubicBezTo>
                    <a:pt x="0" y="96"/>
                    <a:pt x="0" y="96"/>
                    <a:pt x="0" y="96"/>
                  </a:cubicBezTo>
                  <a:cubicBezTo>
                    <a:pt x="0" y="113"/>
                    <a:pt x="15" y="128"/>
                    <a:pt x="32" y="128"/>
                  </a:cubicBezTo>
                  <a:cubicBezTo>
                    <a:pt x="523" y="128"/>
                    <a:pt x="523" y="128"/>
                    <a:pt x="523" y="128"/>
                  </a:cubicBezTo>
                  <a:cubicBezTo>
                    <a:pt x="541" y="128"/>
                    <a:pt x="555" y="113"/>
                    <a:pt x="555" y="96"/>
                  </a:cubicBezTo>
                  <a:cubicBezTo>
                    <a:pt x="555" y="32"/>
                    <a:pt x="555" y="32"/>
                    <a:pt x="555" y="32"/>
                  </a:cubicBezTo>
                  <a:cubicBezTo>
                    <a:pt x="555" y="14"/>
                    <a:pt x="541" y="0"/>
                    <a:pt x="523" y="0"/>
                  </a:cubicBezTo>
                  <a:close/>
                  <a:moveTo>
                    <a:pt x="278" y="106"/>
                  </a:moveTo>
                  <a:cubicBezTo>
                    <a:pt x="254" y="106"/>
                    <a:pt x="235" y="87"/>
                    <a:pt x="235" y="64"/>
                  </a:cubicBezTo>
                  <a:cubicBezTo>
                    <a:pt x="235" y="40"/>
                    <a:pt x="254" y="21"/>
                    <a:pt x="278" y="21"/>
                  </a:cubicBezTo>
                  <a:cubicBezTo>
                    <a:pt x="301" y="21"/>
                    <a:pt x="320" y="40"/>
                    <a:pt x="320" y="64"/>
                  </a:cubicBezTo>
                  <a:cubicBezTo>
                    <a:pt x="320" y="87"/>
                    <a:pt x="301" y="106"/>
                    <a:pt x="278" y="106"/>
                  </a:cubicBez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latin typeface="Franklin Gothic Book"/>
              </a:endParaRPr>
            </a:p>
          </p:txBody>
        </p:sp>
      </p:grpSp>
      <p:sp>
        <p:nvSpPr>
          <p:cNvPr id="326" name="Rounded Rectangle 325"/>
          <p:cNvSpPr/>
          <p:nvPr/>
        </p:nvSpPr>
        <p:spPr>
          <a:xfrm>
            <a:off x="5941043" y="1339665"/>
            <a:ext cx="2062754" cy="1199773"/>
          </a:xfrm>
          <a:prstGeom prst="roundRect">
            <a:avLst>
              <a:gd name="adj" fmla="val 8285"/>
            </a:avLst>
          </a:prstGeom>
          <a:noFill/>
          <a:ln w="12700" cmpd="sng">
            <a:solidFill>
              <a:srgbClr val="4D4D4F"/>
            </a:solidFill>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dirty="0">
              <a:solidFill>
                <a:srgbClr val="000000"/>
              </a:solidFill>
              <a:latin typeface="Franklin Gothic Book"/>
            </a:endParaRPr>
          </a:p>
        </p:txBody>
      </p:sp>
      <p:grpSp>
        <p:nvGrpSpPr>
          <p:cNvPr id="337" name="Group 336"/>
          <p:cNvGrpSpPr/>
          <p:nvPr/>
        </p:nvGrpSpPr>
        <p:grpSpPr>
          <a:xfrm>
            <a:off x="6038396" y="1192006"/>
            <a:ext cx="1868936" cy="415498"/>
            <a:chOff x="5151036" y="1490695"/>
            <a:chExt cx="994931" cy="528052"/>
          </a:xfrm>
        </p:grpSpPr>
        <p:sp>
          <p:nvSpPr>
            <p:cNvPr id="338" name="Rounded Rectangle 337"/>
            <p:cNvSpPr/>
            <p:nvPr/>
          </p:nvSpPr>
          <p:spPr>
            <a:xfrm>
              <a:off x="5231436" y="1555520"/>
              <a:ext cx="834130" cy="214165"/>
            </a:xfrm>
            <a:prstGeom prst="roundRect">
              <a:avLst/>
            </a:prstGeom>
            <a:solidFill>
              <a:srgbClr val="4D4D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dirty="0">
                <a:solidFill>
                  <a:srgbClr val="FFFFFF"/>
                </a:solidFill>
                <a:latin typeface="Franklin Gothic Book"/>
              </a:endParaRPr>
            </a:p>
          </p:txBody>
        </p:sp>
        <p:sp>
          <p:nvSpPr>
            <p:cNvPr id="339" name="TextBox 338"/>
            <p:cNvSpPr txBox="1"/>
            <p:nvPr/>
          </p:nvSpPr>
          <p:spPr>
            <a:xfrm>
              <a:off x="5151036" y="1490695"/>
              <a:ext cx="994931" cy="528052"/>
            </a:xfrm>
            <a:prstGeom prst="rect">
              <a:avLst/>
            </a:prstGeom>
            <a:noFill/>
          </p:spPr>
          <p:txBody>
            <a:bodyPr wrap="square" rtlCol="0">
              <a:spAutoFit/>
            </a:bodyPr>
            <a:lstStyle/>
            <a:p>
              <a:pPr algn="ctr" defTabSz="914400"/>
              <a:r>
                <a:rPr lang="en-US" sz="1050" dirty="0">
                  <a:solidFill>
                    <a:srgbClr val="FFFFFF"/>
                  </a:solidFill>
                  <a:latin typeface="Franklin Gothic Book"/>
                  <a:cs typeface="Franklin Gothic Book"/>
                </a:rPr>
                <a:t>Advanced Threat Protection</a:t>
              </a:r>
              <a:endParaRPr lang="en-US" sz="1050" dirty="0">
                <a:solidFill>
                  <a:srgbClr val="FFFFFF"/>
                </a:solidFill>
                <a:latin typeface="Franklin Gothic Book"/>
              </a:endParaRPr>
            </a:p>
          </p:txBody>
        </p:sp>
      </p:grpSp>
      <p:sp>
        <p:nvSpPr>
          <p:cNvPr id="2" name="Rounded Rectangle 1"/>
          <p:cNvSpPr/>
          <p:nvPr/>
        </p:nvSpPr>
        <p:spPr>
          <a:xfrm>
            <a:off x="5079407" y="2786998"/>
            <a:ext cx="2704878" cy="2594568"/>
          </a:xfrm>
          <a:prstGeom prst="roundRect">
            <a:avLst/>
          </a:prstGeom>
          <a:noFill/>
          <a:ln w="38100" cmpd="sng">
            <a:solidFill>
              <a:schemeClr val="accent2"/>
            </a:solidFill>
          </a:ln>
        </p:spPr>
        <p:txBody>
          <a:bodyPr vert="horz" wrap="square" lIns="182880" tIns="0" rIns="18288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dirty="0" err="1">
              <a:solidFill>
                <a:schemeClr val="bg1"/>
              </a:solidFill>
              <a:effectLst>
                <a:outerShdw blurRad="38100" dist="25400" dir="2700000" algn="tl">
                  <a:srgbClr val="000000">
                    <a:alpha val="0"/>
                  </a:srgbClr>
                </a:outerShdw>
              </a:effectLst>
              <a:latin typeface="+mj-lt"/>
            </a:endParaRPr>
          </a:p>
        </p:txBody>
      </p:sp>
      <p:sp>
        <p:nvSpPr>
          <p:cNvPr id="340" name="Rounded Rectangle 339"/>
          <p:cNvSpPr/>
          <p:nvPr/>
        </p:nvSpPr>
        <p:spPr>
          <a:xfrm>
            <a:off x="7167499" y="5005859"/>
            <a:ext cx="2507726" cy="1718526"/>
          </a:xfrm>
          <a:prstGeom prst="roundRect">
            <a:avLst/>
          </a:prstGeom>
          <a:noFill/>
          <a:ln w="38100" cmpd="sng">
            <a:solidFill>
              <a:schemeClr val="accent6"/>
            </a:solidFill>
          </a:ln>
        </p:spPr>
        <p:txBody>
          <a:bodyPr vert="horz" wrap="square" lIns="182880" tIns="0" rIns="18288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dirty="0" err="1">
              <a:solidFill>
                <a:schemeClr val="bg1"/>
              </a:solidFill>
              <a:effectLst>
                <a:outerShdw blurRad="38100" dist="25400" dir="2700000" algn="tl">
                  <a:srgbClr val="000000">
                    <a:alpha val="0"/>
                  </a:srgbClr>
                </a:outerShdw>
              </a:effectLst>
              <a:latin typeface="+mj-lt"/>
            </a:endParaRPr>
          </a:p>
        </p:txBody>
      </p:sp>
      <p:sp>
        <p:nvSpPr>
          <p:cNvPr id="341" name="Rounded Rectangle 340"/>
          <p:cNvSpPr/>
          <p:nvPr/>
        </p:nvSpPr>
        <p:spPr>
          <a:xfrm>
            <a:off x="997991" y="3381495"/>
            <a:ext cx="4410790" cy="3348922"/>
          </a:xfrm>
          <a:prstGeom prst="roundRect">
            <a:avLst/>
          </a:prstGeom>
          <a:noFill/>
          <a:ln w="38100" cmpd="sng">
            <a:solidFill>
              <a:schemeClr val="accent1"/>
            </a:solidFill>
          </a:ln>
        </p:spPr>
        <p:txBody>
          <a:bodyPr vert="horz" wrap="square" lIns="182880" tIns="0" rIns="18288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dirty="0" err="1">
              <a:solidFill>
                <a:schemeClr val="bg1"/>
              </a:solidFill>
              <a:effectLst>
                <a:outerShdw blurRad="38100" dist="25400" dir="2700000" algn="tl">
                  <a:srgbClr val="000000">
                    <a:alpha val="0"/>
                  </a:srgbClr>
                </a:outerShdw>
              </a:effectLst>
              <a:latin typeface="+mj-lt"/>
            </a:endParaRPr>
          </a:p>
        </p:txBody>
      </p:sp>
      <p:sp>
        <p:nvSpPr>
          <p:cNvPr id="342" name="Rounded Rectangle 341"/>
          <p:cNvSpPr/>
          <p:nvPr/>
        </p:nvSpPr>
        <p:spPr>
          <a:xfrm>
            <a:off x="8274849" y="2928348"/>
            <a:ext cx="2777058" cy="2516095"/>
          </a:xfrm>
          <a:prstGeom prst="roundRect">
            <a:avLst/>
          </a:prstGeom>
          <a:noFill/>
          <a:ln w="38100" cmpd="sng">
            <a:solidFill>
              <a:schemeClr val="accent5"/>
            </a:solidFill>
          </a:ln>
        </p:spPr>
        <p:txBody>
          <a:bodyPr vert="horz" wrap="square" lIns="182880" tIns="0" rIns="18288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dirty="0" err="1">
              <a:solidFill>
                <a:schemeClr val="bg1"/>
              </a:solidFill>
              <a:effectLst>
                <a:outerShdw blurRad="38100" dist="25400" dir="2700000" algn="tl">
                  <a:srgbClr val="000000">
                    <a:alpha val="0"/>
                  </a:srgbClr>
                </a:outerShdw>
              </a:effectLst>
              <a:latin typeface="+mj-lt"/>
            </a:endParaRPr>
          </a:p>
        </p:txBody>
      </p:sp>
      <p:sp>
        <p:nvSpPr>
          <p:cNvPr id="343" name="Rounded Rectangle 342"/>
          <p:cNvSpPr/>
          <p:nvPr/>
        </p:nvSpPr>
        <p:spPr>
          <a:xfrm>
            <a:off x="5733309" y="1024034"/>
            <a:ext cx="2541540" cy="1687957"/>
          </a:xfrm>
          <a:prstGeom prst="roundRect">
            <a:avLst/>
          </a:prstGeom>
          <a:noFill/>
          <a:ln w="38100" cmpd="sng">
            <a:solidFill>
              <a:schemeClr val="tx2"/>
            </a:solidFill>
          </a:ln>
        </p:spPr>
        <p:txBody>
          <a:bodyPr vert="horz" wrap="square" lIns="182880" tIns="0" rIns="18288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dirty="0" err="1">
              <a:solidFill>
                <a:schemeClr val="bg1"/>
              </a:solidFill>
              <a:effectLst>
                <a:outerShdw blurRad="38100" dist="25400" dir="2700000" algn="tl">
                  <a:srgbClr val="000000">
                    <a:alpha val="0"/>
                  </a:srgbClr>
                </a:outerShdw>
              </a:effectLst>
              <a:latin typeface="+mj-lt"/>
            </a:endParaRPr>
          </a:p>
        </p:txBody>
      </p:sp>
      <p:sp>
        <p:nvSpPr>
          <p:cNvPr id="265" name="Rectangle 264"/>
          <p:cNvSpPr/>
          <p:nvPr/>
        </p:nvSpPr>
        <p:spPr>
          <a:xfrm>
            <a:off x="195702" y="1433062"/>
            <a:ext cx="4680792" cy="1813004"/>
          </a:xfrm>
          <a:prstGeom prst="rect">
            <a:avLst/>
          </a:prstGeom>
          <a:solidFill>
            <a:schemeClr val="bg1"/>
          </a:solidFill>
        </p:spPr>
        <p:txBody>
          <a:bodyPr vert="horz" wrap="square" lIns="182880" tIns="0" rIns="18288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dirty="0" err="1">
              <a:solidFill>
                <a:schemeClr val="bg1"/>
              </a:solidFill>
              <a:effectLst>
                <a:outerShdw blurRad="38100" dist="25400" dir="2700000" algn="tl">
                  <a:srgbClr val="000000">
                    <a:alpha val="0"/>
                  </a:srgbClr>
                </a:outerShdw>
              </a:effectLst>
              <a:latin typeface="+mj-lt"/>
            </a:endParaRPr>
          </a:p>
        </p:txBody>
      </p:sp>
      <p:graphicFrame>
        <p:nvGraphicFramePr>
          <p:cNvPr id="334" name="Table 333"/>
          <p:cNvGraphicFramePr>
            <a:graphicFrameLocks noGrp="1"/>
          </p:cNvGraphicFramePr>
          <p:nvPr>
            <p:extLst>
              <p:ext uri="{D42A27DB-BD31-4B8C-83A1-F6EECF244321}">
                <p14:modId xmlns:p14="http://schemas.microsoft.com/office/powerpoint/2010/main" val="1851719900"/>
              </p:ext>
            </p:extLst>
          </p:nvPr>
        </p:nvGraphicFramePr>
        <p:xfrm>
          <a:off x="195702" y="963621"/>
          <a:ext cx="4680792" cy="2282445"/>
        </p:xfrm>
        <a:graphic>
          <a:graphicData uri="http://schemas.openxmlformats.org/drawingml/2006/table">
            <a:tbl>
              <a:tblPr firstRow="1" bandRow="1">
                <a:tableStyleId>{912C8C85-51F0-491E-9774-3900AFEF0FD7}</a:tableStyleId>
              </a:tblPr>
              <a:tblGrid>
                <a:gridCol w="936158">
                  <a:extLst>
                    <a:ext uri="{9D8B030D-6E8A-4147-A177-3AD203B41FA5}">
                      <a16:colId xmlns="" xmlns:a16="http://schemas.microsoft.com/office/drawing/2014/main" val="20000"/>
                    </a:ext>
                  </a:extLst>
                </a:gridCol>
                <a:gridCol w="936159">
                  <a:extLst>
                    <a:ext uri="{9D8B030D-6E8A-4147-A177-3AD203B41FA5}">
                      <a16:colId xmlns="" xmlns:a16="http://schemas.microsoft.com/office/drawing/2014/main" val="20001"/>
                    </a:ext>
                  </a:extLst>
                </a:gridCol>
                <a:gridCol w="936158">
                  <a:extLst>
                    <a:ext uri="{9D8B030D-6E8A-4147-A177-3AD203B41FA5}">
                      <a16:colId xmlns="" xmlns:a16="http://schemas.microsoft.com/office/drawing/2014/main" val="20002"/>
                    </a:ext>
                  </a:extLst>
                </a:gridCol>
                <a:gridCol w="936159">
                  <a:extLst>
                    <a:ext uri="{9D8B030D-6E8A-4147-A177-3AD203B41FA5}">
                      <a16:colId xmlns="" xmlns:a16="http://schemas.microsoft.com/office/drawing/2014/main" val="20003"/>
                    </a:ext>
                  </a:extLst>
                </a:gridCol>
                <a:gridCol w="936158">
                  <a:extLst>
                    <a:ext uri="{9D8B030D-6E8A-4147-A177-3AD203B41FA5}">
                      <a16:colId xmlns="" xmlns:a16="http://schemas.microsoft.com/office/drawing/2014/main" val="20004"/>
                    </a:ext>
                  </a:extLst>
                </a:gridCol>
              </a:tblGrid>
              <a:tr h="456489">
                <a:tc>
                  <a:txBody>
                    <a:bodyPr/>
                    <a:lstStyle/>
                    <a:p>
                      <a:r>
                        <a:rPr lang="en-US" sz="1200" dirty="0"/>
                        <a:t>Cloud</a:t>
                      </a:r>
                    </a:p>
                  </a:txBody>
                  <a:tcPr>
                    <a:lnL w="12700" cap="flat" cmpd="sng" algn="ctr">
                      <a:solidFill>
                        <a:srgbClr val="007AC9"/>
                      </a:solidFill>
                      <a:prstDash val="solid"/>
                      <a:round/>
                      <a:headEnd type="none" w="med" len="med"/>
                      <a:tailEnd type="none" w="med" len="med"/>
                    </a:lnL>
                    <a:lnR>
                      <a:noFill/>
                    </a:lnR>
                    <a:lnT w="12700" cap="flat" cmpd="sng" algn="ctr">
                      <a:solidFill>
                        <a:srgbClr val="007AC9"/>
                      </a:solidFill>
                      <a:prstDash val="solid"/>
                      <a:round/>
                      <a:headEnd type="none" w="med" len="med"/>
                      <a:tailEnd type="none" w="med" len="med"/>
                    </a:lnT>
                    <a:lnB w="12700" cap="flat" cmpd="sng" algn="ctr">
                      <a:solidFill>
                        <a:srgbClr val="007AC9"/>
                      </a:solidFill>
                      <a:prstDash val="solid"/>
                      <a:round/>
                      <a:headEnd type="none" w="med" len="med"/>
                      <a:tailEnd type="none" w="med" len="med"/>
                    </a:lnB>
                    <a:solidFill>
                      <a:schemeClr val="accent1"/>
                    </a:solidFill>
                  </a:tcPr>
                </a:tc>
                <a:tc>
                  <a:txBody>
                    <a:bodyPr/>
                    <a:lstStyle/>
                    <a:p>
                      <a:r>
                        <a:rPr lang="en-US" sz="1200" dirty="0"/>
                        <a:t>Perimeter</a:t>
                      </a:r>
                    </a:p>
                  </a:txBody>
                  <a:tcPr>
                    <a:lnL>
                      <a:noFill/>
                    </a:lnL>
                    <a:lnR>
                      <a:noFill/>
                    </a:lnR>
                    <a:lnT w="12700" cap="flat" cmpd="sng" algn="ctr">
                      <a:noFill/>
                      <a:prstDash val="solid"/>
                      <a:round/>
                      <a:headEnd type="none" w="med" len="med"/>
                      <a:tailEnd type="none" w="med" len="med"/>
                    </a:lnT>
                    <a:lnB w="12700" cap="flat" cmpd="sng" algn="ctr">
                      <a:solidFill>
                        <a:srgbClr val="007AC9"/>
                      </a:solidFill>
                      <a:prstDash val="solid"/>
                      <a:round/>
                      <a:headEnd type="none" w="med" len="med"/>
                      <a:tailEnd type="none" w="med" len="med"/>
                    </a:lnB>
                    <a:lnTlToBr w="12700" cmpd="sng">
                      <a:noFill/>
                      <a:prstDash val="solid"/>
                    </a:lnTlToBr>
                    <a:lnBlToTr w="12700" cmpd="sng">
                      <a:noFill/>
                      <a:prstDash val="solid"/>
                    </a:lnBlToTr>
                    <a:solidFill>
                      <a:schemeClr val="accent2">
                        <a:alpha val="40000"/>
                      </a:schemeClr>
                    </a:solidFill>
                  </a:tcPr>
                </a:tc>
                <a:tc>
                  <a:txBody>
                    <a:bodyPr/>
                    <a:lstStyle/>
                    <a:p>
                      <a:r>
                        <a:rPr lang="en-US" sz="1200" dirty="0"/>
                        <a:t>Access</a:t>
                      </a:r>
                    </a:p>
                  </a:txBody>
                  <a:tcPr>
                    <a:lnL>
                      <a:noFill/>
                    </a:lnL>
                    <a:lnR>
                      <a:noFill/>
                    </a:lnR>
                    <a:lnT w="12700" cap="flat" cmpd="sng" algn="ctr">
                      <a:noFill/>
                      <a:prstDash val="solid"/>
                      <a:round/>
                      <a:headEnd type="none" w="med" len="med"/>
                      <a:tailEnd type="none" w="med" len="med"/>
                    </a:lnT>
                    <a:lnB w="12700" cap="flat" cmpd="sng" algn="ctr">
                      <a:solidFill>
                        <a:srgbClr val="007AC9"/>
                      </a:solidFill>
                      <a:prstDash val="solid"/>
                      <a:round/>
                      <a:headEnd type="none" w="med" len="med"/>
                      <a:tailEnd type="none" w="med" len="med"/>
                    </a:lnB>
                    <a:lnTlToBr w="12700" cmpd="sng">
                      <a:noFill/>
                      <a:prstDash val="solid"/>
                    </a:lnTlToBr>
                    <a:lnBlToTr w="12700" cmpd="sng">
                      <a:noFill/>
                      <a:prstDash val="solid"/>
                    </a:lnBlToTr>
                    <a:solidFill>
                      <a:schemeClr val="accent6">
                        <a:alpha val="40000"/>
                      </a:schemeClr>
                    </a:solidFill>
                  </a:tcPr>
                </a:tc>
                <a:tc>
                  <a:txBody>
                    <a:bodyPr/>
                    <a:lstStyle/>
                    <a:p>
                      <a:r>
                        <a:rPr lang="en-US" sz="1200" dirty="0"/>
                        <a:t>App</a:t>
                      </a:r>
                    </a:p>
                  </a:txBody>
                  <a:tcPr>
                    <a:lnL>
                      <a:noFill/>
                    </a:lnL>
                    <a:lnR>
                      <a:noFill/>
                    </a:lnR>
                    <a:lnT w="12700" cap="flat" cmpd="sng" algn="ctr">
                      <a:noFill/>
                      <a:prstDash val="solid"/>
                      <a:round/>
                      <a:headEnd type="none" w="med" len="med"/>
                      <a:tailEnd type="none" w="med" len="med"/>
                    </a:lnT>
                    <a:lnB w="12700" cap="flat" cmpd="sng" algn="ctr">
                      <a:solidFill>
                        <a:srgbClr val="007AC9"/>
                      </a:solidFill>
                      <a:prstDash val="solid"/>
                      <a:round/>
                      <a:headEnd type="none" w="med" len="med"/>
                      <a:tailEnd type="none" w="med" len="med"/>
                    </a:lnB>
                    <a:lnTlToBr w="12700" cmpd="sng">
                      <a:noFill/>
                      <a:prstDash val="solid"/>
                    </a:lnTlToBr>
                    <a:lnBlToTr w="12700" cmpd="sng">
                      <a:noFill/>
                      <a:prstDash val="solid"/>
                    </a:lnBlToTr>
                    <a:solidFill>
                      <a:schemeClr val="accent5">
                        <a:alpha val="40000"/>
                      </a:schemeClr>
                    </a:solidFill>
                  </a:tcPr>
                </a:tc>
                <a:tc>
                  <a:txBody>
                    <a:bodyPr/>
                    <a:lstStyle/>
                    <a:p>
                      <a:r>
                        <a:rPr lang="en-US" sz="1200" dirty="0" err="1"/>
                        <a:t>FireEye</a:t>
                      </a:r>
                      <a:endParaRPr lang="en-US" sz="1200" dirty="0"/>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AC9"/>
                      </a:solidFill>
                      <a:prstDash val="solid"/>
                      <a:round/>
                      <a:headEnd type="none" w="med" len="med"/>
                      <a:tailEnd type="none" w="med" len="med"/>
                    </a:lnB>
                    <a:lnTlToBr w="12700" cmpd="sng">
                      <a:noFill/>
                      <a:prstDash val="solid"/>
                    </a:lnTlToBr>
                    <a:lnBlToTr w="12700" cmpd="sng">
                      <a:noFill/>
                      <a:prstDash val="solid"/>
                    </a:lnBlToTr>
                    <a:solidFill>
                      <a:schemeClr val="tx2">
                        <a:alpha val="40000"/>
                      </a:schemeClr>
                    </a:solidFill>
                  </a:tcPr>
                </a:tc>
                <a:extLst>
                  <a:ext uri="{0D108BD9-81ED-4DB2-BD59-A6C34878D82A}">
                    <a16:rowId xmlns="" xmlns:a16="http://schemas.microsoft.com/office/drawing/2014/main" val="10000"/>
                  </a:ext>
                </a:extLst>
              </a:tr>
              <a:tr h="456489">
                <a:tc gridSpan="5">
                  <a:txBody>
                    <a:bodyPr/>
                    <a:lstStyle/>
                    <a:p>
                      <a:pPr marL="285750" indent="-285750">
                        <a:lnSpc>
                          <a:spcPct val="100000"/>
                        </a:lnSpc>
                        <a:buFont typeface="Arial"/>
                        <a:buChar char="•"/>
                      </a:pPr>
                      <a:r>
                        <a:rPr lang="en-US" sz="1600" dirty="0">
                          <a:latin typeface="+mn-lt"/>
                        </a:rPr>
                        <a:t>F5 </a:t>
                      </a:r>
                      <a:r>
                        <a:rPr lang="en-US" sz="1600" dirty="0" err="1">
                          <a:latin typeface="+mn-lt"/>
                        </a:rPr>
                        <a:t>Silverline</a:t>
                      </a:r>
                      <a:endParaRPr lang="en-US" sz="1600" dirty="0">
                        <a:latin typeface="+mn-lt"/>
                      </a:endParaRPr>
                    </a:p>
                  </a:txBody>
                  <a:tcPr>
                    <a:lnL w="12700" cap="flat" cmpd="sng" algn="ctr">
                      <a:solidFill>
                        <a:srgbClr val="007AC9"/>
                      </a:solidFill>
                      <a:prstDash val="solid"/>
                      <a:round/>
                      <a:headEnd type="none" w="med" len="med"/>
                      <a:tailEnd type="none" w="med" len="med"/>
                    </a:lnL>
                    <a:lnR w="12700" cap="flat" cmpd="sng" algn="ctr">
                      <a:solidFill>
                        <a:srgbClr val="007AC9"/>
                      </a:solidFill>
                      <a:prstDash val="solid"/>
                      <a:round/>
                      <a:headEnd type="none" w="med" len="med"/>
                      <a:tailEnd type="none" w="med" len="med"/>
                    </a:lnR>
                    <a:lnT w="12700" cap="flat" cmpd="sng" algn="ctr">
                      <a:solidFill>
                        <a:srgbClr val="007AC9"/>
                      </a:solidFill>
                      <a:prstDash val="solid"/>
                      <a:round/>
                      <a:headEnd type="none" w="med" len="med"/>
                      <a:tailEnd type="none" w="med" len="med"/>
                    </a:lnT>
                    <a:lnB w="12700" cap="flat" cmpd="sng" algn="ctr">
                      <a:solidFill>
                        <a:srgbClr val="007AC9"/>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456489">
                <a:tc gridSpan="5">
                  <a:txBody>
                    <a:bodyPr/>
                    <a:lstStyle/>
                    <a:p>
                      <a:pPr marL="285750" indent="-285750">
                        <a:lnSpc>
                          <a:spcPct val="100000"/>
                        </a:lnSpc>
                        <a:buFont typeface="Arial"/>
                        <a:buChar char="•"/>
                      </a:pPr>
                      <a:r>
                        <a:rPr lang="en-US" sz="1600" baseline="0" dirty="0">
                          <a:latin typeface="+mn-lt"/>
                        </a:rPr>
                        <a:t>Cloud based </a:t>
                      </a:r>
                      <a:r>
                        <a:rPr lang="en-US" sz="1600" baseline="0" dirty="0" err="1">
                          <a:latin typeface="+mn-lt"/>
                        </a:rPr>
                        <a:t>DDoS</a:t>
                      </a:r>
                      <a:r>
                        <a:rPr lang="en-US" sz="1600" baseline="0" dirty="0">
                          <a:latin typeface="+mn-lt"/>
                        </a:rPr>
                        <a:t> scrubbing</a:t>
                      </a:r>
                    </a:p>
                  </a:txBody>
                  <a:tcPr>
                    <a:lnL w="12700" cap="flat" cmpd="sng" algn="ctr">
                      <a:solidFill>
                        <a:srgbClr val="007AC9"/>
                      </a:solidFill>
                      <a:prstDash val="solid"/>
                      <a:round/>
                      <a:headEnd type="none" w="med" len="med"/>
                      <a:tailEnd type="none" w="med" len="med"/>
                    </a:lnL>
                    <a:lnR w="12700" cap="flat" cmpd="sng" algn="ctr">
                      <a:solidFill>
                        <a:srgbClr val="007AC9"/>
                      </a:solidFill>
                      <a:prstDash val="solid"/>
                      <a:round/>
                      <a:headEnd type="none" w="med" len="med"/>
                      <a:tailEnd type="none" w="med" len="med"/>
                    </a:lnR>
                    <a:lnT w="12700" cap="flat" cmpd="sng" algn="ctr">
                      <a:solidFill>
                        <a:srgbClr val="007AC9"/>
                      </a:solidFill>
                      <a:prstDash val="solid"/>
                      <a:round/>
                      <a:headEnd type="none" w="med" len="med"/>
                      <a:tailEnd type="none" w="med" len="med"/>
                    </a:lnT>
                    <a:lnB w="12700" cap="flat" cmpd="sng" algn="ctr">
                      <a:solidFill>
                        <a:srgbClr val="007AC9"/>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2"/>
                  </a:ext>
                </a:extLst>
              </a:tr>
              <a:tr h="456489">
                <a:tc gridSpan="5">
                  <a:txBody>
                    <a:bodyPr/>
                    <a:lstStyle/>
                    <a:p>
                      <a:pPr marL="285750" indent="-285750">
                        <a:lnSpc>
                          <a:spcPct val="100000"/>
                        </a:lnSpc>
                        <a:buFont typeface="Arial"/>
                        <a:buChar char="•"/>
                      </a:pPr>
                      <a:r>
                        <a:rPr lang="en-US" sz="1600" baseline="0" dirty="0">
                          <a:latin typeface="+mn-lt"/>
                        </a:rPr>
                        <a:t>Volumetric </a:t>
                      </a:r>
                      <a:r>
                        <a:rPr lang="en-US" sz="1600" baseline="0" dirty="0" err="1">
                          <a:latin typeface="+mn-lt"/>
                        </a:rPr>
                        <a:t>DDoS</a:t>
                      </a:r>
                      <a:r>
                        <a:rPr lang="en-US" sz="1600" baseline="0" dirty="0">
                          <a:latin typeface="+mn-lt"/>
                        </a:rPr>
                        <a:t> mitigation</a:t>
                      </a:r>
                    </a:p>
                  </a:txBody>
                  <a:tcPr>
                    <a:lnL w="12700" cap="flat" cmpd="sng" algn="ctr">
                      <a:solidFill>
                        <a:srgbClr val="007AC9"/>
                      </a:solidFill>
                      <a:prstDash val="solid"/>
                      <a:round/>
                      <a:headEnd type="none" w="med" len="med"/>
                      <a:tailEnd type="none" w="med" len="med"/>
                    </a:lnL>
                    <a:lnR w="12700" cap="flat" cmpd="sng" algn="ctr">
                      <a:solidFill>
                        <a:srgbClr val="007AC9"/>
                      </a:solidFill>
                      <a:prstDash val="solid"/>
                      <a:round/>
                      <a:headEnd type="none" w="med" len="med"/>
                      <a:tailEnd type="none" w="med" len="med"/>
                    </a:lnR>
                    <a:lnT w="12700" cap="flat" cmpd="sng" algn="ctr">
                      <a:solidFill>
                        <a:srgbClr val="007AC9"/>
                      </a:solidFill>
                      <a:prstDash val="solid"/>
                      <a:round/>
                      <a:headEnd type="none" w="med" len="med"/>
                      <a:tailEnd type="none" w="med" len="med"/>
                    </a:lnT>
                    <a:lnB w="12700" cap="flat" cmpd="sng" algn="ctr">
                      <a:solidFill>
                        <a:srgbClr val="007AC9"/>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3"/>
                  </a:ext>
                </a:extLst>
              </a:tr>
              <a:tr h="456489">
                <a:tc gridSpan="5">
                  <a:txBody>
                    <a:bodyPr/>
                    <a:lstStyle/>
                    <a:p>
                      <a:pPr marL="285750" indent="-285750">
                        <a:lnSpc>
                          <a:spcPct val="100000"/>
                        </a:lnSpc>
                        <a:buFont typeface="Arial"/>
                        <a:buChar char="•"/>
                      </a:pPr>
                      <a:r>
                        <a:rPr lang="en-US" sz="1600" baseline="0" dirty="0" err="1">
                          <a:latin typeface="+mn-lt"/>
                        </a:rPr>
                        <a:t>WaFaaS</a:t>
                      </a:r>
                      <a:endParaRPr lang="en-US" sz="1600" baseline="0" dirty="0">
                        <a:latin typeface="+mn-lt"/>
                      </a:endParaRPr>
                    </a:p>
                  </a:txBody>
                  <a:tcPr>
                    <a:lnL w="12700" cap="flat" cmpd="sng" algn="ctr">
                      <a:solidFill>
                        <a:srgbClr val="007AC9"/>
                      </a:solidFill>
                      <a:prstDash val="solid"/>
                      <a:round/>
                      <a:headEnd type="none" w="med" len="med"/>
                      <a:tailEnd type="none" w="med" len="med"/>
                    </a:lnL>
                    <a:lnR w="12700" cap="flat" cmpd="sng" algn="ctr">
                      <a:solidFill>
                        <a:srgbClr val="007AC9"/>
                      </a:solidFill>
                      <a:prstDash val="solid"/>
                      <a:round/>
                      <a:headEnd type="none" w="med" len="med"/>
                      <a:tailEnd type="none" w="med" len="med"/>
                    </a:lnR>
                    <a:lnT w="12700" cap="flat" cmpd="sng" algn="ctr">
                      <a:solidFill>
                        <a:srgbClr val="007AC9"/>
                      </a:solidFill>
                      <a:prstDash val="solid"/>
                      <a:round/>
                      <a:headEnd type="none" w="med" len="med"/>
                      <a:tailEnd type="none" w="med" len="med"/>
                    </a:lnT>
                    <a:lnB w="12700" cap="flat" cmpd="sng" algn="ctr">
                      <a:solidFill>
                        <a:srgbClr val="007AC9"/>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4"/>
                  </a:ext>
                </a:extLst>
              </a:tr>
            </a:tbl>
          </a:graphicData>
        </a:graphic>
      </p:graphicFrame>
      <p:graphicFrame>
        <p:nvGraphicFramePr>
          <p:cNvPr id="335" name="Table 334"/>
          <p:cNvGraphicFramePr>
            <a:graphicFrameLocks noGrp="1"/>
          </p:cNvGraphicFramePr>
          <p:nvPr>
            <p:extLst>
              <p:ext uri="{D42A27DB-BD31-4B8C-83A1-F6EECF244321}">
                <p14:modId xmlns:p14="http://schemas.microsoft.com/office/powerpoint/2010/main" val="2664663779"/>
              </p:ext>
            </p:extLst>
          </p:nvPr>
        </p:nvGraphicFramePr>
        <p:xfrm>
          <a:off x="195702" y="963621"/>
          <a:ext cx="4680792" cy="2282445"/>
        </p:xfrm>
        <a:graphic>
          <a:graphicData uri="http://schemas.openxmlformats.org/drawingml/2006/table">
            <a:tbl>
              <a:tblPr firstRow="1" bandRow="1">
                <a:tableStyleId>{912C8C85-51F0-491E-9774-3900AFEF0FD7}</a:tableStyleId>
              </a:tblPr>
              <a:tblGrid>
                <a:gridCol w="936158">
                  <a:extLst>
                    <a:ext uri="{9D8B030D-6E8A-4147-A177-3AD203B41FA5}">
                      <a16:colId xmlns="" xmlns:a16="http://schemas.microsoft.com/office/drawing/2014/main" val="20000"/>
                    </a:ext>
                  </a:extLst>
                </a:gridCol>
                <a:gridCol w="936159">
                  <a:extLst>
                    <a:ext uri="{9D8B030D-6E8A-4147-A177-3AD203B41FA5}">
                      <a16:colId xmlns="" xmlns:a16="http://schemas.microsoft.com/office/drawing/2014/main" val="20001"/>
                    </a:ext>
                  </a:extLst>
                </a:gridCol>
                <a:gridCol w="936158">
                  <a:extLst>
                    <a:ext uri="{9D8B030D-6E8A-4147-A177-3AD203B41FA5}">
                      <a16:colId xmlns="" xmlns:a16="http://schemas.microsoft.com/office/drawing/2014/main" val="20002"/>
                    </a:ext>
                  </a:extLst>
                </a:gridCol>
                <a:gridCol w="936159">
                  <a:extLst>
                    <a:ext uri="{9D8B030D-6E8A-4147-A177-3AD203B41FA5}">
                      <a16:colId xmlns="" xmlns:a16="http://schemas.microsoft.com/office/drawing/2014/main" val="20003"/>
                    </a:ext>
                  </a:extLst>
                </a:gridCol>
                <a:gridCol w="936158">
                  <a:extLst>
                    <a:ext uri="{9D8B030D-6E8A-4147-A177-3AD203B41FA5}">
                      <a16:colId xmlns="" xmlns:a16="http://schemas.microsoft.com/office/drawing/2014/main" val="20004"/>
                    </a:ext>
                  </a:extLst>
                </a:gridCol>
              </a:tblGrid>
              <a:tr h="456489">
                <a:tc>
                  <a:txBody>
                    <a:bodyPr/>
                    <a:lstStyle/>
                    <a:p>
                      <a:r>
                        <a:rPr lang="en-US" sz="1200" dirty="0"/>
                        <a:t>Cloud</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rgbClr val="EEAF30"/>
                      </a:solidFill>
                      <a:prstDash val="solid"/>
                      <a:round/>
                      <a:headEnd type="none" w="med" len="med"/>
                      <a:tailEnd type="none" w="med" len="med"/>
                    </a:lnB>
                    <a:solidFill>
                      <a:schemeClr val="accent1">
                        <a:alpha val="40000"/>
                      </a:schemeClr>
                    </a:solidFill>
                  </a:tcPr>
                </a:tc>
                <a:tc>
                  <a:txBody>
                    <a:bodyPr/>
                    <a:lstStyle/>
                    <a:p>
                      <a:r>
                        <a:rPr lang="en-US" sz="1200" dirty="0">
                          <a:solidFill>
                            <a:schemeClr val="bg1"/>
                          </a:solidFill>
                        </a:rPr>
                        <a:t>Perimeter</a:t>
                      </a:r>
                    </a:p>
                  </a:txBody>
                  <a:tcPr>
                    <a:lnL>
                      <a:noFill/>
                    </a:lnL>
                    <a:lnR>
                      <a:noFill/>
                    </a:lnR>
                    <a:lnT w="12700" cap="flat" cmpd="sng" algn="ctr">
                      <a:noFill/>
                      <a:prstDash val="solid"/>
                      <a:round/>
                      <a:headEnd type="none" w="med" len="med"/>
                      <a:tailEnd type="none" w="med" len="med"/>
                    </a:lnT>
                    <a:lnB w="12700" cap="flat" cmpd="sng" algn="ctr">
                      <a:solidFill>
                        <a:srgbClr val="EEAF30"/>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1200" dirty="0"/>
                        <a:t>Access</a:t>
                      </a:r>
                    </a:p>
                  </a:txBody>
                  <a:tcPr>
                    <a:lnL>
                      <a:noFill/>
                    </a:lnL>
                    <a:lnR>
                      <a:noFill/>
                    </a:lnR>
                    <a:lnT w="12700" cap="flat" cmpd="sng" algn="ctr">
                      <a:noFill/>
                      <a:prstDash val="solid"/>
                      <a:round/>
                      <a:headEnd type="none" w="med" len="med"/>
                      <a:tailEnd type="none" w="med" len="med"/>
                    </a:lnT>
                    <a:lnB w="12700" cap="flat" cmpd="sng" algn="ctr">
                      <a:solidFill>
                        <a:srgbClr val="EEAF30"/>
                      </a:solidFill>
                      <a:prstDash val="solid"/>
                      <a:round/>
                      <a:headEnd type="none" w="med" len="med"/>
                      <a:tailEnd type="none" w="med" len="med"/>
                    </a:lnB>
                    <a:lnTlToBr w="12700" cmpd="sng">
                      <a:noFill/>
                      <a:prstDash val="solid"/>
                    </a:lnTlToBr>
                    <a:lnBlToTr w="12700" cmpd="sng">
                      <a:noFill/>
                      <a:prstDash val="solid"/>
                    </a:lnBlToTr>
                    <a:solidFill>
                      <a:schemeClr val="accent6">
                        <a:alpha val="40000"/>
                      </a:schemeClr>
                    </a:solidFill>
                  </a:tcPr>
                </a:tc>
                <a:tc>
                  <a:txBody>
                    <a:bodyPr/>
                    <a:lstStyle/>
                    <a:p>
                      <a:r>
                        <a:rPr lang="en-US" sz="1200" dirty="0"/>
                        <a:t>App</a:t>
                      </a:r>
                    </a:p>
                  </a:txBody>
                  <a:tcPr>
                    <a:lnL>
                      <a:noFill/>
                    </a:lnL>
                    <a:lnR>
                      <a:noFill/>
                    </a:lnR>
                    <a:lnT w="12700" cap="flat" cmpd="sng" algn="ctr">
                      <a:noFill/>
                      <a:prstDash val="solid"/>
                      <a:round/>
                      <a:headEnd type="none" w="med" len="med"/>
                      <a:tailEnd type="none" w="med" len="med"/>
                    </a:lnT>
                    <a:lnB w="12700" cap="flat" cmpd="sng" algn="ctr">
                      <a:solidFill>
                        <a:srgbClr val="EEAF30"/>
                      </a:solidFill>
                      <a:prstDash val="solid"/>
                      <a:round/>
                      <a:headEnd type="none" w="med" len="med"/>
                      <a:tailEnd type="none" w="med" len="med"/>
                    </a:lnB>
                    <a:lnTlToBr w="12700" cmpd="sng">
                      <a:noFill/>
                      <a:prstDash val="solid"/>
                    </a:lnTlToBr>
                    <a:lnBlToTr w="12700" cmpd="sng">
                      <a:noFill/>
                      <a:prstDash val="solid"/>
                    </a:lnBlToTr>
                    <a:solidFill>
                      <a:schemeClr val="accent5">
                        <a:alpha val="40000"/>
                      </a:schemeClr>
                    </a:solidFill>
                  </a:tcPr>
                </a:tc>
                <a:tc>
                  <a:txBody>
                    <a:bodyPr/>
                    <a:lstStyle/>
                    <a:p>
                      <a:r>
                        <a:rPr lang="en-US" sz="1200" dirty="0" err="1"/>
                        <a:t>FireEye</a:t>
                      </a:r>
                      <a:endParaRPr lang="en-US" sz="1200" dirty="0"/>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EEAF30"/>
                      </a:solidFill>
                      <a:prstDash val="solid"/>
                      <a:round/>
                      <a:headEnd type="none" w="med" len="med"/>
                      <a:tailEnd type="none" w="med" len="med"/>
                    </a:lnB>
                    <a:lnTlToBr w="12700" cmpd="sng">
                      <a:noFill/>
                      <a:prstDash val="solid"/>
                    </a:lnTlToBr>
                    <a:lnBlToTr w="12700" cmpd="sng">
                      <a:noFill/>
                      <a:prstDash val="solid"/>
                    </a:lnBlToTr>
                    <a:solidFill>
                      <a:schemeClr val="tx2">
                        <a:alpha val="40000"/>
                      </a:schemeClr>
                    </a:solidFill>
                  </a:tcPr>
                </a:tc>
                <a:extLst>
                  <a:ext uri="{0D108BD9-81ED-4DB2-BD59-A6C34878D82A}">
                    <a16:rowId xmlns="" xmlns:a16="http://schemas.microsoft.com/office/drawing/2014/main" val="10000"/>
                  </a:ext>
                </a:extLst>
              </a:tr>
              <a:tr h="456489">
                <a:tc gridSpan="5">
                  <a:txBody>
                    <a:bodyPr/>
                    <a:lstStyle/>
                    <a:p>
                      <a:pPr marL="285750" indent="-285750">
                        <a:lnSpc>
                          <a:spcPct val="100000"/>
                        </a:lnSpc>
                        <a:buFont typeface="Arial"/>
                        <a:buChar char="•"/>
                      </a:pPr>
                      <a:r>
                        <a:rPr lang="en-US" sz="1600" dirty="0">
                          <a:latin typeface="+mn-lt"/>
                        </a:rPr>
                        <a:t>Network Firewall with ICSA and EAL4+</a:t>
                      </a:r>
                    </a:p>
                  </a:txBody>
                  <a:tcPr>
                    <a:lnL w="12700" cap="flat" cmpd="sng" algn="ctr">
                      <a:solidFill>
                        <a:srgbClr val="EEAF30"/>
                      </a:solidFill>
                      <a:prstDash val="solid"/>
                      <a:round/>
                      <a:headEnd type="none" w="med" len="med"/>
                      <a:tailEnd type="none" w="med" len="med"/>
                    </a:lnL>
                    <a:lnR w="12700" cap="flat" cmpd="sng" algn="ctr">
                      <a:solidFill>
                        <a:srgbClr val="EEAF30"/>
                      </a:solidFill>
                      <a:prstDash val="solid"/>
                      <a:round/>
                      <a:headEnd type="none" w="med" len="med"/>
                      <a:tailEnd type="none" w="med" len="med"/>
                    </a:lnR>
                    <a:lnT w="12700" cap="flat" cmpd="sng" algn="ctr">
                      <a:solidFill>
                        <a:srgbClr val="EEAF30"/>
                      </a:solidFill>
                      <a:prstDash val="solid"/>
                      <a:round/>
                      <a:headEnd type="none" w="med" len="med"/>
                      <a:tailEnd type="none" w="med" len="med"/>
                    </a:lnT>
                    <a:lnB w="12700" cap="flat" cmpd="sng" algn="ctr">
                      <a:solidFill>
                        <a:srgbClr val="EEAF3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456489">
                <a:tc gridSpan="5">
                  <a:txBody>
                    <a:bodyPr/>
                    <a:lstStyle/>
                    <a:p>
                      <a:pPr marL="285750" indent="-285750">
                        <a:lnSpc>
                          <a:spcPct val="100000"/>
                        </a:lnSpc>
                        <a:buFont typeface="Arial"/>
                        <a:buChar char="•"/>
                      </a:pPr>
                      <a:r>
                        <a:rPr lang="en-US" sz="1600" baseline="0" dirty="0">
                          <a:latin typeface="+mn-lt"/>
                        </a:rPr>
                        <a:t>On Premises Network </a:t>
                      </a:r>
                      <a:r>
                        <a:rPr lang="en-US" sz="1600" baseline="0" dirty="0" err="1">
                          <a:latin typeface="+mn-lt"/>
                        </a:rPr>
                        <a:t>DDoS</a:t>
                      </a:r>
                      <a:r>
                        <a:rPr lang="en-US" sz="1600" baseline="0" dirty="0">
                          <a:latin typeface="+mn-lt"/>
                        </a:rPr>
                        <a:t> Mitigation</a:t>
                      </a:r>
                    </a:p>
                  </a:txBody>
                  <a:tcPr>
                    <a:lnL w="12700" cap="flat" cmpd="sng" algn="ctr">
                      <a:solidFill>
                        <a:srgbClr val="EEAF30"/>
                      </a:solidFill>
                      <a:prstDash val="solid"/>
                      <a:round/>
                      <a:headEnd type="none" w="med" len="med"/>
                      <a:tailEnd type="none" w="med" len="med"/>
                    </a:lnL>
                    <a:lnR w="12700" cap="flat" cmpd="sng" algn="ctr">
                      <a:solidFill>
                        <a:srgbClr val="EEAF30"/>
                      </a:solidFill>
                      <a:prstDash val="solid"/>
                      <a:round/>
                      <a:headEnd type="none" w="med" len="med"/>
                      <a:tailEnd type="none" w="med" len="med"/>
                    </a:lnR>
                    <a:lnT w="12700" cap="flat" cmpd="sng" algn="ctr">
                      <a:solidFill>
                        <a:srgbClr val="EEAF30"/>
                      </a:solidFill>
                      <a:prstDash val="solid"/>
                      <a:round/>
                      <a:headEnd type="none" w="med" len="med"/>
                      <a:tailEnd type="none" w="med" len="med"/>
                    </a:lnT>
                    <a:lnB w="12700" cap="flat" cmpd="sng" algn="ctr">
                      <a:solidFill>
                        <a:srgbClr val="EEAF3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2"/>
                  </a:ext>
                </a:extLst>
              </a:tr>
              <a:tr h="456489">
                <a:tc gridSpan="5">
                  <a:txBody>
                    <a:bodyPr/>
                    <a:lstStyle/>
                    <a:p>
                      <a:pPr marL="285750" indent="-285750">
                        <a:lnSpc>
                          <a:spcPct val="100000"/>
                        </a:lnSpc>
                        <a:buFont typeface="Arial"/>
                        <a:buChar char="•"/>
                      </a:pPr>
                      <a:r>
                        <a:rPr lang="en-US" sz="1600" baseline="0" dirty="0">
                          <a:latin typeface="+mn-lt"/>
                        </a:rPr>
                        <a:t>DNS Firewall</a:t>
                      </a:r>
                    </a:p>
                  </a:txBody>
                  <a:tcPr>
                    <a:lnL w="12700" cap="flat" cmpd="sng" algn="ctr">
                      <a:solidFill>
                        <a:srgbClr val="EEAF30"/>
                      </a:solidFill>
                      <a:prstDash val="solid"/>
                      <a:round/>
                      <a:headEnd type="none" w="med" len="med"/>
                      <a:tailEnd type="none" w="med" len="med"/>
                    </a:lnL>
                    <a:lnR w="12700" cap="flat" cmpd="sng" algn="ctr">
                      <a:solidFill>
                        <a:srgbClr val="EEAF30"/>
                      </a:solidFill>
                      <a:prstDash val="solid"/>
                      <a:round/>
                      <a:headEnd type="none" w="med" len="med"/>
                      <a:tailEnd type="none" w="med" len="med"/>
                    </a:lnR>
                    <a:lnT w="12700" cap="flat" cmpd="sng" algn="ctr">
                      <a:solidFill>
                        <a:srgbClr val="EEAF30"/>
                      </a:solidFill>
                      <a:prstDash val="solid"/>
                      <a:round/>
                      <a:headEnd type="none" w="med" len="med"/>
                      <a:tailEnd type="none" w="med" len="med"/>
                    </a:lnT>
                    <a:lnB w="12700" cap="flat" cmpd="sng" algn="ctr">
                      <a:solidFill>
                        <a:srgbClr val="EEAF3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3"/>
                  </a:ext>
                </a:extLst>
              </a:tr>
              <a:tr h="456489">
                <a:tc gridSpan="5">
                  <a:txBody>
                    <a:bodyPr/>
                    <a:lstStyle/>
                    <a:p>
                      <a:pPr marL="285750" indent="-285750">
                        <a:lnSpc>
                          <a:spcPct val="100000"/>
                        </a:lnSpc>
                        <a:buFont typeface="Arial"/>
                        <a:buChar char="•"/>
                      </a:pPr>
                      <a:r>
                        <a:rPr lang="en-US" sz="1600" baseline="0" dirty="0">
                          <a:latin typeface="+mn-lt"/>
                        </a:rPr>
                        <a:t>SSL Visibility</a:t>
                      </a:r>
                    </a:p>
                  </a:txBody>
                  <a:tcPr>
                    <a:lnL w="12700" cap="flat" cmpd="sng" algn="ctr">
                      <a:solidFill>
                        <a:srgbClr val="EEAF30"/>
                      </a:solidFill>
                      <a:prstDash val="solid"/>
                      <a:round/>
                      <a:headEnd type="none" w="med" len="med"/>
                      <a:tailEnd type="none" w="med" len="med"/>
                    </a:lnL>
                    <a:lnR w="12700" cap="flat" cmpd="sng" algn="ctr">
                      <a:solidFill>
                        <a:srgbClr val="EEAF30"/>
                      </a:solidFill>
                      <a:prstDash val="solid"/>
                      <a:round/>
                      <a:headEnd type="none" w="med" len="med"/>
                      <a:tailEnd type="none" w="med" len="med"/>
                    </a:lnR>
                    <a:lnT w="12700" cap="flat" cmpd="sng" algn="ctr">
                      <a:solidFill>
                        <a:srgbClr val="EEAF30"/>
                      </a:solidFill>
                      <a:prstDash val="solid"/>
                      <a:round/>
                      <a:headEnd type="none" w="med" len="med"/>
                      <a:tailEnd type="none" w="med" len="med"/>
                    </a:lnT>
                    <a:lnB w="12700" cap="flat" cmpd="sng" algn="ctr">
                      <a:solidFill>
                        <a:srgbClr val="EEAF3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4"/>
                  </a:ext>
                </a:extLst>
              </a:tr>
            </a:tbl>
          </a:graphicData>
        </a:graphic>
      </p:graphicFrame>
      <p:graphicFrame>
        <p:nvGraphicFramePr>
          <p:cNvPr id="336" name="Table 335"/>
          <p:cNvGraphicFramePr>
            <a:graphicFrameLocks noGrp="1"/>
          </p:cNvGraphicFramePr>
          <p:nvPr>
            <p:extLst>
              <p:ext uri="{D42A27DB-BD31-4B8C-83A1-F6EECF244321}">
                <p14:modId xmlns:p14="http://schemas.microsoft.com/office/powerpoint/2010/main" val="3883338811"/>
              </p:ext>
            </p:extLst>
          </p:nvPr>
        </p:nvGraphicFramePr>
        <p:xfrm>
          <a:off x="195702" y="963621"/>
          <a:ext cx="4680792" cy="2282445"/>
        </p:xfrm>
        <a:graphic>
          <a:graphicData uri="http://schemas.openxmlformats.org/drawingml/2006/table">
            <a:tbl>
              <a:tblPr firstRow="1" bandRow="1">
                <a:tableStyleId>{912C8C85-51F0-491E-9774-3900AFEF0FD7}</a:tableStyleId>
              </a:tblPr>
              <a:tblGrid>
                <a:gridCol w="936158">
                  <a:extLst>
                    <a:ext uri="{9D8B030D-6E8A-4147-A177-3AD203B41FA5}">
                      <a16:colId xmlns="" xmlns:a16="http://schemas.microsoft.com/office/drawing/2014/main" val="20000"/>
                    </a:ext>
                  </a:extLst>
                </a:gridCol>
                <a:gridCol w="936159">
                  <a:extLst>
                    <a:ext uri="{9D8B030D-6E8A-4147-A177-3AD203B41FA5}">
                      <a16:colId xmlns="" xmlns:a16="http://schemas.microsoft.com/office/drawing/2014/main" val="20001"/>
                    </a:ext>
                  </a:extLst>
                </a:gridCol>
                <a:gridCol w="936158">
                  <a:extLst>
                    <a:ext uri="{9D8B030D-6E8A-4147-A177-3AD203B41FA5}">
                      <a16:colId xmlns="" xmlns:a16="http://schemas.microsoft.com/office/drawing/2014/main" val="20002"/>
                    </a:ext>
                  </a:extLst>
                </a:gridCol>
                <a:gridCol w="936159">
                  <a:extLst>
                    <a:ext uri="{9D8B030D-6E8A-4147-A177-3AD203B41FA5}">
                      <a16:colId xmlns="" xmlns:a16="http://schemas.microsoft.com/office/drawing/2014/main" val="20003"/>
                    </a:ext>
                  </a:extLst>
                </a:gridCol>
                <a:gridCol w="936158">
                  <a:extLst>
                    <a:ext uri="{9D8B030D-6E8A-4147-A177-3AD203B41FA5}">
                      <a16:colId xmlns="" xmlns:a16="http://schemas.microsoft.com/office/drawing/2014/main" val="20004"/>
                    </a:ext>
                  </a:extLst>
                </a:gridCol>
              </a:tblGrid>
              <a:tr h="456489">
                <a:tc>
                  <a:txBody>
                    <a:bodyPr/>
                    <a:lstStyle/>
                    <a:p>
                      <a:r>
                        <a:rPr lang="en-US" sz="1200" dirty="0"/>
                        <a:t>Cloud</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rgbClr val="90B233"/>
                      </a:solidFill>
                      <a:prstDash val="solid"/>
                      <a:round/>
                      <a:headEnd type="none" w="med" len="med"/>
                      <a:tailEnd type="none" w="med" len="med"/>
                    </a:lnB>
                    <a:solidFill>
                      <a:schemeClr val="accent1">
                        <a:alpha val="40000"/>
                      </a:schemeClr>
                    </a:solidFill>
                  </a:tcPr>
                </a:tc>
                <a:tc>
                  <a:txBody>
                    <a:bodyPr/>
                    <a:lstStyle/>
                    <a:p>
                      <a:r>
                        <a:rPr lang="en-US" sz="1200" dirty="0"/>
                        <a:t>Perimeter</a:t>
                      </a:r>
                    </a:p>
                  </a:txBody>
                  <a:tcPr>
                    <a:lnL>
                      <a:noFill/>
                    </a:lnL>
                    <a:lnR>
                      <a:noFill/>
                    </a:lnR>
                    <a:lnT w="12700" cap="flat" cmpd="sng" algn="ctr">
                      <a:noFill/>
                      <a:prstDash val="solid"/>
                      <a:round/>
                      <a:headEnd type="none" w="med" len="med"/>
                      <a:tailEnd type="none" w="med" len="med"/>
                    </a:lnT>
                    <a:lnB w="12700" cap="flat" cmpd="sng" algn="ctr">
                      <a:solidFill>
                        <a:srgbClr val="90B233"/>
                      </a:solidFill>
                      <a:prstDash val="solid"/>
                      <a:round/>
                      <a:headEnd type="none" w="med" len="med"/>
                      <a:tailEnd type="none" w="med" len="med"/>
                    </a:lnB>
                    <a:lnTlToBr w="12700" cmpd="sng">
                      <a:noFill/>
                      <a:prstDash val="solid"/>
                    </a:lnTlToBr>
                    <a:lnBlToTr w="12700" cmpd="sng">
                      <a:noFill/>
                      <a:prstDash val="solid"/>
                    </a:lnBlToTr>
                    <a:solidFill>
                      <a:schemeClr val="accent2">
                        <a:alpha val="40000"/>
                      </a:schemeClr>
                    </a:solidFill>
                  </a:tcPr>
                </a:tc>
                <a:tc>
                  <a:txBody>
                    <a:bodyPr/>
                    <a:lstStyle/>
                    <a:p>
                      <a:r>
                        <a:rPr lang="en-US" sz="1200" dirty="0"/>
                        <a:t>Access</a:t>
                      </a:r>
                    </a:p>
                  </a:txBody>
                  <a:tcPr>
                    <a:lnL>
                      <a:noFill/>
                    </a:lnL>
                    <a:lnR>
                      <a:noFill/>
                    </a:lnR>
                    <a:lnT w="12700" cap="flat" cmpd="sng" algn="ctr">
                      <a:noFill/>
                      <a:prstDash val="solid"/>
                      <a:round/>
                      <a:headEnd type="none" w="med" len="med"/>
                      <a:tailEnd type="none" w="med" len="med"/>
                    </a:lnT>
                    <a:lnB w="12700" cap="flat" cmpd="sng" algn="ctr">
                      <a:solidFill>
                        <a:srgbClr val="90B233"/>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1200" dirty="0"/>
                        <a:t>App</a:t>
                      </a:r>
                    </a:p>
                  </a:txBody>
                  <a:tcPr>
                    <a:lnL>
                      <a:noFill/>
                    </a:lnL>
                    <a:lnR>
                      <a:noFill/>
                    </a:lnR>
                    <a:lnT w="12700" cap="flat" cmpd="sng" algn="ctr">
                      <a:noFill/>
                      <a:prstDash val="solid"/>
                      <a:round/>
                      <a:headEnd type="none" w="med" len="med"/>
                      <a:tailEnd type="none" w="med" len="med"/>
                    </a:lnT>
                    <a:lnB w="12700" cap="flat" cmpd="sng" algn="ctr">
                      <a:solidFill>
                        <a:srgbClr val="90B233"/>
                      </a:solidFill>
                      <a:prstDash val="solid"/>
                      <a:round/>
                      <a:headEnd type="none" w="med" len="med"/>
                      <a:tailEnd type="none" w="med" len="med"/>
                    </a:lnB>
                    <a:lnTlToBr w="12700" cmpd="sng">
                      <a:noFill/>
                      <a:prstDash val="solid"/>
                    </a:lnTlToBr>
                    <a:lnBlToTr w="12700" cmpd="sng">
                      <a:noFill/>
                      <a:prstDash val="solid"/>
                    </a:lnBlToTr>
                    <a:solidFill>
                      <a:schemeClr val="accent5">
                        <a:alpha val="40000"/>
                      </a:schemeClr>
                    </a:solidFill>
                  </a:tcPr>
                </a:tc>
                <a:tc>
                  <a:txBody>
                    <a:bodyPr/>
                    <a:lstStyle/>
                    <a:p>
                      <a:r>
                        <a:rPr lang="en-US" sz="1200" dirty="0" err="1"/>
                        <a:t>FireEye</a:t>
                      </a:r>
                      <a:endParaRPr lang="en-US" sz="1200" dirty="0"/>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0B233"/>
                      </a:solidFill>
                      <a:prstDash val="solid"/>
                      <a:round/>
                      <a:headEnd type="none" w="med" len="med"/>
                      <a:tailEnd type="none" w="med" len="med"/>
                    </a:lnB>
                    <a:lnTlToBr w="12700" cmpd="sng">
                      <a:noFill/>
                      <a:prstDash val="solid"/>
                    </a:lnTlToBr>
                    <a:lnBlToTr w="12700" cmpd="sng">
                      <a:noFill/>
                      <a:prstDash val="solid"/>
                    </a:lnBlToTr>
                    <a:solidFill>
                      <a:schemeClr val="tx2">
                        <a:alpha val="40000"/>
                      </a:schemeClr>
                    </a:solidFill>
                  </a:tcPr>
                </a:tc>
                <a:extLst>
                  <a:ext uri="{0D108BD9-81ED-4DB2-BD59-A6C34878D82A}">
                    <a16:rowId xmlns="" xmlns:a16="http://schemas.microsoft.com/office/drawing/2014/main" val="10000"/>
                  </a:ext>
                </a:extLst>
              </a:tr>
              <a:tr h="456489">
                <a:tc gridSpan="5">
                  <a:txBody>
                    <a:bodyPr/>
                    <a:lstStyle/>
                    <a:p>
                      <a:pPr marL="285750" indent="-285750">
                        <a:lnSpc>
                          <a:spcPct val="100000"/>
                        </a:lnSpc>
                        <a:buFont typeface="Arial"/>
                        <a:buChar char="•"/>
                      </a:pPr>
                      <a:r>
                        <a:rPr lang="en-US" sz="1600" dirty="0">
                          <a:latin typeface="+mn-lt"/>
                        </a:rPr>
                        <a:t>Secure access from any device</a:t>
                      </a:r>
                    </a:p>
                  </a:txBody>
                  <a:tcPr>
                    <a:lnL w="12700" cap="flat" cmpd="sng" algn="ctr">
                      <a:solidFill>
                        <a:srgbClr val="90B233"/>
                      </a:solidFill>
                      <a:prstDash val="solid"/>
                      <a:round/>
                      <a:headEnd type="none" w="med" len="med"/>
                      <a:tailEnd type="none" w="med" len="med"/>
                    </a:lnL>
                    <a:lnR w="12700" cap="flat" cmpd="sng" algn="ctr">
                      <a:solidFill>
                        <a:srgbClr val="90B233"/>
                      </a:solidFill>
                      <a:prstDash val="solid"/>
                      <a:round/>
                      <a:headEnd type="none" w="med" len="med"/>
                      <a:tailEnd type="none" w="med" len="med"/>
                    </a:lnR>
                    <a:lnT w="12700" cap="flat" cmpd="sng" algn="ctr">
                      <a:solidFill>
                        <a:srgbClr val="90B233"/>
                      </a:solidFill>
                      <a:prstDash val="solid"/>
                      <a:round/>
                      <a:headEnd type="none" w="med" len="med"/>
                      <a:tailEnd type="none" w="med" len="med"/>
                    </a:lnT>
                    <a:lnB w="12700" cap="flat" cmpd="sng" algn="ctr">
                      <a:solidFill>
                        <a:srgbClr val="90B233"/>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456489">
                <a:tc gridSpan="5">
                  <a:txBody>
                    <a:bodyPr/>
                    <a:lstStyle/>
                    <a:p>
                      <a:pPr marL="285750" indent="-285750">
                        <a:lnSpc>
                          <a:spcPct val="100000"/>
                        </a:lnSpc>
                        <a:buFont typeface="Arial"/>
                        <a:buChar char="•"/>
                      </a:pPr>
                      <a:r>
                        <a:rPr lang="en-US" sz="1600" baseline="0" dirty="0">
                          <a:latin typeface="+mn-lt"/>
                        </a:rPr>
                        <a:t>SSL VPN</a:t>
                      </a:r>
                    </a:p>
                  </a:txBody>
                  <a:tcPr>
                    <a:lnL w="12700" cap="flat" cmpd="sng" algn="ctr">
                      <a:solidFill>
                        <a:srgbClr val="90B233"/>
                      </a:solidFill>
                      <a:prstDash val="solid"/>
                      <a:round/>
                      <a:headEnd type="none" w="med" len="med"/>
                      <a:tailEnd type="none" w="med" len="med"/>
                    </a:lnL>
                    <a:lnR w="12700" cap="flat" cmpd="sng" algn="ctr">
                      <a:solidFill>
                        <a:srgbClr val="90B233"/>
                      </a:solidFill>
                      <a:prstDash val="solid"/>
                      <a:round/>
                      <a:headEnd type="none" w="med" len="med"/>
                      <a:tailEnd type="none" w="med" len="med"/>
                    </a:lnR>
                    <a:lnT w="12700" cap="flat" cmpd="sng" algn="ctr">
                      <a:solidFill>
                        <a:srgbClr val="90B233"/>
                      </a:solidFill>
                      <a:prstDash val="solid"/>
                      <a:round/>
                      <a:headEnd type="none" w="med" len="med"/>
                      <a:tailEnd type="none" w="med" len="med"/>
                    </a:lnT>
                    <a:lnB w="12700" cap="flat" cmpd="sng" algn="ctr">
                      <a:solidFill>
                        <a:srgbClr val="90B233"/>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2"/>
                  </a:ext>
                </a:extLst>
              </a:tr>
              <a:tr h="456489">
                <a:tc gridSpan="5">
                  <a:txBody>
                    <a:bodyPr/>
                    <a:lstStyle/>
                    <a:p>
                      <a:pPr marL="285750" indent="-285750">
                        <a:lnSpc>
                          <a:spcPct val="100000"/>
                        </a:lnSpc>
                        <a:buFont typeface="Arial"/>
                        <a:buChar char="•"/>
                      </a:pPr>
                      <a:r>
                        <a:rPr lang="en-US" sz="1600" baseline="0" dirty="0">
                          <a:latin typeface="+mn-lt"/>
                        </a:rPr>
                        <a:t>Context aware access and control</a:t>
                      </a:r>
                    </a:p>
                  </a:txBody>
                  <a:tcPr>
                    <a:lnL w="12700" cap="flat" cmpd="sng" algn="ctr">
                      <a:solidFill>
                        <a:srgbClr val="90B233"/>
                      </a:solidFill>
                      <a:prstDash val="solid"/>
                      <a:round/>
                      <a:headEnd type="none" w="med" len="med"/>
                      <a:tailEnd type="none" w="med" len="med"/>
                    </a:lnL>
                    <a:lnR w="12700" cap="flat" cmpd="sng" algn="ctr">
                      <a:solidFill>
                        <a:srgbClr val="90B233"/>
                      </a:solidFill>
                      <a:prstDash val="solid"/>
                      <a:round/>
                      <a:headEnd type="none" w="med" len="med"/>
                      <a:tailEnd type="none" w="med" len="med"/>
                    </a:lnR>
                    <a:lnT w="12700" cap="flat" cmpd="sng" algn="ctr">
                      <a:solidFill>
                        <a:srgbClr val="90B233"/>
                      </a:solidFill>
                      <a:prstDash val="solid"/>
                      <a:round/>
                      <a:headEnd type="none" w="med" len="med"/>
                      <a:tailEnd type="none" w="med" len="med"/>
                    </a:lnT>
                    <a:lnB w="12700" cap="flat" cmpd="sng" algn="ctr">
                      <a:solidFill>
                        <a:srgbClr val="90B233"/>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3"/>
                  </a:ext>
                </a:extLst>
              </a:tr>
              <a:tr h="456489">
                <a:tc gridSpan="5">
                  <a:txBody>
                    <a:bodyPr/>
                    <a:lstStyle/>
                    <a:p>
                      <a:pPr marL="285750" indent="-285750">
                        <a:lnSpc>
                          <a:spcPct val="100000"/>
                        </a:lnSpc>
                        <a:buFont typeface="Arial"/>
                        <a:buChar char="•"/>
                      </a:pPr>
                      <a:r>
                        <a:rPr lang="en-US" sz="1600" baseline="0" dirty="0">
                          <a:latin typeface="+mn-lt"/>
                        </a:rPr>
                        <a:t>Federated platform</a:t>
                      </a:r>
                    </a:p>
                  </a:txBody>
                  <a:tcPr>
                    <a:lnL w="12700" cap="flat" cmpd="sng" algn="ctr">
                      <a:solidFill>
                        <a:srgbClr val="90B233"/>
                      </a:solidFill>
                      <a:prstDash val="solid"/>
                      <a:round/>
                      <a:headEnd type="none" w="med" len="med"/>
                      <a:tailEnd type="none" w="med" len="med"/>
                    </a:lnL>
                    <a:lnR w="12700" cap="flat" cmpd="sng" algn="ctr">
                      <a:solidFill>
                        <a:srgbClr val="90B233"/>
                      </a:solidFill>
                      <a:prstDash val="solid"/>
                      <a:round/>
                      <a:headEnd type="none" w="med" len="med"/>
                      <a:tailEnd type="none" w="med" len="med"/>
                    </a:lnR>
                    <a:lnT w="12700" cap="flat" cmpd="sng" algn="ctr">
                      <a:solidFill>
                        <a:srgbClr val="90B233"/>
                      </a:solidFill>
                      <a:prstDash val="solid"/>
                      <a:round/>
                      <a:headEnd type="none" w="med" len="med"/>
                      <a:tailEnd type="none" w="med" len="med"/>
                    </a:lnT>
                    <a:lnB w="12700" cap="flat" cmpd="sng" algn="ctr">
                      <a:solidFill>
                        <a:srgbClr val="90B233"/>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4"/>
                  </a:ext>
                </a:extLst>
              </a:tr>
            </a:tbl>
          </a:graphicData>
        </a:graphic>
      </p:graphicFrame>
      <p:graphicFrame>
        <p:nvGraphicFramePr>
          <p:cNvPr id="344" name="Table 343"/>
          <p:cNvGraphicFramePr>
            <a:graphicFrameLocks noGrp="1"/>
          </p:cNvGraphicFramePr>
          <p:nvPr>
            <p:extLst>
              <p:ext uri="{D42A27DB-BD31-4B8C-83A1-F6EECF244321}">
                <p14:modId xmlns:p14="http://schemas.microsoft.com/office/powerpoint/2010/main" val="1151538820"/>
              </p:ext>
            </p:extLst>
          </p:nvPr>
        </p:nvGraphicFramePr>
        <p:xfrm>
          <a:off x="195702" y="963621"/>
          <a:ext cx="4680792" cy="2282445"/>
        </p:xfrm>
        <a:graphic>
          <a:graphicData uri="http://schemas.openxmlformats.org/drawingml/2006/table">
            <a:tbl>
              <a:tblPr firstRow="1" bandRow="1">
                <a:tableStyleId>{912C8C85-51F0-491E-9774-3900AFEF0FD7}</a:tableStyleId>
              </a:tblPr>
              <a:tblGrid>
                <a:gridCol w="936158">
                  <a:extLst>
                    <a:ext uri="{9D8B030D-6E8A-4147-A177-3AD203B41FA5}">
                      <a16:colId xmlns="" xmlns:a16="http://schemas.microsoft.com/office/drawing/2014/main" val="20000"/>
                    </a:ext>
                  </a:extLst>
                </a:gridCol>
                <a:gridCol w="936159">
                  <a:extLst>
                    <a:ext uri="{9D8B030D-6E8A-4147-A177-3AD203B41FA5}">
                      <a16:colId xmlns="" xmlns:a16="http://schemas.microsoft.com/office/drawing/2014/main" val="20001"/>
                    </a:ext>
                  </a:extLst>
                </a:gridCol>
                <a:gridCol w="936158">
                  <a:extLst>
                    <a:ext uri="{9D8B030D-6E8A-4147-A177-3AD203B41FA5}">
                      <a16:colId xmlns="" xmlns:a16="http://schemas.microsoft.com/office/drawing/2014/main" val="20002"/>
                    </a:ext>
                  </a:extLst>
                </a:gridCol>
                <a:gridCol w="936159">
                  <a:extLst>
                    <a:ext uri="{9D8B030D-6E8A-4147-A177-3AD203B41FA5}">
                      <a16:colId xmlns="" xmlns:a16="http://schemas.microsoft.com/office/drawing/2014/main" val="20003"/>
                    </a:ext>
                  </a:extLst>
                </a:gridCol>
                <a:gridCol w="936158">
                  <a:extLst>
                    <a:ext uri="{9D8B030D-6E8A-4147-A177-3AD203B41FA5}">
                      <a16:colId xmlns="" xmlns:a16="http://schemas.microsoft.com/office/drawing/2014/main" val="20004"/>
                    </a:ext>
                  </a:extLst>
                </a:gridCol>
              </a:tblGrid>
              <a:tr h="456489">
                <a:tc>
                  <a:txBody>
                    <a:bodyPr/>
                    <a:lstStyle/>
                    <a:p>
                      <a:r>
                        <a:rPr lang="en-US" sz="1200" dirty="0"/>
                        <a:t>Cloud</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rgbClr val="C60C30"/>
                      </a:solidFill>
                      <a:prstDash val="solid"/>
                      <a:round/>
                      <a:headEnd type="none" w="med" len="med"/>
                      <a:tailEnd type="none" w="med" len="med"/>
                    </a:lnB>
                    <a:solidFill>
                      <a:schemeClr val="accent1">
                        <a:alpha val="40000"/>
                      </a:schemeClr>
                    </a:solidFill>
                  </a:tcPr>
                </a:tc>
                <a:tc>
                  <a:txBody>
                    <a:bodyPr/>
                    <a:lstStyle/>
                    <a:p>
                      <a:r>
                        <a:rPr lang="en-US" sz="1200" dirty="0"/>
                        <a:t>Perimeter</a:t>
                      </a:r>
                    </a:p>
                  </a:txBody>
                  <a:tcPr>
                    <a:lnL>
                      <a:noFill/>
                    </a:lnL>
                    <a:lnR>
                      <a:noFill/>
                    </a:lnR>
                    <a:lnT w="12700" cap="flat" cmpd="sng" algn="ctr">
                      <a:noFill/>
                      <a:prstDash val="solid"/>
                      <a:round/>
                      <a:headEnd type="none" w="med" len="med"/>
                      <a:tailEnd type="none" w="med" len="med"/>
                    </a:lnT>
                    <a:lnB w="12700" cap="flat" cmpd="sng" algn="ctr">
                      <a:solidFill>
                        <a:srgbClr val="C60C30"/>
                      </a:solidFill>
                      <a:prstDash val="solid"/>
                      <a:round/>
                      <a:headEnd type="none" w="med" len="med"/>
                      <a:tailEnd type="none" w="med" len="med"/>
                    </a:lnB>
                    <a:lnTlToBr w="12700" cmpd="sng">
                      <a:noFill/>
                      <a:prstDash val="solid"/>
                    </a:lnTlToBr>
                    <a:lnBlToTr w="12700" cmpd="sng">
                      <a:noFill/>
                      <a:prstDash val="solid"/>
                    </a:lnBlToTr>
                    <a:solidFill>
                      <a:schemeClr val="accent2">
                        <a:alpha val="40000"/>
                      </a:schemeClr>
                    </a:solidFill>
                  </a:tcPr>
                </a:tc>
                <a:tc>
                  <a:txBody>
                    <a:bodyPr/>
                    <a:lstStyle/>
                    <a:p>
                      <a:r>
                        <a:rPr lang="en-US" sz="1200" dirty="0"/>
                        <a:t>Access</a:t>
                      </a:r>
                    </a:p>
                  </a:txBody>
                  <a:tcPr>
                    <a:lnL>
                      <a:noFill/>
                    </a:lnL>
                    <a:lnR>
                      <a:noFill/>
                    </a:lnR>
                    <a:lnT w="12700" cap="flat" cmpd="sng" algn="ctr">
                      <a:noFill/>
                      <a:prstDash val="solid"/>
                      <a:round/>
                      <a:headEnd type="none" w="med" len="med"/>
                      <a:tailEnd type="none" w="med" len="med"/>
                    </a:lnT>
                    <a:lnB w="12700" cap="flat" cmpd="sng" algn="ctr">
                      <a:solidFill>
                        <a:srgbClr val="C60C30"/>
                      </a:solidFill>
                      <a:prstDash val="solid"/>
                      <a:round/>
                      <a:headEnd type="none" w="med" len="med"/>
                      <a:tailEnd type="none" w="med" len="med"/>
                    </a:lnB>
                    <a:lnTlToBr w="12700" cmpd="sng">
                      <a:noFill/>
                      <a:prstDash val="solid"/>
                    </a:lnTlToBr>
                    <a:lnBlToTr w="12700" cmpd="sng">
                      <a:noFill/>
                      <a:prstDash val="solid"/>
                    </a:lnBlToTr>
                    <a:solidFill>
                      <a:schemeClr val="accent6">
                        <a:alpha val="40000"/>
                      </a:schemeClr>
                    </a:solidFill>
                  </a:tcPr>
                </a:tc>
                <a:tc>
                  <a:txBody>
                    <a:bodyPr/>
                    <a:lstStyle/>
                    <a:p>
                      <a:r>
                        <a:rPr lang="en-US" sz="1200" dirty="0"/>
                        <a:t>App</a:t>
                      </a:r>
                    </a:p>
                  </a:txBody>
                  <a:tcPr>
                    <a:lnL>
                      <a:noFill/>
                    </a:lnL>
                    <a:lnR>
                      <a:noFill/>
                    </a:lnR>
                    <a:lnT w="12700" cap="flat" cmpd="sng" algn="ctr">
                      <a:noFill/>
                      <a:prstDash val="solid"/>
                      <a:round/>
                      <a:headEnd type="none" w="med" len="med"/>
                      <a:tailEnd type="none" w="med" len="med"/>
                    </a:lnT>
                    <a:lnB w="12700" cap="flat" cmpd="sng" algn="ctr">
                      <a:solidFill>
                        <a:srgbClr val="C60C3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en-US" sz="1200" dirty="0" err="1"/>
                        <a:t>FireEye</a:t>
                      </a:r>
                      <a:endParaRPr lang="en-US" sz="1200" dirty="0"/>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60C30"/>
                      </a:solidFill>
                      <a:prstDash val="solid"/>
                      <a:round/>
                      <a:headEnd type="none" w="med" len="med"/>
                      <a:tailEnd type="none" w="med" len="med"/>
                    </a:lnB>
                    <a:lnTlToBr w="12700" cmpd="sng">
                      <a:noFill/>
                      <a:prstDash val="solid"/>
                    </a:lnTlToBr>
                    <a:lnBlToTr w="12700" cmpd="sng">
                      <a:noFill/>
                      <a:prstDash val="solid"/>
                    </a:lnBlToTr>
                    <a:solidFill>
                      <a:schemeClr val="tx2">
                        <a:alpha val="40000"/>
                      </a:schemeClr>
                    </a:solidFill>
                  </a:tcPr>
                </a:tc>
                <a:extLst>
                  <a:ext uri="{0D108BD9-81ED-4DB2-BD59-A6C34878D82A}">
                    <a16:rowId xmlns="" xmlns:a16="http://schemas.microsoft.com/office/drawing/2014/main" val="10000"/>
                  </a:ext>
                </a:extLst>
              </a:tr>
              <a:tr h="456489">
                <a:tc gridSpan="5">
                  <a:txBody>
                    <a:bodyPr/>
                    <a:lstStyle/>
                    <a:p>
                      <a:pPr marL="285750" indent="-285750">
                        <a:lnSpc>
                          <a:spcPct val="100000"/>
                        </a:lnSpc>
                        <a:buFont typeface="Arial"/>
                        <a:buChar char="•"/>
                      </a:pPr>
                      <a:r>
                        <a:rPr lang="en-US" sz="1600" dirty="0">
                          <a:latin typeface="+mn-lt"/>
                        </a:rPr>
                        <a:t>Web Application Firewall</a:t>
                      </a:r>
                    </a:p>
                  </a:txBody>
                  <a:tcPr>
                    <a:lnL w="12700" cap="flat" cmpd="sng" algn="ctr">
                      <a:solidFill>
                        <a:srgbClr val="C60C30"/>
                      </a:solidFill>
                      <a:prstDash val="solid"/>
                      <a:round/>
                      <a:headEnd type="none" w="med" len="med"/>
                      <a:tailEnd type="none" w="med" len="med"/>
                    </a:lnL>
                    <a:lnR w="12700" cap="flat" cmpd="sng" algn="ctr">
                      <a:solidFill>
                        <a:srgbClr val="C60C30"/>
                      </a:solidFill>
                      <a:prstDash val="solid"/>
                      <a:round/>
                      <a:headEnd type="none" w="med" len="med"/>
                      <a:tailEnd type="none" w="med" len="med"/>
                    </a:lnR>
                    <a:lnT w="12700" cap="flat" cmpd="sng" algn="ctr">
                      <a:solidFill>
                        <a:srgbClr val="C60C30"/>
                      </a:solidFill>
                      <a:prstDash val="solid"/>
                      <a:round/>
                      <a:headEnd type="none" w="med" len="med"/>
                      <a:tailEnd type="none" w="med" len="med"/>
                    </a:lnT>
                    <a:lnB w="12700" cap="flat" cmpd="sng" algn="ctr">
                      <a:solidFill>
                        <a:srgbClr val="C60C3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456489">
                <a:tc gridSpan="5">
                  <a:txBody>
                    <a:bodyPr/>
                    <a:lstStyle/>
                    <a:p>
                      <a:pPr marL="285750" indent="-285750">
                        <a:lnSpc>
                          <a:spcPct val="100000"/>
                        </a:lnSpc>
                        <a:buFont typeface="Arial"/>
                        <a:buChar char="•"/>
                      </a:pPr>
                      <a:r>
                        <a:rPr lang="en-US" sz="1600" baseline="0" dirty="0">
                          <a:latin typeface="+mn-lt"/>
                        </a:rPr>
                        <a:t>App Security and L7 </a:t>
                      </a:r>
                      <a:r>
                        <a:rPr lang="en-US" sz="1600" baseline="0" dirty="0" err="1">
                          <a:latin typeface="+mn-lt"/>
                        </a:rPr>
                        <a:t>DDoS</a:t>
                      </a:r>
                      <a:r>
                        <a:rPr lang="en-US" sz="1600" baseline="0" dirty="0">
                          <a:latin typeface="+mn-lt"/>
                        </a:rPr>
                        <a:t> Mitigation</a:t>
                      </a:r>
                    </a:p>
                  </a:txBody>
                  <a:tcPr>
                    <a:lnL w="12700" cap="flat" cmpd="sng" algn="ctr">
                      <a:solidFill>
                        <a:srgbClr val="C60C30"/>
                      </a:solidFill>
                      <a:prstDash val="solid"/>
                      <a:round/>
                      <a:headEnd type="none" w="med" len="med"/>
                      <a:tailEnd type="none" w="med" len="med"/>
                    </a:lnL>
                    <a:lnR w="12700" cap="flat" cmpd="sng" algn="ctr">
                      <a:solidFill>
                        <a:srgbClr val="C60C30"/>
                      </a:solidFill>
                      <a:prstDash val="solid"/>
                      <a:round/>
                      <a:headEnd type="none" w="med" len="med"/>
                      <a:tailEnd type="none" w="med" len="med"/>
                    </a:lnR>
                    <a:lnT w="12700" cap="flat" cmpd="sng" algn="ctr">
                      <a:solidFill>
                        <a:srgbClr val="C60C30"/>
                      </a:solidFill>
                      <a:prstDash val="solid"/>
                      <a:round/>
                      <a:headEnd type="none" w="med" len="med"/>
                      <a:tailEnd type="none" w="med" len="med"/>
                    </a:lnT>
                    <a:lnB w="12700" cap="flat" cmpd="sng" algn="ctr">
                      <a:solidFill>
                        <a:srgbClr val="C60C3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2"/>
                  </a:ext>
                </a:extLst>
              </a:tr>
              <a:tr h="456489">
                <a:tc gridSpan="5">
                  <a:txBody>
                    <a:bodyPr/>
                    <a:lstStyle/>
                    <a:p>
                      <a:pPr marL="285750" indent="-285750">
                        <a:lnSpc>
                          <a:spcPct val="100000"/>
                        </a:lnSpc>
                        <a:buFont typeface="Arial"/>
                        <a:buChar char="•"/>
                      </a:pPr>
                      <a:r>
                        <a:rPr lang="en-US" sz="1600" baseline="0" dirty="0">
                          <a:latin typeface="+mn-lt"/>
                        </a:rPr>
                        <a:t>Web Scraping and Brute Force Attack</a:t>
                      </a:r>
                    </a:p>
                  </a:txBody>
                  <a:tcPr>
                    <a:lnL w="12700" cap="flat" cmpd="sng" algn="ctr">
                      <a:solidFill>
                        <a:srgbClr val="C60C30"/>
                      </a:solidFill>
                      <a:prstDash val="solid"/>
                      <a:round/>
                      <a:headEnd type="none" w="med" len="med"/>
                      <a:tailEnd type="none" w="med" len="med"/>
                    </a:lnL>
                    <a:lnR w="12700" cap="flat" cmpd="sng" algn="ctr">
                      <a:solidFill>
                        <a:srgbClr val="C60C30"/>
                      </a:solidFill>
                      <a:prstDash val="solid"/>
                      <a:round/>
                      <a:headEnd type="none" w="med" len="med"/>
                      <a:tailEnd type="none" w="med" len="med"/>
                    </a:lnR>
                    <a:lnT w="12700" cap="flat" cmpd="sng" algn="ctr">
                      <a:solidFill>
                        <a:srgbClr val="C60C30"/>
                      </a:solidFill>
                      <a:prstDash val="solid"/>
                      <a:round/>
                      <a:headEnd type="none" w="med" len="med"/>
                      <a:tailEnd type="none" w="med" len="med"/>
                    </a:lnT>
                    <a:lnB w="12700" cap="flat" cmpd="sng" algn="ctr">
                      <a:solidFill>
                        <a:srgbClr val="C60C3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3"/>
                  </a:ext>
                </a:extLst>
              </a:tr>
              <a:tr h="456489">
                <a:tc gridSpan="5">
                  <a:txBody>
                    <a:bodyPr/>
                    <a:lstStyle/>
                    <a:p>
                      <a:pPr marL="285750" indent="-285750">
                        <a:lnSpc>
                          <a:spcPct val="100000"/>
                        </a:lnSpc>
                        <a:buFont typeface="Arial"/>
                        <a:buChar char="•"/>
                      </a:pPr>
                      <a:r>
                        <a:rPr lang="en-US" sz="1600" baseline="0" dirty="0">
                          <a:latin typeface="+mn-lt"/>
                        </a:rPr>
                        <a:t>Bot Detection (Human or Machine)</a:t>
                      </a:r>
                    </a:p>
                  </a:txBody>
                  <a:tcPr>
                    <a:lnL w="12700" cap="flat" cmpd="sng" algn="ctr">
                      <a:solidFill>
                        <a:srgbClr val="C60C30"/>
                      </a:solidFill>
                      <a:prstDash val="solid"/>
                      <a:round/>
                      <a:headEnd type="none" w="med" len="med"/>
                      <a:tailEnd type="none" w="med" len="med"/>
                    </a:lnL>
                    <a:lnR w="12700" cap="flat" cmpd="sng" algn="ctr">
                      <a:solidFill>
                        <a:srgbClr val="C60C30"/>
                      </a:solidFill>
                      <a:prstDash val="solid"/>
                      <a:round/>
                      <a:headEnd type="none" w="med" len="med"/>
                      <a:tailEnd type="none" w="med" len="med"/>
                    </a:lnR>
                    <a:lnT w="12700" cap="flat" cmpd="sng" algn="ctr">
                      <a:solidFill>
                        <a:srgbClr val="C60C30"/>
                      </a:solidFill>
                      <a:prstDash val="solid"/>
                      <a:round/>
                      <a:headEnd type="none" w="med" len="med"/>
                      <a:tailEnd type="none" w="med" len="med"/>
                    </a:lnT>
                    <a:lnB w="12700" cap="flat" cmpd="sng" algn="ctr">
                      <a:solidFill>
                        <a:srgbClr val="C60C3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4"/>
                  </a:ext>
                </a:extLst>
              </a:tr>
            </a:tbl>
          </a:graphicData>
        </a:graphic>
      </p:graphicFrame>
      <p:graphicFrame>
        <p:nvGraphicFramePr>
          <p:cNvPr id="345" name="Table 344"/>
          <p:cNvGraphicFramePr>
            <a:graphicFrameLocks noGrp="1"/>
          </p:cNvGraphicFramePr>
          <p:nvPr>
            <p:extLst>
              <p:ext uri="{D42A27DB-BD31-4B8C-83A1-F6EECF244321}">
                <p14:modId xmlns:p14="http://schemas.microsoft.com/office/powerpoint/2010/main" val="3471869417"/>
              </p:ext>
            </p:extLst>
          </p:nvPr>
        </p:nvGraphicFramePr>
        <p:xfrm>
          <a:off x="195702" y="963621"/>
          <a:ext cx="4680792" cy="2282445"/>
        </p:xfrm>
        <a:graphic>
          <a:graphicData uri="http://schemas.openxmlformats.org/drawingml/2006/table">
            <a:tbl>
              <a:tblPr firstRow="1" bandRow="1">
                <a:tableStyleId>{912C8C85-51F0-491E-9774-3900AFEF0FD7}</a:tableStyleId>
              </a:tblPr>
              <a:tblGrid>
                <a:gridCol w="936158">
                  <a:extLst>
                    <a:ext uri="{9D8B030D-6E8A-4147-A177-3AD203B41FA5}">
                      <a16:colId xmlns="" xmlns:a16="http://schemas.microsoft.com/office/drawing/2014/main" val="20000"/>
                    </a:ext>
                  </a:extLst>
                </a:gridCol>
                <a:gridCol w="936159">
                  <a:extLst>
                    <a:ext uri="{9D8B030D-6E8A-4147-A177-3AD203B41FA5}">
                      <a16:colId xmlns="" xmlns:a16="http://schemas.microsoft.com/office/drawing/2014/main" val="20001"/>
                    </a:ext>
                  </a:extLst>
                </a:gridCol>
                <a:gridCol w="936158">
                  <a:extLst>
                    <a:ext uri="{9D8B030D-6E8A-4147-A177-3AD203B41FA5}">
                      <a16:colId xmlns="" xmlns:a16="http://schemas.microsoft.com/office/drawing/2014/main" val="20002"/>
                    </a:ext>
                  </a:extLst>
                </a:gridCol>
                <a:gridCol w="936159">
                  <a:extLst>
                    <a:ext uri="{9D8B030D-6E8A-4147-A177-3AD203B41FA5}">
                      <a16:colId xmlns="" xmlns:a16="http://schemas.microsoft.com/office/drawing/2014/main" val="20003"/>
                    </a:ext>
                  </a:extLst>
                </a:gridCol>
                <a:gridCol w="936158">
                  <a:extLst>
                    <a:ext uri="{9D8B030D-6E8A-4147-A177-3AD203B41FA5}">
                      <a16:colId xmlns="" xmlns:a16="http://schemas.microsoft.com/office/drawing/2014/main" val="20004"/>
                    </a:ext>
                  </a:extLst>
                </a:gridCol>
              </a:tblGrid>
              <a:tr h="456489">
                <a:tc>
                  <a:txBody>
                    <a:bodyPr/>
                    <a:lstStyle/>
                    <a:p>
                      <a:r>
                        <a:rPr lang="en-US" sz="1200" dirty="0"/>
                        <a:t>Cloud</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rgbClr val="4D4F53"/>
                      </a:solidFill>
                      <a:prstDash val="solid"/>
                      <a:round/>
                      <a:headEnd type="none" w="med" len="med"/>
                      <a:tailEnd type="none" w="med" len="med"/>
                    </a:lnB>
                    <a:solidFill>
                      <a:schemeClr val="accent1">
                        <a:alpha val="40000"/>
                      </a:schemeClr>
                    </a:solidFill>
                  </a:tcPr>
                </a:tc>
                <a:tc>
                  <a:txBody>
                    <a:bodyPr/>
                    <a:lstStyle/>
                    <a:p>
                      <a:r>
                        <a:rPr lang="en-US" sz="1200" dirty="0"/>
                        <a:t>Perimeter</a:t>
                      </a:r>
                    </a:p>
                  </a:txBody>
                  <a:tcPr>
                    <a:lnL>
                      <a:noFill/>
                    </a:lnL>
                    <a:lnR>
                      <a:noFill/>
                    </a:lnR>
                    <a:lnT w="12700" cap="flat" cmpd="sng" algn="ctr">
                      <a:noFill/>
                      <a:prstDash val="solid"/>
                      <a:round/>
                      <a:headEnd type="none" w="med" len="med"/>
                      <a:tailEnd type="none" w="med" len="med"/>
                    </a:lnT>
                    <a:lnB w="12700" cap="flat" cmpd="sng" algn="ctr">
                      <a:solidFill>
                        <a:srgbClr val="4D4F53"/>
                      </a:solidFill>
                      <a:prstDash val="solid"/>
                      <a:round/>
                      <a:headEnd type="none" w="med" len="med"/>
                      <a:tailEnd type="none" w="med" len="med"/>
                    </a:lnB>
                    <a:lnTlToBr w="12700" cmpd="sng">
                      <a:noFill/>
                      <a:prstDash val="solid"/>
                    </a:lnTlToBr>
                    <a:lnBlToTr w="12700" cmpd="sng">
                      <a:noFill/>
                      <a:prstDash val="solid"/>
                    </a:lnBlToTr>
                    <a:solidFill>
                      <a:schemeClr val="accent2">
                        <a:alpha val="40000"/>
                      </a:schemeClr>
                    </a:solidFill>
                  </a:tcPr>
                </a:tc>
                <a:tc>
                  <a:txBody>
                    <a:bodyPr/>
                    <a:lstStyle/>
                    <a:p>
                      <a:r>
                        <a:rPr lang="en-US" sz="1200" dirty="0"/>
                        <a:t>Access</a:t>
                      </a:r>
                    </a:p>
                  </a:txBody>
                  <a:tcPr>
                    <a:lnL>
                      <a:noFill/>
                    </a:lnL>
                    <a:lnR>
                      <a:noFill/>
                    </a:lnR>
                    <a:lnT w="12700" cap="flat" cmpd="sng" algn="ctr">
                      <a:noFill/>
                      <a:prstDash val="solid"/>
                      <a:round/>
                      <a:headEnd type="none" w="med" len="med"/>
                      <a:tailEnd type="none" w="med" len="med"/>
                    </a:lnT>
                    <a:lnB w="12700" cap="flat" cmpd="sng" algn="ctr">
                      <a:solidFill>
                        <a:srgbClr val="4D4F53"/>
                      </a:solidFill>
                      <a:prstDash val="solid"/>
                      <a:round/>
                      <a:headEnd type="none" w="med" len="med"/>
                      <a:tailEnd type="none" w="med" len="med"/>
                    </a:lnB>
                    <a:lnTlToBr w="12700" cmpd="sng">
                      <a:noFill/>
                      <a:prstDash val="solid"/>
                    </a:lnTlToBr>
                    <a:lnBlToTr w="12700" cmpd="sng">
                      <a:noFill/>
                      <a:prstDash val="solid"/>
                    </a:lnBlToTr>
                    <a:solidFill>
                      <a:schemeClr val="accent6">
                        <a:alpha val="40000"/>
                      </a:schemeClr>
                    </a:solidFill>
                  </a:tcPr>
                </a:tc>
                <a:tc>
                  <a:txBody>
                    <a:bodyPr/>
                    <a:lstStyle/>
                    <a:p>
                      <a:r>
                        <a:rPr lang="en-US" sz="1200" dirty="0"/>
                        <a:t>App</a:t>
                      </a:r>
                    </a:p>
                  </a:txBody>
                  <a:tcPr>
                    <a:lnL>
                      <a:noFill/>
                    </a:lnL>
                    <a:lnR>
                      <a:noFill/>
                    </a:lnR>
                    <a:lnT w="12700" cap="flat" cmpd="sng" algn="ctr">
                      <a:noFill/>
                      <a:prstDash val="solid"/>
                      <a:round/>
                      <a:headEnd type="none" w="med" len="med"/>
                      <a:tailEnd type="none" w="med" len="med"/>
                    </a:lnT>
                    <a:lnB w="12700" cap="flat" cmpd="sng" algn="ctr">
                      <a:solidFill>
                        <a:srgbClr val="4D4F53"/>
                      </a:solidFill>
                      <a:prstDash val="solid"/>
                      <a:round/>
                      <a:headEnd type="none" w="med" len="med"/>
                      <a:tailEnd type="none" w="med" len="med"/>
                    </a:lnB>
                    <a:lnTlToBr w="12700" cmpd="sng">
                      <a:noFill/>
                      <a:prstDash val="solid"/>
                    </a:lnTlToBr>
                    <a:lnBlToTr w="12700" cmpd="sng">
                      <a:noFill/>
                      <a:prstDash val="solid"/>
                    </a:lnBlToTr>
                    <a:solidFill>
                      <a:schemeClr val="accent5">
                        <a:alpha val="40000"/>
                      </a:schemeClr>
                    </a:solidFill>
                  </a:tcPr>
                </a:tc>
                <a:tc>
                  <a:txBody>
                    <a:bodyPr/>
                    <a:lstStyle/>
                    <a:p>
                      <a:r>
                        <a:rPr lang="en-US" sz="1200" dirty="0" err="1"/>
                        <a:t>FireEye</a:t>
                      </a:r>
                      <a:endParaRPr lang="en-US" sz="1200" dirty="0"/>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D4F53"/>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 xmlns:a16="http://schemas.microsoft.com/office/drawing/2014/main" val="10000"/>
                  </a:ext>
                </a:extLst>
              </a:tr>
              <a:tr h="456489">
                <a:tc gridSpan="5">
                  <a:txBody>
                    <a:bodyPr/>
                    <a:lstStyle/>
                    <a:p>
                      <a:pPr marL="285750" indent="-285750">
                        <a:lnSpc>
                          <a:spcPct val="100000"/>
                        </a:lnSpc>
                        <a:buFont typeface="Arial"/>
                        <a:buChar char="•"/>
                      </a:pPr>
                      <a:r>
                        <a:rPr lang="en-US" sz="1600" dirty="0">
                          <a:latin typeface="+mn-lt"/>
                        </a:rPr>
                        <a:t>Block Web Based Malicious Files</a:t>
                      </a:r>
                    </a:p>
                  </a:txBody>
                  <a:tcPr>
                    <a:lnL w="12700" cap="flat" cmpd="sng" algn="ctr">
                      <a:solidFill>
                        <a:srgbClr val="4D4F53"/>
                      </a:solidFill>
                      <a:prstDash val="solid"/>
                      <a:round/>
                      <a:headEnd type="none" w="med" len="med"/>
                      <a:tailEnd type="none" w="med" len="med"/>
                    </a:lnL>
                    <a:lnR w="12700" cap="flat" cmpd="sng" algn="ctr">
                      <a:solidFill>
                        <a:srgbClr val="4D4F53"/>
                      </a:solidFill>
                      <a:prstDash val="solid"/>
                      <a:round/>
                      <a:headEnd type="none" w="med" len="med"/>
                      <a:tailEnd type="none" w="med" len="med"/>
                    </a:lnR>
                    <a:lnT w="12700" cap="flat" cmpd="sng" algn="ctr">
                      <a:solidFill>
                        <a:srgbClr val="4D4F53"/>
                      </a:solidFill>
                      <a:prstDash val="solid"/>
                      <a:round/>
                      <a:headEnd type="none" w="med" len="med"/>
                      <a:tailEnd type="none" w="med" len="med"/>
                    </a:lnT>
                    <a:lnB w="12700" cap="flat" cmpd="sng" algn="ctr">
                      <a:solidFill>
                        <a:srgbClr val="4D4F53"/>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456489">
                <a:tc gridSpan="5">
                  <a:txBody>
                    <a:bodyPr/>
                    <a:lstStyle/>
                    <a:p>
                      <a:pPr marL="285750" indent="-285750">
                        <a:lnSpc>
                          <a:spcPct val="100000"/>
                        </a:lnSpc>
                        <a:buFont typeface="Arial"/>
                        <a:buChar char="•"/>
                      </a:pPr>
                      <a:r>
                        <a:rPr lang="en-US" sz="1600" baseline="0" dirty="0">
                          <a:latin typeface="+mn-lt"/>
                        </a:rPr>
                        <a:t>Block Malicious Web Communication</a:t>
                      </a:r>
                    </a:p>
                  </a:txBody>
                  <a:tcPr>
                    <a:lnL w="12700" cap="flat" cmpd="sng" algn="ctr">
                      <a:solidFill>
                        <a:srgbClr val="4D4F53"/>
                      </a:solidFill>
                      <a:prstDash val="solid"/>
                      <a:round/>
                      <a:headEnd type="none" w="med" len="med"/>
                      <a:tailEnd type="none" w="med" len="med"/>
                    </a:lnL>
                    <a:lnR w="12700" cap="flat" cmpd="sng" algn="ctr">
                      <a:solidFill>
                        <a:srgbClr val="4D4F53"/>
                      </a:solidFill>
                      <a:prstDash val="solid"/>
                      <a:round/>
                      <a:headEnd type="none" w="med" len="med"/>
                      <a:tailEnd type="none" w="med" len="med"/>
                    </a:lnR>
                    <a:lnT w="12700" cap="flat" cmpd="sng" algn="ctr">
                      <a:solidFill>
                        <a:srgbClr val="4D4F53"/>
                      </a:solidFill>
                      <a:prstDash val="solid"/>
                      <a:round/>
                      <a:headEnd type="none" w="med" len="med"/>
                      <a:tailEnd type="none" w="med" len="med"/>
                    </a:lnT>
                    <a:lnB w="12700" cap="flat" cmpd="sng" algn="ctr">
                      <a:solidFill>
                        <a:srgbClr val="4D4F53"/>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2"/>
                  </a:ext>
                </a:extLst>
              </a:tr>
              <a:tr h="456489">
                <a:tc gridSpan="5">
                  <a:txBody>
                    <a:bodyPr/>
                    <a:lstStyle/>
                    <a:p>
                      <a:pPr marL="285750" indent="-285750">
                        <a:lnSpc>
                          <a:spcPct val="100000"/>
                        </a:lnSpc>
                        <a:buFont typeface="Arial"/>
                        <a:buChar char="•"/>
                      </a:pPr>
                      <a:r>
                        <a:rPr lang="en-US" sz="1600" baseline="0" dirty="0">
                          <a:latin typeface="+mn-lt"/>
                        </a:rPr>
                        <a:t>Advanced Malware Detection</a:t>
                      </a:r>
                    </a:p>
                  </a:txBody>
                  <a:tcPr>
                    <a:lnL w="12700" cap="flat" cmpd="sng" algn="ctr">
                      <a:solidFill>
                        <a:srgbClr val="4D4F53"/>
                      </a:solidFill>
                      <a:prstDash val="solid"/>
                      <a:round/>
                      <a:headEnd type="none" w="med" len="med"/>
                      <a:tailEnd type="none" w="med" len="med"/>
                    </a:lnL>
                    <a:lnR w="12700" cap="flat" cmpd="sng" algn="ctr">
                      <a:solidFill>
                        <a:srgbClr val="4D4F53"/>
                      </a:solidFill>
                      <a:prstDash val="solid"/>
                      <a:round/>
                      <a:headEnd type="none" w="med" len="med"/>
                      <a:tailEnd type="none" w="med" len="med"/>
                    </a:lnR>
                    <a:lnT w="12700" cap="flat" cmpd="sng" algn="ctr">
                      <a:solidFill>
                        <a:srgbClr val="4D4F53"/>
                      </a:solidFill>
                      <a:prstDash val="solid"/>
                      <a:round/>
                      <a:headEnd type="none" w="med" len="med"/>
                      <a:tailEnd type="none" w="med" len="med"/>
                    </a:lnT>
                    <a:lnB w="12700" cap="flat" cmpd="sng" algn="ctr">
                      <a:solidFill>
                        <a:srgbClr val="4D4F53"/>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3"/>
                  </a:ext>
                </a:extLst>
              </a:tr>
              <a:tr h="456489">
                <a:tc gridSpan="5">
                  <a:txBody>
                    <a:bodyPr/>
                    <a:lstStyle/>
                    <a:p>
                      <a:pPr marL="285750" indent="-285750">
                        <a:lnSpc>
                          <a:spcPct val="100000"/>
                        </a:lnSpc>
                        <a:buFont typeface="Arial"/>
                        <a:buChar char="•"/>
                      </a:pPr>
                      <a:r>
                        <a:rPr lang="en-US" sz="1600" baseline="0" dirty="0">
                          <a:latin typeface="+mn-lt"/>
                        </a:rPr>
                        <a:t>Reduce False Positives </a:t>
                      </a:r>
                    </a:p>
                  </a:txBody>
                  <a:tcPr>
                    <a:lnL w="12700" cap="flat" cmpd="sng" algn="ctr">
                      <a:solidFill>
                        <a:srgbClr val="4D4F53"/>
                      </a:solidFill>
                      <a:prstDash val="solid"/>
                      <a:round/>
                      <a:headEnd type="none" w="med" len="med"/>
                      <a:tailEnd type="none" w="med" len="med"/>
                    </a:lnL>
                    <a:lnR w="12700" cap="flat" cmpd="sng" algn="ctr">
                      <a:solidFill>
                        <a:srgbClr val="4D4F53"/>
                      </a:solidFill>
                      <a:prstDash val="solid"/>
                      <a:round/>
                      <a:headEnd type="none" w="med" len="med"/>
                      <a:tailEnd type="none" w="med" len="med"/>
                    </a:lnR>
                    <a:lnT w="12700" cap="flat" cmpd="sng" algn="ctr">
                      <a:solidFill>
                        <a:srgbClr val="4D4F53"/>
                      </a:solidFill>
                      <a:prstDash val="solid"/>
                      <a:round/>
                      <a:headEnd type="none" w="med" len="med"/>
                      <a:tailEnd type="none" w="med" len="med"/>
                    </a:lnT>
                    <a:lnB w="12700" cap="flat" cmpd="sng" algn="ctr">
                      <a:solidFill>
                        <a:srgbClr val="4D4F53"/>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4"/>
                  </a:ext>
                </a:extLst>
              </a:tr>
            </a:tbl>
          </a:graphicData>
        </a:graphic>
      </p:graphicFrame>
      <p:cxnSp>
        <p:nvCxnSpPr>
          <p:cNvPr id="347" name="Straight Connector 346"/>
          <p:cNvCxnSpPr/>
          <p:nvPr/>
        </p:nvCxnSpPr>
        <p:spPr>
          <a:xfrm>
            <a:off x="7317119" y="2530208"/>
            <a:ext cx="3496" cy="1078869"/>
          </a:xfrm>
          <a:prstGeom prst="line">
            <a:avLst/>
          </a:prstGeom>
          <a:ln w="22225">
            <a:solidFill>
              <a:srgbClr val="659E34"/>
            </a:solidFill>
          </a:ln>
          <a:effectLst/>
        </p:spPr>
        <p:style>
          <a:lnRef idx="2">
            <a:schemeClr val="accent1"/>
          </a:lnRef>
          <a:fillRef idx="0">
            <a:schemeClr val="accent1"/>
          </a:fillRef>
          <a:effectRef idx="1">
            <a:schemeClr val="accent1"/>
          </a:effectRef>
          <a:fontRef idx="minor">
            <a:schemeClr val="tx1"/>
          </a:fontRef>
        </p:style>
      </p:cxnSp>
      <p:grpSp>
        <p:nvGrpSpPr>
          <p:cNvPr id="349" name="Group 348"/>
          <p:cNvGrpSpPr/>
          <p:nvPr/>
        </p:nvGrpSpPr>
        <p:grpSpPr>
          <a:xfrm>
            <a:off x="6813810" y="2507928"/>
            <a:ext cx="165268" cy="133657"/>
            <a:chOff x="5195888" y="2986088"/>
            <a:chExt cx="171450" cy="169863"/>
          </a:xfrm>
        </p:grpSpPr>
        <p:sp>
          <p:nvSpPr>
            <p:cNvPr id="350" name="Freeform 43"/>
            <p:cNvSpPr>
              <a:spLocks noEditPoints="1"/>
            </p:cNvSpPr>
            <p:nvPr/>
          </p:nvSpPr>
          <p:spPr bwMode="auto">
            <a:xfrm>
              <a:off x="5195888" y="2986088"/>
              <a:ext cx="171450" cy="169863"/>
            </a:xfrm>
            <a:custGeom>
              <a:avLst/>
              <a:gdLst>
                <a:gd name="T0" fmla="*/ 77 w 155"/>
                <a:gd name="T1" fmla="*/ 0 h 154"/>
                <a:gd name="T2" fmla="*/ 0 w 155"/>
                <a:gd name="T3" fmla="*/ 77 h 154"/>
                <a:gd name="T4" fmla="*/ 77 w 155"/>
                <a:gd name="T5" fmla="*/ 154 h 154"/>
                <a:gd name="T6" fmla="*/ 155 w 155"/>
                <a:gd name="T7" fmla="*/ 77 h 154"/>
                <a:gd name="T8" fmla="*/ 77 w 155"/>
                <a:gd name="T9" fmla="*/ 0 h 154"/>
                <a:gd name="T10" fmla="*/ 77 w 155"/>
                <a:gd name="T11" fmla="*/ 135 h 154"/>
                <a:gd name="T12" fmla="*/ 20 w 155"/>
                <a:gd name="T13" fmla="*/ 77 h 154"/>
                <a:gd name="T14" fmla="*/ 77 w 155"/>
                <a:gd name="T15" fmla="*/ 19 h 154"/>
                <a:gd name="T16" fmla="*/ 135 w 155"/>
                <a:gd name="T17" fmla="*/ 77 h 154"/>
                <a:gd name="T18" fmla="*/ 77 w 155"/>
                <a:gd name="T19" fmla="*/ 13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 h="154">
                  <a:moveTo>
                    <a:pt x="77" y="0"/>
                  </a:moveTo>
                  <a:cubicBezTo>
                    <a:pt x="35" y="0"/>
                    <a:pt x="0" y="34"/>
                    <a:pt x="0" y="77"/>
                  </a:cubicBezTo>
                  <a:cubicBezTo>
                    <a:pt x="0" y="120"/>
                    <a:pt x="35" y="154"/>
                    <a:pt x="77" y="154"/>
                  </a:cubicBezTo>
                  <a:cubicBezTo>
                    <a:pt x="120" y="154"/>
                    <a:pt x="155" y="120"/>
                    <a:pt x="155" y="77"/>
                  </a:cubicBezTo>
                  <a:cubicBezTo>
                    <a:pt x="155" y="34"/>
                    <a:pt x="120" y="0"/>
                    <a:pt x="77" y="0"/>
                  </a:cubicBezTo>
                  <a:close/>
                  <a:moveTo>
                    <a:pt x="77" y="135"/>
                  </a:moveTo>
                  <a:cubicBezTo>
                    <a:pt x="46" y="135"/>
                    <a:pt x="20" y="109"/>
                    <a:pt x="20" y="77"/>
                  </a:cubicBezTo>
                  <a:cubicBezTo>
                    <a:pt x="20" y="45"/>
                    <a:pt x="46" y="19"/>
                    <a:pt x="77" y="19"/>
                  </a:cubicBezTo>
                  <a:cubicBezTo>
                    <a:pt x="109" y="19"/>
                    <a:pt x="135" y="45"/>
                    <a:pt x="135" y="77"/>
                  </a:cubicBezTo>
                  <a:cubicBezTo>
                    <a:pt x="135" y="109"/>
                    <a:pt x="109" y="135"/>
                    <a:pt x="77" y="135"/>
                  </a:cubicBezTo>
                  <a:close/>
                </a:path>
              </a:pathLst>
            </a:custGeom>
            <a:solidFill>
              <a:srgbClr val="E317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latin typeface="Franklin Gothic Book"/>
              </a:endParaRPr>
            </a:p>
          </p:txBody>
        </p:sp>
        <p:sp>
          <p:nvSpPr>
            <p:cNvPr id="351" name="Freeform 44"/>
            <p:cNvSpPr>
              <a:spLocks/>
            </p:cNvSpPr>
            <p:nvPr/>
          </p:nvSpPr>
          <p:spPr bwMode="auto">
            <a:xfrm>
              <a:off x="5233988" y="3041650"/>
              <a:ext cx="76200" cy="77788"/>
            </a:xfrm>
            <a:custGeom>
              <a:avLst/>
              <a:gdLst>
                <a:gd name="T0" fmla="*/ 0 w 69"/>
                <a:gd name="T1" fmla="*/ 26 h 70"/>
                <a:gd name="T2" fmla="*/ 43 w 69"/>
                <a:gd name="T3" fmla="*/ 70 h 70"/>
                <a:gd name="T4" fmla="*/ 69 w 69"/>
                <a:gd name="T5" fmla="*/ 61 h 70"/>
                <a:gd name="T6" fmla="*/ 8 w 69"/>
                <a:gd name="T7" fmla="*/ 0 h 70"/>
                <a:gd name="T8" fmla="*/ 0 w 69"/>
                <a:gd name="T9" fmla="*/ 26 h 70"/>
              </a:gdLst>
              <a:ahLst/>
              <a:cxnLst>
                <a:cxn ang="0">
                  <a:pos x="T0" y="T1"/>
                </a:cxn>
                <a:cxn ang="0">
                  <a:pos x="T2" y="T3"/>
                </a:cxn>
                <a:cxn ang="0">
                  <a:pos x="T4" y="T5"/>
                </a:cxn>
                <a:cxn ang="0">
                  <a:pos x="T6" y="T7"/>
                </a:cxn>
                <a:cxn ang="0">
                  <a:pos x="T8" y="T9"/>
                </a:cxn>
              </a:cxnLst>
              <a:rect l="0" t="0" r="r" b="b"/>
              <a:pathLst>
                <a:path w="69" h="70">
                  <a:moveTo>
                    <a:pt x="0" y="26"/>
                  </a:moveTo>
                  <a:cubicBezTo>
                    <a:pt x="0" y="50"/>
                    <a:pt x="19" y="70"/>
                    <a:pt x="43" y="70"/>
                  </a:cubicBezTo>
                  <a:cubicBezTo>
                    <a:pt x="53" y="70"/>
                    <a:pt x="62" y="67"/>
                    <a:pt x="69" y="61"/>
                  </a:cubicBezTo>
                  <a:cubicBezTo>
                    <a:pt x="8" y="0"/>
                    <a:pt x="8" y="0"/>
                    <a:pt x="8" y="0"/>
                  </a:cubicBezTo>
                  <a:cubicBezTo>
                    <a:pt x="3" y="7"/>
                    <a:pt x="0" y="16"/>
                    <a:pt x="0" y="26"/>
                  </a:cubicBezTo>
                  <a:close/>
                </a:path>
              </a:pathLst>
            </a:custGeom>
            <a:solidFill>
              <a:srgbClr val="E317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latin typeface="Franklin Gothic Book"/>
              </a:endParaRPr>
            </a:p>
          </p:txBody>
        </p:sp>
        <p:sp>
          <p:nvSpPr>
            <p:cNvPr id="352" name="Freeform 45"/>
            <p:cNvSpPr>
              <a:spLocks/>
            </p:cNvSpPr>
            <p:nvPr/>
          </p:nvSpPr>
          <p:spPr bwMode="auto">
            <a:xfrm>
              <a:off x="5253038" y="3022600"/>
              <a:ext cx="76200" cy="77788"/>
            </a:xfrm>
            <a:custGeom>
              <a:avLst/>
              <a:gdLst>
                <a:gd name="T0" fmla="*/ 25 w 69"/>
                <a:gd name="T1" fmla="*/ 0 h 70"/>
                <a:gd name="T2" fmla="*/ 0 w 69"/>
                <a:gd name="T3" fmla="*/ 9 h 70"/>
                <a:gd name="T4" fmla="*/ 61 w 69"/>
                <a:gd name="T5" fmla="*/ 70 h 70"/>
                <a:gd name="T6" fmla="*/ 69 w 69"/>
                <a:gd name="T7" fmla="*/ 44 h 70"/>
                <a:gd name="T8" fmla="*/ 25 w 69"/>
                <a:gd name="T9" fmla="*/ 0 h 70"/>
              </a:gdLst>
              <a:ahLst/>
              <a:cxnLst>
                <a:cxn ang="0">
                  <a:pos x="T0" y="T1"/>
                </a:cxn>
                <a:cxn ang="0">
                  <a:pos x="T2" y="T3"/>
                </a:cxn>
                <a:cxn ang="0">
                  <a:pos x="T4" y="T5"/>
                </a:cxn>
                <a:cxn ang="0">
                  <a:pos x="T6" y="T7"/>
                </a:cxn>
                <a:cxn ang="0">
                  <a:pos x="T8" y="T9"/>
                </a:cxn>
              </a:cxnLst>
              <a:rect l="0" t="0" r="r" b="b"/>
              <a:pathLst>
                <a:path w="69" h="70">
                  <a:moveTo>
                    <a:pt x="25" y="0"/>
                  </a:moveTo>
                  <a:cubicBezTo>
                    <a:pt x="16" y="0"/>
                    <a:pt x="7" y="3"/>
                    <a:pt x="0" y="9"/>
                  </a:cubicBezTo>
                  <a:cubicBezTo>
                    <a:pt x="61" y="70"/>
                    <a:pt x="61" y="70"/>
                    <a:pt x="61" y="70"/>
                  </a:cubicBezTo>
                  <a:cubicBezTo>
                    <a:pt x="66" y="62"/>
                    <a:pt x="69" y="54"/>
                    <a:pt x="69" y="44"/>
                  </a:cubicBezTo>
                  <a:cubicBezTo>
                    <a:pt x="69" y="20"/>
                    <a:pt x="50" y="0"/>
                    <a:pt x="25" y="0"/>
                  </a:cubicBezTo>
                  <a:close/>
                </a:path>
              </a:pathLst>
            </a:custGeom>
            <a:solidFill>
              <a:srgbClr val="E317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latin typeface="Franklin Gothic Book"/>
              </a:endParaRPr>
            </a:p>
          </p:txBody>
        </p:sp>
        <p:sp>
          <p:nvSpPr>
            <p:cNvPr id="353" name="Freeform 46"/>
            <p:cNvSpPr>
              <a:spLocks noEditPoints="1"/>
            </p:cNvSpPr>
            <p:nvPr/>
          </p:nvSpPr>
          <p:spPr bwMode="auto">
            <a:xfrm>
              <a:off x="5218113" y="3006725"/>
              <a:ext cx="127000" cy="128588"/>
            </a:xfrm>
            <a:custGeom>
              <a:avLst/>
              <a:gdLst>
                <a:gd name="T0" fmla="*/ 57 w 115"/>
                <a:gd name="T1" fmla="*/ 0 h 116"/>
                <a:gd name="T2" fmla="*/ 0 w 115"/>
                <a:gd name="T3" fmla="*/ 58 h 116"/>
                <a:gd name="T4" fmla="*/ 57 w 115"/>
                <a:gd name="T5" fmla="*/ 116 h 116"/>
                <a:gd name="T6" fmla="*/ 115 w 115"/>
                <a:gd name="T7" fmla="*/ 58 h 116"/>
                <a:gd name="T8" fmla="*/ 57 w 115"/>
                <a:gd name="T9" fmla="*/ 0 h 116"/>
                <a:gd name="T10" fmla="*/ 57 w 115"/>
                <a:gd name="T11" fmla="*/ 102 h 116"/>
                <a:gd name="T12" fmla="*/ 14 w 115"/>
                <a:gd name="T13" fmla="*/ 58 h 116"/>
                <a:gd name="T14" fmla="*/ 22 w 115"/>
                <a:gd name="T15" fmla="*/ 32 h 116"/>
                <a:gd name="T16" fmla="*/ 83 w 115"/>
                <a:gd name="T17" fmla="*/ 93 h 116"/>
                <a:gd name="T18" fmla="*/ 57 w 115"/>
                <a:gd name="T19" fmla="*/ 102 h 116"/>
                <a:gd name="T20" fmla="*/ 93 w 115"/>
                <a:gd name="T21" fmla="*/ 84 h 116"/>
                <a:gd name="T22" fmla="*/ 32 w 115"/>
                <a:gd name="T23" fmla="*/ 23 h 116"/>
                <a:gd name="T24" fmla="*/ 57 w 115"/>
                <a:gd name="T25" fmla="*/ 14 h 116"/>
                <a:gd name="T26" fmla="*/ 101 w 115"/>
                <a:gd name="T27" fmla="*/ 58 h 116"/>
                <a:gd name="T28" fmla="*/ 93 w 115"/>
                <a:gd name="T29" fmla="*/ 84 h 116"/>
                <a:gd name="T30" fmla="*/ 99 w 115"/>
                <a:gd name="T31" fmla="*/ 90 h 116"/>
                <a:gd name="T32" fmla="*/ 93 w 115"/>
                <a:gd name="T33" fmla="*/ 8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5" h="116">
                  <a:moveTo>
                    <a:pt x="57" y="0"/>
                  </a:moveTo>
                  <a:cubicBezTo>
                    <a:pt x="26" y="0"/>
                    <a:pt x="0" y="26"/>
                    <a:pt x="0" y="58"/>
                  </a:cubicBezTo>
                  <a:cubicBezTo>
                    <a:pt x="0" y="90"/>
                    <a:pt x="26" y="116"/>
                    <a:pt x="57" y="116"/>
                  </a:cubicBezTo>
                  <a:cubicBezTo>
                    <a:pt x="89" y="116"/>
                    <a:pt x="115" y="90"/>
                    <a:pt x="115" y="58"/>
                  </a:cubicBezTo>
                  <a:cubicBezTo>
                    <a:pt x="115" y="26"/>
                    <a:pt x="89" y="0"/>
                    <a:pt x="57" y="0"/>
                  </a:cubicBezTo>
                  <a:close/>
                  <a:moveTo>
                    <a:pt x="57" y="102"/>
                  </a:moveTo>
                  <a:cubicBezTo>
                    <a:pt x="33" y="102"/>
                    <a:pt x="14" y="82"/>
                    <a:pt x="14" y="58"/>
                  </a:cubicBezTo>
                  <a:cubicBezTo>
                    <a:pt x="14" y="48"/>
                    <a:pt x="17" y="39"/>
                    <a:pt x="22" y="32"/>
                  </a:cubicBezTo>
                  <a:cubicBezTo>
                    <a:pt x="83" y="93"/>
                    <a:pt x="83" y="93"/>
                    <a:pt x="83" y="93"/>
                  </a:cubicBezTo>
                  <a:cubicBezTo>
                    <a:pt x="76" y="99"/>
                    <a:pt x="67" y="102"/>
                    <a:pt x="57" y="102"/>
                  </a:cubicBezTo>
                  <a:close/>
                  <a:moveTo>
                    <a:pt x="93" y="84"/>
                  </a:moveTo>
                  <a:cubicBezTo>
                    <a:pt x="32" y="23"/>
                    <a:pt x="32" y="23"/>
                    <a:pt x="32" y="23"/>
                  </a:cubicBezTo>
                  <a:cubicBezTo>
                    <a:pt x="39" y="17"/>
                    <a:pt x="48" y="14"/>
                    <a:pt x="57" y="14"/>
                  </a:cubicBezTo>
                  <a:cubicBezTo>
                    <a:pt x="82" y="14"/>
                    <a:pt x="101" y="34"/>
                    <a:pt x="101" y="58"/>
                  </a:cubicBezTo>
                  <a:cubicBezTo>
                    <a:pt x="101" y="68"/>
                    <a:pt x="98" y="76"/>
                    <a:pt x="93" y="84"/>
                  </a:cubicBezTo>
                  <a:cubicBezTo>
                    <a:pt x="99" y="90"/>
                    <a:pt x="99" y="90"/>
                    <a:pt x="99" y="90"/>
                  </a:cubicBezTo>
                  <a:lnTo>
                    <a:pt x="93" y="8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latin typeface="Franklin Gothic Book"/>
              </a:endParaRPr>
            </a:p>
          </p:txBody>
        </p:sp>
      </p:grpSp>
    </p:spTree>
    <p:custDataLst>
      <p:tags r:id="rId1"/>
    </p:custDataLst>
    <p:extLst>
      <p:ext uri="{BB962C8B-B14F-4D97-AF65-F5344CB8AC3E}">
        <p14:creationId xmlns:p14="http://schemas.microsoft.com/office/powerpoint/2010/main" val="403077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4"/>
                                        </p:tgtEl>
                                        <p:attrNameLst>
                                          <p:attrName>style.visibility</p:attrName>
                                        </p:attrNameLst>
                                      </p:cBhvr>
                                      <p:to>
                                        <p:strVal val="visible"/>
                                      </p:to>
                                    </p:set>
                                    <p:animEffect transition="in" filter="fade">
                                      <p:cBhvr>
                                        <p:cTn id="7" dur="500"/>
                                        <p:tgtEl>
                                          <p:spTgt spid="3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5"/>
                                        </p:tgtEl>
                                        <p:attrNameLst>
                                          <p:attrName>style.visibility</p:attrName>
                                        </p:attrNameLst>
                                      </p:cBhvr>
                                      <p:to>
                                        <p:strVal val="visible"/>
                                      </p:to>
                                    </p:set>
                                    <p:animEffect transition="in" filter="fade">
                                      <p:cBhvr>
                                        <p:cTn id="10" dur="500"/>
                                        <p:tgtEl>
                                          <p:spTgt spid="26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1"/>
                                        </p:tgtEl>
                                        <p:attrNameLst>
                                          <p:attrName>style.visibility</p:attrName>
                                        </p:attrNameLst>
                                      </p:cBhvr>
                                      <p:to>
                                        <p:strVal val="visible"/>
                                      </p:to>
                                    </p:set>
                                    <p:animEffect transition="in" filter="fade">
                                      <p:cBhvr>
                                        <p:cTn id="13" dur="500"/>
                                        <p:tgtEl>
                                          <p:spTgt spid="34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341"/>
                                        </p:tgtEl>
                                      </p:cBhvr>
                                    </p:animEffect>
                                    <p:set>
                                      <p:cBhvr>
                                        <p:cTn id="18" dur="1" fill="hold">
                                          <p:stCondLst>
                                            <p:cond delay="499"/>
                                          </p:stCondLst>
                                        </p:cTn>
                                        <p:tgtEl>
                                          <p:spTgt spid="341"/>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334"/>
                                        </p:tgtEl>
                                      </p:cBhvr>
                                    </p:animEffect>
                                    <p:set>
                                      <p:cBhvr>
                                        <p:cTn id="21" dur="1" fill="hold">
                                          <p:stCondLst>
                                            <p:cond delay="499"/>
                                          </p:stCondLst>
                                        </p:cTn>
                                        <p:tgtEl>
                                          <p:spTgt spid="334"/>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335"/>
                                        </p:tgtEl>
                                        <p:attrNameLst>
                                          <p:attrName>style.visibility</p:attrName>
                                        </p:attrNameLst>
                                      </p:cBhvr>
                                      <p:to>
                                        <p:strVal val="visible"/>
                                      </p:to>
                                    </p:set>
                                    <p:animEffect transition="in" filter="fade">
                                      <p:cBhvr>
                                        <p:cTn id="24" dur="500"/>
                                        <p:tgtEl>
                                          <p:spTgt spid="33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2"/>
                                        </p:tgtEl>
                                      </p:cBhvr>
                                    </p:animEffect>
                                    <p:set>
                                      <p:cBhvr>
                                        <p:cTn id="32" dur="1" fill="hold">
                                          <p:stCondLst>
                                            <p:cond delay="499"/>
                                          </p:stCondLst>
                                        </p:cTn>
                                        <p:tgtEl>
                                          <p:spTgt spid="2"/>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335"/>
                                        </p:tgtEl>
                                      </p:cBhvr>
                                    </p:animEffect>
                                    <p:set>
                                      <p:cBhvr>
                                        <p:cTn id="35" dur="1" fill="hold">
                                          <p:stCondLst>
                                            <p:cond delay="499"/>
                                          </p:stCondLst>
                                        </p:cTn>
                                        <p:tgtEl>
                                          <p:spTgt spid="335"/>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336"/>
                                        </p:tgtEl>
                                        <p:attrNameLst>
                                          <p:attrName>style.visibility</p:attrName>
                                        </p:attrNameLst>
                                      </p:cBhvr>
                                      <p:to>
                                        <p:strVal val="visible"/>
                                      </p:to>
                                    </p:set>
                                    <p:animEffect transition="in" filter="fade">
                                      <p:cBhvr>
                                        <p:cTn id="38" dur="500"/>
                                        <p:tgtEl>
                                          <p:spTgt spid="33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40"/>
                                        </p:tgtEl>
                                        <p:attrNameLst>
                                          <p:attrName>style.visibility</p:attrName>
                                        </p:attrNameLst>
                                      </p:cBhvr>
                                      <p:to>
                                        <p:strVal val="visible"/>
                                      </p:to>
                                    </p:set>
                                    <p:animEffect transition="in" filter="fade">
                                      <p:cBhvr>
                                        <p:cTn id="41" dur="500"/>
                                        <p:tgtEl>
                                          <p:spTgt spid="34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340"/>
                                        </p:tgtEl>
                                      </p:cBhvr>
                                    </p:animEffect>
                                    <p:set>
                                      <p:cBhvr>
                                        <p:cTn id="46" dur="1" fill="hold">
                                          <p:stCondLst>
                                            <p:cond delay="499"/>
                                          </p:stCondLst>
                                        </p:cTn>
                                        <p:tgtEl>
                                          <p:spTgt spid="340"/>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336"/>
                                        </p:tgtEl>
                                      </p:cBhvr>
                                    </p:animEffect>
                                    <p:set>
                                      <p:cBhvr>
                                        <p:cTn id="49" dur="1" fill="hold">
                                          <p:stCondLst>
                                            <p:cond delay="499"/>
                                          </p:stCondLst>
                                        </p:cTn>
                                        <p:tgtEl>
                                          <p:spTgt spid="336"/>
                                        </p:tgtEl>
                                        <p:attrNameLst>
                                          <p:attrName>style.visibility</p:attrName>
                                        </p:attrNameLst>
                                      </p:cBhvr>
                                      <p:to>
                                        <p:strVal val="hidden"/>
                                      </p:to>
                                    </p:set>
                                  </p:childTnLst>
                                </p:cTn>
                              </p:par>
                              <p:par>
                                <p:cTn id="50" presetID="10" presetClass="entr" presetSubtype="0" fill="hold" nodeType="withEffect">
                                  <p:stCondLst>
                                    <p:cond delay="0"/>
                                  </p:stCondLst>
                                  <p:childTnLst>
                                    <p:set>
                                      <p:cBhvr>
                                        <p:cTn id="51" dur="1" fill="hold">
                                          <p:stCondLst>
                                            <p:cond delay="0"/>
                                          </p:stCondLst>
                                        </p:cTn>
                                        <p:tgtEl>
                                          <p:spTgt spid="344"/>
                                        </p:tgtEl>
                                        <p:attrNameLst>
                                          <p:attrName>style.visibility</p:attrName>
                                        </p:attrNameLst>
                                      </p:cBhvr>
                                      <p:to>
                                        <p:strVal val="visible"/>
                                      </p:to>
                                    </p:set>
                                    <p:animEffect transition="in" filter="fade">
                                      <p:cBhvr>
                                        <p:cTn id="52" dur="500"/>
                                        <p:tgtEl>
                                          <p:spTgt spid="34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42"/>
                                        </p:tgtEl>
                                        <p:attrNameLst>
                                          <p:attrName>style.visibility</p:attrName>
                                        </p:attrNameLst>
                                      </p:cBhvr>
                                      <p:to>
                                        <p:strVal val="visible"/>
                                      </p:to>
                                    </p:set>
                                    <p:animEffect transition="in" filter="fade">
                                      <p:cBhvr>
                                        <p:cTn id="55" dur="500"/>
                                        <p:tgtEl>
                                          <p:spTgt spid="34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342"/>
                                        </p:tgtEl>
                                      </p:cBhvr>
                                    </p:animEffect>
                                    <p:set>
                                      <p:cBhvr>
                                        <p:cTn id="60" dur="1" fill="hold">
                                          <p:stCondLst>
                                            <p:cond delay="499"/>
                                          </p:stCondLst>
                                        </p:cTn>
                                        <p:tgtEl>
                                          <p:spTgt spid="342"/>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344"/>
                                        </p:tgtEl>
                                      </p:cBhvr>
                                    </p:animEffect>
                                    <p:set>
                                      <p:cBhvr>
                                        <p:cTn id="63" dur="1" fill="hold">
                                          <p:stCondLst>
                                            <p:cond delay="499"/>
                                          </p:stCondLst>
                                        </p:cTn>
                                        <p:tgtEl>
                                          <p:spTgt spid="344"/>
                                        </p:tgtEl>
                                        <p:attrNameLst>
                                          <p:attrName>style.visibility</p:attrName>
                                        </p:attrNameLst>
                                      </p:cBhvr>
                                      <p:to>
                                        <p:strVal val="hidden"/>
                                      </p:to>
                                    </p:set>
                                  </p:childTnLst>
                                </p:cTn>
                              </p:par>
                              <p:par>
                                <p:cTn id="64" presetID="10" presetClass="entr" presetSubtype="0" fill="hold" nodeType="withEffect">
                                  <p:stCondLst>
                                    <p:cond delay="0"/>
                                  </p:stCondLst>
                                  <p:childTnLst>
                                    <p:set>
                                      <p:cBhvr>
                                        <p:cTn id="65" dur="1" fill="hold">
                                          <p:stCondLst>
                                            <p:cond delay="0"/>
                                          </p:stCondLst>
                                        </p:cTn>
                                        <p:tgtEl>
                                          <p:spTgt spid="345"/>
                                        </p:tgtEl>
                                        <p:attrNameLst>
                                          <p:attrName>style.visibility</p:attrName>
                                        </p:attrNameLst>
                                      </p:cBhvr>
                                      <p:to>
                                        <p:strVal val="visible"/>
                                      </p:to>
                                    </p:set>
                                    <p:animEffect transition="in" filter="fade">
                                      <p:cBhvr>
                                        <p:cTn id="66" dur="500"/>
                                        <p:tgtEl>
                                          <p:spTgt spid="34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43"/>
                                        </p:tgtEl>
                                        <p:attrNameLst>
                                          <p:attrName>style.visibility</p:attrName>
                                        </p:attrNameLst>
                                      </p:cBhvr>
                                      <p:to>
                                        <p:strVal val="visible"/>
                                      </p:to>
                                    </p:set>
                                    <p:animEffect transition="in" filter="fade">
                                      <p:cBhvr>
                                        <p:cTn id="69" dur="500"/>
                                        <p:tgtEl>
                                          <p:spTgt spid="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40" grpId="0" animBg="1"/>
      <p:bldP spid="340" grpId="1" animBg="1"/>
      <p:bldP spid="341" grpId="0" animBg="1"/>
      <p:bldP spid="341" grpId="1" animBg="1"/>
      <p:bldP spid="342" grpId="0" animBg="1"/>
      <p:bldP spid="342" grpId="1" animBg="1"/>
      <p:bldP spid="343" grpId="0" animBg="1"/>
      <p:bldP spid="2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Advanced Threat Protection With FireEye and F5</a:t>
            </a:r>
          </a:p>
        </p:txBody>
      </p:sp>
      <p:sp>
        <p:nvSpPr>
          <p:cNvPr id="3" name="Rectangle 2"/>
          <p:cNvSpPr/>
          <p:nvPr/>
        </p:nvSpPr>
        <p:spPr>
          <a:xfrm>
            <a:off x="702369" y="5775960"/>
            <a:ext cx="10802243" cy="548640"/>
          </a:xfrm>
          <a:prstGeom prst="rect">
            <a:avLst/>
          </a:prstGeom>
          <a:solidFill>
            <a:schemeClr val="accent1">
              <a:lumMod val="75000"/>
            </a:schemeClr>
          </a:solidFill>
        </p:spPr>
        <p:txBody>
          <a:bodyPr vert="horz" wrap="square" lIns="182880" tIns="0" rIns="91440" bIns="0" rtlCol="0" anchor="ctr">
            <a:noAutofit/>
          </a:bodyPr>
          <a:lstStyle/>
          <a:p>
            <a:pPr algn="ctr">
              <a:lnSpc>
                <a:spcPct val="90000"/>
              </a:lnSpc>
              <a:buFont typeface="Arial" pitchFamily="34" charset="0"/>
              <a:buNone/>
            </a:pPr>
            <a:r>
              <a:rPr lang="en-US" sz="2000" cap="all" dirty="0">
                <a:solidFill>
                  <a:schemeClr val="bg1"/>
                </a:solidFill>
                <a:effectLst>
                  <a:outerShdw blurRad="38100" dist="25400" dir="2700000" algn="tl">
                    <a:srgbClr val="000000">
                      <a:alpha val="0"/>
                    </a:srgbClr>
                  </a:outerShdw>
                </a:effectLst>
                <a:latin typeface="+mj-lt"/>
              </a:rPr>
              <a:t>All backed by world-class support and professional services</a:t>
            </a:r>
          </a:p>
        </p:txBody>
      </p:sp>
      <p:sp>
        <p:nvSpPr>
          <p:cNvPr id="4" name="Rectangle 3"/>
          <p:cNvSpPr/>
          <p:nvPr/>
        </p:nvSpPr>
        <p:spPr>
          <a:xfrm>
            <a:off x="0" y="3010082"/>
            <a:ext cx="12188825" cy="638176"/>
          </a:xfrm>
          <a:prstGeom prst="rect">
            <a:avLst/>
          </a:prstGeom>
          <a:solidFill>
            <a:schemeClr val="tx2">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5" name="Straight Connector 4"/>
          <p:cNvCxnSpPr/>
          <p:nvPr/>
        </p:nvCxnSpPr>
        <p:spPr>
          <a:xfrm>
            <a:off x="0" y="3329170"/>
            <a:ext cx="12188952" cy="0"/>
          </a:xfrm>
          <a:prstGeom prst="line">
            <a:avLst/>
          </a:prstGeom>
          <a:noFill/>
          <a:ln w="50800"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cxnSp>
      <p:grpSp>
        <p:nvGrpSpPr>
          <p:cNvPr id="21" name="Group 20"/>
          <p:cNvGrpSpPr/>
          <p:nvPr/>
        </p:nvGrpSpPr>
        <p:grpSpPr>
          <a:xfrm>
            <a:off x="8763893" y="3265162"/>
            <a:ext cx="2468880" cy="2105641"/>
            <a:chOff x="8763893" y="3232504"/>
            <a:chExt cx="2468880" cy="2105641"/>
          </a:xfrm>
        </p:grpSpPr>
        <p:grpSp>
          <p:nvGrpSpPr>
            <p:cNvPr id="56" name="Group 55"/>
            <p:cNvGrpSpPr/>
            <p:nvPr/>
          </p:nvGrpSpPr>
          <p:grpSpPr>
            <a:xfrm>
              <a:off x="9527015" y="3760548"/>
              <a:ext cx="970196" cy="970452"/>
              <a:chOff x="2260600" y="1204913"/>
              <a:chExt cx="377825" cy="377825"/>
            </a:xfrm>
          </p:grpSpPr>
          <p:sp>
            <p:nvSpPr>
              <p:cNvPr id="57" name="Freeform 40"/>
              <p:cNvSpPr>
                <a:spLocks noEditPoints="1"/>
              </p:cNvSpPr>
              <p:nvPr/>
            </p:nvSpPr>
            <p:spPr bwMode="auto">
              <a:xfrm>
                <a:off x="2260600" y="1204913"/>
                <a:ext cx="377825" cy="377825"/>
              </a:xfrm>
              <a:custGeom>
                <a:avLst/>
                <a:gdLst>
                  <a:gd name="T0" fmla="*/ 210 w 420"/>
                  <a:gd name="T1" fmla="*/ 0 h 420"/>
                  <a:gd name="T2" fmla="*/ 0 w 420"/>
                  <a:gd name="T3" fmla="*/ 210 h 420"/>
                  <a:gd name="T4" fmla="*/ 210 w 420"/>
                  <a:gd name="T5" fmla="*/ 420 h 420"/>
                  <a:gd name="T6" fmla="*/ 420 w 420"/>
                  <a:gd name="T7" fmla="*/ 210 h 420"/>
                  <a:gd name="T8" fmla="*/ 210 w 420"/>
                  <a:gd name="T9" fmla="*/ 0 h 420"/>
                  <a:gd name="T10" fmla="*/ 224 w 420"/>
                  <a:gd name="T11" fmla="*/ 315 h 420"/>
                  <a:gd name="T12" fmla="*/ 224 w 420"/>
                  <a:gd name="T13" fmla="*/ 332 h 420"/>
                  <a:gd name="T14" fmla="*/ 224 w 420"/>
                  <a:gd name="T15" fmla="*/ 333 h 420"/>
                  <a:gd name="T16" fmla="*/ 219 w 420"/>
                  <a:gd name="T17" fmla="*/ 338 h 420"/>
                  <a:gd name="T18" fmla="*/ 219 w 420"/>
                  <a:gd name="T19" fmla="*/ 338 h 420"/>
                  <a:gd name="T20" fmla="*/ 206 w 420"/>
                  <a:gd name="T21" fmla="*/ 338 h 420"/>
                  <a:gd name="T22" fmla="*/ 206 w 420"/>
                  <a:gd name="T23" fmla="*/ 338 h 420"/>
                  <a:gd name="T24" fmla="*/ 201 w 420"/>
                  <a:gd name="T25" fmla="*/ 334 h 420"/>
                  <a:gd name="T26" fmla="*/ 201 w 420"/>
                  <a:gd name="T27" fmla="*/ 331 h 420"/>
                  <a:gd name="T28" fmla="*/ 201 w 420"/>
                  <a:gd name="T29" fmla="*/ 316 h 420"/>
                  <a:gd name="T30" fmla="*/ 131 w 420"/>
                  <a:gd name="T31" fmla="*/ 258 h 420"/>
                  <a:gd name="T32" fmla="*/ 130 w 420"/>
                  <a:gd name="T33" fmla="*/ 254 h 420"/>
                  <a:gd name="T34" fmla="*/ 133 w 420"/>
                  <a:gd name="T35" fmla="*/ 250 h 420"/>
                  <a:gd name="T36" fmla="*/ 137 w 420"/>
                  <a:gd name="T37" fmla="*/ 249 h 420"/>
                  <a:gd name="T38" fmla="*/ 161 w 420"/>
                  <a:gd name="T39" fmla="*/ 246 h 420"/>
                  <a:gd name="T40" fmla="*/ 164 w 420"/>
                  <a:gd name="T41" fmla="*/ 245 h 420"/>
                  <a:gd name="T42" fmla="*/ 168 w 420"/>
                  <a:gd name="T43" fmla="*/ 245 h 420"/>
                  <a:gd name="T44" fmla="*/ 201 w 420"/>
                  <a:gd name="T45" fmla="*/ 285 h 420"/>
                  <a:gd name="T46" fmla="*/ 201 w 420"/>
                  <a:gd name="T47" fmla="*/ 219 h 420"/>
                  <a:gd name="T48" fmla="*/ 137 w 420"/>
                  <a:gd name="T49" fmla="*/ 158 h 420"/>
                  <a:gd name="T50" fmla="*/ 201 w 420"/>
                  <a:gd name="T51" fmla="*/ 96 h 420"/>
                  <a:gd name="T52" fmla="*/ 201 w 420"/>
                  <a:gd name="T53" fmla="*/ 80 h 420"/>
                  <a:gd name="T54" fmla="*/ 201 w 420"/>
                  <a:gd name="T55" fmla="*/ 78 h 420"/>
                  <a:gd name="T56" fmla="*/ 204 w 420"/>
                  <a:gd name="T57" fmla="*/ 74 h 420"/>
                  <a:gd name="T58" fmla="*/ 208 w 420"/>
                  <a:gd name="T59" fmla="*/ 74 h 420"/>
                  <a:gd name="T60" fmla="*/ 217 w 420"/>
                  <a:gd name="T61" fmla="*/ 74 h 420"/>
                  <a:gd name="T62" fmla="*/ 221 w 420"/>
                  <a:gd name="T63" fmla="*/ 74 h 420"/>
                  <a:gd name="T64" fmla="*/ 224 w 420"/>
                  <a:gd name="T65" fmla="*/ 78 h 420"/>
                  <a:gd name="T66" fmla="*/ 224 w 420"/>
                  <a:gd name="T67" fmla="*/ 80 h 420"/>
                  <a:gd name="T68" fmla="*/ 224 w 420"/>
                  <a:gd name="T69" fmla="*/ 96 h 420"/>
                  <a:gd name="T70" fmla="*/ 283 w 420"/>
                  <a:gd name="T71" fmla="*/ 150 h 420"/>
                  <a:gd name="T72" fmla="*/ 284 w 420"/>
                  <a:gd name="T73" fmla="*/ 154 h 420"/>
                  <a:gd name="T74" fmla="*/ 280 w 420"/>
                  <a:gd name="T75" fmla="*/ 158 h 420"/>
                  <a:gd name="T76" fmla="*/ 277 w 420"/>
                  <a:gd name="T77" fmla="*/ 159 h 420"/>
                  <a:gd name="T78" fmla="*/ 254 w 420"/>
                  <a:gd name="T79" fmla="*/ 163 h 420"/>
                  <a:gd name="T80" fmla="*/ 251 w 420"/>
                  <a:gd name="T81" fmla="*/ 163 h 420"/>
                  <a:gd name="T82" fmla="*/ 246 w 420"/>
                  <a:gd name="T83" fmla="*/ 160 h 420"/>
                  <a:gd name="T84" fmla="*/ 246 w 420"/>
                  <a:gd name="T85" fmla="*/ 157 h 420"/>
                  <a:gd name="T86" fmla="*/ 224 w 420"/>
                  <a:gd name="T87" fmla="*/ 128 h 420"/>
                  <a:gd name="T88" fmla="*/ 224 w 420"/>
                  <a:gd name="T89" fmla="*/ 188 h 420"/>
                  <a:gd name="T90" fmla="*/ 287 w 420"/>
                  <a:gd name="T91" fmla="*/ 248 h 420"/>
                  <a:gd name="T92" fmla="*/ 224 w 420"/>
                  <a:gd name="T93" fmla="*/ 315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0" h="420">
                    <a:moveTo>
                      <a:pt x="210" y="0"/>
                    </a:moveTo>
                    <a:cubicBezTo>
                      <a:pt x="94" y="0"/>
                      <a:pt x="0" y="94"/>
                      <a:pt x="0" y="210"/>
                    </a:cubicBezTo>
                    <a:cubicBezTo>
                      <a:pt x="0" y="326"/>
                      <a:pt x="94" y="420"/>
                      <a:pt x="210" y="420"/>
                    </a:cubicBezTo>
                    <a:cubicBezTo>
                      <a:pt x="325" y="420"/>
                      <a:pt x="420" y="326"/>
                      <a:pt x="420" y="210"/>
                    </a:cubicBezTo>
                    <a:cubicBezTo>
                      <a:pt x="420" y="94"/>
                      <a:pt x="325" y="0"/>
                      <a:pt x="210" y="0"/>
                    </a:cubicBezTo>
                    <a:close/>
                    <a:moveTo>
                      <a:pt x="224" y="315"/>
                    </a:moveTo>
                    <a:cubicBezTo>
                      <a:pt x="224" y="332"/>
                      <a:pt x="224" y="332"/>
                      <a:pt x="224" y="332"/>
                    </a:cubicBezTo>
                    <a:cubicBezTo>
                      <a:pt x="224" y="333"/>
                      <a:pt x="224" y="333"/>
                      <a:pt x="224" y="333"/>
                    </a:cubicBezTo>
                    <a:cubicBezTo>
                      <a:pt x="224" y="336"/>
                      <a:pt x="222" y="338"/>
                      <a:pt x="219" y="338"/>
                    </a:cubicBezTo>
                    <a:cubicBezTo>
                      <a:pt x="219" y="338"/>
                      <a:pt x="219" y="338"/>
                      <a:pt x="219" y="338"/>
                    </a:cubicBezTo>
                    <a:cubicBezTo>
                      <a:pt x="206" y="338"/>
                      <a:pt x="206" y="338"/>
                      <a:pt x="206" y="338"/>
                    </a:cubicBezTo>
                    <a:cubicBezTo>
                      <a:pt x="206" y="338"/>
                      <a:pt x="206" y="338"/>
                      <a:pt x="206" y="338"/>
                    </a:cubicBezTo>
                    <a:cubicBezTo>
                      <a:pt x="203" y="338"/>
                      <a:pt x="201" y="336"/>
                      <a:pt x="201" y="334"/>
                    </a:cubicBezTo>
                    <a:cubicBezTo>
                      <a:pt x="201" y="331"/>
                      <a:pt x="201" y="331"/>
                      <a:pt x="201" y="331"/>
                    </a:cubicBezTo>
                    <a:cubicBezTo>
                      <a:pt x="201" y="316"/>
                      <a:pt x="201" y="316"/>
                      <a:pt x="201" y="316"/>
                    </a:cubicBezTo>
                    <a:cubicBezTo>
                      <a:pt x="161" y="313"/>
                      <a:pt x="138" y="295"/>
                      <a:pt x="131" y="258"/>
                    </a:cubicBezTo>
                    <a:cubicBezTo>
                      <a:pt x="131" y="256"/>
                      <a:pt x="131" y="255"/>
                      <a:pt x="130" y="254"/>
                    </a:cubicBezTo>
                    <a:cubicBezTo>
                      <a:pt x="131" y="252"/>
                      <a:pt x="132" y="250"/>
                      <a:pt x="133" y="250"/>
                    </a:cubicBezTo>
                    <a:cubicBezTo>
                      <a:pt x="137" y="249"/>
                      <a:pt x="137" y="249"/>
                      <a:pt x="137" y="249"/>
                    </a:cubicBezTo>
                    <a:cubicBezTo>
                      <a:pt x="161" y="246"/>
                      <a:pt x="161" y="246"/>
                      <a:pt x="161" y="246"/>
                    </a:cubicBezTo>
                    <a:cubicBezTo>
                      <a:pt x="164" y="245"/>
                      <a:pt x="164" y="245"/>
                      <a:pt x="164" y="245"/>
                    </a:cubicBezTo>
                    <a:cubicBezTo>
                      <a:pt x="168" y="245"/>
                      <a:pt x="168" y="245"/>
                      <a:pt x="168" y="245"/>
                    </a:cubicBezTo>
                    <a:cubicBezTo>
                      <a:pt x="171" y="266"/>
                      <a:pt x="178" y="281"/>
                      <a:pt x="201" y="285"/>
                    </a:cubicBezTo>
                    <a:cubicBezTo>
                      <a:pt x="201" y="219"/>
                      <a:pt x="201" y="219"/>
                      <a:pt x="201" y="219"/>
                    </a:cubicBezTo>
                    <a:cubicBezTo>
                      <a:pt x="170" y="212"/>
                      <a:pt x="137" y="203"/>
                      <a:pt x="137" y="158"/>
                    </a:cubicBezTo>
                    <a:cubicBezTo>
                      <a:pt x="137" y="122"/>
                      <a:pt x="162" y="99"/>
                      <a:pt x="201" y="96"/>
                    </a:cubicBezTo>
                    <a:cubicBezTo>
                      <a:pt x="201" y="80"/>
                      <a:pt x="201" y="80"/>
                      <a:pt x="201" y="80"/>
                    </a:cubicBezTo>
                    <a:cubicBezTo>
                      <a:pt x="201" y="78"/>
                      <a:pt x="201" y="78"/>
                      <a:pt x="201" y="78"/>
                    </a:cubicBezTo>
                    <a:cubicBezTo>
                      <a:pt x="201" y="76"/>
                      <a:pt x="202" y="74"/>
                      <a:pt x="204" y="74"/>
                    </a:cubicBezTo>
                    <a:cubicBezTo>
                      <a:pt x="208" y="74"/>
                      <a:pt x="208" y="74"/>
                      <a:pt x="208" y="74"/>
                    </a:cubicBezTo>
                    <a:cubicBezTo>
                      <a:pt x="217" y="74"/>
                      <a:pt x="217" y="74"/>
                      <a:pt x="217" y="74"/>
                    </a:cubicBezTo>
                    <a:cubicBezTo>
                      <a:pt x="221" y="74"/>
                      <a:pt x="221" y="74"/>
                      <a:pt x="221" y="74"/>
                    </a:cubicBezTo>
                    <a:cubicBezTo>
                      <a:pt x="223" y="74"/>
                      <a:pt x="224" y="76"/>
                      <a:pt x="224" y="78"/>
                    </a:cubicBezTo>
                    <a:cubicBezTo>
                      <a:pt x="224" y="80"/>
                      <a:pt x="224" y="80"/>
                      <a:pt x="224" y="80"/>
                    </a:cubicBezTo>
                    <a:cubicBezTo>
                      <a:pt x="224" y="96"/>
                      <a:pt x="224" y="96"/>
                      <a:pt x="224" y="96"/>
                    </a:cubicBezTo>
                    <a:cubicBezTo>
                      <a:pt x="257" y="100"/>
                      <a:pt x="277" y="119"/>
                      <a:pt x="283" y="150"/>
                    </a:cubicBezTo>
                    <a:cubicBezTo>
                      <a:pt x="283" y="152"/>
                      <a:pt x="283" y="153"/>
                      <a:pt x="284" y="154"/>
                    </a:cubicBezTo>
                    <a:cubicBezTo>
                      <a:pt x="283" y="156"/>
                      <a:pt x="282" y="158"/>
                      <a:pt x="280" y="158"/>
                    </a:cubicBezTo>
                    <a:cubicBezTo>
                      <a:pt x="277" y="159"/>
                      <a:pt x="277" y="159"/>
                      <a:pt x="277" y="159"/>
                    </a:cubicBezTo>
                    <a:cubicBezTo>
                      <a:pt x="254" y="163"/>
                      <a:pt x="254" y="163"/>
                      <a:pt x="254" y="163"/>
                    </a:cubicBezTo>
                    <a:cubicBezTo>
                      <a:pt x="251" y="163"/>
                      <a:pt x="251" y="163"/>
                      <a:pt x="251" y="163"/>
                    </a:cubicBezTo>
                    <a:cubicBezTo>
                      <a:pt x="249" y="163"/>
                      <a:pt x="247" y="162"/>
                      <a:pt x="246" y="160"/>
                    </a:cubicBezTo>
                    <a:cubicBezTo>
                      <a:pt x="246" y="159"/>
                      <a:pt x="246" y="158"/>
                      <a:pt x="246" y="157"/>
                    </a:cubicBezTo>
                    <a:cubicBezTo>
                      <a:pt x="243" y="142"/>
                      <a:pt x="236" y="132"/>
                      <a:pt x="224" y="128"/>
                    </a:cubicBezTo>
                    <a:cubicBezTo>
                      <a:pt x="224" y="188"/>
                      <a:pt x="224" y="188"/>
                      <a:pt x="224" y="188"/>
                    </a:cubicBezTo>
                    <a:cubicBezTo>
                      <a:pt x="254" y="195"/>
                      <a:pt x="287" y="205"/>
                      <a:pt x="287" y="248"/>
                    </a:cubicBezTo>
                    <a:cubicBezTo>
                      <a:pt x="287" y="287"/>
                      <a:pt x="261" y="310"/>
                      <a:pt x="224" y="315"/>
                    </a:cubicBez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41"/>
              <p:cNvSpPr>
                <a:spLocks/>
              </p:cNvSpPr>
              <p:nvPr/>
            </p:nvSpPr>
            <p:spPr bwMode="auto">
              <a:xfrm>
                <a:off x="2419350" y="1319213"/>
                <a:ext cx="22225" cy="49212"/>
              </a:xfrm>
              <a:custGeom>
                <a:avLst/>
                <a:gdLst>
                  <a:gd name="T0" fmla="*/ 0 w 24"/>
                  <a:gd name="T1" fmla="*/ 28 h 56"/>
                  <a:gd name="T2" fmla="*/ 24 w 24"/>
                  <a:gd name="T3" fmla="*/ 56 h 56"/>
                  <a:gd name="T4" fmla="*/ 24 w 24"/>
                  <a:gd name="T5" fmla="*/ 0 h 56"/>
                  <a:gd name="T6" fmla="*/ 0 w 24"/>
                  <a:gd name="T7" fmla="*/ 28 h 56"/>
                </a:gdLst>
                <a:ahLst/>
                <a:cxnLst>
                  <a:cxn ang="0">
                    <a:pos x="T0" y="T1"/>
                  </a:cxn>
                  <a:cxn ang="0">
                    <a:pos x="T2" y="T3"/>
                  </a:cxn>
                  <a:cxn ang="0">
                    <a:pos x="T4" y="T5"/>
                  </a:cxn>
                  <a:cxn ang="0">
                    <a:pos x="T6" y="T7"/>
                  </a:cxn>
                </a:cxnLst>
                <a:rect l="0" t="0" r="r" b="b"/>
                <a:pathLst>
                  <a:path w="24" h="56">
                    <a:moveTo>
                      <a:pt x="0" y="28"/>
                    </a:moveTo>
                    <a:cubicBezTo>
                      <a:pt x="0" y="43"/>
                      <a:pt x="10" y="51"/>
                      <a:pt x="24" y="56"/>
                    </a:cubicBezTo>
                    <a:cubicBezTo>
                      <a:pt x="24" y="0"/>
                      <a:pt x="24" y="0"/>
                      <a:pt x="24" y="0"/>
                    </a:cubicBezTo>
                    <a:cubicBezTo>
                      <a:pt x="8" y="3"/>
                      <a:pt x="0" y="12"/>
                      <a:pt x="0" y="28"/>
                    </a:cubicBez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42"/>
              <p:cNvSpPr>
                <a:spLocks/>
              </p:cNvSpPr>
              <p:nvPr/>
            </p:nvSpPr>
            <p:spPr bwMode="auto">
              <a:xfrm>
                <a:off x="2462213" y="1408113"/>
                <a:ext cx="20638" cy="52387"/>
              </a:xfrm>
              <a:custGeom>
                <a:avLst/>
                <a:gdLst>
                  <a:gd name="T0" fmla="*/ 0 w 24"/>
                  <a:gd name="T1" fmla="*/ 0 h 58"/>
                  <a:gd name="T2" fmla="*/ 0 w 24"/>
                  <a:gd name="T3" fmla="*/ 58 h 58"/>
                  <a:gd name="T4" fmla="*/ 24 w 24"/>
                  <a:gd name="T5" fmla="*/ 28 h 58"/>
                  <a:gd name="T6" fmla="*/ 0 w 24"/>
                  <a:gd name="T7" fmla="*/ 0 h 58"/>
                </a:gdLst>
                <a:ahLst/>
                <a:cxnLst>
                  <a:cxn ang="0">
                    <a:pos x="T0" y="T1"/>
                  </a:cxn>
                  <a:cxn ang="0">
                    <a:pos x="T2" y="T3"/>
                  </a:cxn>
                  <a:cxn ang="0">
                    <a:pos x="T4" y="T5"/>
                  </a:cxn>
                  <a:cxn ang="0">
                    <a:pos x="T6" y="T7"/>
                  </a:cxn>
                </a:cxnLst>
                <a:rect l="0" t="0" r="r" b="b"/>
                <a:pathLst>
                  <a:path w="24" h="58">
                    <a:moveTo>
                      <a:pt x="0" y="0"/>
                    </a:moveTo>
                    <a:cubicBezTo>
                      <a:pt x="0" y="58"/>
                      <a:pt x="0" y="58"/>
                      <a:pt x="0" y="58"/>
                    </a:cubicBezTo>
                    <a:cubicBezTo>
                      <a:pt x="16" y="54"/>
                      <a:pt x="24" y="43"/>
                      <a:pt x="24" y="28"/>
                    </a:cubicBezTo>
                    <a:cubicBezTo>
                      <a:pt x="24" y="13"/>
                      <a:pt x="14" y="5"/>
                      <a:pt x="0" y="0"/>
                    </a:cubicBez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1" name="Oval 10"/>
            <p:cNvSpPr>
              <a:spLocks noChangeAspect="1"/>
            </p:cNvSpPr>
            <p:nvPr/>
          </p:nvSpPr>
          <p:spPr>
            <a:xfrm flipH="1">
              <a:off x="9931845" y="3232504"/>
              <a:ext cx="128016" cy="128016"/>
            </a:xfrm>
            <a:prstGeom prst="ellipse">
              <a:avLst/>
            </a:prstGeom>
            <a:solidFill>
              <a:schemeClr val="bg1">
                <a:lumMod val="75000"/>
              </a:schemeClr>
            </a:solidFill>
            <a:ln w="25400">
              <a:solidFill>
                <a:schemeClr val="accent1"/>
              </a:solidFill>
            </a:ln>
          </p:spPr>
          <p:txBody>
            <a:bodyPr vert="horz" wrap="square" lIns="182880" tIns="0" rIns="91440" bIns="0" rtlCol="0" anchor="ctr">
              <a:noAutofit/>
            </a:bodyPr>
            <a:lstStyle/>
            <a:p>
              <a:pPr algn="ctr">
                <a:lnSpc>
                  <a:spcPct val="90000"/>
                </a:lnSpc>
                <a:buFont typeface="Arial" pitchFamily="34" charset="0"/>
                <a:buNone/>
              </a:pPr>
              <a:endParaRPr lang="en-US" sz="2000" cap="all">
                <a:solidFill>
                  <a:schemeClr val="bg1"/>
                </a:solidFill>
                <a:effectLst>
                  <a:outerShdw blurRad="38100" dist="25400" dir="2700000" algn="tl">
                    <a:srgbClr val="000000">
                      <a:alpha val="0"/>
                    </a:srgbClr>
                  </a:outerShdw>
                </a:effectLst>
                <a:latin typeface="+mj-lt"/>
              </a:endParaRPr>
            </a:p>
          </p:txBody>
        </p:sp>
        <p:sp>
          <p:nvSpPr>
            <p:cNvPr id="20" name="Text Placeholder 8"/>
            <p:cNvSpPr txBox="1">
              <a:spLocks/>
            </p:cNvSpPr>
            <p:nvPr/>
          </p:nvSpPr>
          <p:spPr>
            <a:xfrm>
              <a:off x="8763893" y="4989418"/>
              <a:ext cx="2468880" cy="348727"/>
            </a:xfrm>
            <a:prstGeom prst="rect">
              <a:avLst/>
            </a:prstGeom>
          </p:spPr>
          <p:txBody>
            <a:bodyPr anchor="ctr">
              <a:noAutofit/>
            </a:bodyPr>
            <a:lstStyle>
              <a:defPPr>
                <a:defRPr lang="en-US"/>
              </a:defPPr>
              <a:lvl1pPr indent="0" algn="ctr" defTabSz="457200">
                <a:spcBef>
                  <a:spcPct val="20000"/>
                </a:spcBef>
                <a:buFont typeface="Arial"/>
                <a:buNone/>
                <a:defRPr sz="3200">
                  <a:solidFill>
                    <a:schemeClr val="accent1">
                      <a:lumMod val="75000"/>
                    </a:schemeClr>
                  </a:solidFill>
                  <a:latin typeface="Franklin Gothic Medium"/>
                  <a:ea typeface="Tahoma" pitchFamily="34" charset="0"/>
                  <a:cs typeface="Franklin Gothic Medium"/>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US" sz="1800" dirty="0"/>
                <a:t>Lowest TCO and quickest ROI</a:t>
              </a:r>
            </a:p>
          </p:txBody>
        </p:sp>
        <p:cxnSp>
          <p:nvCxnSpPr>
            <p:cNvPr id="39" name="Straight Connector 38"/>
            <p:cNvCxnSpPr/>
            <p:nvPr/>
          </p:nvCxnSpPr>
          <p:spPr>
            <a:xfrm flipV="1">
              <a:off x="9998333" y="3346866"/>
              <a:ext cx="0" cy="417208"/>
            </a:xfrm>
            <a:prstGeom prst="line">
              <a:avLst/>
            </a:prstGeom>
            <a:ln w="25400">
              <a:solidFill>
                <a:schemeClr val="accent1"/>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2902563" y="1376064"/>
            <a:ext cx="2795016" cy="2017114"/>
            <a:chOff x="3904643" y="1343406"/>
            <a:chExt cx="2795016" cy="2017114"/>
          </a:xfrm>
        </p:grpSpPr>
        <p:sp>
          <p:nvSpPr>
            <p:cNvPr id="8" name="Oval 7"/>
            <p:cNvSpPr>
              <a:spLocks noChangeAspect="1"/>
            </p:cNvSpPr>
            <p:nvPr/>
          </p:nvSpPr>
          <p:spPr>
            <a:xfrm flipH="1">
              <a:off x="5250117" y="3232504"/>
              <a:ext cx="128016" cy="128016"/>
            </a:xfrm>
            <a:prstGeom prst="ellipse">
              <a:avLst/>
            </a:prstGeom>
            <a:solidFill>
              <a:schemeClr val="bg1">
                <a:lumMod val="75000"/>
              </a:schemeClr>
            </a:solidFill>
            <a:ln w="25400">
              <a:solidFill>
                <a:schemeClr val="accent1"/>
              </a:solidFill>
            </a:ln>
          </p:spPr>
          <p:txBody>
            <a:bodyPr vert="horz" wrap="square" lIns="182880" tIns="0" rIns="91440" bIns="0" rtlCol="0" anchor="ctr">
              <a:noAutofit/>
            </a:bodyPr>
            <a:lstStyle/>
            <a:p>
              <a:pPr algn="ctr">
                <a:lnSpc>
                  <a:spcPct val="90000"/>
                </a:lnSpc>
                <a:buFont typeface="Arial" pitchFamily="34" charset="0"/>
                <a:buNone/>
              </a:pPr>
              <a:endParaRPr lang="en-US" sz="2000" cap="all">
                <a:solidFill>
                  <a:schemeClr val="bg1"/>
                </a:solidFill>
                <a:effectLst>
                  <a:outerShdw blurRad="38100" dist="25400" dir="2700000" algn="tl">
                    <a:srgbClr val="000000">
                      <a:alpha val="0"/>
                    </a:srgbClr>
                  </a:outerShdw>
                </a:effectLst>
                <a:latin typeface="+mj-lt"/>
              </a:endParaRPr>
            </a:p>
          </p:txBody>
        </p:sp>
        <p:sp>
          <p:nvSpPr>
            <p:cNvPr id="16" name="Text Placeholder 8"/>
            <p:cNvSpPr txBox="1">
              <a:spLocks/>
            </p:cNvSpPr>
            <p:nvPr/>
          </p:nvSpPr>
          <p:spPr>
            <a:xfrm>
              <a:off x="3904643" y="1343406"/>
              <a:ext cx="2795016" cy="348727"/>
            </a:xfrm>
            <a:prstGeom prst="rect">
              <a:avLst/>
            </a:prstGeom>
          </p:spPr>
          <p:txBody>
            <a:bodyPr anchor="ctr">
              <a:noAutofit/>
            </a:bodyPr>
            <a:lstStyle>
              <a:defPPr>
                <a:defRPr lang="en-US"/>
              </a:defPPr>
              <a:lvl1pPr indent="0" algn="ctr" defTabSz="457200">
                <a:spcBef>
                  <a:spcPct val="20000"/>
                </a:spcBef>
                <a:buFont typeface="Arial"/>
                <a:buNone/>
                <a:defRPr sz="3200">
                  <a:solidFill>
                    <a:schemeClr val="accent1">
                      <a:lumMod val="75000"/>
                    </a:schemeClr>
                  </a:solidFill>
                  <a:latin typeface="Franklin Gothic Medium"/>
                  <a:ea typeface="Tahoma" pitchFamily="34" charset="0"/>
                  <a:cs typeface="Franklin Gothic Medium"/>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US" sz="1800" u="sng" dirty="0"/>
                <a:t>Scale</a:t>
              </a:r>
              <a:r>
                <a:rPr lang="en-US" sz="1800" b="1" dirty="0"/>
                <a:t> FireEye for</a:t>
              </a:r>
              <a:br>
                <a:rPr lang="en-US" sz="1800" b="1" dirty="0"/>
              </a:br>
              <a:r>
                <a:rPr lang="en-US" sz="1800" b="1" dirty="0"/>
                <a:t>demanding environments</a:t>
              </a:r>
              <a:endParaRPr lang="en-US" sz="1800" dirty="0">
                <a:solidFill>
                  <a:schemeClr val="tx2"/>
                </a:solidFill>
              </a:endParaRPr>
            </a:p>
          </p:txBody>
        </p:sp>
        <p:cxnSp>
          <p:nvCxnSpPr>
            <p:cNvPr id="33" name="Straight Connector 32"/>
            <p:cNvCxnSpPr/>
            <p:nvPr/>
          </p:nvCxnSpPr>
          <p:spPr>
            <a:xfrm flipV="1">
              <a:off x="5319765" y="2805841"/>
              <a:ext cx="0" cy="417208"/>
            </a:xfrm>
            <a:prstGeom prst="line">
              <a:avLst/>
            </a:prstGeom>
            <a:ln w="25400">
              <a:solidFill>
                <a:schemeClr val="accent1"/>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4761802" y="1993060"/>
              <a:ext cx="1109498" cy="856824"/>
              <a:chOff x="2525650" y="1105927"/>
              <a:chExt cx="498608" cy="384956"/>
            </a:xfrm>
            <a:solidFill>
              <a:schemeClr val="tx2"/>
            </a:solidFill>
          </p:grpSpPr>
          <p:sp>
            <p:nvSpPr>
              <p:cNvPr id="48" name="Freeform 26"/>
              <p:cNvSpPr>
                <a:spLocks noEditPoints="1"/>
              </p:cNvSpPr>
              <p:nvPr/>
            </p:nvSpPr>
            <p:spPr bwMode="auto">
              <a:xfrm rot="5400000">
                <a:off x="2717820" y="913761"/>
                <a:ext cx="114271" cy="498604"/>
              </a:xfrm>
              <a:custGeom>
                <a:avLst/>
                <a:gdLst>
                  <a:gd name="T0" fmla="*/ 96 w 128"/>
                  <a:gd name="T1" fmla="*/ 0 h 555"/>
                  <a:gd name="T2" fmla="*/ 32 w 128"/>
                  <a:gd name="T3" fmla="*/ 0 h 555"/>
                  <a:gd name="T4" fmla="*/ 0 w 128"/>
                  <a:gd name="T5" fmla="*/ 32 h 555"/>
                  <a:gd name="T6" fmla="*/ 0 w 128"/>
                  <a:gd name="T7" fmla="*/ 523 h 555"/>
                  <a:gd name="T8" fmla="*/ 32 w 128"/>
                  <a:gd name="T9" fmla="*/ 555 h 555"/>
                  <a:gd name="T10" fmla="*/ 96 w 128"/>
                  <a:gd name="T11" fmla="*/ 555 h 555"/>
                  <a:gd name="T12" fmla="*/ 128 w 128"/>
                  <a:gd name="T13" fmla="*/ 523 h 555"/>
                  <a:gd name="T14" fmla="*/ 128 w 128"/>
                  <a:gd name="T15" fmla="*/ 32 h 555"/>
                  <a:gd name="T16" fmla="*/ 96 w 128"/>
                  <a:gd name="T17" fmla="*/ 0 h 555"/>
                  <a:gd name="T18" fmla="*/ 64 w 128"/>
                  <a:gd name="T19" fmla="*/ 320 h 555"/>
                  <a:gd name="T20" fmla="*/ 22 w 128"/>
                  <a:gd name="T21" fmla="*/ 278 h 555"/>
                  <a:gd name="T22" fmla="*/ 64 w 128"/>
                  <a:gd name="T23" fmla="*/ 235 h 555"/>
                  <a:gd name="T24" fmla="*/ 107 w 128"/>
                  <a:gd name="T25" fmla="*/ 278 h 555"/>
                  <a:gd name="T26" fmla="*/ 64 w 128"/>
                  <a:gd name="T27" fmla="*/ 320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555">
                    <a:moveTo>
                      <a:pt x="96" y="0"/>
                    </a:moveTo>
                    <a:cubicBezTo>
                      <a:pt x="32" y="0"/>
                      <a:pt x="32" y="0"/>
                      <a:pt x="32" y="0"/>
                    </a:cubicBezTo>
                    <a:cubicBezTo>
                      <a:pt x="15" y="0"/>
                      <a:pt x="0" y="15"/>
                      <a:pt x="0" y="32"/>
                    </a:cubicBezTo>
                    <a:cubicBezTo>
                      <a:pt x="0" y="523"/>
                      <a:pt x="0" y="523"/>
                      <a:pt x="0" y="523"/>
                    </a:cubicBezTo>
                    <a:cubicBezTo>
                      <a:pt x="0" y="541"/>
                      <a:pt x="15" y="555"/>
                      <a:pt x="32" y="555"/>
                    </a:cubicBezTo>
                    <a:cubicBezTo>
                      <a:pt x="96" y="555"/>
                      <a:pt x="96" y="555"/>
                      <a:pt x="96" y="555"/>
                    </a:cubicBezTo>
                    <a:cubicBezTo>
                      <a:pt x="114" y="555"/>
                      <a:pt x="128" y="541"/>
                      <a:pt x="128" y="523"/>
                    </a:cubicBezTo>
                    <a:cubicBezTo>
                      <a:pt x="128" y="32"/>
                      <a:pt x="128" y="32"/>
                      <a:pt x="128" y="32"/>
                    </a:cubicBezTo>
                    <a:cubicBezTo>
                      <a:pt x="128" y="15"/>
                      <a:pt x="114" y="0"/>
                      <a:pt x="96" y="0"/>
                    </a:cubicBezTo>
                    <a:close/>
                    <a:moveTo>
                      <a:pt x="64" y="320"/>
                    </a:moveTo>
                    <a:cubicBezTo>
                      <a:pt x="41" y="320"/>
                      <a:pt x="22" y="301"/>
                      <a:pt x="22" y="278"/>
                    </a:cubicBezTo>
                    <a:cubicBezTo>
                      <a:pt x="22" y="254"/>
                      <a:pt x="41" y="235"/>
                      <a:pt x="64" y="235"/>
                    </a:cubicBezTo>
                    <a:cubicBezTo>
                      <a:pt x="88" y="235"/>
                      <a:pt x="107" y="254"/>
                      <a:pt x="107" y="278"/>
                    </a:cubicBezTo>
                    <a:cubicBezTo>
                      <a:pt x="107" y="301"/>
                      <a:pt x="88" y="320"/>
                      <a:pt x="64" y="32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27"/>
              <p:cNvSpPr>
                <a:spLocks noEditPoints="1"/>
              </p:cNvSpPr>
              <p:nvPr/>
            </p:nvSpPr>
            <p:spPr bwMode="auto">
              <a:xfrm rot="5400000">
                <a:off x="2717819" y="1048310"/>
                <a:ext cx="114269" cy="498607"/>
              </a:xfrm>
              <a:custGeom>
                <a:avLst/>
                <a:gdLst>
                  <a:gd name="T0" fmla="*/ 96 w 128"/>
                  <a:gd name="T1" fmla="*/ 0 h 555"/>
                  <a:gd name="T2" fmla="*/ 32 w 128"/>
                  <a:gd name="T3" fmla="*/ 0 h 555"/>
                  <a:gd name="T4" fmla="*/ 0 w 128"/>
                  <a:gd name="T5" fmla="*/ 32 h 555"/>
                  <a:gd name="T6" fmla="*/ 0 w 128"/>
                  <a:gd name="T7" fmla="*/ 523 h 555"/>
                  <a:gd name="T8" fmla="*/ 32 w 128"/>
                  <a:gd name="T9" fmla="*/ 555 h 555"/>
                  <a:gd name="T10" fmla="*/ 96 w 128"/>
                  <a:gd name="T11" fmla="*/ 555 h 555"/>
                  <a:gd name="T12" fmla="*/ 128 w 128"/>
                  <a:gd name="T13" fmla="*/ 523 h 555"/>
                  <a:gd name="T14" fmla="*/ 128 w 128"/>
                  <a:gd name="T15" fmla="*/ 32 h 555"/>
                  <a:gd name="T16" fmla="*/ 96 w 128"/>
                  <a:gd name="T17" fmla="*/ 0 h 555"/>
                  <a:gd name="T18" fmla="*/ 64 w 128"/>
                  <a:gd name="T19" fmla="*/ 320 h 555"/>
                  <a:gd name="T20" fmla="*/ 22 w 128"/>
                  <a:gd name="T21" fmla="*/ 278 h 555"/>
                  <a:gd name="T22" fmla="*/ 64 w 128"/>
                  <a:gd name="T23" fmla="*/ 235 h 555"/>
                  <a:gd name="T24" fmla="*/ 107 w 128"/>
                  <a:gd name="T25" fmla="*/ 278 h 555"/>
                  <a:gd name="T26" fmla="*/ 64 w 128"/>
                  <a:gd name="T27" fmla="*/ 320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555">
                    <a:moveTo>
                      <a:pt x="96" y="0"/>
                    </a:moveTo>
                    <a:cubicBezTo>
                      <a:pt x="32" y="0"/>
                      <a:pt x="32" y="0"/>
                      <a:pt x="32" y="0"/>
                    </a:cubicBezTo>
                    <a:cubicBezTo>
                      <a:pt x="15" y="0"/>
                      <a:pt x="0" y="15"/>
                      <a:pt x="0" y="32"/>
                    </a:cubicBezTo>
                    <a:cubicBezTo>
                      <a:pt x="0" y="523"/>
                      <a:pt x="0" y="523"/>
                      <a:pt x="0" y="523"/>
                    </a:cubicBezTo>
                    <a:cubicBezTo>
                      <a:pt x="0" y="541"/>
                      <a:pt x="15" y="555"/>
                      <a:pt x="32" y="555"/>
                    </a:cubicBezTo>
                    <a:cubicBezTo>
                      <a:pt x="96" y="555"/>
                      <a:pt x="96" y="555"/>
                      <a:pt x="96" y="555"/>
                    </a:cubicBezTo>
                    <a:cubicBezTo>
                      <a:pt x="114" y="555"/>
                      <a:pt x="128" y="541"/>
                      <a:pt x="128" y="523"/>
                    </a:cubicBezTo>
                    <a:cubicBezTo>
                      <a:pt x="128" y="32"/>
                      <a:pt x="128" y="32"/>
                      <a:pt x="128" y="32"/>
                    </a:cubicBezTo>
                    <a:cubicBezTo>
                      <a:pt x="128" y="15"/>
                      <a:pt x="114" y="0"/>
                      <a:pt x="96" y="0"/>
                    </a:cubicBezTo>
                    <a:close/>
                    <a:moveTo>
                      <a:pt x="64" y="320"/>
                    </a:moveTo>
                    <a:cubicBezTo>
                      <a:pt x="41" y="320"/>
                      <a:pt x="22" y="301"/>
                      <a:pt x="22" y="278"/>
                    </a:cubicBezTo>
                    <a:cubicBezTo>
                      <a:pt x="22" y="254"/>
                      <a:pt x="41" y="235"/>
                      <a:pt x="64" y="235"/>
                    </a:cubicBezTo>
                    <a:cubicBezTo>
                      <a:pt x="88" y="235"/>
                      <a:pt x="107" y="254"/>
                      <a:pt x="107" y="278"/>
                    </a:cubicBezTo>
                    <a:cubicBezTo>
                      <a:pt x="107" y="301"/>
                      <a:pt x="88" y="320"/>
                      <a:pt x="64" y="32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28"/>
              <p:cNvSpPr>
                <a:spLocks noEditPoints="1"/>
              </p:cNvSpPr>
              <p:nvPr/>
            </p:nvSpPr>
            <p:spPr bwMode="auto">
              <a:xfrm rot="5400000">
                <a:off x="2717026" y="1183652"/>
                <a:ext cx="115857" cy="498605"/>
              </a:xfrm>
              <a:custGeom>
                <a:avLst/>
                <a:gdLst>
                  <a:gd name="T0" fmla="*/ 96 w 128"/>
                  <a:gd name="T1" fmla="*/ 0 h 555"/>
                  <a:gd name="T2" fmla="*/ 32 w 128"/>
                  <a:gd name="T3" fmla="*/ 0 h 555"/>
                  <a:gd name="T4" fmla="*/ 0 w 128"/>
                  <a:gd name="T5" fmla="*/ 32 h 555"/>
                  <a:gd name="T6" fmla="*/ 0 w 128"/>
                  <a:gd name="T7" fmla="*/ 523 h 555"/>
                  <a:gd name="T8" fmla="*/ 32 w 128"/>
                  <a:gd name="T9" fmla="*/ 555 h 555"/>
                  <a:gd name="T10" fmla="*/ 96 w 128"/>
                  <a:gd name="T11" fmla="*/ 555 h 555"/>
                  <a:gd name="T12" fmla="*/ 128 w 128"/>
                  <a:gd name="T13" fmla="*/ 523 h 555"/>
                  <a:gd name="T14" fmla="*/ 128 w 128"/>
                  <a:gd name="T15" fmla="*/ 32 h 555"/>
                  <a:gd name="T16" fmla="*/ 96 w 128"/>
                  <a:gd name="T17" fmla="*/ 0 h 555"/>
                  <a:gd name="T18" fmla="*/ 64 w 128"/>
                  <a:gd name="T19" fmla="*/ 320 h 555"/>
                  <a:gd name="T20" fmla="*/ 22 w 128"/>
                  <a:gd name="T21" fmla="*/ 278 h 555"/>
                  <a:gd name="T22" fmla="*/ 64 w 128"/>
                  <a:gd name="T23" fmla="*/ 235 h 555"/>
                  <a:gd name="T24" fmla="*/ 107 w 128"/>
                  <a:gd name="T25" fmla="*/ 278 h 555"/>
                  <a:gd name="T26" fmla="*/ 64 w 128"/>
                  <a:gd name="T27" fmla="*/ 320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555">
                    <a:moveTo>
                      <a:pt x="96" y="0"/>
                    </a:moveTo>
                    <a:cubicBezTo>
                      <a:pt x="32" y="0"/>
                      <a:pt x="32" y="0"/>
                      <a:pt x="32" y="0"/>
                    </a:cubicBezTo>
                    <a:cubicBezTo>
                      <a:pt x="15" y="0"/>
                      <a:pt x="0" y="15"/>
                      <a:pt x="0" y="32"/>
                    </a:cubicBezTo>
                    <a:cubicBezTo>
                      <a:pt x="0" y="523"/>
                      <a:pt x="0" y="523"/>
                      <a:pt x="0" y="523"/>
                    </a:cubicBezTo>
                    <a:cubicBezTo>
                      <a:pt x="0" y="541"/>
                      <a:pt x="15" y="555"/>
                      <a:pt x="32" y="555"/>
                    </a:cubicBezTo>
                    <a:cubicBezTo>
                      <a:pt x="96" y="555"/>
                      <a:pt x="96" y="555"/>
                      <a:pt x="96" y="555"/>
                    </a:cubicBezTo>
                    <a:cubicBezTo>
                      <a:pt x="114" y="555"/>
                      <a:pt x="128" y="541"/>
                      <a:pt x="128" y="523"/>
                    </a:cubicBezTo>
                    <a:cubicBezTo>
                      <a:pt x="128" y="32"/>
                      <a:pt x="128" y="32"/>
                      <a:pt x="128" y="32"/>
                    </a:cubicBezTo>
                    <a:cubicBezTo>
                      <a:pt x="128" y="15"/>
                      <a:pt x="114" y="0"/>
                      <a:pt x="96" y="0"/>
                    </a:cubicBezTo>
                    <a:close/>
                    <a:moveTo>
                      <a:pt x="64" y="320"/>
                    </a:moveTo>
                    <a:cubicBezTo>
                      <a:pt x="41" y="320"/>
                      <a:pt x="22" y="301"/>
                      <a:pt x="22" y="278"/>
                    </a:cubicBezTo>
                    <a:cubicBezTo>
                      <a:pt x="22" y="254"/>
                      <a:pt x="41" y="235"/>
                      <a:pt x="64" y="235"/>
                    </a:cubicBezTo>
                    <a:cubicBezTo>
                      <a:pt x="88" y="235"/>
                      <a:pt x="107" y="254"/>
                      <a:pt x="107" y="278"/>
                    </a:cubicBezTo>
                    <a:cubicBezTo>
                      <a:pt x="107" y="301"/>
                      <a:pt x="88" y="320"/>
                      <a:pt x="64" y="32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6" name="Group 5"/>
          <p:cNvGrpSpPr/>
          <p:nvPr/>
        </p:nvGrpSpPr>
        <p:grpSpPr>
          <a:xfrm>
            <a:off x="6629717" y="1426029"/>
            <a:ext cx="2480809" cy="1967149"/>
            <a:chOff x="6629717" y="1393371"/>
            <a:chExt cx="2480809" cy="1967149"/>
          </a:xfrm>
        </p:grpSpPr>
        <p:grpSp>
          <p:nvGrpSpPr>
            <p:cNvPr id="19" name="Group 18"/>
            <p:cNvGrpSpPr/>
            <p:nvPr/>
          </p:nvGrpSpPr>
          <p:grpSpPr>
            <a:xfrm>
              <a:off x="6629717" y="1393371"/>
              <a:ext cx="2480809" cy="1967149"/>
              <a:chOff x="7080653" y="1393371"/>
              <a:chExt cx="2480809" cy="1967149"/>
            </a:xfrm>
          </p:grpSpPr>
          <p:sp>
            <p:nvSpPr>
              <p:cNvPr id="10" name="Oval 9"/>
              <p:cNvSpPr>
                <a:spLocks noChangeAspect="1"/>
              </p:cNvSpPr>
              <p:nvPr/>
            </p:nvSpPr>
            <p:spPr>
              <a:xfrm flipH="1">
                <a:off x="8371269" y="3232504"/>
                <a:ext cx="128016" cy="128016"/>
              </a:xfrm>
              <a:prstGeom prst="ellipse">
                <a:avLst/>
              </a:prstGeom>
              <a:solidFill>
                <a:schemeClr val="bg1">
                  <a:lumMod val="75000"/>
                </a:schemeClr>
              </a:solidFill>
              <a:ln w="25400">
                <a:solidFill>
                  <a:schemeClr val="accent1"/>
                </a:solidFill>
              </a:ln>
            </p:spPr>
            <p:txBody>
              <a:bodyPr vert="horz" wrap="square" lIns="182880" tIns="0" rIns="91440" bIns="0" rtlCol="0" anchor="ctr">
                <a:noAutofit/>
              </a:bodyPr>
              <a:lstStyle/>
              <a:p>
                <a:pPr algn="ctr">
                  <a:lnSpc>
                    <a:spcPct val="90000"/>
                  </a:lnSpc>
                  <a:buFont typeface="Arial" pitchFamily="34" charset="0"/>
                  <a:buNone/>
                </a:pPr>
                <a:endParaRPr lang="en-US" sz="2000" cap="all">
                  <a:solidFill>
                    <a:schemeClr val="bg1"/>
                  </a:solidFill>
                  <a:effectLst>
                    <a:outerShdw blurRad="38100" dist="25400" dir="2700000" algn="tl">
                      <a:srgbClr val="000000">
                        <a:alpha val="0"/>
                      </a:srgbClr>
                    </a:outerShdw>
                  </a:effectLst>
                  <a:latin typeface="+mj-lt"/>
                </a:endParaRPr>
              </a:p>
            </p:txBody>
          </p:sp>
          <p:sp>
            <p:nvSpPr>
              <p:cNvPr id="18" name="Text Placeholder 8"/>
              <p:cNvSpPr txBox="1">
                <a:spLocks/>
              </p:cNvSpPr>
              <p:nvPr/>
            </p:nvSpPr>
            <p:spPr>
              <a:xfrm>
                <a:off x="7080653" y="1393371"/>
                <a:ext cx="2480809" cy="348728"/>
              </a:xfrm>
              <a:prstGeom prst="rect">
                <a:avLst/>
              </a:prstGeom>
            </p:spPr>
            <p:txBody>
              <a:bodyPr anchor="ctr">
                <a:noAutofit/>
              </a:bodyPr>
              <a:lstStyle>
                <a:defPPr>
                  <a:defRPr lang="en-US"/>
                </a:defPPr>
                <a:lvl1pPr indent="0" algn="ctr" defTabSz="457200">
                  <a:spcBef>
                    <a:spcPct val="20000"/>
                  </a:spcBef>
                  <a:buFont typeface="Arial"/>
                  <a:buNone/>
                  <a:defRPr sz="3200">
                    <a:solidFill>
                      <a:schemeClr val="accent1">
                        <a:lumMod val="75000"/>
                      </a:schemeClr>
                    </a:solidFill>
                    <a:latin typeface="Franklin Gothic Medium"/>
                    <a:ea typeface="Tahoma" pitchFamily="34" charset="0"/>
                    <a:cs typeface="Franklin Gothic Medium"/>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US" sz="1800" u="sng" dirty="0"/>
                  <a:t>Failover</a:t>
                </a:r>
                <a:r>
                  <a:rPr lang="en-US" sz="1800" dirty="0"/>
                  <a:t> protection</a:t>
                </a:r>
              </a:p>
              <a:p>
                <a:r>
                  <a:rPr lang="en-US" sz="1800" dirty="0"/>
                  <a:t>for service availability</a:t>
                </a:r>
              </a:p>
            </p:txBody>
          </p:sp>
          <p:cxnSp>
            <p:nvCxnSpPr>
              <p:cNvPr id="35" name="Straight Connector 34"/>
              <p:cNvCxnSpPr/>
              <p:nvPr/>
            </p:nvCxnSpPr>
            <p:spPr>
              <a:xfrm flipV="1">
                <a:off x="8439927" y="2801642"/>
                <a:ext cx="0" cy="417208"/>
              </a:xfrm>
              <a:prstGeom prst="line">
                <a:avLst/>
              </a:prstGeom>
              <a:ln w="25400">
                <a:solidFill>
                  <a:schemeClr val="accent1"/>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grpSp>
        <p:grpSp>
          <p:nvGrpSpPr>
            <p:cNvPr id="42" name="Group 13"/>
            <p:cNvGrpSpPr>
              <a:grpSpLocks noChangeAspect="1"/>
            </p:cNvGrpSpPr>
            <p:nvPr/>
          </p:nvGrpSpPr>
          <p:grpSpPr bwMode="auto">
            <a:xfrm>
              <a:off x="7429792" y="1924293"/>
              <a:ext cx="1106488" cy="867098"/>
              <a:chOff x="3339" y="1508"/>
              <a:chExt cx="1003" cy="786"/>
            </a:xfrm>
            <a:solidFill>
              <a:schemeClr val="tx2"/>
            </a:solidFill>
          </p:grpSpPr>
          <p:sp>
            <p:nvSpPr>
              <p:cNvPr id="44" name="Freeform 14"/>
              <p:cNvSpPr>
                <a:spLocks/>
              </p:cNvSpPr>
              <p:nvPr/>
            </p:nvSpPr>
            <p:spPr bwMode="auto">
              <a:xfrm>
                <a:off x="3393" y="1949"/>
                <a:ext cx="252" cy="191"/>
              </a:xfrm>
              <a:custGeom>
                <a:avLst/>
                <a:gdLst>
                  <a:gd name="T0" fmla="*/ 0 w 952"/>
                  <a:gd name="T1" fmla="*/ 107 h 719"/>
                  <a:gd name="T2" fmla="*/ 0 w 952"/>
                  <a:gd name="T3" fmla="*/ 107 h 719"/>
                  <a:gd name="T4" fmla="*/ 0 w 952"/>
                  <a:gd name="T5" fmla="*/ 719 h 719"/>
                  <a:gd name="T6" fmla="*/ 952 w 952"/>
                  <a:gd name="T7" fmla="*/ 719 h 719"/>
                  <a:gd name="T8" fmla="*/ 952 w 952"/>
                  <a:gd name="T9" fmla="*/ 107 h 719"/>
                  <a:gd name="T10" fmla="*/ 921 w 952"/>
                  <a:gd name="T11" fmla="*/ 32 h 719"/>
                  <a:gd name="T12" fmla="*/ 845 w 952"/>
                  <a:gd name="T13" fmla="*/ 0 h 719"/>
                  <a:gd name="T14" fmla="*/ 107 w 952"/>
                  <a:gd name="T15" fmla="*/ 0 h 719"/>
                  <a:gd name="T16" fmla="*/ 31 w 952"/>
                  <a:gd name="T17" fmla="*/ 31 h 719"/>
                  <a:gd name="T18" fmla="*/ 0 w 952"/>
                  <a:gd name="T19" fmla="*/ 107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2" h="719">
                    <a:moveTo>
                      <a:pt x="0" y="107"/>
                    </a:moveTo>
                    <a:lnTo>
                      <a:pt x="0" y="107"/>
                    </a:lnTo>
                    <a:lnTo>
                      <a:pt x="0" y="719"/>
                    </a:lnTo>
                    <a:lnTo>
                      <a:pt x="952" y="719"/>
                    </a:lnTo>
                    <a:lnTo>
                      <a:pt x="952" y="107"/>
                    </a:lnTo>
                    <a:cubicBezTo>
                      <a:pt x="952" y="79"/>
                      <a:pt x="941" y="52"/>
                      <a:pt x="921" y="32"/>
                    </a:cubicBezTo>
                    <a:cubicBezTo>
                      <a:pt x="901" y="11"/>
                      <a:pt x="874" y="0"/>
                      <a:pt x="845" y="0"/>
                    </a:cubicBezTo>
                    <a:lnTo>
                      <a:pt x="107" y="0"/>
                    </a:lnTo>
                    <a:cubicBezTo>
                      <a:pt x="79" y="0"/>
                      <a:pt x="51" y="12"/>
                      <a:pt x="31" y="31"/>
                    </a:cubicBezTo>
                    <a:cubicBezTo>
                      <a:pt x="11" y="51"/>
                      <a:pt x="0" y="79"/>
                      <a:pt x="0" y="10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15"/>
              <p:cNvSpPr>
                <a:spLocks/>
              </p:cNvSpPr>
              <p:nvPr/>
            </p:nvSpPr>
            <p:spPr bwMode="auto">
              <a:xfrm>
                <a:off x="3393" y="1985"/>
                <a:ext cx="252" cy="191"/>
              </a:xfrm>
              <a:custGeom>
                <a:avLst/>
                <a:gdLst>
                  <a:gd name="T0" fmla="*/ 0 w 952"/>
                  <a:gd name="T1" fmla="*/ 107 h 719"/>
                  <a:gd name="T2" fmla="*/ 0 w 952"/>
                  <a:gd name="T3" fmla="*/ 107 h 719"/>
                  <a:gd name="T4" fmla="*/ 0 w 952"/>
                  <a:gd name="T5" fmla="*/ 719 h 719"/>
                  <a:gd name="T6" fmla="*/ 952 w 952"/>
                  <a:gd name="T7" fmla="*/ 719 h 719"/>
                  <a:gd name="T8" fmla="*/ 952 w 952"/>
                  <a:gd name="T9" fmla="*/ 107 h 719"/>
                  <a:gd name="T10" fmla="*/ 921 w 952"/>
                  <a:gd name="T11" fmla="*/ 32 h 719"/>
                  <a:gd name="T12" fmla="*/ 845 w 952"/>
                  <a:gd name="T13" fmla="*/ 0 h 719"/>
                  <a:gd name="T14" fmla="*/ 107 w 952"/>
                  <a:gd name="T15" fmla="*/ 0 h 719"/>
                  <a:gd name="T16" fmla="*/ 31 w 952"/>
                  <a:gd name="T17" fmla="*/ 31 h 719"/>
                  <a:gd name="T18" fmla="*/ 0 w 952"/>
                  <a:gd name="T19" fmla="*/ 107 h 719"/>
                  <a:gd name="T20" fmla="*/ 0 w 952"/>
                  <a:gd name="T21" fmla="*/ 107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2" h="719">
                    <a:moveTo>
                      <a:pt x="0" y="107"/>
                    </a:moveTo>
                    <a:lnTo>
                      <a:pt x="0" y="107"/>
                    </a:lnTo>
                    <a:lnTo>
                      <a:pt x="0" y="719"/>
                    </a:lnTo>
                    <a:lnTo>
                      <a:pt x="952" y="719"/>
                    </a:lnTo>
                    <a:lnTo>
                      <a:pt x="952" y="107"/>
                    </a:lnTo>
                    <a:cubicBezTo>
                      <a:pt x="952" y="79"/>
                      <a:pt x="941" y="52"/>
                      <a:pt x="921" y="32"/>
                    </a:cubicBezTo>
                    <a:cubicBezTo>
                      <a:pt x="901" y="11"/>
                      <a:pt x="874" y="0"/>
                      <a:pt x="845" y="0"/>
                    </a:cubicBezTo>
                    <a:lnTo>
                      <a:pt x="107" y="0"/>
                    </a:lnTo>
                    <a:cubicBezTo>
                      <a:pt x="79" y="0"/>
                      <a:pt x="51" y="12"/>
                      <a:pt x="31" y="31"/>
                    </a:cubicBezTo>
                    <a:cubicBezTo>
                      <a:pt x="11" y="51"/>
                      <a:pt x="0" y="79"/>
                      <a:pt x="0" y="107"/>
                    </a:cubicBezTo>
                    <a:lnTo>
                      <a:pt x="0" y="107"/>
                    </a:lnTo>
                    <a:close/>
                  </a:path>
                </a:pathLst>
              </a:custGeom>
              <a:grp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16"/>
              <p:cNvSpPr>
                <a:spLocks/>
              </p:cNvSpPr>
              <p:nvPr/>
            </p:nvSpPr>
            <p:spPr bwMode="auto">
              <a:xfrm>
                <a:off x="3409" y="1551"/>
                <a:ext cx="287" cy="270"/>
              </a:xfrm>
              <a:custGeom>
                <a:avLst/>
                <a:gdLst>
                  <a:gd name="T0" fmla="*/ 1 w 1086"/>
                  <a:gd name="T1" fmla="*/ 765 h 1016"/>
                  <a:gd name="T2" fmla="*/ 1 w 1086"/>
                  <a:gd name="T3" fmla="*/ 765 h 1016"/>
                  <a:gd name="T4" fmla="*/ 15 w 1086"/>
                  <a:gd name="T5" fmla="*/ 803 h 1016"/>
                  <a:gd name="T6" fmla="*/ 194 w 1086"/>
                  <a:gd name="T7" fmla="*/ 999 h 1016"/>
                  <a:gd name="T8" fmla="*/ 233 w 1086"/>
                  <a:gd name="T9" fmla="*/ 1016 h 1016"/>
                  <a:gd name="T10" fmla="*/ 269 w 1086"/>
                  <a:gd name="T11" fmla="*/ 1003 h 1016"/>
                  <a:gd name="T12" fmla="*/ 650 w 1086"/>
                  <a:gd name="T13" fmla="*/ 655 h 1016"/>
                  <a:gd name="T14" fmla="*/ 744 w 1086"/>
                  <a:gd name="T15" fmla="*/ 833 h 1016"/>
                  <a:gd name="T16" fmla="*/ 791 w 1086"/>
                  <a:gd name="T17" fmla="*/ 862 h 1016"/>
                  <a:gd name="T18" fmla="*/ 796 w 1086"/>
                  <a:gd name="T19" fmla="*/ 861 h 1016"/>
                  <a:gd name="T20" fmla="*/ 842 w 1086"/>
                  <a:gd name="T21" fmla="*/ 824 h 1016"/>
                  <a:gd name="T22" fmla="*/ 1080 w 1086"/>
                  <a:gd name="T23" fmla="*/ 73 h 1016"/>
                  <a:gd name="T24" fmla="*/ 1068 w 1086"/>
                  <a:gd name="T25" fmla="*/ 20 h 1016"/>
                  <a:gd name="T26" fmla="*/ 1017 w 1086"/>
                  <a:gd name="T27" fmla="*/ 4 h 1016"/>
                  <a:gd name="T28" fmla="*/ 247 w 1086"/>
                  <a:gd name="T29" fmla="*/ 174 h 1016"/>
                  <a:gd name="T30" fmla="*/ 206 w 1086"/>
                  <a:gd name="T31" fmla="*/ 217 h 1016"/>
                  <a:gd name="T32" fmla="*/ 230 w 1086"/>
                  <a:gd name="T33" fmla="*/ 271 h 1016"/>
                  <a:gd name="T34" fmla="*/ 401 w 1086"/>
                  <a:gd name="T35" fmla="*/ 378 h 1016"/>
                  <a:gd name="T36" fmla="*/ 18 w 1086"/>
                  <a:gd name="T37" fmla="*/ 728 h 1016"/>
                  <a:gd name="T38" fmla="*/ 1 w 1086"/>
                  <a:gd name="T39" fmla="*/ 765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6" h="1016">
                    <a:moveTo>
                      <a:pt x="1" y="765"/>
                    </a:moveTo>
                    <a:lnTo>
                      <a:pt x="1" y="765"/>
                    </a:lnTo>
                    <a:cubicBezTo>
                      <a:pt x="0" y="779"/>
                      <a:pt x="5" y="793"/>
                      <a:pt x="15" y="803"/>
                    </a:cubicBezTo>
                    <a:lnTo>
                      <a:pt x="194" y="999"/>
                    </a:lnTo>
                    <a:cubicBezTo>
                      <a:pt x="205" y="1011"/>
                      <a:pt x="219" y="1016"/>
                      <a:pt x="233" y="1016"/>
                    </a:cubicBezTo>
                    <a:cubicBezTo>
                      <a:pt x="246" y="1016"/>
                      <a:pt x="259" y="1012"/>
                      <a:pt x="269" y="1003"/>
                    </a:cubicBezTo>
                    <a:lnTo>
                      <a:pt x="650" y="655"/>
                    </a:lnTo>
                    <a:lnTo>
                      <a:pt x="744" y="833"/>
                    </a:lnTo>
                    <a:cubicBezTo>
                      <a:pt x="753" y="851"/>
                      <a:pt x="771" y="862"/>
                      <a:pt x="791" y="862"/>
                    </a:cubicBezTo>
                    <a:cubicBezTo>
                      <a:pt x="793" y="862"/>
                      <a:pt x="794" y="862"/>
                      <a:pt x="796" y="861"/>
                    </a:cubicBezTo>
                    <a:cubicBezTo>
                      <a:pt x="817" y="859"/>
                      <a:pt x="835" y="845"/>
                      <a:pt x="842" y="824"/>
                    </a:cubicBezTo>
                    <a:lnTo>
                      <a:pt x="1080" y="73"/>
                    </a:lnTo>
                    <a:cubicBezTo>
                      <a:pt x="1086" y="54"/>
                      <a:pt x="1081" y="34"/>
                      <a:pt x="1068" y="20"/>
                    </a:cubicBezTo>
                    <a:cubicBezTo>
                      <a:pt x="1055" y="6"/>
                      <a:pt x="1036" y="0"/>
                      <a:pt x="1017" y="4"/>
                    </a:cubicBezTo>
                    <a:lnTo>
                      <a:pt x="247" y="174"/>
                    </a:lnTo>
                    <a:cubicBezTo>
                      <a:pt x="226" y="179"/>
                      <a:pt x="210" y="196"/>
                      <a:pt x="206" y="217"/>
                    </a:cubicBezTo>
                    <a:cubicBezTo>
                      <a:pt x="202" y="238"/>
                      <a:pt x="212" y="260"/>
                      <a:pt x="230" y="271"/>
                    </a:cubicBezTo>
                    <a:lnTo>
                      <a:pt x="401" y="378"/>
                    </a:lnTo>
                    <a:lnTo>
                      <a:pt x="18" y="728"/>
                    </a:lnTo>
                    <a:cubicBezTo>
                      <a:pt x="8" y="737"/>
                      <a:pt x="2" y="751"/>
                      <a:pt x="1" y="76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18"/>
              <p:cNvSpPr>
                <a:spLocks/>
              </p:cNvSpPr>
              <p:nvPr/>
            </p:nvSpPr>
            <p:spPr bwMode="auto">
              <a:xfrm>
                <a:off x="4021" y="1508"/>
                <a:ext cx="252" cy="632"/>
              </a:xfrm>
              <a:custGeom>
                <a:avLst/>
                <a:gdLst>
                  <a:gd name="T0" fmla="*/ 31 w 952"/>
                  <a:gd name="T1" fmla="*/ 31 h 2382"/>
                  <a:gd name="T2" fmla="*/ 31 w 952"/>
                  <a:gd name="T3" fmla="*/ 31 h 2382"/>
                  <a:gd name="T4" fmla="*/ 0 w 952"/>
                  <a:gd name="T5" fmla="*/ 107 h 2382"/>
                  <a:gd name="T6" fmla="*/ 0 w 952"/>
                  <a:gd name="T7" fmla="*/ 2382 h 2382"/>
                  <a:gd name="T8" fmla="*/ 952 w 952"/>
                  <a:gd name="T9" fmla="*/ 2382 h 2382"/>
                  <a:gd name="T10" fmla="*/ 952 w 952"/>
                  <a:gd name="T11" fmla="*/ 107 h 2382"/>
                  <a:gd name="T12" fmla="*/ 921 w 952"/>
                  <a:gd name="T13" fmla="*/ 31 h 2382"/>
                  <a:gd name="T14" fmla="*/ 845 w 952"/>
                  <a:gd name="T15" fmla="*/ 0 h 2382"/>
                  <a:gd name="T16" fmla="*/ 107 w 952"/>
                  <a:gd name="T17" fmla="*/ 0 h 2382"/>
                  <a:gd name="T18" fmla="*/ 31 w 952"/>
                  <a:gd name="T19" fmla="*/ 31 h 2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2" h="2382">
                    <a:moveTo>
                      <a:pt x="31" y="31"/>
                    </a:moveTo>
                    <a:lnTo>
                      <a:pt x="31" y="31"/>
                    </a:lnTo>
                    <a:cubicBezTo>
                      <a:pt x="11" y="51"/>
                      <a:pt x="0" y="79"/>
                      <a:pt x="0" y="107"/>
                    </a:cubicBezTo>
                    <a:lnTo>
                      <a:pt x="0" y="2382"/>
                    </a:lnTo>
                    <a:lnTo>
                      <a:pt x="952" y="2382"/>
                    </a:lnTo>
                    <a:lnTo>
                      <a:pt x="952" y="107"/>
                    </a:lnTo>
                    <a:cubicBezTo>
                      <a:pt x="952" y="79"/>
                      <a:pt x="941" y="52"/>
                      <a:pt x="921" y="31"/>
                    </a:cubicBezTo>
                    <a:cubicBezTo>
                      <a:pt x="901" y="11"/>
                      <a:pt x="874" y="0"/>
                      <a:pt x="845" y="0"/>
                    </a:cubicBezTo>
                    <a:lnTo>
                      <a:pt x="107" y="0"/>
                    </a:lnTo>
                    <a:cubicBezTo>
                      <a:pt x="79" y="0"/>
                      <a:pt x="51" y="12"/>
                      <a:pt x="31" y="3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19"/>
              <p:cNvSpPr>
                <a:spLocks/>
              </p:cNvSpPr>
              <p:nvPr/>
            </p:nvSpPr>
            <p:spPr bwMode="auto">
              <a:xfrm>
                <a:off x="4021" y="1544"/>
                <a:ext cx="252" cy="632"/>
              </a:xfrm>
              <a:custGeom>
                <a:avLst/>
                <a:gdLst>
                  <a:gd name="T0" fmla="*/ 31 w 952"/>
                  <a:gd name="T1" fmla="*/ 31 h 2382"/>
                  <a:gd name="T2" fmla="*/ 31 w 952"/>
                  <a:gd name="T3" fmla="*/ 31 h 2382"/>
                  <a:gd name="T4" fmla="*/ 0 w 952"/>
                  <a:gd name="T5" fmla="*/ 107 h 2382"/>
                  <a:gd name="T6" fmla="*/ 0 w 952"/>
                  <a:gd name="T7" fmla="*/ 2382 h 2382"/>
                  <a:gd name="T8" fmla="*/ 952 w 952"/>
                  <a:gd name="T9" fmla="*/ 2382 h 2382"/>
                  <a:gd name="T10" fmla="*/ 952 w 952"/>
                  <a:gd name="T11" fmla="*/ 107 h 2382"/>
                  <a:gd name="T12" fmla="*/ 921 w 952"/>
                  <a:gd name="T13" fmla="*/ 31 h 2382"/>
                  <a:gd name="T14" fmla="*/ 845 w 952"/>
                  <a:gd name="T15" fmla="*/ 0 h 2382"/>
                  <a:gd name="T16" fmla="*/ 107 w 952"/>
                  <a:gd name="T17" fmla="*/ 0 h 2382"/>
                  <a:gd name="T18" fmla="*/ 31 w 952"/>
                  <a:gd name="T19" fmla="*/ 31 h 2382"/>
                  <a:gd name="T20" fmla="*/ 31 w 952"/>
                  <a:gd name="T21" fmla="*/ 31 h 2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2" h="2382">
                    <a:moveTo>
                      <a:pt x="31" y="31"/>
                    </a:moveTo>
                    <a:lnTo>
                      <a:pt x="31" y="31"/>
                    </a:lnTo>
                    <a:cubicBezTo>
                      <a:pt x="11" y="51"/>
                      <a:pt x="0" y="79"/>
                      <a:pt x="0" y="107"/>
                    </a:cubicBezTo>
                    <a:lnTo>
                      <a:pt x="0" y="2382"/>
                    </a:lnTo>
                    <a:lnTo>
                      <a:pt x="952" y="2382"/>
                    </a:lnTo>
                    <a:lnTo>
                      <a:pt x="952" y="107"/>
                    </a:lnTo>
                    <a:cubicBezTo>
                      <a:pt x="952" y="79"/>
                      <a:pt x="941" y="52"/>
                      <a:pt x="921" y="31"/>
                    </a:cubicBezTo>
                    <a:cubicBezTo>
                      <a:pt x="901" y="11"/>
                      <a:pt x="874" y="0"/>
                      <a:pt x="845" y="0"/>
                    </a:cubicBezTo>
                    <a:lnTo>
                      <a:pt x="107" y="0"/>
                    </a:lnTo>
                    <a:cubicBezTo>
                      <a:pt x="79" y="0"/>
                      <a:pt x="51" y="12"/>
                      <a:pt x="31" y="31"/>
                    </a:cubicBezTo>
                    <a:lnTo>
                      <a:pt x="31" y="31"/>
                    </a:lnTo>
                    <a:close/>
                  </a:path>
                </a:pathLst>
              </a:custGeom>
              <a:grp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20"/>
              <p:cNvSpPr>
                <a:spLocks/>
              </p:cNvSpPr>
              <p:nvPr/>
            </p:nvSpPr>
            <p:spPr bwMode="auto">
              <a:xfrm>
                <a:off x="3707" y="1760"/>
                <a:ext cx="252" cy="380"/>
              </a:xfrm>
              <a:custGeom>
                <a:avLst/>
                <a:gdLst>
                  <a:gd name="T0" fmla="*/ 107 w 953"/>
                  <a:gd name="T1" fmla="*/ 0 h 1432"/>
                  <a:gd name="T2" fmla="*/ 107 w 953"/>
                  <a:gd name="T3" fmla="*/ 0 h 1432"/>
                  <a:gd name="T4" fmla="*/ 32 w 953"/>
                  <a:gd name="T5" fmla="*/ 31 h 1432"/>
                  <a:gd name="T6" fmla="*/ 0 w 953"/>
                  <a:gd name="T7" fmla="*/ 107 h 1432"/>
                  <a:gd name="T8" fmla="*/ 0 w 953"/>
                  <a:gd name="T9" fmla="*/ 1432 h 1432"/>
                  <a:gd name="T10" fmla="*/ 953 w 953"/>
                  <a:gd name="T11" fmla="*/ 1432 h 1432"/>
                  <a:gd name="T12" fmla="*/ 953 w 953"/>
                  <a:gd name="T13" fmla="*/ 107 h 1432"/>
                  <a:gd name="T14" fmla="*/ 921 w 953"/>
                  <a:gd name="T15" fmla="*/ 32 h 1432"/>
                  <a:gd name="T16" fmla="*/ 846 w 953"/>
                  <a:gd name="T17" fmla="*/ 0 h 1432"/>
                  <a:gd name="T18" fmla="*/ 107 w 953"/>
                  <a:gd name="T19" fmla="*/ 0 h 1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3" h="1432">
                    <a:moveTo>
                      <a:pt x="107" y="0"/>
                    </a:moveTo>
                    <a:lnTo>
                      <a:pt x="107" y="0"/>
                    </a:lnTo>
                    <a:cubicBezTo>
                      <a:pt x="79" y="0"/>
                      <a:pt x="52" y="12"/>
                      <a:pt x="32" y="31"/>
                    </a:cubicBezTo>
                    <a:cubicBezTo>
                      <a:pt x="12" y="51"/>
                      <a:pt x="0" y="79"/>
                      <a:pt x="0" y="107"/>
                    </a:cubicBezTo>
                    <a:lnTo>
                      <a:pt x="0" y="1432"/>
                    </a:lnTo>
                    <a:lnTo>
                      <a:pt x="953" y="1432"/>
                    </a:lnTo>
                    <a:lnTo>
                      <a:pt x="953" y="107"/>
                    </a:lnTo>
                    <a:cubicBezTo>
                      <a:pt x="953" y="78"/>
                      <a:pt x="941" y="52"/>
                      <a:pt x="921" y="32"/>
                    </a:cubicBezTo>
                    <a:cubicBezTo>
                      <a:pt x="901" y="11"/>
                      <a:pt x="874" y="0"/>
                      <a:pt x="846" y="0"/>
                    </a:cubicBezTo>
                    <a:lnTo>
                      <a:pt x="1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21"/>
              <p:cNvSpPr>
                <a:spLocks/>
              </p:cNvSpPr>
              <p:nvPr/>
            </p:nvSpPr>
            <p:spPr bwMode="auto">
              <a:xfrm>
                <a:off x="3707" y="1796"/>
                <a:ext cx="252" cy="380"/>
              </a:xfrm>
              <a:custGeom>
                <a:avLst/>
                <a:gdLst>
                  <a:gd name="T0" fmla="*/ 107 w 953"/>
                  <a:gd name="T1" fmla="*/ 0 h 1432"/>
                  <a:gd name="T2" fmla="*/ 107 w 953"/>
                  <a:gd name="T3" fmla="*/ 0 h 1432"/>
                  <a:gd name="T4" fmla="*/ 32 w 953"/>
                  <a:gd name="T5" fmla="*/ 31 h 1432"/>
                  <a:gd name="T6" fmla="*/ 0 w 953"/>
                  <a:gd name="T7" fmla="*/ 107 h 1432"/>
                  <a:gd name="T8" fmla="*/ 0 w 953"/>
                  <a:gd name="T9" fmla="*/ 1432 h 1432"/>
                  <a:gd name="T10" fmla="*/ 953 w 953"/>
                  <a:gd name="T11" fmla="*/ 1432 h 1432"/>
                  <a:gd name="T12" fmla="*/ 953 w 953"/>
                  <a:gd name="T13" fmla="*/ 107 h 1432"/>
                  <a:gd name="T14" fmla="*/ 921 w 953"/>
                  <a:gd name="T15" fmla="*/ 32 h 1432"/>
                  <a:gd name="T16" fmla="*/ 846 w 953"/>
                  <a:gd name="T17" fmla="*/ 0 h 1432"/>
                  <a:gd name="T18" fmla="*/ 107 w 953"/>
                  <a:gd name="T19" fmla="*/ 0 h 1432"/>
                  <a:gd name="T20" fmla="*/ 107 w 953"/>
                  <a:gd name="T21" fmla="*/ 0 h 1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3" h="1432">
                    <a:moveTo>
                      <a:pt x="107" y="0"/>
                    </a:moveTo>
                    <a:lnTo>
                      <a:pt x="107" y="0"/>
                    </a:lnTo>
                    <a:cubicBezTo>
                      <a:pt x="79" y="0"/>
                      <a:pt x="52" y="12"/>
                      <a:pt x="32" y="31"/>
                    </a:cubicBezTo>
                    <a:cubicBezTo>
                      <a:pt x="12" y="51"/>
                      <a:pt x="0" y="79"/>
                      <a:pt x="0" y="107"/>
                    </a:cubicBezTo>
                    <a:lnTo>
                      <a:pt x="0" y="1432"/>
                    </a:lnTo>
                    <a:lnTo>
                      <a:pt x="953" y="1432"/>
                    </a:lnTo>
                    <a:lnTo>
                      <a:pt x="953" y="107"/>
                    </a:lnTo>
                    <a:cubicBezTo>
                      <a:pt x="953" y="78"/>
                      <a:pt x="941" y="52"/>
                      <a:pt x="921" y="32"/>
                    </a:cubicBezTo>
                    <a:cubicBezTo>
                      <a:pt x="901" y="11"/>
                      <a:pt x="874" y="0"/>
                      <a:pt x="846" y="0"/>
                    </a:cubicBezTo>
                    <a:lnTo>
                      <a:pt x="107" y="0"/>
                    </a:lnTo>
                    <a:lnTo>
                      <a:pt x="107" y="0"/>
                    </a:lnTo>
                    <a:close/>
                  </a:path>
                </a:pathLst>
              </a:custGeom>
              <a:grp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22"/>
              <p:cNvSpPr>
                <a:spLocks/>
              </p:cNvSpPr>
              <p:nvPr/>
            </p:nvSpPr>
            <p:spPr bwMode="auto">
              <a:xfrm>
                <a:off x="3339" y="2189"/>
                <a:ext cx="1003" cy="69"/>
              </a:xfrm>
              <a:custGeom>
                <a:avLst/>
                <a:gdLst>
                  <a:gd name="T0" fmla="*/ 3658 w 3788"/>
                  <a:gd name="T1" fmla="*/ 0 h 260"/>
                  <a:gd name="T2" fmla="*/ 3658 w 3788"/>
                  <a:gd name="T3" fmla="*/ 0 h 260"/>
                  <a:gd name="T4" fmla="*/ 130 w 3788"/>
                  <a:gd name="T5" fmla="*/ 0 h 260"/>
                  <a:gd name="T6" fmla="*/ 0 w 3788"/>
                  <a:gd name="T7" fmla="*/ 130 h 260"/>
                  <a:gd name="T8" fmla="*/ 130 w 3788"/>
                  <a:gd name="T9" fmla="*/ 260 h 260"/>
                  <a:gd name="T10" fmla="*/ 3658 w 3788"/>
                  <a:gd name="T11" fmla="*/ 260 h 260"/>
                  <a:gd name="T12" fmla="*/ 3788 w 3788"/>
                  <a:gd name="T13" fmla="*/ 130 h 260"/>
                  <a:gd name="T14" fmla="*/ 3658 w 3788"/>
                  <a:gd name="T15" fmla="*/ 0 h 2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88" h="260">
                    <a:moveTo>
                      <a:pt x="3658" y="0"/>
                    </a:moveTo>
                    <a:lnTo>
                      <a:pt x="3658" y="0"/>
                    </a:lnTo>
                    <a:lnTo>
                      <a:pt x="130" y="0"/>
                    </a:lnTo>
                    <a:cubicBezTo>
                      <a:pt x="58" y="0"/>
                      <a:pt x="0" y="58"/>
                      <a:pt x="0" y="130"/>
                    </a:cubicBezTo>
                    <a:cubicBezTo>
                      <a:pt x="0" y="202"/>
                      <a:pt x="58" y="260"/>
                      <a:pt x="130" y="260"/>
                    </a:cubicBezTo>
                    <a:lnTo>
                      <a:pt x="3658" y="260"/>
                    </a:lnTo>
                    <a:cubicBezTo>
                      <a:pt x="3730" y="260"/>
                      <a:pt x="3788" y="202"/>
                      <a:pt x="3788" y="130"/>
                    </a:cubicBezTo>
                    <a:cubicBezTo>
                      <a:pt x="3788" y="58"/>
                      <a:pt x="3730" y="0"/>
                      <a:pt x="365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23"/>
              <p:cNvSpPr>
                <a:spLocks/>
              </p:cNvSpPr>
              <p:nvPr/>
            </p:nvSpPr>
            <p:spPr bwMode="auto">
              <a:xfrm>
                <a:off x="3339" y="2225"/>
                <a:ext cx="1003" cy="69"/>
              </a:xfrm>
              <a:custGeom>
                <a:avLst/>
                <a:gdLst>
                  <a:gd name="T0" fmla="*/ 3658 w 3788"/>
                  <a:gd name="T1" fmla="*/ 0 h 260"/>
                  <a:gd name="T2" fmla="*/ 3658 w 3788"/>
                  <a:gd name="T3" fmla="*/ 0 h 260"/>
                  <a:gd name="T4" fmla="*/ 130 w 3788"/>
                  <a:gd name="T5" fmla="*/ 0 h 260"/>
                  <a:gd name="T6" fmla="*/ 0 w 3788"/>
                  <a:gd name="T7" fmla="*/ 130 h 260"/>
                  <a:gd name="T8" fmla="*/ 130 w 3788"/>
                  <a:gd name="T9" fmla="*/ 260 h 260"/>
                  <a:gd name="T10" fmla="*/ 3658 w 3788"/>
                  <a:gd name="T11" fmla="*/ 260 h 260"/>
                  <a:gd name="T12" fmla="*/ 3788 w 3788"/>
                  <a:gd name="T13" fmla="*/ 130 h 260"/>
                  <a:gd name="T14" fmla="*/ 3658 w 3788"/>
                  <a:gd name="T15" fmla="*/ 0 h 260"/>
                  <a:gd name="T16" fmla="*/ 3658 w 3788"/>
                  <a:gd name="T17"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88" h="260">
                    <a:moveTo>
                      <a:pt x="3658" y="0"/>
                    </a:moveTo>
                    <a:lnTo>
                      <a:pt x="3658" y="0"/>
                    </a:lnTo>
                    <a:lnTo>
                      <a:pt x="130" y="0"/>
                    </a:lnTo>
                    <a:cubicBezTo>
                      <a:pt x="58" y="0"/>
                      <a:pt x="0" y="58"/>
                      <a:pt x="0" y="130"/>
                    </a:cubicBezTo>
                    <a:cubicBezTo>
                      <a:pt x="0" y="202"/>
                      <a:pt x="58" y="260"/>
                      <a:pt x="130" y="260"/>
                    </a:cubicBezTo>
                    <a:lnTo>
                      <a:pt x="3658" y="260"/>
                    </a:lnTo>
                    <a:cubicBezTo>
                      <a:pt x="3730" y="260"/>
                      <a:pt x="3788" y="202"/>
                      <a:pt x="3788" y="130"/>
                    </a:cubicBezTo>
                    <a:cubicBezTo>
                      <a:pt x="3788" y="58"/>
                      <a:pt x="3730" y="0"/>
                      <a:pt x="3658" y="0"/>
                    </a:cubicBezTo>
                    <a:lnTo>
                      <a:pt x="3658" y="0"/>
                    </a:lnTo>
                    <a:close/>
                  </a:path>
                </a:pathLst>
              </a:custGeom>
              <a:grp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2" name="Group 11"/>
          <p:cNvGrpSpPr/>
          <p:nvPr/>
        </p:nvGrpSpPr>
        <p:grpSpPr>
          <a:xfrm>
            <a:off x="4553011" y="3233751"/>
            <a:ext cx="3195167" cy="2117527"/>
            <a:chOff x="4555018" y="3265162"/>
            <a:chExt cx="3195167" cy="2117527"/>
          </a:xfrm>
        </p:grpSpPr>
        <p:grpSp>
          <p:nvGrpSpPr>
            <p:cNvPr id="51" name="Group 50"/>
            <p:cNvGrpSpPr/>
            <p:nvPr/>
          </p:nvGrpSpPr>
          <p:grpSpPr>
            <a:xfrm>
              <a:off x="4555018" y="3265162"/>
              <a:ext cx="3195167" cy="2117527"/>
              <a:chOff x="2145991" y="3232504"/>
              <a:chExt cx="3195167" cy="2117527"/>
            </a:xfrm>
          </p:grpSpPr>
          <p:sp>
            <p:nvSpPr>
              <p:cNvPr id="60" name="Oval 59"/>
              <p:cNvSpPr>
                <a:spLocks noChangeAspect="1"/>
              </p:cNvSpPr>
              <p:nvPr/>
            </p:nvSpPr>
            <p:spPr>
              <a:xfrm flipH="1">
                <a:off x="3689541" y="3232504"/>
                <a:ext cx="128016" cy="128016"/>
              </a:xfrm>
              <a:prstGeom prst="ellipse">
                <a:avLst/>
              </a:prstGeom>
              <a:solidFill>
                <a:schemeClr val="bg1">
                  <a:lumMod val="75000"/>
                </a:schemeClr>
              </a:solidFill>
              <a:ln w="25400">
                <a:solidFill>
                  <a:schemeClr val="accent1"/>
                </a:solidFill>
              </a:ln>
            </p:spPr>
            <p:txBody>
              <a:bodyPr vert="horz" wrap="square" lIns="182880" tIns="0" rIns="91440" bIns="0" rtlCol="0" anchor="ctr">
                <a:noAutofit/>
              </a:bodyPr>
              <a:lstStyle/>
              <a:p>
                <a:pPr algn="ctr">
                  <a:lnSpc>
                    <a:spcPct val="90000"/>
                  </a:lnSpc>
                  <a:buFont typeface="Arial" pitchFamily="34" charset="0"/>
                  <a:buNone/>
                </a:pPr>
                <a:endParaRPr lang="en-US" sz="2000" cap="all">
                  <a:solidFill>
                    <a:schemeClr val="bg1"/>
                  </a:solidFill>
                  <a:effectLst>
                    <a:outerShdw blurRad="38100" dist="25400" dir="2700000" algn="tl">
                      <a:srgbClr val="000000">
                        <a:alpha val="0"/>
                      </a:srgbClr>
                    </a:outerShdw>
                  </a:effectLst>
                  <a:latin typeface="+mj-lt"/>
                </a:endParaRPr>
              </a:p>
            </p:txBody>
          </p:sp>
          <p:cxnSp>
            <p:nvCxnSpPr>
              <p:cNvPr id="61" name="Straight Connector 60"/>
              <p:cNvCxnSpPr/>
              <p:nvPr/>
            </p:nvCxnSpPr>
            <p:spPr>
              <a:xfrm flipV="1">
                <a:off x="3751581" y="3360520"/>
                <a:ext cx="0" cy="417208"/>
              </a:xfrm>
              <a:prstGeom prst="line">
                <a:avLst/>
              </a:prstGeom>
              <a:ln w="25400">
                <a:solidFill>
                  <a:schemeClr val="accent1"/>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sp>
            <p:nvSpPr>
              <p:cNvPr id="62" name="Text Placeholder 8"/>
              <p:cNvSpPr txBox="1">
                <a:spLocks/>
              </p:cNvSpPr>
              <p:nvPr/>
            </p:nvSpPr>
            <p:spPr>
              <a:xfrm>
                <a:off x="2145991" y="5001304"/>
                <a:ext cx="3195167" cy="348727"/>
              </a:xfrm>
              <a:prstGeom prst="rect">
                <a:avLst/>
              </a:prstGeom>
            </p:spPr>
            <p:txBody>
              <a:bodyPr anchor="ctr">
                <a:noAutofit/>
              </a:bodyPr>
              <a:lstStyle>
                <a:defPPr>
                  <a:defRPr lang="en-US"/>
                </a:defPPr>
                <a:lvl1pPr indent="0" algn="ctr" defTabSz="457200">
                  <a:spcBef>
                    <a:spcPct val="20000"/>
                  </a:spcBef>
                  <a:buFont typeface="Arial"/>
                  <a:buNone/>
                  <a:defRPr sz="3200">
                    <a:solidFill>
                      <a:schemeClr val="accent1">
                        <a:lumMod val="75000"/>
                      </a:schemeClr>
                    </a:solidFill>
                    <a:latin typeface="Franklin Gothic Medium"/>
                    <a:ea typeface="Tahoma" pitchFamily="34" charset="0"/>
                    <a:cs typeface="Franklin Gothic Medium"/>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US" sz="1800" u="sng" dirty="0"/>
                  <a:t>Protect</a:t>
                </a:r>
                <a:r>
                  <a:rPr lang="en-US" sz="1800" dirty="0"/>
                  <a:t> keys for</a:t>
                </a:r>
                <a:br>
                  <a:rPr lang="en-US" sz="1800" dirty="0"/>
                </a:br>
                <a:r>
                  <a:rPr lang="en-US" sz="1800" dirty="0"/>
                  <a:t>data privacy</a:t>
                </a:r>
                <a:endParaRPr lang="en-US" sz="1800" dirty="0">
                  <a:solidFill>
                    <a:schemeClr val="tx2"/>
                  </a:solidFill>
                </a:endParaRPr>
              </a:p>
            </p:txBody>
          </p:sp>
        </p:grpSp>
        <p:sp>
          <p:nvSpPr>
            <p:cNvPr id="73" name="Freeform 12"/>
            <p:cNvSpPr>
              <a:spLocks noEditPoints="1"/>
            </p:cNvSpPr>
            <p:nvPr/>
          </p:nvSpPr>
          <p:spPr bwMode="auto">
            <a:xfrm>
              <a:off x="5747422" y="3783507"/>
              <a:ext cx="841239" cy="1100551"/>
            </a:xfrm>
            <a:custGeom>
              <a:avLst/>
              <a:gdLst>
                <a:gd name="T0" fmla="*/ 287 w 287"/>
                <a:gd name="T1" fmla="*/ 314 h 358"/>
                <a:gd name="T2" fmla="*/ 243 w 287"/>
                <a:gd name="T3" fmla="*/ 358 h 358"/>
                <a:gd name="T4" fmla="*/ 43 w 287"/>
                <a:gd name="T5" fmla="*/ 358 h 358"/>
                <a:gd name="T6" fmla="*/ 0 w 287"/>
                <a:gd name="T7" fmla="*/ 314 h 358"/>
                <a:gd name="T8" fmla="*/ 0 w 287"/>
                <a:gd name="T9" fmla="*/ 43 h 358"/>
                <a:gd name="T10" fmla="*/ 43 w 287"/>
                <a:gd name="T11" fmla="*/ 0 h 358"/>
                <a:gd name="T12" fmla="*/ 148 w 287"/>
                <a:gd name="T13" fmla="*/ 0 h 358"/>
                <a:gd name="T14" fmla="*/ 148 w 287"/>
                <a:gd name="T15" fmla="*/ 64 h 358"/>
                <a:gd name="T16" fmla="*/ 222 w 287"/>
                <a:gd name="T17" fmla="*/ 138 h 358"/>
                <a:gd name="T18" fmla="*/ 287 w 287"/>
                <a:gd name="T19" fmla="*/ 138 h 358"/>
                <a:gd name="T20" fmla="*/ 287 w 287"/>
                <a:gd name="T21" fmla="*/ 314 h 358"/>
                <a:gd name="T22" fmla="*/ 222 w 287"/>
                <a:gd name="T23" fmla="*/ 102 h 358"/>
                <a:gd name="T24" fmla="*/ 184 w 287"/>
                <a:gd name="T25" fmla="*/ 64 h 358"/>
                <a:gd name="T26" fmla="*/ 184 w 287"/>
                <a:gd name="T27" fmla="*/ 0 h 358"/>
                <a:gd name="T28" fmla="*/ 287 w 287"/>
                <a:gd name="T29" fmla="*/ 102 h 358"/>
                <a:gd name="T30" fmla="*/ 222 w 287"/>
                <a:gd name="T31" fmla="*/ 102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58">
                  <a:moveTo>
                    <a:pt x="287" y="314"/>
                  </a:moveTo>
                  <a:cubicBezTo>
                    <a:pt x="287" y="338"/>
                    <a:pt x="267" y="358"/>
                    <a:pt x="243" y="358"/>
                  </a:cubicBezTo>
                  <a:cubicBezTo>
                    <a:pt x="43" y="358"/>
                    <a:pt x="43" y="358"/>
                    <a:pt x="43" y="358"/>
                  </a:cubicBezTo>
                  <a:cubicBezTo>
                    <a:pt x="19" y="358"/>
                    <a:pt x="0" y="338"/>
                    <a:pt x="0" y="314"/>
                  </a:cubicBezTo>
                  <a:cubicBezTo>
                    <a:pt x="0" y="43"/>
                    <a:pt x="0" y="43"/>
                    <a:pt x="0" y="43"/>
                  </a:cubicBezTo>
                  <a:cubicBezTo>
                    <a:pt x="0" y="19"/>
                    <a:pt x="19" y="0"/>
                    <a:pt x="43" y="0"/>
                  </a:cubicBezTo>
                  <a:cubicBezTo>
                    <a:pt x="148" y="0"/>
                    <a:pt x="148" y="0"/>
                    <a:pt x="148" y="0"/>
                  </a:cubicBezTo>
                  <a:cubicBezTo>
                    <a:pt x="148" y="64"/>
                    <a:pt x="148" y="64"/>
                    <a:pt x="148" y="64"/>
                  </a:cubicBezTo>
                  <a:cubicBezTo>
                    <a:pt x="148" y="105"/>
                    <a:pt x="182" y="138"/>
                    <a:pt x="222" y="138"/>
                  </a:cubicBezTo>
                  <a:cubicBezTo>
                    <a:pt x="287" y="138"/>
                    <a:pt x="287" y="138"/>
                    <a:pt x="287" y="138"/>
                  </a:cubicBezTo>
                  <a:lnTo>
                    <a:pt x="287" y="314"/>
                  </a:lnTo>
                  <a:close/>
                  <a:moveTo>
                    <a:pt x="222" y="102"/>
                  </a:moveTo>
                  <a:cubicBezTo>
                    <a:pt x="202" y="102"/>
                    <a:pt x="184" y="85"/>
                    <a:pt x="184" y="64"/>
                  </a:cubicBezTo>
                  <a:cubicBezTo>
                    <a:pt x="184" y="0"/>
                    <a:pt x="184" y="0"/>
                    <a:pt x="184" y="0"/>
                  </a:cubicBezTo>
                  <a:cubicBezTo>
                    <a:pt x="287" y="102"/>
                    <a:pt x="287" y="102"/>
                    <a:pt x="287" y="102"/>
                  </a:cubicBezTo>
                  <a:lnTo>
                    <a:pt x="222" y="102"/>
                  </a:ln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74" name="Group 73"/>
            <p:cNvGrpSpPr/>
            <p:nvPr/>
          </p:nvGrpSpPr>
          <p:grpSpPr>
            <a:xfrm>
              <a:off x="5950621" y="4202231"/>
              <a:ext cx="420619" cy="387155"/>
              <a:chOff x="2800350" y="1128713"/>
              <a:chExt cx="160338" cy="161925"/>
            </a:xfrm>
          </p:grpSpPr>
          <p:sp>
            <p:nvSpPr>
              <p:cNvPr id="75" name="Oval 10"/>
              <p:cNvSpPr>
                <a:spLocks noChangeArrowheads="1"/>
              </p:cNvSpPr>
              <p:nvPr/>
            </p:nvSpPr>
            <p:spPr bwMode="auto">
              <a:xfrm>
                <a:off x="2800350" y="1128713"/>
                <a:ext cx="160338" cy="161925"/>
              </a:xfrm>
              <a:prstGeom prst="ellipse">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76" name="Freeform 11"/>
              <p:cNvSpPr>
                <a:spLocks/>
              </p:cNvSpPr>
              <p:nvPr/>
            </p:nvSpPr>
            <p:spPr bwMode="auto">
              <a:xfrm>
                <a:off x="2825750" y="1152525"/>
                <a:ext cx="103188" cy="112712"/>
              </a:xfrm>
              <a:custGeom>
                <a:avLst/>
                <a:gdLst>
                  <a:gd name="T0" fmla="*/ 62 w 115"/>
                  <a:gd name="T1" fmla="*/ 125 h 125"/>
                  <a:gd name="T2" fmla="*/ 50 w 115"/>
                  <a:gd name="T3" fmla="*/ 111 h 125"/>
                  <a:gd name="T4" fmla="*/ 4 w 115"/>
                  <a:gd name="T5" fmla="*/ 65 h 125"/>
                  <a:gd name="T6" fmla="*/ 3 w 115"/>
                  <a:gd name="T7" fmla="*/ 52 h 125"/>
                  <a:gd name="T8" fmla="*/ 17 w 115"/>
                  <a:gd name="T9" fmla="*/ 51 h 125"/>
                  <a:gd name="T10" fmla="*/ 52 w 115"/>
                  <a:gd name="T11" fmla="*/ 85 h 125"/>
                  <a:gd name="T12" fmla="*/ 99 w 115"/>
                  <a:gd name="T13" fmla="*/ 3 h 125"/>
                  <a:gd name="T14" fmla="*/ 112 w 115"/>
                  <a:gd name="T15" fmla="*/ 5 h 125"/>
                  <a:gd name="T16" fmla="*/ 111 w 115"/>
                  <a:gd name="T17" fmla="*/ 18 h 125"/>
                  <a:gd name="T18" fmla="*/ 66 w 115"/>
                  <a:gd name="T19" fmla="*/ 106 h 125"/>
                  <a:gd name="T20" fmla="*/ 62 w 115"/>
                  <a:gd name="T21"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25">
                    <a:moveTo>
                      <a:pt x="62" y="125"/>
                    </a:moveTo>
                    <a:cubicBezTo>
                      <a:pt x="50" y="111"/>
                      <a:pt x="50" y="111"/>
                      <a:pt x="50" y="111"/>
                    </a:cubicBezTo>
                    <a:cubicBezTo>
                      <a:pt x="32" y="91"/>
                      <a:pt x="28" y="86"/>
                      <a:pt x="4" y="65"/>
                    </a:cubicBezTo>
                    <a:cubicBezTo>
                      <a:pt x="0" y="62"/>
                      <a:pt x="0" y="56"/>
                      <a:pt x="3" y="52"/>
                    </a:cubicBezTo>
                    <a:cubicBezTo>
                      <a:pt x="7" y="48"/>
                      <a:pt x="13" y="48"/>
                      <a:pt x="17" y="51"/>
                    </a:cubicBezTo>
                    <a:cubicBezTo>
                      <a:pt x="35" y="67"/>
                      <a:pt x="42" y="74"/>
                      <a:pt x="52" y="85"/>
                    </a:cubicBezTo>
                    <a:cubicBezTo>
                      <a:pt x="61" y="58"/>
                      <a:pt x="79" y="18"/>
                      <a:pt x="99" y="3"/>
                    </a:cubicBezTo>
                    <a:cubicBezTo>
                      <a:pt x="103" y="0"/>
                      <a:pt x="109" y="1"/>
                      <a:pt x="112" y="5"/>
                    </a:cubicBezTo>
                    <a:cubicBezTo>
                      <a:pt x="115" y="9"/>
                      <a:pt x="115" y="15"/>
                      <a:pt x="111" y="18"/>
                    </a:cubicBezTo>
                    <a:cubicBezTo>
                      <a:pt x="92" y="32"/>
                      <a:pt x="71" y="81"/>
                      <a:pt x="66" y="106"/>
                    </a:cubicBezTo>
                    <a:lnTo>
                      <a:pt x="62" y="125"/>
                    </a:ln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grpSp>
      </p:grpSp>
      <p:grpSp>
        <p:nvGrpSpPr>
          <p:cNvPr id="26" name="Group 25"/>
          <p:cNvGrpSpPr/>
          <p:nvPr/>
        </p:nvGrpSpPr>
        <p:grpSpPr>
          <a:xfrm>
            <a:off x="1101274" y="3265162"/>
            <a:ext cx="2311980" cy="2072983"/>
            <a:chOff x="-1892430" y="3265162"/>
            <a:chExt cx="2311980" cy="2072983"/>
          </a:xfrm>
        </p:grpSpPr>
        <p:sp>
          <p:nvSpPr>
            <p:cNvPr id="64" name="Oval 63"/>
            <p:cNvSpPr>
              <a:spLocks noChangeAspect="1"/>
            </p:cNvSpPr>
            <p:nvPr/>
          </p:nvSpPr>
          <p:spPr>
            <a:xfrm flipH="1">
              <a:off x="-824490" y="3265162"/>
              <a:ext cx="128016" cy="128016"/>
            </a:xfrm>
            <a:prstGeom prst="ellipse">
              <a:avLst/>
            </a:prstGeom>
            <a:solidFill>
              <a:schemeClr val="bg1">
                <a:lumMod val="75000"/>
              </a:schemeClr>
            </a:solidFill>
            <a:ln w="25400">
              <a:solidFill>
                <a:schemeClr val="accent1"/>
              </a:solidFill>
            </a:ln>
          </p:spPr>
          <p:txBody>
            <a:bodyPr vert="horz" wrap="square" lIns="182880" tIns="0" rIns="91440" bIns="0" rtlCol="0" anchor="ctr">
              <a:noAutofit/>
            </a:bodyPr>
            <a:lstStyle/>
            <a:p>
              <a:pPr algn="ctr">
                <a:lnSpc>
                  <a:spcPct val="90000"/>
                </a:lnSpc>
                <a:buFont typeface="Arial" pitchFamily="34" charset="0"/>
                <a:buNone/>
              </a:pPr>
              <a:endParaRPr lang="en-US" sz="2000" cap="all" dirty="0">
                <a:solidFill>
                  <a:schemeClr val="bg1"/>
                </a:solidFill>
                <a:effectLst>
                  <a:outerShdw blurRad="38100" dist="25400" dir="2700000" algn="tl">
                    <a:srgbClr val="000000">
                      <a:alpha val="0"/>
                    </a:srgbClr>
                  </a:outerShdw>
                </a:effectLst>
                <a:latin typeface="+mj-lt"/>
              </a:endParaRPr>
            </a:p>
          </p:txBody>
        </p:sp>
        <p:cxnSp>
          <p:nvCxnSpPr>
            <p:cNvPr id="65" name="Straight Connector 64"/>
            <p:cNvCxnSpPr/>
            <p:nvPr/>
          </p:nvCxnSpPr>
          <p:spPr>
            <a:xfrm flipV="1">
              <a:off x="-762450" y="3393178"/>
              <a:ext cx="0" cy="264422"/>
            </a:xfrm>
            <a:prstGeom prst="line">
              <a:avLst/>
            </a:prstGeom>
            <a:ln w="25400">
              <a:solidFill>
                <a:schemeClr val="accent1"/>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sp>
          <p:nvSpPr>
            <p:cNvPr id="66" name="Text Placeholder 8"/>
            <p:cNvSpPr txBox="1">
              <a:spLocks/>
            </p:cNvSpPr>
            <p:nvPr/>
          </p:nvSpPr>
          <p:spPr>
            <a:xfrm>
              <a:off x="-1892430" y="4989418"/>
              <a:ext cx="2311980" cy="348727"/>
            </a:xfrm>
            <a:prstGeom prst="rect">
              <a:avLst/>
            </a:prstGeom>
          </p:spPr>
          <p:txBody>
            <a:bodyPr anchor="ctr">
              <a:noAutofit/>
            </a:bodyPr>
            <a:lstStyle>
              <a:defPPr>
                <a:defRPr lang="en-US"/>
              </a:defPPr>
              <a:lvl1pPr indent="0" algn="ctr" defTabSz="457200">
                <a:spcBef>
                  <a:spcPct val="20000"/>
                </a:spcBef>
                <a:buFont typeface="Arial"/>
                <a:buNone/>
                <a:defRPr sz="3200">
                  <a:solidFill>
                    <a:schemeClr val="accent1">
                      <a:lumMod val="75000"/>
                    </a:schemeClr>
                  </a:solidFill>
                  <a:latin typeface="Franklin Gothic Medium"/>
                  <a:ea typeface="Tahoma" pitchFamily="34" charset="0"/>
                  <a:cs typeface="Franklin Gothic Medium"/>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US" sz="1800" u="sng" dirty="0"/>
                <a:t>Find</a:t>
              </a:r>
              <a:r>
                <a:rPr lang="en-US" sz="1800" dirty="0"/>
                <a:t> Hidden Threats in Encrypted Traffic</a:t>
              </a:r>
            </a:p>
          </p:txBody>
        </p:sp>
        <p:sp>
          <p:nvSpPr>
            <p:cNvPr id="55" name="Freeform 75"/>
            <p:cNvSpPr>
              <a:spLocks noEditPoints="1"/>
            </p:cNvSpPr>
            <p:nvPr/>
          </p:nvSpPr>
          <p:spPr bwMode="auto">
            <a:xfrm>
              <a:off x="-1195388" y="3632200"/>
              <a:ext cx="858795" cy="1143000"/>
            </a:xfrm>
            <a:custGeom>
              <a:avLst/>
              <a:gdLst>
                <a:gd name="T0" fmla="*/ 355 w 391"/>
                <a:gd name="T1" fmla="*/ 219 h 522"/>
                <a:gd name="T2" fmla="*/ 355 w 391"/>
                <a:gd name="T3" fmla="*/ 151 h 522"/>
                <a:gd name="T4" fmla="*/ 204 w 391"/>
                <a:gd name="T5" fmla="*/ 0 h 522"/>
                <a:gd name="T6" fmla="*/ 187 w 391"/>
                <a:gd name="T7" fmla="*/ 0 h 522"/>
                <a:gd name="T8" fmla="*/ 36 w 391"/>
                <a:gd name="T9" fmla="*/ 151 h 522"/>
                <a:gd name="T10" fmla="*/ 36 w 391"/>
                <a:gd name="T11" fmla="*/ 219 h 522"/>
                <a:gd name="T12" fmla="*/ 0 w 391"/>
                <a:gd name="T13" fmla="*/ 257 h 522"/>
                <a:gd name="T14" fmla="*/ 0 w 391"/>
                <a:gd name="T15" fmla="*/ 485 h 522"/>
                <a:gd name="T16" fmla="*/ 38 w 391"/>
                <a:gd name="T17" fmla="*/ 522 h 522"/>
                <a:gd name="T18" fmla="*/ 353 w 391"/>
                <a:gd name="T19" fmla="*/ 522 h 522"/>
                <a:gd name="T20" fmla="*/ 391 w 391"/>
                <a:gd name="T21" fmla="*/ 485 h 522"/>
                <a:gd name="T22" fmla="*/ 391 w 391"/>
                <a:gd name="T23" fmla="*/ 257 h 522"/>
                <a:gd name="T24" fmla="*/ 355 w 391"/>
                <a:gd name="T25" fmla="*/ 219 h 522"/>
                <a:gd name="T26" fmla="*/ 254 w 391"/>
                <a:gd name="T27" fmla="*/ 444 h 522"/>
                <a:gd name="T28" fmla="*/ 225 w 391"/>
                <a:gd name="T29" fmla="*/ 444 h 522"/>
                <a:gd name="T30" fmla="*/ 224 w 391"/>
                <a:gd name="T31" fmla="*/ 444 h 522"/>
                <a:gd name="T32" fmla="*/ 195 w 391"/>
                <a:gd name="T33" fmla="*/ 415 h 522"/>
                <a:gd name="T34" fmla="*/ 167 w 391"/>
                <a:gd name="T35" fmla="*/ 444 h 522"/>
                <a:gd name="T36" fmla="*/ 166 w 391"/>
                <a:gd name="T37" fmla="*/ 444 h 522"/>
                <a:gd name="T38" fmla="*/ 137 w 391"/>
                <a:gd name="T39" fmla="*/ 444 h 522"/>
                <a:gd name="T40" fmla="*/ 137 w 391"/>
                <a:gd name="T41" fmla="*/ 325 h 522"/>
                <a:gd name="T42" fmla="*/ 148 w 391"/>
                <a:gd name="T43" fmla="*/ 314 h 522"/>
                <a:gd name="T44" fmla="*/ 243 w 391"/>
                <a:gd name="T45" fmla="*/ 314 h 522"/>
                <a:gd name="T46" fmla="*/ 254 w 391"/>
                <a:gd name="T47" fmla="*/ 325 h 522"/>
                <a:gd name="T48" fmla="*/ 254 w 391"/>
                <a:gd name="T49" fmla="*/ 444 h 522"/>
                <a:gd name="T50" fmla="*/ 280 w 391"/>
                <a:gd name="T51" fmla="*/ 439 h 522"/>
                <a:gd name="T52" fmla="*/ 274 w 391"/>
                <a:gd name="T53" fmla="*/ 445 h 522"/>
                <a:gd name="T54" fmla="*/ 267 w 391"/>
                <a:gd name="T55" fmla="*/ 439 h 522"/>
                <a:gd name="T56" fmla="*/ 267 w 391"/>
                <a:gd name="T57" fmla="*/ 315 h 522"/>
                <a:gd name="T58" fmla="*/ 252 w 391"/>
                <a:gd name="T59" fmla="*/ 300 h 522"/>
                <a:gd name="T60" fmla="*/ 138 w 391"/>
                <a:gd name="T61" fmla="*/ 300 h 522"/>
                <a:gd name="T62" fmla="*/ 124 w 391"/>
                <a:gd name="T63" fmla="*/ 315 h 522"/>
                <a:gd name="T64" fmla="*/ 124 w 391"/>
                <a:gd name="T65" fmla="*/ 439 h 522"/>
                <a:gd name="T66" fmla="*/ 117 w 391"/>
                <a:gd name="T67" fmla="*/ 445 h 522"/>
                <a:gd name="T68" fmla="*/ 111 w 391"/>
                <a:gd name="T69" fmla="*/ 439 h 522"/>
                <a:gd name="T70" fmla="*/ 111 w 391"/>
                <a:gd name="T71" fmla="*/ 315 h 522"/>
                <a:gd name="T72" fmla="*/ 138 w 391"/>
                <a:gd name="T73" fmla="*/ 288 h 522"/>
                <a:gd name="T74" fmla="*/ 252 w 391"/>
                <a:gd name="T75" fmla="*/ 288 h 522"/>
                <a:gd name="T76" fmla="*/ 280 w 391"/>
                <a:gd name="T77" fmla="*/ 315 h 522"/>
                <a:gd name="T78" fmla="*/ 280 w 391"/>
                <a:gd name="T79" fmla="*/ 439 h 522"/>
                <a:gd name="T80" fmla="*/ 298 w 391"/>
                <a:gd name="T81" fmla="*/ 219 h 522"/>
                <a:gd name="T82" fmla="*/ 93 w 391"/>
                <a:gd name="T83" fmla="*/ 219 h 522"/>
                <a:gd name="T84" fmla="*/ 93 w 391"/>
                <a:gd name="T85" fmla="*/ 151 h 522"/>
                <a:gd name="T86" fmla="*/ 187 w 391"/>
                <a:gd name="T87" fmla="*/ 57 h 522"/>
                <a:gd name="T88" fmla="*/ 204 w 391"/>
                <a:gd name="T89" fmla="*/ 57 h 522"/>
                <a:gd name="T90" fmla="*/ 298 w 391"/>
                <a:gd name="T91" fmla="*/ 151 h 522"/>
                <a:gd name="T92" fmla="*/ 298 w 391"/>
                <a:gd name="T93" fmla="*/ 21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1" h="522">
                  <a:moveTo>
                    <a:pt x="355" y="219"/>
                  </a:moveTo>
                  <a:cubicBezTo>
                    <a:pt x="355" y="151"/>
                    <a:pt x="355" y="151"/>
                    <a:pt x="355" y="151"/>
                  </a:cubicBezTo>
                  <a:cubicBezTo>
                    <a:pt x="355" y="68"/>
                    <a:pt x="287" y="0"/>
                    <a:pt x="204" y="0"/>
                  </a:cubicBezTo>
                  <a:cubicBezTo>
                    <a:pt x="187" y="0"/>
                    <a:pt x="187" y="0"/>
                    <a:pt x="187" y="0"/>
                  </a:cubicBezTo>
                  <a:cubicBezTo>
                    <a:pt x="104" y="0"/>
                    <a:pt x="36" y="68"/>
                    <a:pt x="36" y="151"/>
                  </a:cubicBezTo>
                  <a:cubicBezTo>
                    <a:pt x="36" y="219"/>
                    <a:pt x="36" y="219"/>
                    <a:pt x="36" y="219"/>
                  </a:cubicBezTo>
                  <a:cubicBezTo>
                    <a:pt x="16" y="220"/>
                    <a:pt x="0" y="237"/>
                    <a:pt x="0" y="257"/>
                  </a:cubicBezTo>
                  <a:cubicBezTo>
                    <a:pt x="0" y="485"/>
                    <a:pt x="0" y="485"/>
                    <a:pt x="0" y="485"/>
                  </a:cubicBezTo>
                  <a:cubicBezTo>
                    <a:pt x="0" y="506"/>
                    <a:pt x="17" y="522"/>
                    <a:pt x="38" y="522"/>
                  </a:cubicBezTo>
                  <a:cubicBezTo>
                    <a:pt x="353" y="522"/>
                    <a:pt x="353" y="522"/>
                    <a:pt x="353" y="522"/>
                  </a:cubicBezTo>
                  <a:cubicBezTo>
                    <a:pt x="374" y="522"/>
                    <a:pt x="391" y="506"/>
                    <a:pt x="391" y="485"/>
                  </a:cubicBezTo>
                  <a:cubicBezTo>
                    <a:pt x="391" y="257"/>
                    <a:pt x="391" y="257"/>
                    <a:pt x="391" y="257"/>
                  </a:cubicBezTo>
                  <a:cubicBezTo>
                    <a:pt x="391" y="237"/>
                    <a:pt x="375" y="220"/>
                    <a:pt x="355" y="219"/>
                  </a:cubicBezTo>
                  <a:close/>
                  <a:moveTo>
                    <a:pt x="254" y="444"/>
                  </a:moveTo>
                  <a:cubicBezTo>
                    <a:pt x="225" y="444"/>
                    <a:pt x="225" y="444"/>
                    <a:pt x="225" y="444"/>
                  </a:cubicBezTo>
                  <a:cubicBezTo>
                    <a:pt x="224" y="444"/>
                    <a:pt x="224" y="444"/>
                    <a:pt x="224" y="444"/>
                  </a:cubicBezTo>
                  <a:cubicBezTo>
                    <a:pt x="195" y="415"/>
                    <a:pt x="195" y="415"/>
                    <a:pt x="195" y="415"/>
                  </a:cubicBezTo>
                  <a:cubicBezTo>
                    <a:pt x="167" y="444"/>
                    <a:pt x="167" y="444"/>
                    <a:pt x="167" y="444"/>
                  </a:cubicBezTo>
                  <a:cubicBezTo>
                    <a:pt x="166" y="444"/>
                    <a:pt x="166" y="444"/>
                    <a:pt x="166" y="444"/>
                  </a:cubicBezTo>
                  <a:cubicBezTo>
                    <a:pt x="137" y="444"/>
                    <a:pt x="137" y="444"/>
                    <a:pt x="137" y="444"/>
                  </a:cubicBezTo>
                  <a:cubicBezTo>
                    <a:pt x="137" y="325"/>
                    <a:pt x="137" y="325"/>
                    <a:pt x="137" y="325"/>
                  </a:cubicBezTo>
                  <a:cubicBezTo>
                    <a:pt x="137" y="319"/>
                    <a:pt x="142" y="314"/>
                    <a:pt x="148" y="314"/>
                  </a:cubicBezTo>
                  <a:cubicBezTo>
                    <a:pt x="243" y="314"/>
                    <a:pt x="243" y="314"/>
                    <a:pt x="243" y="314"/>
                  </a:cubicBezTo>
                  <a:cubicBezTo>
                    <a:pt x="249" y="314"/>
                    <a:pt x="254" y="319"/>
                    <a:pt x="254" y="325"/>
                  </a:cubicBezTo>
                  <a:lnTo>
                    <a:pt x="254" y="444"/>
                  </a:lnTo>
                  <a:close/>
                  <a:moveTo>
                    <a:pt x="280" y="439"/>
                  </a:moveTo>
                  <a:cubicBezTo>
                    <a:pt x="280" y="442"/>
                    <a:pt x="277" y="445"/>
                    <a:pt x="274" y="445"/>
                  </a:cubicBezTo>
                  <a:cubicBezTo>
                    <a:pt x="270" y="445"/>
                    <a:pt x="267" y="442"/>
                    <a:pt x="267" y="439"/>
                  </a:cubicBezTo>
                  <a:cubicBezTo>
                    <a:pt x="267" y="315"/>
                    <a:pt x="267" y="315"/>
                    <a:pt x="267" y="315"/>
                  </a:cubicBezTo>
                  <a:cubicBezTo>
                    <a:pt x="267" y="307"/>
                    <a:pt x="261" y="300"/>
                    <a:pt x="252" y="300"/>
                  </a:cubicBezTo>
                  <a:cubicBezTo>
                    <a:pt x="138" y="300"/>
                    <a:pt x="138" y="300"/>
                    <a:pt x="138" y="300"/>
                  </a:cubicBezTo>
                  <a:cubicBezTo>
                    <a:pt x="130" y="300"/>
                    <a:pt x="124" y="307"/>
                    <a:pt x="124" y="315"/>
                  </a:cubicBezTo>
                  <a:cubicBezTo>
                    <a:pt x="124" y="439"/>
                    <a:pt x="124" y="439"/>
                    <a:pt x="124" y="439"/>
                  </a:cubicBezTo>
                  <a:cubicBezTo>
                    <a:pt x="124" y="442"/>
                    <a:pt x="121" y="445"/>
                    <a:pt x="117" y="445"/>
                  </a:cubicBezTo>
                  <a:cubicBezTo>
                    <a:pt x="114" y="445"/>
                    <a:pt x="111" y="442"/>
                    <a:pt x="111" y="439"/>
                  </a:cubicBezTo>
                  <a:cubicBezTo>
                    <a:pt x="111" y="315"/>
                    <a:pt x="111" y="315"/>
                    <a:pt x="111" y="315"/>
                  </a:cubicBezTo>
                  <a:cubicBezTo>
                    <a:pt x="111" y="300"/>
                    <a:pt x="123" y="288"/>
                    <a:pt x="138" y="288"/>
                  </a:cubicBezTo>
                  <a:cubicBezTo>
                    <a:pt x="252" y="288"/>
                    <a:pt x="252" y="288"/>
                    <a:pt x="252" y="288"/>
                  </a:cubicBezTo>
                  <a:cubicBezTo>
                    <a:pt x="268" y="288"/>
                    <a:pt x="280" y="300"/>
                    <a:pt x="280" y="315"/>
                  </a:cubicBezTo>
                  <a:lnTo>
                    <a:pt x="280" y="439"/>
                  </a:lnTo>
                  <a:close/>
                  <a:moveTo>
                    <a:pt x="298" y="219"/>
                  </a:moveTo>
                  <a:cubicBezTo>
                    <a:pt x="93" y="219"/>
                    <a:pt x="93" y="219"/>
                    <a:pt x="93" y="219"/>
                  </a:cubicBezTo>
                  <a:cubicBezTo>
                    <a:pt x="93" y="151"/>
                    <a:pt x="93" y="151"/>
                    <a:pt x="93" y="151"/>
                  </a:cubicBezTo>
                  <a:cubicBezTo>
                    <a:pt x="93" y="99"/>
                    <a:pt x="135" y="57"/>
                    <a:pt x="187" y="57"/>
                  </a:cubicBezTo>
                  <a:cubicBezTo>
                    <a:pt x="204" y="57"/>
                    <a:pt x="204" y="57"/>
                    <a:pt x="204" y="57"/>
                  </a:cubicBezTo>
                  <a:cubicBezTo>
                    <a:pt x="256" y="57"/>
                    <a:pt x="298" y="99"/>
                    <a:pt x="298" y="151"/>
                  </a:cubicBezTo>
                  <a:lnTo>
                    <a:pt x="298" y="219"/>
                  </a:lnTo>
                  <a:close/>
                </a:path>
              </a:pathLst>
            </a:custGeom>
            <a:solidFill>
              <a:srgbClr val="4D4D4F"/>
            </a:solidFill>
            <a:ln>
              <a:noFill/>
            </a:ln>
          </p:spPr>
          <p:txBody>
            <a:bodyPr vert="horz" wrap="square" lIns="91440" tIns="45720" rIns="91440" bIns="45720" numCol="1" anchor="t" anchorCtr="0" compatLnSpc="1">
              <a:prstTxWarp prst="textNoShape">
                <a:avLst/>
              </a:prstTxWarp>
            </a:bodyPr>
            <a:lstStyle/>
            <a:p>
              <a:endParaRPr lang="en-US" dirty="0"/>
            </a:p>
          </p:txBody>
        </p:sp>
      </p:grpSp>
    </p:spTree>
    <p:custDataLst>
      <p:tags r:id="rId1"/>
    </p:custDataLst>
    <p:extLst>
      <p:ext uri="{BB962C8B-B14F-4D97-AF65-F5344CB8AC3E}">
        <p14:creationId xmlns:p14="http://schemas.microsoft.com/office/powerpoint/2010/main" val="2054601525"/>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xmlns:p14="http://schemas.microsoft.com/office/powerpoint/2010/mai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50"/>
                                        <p:tgtEl>
                                          <p:spTgt spid="4"/>
                                        </p:tgtEl>
                                      </p:cBhvr>
                                    </p:animEffect>
                                  </p:childTnLst>
                                </p:cTn>
                              </p:par>
                              <p:par>
                                <p:cTn id="11" presetID="2" presetClass="entr" presetSubtype="8"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1750" fill="hold"/>
                                        <p:tgtEl>
                                          <p:spTgt spid="21"/>
                                        </p:tgtEl>
                                        <p:attrNameLst>
                                          <p:attrName>ppt_x</p:attrName>
                                        </p:attrNameLst>
                                      </p:cBhvr>
                                      <p:tavLst>
                                        <p:tav tm="0">
                                          <p:val>
                                            <p:strVal val="0-#ppt_w/2"/>
                                          </p:val>
                                        </p:tav>
                                        <p:tav tm="100000">
                                          <p:val>
                                            <p:strVal val="#ppt_x"/>
                                          </p:val>
                                        </p:tav>
                                      </p:tavLst>
                                    </p:anim>
                                    <p:anim calcmode="lin" valueType="num">
                                      <p:cBhvr additive="base">
                                        <p:cTn id="14" dur="1750" fill="hold"/>
                                        <p:tgtEl>
                                          <p:spTgt spid="21"/>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50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500" fill="hold"/>
                                        <p:tgtEl>
                                          <p:spTgt spid="6"/>
                                        </p:tgtEl>
                                        <p:attrNameLst>
                                          <p:attrName>ppt_x</p:attrName>
                                        </p:attrNameLst>
                                      </p:cBhvr>
                                      <p:tavLst>
                                        <p:tav tm="0">
                                          <p:val>
                                            <p:strVal val="0-#ppt_w/2"/>
                                          </p:val>
                                        </p:tav>
                                        <p:tav tm="100000">
                                          <p:val>
                                            <p:strVal val="#ppt_x"/>
                                          </p:val>
                                        </p:tav>
                                      </p:tavLst>
                                    </p:anim>
                                    <p:anim calcmode="lin" valueType="num">
                                      <p:cBhvr additive="base">
                                        <p:cTn id="18" dur="1500" fill="hold"/>
                                        <p:tgtEl>
                                          <p:spTgt spid="6"/>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100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1250" fill="hold"/>
                                        <p:tgtEl>
                                          <p:spTgt spid="12"/>
                                        </p:tgtEl>
                                        <p:attrNameLst>
                                          <p:attrName>ppt_x</p:attrName>
                                        </p:attrNameLst>
                                      </p:cBhvr>
                                      <p:tavLst>
                                        <p:tav tm="0">
                                          <p:val>
                                            <p:strVal val="0-#ppt_w/2"/>
                                          </p:val>
                                        </p:tav>
                                        <p:tav tm="100000">
                                          <p:val>
                                            <p:strVal val="#ppt_x"/>
                                          </p:val>
                                        </p:tav>
                                      </p:tavLst>
                                    </p:anim>
                                    <p:anim calcmode="lin" valueType="num">
                                      <p:cBhvr additive="base">
                                        <p:cTn id="22" dur="1250" fill="hold"/>
                                        <p:tgtEl>
                                          <p:spTgt spid="12"/>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175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900" fill="hold"/>
                                        <p:tgtEl>
                                          <p:spTgt spid="15"/>
                                        </p:tgtEl>
                                        <p:attrNameLst>
                                          <p:attrName>ppt_x</p:attrName>
                                        </p:attrNameLst>
                                      </p:cBhvr>
                                      <p:tavLst>
                                        <p:tav tm="0">
                                          <p:val>
                                            <p:strVal val="0-#ppt_w/2"/>
                                          </p:val>
                                        </p:tav>
                                        <p:tav tm="100000">
                                          <p:val>
                                            <p:strVal val="#ppt_x"/>
                                          </p:val>
                                        </p:tav>
                                      </p:tavLst>
                                    </p:anim>
                                    <p:anim calcmode="lin" valueType="num">
                                      <p:cBhvr additive="base">
                                        <p:cTn id="26" dur="900" fill="hold"/>
                                        <p:tgtEl>
                                          <p:spTgt spid="15"/>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225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0-#ppt_w/2"/>
                                          </p:val>
                                        </p:tav>
                                        <p:tav tm="100000">
                                          <p:val>
                                            <p:strVal val="#ppt_x"/>
                                          </p:val>
                                        </p:tav>
                                      </p:tavLst>
                                    </p:anim>
                                    <p:anim calcmode="lin" valueType="num">
                                      <p:cBhvr additive="base">
                                        <p:cTn id="30" dur="500" fill="hold"/>
                                        <p:tgtEl>
                                          <p:spTgt spid="26"/>
                                        </p:tgtEl>
                                        <p:attrNameLst>
                                          <p:attrName>ppt_y</p:attrName>
                                        </p:attrNameLst>
                                      </p:cBhvr>
                                      <p:tavLst>
                                        <p:tav tm="0">
                                          <p:val>
                                            <p:strVal val="#ppt_y"/>
                                          </p:val>
                                        </p:tav>
                                        <p:tav tm="100000">
                                          <p:val>
                                            <p:strVal val="#ppt_y"/>
                                          </p:val>
                                        </p:tav>
                                      </p:tavLst>
                                    </p:anim>
                                  </p:childTnLst>
                                </p:cTn>
                              </p:par>
                            </p:childTnLst>
                          </p:cTn>
                        </p:par>
                        <p:par>
                          <p:cTn id="31" fill="hold">
                            <p:stCondLst>
                              <p:cond delay="2750"/>
                            </p:stCondLst>
                            <p:childTnLst>
                              <p:par>
                                <p:cTn id="32" presetID="10" presetClass="entr" presetSubtype="0"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96668" y="1276458"/>
            <a:ext cx="6671621" cy="1753032"/>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274320" bIns="91440" numCol="1" spcCol="0" rtlCol="0" fromWordArt="0" anchor="ctr" anchorCtr="0" forceAA="0" compatLnSpc="1">
            <a:prstTxWarp prst="textNoShape">
              <a:avLst/>
            </a:prstTxWarp>
            <a:noAutofit/>
          </a:bodyPr>
          <a:lstStyle/>
          <a:p>
            <a:pPr marL="171450" indent="-171450">
              <a:buClr>
                <a:schemeClr val="tx2"/>
              </a:buClr>
              <a:buFont typeface="Arial" panose="020B0604020202020204" pitchFamily="34" charset="0"/>
              <a:buChar char="•"/>
            </a:pPr>
            <a:endParaRPr lang="en-US" sz="1600" dirty="0">
              <a:solidFill>
                <a:schemeClr val="tx2"/>
              </a:solidFill>
            </a:endParaRPr>
          </a:p>
        </p:txBody>
      </p:sp>
      <p:sp>
        <p:nvSpPr>
          <p:cNvPr id="4" name="Rectangle 3"/>
          <p:cNvSpPr/>
          <p:nvPr/>
        </p:nvSpPr>
        <p:spPr>
          <a:xfrm>
            <a:off x="3480776" y="1497264"/>
            <a:ext cx="5510566" cy="1569660"/>
          </a:xfrm>
          <a:prstGeom prst="rect">
            <a:avLst/>
          </a:prstGeom>
        </p:spPr>
        <p:txBody>
          <a:bodyPr wrap="square">
            <a:spAutoFit/>
          </a:bodyPr>
          <a:lstStyle/>
          <a:p>
            <a:pPr marL="171450" lvl="0" indent="-171450">
              <a:buClr>
                <a:schemeClr val="tx2"/>
              </a:buClr>
              <a:buFont typeface="Arial" panose="020B0604020202020204" pitchFamily="34" charset="0"/>
              <a:buChar char="•"/>
            </a:pPr>
            <a:r>
              <a:rPr lang="en-US" sz="1600" dirty="0">
                <a:solidFill>
                  <a:schemeClr val="tx2"/>
                </a:solidFill>
                <a:hlinkClick r:id="rId2"/>
              </a:rPr>
              <a:t>Solution Overview</a:t>
            </a:r>
            <a:endParaRPr lang="en-US" sz="1600" dirty="0">
              <a:solidFill>
                <a:schemeClr val="tx2"/>
              </a:solidFill>
              <a:hlinkClick r:id="rId3"/>
            </a:endParaRPr>
          </a:p>
          <a:p>
            <a:pPr marL="171450" lvl="0" indent="-171450">
              <a:buClr>
                <a:schemeClr val="tx2"/>
              </a:buClr>
              <a:buFont typeface="Arial" panose="020B0604020202020204" pitchFamily="34" charset="0"/>
              <a:buChar char="•"/>
            </a:pPr>
            <a:r>
              <a:rPr lang="en-US" sz="1600" dirty="0">
                <a:solidFill>
                  <a:schemeClr val="tx2"/>
                </a:solidFill>
                <a:hlinkClick r:id="rId3"/>
              </a:rPr>
              <a:t>F5.com FireEye Technology Alliance</a:t>
            </a:r>
            <a:endParaRPr lang="en-US" sz="1600" dirty="0">
              <a:solidFill>
                <a:schemeClr val="tx2"/>
              </a:solidFill>
            </a:endParaRPr>
          </a:p>
          <a:p>
            <a:pPr marL="171450" lvl="0" indent="-171450">
              <a:buClr>
                <a:schemeClr val="tx2"/>
              </a:buClr>
              <a:buFont typeface="Arial" panose="020B0604020202020204" pitchFamily="34" charset="0"/>
              <a:buChar char="•"/>
            </a:pPr>
            <a:r>
              <a:rPr lang="en-US" sz="1600" dirty="0">
                <a:solidFill>
                  <a:schemeClr val="tx2"/>
                </a:solidFill>
                <a:hlinkClick r:id="rId4"/>
              </a:rPr>
              <a:t>FireEye.com Strategic Technology Partner</a:t>
            </a:r>
            <a:endParaRPr lang="en-US" sz="1600" dirty="0">
              <a:solidFill>
                <a:schemeClr val="tx2"/>
              </a:solidFill>
            </a:endParaRPr>
          </a:p>
          <a:p>
            <a:pPr marL="171450" lvl="0" indent="-171450">
              <a:buClr>
                <a:schemeClr val="tx2"/>
              </a:buClr>
              <a:buFont typeface="Arial" panose="020B0604020202020204" pitchFamily="34" charset="0"/>
              <a:buChar char="•"/>
            </a:pPr>
            <a:r>
              <a:rPr lang="en-US" sz="1600" dirty="0">
                <a:solidFill>
                  <a:schemeClr val="tx2"/>
                </a:solidFill>
                <a:hlinkClick r:id="rId5"/>
              </a:rPr>
              <a:t>FireEye and F5 Solution Brief</a:t>
            </a:r>
            <a:endParaRPr lang="en-US" sz="1600" dirty="0">
              <a:solidFill>
                <a:schemeClr val="tx2"/>
              </a:solidFill>
            </a:endParaRPr>
          </a:p>
          <a:p>
            <a:pPr marL="171450" lvl="0" indent="-171450">
              <a:buClr>
                <a:schemeClr val="tx2"/>
              </a:buClr>
              <a:buFont typeface="Arial" panose="020B0604020202020204" pitchFamily="34" charset="0"/>
              <a:buChar char="•"/>
            </a:pPr>
            <a:r>
              <a:rPr lang="en-US" sz="1600" dirty="0">
                <a:solidFill>
                  <a:schemeClr val="tx2"/>
                </a:solidFill>
                <a:hlinkClick r:id="rId6"/>
              </a:rPr>
              <a:t>Recommended Practices</a:t>
            </a:r>
            <a:endParaRPr lang="en-US" sz="1600" dirty="0">
              <a:solidFill>
                <a:schemeClr val="tx2"/>
              </a:solidFill>
            </a:endParaRPr>
          </a:p>
          <a:p>
            <a:pPr marL="171450" indent="-171450">
              <a:buClr>
                <a:schemeClr val="tx2"/>
              </a:buClr>
              <a:buFont typeface="Arial" panose="020B0604020202020204" pitchFamily="34" charset="0"/>
              <a:buChar char="•"/>
            </a:pPr>
            <a:r>
              <a:rPr lang="en-US" sz="1600" dirty="0">
                <a:solidFill>
                  <a:schemeClr val="tx2"/>
                </a:solidFill>
                <a:hlinkClick r:id="rId7"/>
              </a:rPr>
              <a:t>F5</a:t>
            </a:r>
            <a:r>
              <a:rPr lang="en-US" sz="1600" dirty="0">
                <a:solidFill>
                  <a:schemeClr val="tx2"/>
                </a:solidFill>
              </a:rPr>
              <a:t> and </a:t>
            </a:r>
            <a:r>
              <a:rPr lang="en-US" sz="1600" dirty="0">
                <a:solidFill>
                  <a:schemeClr val="tx2"/>
                </a:solidFill>
                <a:hlinkClick r:id="rId8"/>
              </a:rPr>
              <a:t>FireEye</a:t>
            </a:r>
            <a:r>
              <a:rPr lang="en-US" sz="1600" dirty="0">
                <a:solidFill>
                  <a:schemeClr val="tx2"/>
                </a:solidFill>
              </a:rPr>
              <a:t> Global Partnership Announcement</a:t>
            </a:r>
          </a:p>
        </p:txBody>
      </p:sp>
      <p:sp>
        <p:nvSpPr>
          <p:cNvPr id="5" name="Title 5"/>
          <p:cNvSpPr txBox="1">
            <a:spLocks/>
          </p:cNvSpPr>
          <p:nvPr/>
        </p:nvSpPr>
        <p:spPr>
          <a:xfrm>
            <a:off x="970889" y="1276457"/>
            <a:ext cx="2431961" cy="1753032"/>
          </a:xfrm>
          <a:prstGeom prst="rect">
            <a:avLst/>
          </a:prstGeom>
          <a:solidFill>
            <a:srgbClr val="004892"/>
          </a:solidFill>
        </p:spPr>
        <p:txBody>
          <a:bodyPr vert="horz" lIns="182880" tIns="0" rIns="0" bIns="0" rtlCol="0" anchor="ctr" anchorCtr="0">
            <a:noAutofit/>
          </a:bodyPr>
          <a:lstStyle>
            <a:defPPr>
              <a:defRPr lang="en-US"/>
            </a:defPPr>
            <a:lvl1pPr>
              <a:lnSpc>
                <a:spcPct val="90000"/>
              </a:lnSpc>
              <a:spcBef>
                <a:spcPct val="0"/>
              </a:spcBef>
              <a:spcAft>
                <a:spcPts val="600"/>
              </a:spcAft>
              <a:buNone/>
              <a:defRPr sz="2800" b="1" spc="-20" baseline="0">
                <a:solidFill>
                  <a:srgbClr val="FFFFFF"/>
                </a:solidFill>
                <a:effectLst>
                  <a:outerShdw blurRad="152400" dist="50800" dir="2700000" algn="tl">
                    <a:srgbClr val="004358">
                      <a:alpha val="50000"/>
                    </a:srgbClr>
                  </a:outerShdw>
                </a:effectLst>
                <a:latin typeface="+mj-lt"/>
                <a:ea typeface="+mj-ea"/>
                <a:cs typeface="+mj-cs"/>
              </a:defRPr>
            </a:lvl1pPr>
          </a:lstStyle>
          <a:p>
            <a:r>
              <a:rPr lang="en-US" dirty="0"/>
              <a:t>Resources</a:t>
            </a:r>
          </a:p>
        </p:txBody>
      </p:sp>
      <p:sp>
        <p:nvSpPr>
          <p:cNvPr id="6" name="Rectangle 5"/>
          <p:cNvSpPr/>
          <p:nvPr/>
        </p:nvSpPr>
        <p:spPr>
          <a:xfrm>
            <a:off x="3296668" y="3188981"/>
            <a:ext cx="6671621" cy="1448786"/>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274320" bIns="91440" numCol="1" spcCol="0" rtlCol="0" fromWordArt="0" anchor="ctr" anchorCtr="0" forceAA="0" compatLnSpc="1">
            <a:prstTxWarp prst="textNoShape">
              <a:avLst/>
            </a:prstTxWarp>
            <a:noAutofit/>
          </a:bodyPr>
          <a:lstStyle/>
          <a:p>
            <a:pPr marL="171450" indent="-171450">
              <a:buClr>
                <a:schemeClr val="tx2"/>
              </a:buClr>
              <a:buFont typeface="Arial" panose="020B0604020202020204" pitchFamily="34" charset="0"/>
              <a:buChar char="•"/>
            </a:pPr>
            <a:endParaRPr lang="en-US" sz="1600" dirty="0">
              <a:solidFill>
                <a:schemeClr val="tx2"/>
              </a:solidFill>
            </a:endParaRPr>
          </a:p>
        </p:txBody>
      </p:sp>
      <p:sp>
        <p:nvSpPr>
          <p:cNvPr id="7" name="Rectangle 6"/>
          <p:cNvSpPr/>
          <p:nvPr/>
        </p:nvSpPr>
        <p:spPr>
          <a:xfrm>
            <a:off x="3480776" y="3278656"/>
            <a:ext cx="5510566" cy="1323439"/>
          </a:xfrm>
          <a:prstGeom prst="rect">
            <a:avLst/>
          </a:prstGeom>
        </p:spPr>
        <p:txBody>
          <a:bodyPr wrap="square">
            <a:spAutoFit/>
          </a:bodyPr>
          <a:lstStyle/>
          <a:p>
            <a:pPr marL="171450" lvl="0" indent="-171450">
              <a:buClr>
                <a:schemeClr val="tx2"/>
              </a:buClr>
              <a:buFont typeface="Arial" panose="020B0604020202020204" pitchFamily="34" charset="0"/>
              <a:buChar char="•"/>
            </a:pPr>
            <a:r>
              <a:rPr lang="en-US" sz="1600" dirty="0">
                <a:solidFill>
                  <a:schemeClr val="tx2"/>
                </a:solidFill>
                <a:hlinkClick r:id="rId9"/>
              </a:rPr>
              <a:t>Reference Architecture</a:t>
            </a:r>
            <a:endParaRPr lang="en-US" sz="1600" dirty="0">
              <a:solidFill>
                <a:schemeClr val="tx2"/>
              </a:solidFill>
            </a:endParaRPr>
          </a:p>
          <a:p>
            <a:pPr marL="171450" lvl="0" indent="-171450">
              <a:buClr>
                <a:schemeClr val="tx2"/>
              </a:buClr>
              <a:buFont typeface="Arial" panose="020B0604020202020204" pitchFamily="34" charset="0"/>
              <a:buChar char="•"/>
            </a:pPr>
            <a:r>
              <a:rPr lang="en-US" sz="1600" dirty="0">
                <a:solidFill>
                  <a:schemeClr val="tx2"/>
                </a:solidFill>
                <a:hlinkClick r:id="rId10"/>
              </a:rPr>
              <a:t>The Expectation of SSL Everywhere</a:t>
            </a:r>
            <a:r>
              <a:rPr lang="en-US" sz="1600" dirty="0">
                <a:solidFill>
                  <a:schemeClr val="tx2"/>
                </a:solidFill>
                <a:hlinkClick r:id="rId11"/>
              </a:rPr>
              <a:t> – </a:t>
            </a:r>
            <a:r>
              <a:rPr lang="en-US" sz="1600" dirty="0">
                <a:solidFill>
                  <a:schemeClr val="tx2"/>
                </a:solidFill>
                <a:hlinkClick r:id="rId10"/>
              </a:rPr>
              <a:t>White Paper</a:t>
            </a:r>
            <a:endParaRPr lang="en-US" sz="1600" dirty="0">
              <a:solidFill>
                <a:schemeClr val="tx2"/>
              </a:solidFill>
            </a:endParaRPr>
          </a:p>
          <a:p>
            <a:pPr marL="171450" lvl="0" indent="-171450">
              <a:buClr>
                <a:schemeClr val="tx2"/>
              </a:buClr>
              <a:buFont typeface="Arial" panose="020B0604020202020204" pitchFamily="34" charset="0"/>
              <a:buChar char="•"/>
            </a:pPr>
            <a:r>
              <a:rPr lang="en-US" sz="1600" dirty="0">
                <a:solidFill>
                  <a:schemeClr val="tx2"/>
                </a:solidFill>
                <a:hlinkClick r:id="rId11"/>
              </a:rPr>
              <a:t>The F5 SSL Reference Architecture – White Paper</a:t>
            </a:r>
            <a:endParaRPr lang="en-US" sz="1600" dirty="0">
              <a:solidFill>
                <a:schemeClr val="tx2"/>
              </a:solidFill>
            </a:endParaRPr>
          </a:p>
          <a:p>
            <a:pPr marL="171450" lvl="0" indent="-171450">
              <a:buClr>
                <a:schemeClr val="tx2"/>
              </a:buClr>
              <a:buFont typeface="Arial" panose="020B0604020202020204" pitchFamily="34" charset="0"/>
              <a:buChar char="•"/>
            </a:pPr>
            <a:r>
              <a:rPr lang="en-US" sz="1600" dirty="0">
                <a:solidFill>
                  <a:schemeClr val="tx2"/>
                </a:solidFill>
                <a:hlinkClick r:id="rId12"/>
              </a:rPr>
              <a:t>BIG-IP Hardware</a:t>
            </a:r>
            <a:endParaRPr lang="en-US" sz="1600" dirty="0">
              <a:solidFill>
                <a:schemeClr val="tx2"/>
              </a:solidFill>
            </a:endParaRPr>
          </a:p>
          <a:p>
            <a:pPr marL="171450" lvl="0" indent="-171450">
              <a:buClr>
                <a:schemeClr val="tx2"/>
              </a:buClr>
              <a:buFont typeface="Arial" panose="020B0604020202020204" pitchFamily="34" charset="0"/>
              <a:buChar char="•"/>
            </a:pPr>
            <a:r>
              <a:rPr lang="en-US" sz="1600" dirty="0">
                <a:solidFill>
                  <a:schemeClr val="tx2"/>
                </a:solidFill>
                <a:hlinkClick r:id="rId13" action="ppaction://hlinkfile"/>
              </a:rPr>
              <a:t>BIG-IP Local Traffic Manager – Datasheet</a:t>
            </a:r>
            <a:endParaRPr lang="en-US" sz="1600" dirty="0">
              <a:solidFill>
                <a:schemeClr val="tx2"/>
              </a:solidFill>
            </a:endParaRPr>
          </a:p>
        </p:txBody>
      </p:sp>
      <p:sp>
        <p:nvSpPr>
          <p:cNvPr id="8" name="Title 5"/>
          <p:cNvSpPr txBox="1">
            <a:spLocks/>
          </p:cNvSpPr>
          <p:nvPr/>
        </p:nvSpPr>
        <p:spPr>
          <a:xfrm>
            <a:off x="970889" y="3188980"/>
            <a:ext cx="2431961" cy="1448786"/>
          </a:xfrm>
          <a:prstGeom prst="rect">
            <a:avLst/>
          </a:prstGeom>
          <a:solidFill>
            <a:srgbClr val="004892"/>
          </a:solidFill>
        </p:spPr>
        <p:txBody>
          <a:bodyPr vert="horz" lIns="182880" tIns="0" rIns="0" bIns="0" rtlCol="0" anchor="ctr" anchorCtr="0">
            <a:noAutofit/>
          </a:bodyPr>
          <a:lstStyle>
            <a:defPPr>
              <a:defRPr lang="en-US"/>
            </a:defPPr>
            <a:lvl1pPr>
              <a:lnSpc>
                <a:spcPct val="90000"/>
              </a:lnSpc>
              <a:spcBef>
                <a:spcPct val="0"/>
              </a:spcBef>
              <a:spcAft>
                <a:spcPts val="600"/>
              </a:spcAft>
              <a:buNone/>
              <a:defRPr sz="2800" b="1" spc="-20" baseline="0">
                <a:solidFill>
                  <a:srgbClr val="FFFFFF"/>
                </a:solidFill>
                <a:effectLst>
                  <a:outerShdw blurRad="152400" dist="50800" dir="2700000" algn="tl">
                    <a:srgbClr val="004358">
                      <a:alpha val="50000"/>
                    </a:srgbClr>
                  </a:outerShdw>
                </a:effectLst>
                <a:latin typeface="+mj-lt"/>
                <a:ea typeface="+mj-ea"/>
                <a:cs typeface="+mj-cs"/>
              </a:defRPr>
            </a:lvl1pPr>
          </a:lstStyle>
          <a:p>
            <a:r>
              <a:rPr lang="en-US" dirty="0"/>
              <a:t>F5 SSL Everywhere</a:t>
            </a:r>
          </a:p>
        </p:txBody>
      </p:sp>
      <p:sp>
        <p:nvSpPr>
          <p:cNvPr id="10" name="Rectangle 9"/>
          <p:cNvSpPr/>
          <p:nvPr/>
        </p:nvSpPr>
        <p:spPr>
          <a:xfrm>
            <a:off x="3296668" y="4840414"/>
            <a:ext cx="6671621" cy="1593665"/>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274320" bIns="91440" numCol="1" spcCol="0" rtlCol="0" fromWordArt="0" anchor="ctr" anchorCtr="0" forceAA="0" compatLnSpc="1">
            <a:prstTxWarp prst="textNoShape">
              <a:avLst/>
            </a:prstTxWarp>
            <a:noAutofit/>
          </a:bodyPr>
          <a:lstStyle/>
          <a:p>
            <a:pPr marL="171450" indent="-171450">
              <a:buClr>
                <a:schemeClr val="tx2"/>
              </a:buClr>
              <a:buFont typeface="Arial" panose="020B0604020202020204" pitchFamily="34" charset="0"/>
              <a:buChar char="•"/>
            </a:pPr>
            <a:endParaRPr lang="en-US" sz="1600" dirty="0">
              <a:solidFill>
                <a:schemeClr val="tx2"/>
              </a:solidFill>
            </a:endParaRPr>
          </a:p>
        </p:txBody>
      </p:sp>
      <p:sp>
        <p:nvSpPr>
          <p:cNvPr id="11" name="Rectangle 10"/>
          <p:cNvSpPr/>
          <p:nvPr/>
        </p:nvSpPr>
        <p:spPr>
          <a:xfrm>
            <a:off x="3480776" y="5023520"/>
            <a:ext cx="5510566" cy="1077218"/>
          </a:xfrm>
          <a:prstGeom prst="rect">
            <a:avLst/>
          </a:prstGeom>
        </p:spPr>
        <p:txBody>
          <a:bodyPr wrap="square">
            <a:spAutoFit/>
          </a:bodyPr>
          <a:lstStyle/>
          <a:p>
            <a:pPr marL="171450" lvl="0" indent="-171450">
              <a:buClr>
                <a:schemeClr val="tx2"/>
              </a:buClr>
              <a:buFont typeface="Arial" panose="020B0604020202020204" pitchFamily="34" charset="0"/>
              <a:buChar char="•"/>
            </a:pPr>
            <a:r>
              <a:rPr lang="en-US" sz="1600" dirty="0">
                <a:solidFill>
                  <a:schemeClr val="tx2"/>
                </a:solidFill>
                <a:hlinkClick r:id="rId14"/>
              </a:rPr>
              <a:t>Adaptive Defense</a:t>
            </a:r>
            <a:endParaRPr lang="en-US" sz="1600" dirty="0">
              <a:solidFill>
                <a:schemeClr val="tx2"/>
              </a:solidFill>
              <a:hlinkClick r:id="rId15"/>
            </a:endParaRPr>
          </a:p>
          <a:p>
            <a:pPr marL="171450" lvl="0" indent="-171450">
              <a:buClr>
                <a:schemeClr val="tx2"/>
              </a:buClr>
              <a:buFont typeface="Arial" panose="020B0604020202020204" pitchFamily="34" charset="0"/>
              <a:buChar char="•"/>
            </a:pPr>
            <a:r>
              <a:rPr lang="en-US" sz="1600" dirty="0">
                <a:solidFill>
                  <a:schemeClr val="tx2"/>
                </a:solidFill>
                <a:hlinkClick r:id="rId16"/>
              </a:rPr>
              <a:t>An Adaptive Approach to Cyber Threats – White Paper</a:t>
            </a:r>
            <a:endParaRPr lang="en-US" sz="1600" dirty="0">
              <a:solidFill>
                <a:schemeClr val="tx2"/>
              </a:solidFill>
              <a:hlinkClick r:id="rId15"/>
            </a:endParaRPr>
          </a:p>
          <a:p>
            <a:pPr marL="171450" lvl="0" indent="-171450">
              <a:buClr>
                <a:schemeClr val="tx2"/>
              </a:buClr>
              <a:buFont typeface="Arial" panose="020B0604020202020204" pitchFamily="34" charset="0"/>
              <a:buChar char="•"/>
            </a:pPr>
            <a:r>
              <a:rPr lang="en-US" sz="1600" dirty="0">
                <a:solidFill>
                  <a:schemeClr val="tx2"/>
                </a:solidFill>
                <a:hlinkClick r:id="rId15"/>
              </a:rPr>
              <a:t>Network Security – NX Series</a:t>
            </a:r>
            <a:endParaRPr lang="en-US" sz="1600" dirty="0">
              <a:solidFill>
                <a:schemeClr val="tx2"/>
              </a:solidFill>
            </a:endParaRPr>
          </a:p>
          <a:p>
            <a:pPr marL="171450" lvl="0" indent="-171450">
              <a:buClr>
                <a:schemeClr val="tx2"/>
              </a:buClr>
              <a:buFont typeface="Arial" panose="020B0604020202020204" pitchFamily="34" charset="0"/>
              <a:buChar char="•"/>
            </a:pPr>
            <a:r>
              <a:rPr lang="en-US" sz="1600" dirty="0">
                <a:solidFill>
                  <a:schemeClr val="tx2"/>
                </a:solidFill>
                <a:hlinkClick r:id="rId17"/>
              </a:rPr>
              <a:t>Datasheet</a:t>
            </a:r>
            <a:endParaRPr lang="en-US" sz="1600" dirty="0">
              <a:solidFill>
                <a:schemeClr val="tx2"/>
              </a:solidFill>
            </a:endParaRPr>
          </a:p>
        </p:txBody>
      </p:sp>
      <p:sp>
        <p:nvSpPr>
          <p:cNvPr id="12" name="Title 5"/>
          <p:cNvSpPr txBox="1">
            <a:spLocks/>
          </p:cNvSpPr>
          <p:nvPr/>
        </p:nvSpPr>
        <p:spPr>
          <a:xfrm>
            <a:off x="970889" y="4840413"/>
            <a:ext cx="2431961" cy="1593665"/>
          </a:xfrm>
          <a:prstGeom prst="rect">
            <a:avLst/>
          </a:prstGeom>
          <a:solidFill>
            <a:srgbClr val="004892"/>
          </a:solidFill>
        </p:spPr>
        <p:txBody>
          <a:bodyPr vert="horz" lIns="182880" tIns="0" rIns="0" bIns="0" rtlCol="0" anchor="ctr" anchorCtr="0">
            <a:noAutofit/>
          </a:bodyPr>
          <a:lstStyle>
            <a:defPPr>
              <a:defRPr lang="en-US"/>
            </a:defPPr>
            <a:lvl1pPr>
              <a:lnSpc>
                <a:spcPct val="90000"/>
              </a:lnSpc>
              <a:spcBef>
                <a:spcPct val="0"/>
              </a:spcBef>
              <a:spcAft>
                <a:spcPts val="600"/>
              </a:spcAft>
              <a:buNone/>
              <a:defRPr sz="2800" b="1" spc="-20" baseline="0">
                <a:solidFill>
                  <a:srgbClr val="FFFFFF"/>
                </a:solidFill>
                <a:effectLst>
                  <a:outerShdw blurRad="152400" dist="50800" dir="2700000" algn="tl">
                    <a:srgbClr val="004358">
                      <a:alpha val="50000"/>
                    </a:srgbClr>
                  </a:outerShdw>
                </a:effectLst>
                <a:latin typeface="+mj-lt"/>
                <a:ea typeface="+mj-ea"/>
                <a:cs typeface="+mj-cs"/>
              </a:defRPr>
            </a:lvl1pPr>
          </a:lstStyle>
          <a:p>
            <a:r>
              <a:rPr lang="en-US" dirty="0"/>
              <a:t>FireEye</a:t>
            </a:r>
            <a:br>
              <a:rPr lang="en-US" dirty="0"/>
            </a:br>
            <a:r>
              <a:rPr lang="en-US" dirty="0"/>
              <a:t>Network Security</a:t>
            </a:r>
          </a:p>
        </p:txBody>
      </p:sp>
      <p:grpSp>
        <p:nvGrpSpPr>
          <p:cNvPr id="14" name="Group 13"/>
          <p:cNvGrpSpPr>
            <a:grpSpLocks noChangeAspect="1"/>
          </p:cNvGrpSpPr>
          <p:nvPr/>
        </p:nvGrpSpPr>
        <p:grpSpPr>
          <a:xfrm>
            <a:off x="10492048" y="243309"/>
            <a:ext cx="914400" cy="914400"/>
            <a:chOff x="4731301" y="1300539"/>
            <a:chExt cx="2724197" cy="2724197"/>
          </a:xfrm>
        </p:grpSpPr>
        <p:sp>
          <p:nvSpPr>
            <p:cNvPr id="15" name="Freeform 14"/>
            <p:cNvSpPr>
              <a:spLocks/>
            </p:cNvSpPr>
            <p:nvPr userDrawn="1"/>
          </p:nvSpPr>
          <p:spPr bwMode="auto">
            <a:xfrm>
              <a:off x="4731301" y="1300539"/>
              <a:ext cx="2724197" cy="2724197"/>
            </a:xfrm>
            <a:custGeom>
              <a:avLst/>
              <a:gdLst>
                <a:gd name="T0" fmla="*/ 1040 w 1139"/>
                <a:gd name="T1" fmla="*/ 248 h 1139"/>
                <a:gd name="T2" fmla="*/ 1019 w 1139"/>
                <a:gd name="T3" fmla="*/ 236 h 1139"/>
                <a:gd name="T4" fmla="*/ 1012 w 1139"/>
                <a:gd name="T5" fmla="*/ 211 h 1139"/>
                <a:gd name="T6" fmla="*/ 570 w 1139"/>
                <a:gd name="T7" fmla="*/ 0 h 1139"/>
                <a:gd name="T8" fmla="*/ 0 w 1139"/>
                <a:gd name="T9" fmla="*/ 569 h 1139"/>
                <a:gd name="T10" fmla="*/ 111 w 1139"/>
                <a:gd name="T11" fmla="*/ 907 h 1139"/>
                <a:gd name="T12" fmla="*/ 134 w 1139"/>
                <a:gd name="T13" fmla="*/ 923 h 1139"/>
                <a:gd name="T14" fmla="*/ 146 w 1139"/>
                <a:gd name="T15" fmla="*/ 949 h 1139"/>
                <a:gd name="T16" fmla="*/ 570 w 1139"/>
                <a:gd name="T17" fmla="*/ 1139 h 1139"/>
                <a:gd name="T18" fmla="*/ 1139 w 1139"/>
                <a:gd name="T19" fmla="*/ 569 h 1139"/>
                <a:gd name="T20" fmla="*/ 1040 w 1139"/>
                <a:gd name="T21" fmla="*/ 248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9" h="1139">
                  <a:moveTo>
                    <a:pt x="1040" y="248"/>
                  </a:moveTo>
                  <a:cubicBezTo>
                    <a:pt x="1019" y="236"/>
                    <a:pt x="1019" y="236"/>
                    <a:pt x="1019" y="236"/>
                  </a:cubicBezTo>
                  <a:cubicBezTo>
                    <a:pt x="1012" y="211"/>
                    <a:pt x="1012" y="211"/>
                    <a:pt x="1012" y="211"/>
                  </a:cubicBezTo>
                  <a:cubicBezTo>
                    <a:pt x="908" y="82"/>
                    <a:pt x="749" y="0"/>
                    <a:pt x="570" y="0"/>
                  </a:cubicBezTo>
                  <a:cubicBezTo>
                    <a:pt x="255" y="0"/>
                    <a:pt x="0" y="255"/>
                    <a:pt x="0" y="569"/>
                  </a:cubicBezTo>
                  <a:cubicBezTo>
                    <a:pt x="0" y="696"/>
                    <a:pt x="42" y="812"/>
                    <a:pt x="111" y="907"/>
                  </a:cubicBezTo>
                  <a:cubicBezTo>
                    <a:pt x="134" y="923"/>
                    <a:pt x="134" y="923"/>
                    <a:pt x="134" y="923"/>
                  </a:cubicBezTo>
                  <a:cubicBezTo>
                    <a:pt x="146" y="949"/>
                    <a:pt x="146" y="949"/>
                    <a:pt x="146" y="949"/>
                  </a:cubicBezTo>
                  <a:cubicBezTo>
                    <a:pt x="250" y="1066"/>
                    <a:pt x="401" y="1139"/>
                    <a:pt x="570" y="1139"/>
                  </a:cubicBezTo>
                  <a:cubicBezTo>
                    <a:pt x="884" y="1139"/>
                    <a:pt x="1139" y="884"/>
                    <a:pt x="1139" y="569"/>
                  </a:cubicBezTo>
                  <a:cubicBezTo>
                    <a:pt x="1139" y="450"/>
                    <a:pt x="1103" y="339"/>
                    <a:pt x="1040" y="248"/>
                  </a:cubicBezTo>
                  <a:close/>
                </a:path>
              </a:pathLst>
            </a:custGeom>
            <a:solidFill>
              <a:srgbClr val="CF0A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noEditPoints="1"/>
            </p:cNvSpPr>
            <p:nvPr userDrawn="1"/>
          </p:nvSpPr>
          <p:spPr bwMode="auto">
            <a:xfrm>
              <a:off x="4877131" y="1632709"/>
              <a:ext cx="2473045" cy="2042642"/>
            </a:xfrm>
            <a:custGeom>
              <a:avLst/>
              <a:gdLst>
                <a:gd name="T0" fmla="*/ 970 w 1034"/>
                <a:gd name="T1" fmla="*/ 382 h 854"/>
                <a:gd name="T2" fmla="*/ 635 w 1034"/>
                <a:gd name="T3" fmla="*/ 262 h 854"/>
                <a:gd name="T4" fmla="*/ 663 w 1034"/>
                <a:gd name="T5" fmla="*/ 175 h 854"/>
                <a:gd name="T6" fmla="*/ 961 w 1034"/>
                <a:gd name="T7" fmla="*/ 198 h 854"/>
                <a:gd name="T8" fmla="*/ 979 w 1034"/>
                <a:gd name="T9" fmla="*/ 109 h 854"/>
                <a:gd name="T10" fmla="*/ 951 w 1034"/>
                <a:gd name="T11" fmla="*/ 72 h 854"/>
                <a:gd name="T12" fmla="*/ 826 w 1034"/>
                <a:gd name="T13" fmla="*/ 52 h 854"/>
                <a:gd name="T14" fmla="*/ 639 w 1034"/>
                <a:gd name="T15" fmla="*/ 35 h 854"/>
                <a:gd name="T16" fmla="*/ 491 w 1034"/>
                <a:gd name="T17" fmla="*/ 480 h 854"/>
                <a:gd name="T18" fmla="*/ 873 w 1034"/>
                <a:gd name="T19" fmla="*/ 687 h 854"/>
                <a:gd name="T20" fmla="*/ 746 w 1034"/>
                <a:gd name="T21" fmla="*/ 803 h 854"/>
                <a:gd name="T22" fmla="*/ 601 w 1034"/>
                <a:gd name="T23" fmla="*/ 739 h 854"/>
                <a:gd name="T24" fmla="*/ 534 w 1034"/>
                <a:gd name="T25" fmla="*/ 637 h 854"/>
                <a:gd name="T26" fmla="*/ 512 w 1034"/>
                <a:gd name="T27" fmla="*/ 641 h 854"/>
                <a:gd name="T28" fmla="*/ 462 w 1034"/>
                <a:gd name="T29" fmla="*/ 689 h 854"/>
                <a:gd name="T30" fmla="*/ 458 w 1034"/>
                <a:gd name="T31" fmla="*/ 714 h 854"/>
                <a:gd name="T32" fmla="*/ 503 w 1034"/>
                <a:gd name="T33" fmla="*/ 819 h 854"/>
                <a:gd name="T34" fmla="*/ 729 w 1034"/>
                <a:gd name="T35" fmla="*/ 848 h 854"/>
                <a:gd name="T36" fmla="*/ 921 w 1034"/>
                <a:gd name="T37" fmla="*/ 775 h 854"/>
                <a:gd name="T38" fmla="*/ 1031 w 1034"/>
                <a:gd name="T39" fmla="*/ 567 h 854"/>
                <a:gd name="T40" fmla="*/ 970 w 1034"/>
                <a:gd name="T41" fmla="*/ 382 h 854"/>
                <a:gd name="T42" fmla="*/ 308 w 1034"/>
                <a:gd name="T43" fmla="*/ 773 h 854"/>
                <a:gd name="T44" fmla="*/ 301 w 1034"/>
                <a:gd name="T45" fmla="*/ 724 h 854"/>
                <a:gd name="T46" fmla="*/ 295 w 1034"/>
                <a:gd name="T47" fmla="*/ 348 h 854"/>
                <a:gd name="T48" fmla="*/ 427 w 1034"/>
                <a:gd name="T49" fmla="*/ 346 h 854"/>
                <a:gd name="T50" fmla="*/ 491 w 1034"/>
                <a:gd name="T51" fmla="*/ 317 h 854"/>
                <a:gd name="T52" fmla="*/ 491 w 1034"/>
                <a:gd name="T53" fmla="*/ 272 h 854"/>
                <a:gd name="T54" fmla="*/ 297 w 1034"/>
                <a:gd name="T55" fmla="*/ 275 h 854"/>
                <a:gd name="T56" fmla="*/ 304 w 1034"/>
                <a:gd name="T57" fmla="*/ 122 h 854"/>
                <a:gd name="T58" fmla="*/ 352 w 1034"/>
                <a:gd name="T59" fmla="*/ 64 h 854"/>
                <a:gd name="T60" fmla="*/ 453 w 1034"/>
                <a:gd name="T61" fmla="*/ 92 h 854"/>
                <a:gd name="T62" fmla="*/ 506 w 1034"/>
                <a:gd name="T63" fmla="*/ 118 h 854"/>
                <a:gd name="T64" fmla="*/ 531 w 1034"/>
                <a:gd name="T65" fmla="*/ 115 h 854"/>
                <a:gd name="T66" fmla="*/ 563 w 1034"/>
                <a:gd name="T67" fmla="*/ 78 h 854"/>
                <a:gd name="T68" fmla="*/ 564 w 1034"/>
                <a:gd name="T69" fmla="*/ 62 h 854"/>
                <a:gd name="T70" fmla="*/ 497 w 1034"/>
                <a:gd name="T71" fmla="*/ 11 h 854"/>
                <a:gd name="T72" fmla="*/ 442 w 1034"/>
                <a:gd name="T73" fmla="*/ 0 h 854"/>
                <a:gd name="T74" fmla="*/ 417 w 1034"/>
                <a:gd name="T75" fmla="*/ 0 h 854"/>
                <a:gd name="T76" fmla="*/ 323 w 1034"/>
                <a:gd name="T77" fmla="*/ 16 h 854"/>
                <a:gd name="T78" fmla="*/ 88 w 1034"/>
                <a:gd name="T79" fmla="*/ 229 h 854"/>
                <a:gd name="T80" fmla="*/ 83 w 1034"/>
                <a:gd name="T81" fmla="*/ 286 h 854"/>
                <a:gd name="T82" fmla="*/ 4 w 1034"/>
                <a:gd name="T83" fmla="*/ 293 h 854"/>
                <a:gd name="T84" fmla="*/ 0 w 1034"/>
                <a:gd name="T85" fmla="*/ 358 h 854"/>
                <a:gd name="T86" fmla="*/ 80 w 1034"/>
                <a:gd name="T87" fmla="*/ 354 h 854"/>
                <a:gd name="T88" fmla="*/ 91 w 1034"/>
                <a:gd name="T89" fmla="*/ 708 h 854"/>
                <a:gd name="T90" fmla="*/ 93 w 1034"/>
                <a:gd name="T91" fmla="*/ 752 h 854"/>
                <a:gd name="T92" fmla="*/ 50 w 1034"/>
                <a:gd name="T93" fmla="*/ 768 h 854"/>
                <a:gd name="T94" fmla="*/ 85 w 1034"/>
                <a:gd name="T95" fmla="*/ 810 h 854"/>
                <a:gd name="T96" fmla="*/ 428 w 1034"/>
                <a:gd name="T97" fmla="*/ 843 h 854"/>
                <a:gd name="T98" fmla="*/ 427 w 1034"/>
                <a:gd name="T99" fmla="*/ 804 h 854"/>
                <a:gd name="T100" fmla="*/ 308 w 1034"/>
                <a:gd name="T101" fmla="*/ 773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34" h="854">
                  <a:moveTo>
                    <a:pt x="970" y="382"/>
                  </a:moveTo>
                  <a:cubicBezTo>
                    <a:pt x="916" y="323"/>
                    <a:pt x="824" y="274"/>
                    <a:pt x="635" y="262"/>
                  </a:cubicBezTo>
                  <a:cubicBezTo>
                    <a:pt x="645" y="232"/>
                    <a:pt x="654" y="204"/>
                    <a:pt x="663" y="175"/>
                  </a:cubicBezTo>
                  <a:cubicBezTo>
                    <a:pt x="776" y="179"/>
                    <a:pt x="876" y="187"/>
                    <a:pt x="961" y="198"/>
                  </a:cubicBezTo>
                  <a:cubicBezTo>
                    <a:pt x="968" y="167"/>
                    <a:pt x="972" y="137"/>
                    <a:pt x="979" y="109"/>
                  </a:cubicBezTo>
                  <a:cubicBezTo>
                    <a:pt x="970" y="96"/>
                    <a:pt x="961" y="84"/>
                    <a:pt x="951" y="72"/>
                  </a:cubicBezTo>
                  <a:cubicBezTo>
                    <a:pt x="911" y="67"/>
                    <a:pt x="870" y="57"/>
                    <a:pt x="826" y="52"/>
                  </a:cubicBezTo>
                  <a:cubicBezTo>
                    <a:pt x="767" y="44"/>
                    <a:pt x="706" y="38"/>
                    <a:pt x="639" y="35"/>
                  </a:cubicBezTo>
                  <a:cubicBezTo>
                    <a:pt x="597" y="160"/>
                    <a:pt x="545" y="318"/>
                    <a:pt x="491" y="480"/>
                  </a:cubicBezTo>
                  <a:cubicBezTo>
                    <a:pt x="771" y="504"/>
                    <a:pt x="879" y="580"/>
                    <a:pt x="873" y="687"/>
                  </a:cubicBezTo>
                  <a:cubicBezTo>
                    <a:pt x="868" y="744"/>
                    <a:pt x="815" y="797"/>
                    <a:pt x="746" y="803"/>
                  </a:cubicBezTo>
                  <a:cubicBezTo>
                    <a:pt x="663" y="808"/>
                    <a:pt x="626" y="775"/>
                    <a:pt x="601" y="739"/>
                  </a:cubicBezTo>
                  <a:cubicBezTo>
                    <a:pt x="579" y="706"/>
                    <a:pt x="557" y="673"/>
                    <a:pt x="534" y="637"/>
                  </a:cubicBezTo>
                  <a:cubicBezTo>
                    <a:pt x="528" y="627"/>
                    <a:pt x="520" y="633"/>
                    <a:pt x="512" y="641"/>
                  </a:cubicBezTo>
                  <a:cubicBezTo>
                    <a:pt x="495" y="657"/>
                    <a:pt x="479" y="673"/>
                    <a:pt x="462" y="689"/>
                  </a:cubicBezTo>
                  <a:cubicBezTo>
                    <a:pt x="451" y="698"/>
                    <a:pt x="454" y="706"/>
                    <a:pt x="458" y="714"/>
                  </a:cubicBezTo>
                  <a:cubicBezTo>
                    <a:pt x="473" y="751"/>
                    <a:pt x="488" y="785"/>
                    <a:pt x="503" y="819"/>
                  </a:cubicBezTo>
                  <a:cubicBezTo>
                    <a:pt x="527" y="834"/>
                    <a:pt x="642" y="854"/>
                    <a:pt x="729" y="848"/>
                  </a:cubicBezTo>
                  <a:cubicBezTo>
                    <a:pt x="787" y="843"/>
                    <a:pt x="860" y="820"/>
                    <a:pt x="921" y="775"/>
                  </a:cubicBezTo>
                  <a:cubicBezTo>
                    <a:pt x="981" y="728"/>
                    <a:pt x="1024" y="666"/>
                    <a:pt x="1031" y="567"/>
                  </a:cubicBezTo>
                  <a:cubicBezTo>
                    <a:pt x="1034" y="507"/>
                    <a:pt x="1023" y="441"/>
                    <a:pt x="970" y="382"/>
                  </a:cubicBezTo>
                  <a:close/>
                  <a:moveTo>
                    <a:pt x="308" y="773"/>
                  </a:moveTo>
                  <a:cubicBezTo>
                    <a:pt x="303" y="760"/>
                    <a:pt x="302" y="742"/>
                    <a:pt x="301" y="724"/>
                  </a:cubicBezTo>
                  <a:cubicBezTo>
                    <a:pt x="295" y="605"/>
                    <a:pt x="293" y="477"/>
                    <a:pt x="295" y="348"/>
                  </a:cubicBezTo>
                  <a:cubicBezTo>
                    <a:pt x="339" y="347"/>
                    <a:pt x="382" y="347"/>
                    <a:pt x="427" y="346"/>
                  </a:cubicBezTo>
                  <a:cubicBezTo>
                    <a:pt x="449" y="336"/>
                    <a:pt x="469" y="326"/>
                    <a:pt x="491" y="317"/>
                  </a:cubicBezTo>
                  <a:cubicBezTo>
                    <a:pt x="491" y="301"/>
                    <a:pt x="491" y="287"/>
                    <a:pt x="491" y="272"/>
                  </a:cubicBezTo>
                  <a:cubicBezTo>
                    <a:pt x="424" y="272"/>
                    <a:pt x="361" y="273"/>
                    <a:pt x="297" y="275"/>
                  </a:cubicBezTo>
                  <a:cubicBezTo>
                    <a:pt x="299" y="221"/>
                    <a:pt x="301" y="171"/>
                    <a:pt x="304" y="122"/>
                  </a:cubicBezTo>
                  <a:cubicBezTo>
                    <a:pt x="306" y="90"/>
                    <a:pt x="329" y="66"/>
                    <a:pt x="352" y="64"/>
                  </a:cubicBezTo>
                  <a:cubicBezTo>
                    <a:pt x="388" y="63"/>
                    <a:pt x="421" y="78"/>
                    <a:pt x="453" y="92"/>
                  </a:cubicBezTo>
                  <a:cubicBezTo>
                    <a:pt x="471" y="100"/>
                    <a:pt x="488" y="109"/>
                    <a:pt x="506" y="118"/>
                  </a:cubicBezTo>
                  <a:cubicBezTo>
                    <a:pt x="515" y="120"/>
                    <a:pt x="525" y="122"/>
                    <a:pt x="531" y="115"/>
                  </a:cubicBezTo>
                  <a:cubicBezTo>
                    <a:pt x="542" y="102"/>
                    <a:pt x="552" y="90"/>
                    <a:pt x="563" y="78"/>
                  </a:cubicBezTo>
                  <a:cubicBezTo>
                    <a:pt x="568" y="70"/>
                    <a:pt x="566" y="65"/>
                    <a:pt x="564" y="62"/>
                  </a:cubicBezTo>
                  <a:cubicBezTo>
                    <a:pt x="541" y="44"/>
                    <a:pt x="519" y="27"/>
                    <a:pt x="497" y="11"/>
                  </a:cubicBezTo>
                  <a:cubicBezTo>
                    <a:pt x="484" y="2"/>
                    <a:pt x="462" y="0"/>
                    <a:pt x="442" y="0"/>
                  </a:cubicBezTo>
                  <a:cubicBezTo>
                    <a:pt x="433" y="0"/>
                    <a:pt x="425" y="0"/>
                    <a:pt x="417" y="0"/>
                  </a:cubicBezTo>
                  <a:cubicBezTo>
                    <a:pt x="395" y="2"/>
                    <a:pt x="368" y="5"/>
                    <a:pt x="323" y="16"/>
                  </a:cubicBezTo>
                  <a:cubicBezTo>
                    <a:pt x="222" y="43"/>
                    <a:pt x="101" y="114"/>
                    <a:pt x="88" y="229"/>
                  </a:cubicBezTo>
                  <a:cubicBezTo>
                    <a:pt x="86" y="248"/>
                    <a:pt x="85" y="267"/>
                    <a:pt x="83" y="286"/>
                  </a:cubicBezTo>
                  <a:cubicBezTo>
                    <a:pt x="55" y="288"/>
                    <a:pt x="29" y="290"/>
                    <a:pt x="4" y="293"/>
                  </a:cubicBezTo>
                  <a:cubicBezTo>
                    <a:pt x="3" y="315"/>
                    <a:pt x="1" y="336"/>
                    <a:pt x="0" y="358"/>
                  </a:cubicBezTo>
                  <a:cubicBezTo>
                    <a:pt x="25" y="357"/>
                    <a:pt x="51" y="355"/>
                    <a:pt x="80" y="354"/>
                  </a:cubicBezTo>
                  <a:cubicBezTo>
                    <a:pt x="76" y="475"/>
                    <a:pt x="80" y="596"/>
                    <a:pt x="91" y="708"/>
                  </a:cubicBezTo>
                  <a:cubicBezTo>
                    <a:pt x="93" y="724"/>
                    <a:pt x="95" y="741"/>
                    <a:pt x="93" y="752"/>
                  </a:cubicBezTo>
                  <a:cubicBezTo>
                    <a:pt x="91" y="763"/>
                    <a:pt x="74" y="768"/>
                    <a:pt x="50" y="768"/>
                  </a:cubicBezTo>
                  <a:cubicBezTo>
                    <a:pt x="61" y="782"/>
                    <a:pt x="73" y="797"/>
                    <a:pt x="85" y="810"/>
                  </a:cubicBezTo>
                  <a:cubicBezTo>
                    <a:pt x="182" y="828"/>
                    <a:pt x="303" y="840"/>
                    <a:pt x="428" y="843"/>
                  </a:cubicBezTo>
                  <a:cubicBezTo>
                    <a:pt x="428" y="830"/>
                    <a:pt x="428" y="818"/>
                    <a:pt x="427" y="804"/>
                  </a:cubicBezTo>
                  <a:cubicBezTo>
                    <a:pt x="350" y="800"/>
                    <a:pt x="314" y="788"/>
                    <a:pt x="308" y="773"/>
                  </a:cubicBezTo>
                  <a:close/>
                </a:path>
              </a:pathLst>
            </a:custGeom>
            <a:solidFill>
              <a:srgbClr val="FFFFF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17" name="Straight Connector 16"/>
          <p:cNvCxnSpPr/>
          <p:nvPr/>
        </p:nvCxnSpPr>
        <p:spPr>
          <a:xfrm>
            <a:off x="10297135" y="373715"/>
            <a:ext cx="0" cy="712013"/>
          </a:xfrm>
          <a:prstGeom prst="line">
            <a:avLst/>
          </a:prstGeom>
          <a:ln w="19050" cmpd="sng">
            <a:solidFill>
              <a:schemeClr val="tx2"/>
            </a:solidFill>
          </a:ln>
        </p:spPr>
        <p:style>
          <a:lnRef idx="2">
            <a:schemeClr val="accent1"/>
          </a:lnRef>
          <a:fillRef idx="0">
            <a:schemeClr val="accent1"/>
          </a:fillRef>
          <a:effectRef idx="1">
            <a:schemeClr val="accent1"/>
          </a:effectRef>
          <a:fontRef idx="minor">
            <a:schemeClr val="tx1"/>
          </a:fontRef>
        </p:style>
      </p:cxnSp>
      <p:pic>
        <p:nvPicPr>
          <p:cNvPr id="19" name="Picture 1"/>
          <p:cNvPicPr>
            <a:picLocks noChangeAspect="1"/>
          </p:cNvPicPr>
          <p:nvPr/>
        </p:nvPicPr>
        <p:blipFill>
          <a:blip r:embed="rId18" cstate="hqprint">
            <a:extLst>
              <a:ext uri="{28A0092B-C50C-407E-A947-70E740481C1C}">
                <a14:useLocalDpi xmlns:a14="http://schemas.microsoft.com/office/drawing/2010/main"/>
              </a:ext>
            </a:extLst>
          </a:blip>
          <a:stretch>
            <a:fillRect/>
          </a:stretch>
        </p:blipFill>
        <p:spPr bwMode="auto">
          <a:xfrm>
            <a:off x="7530486" y="365123"/>
            <a:ext cx="2507460" cy="7206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6878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Arrow: Curved Down 25"/>
          <p:cNvSpPr/>
          <p:nvPr/>
        </p:nvSpPr>
        <p:spPr>
          <a:xfrm flipV="1">
            <a:off x="1681353" y="4881200"/>
            <a:ext cx="2434281" cy="1257926"/>
          </a:xfrm>
          <a:prstGeom prst="curvedDownArrow">
            <a:avLst/>
          </a:prstGeom>
          <a:solidFill>
            <a:schemeClr val="accent1">
              <a:lumMod val="75000"/>
            </a:schemeClr>
          </a:solidFill>
        </p:spPr>
        <p:txBody>
          <a:bodyPr vert="horz" wrap="square" lIns="182880" tIns="0" rIns="182880" bIns="0" rtlCol="0" anchor="ctr">
            <a:noAutofit/>
          </a:bodyPr>
          <a:lstStyle/>
          <a:p>
            <a:pPr indent="0" algn="ctr">
              <a:lnSpc>
                <a:spcPct val="90000"/>
              </a:lnSpc>
              <a:spcBef>
                <a:spcPts val="0"/>
              </a:spcBef>
              <a:spcAft>
                <a:spcPts val="0"/>
              </a:spcAft>
              <a:buClrTx/>
              <a:buFont typeface="Arial" pitchFamily="34" charset="0"/>
              <a:buNone/>
            </a:pPr>
            <a:endParaRPr lang="en-GB" sz="2000" b="0" i="0" cap="all" baseline="0" dirty="0" err="1">
              <a:solidFill>
                <a:schemeClr val="bg1"/>
              </a:solidFill>
              <a:effectLst>
                <a:outerShdw blurRad="38100" dist="25400" dir="2700000" algn="tl">
                  <a:srgbClr val="000000">
                    <a:alpha val="0"/>
                  </a:srgbClr>
                </a:outerShdw>
              </a:effectLst>
              <a:latin typeface="+mj-lt"/>
            </a:endParaRPr>
          </a:p>
        </p:txBody>
      </p:sp>
      <p:sp>
        <p:nvSpPr>
          <p:cNvPr id="28" name="Arrow: Curved Down 27"/>
          <p:cNvSpPr/>
          <p:nvPr/>
        </p:nvSpPr>
        <p:spPr>
          <a:xfrm flipV="1">
            <a:off x="6215369" y="4881200"/>
            <a:ext cx="2434281" cy="1257926"/>
          </a:xfrm>
          <a:prstGeom prst="curvedDownArrow">
            <a:avLst/>
          </a:prstGeom>
          <a:solidFill>
            <a:schemeClr val="accent1">
              <a:lumMod val="75000"/>
            </a:schemeClr>
          </a:solidFill>
        </p:spPr>
        <p:txBody>
          <a:bodyPr vert="horz" wrap="square" lIns="182880" tIns="0" rIns="182880" bIns="0" rtlCol="0" anchor="ctr">
            <a:noAutofit/>
          </a:bodyPr>
          <a:lstStyle/>
          <a:p>
            <a:pPr indent="0" algn="ctr">
              <a:lnSpc>
                <a:spcPct val="90000"/>
              </a:lnSpc>
              <a:spcBef>
                <a:spcPts val="0"/>
              </a:spcBef>
              <a:spcAft>
                <a:spcPts val="0"/>
              </a:spcAft>
              <a:buClrTx/>
              <a:buFont typeface="Arial" pitchFamily="34" charset="0"/>
              <a:buNone/>
            </a:pPr>
            <a:endParaRPr lang="en-GB" sz="2000" b="0" i="0" cap="all" baseline="0" dirty="0" err="1">
              <a:solidFill>
                <a:schemeClr val="bg1"/>
              </a:solidFill>
              <a:effectLst>
                <a:outerShdw blurRad="38100" dist="25400" dir="2700000" algn="tl">
                  <a:srgbClr val="000000">
                    <a:alpha val="0"/>
                  </a:srgbClr>
                </a:outerShdw>
              </a:effectLst>
              <a:latin typeface="+mj-lt"/>
            </a:endParaRPr>
          </a:p>
        </p:txBody>
      </p:sp>
      <p:sp>
        <p:nvSpPr>
          <p:cNvPr id="25" name="Arrow: Curved Down 24"/>
          <p:cNvSpPr/>
          <p:nvPr/>
        </p:nvSpPr>
        <p:spPr>
          <a:xfrm>
            <a:off x="8463936" y="1555522"/>
            <a:ext cx="2434281" cy="1257926"/>
          </a:xfrm>
          <a:prstGeom prst="curvedDownArrow">
            <a:avLst/>
          </a:prstGeom>
          <a:solidFill>
            <a:schemeClr val="accent1">
              <a:lumMod val="75000"/>
            </a:schemeClr>
          </a:solidFill>
        </p:spPr>
        <p:txBody>
          <a:bodyPr vert="horz" wrap="square" lIns="182880" tIns="0" rIns="182880" bIns="0" rtlCol="0" anchor="ctr">
            <a:noAutofit/>
          </a:bodyPr>
          <a:lstStyle/>
          <a:p>
            <a:pPr indent="0" algn="ctr">
              <a:lnSpc>
                <a:spcPct val="90000"/>
              </a:lnSpc>
              <a:spcBef>
                <a:spcPts val="0"/>
              </a:spcBef>
              <a:spcAft>
                <a:spcPts val="0"/>
              </a:spcAft>
              <a:buClrTx/>
              <a:buFont typeface="Arial" pitchFamily="34" charset="0"/>
              <a:buNone/>
            </a:pPr>
            <a:endParaRPr lang="en-GB" sz="2000" b="0" i="0" cap="all" baseline="0" dirty="0" err="1">
              <a:solidFill>
                <a:schemeClr val="bg1"/>
              </a:solidFill>
              <a:effectLst>
                <a:outerShdw blurRad="38100" dist="25400" dir="2700000" algn="tl">
                  <a:srgbClr val="000000">
                    <a:alpha val="0"/>
                  </a:srgbClr>
                </a:outerShdw>
              </a:effectLst>
              <a:latin typeface="+mj-lt"/>
            </a:endParaRPr>
          </a:p>
        </p:txBody>
      </p:sp>
      <p:sp>
        <p:nvSpPr>
          <p:cNvPr id="24" name="Arrow: Curved Down 23"/>
          <p:cNvSpPr/>
          <p:nvPr/>
        </p:nvSpPr>
        <p:spPr>
          <a:xfrm>
            <a:off x="4004619" y="1561974"/>
            <a:ext cx="2434281" cy="1257926"/>
          </a:xfrm>
          <a:prstGeom prst="curvedDownArrow">
            <a:avLst/>
          </a:prstGeom>
          <a:solidFill>
            <a:schemeClr val="accent1">
              <a:lumMod val="75000"/>
            </a:schemeClr>
          </a:solidFill>
        </p:spPr>
        <p:txBody>
          <a:bodyPr vert="horz" wrap="square" lIns="182880" tIns="0" rIns="182880" bIns="0" rtlCol="0" anchor="ctr">
            <a:noAutofit/>
          </a:bodyPr>
          <a:lstStyle/>
          <a:p>
            <a:pPr indent="0" algn="ctr">
              <a:lnSpc>
                <a:spcPct val="90000"/>
              </a:lnSpc>
              <a:spcBef>
                <a:spcPts val="0"/>
              </a:spcBef>
              <a:spcAft>
                <a:spcPts val="0"/>
              </a:spcAft>
              <a:buClrTx/>
              <a:buFont typeface="Arial" pitchFamily="34" charset="0"/>
              <a:buNone/>
            </a:pPr>
            <a:endParaRPr lang="en-GB" sz="2000" b="0" i="0" cap="all" baseline="0" dirty="0" err="1">
              <a:solidFill>
                <a:schemeClr val="bg1"/>
              </a:solidFill>
              <a:effectLst>
                <a:outerShdw blurRad="38100" dist="25400" dir="2700000" algn="tl">
                  <a:srgbClr val="000000">
                    <a:alpha val="0"/>
                  </a:srgbClr>
                </a:outerShdw>
              </a:effectLst>
              <a:latin typeface="+mj-lt"/>
            </a:endParaRPr>
          </a:p>
        </p:txBody>
      </p:sp>
      <p:sp>
        <p:nvSpPr>
          <p:cNvPr id="2" name="Title 1"/>
          <p:cNvSpPr>
            <a:spLocks noGrp="1"/>
          </p:cNvSpPr>
          <p:nvPr>
            <p:ph type="title"/>
          </p:nvPr>
        </p:nvSpPr>
        <p:spPr/>
        <p:txBody>
          <a:bodyPr/>
          <a:lstStyle/>
          <a:p>
            <a:r>
              <a:rPr lang="en-GB" dirty="0"/>
              <a:t>Customer Conversation Flow</a:t>
            </a:r>
          </a:p>
        </p:txBody>
      </p:sp>
      <p:sp>
        <p:nvSpPr>
          <p:cNvPr id="3" name="Rectangle: Rounded Corners 2"/>
          <p:cNvSpPr/>
          <p:nvPr/>
        </p:nvSpPr>
        <p:spPr>
          <a:xfrm>
            <a:off x="537855" y="2959100"/>
            <a:ext cx="2160000" cy="1800000"/>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182880" tIns="0" rIns="182880" bIns="0" rtlCol="0" anchor="ctr">
            <a:noAutofit/>
          </a:bodyPr>
          <a:lstStyle/>
          <a:p>
            <a:pPr indent="0" algn="ctr">
              <a:lnSpc>
                <a:spcPct val="90000"/>
              </a:lnSpc>
              <a:spcBef>
                <a:spcPts val="0"/>
              </a:spcBef>
              <a:spcAft>
                <a:spcPts val="0"/>
              </a:spcAft>
              <a:buClrTx/>
              <a:buFont typeface="Arial" pitchFamily="34" charset="0"/>
              <a:buNone/>
            </a:pPr>
            <a:endParaRPr lang="en-GB" b="0" i="0" cap="all" baseline="0" dirty="0" err="1">
              <a:solidFill>
                <a:schemeClr val="bg1"/>
              </a:solidFill>
              <a:effectLst>
                <a:outerShdw blurRad="38100" dist="25400" dir="2700000" algn="tl">
                  <a:srgbClr val="000000">
                    <a:alpha val="0"/>
                  </a:srgbClr>
                </a:outerShdw>
              </a:effectLst>
              <a:latin typeface="+mj-lt"/>
            </a:endParaRPr>
          </a:p>
        </p:txBody>
      </p:sp>
      <p:sp>
        <p:nvSpPr>
          <p:cNvPr id="4" name="Rectangle: Rounded Corners 3"/>
          <p:cNvSpPr/>
          <p:nvPr/>
        </p:nvSpPr>
        <p:spPr>
          <a:xfrm>
            <a:off x="2803691" y="2959100"/>
            <a:ext cx="2160000" cy="1800000"/>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182880" tIns="0" rIns="182880" bIns="0" rtlCol="0" anchor="ctr">
            <a:noAutofit/>
          </a:bodyPr>
          <a:lstStyle/>
          <a:p>
            <a:pPr indent="0" algn="ctr">
              <a:lnSpc>
                <a:spcPct val="90000"/>
              </a:lnSpc>
              <a:spcBef>
                <a:spcPts val="0"/>
              </a:spcBef>
              <a:spcAft>
                <a:spcPts val="0"/>
              </a:spcAft>
              <a:buClrTx/>
              <a:buFont typeface="Arial" pitchFamily="34" charset="0"/>
              <a:buNone/>
            </a:pPr>
            <a:endParaRPr lang="en-GB" b="0" i="0" cap="all" baseline="0" dirty="0" err="1">
              <a:solidFill>
                <a:schemeClr val="bg1"/>
              </a:solidFill>
              <a:effectLst>
                <a:outerShdw blurRad="38100" dist="25400" dir="2700000" algn="tl">
                  <a:srgbClr val="000000">
                    <a:alpha val="0"/>
                  </a:srgbClr>
                </a:outerShdw>
              </a:effectLst>
              <a:latin typeface="+mj-lt"/>
            </a:endParaRPr>
          </a:p>
        </p:txBody>
      </p:sp>
      <p:sp>
        <p:nvSpPr>
          <p:cNvPr id="5" name="Rectangle: Rounded Corners 4"/>
          <p:cNvSpPr/>
          <p:nvPr/>
        </p:nvSpPr>
        <p:spPr>
          <a:xfrm>
            <a:off x="5069527" y="2959100"/>
            <a:ext cx="2160000" cy="1800000"/>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182880" tIns="0" rIns="182880" bIns="0" rtlCol="0" anchor="ctr">
            <a:noAutofit/>
          </a:bodyPr>
          <a:lstStyle/>
          <a:p>
            <a:pPr indent="0" algn="ctr">
              <a:lnSpc>
                <a:spcPct val="90000"/>
              </a:lnSpc>
              <a:spcBef>
                <a:spcPts val="0"/>
              </a:spcBef>
              <a:spcAft>
                <a:spcPts val="0"/>
              </a:spcAft>
              <a:buClrTx/>
              <a:buFont typeface="Arial" pitchFamily="34" charset="0"/>
              <a:buNone/>
            </a:pPr>
            <a:endParaRPr lang="en-GB" b="0" i="0" cap="all" baseline="0" dirty="0" err="1">
              <a:solidFill>
                <a:schemeClr val="bg1"/>
              </a:solidFill>
              <a:effectLst>
                <a:outerShdw blurRad="38100" dist="25400" dir="2700000" algn="tl">
                  <a:srgbClr val="000000">
                    <a:alpha val="0"/>
                  </a:srgbClr>
                </a:outerShdw>
              </a:effectLst>
              <a:latin typeface="+mj-lt"/>
            </a:endParaRPr>
          </a:p>
        </p:txBody>
      </p:sp>
      <p:sp>
        <p:nvSpPr>
          <p:cNvPr id="7" name="Rectangle: Rounded Corners 6"/>
          <p:cNvSpPr/>
          <p:nvPr/>
        </p:nvSpPr>
        <p:spPr>
          <a:xfrm>
            <a:off x="7335363" y="2959100"/>
            <a:ext cx="2160000" cy="1800000"/>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182880" tIns="0" rIns="182880" bIns="0" rtlCol="0" anchor="ctr">
            <a:noAutofit/>
          </a:bodyPr>
          <a:lstStyle/>
          <a:p>
            <a:pPr indent="0" algn="ctr">
              <a:lnSpc>
                <a:spcPct val="90000"/>
              </a:lnSpc>
              <a:spcBef>
                <a:spcPts val="0"/>
              </a:spcBef>
              <a:spcAft>
                <a:spcPts val="0"/>
              </a:spcAft>
              <a:buClrTx/>
              <a:buFont typeface="Arial" pitchFamily="34" charset="0"/>
              <a:buNone/>
            </a:pPr>
            <a:endParaRPr lang="en-GB" b="0" i="0" cap="all" baseline="0" dirty="0" err="1">
              <a:solidFill>
                <a:schemeClr val="bg1"/>
              </a:solidFill>
              <a:effectLst>
                <a:outerShdw blurRad="38100" dist="25400" dir="2700000" algn="tl">
                  <a:srgbClr val="000000">
                    <a:alpha val="0"/>
                  </a:srgbClr>
                </a:outerShdw>
              </a:effectLst>
              <a:latin typeface="+mj-lt"/>
            </a:endParaRPr>
          </a:p>
        </p:txBody>
      </p:sp>
      <p:sp>
        <p:nvSpPr>
          <p:cNvPr id="8" name="Rectangle: Rounded Corners 7"/>
          <p:cNvSpPr/>
          <p:nvPr/>
        </p:nvSpPr>
        <p:spPr>
          <a:xfrm>
            <a:off x="9601200" y="2959100"/>
            <a:ext cx="2160000" cy="1800000"/>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182880" tIns="0" rIns="182880" bIns="0" rtlCol="0" anchor="ctr">
            <a:noAutofit/>
          </a:bodyPr>
          <a:lstStyle/>
          <a:p>
            <a:pPr indent="0" algn="ctr">
              <a:lnSpc>
                <a:spcPct val="90000"/>
              </a:lnSpc>
              <a:spcBef>
                <a:spcPts val="0"/>
              </a:spcBef>
              <a:spcAft>
                <a:spcPts val="0"/>
              </a:spcAft>
              <a:buClrTx/>
              <a:buFont typeface="Arial" pitchFamily="34" charset="0"/>
              <a:buNone/>
            </a:pPr>
            <a:endParaRPr lang="en-GB" sz="2000" b="0" i="0" cap="all" baseline="0" dirty="0" err="1">
              <a:solidFill>
                <a:schemeClr val="bg1"/>
              </a:solidFill>
              <a:effectLst>
                <a:outerShdw blurRad="38100" dist="25400" dir="2700000" algn="tl">
                  <a:srgbClr val="000000">
                    <a:alpha val="0"/>
                  </a:srgbClr>
                </a:outerShdw>
              </a:effectLst>
              <a:latin typeface="+mj-lt"/>
            </a:endParaRPr>
          </a:p>
        </p:txBody>
      </p:sp>
      <p:sp>
        <p:nvSpPr>
          <p:cNvPr id="9" name="Rectangle: Rounded Corners 8"/>
          <p:cNvSpPr/>
          <p:nvPr/>
        </p:nvSpPr>
        <p:spPr>
          <a:xfrm>
            <a:off x="897855" y="4881200"/>
            <a:ext cx="1800000" cy="720000"/>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182880" tIns="0" rIns="182880" bIns="0" rtlCol="0" anchor="ctr">
            <a:noAutofit/>
          </a:bodyPr>
          <a:lstStyle/>
          <a:p>
            <a:pPr indent="0" algn="ctr">
              <a:lnSpc>
                <a:spcPct val="90000"/>
              </a:lnSpc>
              <a:spcBef>
                <a:spcPts val="0"/>
              </a:spcBef>
              <a:spcAft>
                <a:spcPts val="0"/>
              </a:spcAft>
              <a:buClrTx/>
              <a:buFont typeface="Arial" pitchFamily="34" charset="0"/>
              <a:buNone/>
            </a:pPr>
            <a:r>
              <a:rPr lang="en-GB" sz="1600" b="0" i="0" cap="all" baseline="0" dirty="0">
                <a:solidFill>
                  <a:schemeClr val="bg1"/>
                </a:solidFill>
                <a:effectLst>
                  <a:outerShdw blurRad="38100" dist="25400" dir="2700000" algn="tl">
                    <a:srgbClr val="000000">
                      <a:alpha val="0"/>
                    </a:srgbClr>
                  </a:outerShdw>
                </a:effectLst>
                <a:latin typeface="+mj-lt"/>
              </a:rPr>
              <a:t>Advanced threats</a:t>
            </a:r>
          </a:p>
        </p:txBody>
      </p:sp>
      <p:sp>
        <p:nvSpPr>
          <p:cNvPr id="10" name="Rectangle: Rounded Corners 9"/>
          <p:cNvSpPr/>
          <p:nvPr/>
        </p:nvSpPr>
        <p:spPr>
          <a:xfrm>
            <a:off x="5429527" y="4881200"/>
            <a:ext cx="1800000" cy="720000"/>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182880" tIns="0" rIns="182880" bIns="0" rtlCol="0" anchor="ctr">
            <a:noAutofit/>
          </a:bodyPr>
          <a:lstStyle/>
          <a:p>
            <a:pPr indent="0" algn="ctr">
              <a:lnSpc>
                <a:spcPct val="90000"/>
              </a:lnSpc>
              <a:spcBef>
                <a:spcPts val="0"/>
              </a:spcBef>
              <a:spcAft>
                <a:spcPts val="0"/>
              </a:spcAft>
              <a:buClrTx/>
              <a:buFont typeface="Arial" pitchFamily="34" charset="0"/>
              <a:buNone/>
            </a:pPr>
            <a:r>
              <a:rPr lang="en-GB" sz="1600" b="0" i="0" cap="all" baseline="0" dirty="0">
                <a:solidFill>
                  <a:schemeClr val="bg1"/>
                </a:solidFill>
                <a:effectLst>
                  <a:outerShdw blurRad="38100" dist="25400" dir="2700000" algn="tl">
                    <a:srgbClr val="000000">
                      <a:alpha val="0"/>
                    </a:srgbClr>
                  </a:outerShdw>
                </a:effectLst>
                <a:latin typeface="+mj-lt"/>
              </a:rPr>
              <a:t>F5 </a:t>
            </a:r>
            <a:r>
              <a:rPr lang="en-GB" sz="1600" b="0" i="0" cap="all" baseline="0" dirty="0" err="1">
                <a:solidFill>
                  <a:schemeClr val="bg1"/>
                </a:solidFill>
                <a:effectLst>
                  <a:outerShdw blurRad="38100" dist="25400" dir="2700000" algn="tl">
                    <a:srgbClr val="000000">
                      <a:alpha val="0"/>
                    </a:srgbClr>
                  </a:outerShdw>
                </a:effectLst>
                <a:latin typeface="+mj-lt"/>
              </a:rPr>
              <a:t>ssl</a:t>
            </a:r>
            <a:r>
              <a:rPr lang="en-GB" sz="1600" b="0" i="0" cap="all" dirty="0">
                <a:solidFill>
                  <a:schemeClr val="bg1"/>
                </a:solidFill>
                <a:effectLst>
                  <a:outerShdw blurRad="38100" dist="25400" dir="2700000" algn="tl">
                    <a:srgbClr val="000000">
                      <a:alpha val="0"/>
                    </a:srgbClr>
                  </a:outerShdw>
                </a:effectLst>
                <a:latin typeface="+mj-lt"/>
              </a:rPr>
              <a:t> intercept</a:t>
            </a:r>
            <a:endParaRPr lang="en-GB" sz="1600" b="0" i="0" cap="all" baseline="0" dirty="0">
              <a:solidFill>
                <a:schemeClr val="bg1"/>
              </a:solidFill>
              <a:effectLst>
                <a:outerShdw blurRad="38100" dist="25400" dir="2700000" algn="tl">
                  <a:srgbClr val="000000">
                    <a:alpha val="0"/>
                  </a:srgbClr>
                </a:outerShdw>
              </a:effectLst>
              <a:latin typeface="+mj-lt"/>
            </a:endParaRPr>
          </a:p>
        </p:txBody>
      </p:sp>
      <p:sp>
        <p:nvSpPr>
          <p:cNvPr id="11" name="Rectangle: Rounded Corners 10"/>
          <p:cNvSpPr/>
          <p:nvPr/>
        </p:nvSpPr>
        <p:spPr>
          <a:xfrm>
            <a:off x="9961199" y="4881200"/>
            <a:ext cx="1800000" cy="720000"/>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182880" tIns="0" rIns="182880" bIns="0" rtlCol="0" anchor="ctr">
            <a:noAutofit/>
          </a:bodyPr>
          <a:lstStyle/>
          <a:p>
            <a:pPr indent="0" algn="ctr">
              <a:lnSpc>
                <a:spcPct val="90000"/>
              </a:lnSpc>
              <a:spcBef>
                <a:spcPts val="0"/>
              </a:spcBef>
              <a:spcAft>
                <a:spcPts val="0"/>
              </a:spcAft>
              <a:buClrTx/>
              <a:buFont typeface="Arial" pitchFamily="34" charset="0"/>
              <a:buNone/>
            </a:pPr>
            <a:r>
              <a:rPr lang="en-GB" sz="1600" b="0" i="0" cap="all" baseline="0" dirty="0">
                <a:solidFill>
                  <a:schemeClr val="bg1"/>
                </a:solidFill>
                <a:effectLst>
                  <a:outerShdw blurRad="38100" dist="25400" dir="2700000" algn="tl">
                    <a:srgbClr val="000000">
                      <a:alpha val="0"/>
                    </a:srgbClr>
                  </a:outerShdw>
                </a:effectLst>
                <a:latin typeface="+mj-lt"/>
              </a:rPr>
              <a:t>Close &amp;</a:t>
            </a:r>
            <a:r>
              <a:rPr lang="en-GB" sz="1600" b="0" i="0" cap="all" dirty="0">
                <a:solidFill>
                  <a:schemeClr val="bg1"/>
                </a:solidFill>
                <a:effectLst>
                  <a:outerShdw blurRad="38100" dist="25400" dir="2700000" algn="tl">
                    <a:srgbClr val="000000">
                      <a:alpha val="0"/>
                    </a:srgbClr>
                  </a:outerShdw>
                </a:effectLst>
                <a:latin typeface="+mj-lt"/>
              </a:rPr>
              <a:t> next steps</a:t>
            </a:r>
            <a:endParaRPr lang="en-GB" sz="1600" b="0" i="0" cap="all" baseline="0" dirty="0">
              <a:solidFill>
                <a:schemeClr val="bg1"/>
              </a:solidFill>
              <a:effectLst>
                <a:outerShdw blurRad="38100" dist="25400" dir="2700000" algn="tl">
                  <a:srgbClr val="000000">
                    <a:alpha val="0"/>
                  </a:srgbClr>
                </a:outerShdw>
              </a:effectLst>
              <a:latin typeface="+mj-lt"/>
            </a:endParaRPr>
          </a:p>
        </p:txBody>
      </p:sp>
      <p:sp>
        <p:nvSpPr>
          <p:cNvPr id="12" name="Rectangle: Rounded Corners 11"/>
          <p:cNvSpPr/>
          <p:nvPr/>
        </p:nvSpPr>
        <p:spPr>
          <a:xfrm>
            <a:off x="3163691" y="2099900"/>
            <a:ext cx="1800000" cy="720000"/>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182880" tIns="0" rIns="182880" bIns="0" rtlCol="0" anchor="ctr">
            <a:noAutofit/>
          </a:bodyPr>
          <a:lstStyle/>
          <a:p>
            <a:pPr indent="0" algn="ctr">
              <a:lnSpc>
                <a:spcPct val="90000"/>
              </a:lnSpc>
              <a:spcBef>
                <a:spcPts val="0"/>
              </a:spcBef>
              <a:spcAft>
                <a:spcPts val="0"/>
              </a:spcAft>
              <a:buClrTx/>
              <a:buFont typeface="Arial" pitchFamily="34" charset="0"/>
              <a:buNone/>
            </a:pPr>
            <a:r>
              <a:rPr lang="en-GB" sz="1600" b="0" i="0" cap="all" baseline="0" dirty="0">
                <a:solidFill>
                  <a:schemeClr val="bg1"/>
                </a:solidFill>
                <a:effectLst>
                  <a:outerShdw blurRad="38100" dist="25400" dir="2700000" algn="tl">
                    <a:srgbClr val="000000">
                      <a:alpha val="0"/>
                    </a:srgbClr>
                  </a:outerShdw>
                </a:effectLst>
                <a:latin typeface="+mj-lt"/>
              </a:rPr>
              <a:t>Close to home</a:t>
            </a:r>
          </a:p>
        </p:txBody>
      </p:sp>
      <p:sp>
        <p:nvSpPr>
          <p:cNvPr id="13" name="Rectangle: Rounded Corners 12"/>
          <p:cNvSpPr/>
          <p:nvPr/>
        </p:nvSpPr>
        <p:spPr>
          <a:xfrm>
            <a:off x="7695363" y="2099900"/>
            <a:ext cx="1800000" cy="720000"/>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182880" tIns="0" rIns="182880" bIns="0" rtlCol="0" anchor="ctr">
            <a:noAutofit/>
          </a:bodyPr>
          <a:lstStyle/>
          <a:p>
            <a:pPr indent="0" algn="ctr">
              <a:lnSpc>
                <a:spcPct val="90000"/>
              </a:lnSpc>
              <a:spcBef>
                <a:spcPts val="0"/>
              </a:spcBef>
              <a:spcAft>
                <a:spcPts val="0"/>
              </a:spcAft>
              <a:buClrTx/>
              <a:buFont typeface="Arial" pitchFamily="34" charset="0"/>
              <a:buNone/>
            </a:pPr>
            <a:r>
              <a:rPr lang="en-GB" sz="1600" b="0" i="0" cap="all" baseline="0" dirty="0">
                <a:solidFill>
                  <a:schemeClr val="bg1"/>
                </a:solidFill>
                <a:effectLst>
                  <a:outerShdw blurRad="38100" dist="25400" dir="2700000" algn="tl">
                    <a:srgbClr val="000000">
                      <a:alpha val="0"/>
                    </a:srgbClr>
                  </a:outerShdw>
                </a:effectLst>
                <a:latin typeface="+mj-lt"/>
              </a:rPr>
              <a:t>FireEye inspection with </a:t>
            </a:r>
            <a:r>
              <a:rPr lang="en-GB" sz="1600" b="0" i="0" cap="all" baseline="0" dirty="0" err="1">
                <a:solidFill>
                  <a:schemeClr val="bg1"/>
                </a:solidFill>
                <a:effectLst>
                  <a:outerShdw blurRad="38100" dist="25400" dir="2700000" algn="tl">
                    <a:srgbClr val="000000">
                      <a:alpha val="0"/>
                    </a:srgbClr>
                  </a:outerShdw>
                </a:effectLst>
                <a:latin typeface="+mj-lt"/>
              </a:rPr>
              <a:t>mvx</a:t>
            </a:r>
            <a:endParaRPr lang="en-GB" sz="1600" b="0" i="0" cap="all" baseline="0" dirty="0">
              <a:solidFill>
                <a:schemeClr val="bg1"/>
              </a:solidFill>
              <a:effectLst>
                <a:outerShdw blurRad="38100" dist="25400" dir="2700000" algn="tl">
                  <a:srgbClr val="000000">
                    <a:alpha val="0"/>
                  </a:srgbClr>
                </a:outerShdw>
              </a:effectLst>
              <a:latin typeface="+mj-lt"/>
            </a:endParaRPr>
          </a:p>
        </p:txBody>
      </p:sp>
      <p:sp>
        <p:nvSpPr>
          <p:cNvPr id="14" name="TextBox 13"/>
          <p:cNvSpPr txBox="1"/>
          <p:nvPr/>
        </p:nvSpPr>
        <p:spPr>
          <a:xfrm>
            <a:off x="635000" y="3097302"/>
            <a:ext cx="2062853" cy="1647600"/>
          </a:xfrm>
          <a:prstGeom prst="rect">
            <a:avLst/>
          </a:prstGeom>
          <a:noFill/>
        </p:spPr>
        <p:txBody>
          <a:bodyPr wrap="square" lIns="0" tIns="0" rIns="0" bIns="0" rtlCol="0">
            <a:noAutofit/>
          </a:bodyPr>
          <a:lstStyle/>
          <a:p>
            <a:pPr marL="342900" indent="-342900">
              <a:lnSpc>
                <a:spcPct val="90000"/>
              </a:lnSpc>
              <a:spcAft>
                <a:spcPts val="600"/>
              </a:spcAft>
              <a:buFont typeface="Arial" panose="020B0604020202020204" pitchFamily="34" charset="0"/>
              <a:buChar char="•"/>
            </a:pPr>
            <a:r>
              <a:rPr lang="en-GB" sz="1600" kern="1200" dirty="0">
                <a:solidFill>
                  <a:schemeClr val="bg1"/>
                </a:solidFill>
                <a:effectLst>
                  <a:outerShdw blurRad="38100" dist="25400" dir="2700000" algn="tl">
                    <a:srgbClr val="000000">
                      <a:alpha val="0"/>
                    </a:srgbClr>
                  </a:outerShdw>
                </a:effectLst>
              </a:rPr>
              <a:t>Duration</a:t>
            </a:r>
          </a:p>
          <a:p>
            <a:pPr marL="342900" indent="-342900">
              <a:lnSpc>
                <a:spcPct val="90000"/>
              </a:lnSpc>
              <a:spcAft>
                <a:spcPts val="600"/>
              </a:spcAft>
              <a:buFont typeface="Arial" panose="020B0604020202020204" pitchFamily="34" charset="0"/>
              <a:buChar char="•"/>
            </a:pPr>
            <a:r>
              <a:rPr lang="en-GB" sz="1600" dirty="0">
                <a:solidFill>
                  <a:schemeClr val="bg1"/>
                </a:solidFill>
                <a:effectLst>
                  <a:outerShdw blurRad="38100" dist="25400" dir="2700000" algn="tl">
                    <a:srgbClr val="000000">
                      <a:alpha val="0"/>
                    </a:srgbClr>
                  </a:outerShdw>
                </a:effectLst>
              </a:rPr>
              <a:t>Discovery</a:t>
            </a:r>
          </a:p>
          <a:p>
            <a:pPr marL="342900" indent="-342900">
              <a:lnSpc>
                <a:spcPct val="90000"/>
              </a:lnSpc>
              <a:spcAft>
                <a:spcPts val="600"/>
              </a:spcAft>
              <a:buFont typeface="Arial" panose="020B0604020202020204" pitchFamily="34" charset="0"/>
              <a:buChar char="•"/>
            </a:pPr>
            <a:r>
              <a:rPr lang="en-GB" sz="1600" kern="1200" dirty="0">
                <a:solidFill>
                  <a:schemeClr val="bg1"/>
                </a:solidFill>
                <a:effectLst>
                  <a:outerShdw blurRad="38100" dist="25400" dir="2700000" algn="tl">
                    <a:srgbClr val="000000">
                      <a:alpha val="0"/>
                    </a:srgbClr>
                  </a:outerShdw>
                </a:effectLst>
              </a:rPr>
              <a:t>Limitations of existing tools</a:t>
            </a:r>
          </a:p>
          <a:p>
            <a:pPr marL="342900" indent="-342900">
              <a:lnSpc>
                <a:spcPct val="90000"/>
              </a:lnSpc>
              <a:spcAft>
                <a:spcPts val="600"/>
              </a:spcAft>
              <a:buFont typeface="Arial" panose="020B0604020202020204" pitchFamily="34" charset="0"/>
              <a:buChar char="•"/>
            </a:pPr>
            <a:r>
              <a:rPr lang="en-GB" sz="1600" dirty="0">
                <a:solidFill>
                  <a:schemeClr val="bg1"/>
                </a:solidFill>
                <a:effectLst>
                  <a:outerShdw blurRad="38100" dist="25400" dir="2700000" algn="tl">
                    <a:srgbClr val="000000">
                      <a:alpha val="0"/>
                    </a:srgbClr>
                  </a:outerShdw>
                </a:effectLst>
              </a:rPr>
              <a:t>The “arms race”</a:t>
            </a:r>
            <a:endParaRPr lang="en-GB" sz="1600" kern="1200" dirty="0">
              <a:solidFill>
                <a:schemeClr val="bg1"/>
              </a:solidFill>
              <a:effectLst>
                <a:outerShdw blurRad="38100" dist="25400" dir="2700000" algn="tl">
                  <a:srgbClr val="000000">
                    <a:alpha val="0"/>
                  </a:srgbClr>
                </a:outerShdw>
              </a:effectLst>
            </a:endParaRPr>
          </a:p>
        </p:txBody>
      </p:sp>
      <p:sp>
        <p:nvSpPr>
          <p:cNvPr id="15" name="TextBox 14"/>
          <p:cNvSpPr txBox="1"/>
          <p:nvPr/>
        </p:nvSpPr>
        <p:spPr>
          <a:xfrm>
            <a:off x="2900838" y="3097302"/>
            <a:ext cx="2062853" cy="1647600"/>
          </a:xfrm>
          <a:prstGeom prst="rect">
            <a:avLst/>
          </a:prstGeom>
          <a:noFill/>
        </p:spPr>
        <p:txBody>
          <a:bodyPr wrap="square" lIns="0" tIns="0" rIns="0" bIns="0" rtlCol="0">
            <a:noAutofit/>
          </a:bodyPr>
          <a:lstStyle/>
          <a:p>
            <a:pPr marL="342900" indent="-342900">
              <a:lnSpc>
                <a:spcPct val="90000"/>
              </a:lnSpc>
              <a:spcAft>
                <a:spcPts val="600"/>
              </a:spcAft>
              <a:buFont typeface="Arial" panose="020B0604020202020204" pitchFamily="34" charset="0"/>
              <a:buChar char="•"/>
            </a:pPr>
            <a:r>
              <a:rPr lang="en-GB" sz="1600" kern="1200" dirty="0">
                <a:solidFill>
                  <a:schemeClr val="bg1"/>
                </a:solidFill>
                <a:effectLst>
                  <a:outerShdw blurRad="38100" dist="25400" dir="2700000" algn="tl">
                    <a:srgbClr val="000000">
                      <a:alpha val="0"/>
                    </a:srgbClr>
                  </a:outerShdw>
                </a:effectLst>
              </a:rPr>
              <a:t>Geographically focused</a:t>
            </a:r>
            <a:endParaRPr lang="en-GB" sz="1600" dirty="0">
              <a:solidFill>
                <a:schemeClr val="bg1"/>
              </a:solidFill>
              <a:effectLst>
                <a:outerShdw blurRad="38100" dist="25400" dir="2700000" algn="tl">
                  <a:srgbClr val="000000">
                    <a:alpha val="0"/>
                  </a:srgbClr>
                </a:outerShdw>
              </a:effectLst>
            </a:endParaRPr>
          </a:p>
          <a:p>
            <a:pPr marL="342900" indent="-342900">
              <a:lnSpc>
                <a:spcPct val="90000"/>
              </a:lnSpc>
              <a:spcAft>
                <a:spcPts val="600"/>
              </a:spcAft>
              <a:buFont typeface="Arial" panose="020B0604020202020204" pitchFamily="34" charset="0"/>
              <a:buChar char="•"/>
            </a:pPr>
            <a:r>
              <a:rPr lang="en-GB" sz="1600" kern="1200" dirty="0">
                <a:solidFill>
                  <a:schemeClr val="bg1"/>
                </a:solidFill>
                <a:effectLst>
                  <a:outerShdw blurRad="38100" dist="25400" dir="2700000" algn="tl">
                    <a:srgbClr val="000000">
                      <a:alpha val="0"/>
                    </a:srgbClr>
                  </a:outerShdw>
                </a:effectLst>
              </a:rPr>
              <a:t>Ripped from the headlines</a:t>
            </a:r>
          </a:p>
          <a:p>
            <a:pPr marL="342900" indent="-342900">
              <a:lnSpc>
                <a:spcPct val="90000"/>
              </a:lnSpc>
              <a:spcAft>
                <a:spcPts val="600"/>
              </a:spcAft>
              <a:buFont typeface="Arial" panose="020B0604020202020204" pitchFamily="34" charset="0"/>
              <a:buChar char="•"/>
            </a:pPr>
            <a:r>
              <a:rPr lang="en-GB" sz="1600" dirty="0">
                <a:solidFill>
                  <a:schemeClr val="bg1"/>
                </a:solidFill>
                <a:effectLst>
                  <a:outerShdw blurRad="38100" dist="25400" dir="2700000" algn="tl">
                    <a:srgbClr val="000000">
                      <a:alpha val="0"/>
                    </a:srgbClr>
                  </a:outerShdw>
                </a:effectLst>
              </a:rPr>
              <a:t>CISO Focused</a:t>
            </a:r>
            <a:endParaRPr lang="en-GB" sz="1600" kern="1200" dirty="0">
              <a:solidFill>
                <a:schemeClr val="bg1"/>
              </a:solidFill>
              <a:effectLst>
                <a:outerShdw blurRad="38100" dist="25400" dir="2700000" algn="tl">
                  <a:srgbClr val="000000">
                    <a:alpha val="0"/>
                  </a:srgbClr>
                </a:outerShdw>
              </a:effectLst>
            </a:endParaRPr>
          </a:p>
        </p:txBody>
      </p:sp>
      <p:sp>
        <p:nvSpPr>
          <p:cNvPr id="16" name="TextBox 15"/>
          <p:cNvSpPr txBox="1"/>
          <p:nvPr/>
        </p:nvSpPr>
        <p:spPr>
          <a:xfrm>
            <a:off x="5166674" y="3097302"/>
            <a:ext cx="2062853" cy="1647600"/>
          </a:xfrm>
          <a:prstGeom prst="rect">
            <a:avLst/>
          </a:prstGeom>
          <a:noFill/>
        </p:spPr>
        <p:txBody>
          <a:bodyPr wrap="square" lIns="0" tIns="0" rIns="0" bIns="0" rtlCol="0">
            <a:noAutofit/>
          </a:bodyPr>
          <a:lstStyle/>
          <a:p>
            <a:pPr marL="342900" indent="-342900">
              <a:lnSpc>
                <a:spcPct val="90000"/>
              </a:lnSpc>
              <a:spcAft>
                <a:spcPts val="600"/>
              </a:spcAft>
              <a:buFont typeface="Arial" panose="020B0604020202020204" pitchFamily="34" charset="0"/>
              <a:buChar char="•"/>
            </a:pPr>
            <a:r>
              <a:rPr lang="en-GB" sz="1600" kern="1200" dirty="0">
                <a:solidFill>
                  <a:schemeClr val="bg1"/>
                </a:solidFill>
                <a:effectLst>
                  <a:outerShdw blurRad="38100" dist="25400" dir="2700000" algn="tl">
                    <a:srgbClr val="000000">
                      <a:alpha val="0"/>
                    </a:srgbClr>
                  </a:outerShdw>
                </a:effectLst>
              </a:rPr>
              <a:t>SSL Traffic explosion</a:t>
            </a:r>
          </a:p>
          <a:p>
            <a:pPr marL="342900" indent="-342900">
              <a:lnSpc>
                <a:spcPct val="90000"/>
              </a:lnSpc>
              <a:spcAft>
                <a:spcPts val="600"/>
              </a:spcAft>
              <a:buFont typeface="Arial" panose="020B0604020202020204" pitchFamily="34" charset="0"/>
              <a:buChar char="•"/>
            </a:pPr>
            <a:r>
              <a:rPr lang="en-GB" sz="1600" dirty="0">
                <a:solidFill>
                  <a:schemeClr val="bg1"/>
                </a:solidFill>
                <a:effectLst>
                  <a:outerShdw blurRad="38100" dist="25400" dir="2700000" algn="tl">
                    <a:srgbClr val="000000">
                      <a:alpha val="0"/>
                    </a:srgbClr>
                  </a:outerShdw>
                </a:effectLst>
              </a:rPr>
              <a:t>Cipher diversity</a:t>
            </a:r>
          </a:p>
          <a:p>
            <a:pPr marL="342900" indent="-342900">
              <a:lnSpc>
                <a:spcPct val="90000"/>
              </a:lnSpc>
              <a:spcAft>
                <a:spcPts val="600"/>
              </a:spcAft>
              <a:buFont typeface="Arial" panose="020B0604020202020204" pitchFamily="34" charset="0"/>
              <a:buChar char="•"/>
            </a:pPr>
            <a:r>
              <a:rPr lang="en-GB" sz="1600" dirty="0">
                <a:solidFill>
                  <a:schemeClr val="bg1"/>
                </a:solidFill>
                <a:effectLst>
                  <a:outerShdw blurRad="38100" dist="25400" dir="2700000" algn="tl">
                    <a:srgbClr val="000000">
                      <a:alpha val="0"/>
                    </a:srgbClr>
                  </a:outerShdw>
                </a:effectLst>
              </a:rPr>
              <a:t>Speed</a:t>
            </a:r>
            <a:endParaRPr lang="en-GB" sz="1600" kern="1200" dirty="0">
              <a:solidFill>
                <a:schemeClr val="bg1"/>
              </a:solidFill>
              <a:effectLst>
                <a:outerShdw blurRad="38100" dist="25400" dir="2700000" algn="tl">
                  <a:srgbClr val="000000">
                    <a:alpha val="0"/>
                  </a:srgbClr>
                </a:outerShdw>
              </a:effectLst>
            </a:endParaRPr>
          </a:p>
        </p:txBody>
      </p:sp>
      <p:sp>
        <p:nvSpPr>
          <p:cNvPr id="17" name="TextBox 16"/>
          <p:cNvSpPr txBox="1"/>
          <p:nvPr/>
        </p:nvSpPr>
        <p:spPr>
          <a:xfrm>
            <a:off x="7432510" y="3097302"/>
            <a:ext cx="2062853" cy="1647600"/>
          </a:xfrm>
          <a:prstGeom prst="rect">
            <a:avLst/>
          </a:prstGeom>
          <a:noFill/>
        </p:spPr>
        <p:txBody>
          <a:bodyPr wrap="square" lIns="0" tIns="0" rIns="0" bIns="0" rtlCol="0">
            <a:noAutofit/>
          </a:bodyPr>
          <a:lstStyle/>
          <a:p>
            <a:pPr marL="342900" indent="-342900">
              <a:lnSpc>
                <a:spcPct val="90000"/>
              </a:lnSpc>
              <a:spcAft>
                <a:spcPts val="600"/>
              </a:spcAft>
              <a:buFont typeface="Arial" panose="020B0604020202020204" pitchFamily="34" charset="0"/>
              <a:buChar char="•"/>
            </a:pPr>
            <a:r>
              <a:rPr lang="en-GB" sz="1600" kern="1200" dirty="0">
                <a:solidFill>
                  <a:schemeClr val="bg1"/>
                </a:solidFill>
                <a:effectLst>
                  <a:outerShdw blurRad="38100" dist="25400" dir="2700000" algn="tl">
                    <a:srgbClr val="000000">
                      <a:alpha val="0"/>
                    </a:srgbClr>
                  </a:outerShdw>
                </a:effectLst>
              </a:rPr>
              <a:t>Signature failure</a:t>
            </a:r>
          </a:p>
          <a:p>
            <a:pPr marL="342900" indent="-342900">
              <a:lnSpc>
                <a:spcPct val="90000"/>
              </a:lnSpc>
              <a:spcAft>
                <a:spcPts val="600"/>
              </a:spcAft>
              <a:buFont typeface="Arial" panose="020B0604020202020204" pitchFamily="34" charset="0"/>
              <a:buChar char="•"/>
            </a:pPr>
            <a:r>
              <a:rPr lang="en-GB" sz="1600" dirty="0">
                <a:solidFill>
                  <a:schemeClr val="bg1"/>
                </a:solidFill>
                <a:effectLst>
                  <a:outerShdw blurRad="38100" dist="25400" dir="2700000" algn="tl">
                    <a:srgbClr val="000000">
                      <a:alpha val="0"/>
                    </a:srgbClr>
                  </a:outerShdw>
                </a:effectLst>
              </a:rPr>
              <a:t>Time to disseminate detection</a:t>
            </a:r>
          </a:p>
          <a:p>
            <a:pPr marL="342900" indent="-342900">
              <a:lnSpc>
                <a:spcPct val="90000"/>
              </a:lnSpc>
              <a:spcAft>
                <a:spcPts val="600"/>
              </a:spcAft>
              <a:buFont typeface="Arial" panose="020B0604020202020204" pitchFamily="34" charset="0"/>
              <a:buChar char="•"/>
            </a:pPr>
            <a:r>
              <a:rPr lang="en-GB" sz="1600" kern="1200" dirty="0">
                <a:solidFill>
                  <a:schemeClr val="bg1"/>
                </a:solidFill>
                <a:effectLst>
                  <a:outerShdw blurRad="38100" dist="25400" dir="2700000" algn="tl">
                    <a:srgbClr val="000000">
                      <a:alpha val="0"/>
                    </a:srgbClr>
                  </a:outerShdw>
                </a:effectLst>
              </a:rPr>
              <a:t>FireEye know how bad guys think</a:t>
            </a:r>
          </a:p>
        </p:txBody>
      </p:sp>
      <p:sp>
        <p:nvSpPr>
          <p:cNvPr id="18" name="TextBox 17"/>
          <p:cNvSpPr txBox="1"/>
          <p:nvPr/>
        </p:nvSpPr>
        <p:spPr>
          <a:xfrm>
            <a:off x="9698347" y="3097302"/>
            <a:ext cx="2062853" cy="1647600"/>
          </a:xfrm>
          <a:prstGeom prst="rect">
            <a:avLst/>
          </a:prstGeom>
          <a:noFill/>
        </p:spPr>
        <p:txBody>
          <a:bodyPr wrap="square" lIns="0" tIns="0" rIns="0" bIns="0" rtlCol="0">
            <a:noAutofit/>
          </a:bodyPr>
          <a:lstStyle/>
          <a:p>
            <a:pPr marL="342900" indent="-342900">
              <a:lnSpc>
                <a:spcPct val="90000"/>
              </a:lnSpc>
              <a:spcAft>
                <a:spcPts val="600"/>
              </a:spcAft>
              <a:buFont typeface="Arial" panose="020B0604020202020204" pitchFamily="34" charset="0"/>
              <a:buChar char="•"/>
            </a:pPr>
            <a:r>
              <a:rPr lang="en-GB" sz="1600" kern="1200" dirty="0">
                <a:solidFill>
                  <a:schemeClr val="bg1"/>
                </a:solidFill>
                <a:effectLst>
                  <a:outerShdw blurRad="38100" dist="25400" dir="2700000" algn="tl">
                    <a:srgbClr val="000000">
                      <a:alpha val="0"/>
                    </a:srgbClr>
                  </a:outerShdw>
                </a:effectLst>
              </a:rPr>
              <a:t>The solution is REAL!</a:t>
            </a:r>
          </a:p>
          <a:p>
            <a:pPr marL="342900" indent="-342900">
              <a:lnSpc>
                <a:spcPct val="90000"/>
              </a:lnSpc>
              <a:spcAft>
                <a:spcPts val="600"/>
              </a:spcAft>
              <a:buFont typeface="Arial" panose="020B0604020202020204" pitchFamily="34" charset="0"/>
              <a:buChar char="•"/>
            </a:pPr>
            <a:r>
              <a:rPr lang="en-GB" sz="1600" dirty="0">
                <a:solidFill>
                  <a:schemeClr val="bg1"/>
                </a:solidFill>
                <a:effectLst>
                  <a:outerShdw blurRad="38100" dist="25400" dir="2700000" algn="tl">
                    <a:srgbClr val="000000">
                      <a:alpha val="0"/>
                    </a:srgbClr>
                  </a:outerShdw>
                </a:effectLst>
              </a:rPr>
              <a:t>Focus on Compliance</a:t>
            </a:r>
          </a:p>
          <a:p>
            <a:pPr marL="342900" indent="-342900">
              <a:lnSpc>
                <a:spcPct val="90000"/>
              </a:lnSpc>
              <a:spcAft>
                <a:spcPts val="600"/>
              </a:spcAft>
              <a:buFont typeface="Arial" panose="020B0604020202020204" pitchFamily="34" charset="0"/>
              <a:buChar char="•"/>
            </a:pPr>
            <a:r>
              <a:rPr lang="en-GB" sz="1600" dirty="0">
                <a:solidFill>
                  <a:schemeClr val="bg1"/>
                </a:solidFill>
                <a:effectLst>
                  <a:outerShdw blurRad="38100" dist="25400" dir="2700000" algn="tl">
                    <a:srgbClr val="000000">
                      <a:alpha val="0"/>
                    </a:srgbClr>
                  </a:outerShdw>
                </a:effectLst>
              </a:rPr>
              <a:t>Relate to CISO</a:t>
            </a:r>
          </a:p>
          <a:p>
            <a:pPr marL="342900" indent="-342900">
              <a:lnSpc>
                <a:spcPct val="90000"/>
              </a:lnSpc>
              <a:spcAft>
                <a:spcPts val="600"/>
              </a:spcAft>
              <a:buFont typeface="Arial" panose="020B0604020202020204" pitchFamily="34" charset="0"/>
              <a:buChar char="•"/>
            </a:pPr>
            <a:r>
              <a:rPr lang="en-GB" sz="1600" kern="1200" dirty="0">
                <a:solidFill>
                  <a:schemeClr val="bg1"/>
                </a:solidFill>
                <a:effectLst>
                  <a:outerShdw blurRad="38100" dist="25400" dir="2700000" algn="tl">
                    <a:srgbClr val="000000">
                      <a:alpha val="0"/>
                    </a:srgbClr>
                  </a:outerShdw>
                </a:effectLst>
              </a:rPr>
              <a:t>Pivot</a:t>
            </a:r>
          </a:p>
        </p:txBody>
      </p:sp>
    </p:spTree>
    <p:extLst>
      <p:ext uri="{BB962C8B-B14F-4D97-AF65-F5344CB8AC3E}">
        <p14:creationId xmlns:p14="http://schemas.microsoft.com/office/powerpoint/2010/main" val="1537965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 and tools</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575322610"/>
              </p:ext>
            </p:extLst>
          </p:nvPr>
        </p:nvGraphicFramePr>
        <p:xfrm>
          <a:off x="254000" y="1096963"/>
          <a:ext cx="11798300" cy="5196697"/>
        </p:xfrm>
        <a:graphic>
          <a:graphicData uri="http://schemas.openxmlformats.org/drawingml/2006/table">
            <a:tbl>
              <a:tblPr firstRow="1" bandRow="1">
                <a:tableStyleId>{5C22544A-7EE6-4342-B048-85BDC9FD1C3A}</a:tableStyleId>
              </a:tblPr>
              <a:tblGrid>
                <a:gridCol w="4597400">
                  <a:extLst>
                    <a:ext uri="{9D8B030D-6E8A-4147-A177-3AD203B41FA5}">
                      <a16:colId xmlns="" xmlns:a16="http://schemas.microsoft.com/office/drawing/2014/main" val="20000"/>
                    </a:ext>
                  </a:extLst>
                </a:gridCol>
                <a:gridCol w="7200900">
                  <a:extLst>
                    <a:ext uri="{9D8B030D-6E8A-4147-A177-3AD203B41FA5}">
                      <a16:colId xmlns="" xmlns:a16="http://schemas.microsoft.com/office/drawing/2014/main" val="20001"/>
                    </a:ext>
                  </a:extLst>
                </a:gridCol>
              </a:tblGrid>
              <a:tr h="370743">
                <a:tc>
                  <a:txBody>
                    <a:bodyPr/>
                    <a:lstStyle/>
                    <a:p>
                      <a:r>
                        <a:rPr lang="en-US" sz="1800" dirty="0"/>
                        <a:t>Sales</a:t>
                      </a:r>
                      <a:r>
                        <a:rPr lang="en-US" sz="1800" baseline="0" dirty="0"/>
                        <a:t> aide</a:t>
                      </a:r>
                      <a:endParaRPr lang="en-US" sz="1800" dirty="0"/>
                    </a:p>
                  </a:txBody>
                  <a:tcPr marL="91416" marR="91416" marT="45708" marB="45708"/>
                </a:tc>
                <a:tc>
                  <a:txBody>
                    <a:bodyPr/>
                    <a:lstStyle/>
                    <a:p>
                      <a:r>
                        <a:rPr lang="en-US" sz="1800" dirty="0"/>
                        <a:t>Purpose</a:t>
                      </a:r>
                    </a:p>
                  </a:txBody>
                  <a:tcPr marL="91416" marR="91416" marT="45708" marB="45708"/>
                </a:tc>
                <a:extLst>
                  <a:ext uri="{0D108BD9-81ED-4DB2-BD59-A6C34878D82A}">
                    <a16:rowId xmlns="" xmlns:a16="http://schemas.microsoft.com/office/drawing/2014/main" val="10000"/>
                  </a:ext>
                </a:extLst>
              </a:tr>
              <a:tr h="424594">
                <a:tc>
                  <a:txBody>
                    <a:bodyPr/>
                    <a:lstStyle/>
                    <a:p>
                      <a:r>
                        <a:rPr lang="en-US" sz="1600" dirty="0"/>
                        <a:t>Advanced</a:t>
                      </a:r>
                      <a:r>
                        <a:rPr lang="en-US" sz="1600" baseline="0" dirty="0"/>
                        <a:t> Threat Protection with F5 and FireEye</a:t>
                      </a:r>
                      <a:endParaRPr lang="en-US" sz="1600" dirty="0"/>
                    </a:p>
                  </a:txBody>
                  <a:tcPr marL="91416" marR="91416" marT="45708" marB="45708"/>
                </a:tc>
                <a:tc>
                  <a:txBody>
                    <a:bodyPr/>
                    <a:lstStyle/>
                    <a:p>
                      <a:r>
                        <a:rPr lang="en-US" sz="1600" dirty="0"/>
                        <a:t>Sharing the threat landscape</a:t>
                      </a:r>
                      <a:r>
                        <a:rPr lang="en-US" sz="1600" baseline="0" dirty="0"/>
                        <a:t> and solution details with partners and customers</a:t>
                      </a:r>
                      <a:endParaRPr lang="en-US" sz="1600" dirty="0"/>
                    </a:p>
                  </a:txBody>
                  <a:tcPr marL="91416" marR="91416" marT="45708" marB="45708"/>
                </a:tc>
                <a:extLst>
                  <a:ext uri="{0D108BD9-81ED-4DB2-BD59-A6C34878D82A}">
                    <a16:rowId xmlns="" xmlns:a16="http://schemas.microsoft.com/office/drawing/2014/main" val="10001"/>
                  </a:ext>
                </a:extLst>
              </a:tr>
              <a:tr h="578969">
                <a:tc>
                  <a:txBody>
                    <a:bodyPr/>
                    <a:lstStyle/>
                    <a:p>
                      <a:r>
                        <a:rPr lang="en-US" sz="1600" dirty="0"/>
                        <a:t>F5 and FireEye Battle card</a:t>
                      </a:r>
                    </a:p>
                  </a:txBody>
                  <a:tcPr marL="91416" marR="91416" marT="45708" marB="45708"/>
                </a:tc>
                <a:tc>
                  <a:txBody>
                    <a:bodyPr/>
                    <a:lstStyle/>
                    <a:p>
                      <a:r>
                        <a:rPr lang="en-US" sz="1600" dirty="0"/>
                        <a:t>Bringing customers up to</a:t>
                      </a:r>
                      <a:r>
                        <a:rPr lang="en-US" sz="1600" baseline="0" dirty="0"/>
                        <a:t> speed with F5 and FireEye, and each partners value proposition. </a:t>
                      </a:r>
                      <a:endParaRPr lang="en-US" sz="1600" dirty="0"/>
                    </a:p>
                  </a:txBody>
                  <a:tcPr marL="91416" marR="91416" marT="45708" marB="45708"/>
                </a:tc>
                <a:extLst>
                  <a:ext uri="{0D108BD9-81ED-4DB2-BD59-A6C34878D82A}">
                    <a16:rowId xmlns="" xmlns:a16="http://schemas.microsoft.com/office/drawing/2014/main" val="10002"/>
                  </a:ext>
                </a:extLst>
              </a:tr>
              <a:tr h="602004">
                <a:tc>
                  <a:txBody>
                    <a:bodyPr/>
                    <a:lstStyle/>
                    <a:p>
                      <a:r>
                        <a:rPr lang="en-US" sz="1600" dirty="0"/>
                        <a:t>F5 and</a:t>
                      </a:r>
                      <a:r>
                        <a:rPr lang="en-US" sz="1600" baseline="0" dirty="0"/>
                        <a:t> FireEye Deployment Guide</a:t>
                      </a:r>
                      <a:endParaRPr lang="en-US" sz="1600" dirty="0"/>
                    </a:p>
                  </a:txBody>
                  <a:tcPr marL="91416" marR="91416" marT="45708" marB="45708"/>
                </a:tc>
                <a:tc>
                  <a:txBody>
                    <a:bodyPr/>
                    <a:lstStyle/>
                    <a:p>
                      <a:r>
                        <a:rPr lang="en-US" sz="1600" dirty="0"/>
                        <a:t>Detailed and comprehensive</a:t>
                      </a:r>
                      <a:r>
                        <a:rPr lang="en-US" sz="1600" baseline="0" dirty="0"/>
                        <a:t> guide to making architectural decisions and deploying the solution. Use this with prospective customers to win them over</a:t>
                      </a:r>
                      <a:endParaRPr lang="en-US" sz="1600" dirty="0"/>
                    </a:p>
                  </a:txBody>
                  <a:tcPr marL="91416" marR="91416" marT="45708" marB="45708"/>
                </a:tc>
                <a:extLst>
                  <a:ext uri="{0D108BD9-81ED-4DB2-BD59-A6C34878D82A}">
                    <a16:rowId xmlns="" xmlns:a16="http://schemas.microsoft.com/office/drawing/2014/main" val="10003"/>
                  </a:ext>
                </a:extLst>
              </a:tr>
              <a:tr h="578969">
                <a:tc>
                  <a:txBody>
                    <a:bodyPr/>
                    <a:lstStyle/>
                    <a:p>
                      <a:r>
                        <a:rPr lang="en-US" sz="1600" dirty="0"/>
                        <a:t>Solution Profile Whitepaper – 4 pages</a:t>
                      </a:r>
                    </a:p>
                  </a:txBody>
                  <a:tcPr marL="91416" marR="91416" marT="45708" marB="4570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Business focused discussion of</a:t>
                      </a:r>
                      <a:r>
                        <a:rPr lang="en-US" sz="1600" baseline="0" dirty="0"/>
                        <a:t> the solution, suitable for inclusion in an email to a partner or customer. Handouts at events</a:t>
                      </a:r>
                      <a:endParaRPr lang="en-US" sz="1600" dirty="0"/>
                    </a:p>
                  </a:txBody>
                  <a:tcPr marL="91416" marR="91416" marT="45708" marB="45708"/>
                </a:tc>
                <a:extLst>
                  <a:ext uri="{0D108BD9-81ED-4DB2-BD59-A6C34878D82A}">
                    <a16:rowId xmlns="" xmlns:a16="http://schemas.microsoft.com/office/drawing/2014/main" val="10004"/>
                  </a:ext>
                </a:extLst>
              </a:tr>
              <a:tr h="370743">
                <a:tc>
                  <a:txBody>
                    <a:bodyPr/>
                    <a:lstStyle/>
                    <a:p>
                      <a:r>
                        <a:rPr lang="en-US" sz="1600" dirty="0"/>
                        <a:t>F5 SSL everywhere reference architecture</a:t>
                      </a:r>
                    </a:p>
                  </a:txBody>
                  <a:tcPr marL="91416" marR="91416" marT="45708" marB="45708"/>
                </a:tc>
                <a:tc>
                  <a:txBody>
                    <a:bodyPr/>
                    <a:lstStyle/>
                    <a:p>
                      <a:r>
                        <a:rPr lang="en-US" sz="1600" dirty="0"/>
                        <a:t>F5 generated use case for why</a:t>
                      </a:r>
                      <a:r>
                        <a:rPr lang="en-US" sz="1600" baseline="0" dirty="0"/>
                        <a:t> SSL growth matters</a:t>
                      </a:r>
                      <a:endParaRPr lang="en-US" sz="1600" dirty="0"/>
                    </a:p>
                  </a:txBody>
                  <a:tcPr marL="91416" marR="91416" marT="45708" marB="45708"/>
                </a:tc>
                <a:extLst>
                  <a:ext uri="{0D108BD9-81ED-4DB2-BD59-A6C34878D82A}">
                    <a16:rowId xmlns="" xmlns:a16="http://schemas.microsoft.com/office/drawing/2014/main" val="10005"/>
                  </a:ext>
                </a:extLst>
              </a:tr>
              <a:tr h="370743">
                <a:tc>
                  <a:txBody>
                    <a:bodyPr/>
                    <a:lstStyle/>
                    <a:p>
                      <a:r>
                        <a:rPr lang="en-US" sz="1600" dirty="0"/>
                        <a:t>F5 and FireEye on the Web (F5)</a:t>
                      </a:r>
                    </a:p>
                  </a:txBody>
                  <a:tcPr marL="91416" marR="91416" marT="45708" marB="45708"/>
                </a:tc>
                <a:tc>
                  <a:txBody>
                    <a:bodyPr/>
                    <a:lstStyle/>
                    <a:p>
                      <a:r>
                        <a:rPr lang="en-US" sz="1600" dirty="0"/>
                        <a:t>Partnership launch</a:t>
                      </a:r>
                      <a:r>
                        <a:rPr lang="en-US" sz="1600" baseline="0" dirty="0"/>
                        <a:t> details</a:t>
                      </a:r>
                      <a:endParaRPr lang="en-US" sz="1600" dirty="0"/>
                    </a:p>
                  </a:txBody>
                  <a:tcPr marL="91416" marR="91416" marT="45708" marB="45708"/>
                </a:tc>
                <a:extLst>
                  <a:ext uri="{0D108BD9-81ED-4DB2-BD59-A6C34878D82A}">
                    <a16:rowId xmlns="" xmlns:a16="http://schemas.microsoft.com/office/drawing/2014/main" val="10006"/>
                  </a:ext>
                </a:extLst>
              </a:tr>
              <a:tr h="370743">
                <a:tc>
                  <a:txBody>
                    <a:bodyPr/>
                    <a:lstStyle/>
                    <a:p>
                      <a:r>
                        <a:rPr lang="en-US" sz="1600" dirty="0"/>
                        <a:t>F5 and FireEye on the Web (FireEye)</a:t>
                      </a:r>
                    </a:p>
                  </a:txBody>
                  <a:tcPr marL="91416" marR="91416" marT="45708" marB="4570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Partnership launch</a:t>
                      </a:r>
                      <a:r>
                        <a:rPr lang="en-US" sz="1600" baseline="0" dirty="0"/>
                        <a:t> details</a:t>
                      </a:r>
                      <a:endParaRPr lang="en-US" sz="1600" dirty="0"/>
                    </a:p>
                  </a:txBody>
                  <a:tcPr marL="91416" marR="91416" marT="45708" marB="45708"/>
                </a:tc>
                <a:extLst>
                  <a:ext uri="{0D108BD9-81ED-4DB2-BD59-A6C34878D82A}">
                    <a16:rowId xmlns="" xmlns:a16="http://schemas.microsoft.com/office/drawing/2014/main" val="10007"/>
                  </a:ext>
                </a:extLst>
              </a:tr>
              <a:tr h="578969">
                <a:tc>
                  <a:txBody>
                    <a:bodyPr/>
                    <a:lstStyle/>
                    <a:p>
                      <a:r>
                        <a:rPr lang="en-US" sz="1600" dirty="0"/>
                        <a:t>Using</a:t>
                      </a:r>
                      <a:r>
                        <a:rPr lang="en-US" sz="1600" baseline="0" dirty="0"/>
                        <a:t> the F5 EBC</a:t>
                      </a:r>
                      <a:endParaRPr lang="en-US" sz="1600" dirty="0"/>
                    </a:p>
                  </a:txBody>
                  <a:tcPr marL="91416" marR="91416" marT="45708" marB="45708"/>
                </a:tc>
                <a:tc>
                  <a:txBody>
                    <a:bodyPr/>
                    <a:lstStyle/>
                    <a:p>
                      <a:r>
                        <a:rPr lang="en-US" sz="1600" dirty="0"/>
                        <a:t>F5 and FireEye hardware for demo and making the solution real in the customers eyes.</a:t>
                      </a:r>
                      <a:r>
                        <a:rPr lang="en-US" sz="1600" baseline="0" dirty="0"/>
                        <a:t> Most all booked sales pass through here.</a:t>
                      </a:r>
                      <a:endParaRPr lang="en-US" sz="1600" dirty="0"/>
                    </a:p>
                  </a:txBody>
                  <a:tcPr marL="91416" marR="91416" marT="45708" marB="45708"/>
                </a:tc>
                <a:extLst>
                  <a:ext uri="{0D108BD9-81ED-4DB2-BD59-A6C34878D82A}">
                    <a16:rowId xmlns="" xmlns:a16="http://schemas.microsoft.com/office/drawing/2014/main" val="10008"/>
                  </a:ext>
                </a:extLst>
              </a:tr>
              <a:tr h="370743">
                <a:tc>
                  <a:txBody>
                    <a:bodyPr/>
                    <a:lstStyle/>
                    <a:p>
                      <a:r>
                        <a:rPr lang="en-US" sz="1600" dirty="0"/>
                        <a:t>Sale video (in development)</a:t>
                      </a:r>
                    </a:p>
                  </a:txBody>
                  <a:tcPr marL="91416" marR="91416" marT="45708" marB="45708"/>
                </a:tc>
                <a:tc>
                  <a:txBody>
                    <a:bodyPr/>
                    <a:lstStyle/>
                    <a:p>
                      <a:r>
                        <a:rPr lang="en-US" sz="1600" dirty="0"/>
                        <a:t>Video of the solution in action</a:t>
                      </a:r>
                    </a:p>
                  </a:txBody>
                  <a:tcPr marL="91416" marR="91416" marT="45708" marB="45708"/>
                </a:tc>
                <a:extLst>
                  <a:ext uri="{0D108BD9-81ED-4DB2-BD59-A6C34878D82A}">
                    <a16:rowId xmlns="" xmlns:a16="http://schemas.microsoft.com/office/drawing/2014/main" val="10009"/>
                  </a:ext>
                </a:extLst>
              </a:tr>
              <a:tr h="578969">
                <a:tc>
                  <a:txBody>
                    <a:bodyPr/>
                    <a:lstStyle/>
                    <a:p>
                      <a:r>
                        <a:rPr lang="en-US" sz="1600" dirty="0"/>
                        <a:t>Executive access, account connection,</a:t>
                      </a:r>
                      <a:r>
                        <a:rPr lang="en-US" sz="1600" baseline="0" dirty="0"/>
                        <a:t> technical depth, pricing, etc.</a:t>
                      </a:r>
                      <a:endParaRPr lang="en-US" sz="1600" dirty="0"/>
                    </a:p>
                  </a:txBody>
                  <a:tcPr marL="91416" marR="91416" marT="45708" marB="45708"/>
                </a:tc>
                <a:tc>
                  <a:txBody>
                    <a:bodyPr/>
                    <a:lstStyle/>
                    <a:p>
                      <a:r>
                        <a:rPr lang="en-US" sz="1600" dirty="0"/>
                        <a:t>The solution is nascent</a:t>
                      </a:r>
                      <a:r>
                        <a:rPr lang="en-US" sz="1600" baseline="0" dirty="0"/>
                        <a:t> and most times customers need to hear from F5 and FireEye</a:t>
                      </a:r>
                      <a:endParaRPr lang="en-US" sz="1600" dirty="0"/>
                    </a:p>
                  </a:txBody>
                  <a:tcPr marL="91416" marR="91416" marT="45708" marB="45708"/>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867132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isplay 14"/>
          <p:cNvSpPr/>
          <p:nvPr/>
        </p:nvSpPr>
        <p:spPr>
          <a:xfrm>
            <a:off x="5579789" y="1611085"/>
            <a:ext cx="6246130" cy="3291840"/>
          </a:xfrm>
          <a:prstGeom prst="flowChartDisplay">
            <a:avLst/>
          </a:prstGeom>
          <a:ln>
            <a:gradFill flip="none" rotWithShape="1">
              <a:gsLst>
                <a:gs pos="0">
                  <a:schemeClr val="accent1"/>
                </a:gs>
                <a:gs pos="76000">
                  <a:srgbClr val="FFFFFF"/>
                </a:gs>
              </a:gsLst>
              <a:lin ang="0" scaled="1"/>
              <a:tileRect/>
            </a:gradFill>
          </a:ln>
        </p:spPr>
        <p:style>
          <a:lnRef idx="2">
            <a:schemeClr val="accent1"/>
          </a:lnRef>
          <a:fillRef idx="1">
            <a:schemeClr val="lt1"/>
          </a:fillRef>
          <a:effectRef idx="0">
            <a:schemeClr val="accent1"/>
          </a:effectRef>
          <a:fontRef idx="minor">
            <a:schemeClr val="dk1"/>
          </a:fontRef>
        </p:style>
        <p:txBody>
          <a:bodyPr lIns="121899" tIns="60949" rIns="121899" bIns="60949" rtlCol="0" anchor="ctr"/>
          <a:lstStyle/>
          <a:p>
            <a:pPr algn="ctr"/>
            <a:endParaRPr lang="en-US"/>
          </a:p>
        </p:txBody>
      </p:sp>
      <p:sp>
        <p:nvSpPr>
          <p:cNvPr id="2" name="Title 1"/>
          <p:cNvSpPr>
            <a:spLocks noGrp="1"/>
          </p:cNvSpPr>
          <p:nvPr>
            <p:ph type="title"/>
          </p:nvPr>
        </p:nvSpPr>
        <p:spPr/>
        <p:txBody>
          <a:bodyPr/>
          <a:lstStyle/>
          <a:p>
            <a:r>
              <a:rPr lang="en-US" dirty="0"/>
              <a:t>While Organizations Are Detecting Attackers Sooner, the Typical Incident Saw Attackers Present for 6+ Months</a:t>
            </a:r>
          </a:p>
        </p:txBody>
      </p:sp>
      <p:pic>
        <p:nvPicPr>
          <p:cNvPr id="14" name="Picture 1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55977" y="1826139"/>
            <a:ext cx="4570809" cy="2861733"/>
          </a:xfrm>
          <a:prstGeom prst="rect">
            <a:avLst/>
          </a:prstGeom>
        </p:spPr>
      </p:pic>
      <p:graphicFrame>
        <p:nvGraphicFramePr>
          <p:cNvPr id="3" name="Chart 2"/>
          <p:cNvGraphicFramePr/>
          <p:nvPr>
            <p:extLst>
              <p:ext uri="{D42A27DB-BD31-4B8C-83A1-F6EECF244321}">
                <p14:modId xmlns:p14="http://schemas.microsoft.com/office/powerpoint/2010/main" val="1948846766"/>
              </p:ext>
            </p:extLst>
          </p:nvPr>
        </p:nvGraphicFramePr>
        <p:xfrm>
          <a:off x="6527586" y="1467402"/>
          <a:ext cx="4662935" cy="3386204"/>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9483257" y="6151647"/>
            <a:ext cx="2096127" cy="169277"/>
          </a:xfrm>
          <a:prstGeom prst="rect">
            <a:avLst/>
          </a:prstGeom>
          <a:noFill/>
        </p:spPr>
        <p:txBody>
          <a:bodyPr wrap="none" lIns="0" tIns="0" rIns="0" bIns="0" rtlCol="0">
            <a:spAutoFit/>
          </a:bodyPr>
          <a:lstStyle/>
          <a:p>
            <a:pPr algn="r"/>
            <a:r>
              <a:rPr lang="en-US" sz="1100" dirty="0"/>
              <a:t>Source: Mandiant M-Trends 2015</a:t>
            </a:r>
          </a:p>
        </p:txBody>
      </p:sp>
      <p:sp>
        <p:nvSpPr>
          <p:cNvPr id="10" name="TextBox 9"/>
          <p:cNvSpPr txBox="1"/>
          <p:nvPr/>
        </p:nvSpPr>
        <p:spPr>
          <a:xfrm>
            <a:off x="2200406" y="5181601"/>
            <a:ext cx="7788014" cy="779700"/>
          </a:xfrm>
          <a:prstGeom prst="rect">
            <a:avLst/>
          </a:prstGeom>
          <a:noFill/>
        </p:spPr>
        <p:txBody>
          <a:bodyPr wrap="square" lIns="121899" tIns="60949" rIns="121899" bIns="60949" rtlCol="0">
            <a:spAutoFit/>
          </a:bodyPr>
          <a:lstStyle/>
          <a:p>
            <a:pPr algn="ctr"/>
            <a:r>
              <a:rPr lang="en-US" sz="2100" b="1" i="1" dirty="0">
                <a:solidFill>
                  <a:srgbClr val="D82435"/>
                </a:solidFill>
              </a:rPr>
              <a:t>The longest time we detected attackers had been present in the victim’s environment was 2,982 days (over 8 years).</a:t>
            </a:r>
          </a:p>
        </p:txBody>
      </p:sp>
    </p:spTree>
    <p:extLst>
      <p:ext uri="{BB962C8B-B14F-4D97-AF65-F5344CB8AC3E}">
        <p14:creationId xmlns:p14="http://schemas.microsoft.com/office/powerpoint/2010/main" val="1978344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the Attack</a:t>
            </a:r>
          </a:p>
        </p:txBody>
      </p:sp>
      <p:sp>
        <p:nvSpPr>
          <p:cNvPr id="3" name="TextBox 2"/>
          <p:cNvSpPr txBox="1"/>
          <p:nvPr/>
        </p:nvSpPr>
        <p:spPr>
          <a:xfrm>
            <a:off x="0" y="1603874"/>
            <a:ext cx="12188825" cy="861752"/>
          </a:xfrm>
          <a:prstGeom prst="rect">
            <a:avLst/>
          </a:prstGeom>
          <a:noFill/>
        </p:spPr>
        <p:txBody>
          <a:bodyPr wrap="square" lIns="121899" tIns="60949" rIns="121899" bIns="60949" rtlCol="0">
            <a:spAutoFit/>
          </a:bodyPr>
          <a:lstStyle/>
          <a:p>
            <a:pPr algn="ctr"/>
            <a:r>
              <a:rPr lang="en-US" sz="2400" dirty="0">
                <a:solidFill>
                  <a:schemeClr val="tx2"/>
                </a:solidFill>
                <a:latin typeface="Arial"/>
                <a:cs typeface="Arial"/>
              </a:rPr>
              <a:t>ATTACKERS UTILIZE MULTIPLE VECTORS</a:t>
            </a:r>
          </a:p>
          <a:p>
            <a:pPr algn="ctr"/>
            <a:r>
              <a:rPr lang="en-US" sz="2400" dirty="0">
                <a:solidFill>
                  <a:schemeClr val="tx2"/>
                </a:solidFill>
                <a:latin typeface="Arial"/>
                <a:cs typeface="Arial"/>
              </a:rPr>
              <a:t>AND MULTIPLE FLOWS TO COMPLETE THEIR MISSION</a:t>
            </a:r>
          </a:p>
        </p:txBody>
      </p:sp>
      <p:sp>
        <p:nvSpPr>
          <p:cNvPr id="4" name="TextBox 3"/>
          <p:cNvSpPr txBox="1"/>
          <p:nvPr/>
        </p:nvSpPr>
        <p:spPr>
          <a:xfrm>
            <a:off x="3427224" y="3739937"/>
            <a:ext cx="914400" cy="914400"/>
          </a:xfrm>
          <a:prstGeom prst="rect">
            <a:avLst/>
          </a:prstGeom>
          <a:noFill/>
        </p:spPr>
        <p:txBody>
          <a:bodyPr wrap="none" lIns="0" tIns="0" rIns="0" bIns="0" rtlCol="0">
            <a:noAutofit/>
          </a:bodyPr>
          <a:lstStyle/>
          <a:p>
            <a:pPr>
              <a:lnSpc>
                <a:spcPct val="90000"/>
              </a:lnSpc>
              <a:spcAft>
                <a:spcPts val="600"/>
              </a:spcAft>
            </a:pPr>
            <a:endParaRPr lang="en-US" sz="2000" kern="1200" dirty="0" err="1">
              <a:solidFill>
                <a:schemeClr val="tx2"/>
              </a:solidFill>
              <a:effectLst>
                <a:outerShdw blurRad="38100" dist="25400" dir="2700000" algn="tl">
                  <a:srgbClr val="000000">
                    <a:alpha val="0"/>
                  </a:srgbClr>
                </a:outerShdw>
              </a:effectLst>
              <a:latin typeface="+mn-lt"/>
              <a:ea typeface="+mn-ea"/>
              <a:cs typeface="+mn-cs"/>
            </a:endParaRPr>
          </a:p>
        </p:txBody>
      </p:sp>
      <p:pic>
        <p:nvPicPr>
          <p:cNvPr id="5" name="Picture 4" descr="Screen Shot 2015-10-15 at 1.30.38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2211" y="2738075"/>
            <a:ext cx="11868652" cy="3454565"/>
          </a:xfrm>
          <a:prstGeom prst="rect">
            <a:avLst/>
          </a:prstGeom>
        </p:spPr>
      </p:pic>
    </p:spTree>
    <p:extLst>
      <p:ext uri="{BB962C8B-B14F-4D97-AF65-F5344CB8AC3E}">
        <p14:creationId xmlns:p14="http://schemas.microsoft.com/office/powerpoint/2010/main" val="2498595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 Defenses Evolve, Attackers Adapt and Innovate</a:t>
            </a:r>
            <a:br>
              <a:rPr lang="en-US" dirty="0"/>
            </a:br>
            <a:r>
              <a:rPr lang="en-US" sz="2800" dirty="0">
                <a:solidFill>
                  <a:schemeClr val="tx2"/>
                </a:solidFill>
              </a:rPr>
              <a:t>SSL the New Threat Vector</a:t>
            </a:r>
          </a:p>
        </p:txBody>
      </p:sp>
      <p:sp>
        <p:nvSpPr>
          <p:cNvPr id="3" name="Content Placeholder 3"/>
          <p:cNvSpPr txBox="1">
            <a:spLocks/>
          </p:cNvSpPr>
          <p:nvPr/>
        </p:nvSpPr>
        <p:spPr>
          <a:xfrm>
            <a:off x="524256" y="2016045"/>
            <a:ext cx="4449200" cy="1862233"/>
          </a:xfrm>
          <a:prstGeom prst="rect">
            <a:avLst/>
          </a:prstGeom>
        </p:spPr>
        <p:txBody>
          <a:bodyPr/>
          <a:lstStyle>
            <a:lvl1pPr marL="274320" indent="-274320" algn="l" defTabSz="914400" rtl="0" eaLnBrk="1" latinLnBrk="0" hangingPunct="1">
              <a:lnSpc>
                <a:spcPct val="90000"/>
              </a:lnSpc>
              <a:spcBef>
                <a:spcPts val="1200"/>
              </a:spcBef>
              <a:spcAft>
                <a:spcPts val="600"/>
              </a:spcAft>
              <a:buClrTx/>
              <a:buFont typeface="Arial" pitchFamily="34" charset="0"/>
              <a:buChar char="•"/>
              <a:defRPr sz="2400" kern="1200">
                <a:solidFill>
                  <a:schemeClr val="tx2"/>
                </a:solidFill>
                <a:effectLst>
                  <a:outerShdw blurRad="38100" dist="25400" dir="2700000" algn="tl">
                    <a:srgbClr val="000000">
                      <a:alpha val="0"/>
                    </a:srgbClr>
                  </a:outerShdw>
                </a:effectLst>
                <a:latin typeface="+mn-lt"/>
                <a:ea typeface="+mn-ea"/>
                <a:cs typeface="+mn-cs"/>
              </a:defRPr>
            </a:lvl1pPr>
            <a:lvl2pPr marL="54864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2"/>
                </a:solidFill>
                <a:effectLst>
                  <a:outerShdw blurRad="38100" dist="25400" dir="2700000" algn="tl">
                    <a:srgbClr val="000000">
                      <a:alpha val="0"/>
                    </a:srgbClr>
                  </a:outerShdw>
                </a:effectLst>
                <a:latin typeface="+mn-lt"/>
                <a:ea typeface="+mn-ea"/>
                <a:cs typeface="+mn-cs"/>
              </a:defRPr>
            </a:lvl2pPr>
            <a:lvl3pPr marL="82296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2"/>
                </a:solidFill>
                <a:effectLst>
                  <a:outerShdw blurRad="38100" dist="25400" dir="2700000" algn="tl">
                    <a:srgbClr val="000000">
                      <a:alpha val="0"/>
                    </a:srgbClr>
                  </a:outerShdw>
                </a:effectLst>
                <a:latin typeface="+mn-lt"/>
                <a:ea typeface="+mn-ea"/>
                <a:cs typeface="+mn-cs"/>
              </a:defRPr>
            </a:lvl3pPr>
            <a:lvl4pPr marL="109728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2"/>
                </a:solidFill>
                <a:effectLst>
                  <a:outerShdw blurRad="38100" dist="25400" dir="2700000" algn="tl">
                    <a:srgbClr val="000000">
                      <a:alpha val="0"/>
                    </a:srgbClr>
                  </a:outerShdw>
                </a:effectLst>
                <a:latin typeface="+mn-lt"/>
                <a:ea typeface="+mn-ea"/>
                <a:cs typeface="+mn-cs"/>
              </a:defRPr>
            </a:lvl4pPr>
            <a:lvl5pPr marL="137160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2"/>
                </a:solidFill>
                <a:effectLst>
                  <a:outerShdw blurRad="38100" dist="25400" dir="2700000" algn="tl">
                    <a:srgbClr val="000000">
                      <a:alpha val="0"/>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4233" lvl="1" indent="-285750"/>
            <a:r>
              <a:rPr lang="en-US" sz="1600" dirty="0">
                <a:solidFill>
                  <a:srgbClr val="000000"/>
                </a:solidFill>
              </a:rPr>
              <a:t>Year over year growth in SSL traffic is not stopping</a:t>
            </a:r>
          </a:p>
          <a:p>
            <a:pPr marL="354233" lvl="1" indent="-285750"/>
            <a:r>
              <a:rPr lang="en-US" sz="1600" dirty="0">
                <a:solidFill>
                  <a:srgbClr val="000000"/>
                </a:solidFill>
              </a:rPr>
              <a:t>New SSL protocols and ciphers can break security products</a:t>
            </a:r>
          </a:p>
          <a:p>
            <a:pPr marL="354233" lvl="1" indent="-285750"/>
            <a:r>
              <a:rPr lang="en-US" sz="1600" dirty="0">
                <a:solidFill>
                  <a:srgbClr val="000000"/>
                </a:solidFill>
              </a:rPr>
              <a:t>80% performance degradation with SSL on NGFWs</a:t>
            </a:r>
          </a:p>
        </p:txBody>
      </p:sp>
      <p:sp>
        <p:nvSpPr>
          <p:cNvPr id="4" name="Content Placeholder 3"/>
          <p:cNvSpPr txBox="1">
            <a:spLocks/>
          </p:cNvSpPr>
          <p:nvPr/>
        </p:nvSpPr>
        <p:spPr>
          <a:xfrm>
            <a:off x="535523" y="1417551"/>
            <a:ext cx="4548004" cy="505382"/>
          </a:xfrm>
          <a:prstGeom prst="rect">
            <a:avLst/>
          </a:prstGeom>
          <a:solidFill>
            <a:srgbClr val="0070C0"/>
          </a:solidFill>
        </p:spPr>
        <p:txBody>
          <a:bodyPr vert="horz" wrap="square" lIns="0" tIns="0" rIns="0" bIns="0" rtlCol="0" anchor="ctr">
            <a:noAutofit/>
          </a:bodyPr>
          <a:lstStyle>
            <a:lvl1pPr marL="274320" indent="-274320" algn="l" defTabSz="914400" rtl="0" eaLnBrk="1" latinLnBrk="0" hangingPunct="1">
              <a:lnSpc>
                <a:spcPct val="90000"/>
              </a:lnSpc>
              <a:spcBef>
                <a:spcPts val="1200"/>
              </a:spcBef>
              <a:spcAft>
                <a:spcPts val="600"/>
              </a:spcAft>
              <a:buClrTx/>
              <a:buFont typeface="Arial" pitchFamily="34" charset="0"/>
              <a:buChar char="•"/>
              <a:defRPr sz="2400" kern="1200">
                <a:solidFill>
                  <a:schemeClr val="tx2"/>
                </a:solidFill>
                <a:effectLst>
                  <a:outerShdw blurRad="38100" dist="25400" dir="2700000" algn="tl">
                    <a:srgbClr val="000000">
                      <a:alpha val="0"/>
                    </a:srgbClr>
                  </a:outerShdw>
                </a:effectLst>
                <a:latin typeface="+mn-lt"/>
                <a:ea typeface="+mn-ea"/>
                <a:cs typeface="+mn-cs"/>
              </a:defRPr>
            </a:lvl1pPr>
            <a:lvl2pPr marL="54864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2"/>
                </a:solidFill>
                <a:effectLst>
                  <a:outerShdw blurRad="38100" dist="25400" dir="2700000" algn="tl">
                    <a:srgbClr val="000000">
                      <a:alpha val="0"/>
                    </a:srgbClr>
                  </a:outerShdw>
                </a:effectLst>
                <a:latin typeface="+mn-lt"/>
                <a:ea typeface="+mn-ea"/>
                <a:cs typeface="+mn-cs"/>
              </a:defRPr>
            </a:lvl2pPr>
            <a:lvl3pPr marL="82296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2"/>
                </a:solidFill>
                <a:effectLst>
                  <a:outerShdw blurRad="38100" dist="25400" dir="2700000" algn="tl">
                    <a:srgbClr val="000000">
                      <a:alpha val="0"/>
                    </a:srgbClr>
                  </a:outerShdw>
                </a:effectLst>
                <a:latin typeface="+mn-lt"/>
                <a:ea typeface="+mn-ea"/>
                <a:cs typeface="+mn-cs"/>
              </a:defRPr>
            </a:lvl3pPr>
            <a:lvl4pPr marL="109728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2"/>
                </a:solidFill>
                <a:effectLst>
                  <a:outerShdw blurRad="38100" dist="25400" dir="2700000" algn="tl">
                    <a:srgbClr val="000000">
                      <a:alpha val="0"/>
                    </a:srgbClr>
                  </a:outerShdw>
                </a:effectLst>
                <a:latin typeface="+mn-lt"/>
                <a:ea typeface="+mn-ea"/>
                <a:cs typeface="+mn-cs"/>
              </a:defRPr>
            </a:lvl4pPr>
            <a:lvl5pPr marL="137160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2"/>
                </a:solidFill>
                <a:effectLst>
                  <a:outerShdw blurRad="38100" dist="25400" dir="2700000" algn="tl">
                    <a:srgbClr val="000000">
                      <a:alpha val="0"/>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483" lvl="1" indent="0" algn="ctr">
              <a:buNone/>
            </a:pPr>
            <a:r>
              <a:rPr lang="en-US" sz="1800" dirty="0">
                <a:solidFill>
                  <a:schemeClr val="bg1"/>
                </a:solidFill>
              </a:rPr>
              <a:t>Spotlight on the Game Changers </a:t>
            </a:r>
          </a:p>
        </p:txBody>
      </p:sp>
      <p:sp>
        <p:nvSpPr>
          <p:cNvPr id="5" name="Content Placeholder 3"/>
          <p:cNvSpPr txBox="1">
            <a:spLocks/>
          </p:cNvSpPr>
          <p:nvPr/>
        </p:nvSpPr>
        <p:spPr>
          <a:xfrm>
            <a:off x="594873" y="4191860"/>
            <a:ext cx="4548004" cy="1862233"/>
          </a:xfrm>
          <a:prstGeom prst="rect">
            <a:avLst/>
          </a:prstGeom>
        </p:spPr>
        <p:txBody>
          <a:bodyPr/>
          <a:lstStyle>
            <a:lvl1pPr marL="274320" indent="-274320" algn="l" defTabSz="914400" rtl="0" eaLnBrk="1" latinLnBrk="0" hangingPunct="1">
              <a:lnSpc>
                <a:spcPct val="90000"/>
              </a:lnSpc>
              <a:spcBef>
                <a:spcPts val="1200"/>
              </a:spcBef>
              <a:spcAft>
                <a:spcPts val="600"/>
              </a:spcAft>
              <a:buClrTx/>
              <a:buFont typeface="Arial" pitchFamily="34" charset="0"/>
              <a:buChar char="•"/>
              <a:defRPr sz="2400" kern="1200">
                <a:solidFill>
                  <a:schemeClr val="tx2"/>
                </a:solidFill>
                <a:effectLst>
                  <a:outerShdw blurRad="38100" dist="25400" dir="2700000" algn="tl">
                    <a:srgbClr val="000000">
                      <a:alpha val="0"/>
                    </a:srgbClr>
                  </a:outerShdw>
                </a:effectLst>
                <a:latin typeface="+mn-lt"/>
                <a:ea typeface="+mn-ea"/>
                <a:cs typeface="+mn-cs"/>
              </a:defRPr>
            </a:lvl1pPr>
            <a:lvl2pPr marL="54864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2"/>
                </a:solidFill>
                <a:effectLst>
                  <a:outerShdw blurRad="38100" dist="25400" dir="2700000" algn="tl">
                    <a:srgbClr val="000000">
                      <a:alpha val="0"/>
                    </a:srgbClr>
                  </a:outerShdw>
                </a:effectLst>
                <a:latin typeface="+mn-lt"/>
                <a:ea typeface="+mn-ea"/>
                <a:cs typeface="+mn-cs"/>
              </a:defRPr>
            </a:lvl2pPr>
            <a:lvl3pPr marL="82296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2"/>
                </a:solidFill>
                <a:effectLst>
                  <a:outerShdw blurRad="38100" dist="25400" dir="2700000" algn="tl">
                    <a:srgbClr val="000000">
                      <a:alpha val="0"/>
                    </a:srgbClr>
                  </a:outerShdw>
                </a:effectLst>
                <a:latin typeface="+mn-lt"/>
                <a:ea typeface="+mn-ea"/>
                <a:cs typeface="+mn-cs"/>
              </a:defRPr>
            </a:lvl3pPr>
            <a:lvl4pPr marL="109728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2"/>
                </a:solidFill>
                <a:effectLst>
                  <a:outerShdw blurRad="38100" dist="25400" dir="2700000" algn="tl">
                    <a:srgbClr val="000000">
                      <a:alpha val="0"/>
                    </a:srgbClr>
                  </a:outerShdw>
                </a:effectLst>
                <a:latin typeface="+mn-lt"/>
                <a:ea typeface="+mn-ea"/>
                <a:cs typeface="+mn-cs"/>
              </a:defRPr>
            </a:lvl4pPr>
            <a:lvl5pPr marL="137160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2"/>
                </a:solidFill>
                <a:effectLst>
                  <a:outerShdw blurRad="38100" dist="25400" dir="2700000" algn="tl">
                    <a:srgbClr val="000000">
                      <a:alpha val="0"/>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4233" lvl="1" indent="-285750"/>
            <a:r>
              <a:rPr lang="en-US" sz="1600" dirty="0">
                <a:solidFill>
                  <a:srgbClr val="000000"/>
                </a:solidFill>
              </a:rPr>
              <a:t>Attackers continued to use novel techniques to deploy and hide web-based malware</a:t>
            </a:r>
          </a:p>
          <a:p>
            <a:pPr marL="354233" lvl="1" indent="-285750"/>
            <a:r>
              <a:rPr lang="en-US" sz="1600" dirty="0">
                <a:solidFill>
                  <a:srgbClr val="000000"/>
                </a:solidFill>
              </a:rPr>
              <a:t>Shells planted on servers use SSL encryption to evade network monitoring</a:t>
            </a:r>
          </a:p>
          <a:p>
            <a:pPr marL="354233" lvl="1" indent="-285750"/>
            <a:r>
              <a:rPr lang="en-US" sz="1600" dirty="0">
                <a:solidFill>
                  <a:srgbClr val="000000"/>
                </a:solidFill>
              </a:rPr>
              <a:t>Because the victims had not configured their network architectures to permit security tools to inspect SSL traffic, the attacker’s actions went undetected</a:t>
            </a:r>
          </a:p>
          <a:p>
            <a:pPr marL="628553" lvl="2" indent="-285750"/>
            <a:endParaRPr lang="en-US" sz="2000" dirty="0"/>
          </a:p>
        </p:txBody>
      </p:sp>
      <p:sp>
        <p:nvSpPr>
          <p:cNvPr id="6" name="Content Placeholder 3"/>
          <p:cNvSpPr txBox="1">
            <a:spLocks/>
          </p:cNvSpPr>
          <p:nvPr/>
        </p:nvSpPr>
        <p:spPr>
          <a:xfrm>
            <a:off x="535523" y="3650794"/>
            <a:ext cx="4548004" cy="505382"/>
          </a:xfrm>
          <a:prstGeom prst="rect">
            <a:avLst/>
          </a:prstGeom>
          <a:solidFill>
            <a:srgbClr val="0070C0"/>
          </a:solidFill>
        </p:spPr>
        <p:txBody>
          <a:bodyPr vert="horz" wrap="square" lIns="0" tIns="0" rIns="0" bIns="0" rtlCol="0" anchor="ctr">
            <a:noAutofit/>
          </a:bodyPr>
          <a:lstStyle>
            <a:lvl1pPr marL="274320" indent="-274320" algn="l" defTabSz="914400" rtl="0" eaLnBrk="1" latinLnBrk="0" hangingPunct="1">
              <a:lnSpc>
                <a:spcPct val="90000"/>
              </a:lnSpc>
              <a:spcBef>
                <a:spcPts val="1200"/>
              </a:spcBef>
              <a:spcAft>
                <a:spcPts val="600"/>
              </a:spcAft>
              <a:buClrTx/>
              <a:buFont typeface="Arial" pitchFamily="34" charset="0"/>
              <a:buChar char="•"/>
              <a:defRPr sz="2400" kern="1200">
                <a:solidFill>
                  <a:schemeClr val="tx2"/>
                </a:solidFill>
                <a:effectLst>
                  <a:outerShdw blurRad="38100" dist="25400" dir="2700000" algn="tl">
                    <a:srgbClr val="000000">
                      <a:alpha val="0"/>
                    </a:srgbClr>
                  </a:outerShdw>
                </a:effectLst>
                <a:latin typeface="+mn-lt"/>
                <a:ea typeface="+mn-ea"/>
                <a:cs typeface="+mn-cs"/>
              </a:defRPr>
            </a:lvl1pPr>
            <a:lvl2pPr marL="54864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2"/>
                </a:solidFill>
                <a:effectLst>
                  <a:outerShdw blurRad="38100" dist="25400" dir="2700000" algn="tl">
                    <a:srgbClr val="000000">
                      <a:alpha val="0"/>
                    </a:srgbClr>
                  </a:outerShdw>
                </a:effectLst>
                <a:latin typeface="+mn-lt"/>
                <a:ea typeface="+mn-ea"/>
                <a:cs typeface="+mn-cs"/>
              </a:defRPr>
            </a:lvl2pPr>
            <a:lvl3pPr marL="82296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2"/>
                </a:solidFill>
                <a:effectLst>
                  <a:outerShdw blurRad="38100" dist="25400" dir="2700000" algn="tl">
                    <a:srgbClr val="000000">
                      <a:alpha val="0"/>
                    </a:srgbClr>
                  </a:outerShdw>
                </a:effectLst>
                <a:latin typeface="+mn-lt"/>
                <a:ea typeface="+mn-ea"/>
                <a:cs typeface="+mn-cs"/>
              </a:defRPr>
            </a:lvl3pPr>
            <a:lvl4pPr marL="109728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2"/>
                </a:solidFill>
                <a:effectLst>
                  <a:outerShdw blurRad="38100" dist="25400" dir="2700000" algn="tl">
                    <a:srgbClr val="000000">
                      <a:alpha val="0"/>
                    </a:srgbClr>
                  </a:outerShdw>
                </a:effectLst>
                <a:latin typeface="+mn-lt"/>
                <a:ea typeface="+mn-ea"/>
                <a:cs typeface="+mn-cs"/>
              </a:defRPr>
            </a:lvl4pPr>
            <a:lvl5pPr marL="137160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2"/>
                </a:solidFill>
                <a:effectLst>
                  <a:outerShdw blurRad="38100" dist="25400" dir="2700000" algn="tl">
                    <a:srgbClr val="000000">
                      <a:alpha val="0"/>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483" lvl="1" indent="0" algn="ctr">
              <a:buNone/>
            </a:pPr>
            <a:r>
              <a:rPr lang="en-US" sz="1800" dirty="0">
                <a:solidFill>
                  <a:schemeClr val="bg1"/>
                </a:solidFill>
              </a:rPr>
              <a:t>Stealthy Techniques</a:t>
            </a:r>
          </a:p>
        </p:txBody>
      </p:sp>
      <p:sp>
        <p:nvSpPr>
          <p:cNvPr id="150" name="Rectangle 149"/>
          <p:cNvSpPr/>
          <p:nvPr/>
        </p:nvSpPr>
        <p:spPr>
          <a:xfrm>
            <a:off x="5659770" y="4624469"/>
            <a:ext cx="6529054" cy="1927917"/>
          </a:xfrm>
          <a:prstGeom prst="rect">
            <a:avLst/>
          </a:prstGeom>
          <a:solidFill>
            <a:schemeClr val="tx1">
              <a:lumMod val="50000"/>
              <a:lumOff val="50000"/>
            </a:schemeClr>
          </a:solidFill>
        </p:spPr>
        <p:txBody>
          <a:bodyPr vert="horz" wrap="square" lIns="182832" tIns="0" rIns="182832" bIns="0" rtlCol="0" anchor="ctr">
            <a:noAutofit/>
          </a:bodyPr>
          <a:lstStyle/>
          <a:p>
            <a:pPr algn="ctr">
              <a:lnSpc>
                <a:spcPct val="90000"/>
              </a:lnSpc>
            </a:pPr>
            <a:endParaRPr lang="en-US" sz="1999" cap="all" dirty="0" err="1">
              <a:solidFill>
                <a:schemeClr val="bg1"/>
              </a:solidFill>
              <a:effectLst>
                <a:outerShdw blurRad="38100" dist="25400" dir="2700000" algn="tl">
                  <a:srgbClr val="000000">
                    <a:alpha val="0"/>
                  </a:srgbClr>
                </a:outerShdw>
              </a:effectLst>
              <a:latin typeface="+mj-lt"/>
            </a:endParaRPr>
          </a:p>
        </p:txBody>
      </p:sp>
      <p:sp>
        <p:nvSpPr>
          <p:cNvPr id="151" name="Rectangle 150"/>
          <p:cNvSpPr/>
          <p:nvPr/>
        </p:nvSpPr>
        <p:spPr>
          <a:xfrm>
            <a:off x="5879623" y="4811805"/>
            <a:ext cx="6295554" cy="2061333"/>
          </a:xfrm>
          <a:prstGeom prst="rect">
            <a:avLst/>
          </a:prstGeom>
        </p:spPr>
        <p:txBody>
          <a:bodyPr wrap="square">
            <a:spAutoFit/>
          </a:bodyPr>
          <a:lstStyle/>
          <a:p>
            <a:pPr>
              <a:spcBef>
                <a:spcPts val="1200"/>
              </a:spcBef>
              <a:spcAft>
                <a:spcPts val="600"/>
              </a:spcAft>
            </a:pPr>
            <a:r>
              <a:rPr lang="en-JM" sz="1999" b="1" dirty="0">
                <a:solidFill>
                  <a:schemeClr val="bg1"/>
                </a:solidFill>
                <a:latin typeface="Franklin Gothic Book" panose="020B0503020102020204" pitchFamily="34" charset="0"/>
                <a:cs typeface="Franklin Gothic Medium"/>
              </a:rPr>
              <a:t>“We expect this trend to continue, especially as more organizations adopt SSL encryption for all Internet-facing web services.”</a:t>
            </a:r>
          </a:p>
          <a:p>
            <a:pPr>
              <a:spcBef>
                <a:spcPts val="1200"/>
              </a:spcBef>
              <a:spcAft>
                <a:spcPts val="600"/>
              </a:spcAft>
            </a:pPr>
            <a:r>
              <a:rPr lang="en-JM" sz="1999" b="1" dirty="0">
                <a:solidFill>
                  <a:schemeClr val="bg1"/>
                </a:solidFill>
                <a:latin typeface="Franklin Gothic Book" panose="020B0503020102020204" pitchFamily="34" charset="0"/>
                <a:cs typeface="Franklin Gothic Medium"/>
              </a:rPr>
              <a:t>                                       </a:t>
            </a:r>
            <a:r>
              <a:rPr lang="en-JM" sz="1999" b="1" dirty="0">
                <a:solidFill>
                  <a:schemeClr val="bg1"/>
                </a:solidFill>
                <a:latin typeface="Franklin Gothic Book" panose="020B0503020102020204" pitchFamily="34" charset="0"/>
                <a:cs typeface="Franklin Gothic Medium"/>
                <a:hlinkClick r:id="rId3"/>
              </a:rPr>
              <a:t>Mandiant 2015 M-Trends Report</a:t>
            </a:r>
            <a:endParaRPr lang="en-JM" sz="1999" b="1" dirty="0">
              <a:solidFill>
                <a:schemeClr val="bg1"/>
              </a:solidFill>
              <a:latin typeface="Franklin Gothic Book" panose="020B0503020102020204" pitchFamily="34" charset="0"/>
              <a:cs typeface="Franklin Gothic Medium"/>
            </a:endParaRPr>
          </a:p>
          <a:p>
            <a:pPr>
              <a:spcBef>
                <a:spcPts val="1200"/>
              </a:spcBef>
              <a:spcAft>
                <a:spcPts val="600"/>
              </a:spcAft>
            </a:pPr>
            <a:endParaRPr lang="en-US" sz="1799" dirty="0">
              <a:solidFill>
                <a:schemeClr val="bg1"/>
              </a:solidFill>
              <a:latin typeface="Franklin Gothic Book" panose="020B0503020102020204" pitchFamily="34" charset="0"/>
            </a:endParaRPr>
          </a:p>
        </p:txBody>
      </p:sp>
      <p:sp>
        <p:nvSpPr>
          <p:cNvPr id="152" name="Rectangle 151"/>
          <p:cNvSpPr/>
          <p:nvPr/>
        </p:nvSpPr>
        <p:spPr>
          <a:xfrm>
            <a:off x="5837413" y="5935893"/>
            <a:ext cx="6295554" cy="907633"/>
          </a:xfrm>
          <a:prstGeom prst="rect">
            <a:avLst/>
          </a:prstGeom>
        </p:spPr>
        <p:txBody>
          <a:bodyPr wrap="square">
            <a:spAutoFit/>
          </a:bodyPr>
          <a:lstStyle/>
          <a:p>
            <a:pPr>
              <a:spcBef>
                <a:spcPts val="1200"/>
              </a:spcBef>
              <a:spcAft>
                <a:spcPts val="600"/>
              </a:spcAft>
            </a:pPr>
            <a:endParaRPr lang="en-JM" sz="1999" b="1" dirty="0">
              <a:solidFill>
                <a:schemeClr val="bg1"/>
              </a:solidFill>
              <a:latin typeface="Franklin Gothic Book" panose="020B0503020102020204" pitchFamily="34" charset="0"/>
              <a:cs typeface="Franklin Gothic Medium"/>
            </a:endParaRPr>
          </a:p>
          <a:p>
            <a:pPr>
              <a:spcBef>
                <a:spcPts val="1200"/>
              </a:spcBef>
              <a:spcAft>
                <a:spcPts val="600"/>
              </a:spcAft>
            </a:pPr>
            <a:endParaRPr lang="en-US" sz="1799" dirty="0">
              <a:solidFill>
                <a:schemeClr val="bg1"/>
              </a:solidFill>
              <a:latin typeface="Franklin Gothic Book" panose="020B0503020102020204" pitchFamily="34" charset="0"/>
            </a:endParaRPr>
          </a:p>
        </p:txBody>
      </p:sp>
      <p:pic>
        <p:nvPicPr>
          <p:cNvPr id="14" name="Picture 13" descr="Screen Shot 2015-10-14 at 10.16.52 AM.png"/>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659770" y="1128831"/>
            <a:ext cx="6529055" cy="3503381"/>
          </a:xfrm>
          <a:prstGeom prst="rect">
            <a:avLst/>
          </a:prstGeom>
        </p:spPr>
      </p:pic>
    </p:spTree>
    <p:extLst>
      <p:ext uri="{BB962C8B-B14F-4D97-AF65-F5344CB8AC3E}">
        <p14:creationId xmlns:p14="http://schemas.microsoft.com/office/powerpoint/2010/main" val="3581390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47"/>
          <p:cNvSpPr/>
          <p:nvPr/>
        </p:nvSpPr>
        <p:spPr>
          <a:xfrm>
            <a:off x="6610377" y="2260997"/>
            <a:ext cx="4856689" cy="1242151"/>
          </a:xfrm>
          <a:prstGeom prst="roundRect">
            <a:avLst/>
          </a:prstGeom>
          <a:solidFill>
            <a:schemeClr val="accent1">
              <a:lumMod val="75000"/>
            </a:schemeClr>
          </a:solidFill>
        </p:spPr>
        <p:txBody>
          <a:bodyPr vert="horz" wrap="square" lIns="182880" tIns="0" rIns="18288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dirty="0" err="1">
              <a:solidFill>
                <a:schemeClr val="bg1"/>
              </a:solidFill>
              <a:effectLst>
                <a:outerShdw blurRad="38100" dist="25400" dir="2700000" algn="tl">
                  <a:srgbClr val="000000">
                    <a:alpha val="0"/>
                  </a:srgbClr>
                </a:outerShdw>
              </a:effectLst>
              <a:latin typeface="+mj-lt"/>
            </a:endParaRPr>
          </a:p>
        </p:txBody>
      </p:sp>
      <p:sp>
        <p:nvSpPr>
          <p:cNvPr id="2" name="Title 1"/>
          <p:cNvSpPr>
            <a:spLocks noGrp="1"/>
          </p:cNvSpPr>
          <p:nvPr>
            <p:ph type="title"/>
          </p:nvPr>
        </p:nvSpPr>
        <p:spPr/>
        <p:txBody>
          <a:bodyPr/>
          <a:lstStyle/>
          <a:p>
            <a:r>
              <a:rPr lang="en-US" dirty="0"/>
              <a:t>SSL Intercept</a:t>
            </a:r>
            <a:r>
              <a:rPr lang="en-US" sz="2400" dirty="0"/>
              <a:t/>
            </a:r>
            <a:br>
              <a:rPr lang="en-US" sz="2400" dirty="0"/>
            </a:br>
            <a:r>
              <a:rPr lang="en-US" sz="2400" dirty="0"/>
              <a:t>Typical Architecture – Built for little/no encryption</a:t>
            </a:r>
          </a:p>
        </p:txBody>
      </p:sp>
      <p:grpSp>
        <p:nvGrpSpPr>
          <p:cNvPr id="3" name="Group 2"/>
          <p:cNvGrpSpPr/>
          <p:nvPr/>
        </p:nvGrpSpPr>
        <p:grpSpPr>
          <a:xfrm>
            <a:off x="8857098" y="4092039"/>
            <a:ext cx="648761" cy="648933"/>
            <a:chOff x="4448175" y="4119563"/>
            <a:chExt cx="382587" cy="382588"/>
          </a:xfrm>
          <a:solidFill>
            <a:schemeClr val="tx2"/>
          </a:solidFill>
        </p:grpSpPr>
        <p:sp>
          <p:nvSpPr>
            <p:cNvPr id="4" name="Oval 58"/>
            <p:cNvSpPr>
              <a:spLocks noChangeArrowheads="1"/>
            </p:cNvSpPr>
            <p:nvPr/>
          </p:nvSpPr>
          <p:spPr bwMode="auto">
            <a:xfrm>
              <a:off x="4598988" y="4270375"/>
              <a:ext cx="79375" cy="79375"/>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 name="Freeform 59"/>
            <p:cNvSpPr>
              <a:spLocks/>
            </p:cNvSpPr>
            <p:nvPr/>
          </p:nvSpPr>
          <p:spPr bwMode="auto">
            <a:xfrm>
              <a:off x="4448175" y="4119563"/>
              <a:ext cx="382587" cy="382588"/>
            </a:xfrm>
            <a:custGeom>
              <a:avLst/>
              <a:gdLst>
                <a:gd name="T0" fmla="*/ 211 w 424"/>
                <a:gd name="T1" fmla="*/ 0 h 425"/>
                <a:gd name="T2" fmla="*/ 0 w 424"/>
                <a:gd name="T3" fmla="*/ 192 h 425"/>
                <a:gd name="T4" fmla="*/ 41 w 424"/>
                <a:gd name="T5" fmla="*/ 192 h 425"/>
                <a:gd name="T6" fmla="*/ 41 w 424"/>
                <a:gd name="T7" fmla="*/ 162 h 425"/>
                <a:gd name="T8" fmla="*/ 53 w 424"/>
                <a:gd name="T9" fmla="*/ 156 h 425"/>
                <a:gd name="T10" fmla="*/ 121 w 424"/>
                <a:gd name="T11" fmla="*/ 203 h 425"/>
                <a:gd name="T12" fmla="*/ 121 w 424"/>
                <a:gd name="T13" fmla="*/ 203 h 425"/>
                <a:gd name="T14" fmla="*/ 211 w 424"/>
                <a:gd name="T15" fmla="*/ 122 h 425"/>
                <a:gd name="T16" fmla="*/ 265 w 424"/>
                <a:gd name="T17" fmla="*/ 140 h 425"/>
                <a:gd name="T18" fmla="*/ 297 w 424"/>
                <a:gd name="T19" fmla="*/ 108 h 425"/>
                <a:gd name="T20" fmla="*/ 284 w 424"/>
                <a:gd name="T21" fmla="*/ 95 h 425"/>
                <a:gd name="T22" fmla="*/ 286 w 424"/>
                <a:gd name="T23" fmla="*/ 86 h 425"/>
                <a:gd name="T24" fmla="*/ 339 w 424"/>
                <a:gd name="T25" fmla="*/ 77 h 425"/>
                <a:gd name="T26" fmla="*/ 347 w 424"/>
                <a:gd name="T27" fmla="*/ 85 h 425"/>
                <a:gd name="T28" fmla="*/ 337 w 424"/>
                <a:gd name="T29" fmla="*/ 137 h 425"/>
                <a:gd name="T30" fmla="*/ 329 w 424"/>
                <a:gd name="T31" fmla="*/ 140 h 425"/>
                <a:gd name="T32" fmla="*/ 315 w 424"/>
                <a:gd name="T33" fmla="*/ 126 h 425"/>
                <a:gd name="T34" fmla="*/ 284 w 424"/>
                <a:gd name="T35" fmla="*/ 158 h 425"/>
                <a:gd name="T36" fmla="*/ 301 w 424"/>
                <a:gd name="T37" fmla="*/ 199 h 425"/>
                <a:gd name="T38" fmla="*/ 346 w 424"/>
                <a:gd name="T39" fmla="*/ 199 h 425"/>
                <a:gd name="T40" fmla="*/ 346 w 424"/>
                <a:gd name="T41" fmla="*/ 180 h 425"/>
                <a:gd name="T42" fmla="*/ 354 w 424"/>
                <a:gd name="T43" fmla="*/ 176 h 425"/>
                <a:gd name="T44" fmla="*/ 397 w 424"/>
                <a:gd name="T45" fmla="*/ 207 h 425"/>
                <a:gd name="T46" fmla="*/ 397 w 424"/>
                <a:gd name="T47" fmla="*/ 218 h 425"/>
                <a:gd name="T48" fmla="*/ 354 w 424"/>
                <a:gd name="T49" fmla="*/ 248 h 425"/>
                <a:gd name="T50" fmla="*/ 346 w 424"/>
                <a:gd name="T51" fmla="*/ 244 h 425"/>
                <a:gd name="T52" fmla="*/ 346 w 424"/>
                <a:gd name="T53" fmla="*/ 225 h 425"/>
                <a:gd name="T54" fmla="*/ 301 w 424"/>
                <a:gd name="T55" fmla="*/ 225 h 425"/>
                <a:gd name="T56" fmla="*/ 284 w 424"/>
                <a:gd name="T57" fmla="*/ 266 h 425"/>
                <a:gd name="T58" fmla="*/ 315 w 424"/>
                <a:gd name="T59" fmla="*/ 298 h 425"/>
                <a:gd name="T60" fmla="*/ 329 w 424"/>
                <a:gd name="T61" fmla="*/ 285 h 425"/>
                <a:gd name="T62" fmla="*/ 338 w 424"/>
                <a:gd name="T63" fmla="*/ 287 h 425"/>
                <a:gd name="T64" fmla="*/ 347 w 424"/>
                <a:gd name="T65" fmla="*/ 339 h 425"/>
                <a:gd name="T66" fmla="*/ 339 w 424"/>
                <a:gd name="T67" fmla="*/ 347 h 425"/>
                <a:gd name="T68" fmla="*/ 287 w 424"/>
                <a:gd name="T69" fmla="*/ 338 h 425"/>
                <a:gd name="T70" fmla="*/ 284 w 424"/>
                <a:gd name="T71" fmla="*/ 330 h 425"/>
                <a:gd name="T72" fmla="*/ 297 w 424"/>
                <a:gd name="T73" fmla="*/ 316 h 425"/>
                <a:gd name="T74" fmla="*/ 265 w 424"/>
                <a:gd name="T75" fmla="*/ 284 h 425"/>
                <a:gd name="T76" fmla="*/ 211 w 424"/>
                <a:gd name="T77" fmla="*/ 303 h 425"/>
                <a:gd name="T78" fmla="*/ 121 w 424"/>
                <a:gd name="T79" fmla="*/ 221 h 425"/>
                <a:gd name="T80" fmla="*/ 121 w 424"/>
                <a:gd name="T81" fmla="*/ 221 h 425"/>
                <a:gd name="T82" fmla="*/ 53 w 424"/>
                <a:gd name="T83" fmla="*/ 269 h 425"/>
                <a:gd name="T84" fmla="*/ 41 w 424"/>
                <a:gd name="T85" fmla="*/ 262 h 425"/>
                <a:gd name="T86" fmla="*/ 41 w 424"/>
                <a:gd name="T87" fmla="*/ 232 h 425"/>
                <a:gd name="T88" fmla="*/ 0 w 424"/>
                <a:gd name="T89" fmla="*/ 232 h 425"/>
                <a:gd name="T90" fmla="*/ 211 w 424"/>
                <a:gd name="T91" fmla="*/ 425 h 425"/>
                <a:gd name="T92" fmla="*/ 424 w 424"/>
                <a:gd name="T93" fmla="*/ 212 h 425"/>
                <a:gd name="T94" fmla="*/ 211 w 424"/>
                <a:gd name="T95"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4" h="425">
                  <a:moveTo>
                    <a:pt x="211" y="0"/>
                  </a:moveTo>
                  <a:cubicBezTo>
                    <a:pt x="101" y="0"/>
                    <a:pt x="10" y="84"/>
                    <a:pt x="0" y="192"/>
                  </a:cubicBezTo>
                  <a:cubicBezTo>
                    <a:pt x="41" y="192"/>
                    <a:pt x="41" y="192"/>
                    <a:pt x="41" y="192"/>
                  </a:cubicBezTo>
                  <a:cubicBezTo>
                    <a:pt x="41" y="162"/>
                    <a:pt x="41" y="162"/>
                    <a:pt x="41" y="162"/>
                  </a:cubicBezTo>
                  <a:cubicBezTo>
                    <a:pt x="41" y="154"/>
                    <a:pt x="46" y="151"/>
                    <a:pt x="53" y="156"/>
                  </a:cubicBezTo>
                  <a:cubicBezTo>
                    <a:pt x="121" y="203"/>
                    <a:pt x="121" y="203"/>
                    <a:pt x="121" y="203"/>
                  </a:cubicBezTo>
                  <a:cubicBezTo>
                    <a:pt x="121" y="203"/>
                    <a:pt x="121" y="203"/>
                    <a:pt x="121" y="203"/>
                  </a:cubicBezTo>
                  <a:cubicBezTo>
                    <a:pt x="126" y="158"/>
                    <a:pt x="164" y="122"/>
                    <a:pt x="211" y="122"/>
                  </a:cubicBezTo>
                  <a:cubicBezTo>
                    <a:pt x="232" y="122"/>
                    <a:pt x="250" y="129"/>
                    <a:pt x="265" y="140"/>
                  </a:cubicBezTo>
                  <a:cubicBezTo>
                    <a:pt x="297" y="108"/>
                    <a:pt x="297" y="108"/>
                    <a:pt x="297" y="108"/>
                  </a:cubicBezTo>
                  <a:cubicBezTo>
                    <a:pt x="284" y="95"/>
                    <a:pt x="284" y="95"/>
                    <a:pt x="284" y="95"/>
                  </a:cubicBezTo>
                  <a:cubicBezTo>
                    <a:pt x="280" y="91"/>
                    <a:pt x="281" y="87"/>
                    <a:pt x="286" y="86"/>
                  </a:cubicBezTo>
                  <a:cubicBezTo>
                    <a:pt x="339" y="77"/>
                    <a:pt x="339" y="77"/>
                    <a:pt x="339" y="77"/>
                  </a:cubicBezTo>
                  <a:cubicBezTo>
                    <a:pt x="344" y="76"/>
                    <a:pt x="348" y="80"/>
                    <a:pt x="347" y="85"/>
                  </a:cubicBezTo>
                  <a:cubicBezTo>
                    <a:pt x="337" y="137"/>
                    <a:pt x="337" y="137"/>
                    <a:pt x="337" y="137"/>
                  </a:cubicBezTo>
                  <a:cubicBezTo>
                    <a:pt x="337" y="142"/>
                    <a:pt x="333" y="144"/>
                    <a:pt x="329" y="140"/>
                  </a:cubicBezTo>
                  <a:cubicBezTo>
                    <a:pt x="315" y="126"/>
                    <a:pt x="315" y="126"/>
                    <a:pt x="315" y="126"/>
                  </a:cubicBezTo>
                  <a:cubicBezTo>
                    <a:pt x="284" y="158"/>
                    <a:pt x="284" y="158"/>
                    <a:pt x="284" y="158"/>
                  </a:cubicBezTo>
                  <a:cubicBezTo>
                    <a:pt x="292" y="170"/>
                    <a:pt x="298" y="184"/>
                    <a:pt x="301" y="199"/>
                  </a:cubicBezTo>
                  <a:cubicBezTo>
                    <a:pt x="346" y="199"/>
                    <a:pt x="346" y="199"/>
                    <a:pt x="346" y="199"/>
                  </a:cubicBezTo>
                  <a:cubicBezTo>
                    <a:pt x="346" y="180"/>
                    <a:pt x="346" y="180"/>
                    <a:pt x="346" y="180"/>
                  </a:cubicBezTo>
                  <a:cubicBezTo>
                    <a:pt x="346" y="175"/>
                    <a:pt x="349" y="173"/>
                    <a:pt x="354" y="176"/>
                  </a:cubicBezTo>
                  <a:cubicBezTo>
                    <a:pt x="397" y="207"/>
                    <a:pt x="397" y="207"/>
                    <a:pt x="397" y="207"/>
                  </a:cubicBezTo>
                  <a:cubicBezTo>
                    <a:pt x="401" y="210"/>
                    <a:pt x="401" y="215"/>
                    <a:pt x="397" y="218"/>
                  </a:cubicBezTo>
                  <a:cubicBezTo>
                    <a:pt x="354" y="248"/>
                    <a:pt x="354" y="248"/>
                    <a:pt x="354" y="248"/>
                  </a:cubicBezTo>
                  <a:cubicBezTo>
                    <a:pt x="349" y="251"/>
                    <a:pt x="346" y="249"/>
                    <a:pt x="346" y="244"/>
                  </a:cubicBezTo>
                  <a:cubicBezTo>
                    <a:pt x="346" y="225"/>
                    <a:pt x="346" y="225"/>
                    <a:pt x="346" y="225"/>
                  </a:cubicBezTo>
                  <a:cubicBezTo>
                    <a:pt x="301" y="225"/>
                    <a:pt x="301" y="225"/>
                    <a:pt x="301" y="225"/>
                  </a:cubicBezTo>
                  <a:cubicBezTo>
                    <a:pt x="298" y="240"/>
                    <a:pt x="292" y="254"/>
                    <a:pt x="284" y="266"/>
                  </a:cubicBezTo>
                  <a:cubicBezTo>
                    <a:pt x="315" y="298"/>
                    <a:pt x="315" y="298"/>
                    <a:pt x="315" y="298"/>
                  </a:cubicBezTo>
                  <a:cubicBezTo>
                    <a:pt x="329" y="285"/>
                    <a:pt x="329" y="285"/>
                    <a:pt x="329" y="285"/>
                  </a:cubicBezTo>
                  <a:cubicBezTo>
                    <a:pt x="333" y="281"/>
                    <a:pt x="337" y="282"/>
                    <a:pt x="338" y="287"/>
                  </a:cubicBezTo>
                  <a:cubicBezTo>
                    <a:pt x="347" y="339"/>
                    <a:pt x="347" y="339"/>
                    <a:pt x="347" y="339"/>
                  </a:cubicBezTo>
                  <a:cubicBezTo>
                    <a:pt x="348" y="345"/>
                    <a:pt x="344" y="348"/>
                    <a:pt x="339" y="347"/>
                  </a:cubicBezTo>
                  <a:cubicBezTo>
                    <a:pt x="287" y="338"/>
                    <a:pt x="287" y="338"/>
                    <a:pt x="287" y="338"/>
                  </a:cubicBezTo>
                  <a:cubicBezTo>
                    <a:pt x="281" y="337"/>
                    <a:pt x="280" y="333"/>
                    <a:pt x="284" y="330"/>
                  </a:cubicBezTo>
                  <a:cubicBezTo>
                    <a:pt x="297" y="316"/>
                    <a:pt x="297" y="316"/>
                    <a:pt x="297" y="316"/>
                  </a:cubicBezTo>
                  <a:cubicBezTo>
                    <a:pt x="265" y="284"/>
                    <a:pt x="265" y="284"/>
                    <a:pt x="265" y="284"/>
                  </a:cubicBezTo>
                  <a:cubicBezTo>
                    <a:pt x="250" y="296"/>
                    <a:pt x="232" y="303"/>
                    <a:pt x="211" y="303"/>
                  </a:cubicBezTo>
                  <a:cubicBezTo>
                    <a:pt x="164" y="303"/>
                    <a:pt x="126" y="267"/>
                    <a:pt x="121" y="221"/>
                  </a:cubicBezTo>
                  <a:cubicBezTo>
                    <a:pt x="121" y="221"/>
                    <a:pt x="121" y="221"/>
                    <a:pt x="121" y="221"/>
                  </a:cubicBezTo>
                  <a:cubicBezTo>
                    <a:pt x="53" y="269"/>
                    <a:pt x="53" y="269"/>
                    <a:pt x="53" y="269"/>
                  </a:cubicBezTo>
                  <a:cubicBezTo>
                    <a:pt x="46" y="274"/>
                    <a:pt x="41" y="271"/>
                    <a:pt x="41" y="262"/>
                  </a:cubicBezTo>
                  <a:cubicBezTo>
                    <a:pt x="41" y="232"/>
                    <a:pt x="41" y="232"/>
                    <a:pt x="41" y="232"/>
                  </a:cubicBezTo>
                  <a:cubicBezTo>
                    <a:pt x="0" y="232"/>
                    <a:pt x="0" y="232"/>
                    <a:pt x="0" y="232"/>
                  </a:cubicBezTo>
                  <a:cubicBezTo>
                    <a:pt x="10" y="340"/>
                    <a:pt x="101" y="425"/>
                    <a:pt x="211" y="425"/>
                  </a:cubicBezTo>
                  <a:cubicBezTo>
                    <a:pt x="329" y="425"/>
                    <a:pt x="424" y="330"/>
                    <a:pt x="424" y="212"/>
                  </a:cubicBezTo>
                  <a:cubicBezTo>
                    <a:pt x="424" y="95"/>
                    <a:pt x="329" y="0"/>
                    <a:pt x="211"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 name="Group 6"/>
          <p:cNvGrpSpPr/>
          <p:nvPr/>
        </p:nvGrpSpPr>
        <p:grpSpPr>
          <a:xfrm>
            <a:off x="8807296" y="2584669"/>
            <a:ext cx="748365" cy="667782"/>
            <a:chOff x="5226050" y="4127500"/>
            <a:chExt cx="441325" cy="393701"/>
          </a:xfrm>
          <a:solidFill>
            <a:schemeClr val="bg1"/>
          </a:solidFill>
        </p:grpSpPr>
        <p:sp>
          <p:nvSpPr>
            <p:cNvPr id="9" name="Freeform 5"/>
            <p:cNvSpPr>
              <a:spLocks/>
            </p:cNvSpPr>
            <p:nvPr/>
          </p:nvSpPr>
          <p:spPr bwMode="auto">
            <a:xfrm>
              <a:off x="5514975" y="4127500"/>
              <a:ext cx="152400" cy="76200"/>
            </a:xfrm>
            <a:custGeom>
              <a:avLst/>
              <a:gdLst>
                <a:gd name="T0" fmla="*/ 170 w 170"/>
                <a:gd name="T1" fmla="*/ 75 h 86"/>
                <a:gd name="T2" fmla="*/ 160 w 170"/>
                <a:gd name="T3" fmla="*/ 86 h 86"/>
                <a:gd name="T4" fmla="*/ 10 w 170"/>
                <a:gd name="T5" fmla="*/ 86 h 86"/>
                <a:gd name="T6" fmla="*/ 0 w 170"/>
                <a:gd name="T7" fmla="*/ 75 h 86"/>
                <a:gd name="T8" fmla="*/ 0 w 170"/>
                <a:gd name="T9" fmla="*/ 10 h 86"/>
                <a:gd name="T10" fmla="*/ 10 w 170"/>
                <a:gd name="T11" fmla="*/ 0 h 86"/>
                <a:gd name="T12" fmla="*/ 160 w 170"/>
                <a:gd name="T13" fmla="*/ 0 h 86"/>
                <a:gd name="T14" fmla="*/ 170 w 170"/>
                <a:gd name="T15" fmla="*/ 10 h 86"/>
                <a:gd name="T16" fmla="*/ 170 w 170"/>
                <a:gd name="T17" fmla="*/ 7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86">
                  <a:moveTo>
                    <a:pt x="170" y="75"/>
                  </a:moveTo>
                  <a:cubicBezTo>
                    <a:pt x="170" y="81"/>
                    <a:pt x="166" y="86"/>
                    <a:pt x="160" y="86"/>
                  </a:cubicBezTo>
                  <a:cubicBezTo>
                    <a:pt x="10" y="86"/>
                    <a:pt x="10" y="86"/>
                    <a:pt x="10" y="86"/>
                  </a:cubicBezTo>
                  <a:cubicBezTo>
                    <a:pt x="4" y="86"/>
                    <a:pt x="0" y="81"/>
                    <a:pt x="0" y="75"/>
                  </a:cubicBezTo>
                  <a:cubicBezTo>
                    <a:pt x="0" y="10"/>
                    <a:pt x="0" y="10"/>
                    <a:pt x="0" y="10"/>
                  </a:cubicBezTo>
                  <a:cubicBezTo>
                    <a:pt x="0" y="5"/>
                    <a:pt x="4" y="0"/>
                    <a:pt x="10" y="0"/>
                  </a:cubicBezTo>
                  <a:cubicBezTo>
                    <a:pt x="160" y="0"/>
                    <a:pt x="160" y="0"/>
                    <a:pt x="160" y="0"/>
                  </a:cubicBezTo>
                  <a:cubicBezTo>
                    <a:pt x="166" y="0"/>
                    <a:pt x="170" y="5"/>
                    <a:pt x="170" y="10"/>
                  </a:cubicBezTo>
                  <a:lnTo>
                    <a:pt x="170" y="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p:nvSpPr>
          <p:spPr bwMode="auto">
            <a:xfrm>
              <a:off x="5332413" y="4127500"/>
              <a:ext cx="153987" cy="76200"/>
            </a:xfrm>
            <a:custGeom>
              <a:avLst/>
              <a:gdLst>
                <a:gd name="T0" fmla="*/ 171 w 171"/>
                <a:gd name="T1" fmla="*/ 75 h 86"/>
                <a:gd name="T2" fmla="*/ 160 w 171"/>
                <a:gd name="T3" fmla="*/ 86 h 86"/>
                <a:gd name="T4" fmla="*/ 10 w 171"/>
                <a:gd name="T5" fmla="*/ 86 h 86"/>
                <a:gd name="T6" fmla="*/ 0 w 171"/>
                <a:gd name="T7" fmla="*/ 75 h 86"/>
                <a:gd name="T8" fmla="*/ 0 w 171"/>
                <a:gd name="T9" fmla="*/ 10 h 86"/>
                <a:gd name="T10" fmla="*/ 10 w 171"/>
                <a:gd name="T11" fmla="*/ 0 h 86"/>
                <a:gd name="T12" fmla="*/ 160 w 171"/>
                <a:gd name="T13" fmla="*/ 0 h 86"/>
                <a:gd name="T14" fmla="*/ 171 w 171"/>
                <a:gd name="T15" fmla="*/ 10 h 86"/>
                <a:gd name="T16" fmla="*/ 171 w 171"/>
                <a:gd name="T17" fmla="*/ 7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86">
                  <a:moveTo>
                    <a:pt x="171" y="75"/>
                  </a:moveTo>
                  <a:cubicBezTo>
                    <a:pt x="171" y="81"/>
                    <a:pt x="166" y="86"/>
                    <a:pt x="160" y="86"/>
                  </a:cubicBezTo>
                  <a:cubicBezTo>
                    <a:pt x="10" y="86"/>
                    <a:pt x="10" y="86"/>
                    <a:pt x="10" y="86"/>
                  </a:cubicBezTo>
                  <a:cubicBezTo>
                    <a:pt x="5" y="86"/>
                    <a:pt x="0" y="81"/>
                    <a:pt x="0" y="75"/>
                  </a:cubicBezTo>
                  <a:cubicBezTo>
                    <a:pt x="0" y="10"/>
                    <a:pt x="0" y="10"/>
                    <a:pt x="0" y="10"/>
                  </a:cubicBezTo>
                  <a:cubicBezTo>
                    <a:pt x="0" y="5"/>
                    <a:pt x="5" y="0"/>
                    <a:pt x="10" y="0"/>
                  </a:cubicBezTo>
                  <a:cubicBezTo>
                    <a:pt x="160" y="0"/>
                    <a:pt x="160" y="0"/>
                    <a:pt x="160" y="0"/>
                  </a:cubicBezTo>
                  <a:cubicBezTo>
                    <a:pt x="166" y="0"/>
                    <a:pt x="171" y="5"/>
                    <a:pt x="171" y="10"/>
                  </a:cubicBezTo>
                  <a:lnTo>
                    <a:pt x="171" y="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7"/>
            <p:cNvSpPr>
              <a:spLocks/>
            </p:cNvSpPr>
            <p:nvPr/>
          </p:nvSpPr>
          <p:spPr bwMode="auto">
            <a:xfrm>
              <a:off x="5226050" y="4127500"/>
              <a:ext cx="76200" cy="76200"/>
            </a:xfrm>
            <a:custGeom>
              <a:avLst/>
              <a:gdLst>
                <a:gd name="T0" fmla="*/ 85 w 85"/>
                <a:gd name="T1" fmla="*/ 75 h 86"/>
                <a:gd name="T2" fmla="*/ 75 w 85"/>
                <a:gd name="T3" fmla="*/ 86 h 86"/>
                <a:gd name="T4" fmla="*/ 10 w 85"/>
                <a:gd name="T5" fmla="*/ 86 h 86"/>
                <a:gd name="T6" fmla="*/ 0 w 85"/>
                <a:gd name="T7" fmla="*/ 75 h 86"/>
                <a:gd name="T8" fmla="*/ 0 w 85"/>
                <a:gd name="T9" fmla="*/ 10 h 86"/>
                <a:gd name="T10" fmla="*/ 10 w 85"/>
                <a:gd name="T11" fmla="*/ 0 h 86"/>
                <a:gd name="T12" fmla="*/ 75 w 85"/>
                <a:gd name="T13" fmla="*/ 0 h 86"/>
                <a:gd name="T14" fmla="*/ 85 w 85"/>
                <a:gd name="T15" fmla="*/ 10 h 86"/>
                <a:gd name="T16" fmla="*/ 85 w 85"/>
                <a:gd name="T17" fmla="*/ 7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86">
                  <a:moveTo>
                    <a:pt x="85" y="75"/>
                  </a:moveTo>
                  <a:cubicBezTo>
                    <a:pt x="85" y="81"/>
                    <a:pt x="80" y="86"/>
                    <a:pt x="75" y="86"/>
                  </a:cubicBezTo>
                  <a:cubicBezTo>
                    <a:pt x="10" y="86"/>
                    <a:pt x="10" y="86"/>
                    <a:pt x="10" y="86"/>
                  </a:cubicBezTo>
                  <a:cubicBezTo>
                    <a:pt x="4" y="86"/>
                    <a:pt x="0" y="81"/>
                    <a:pt x="0" y="75"/>
                  </a:cubicBezTo>
                  <a:cubicBezTo>
                    <a:pt x="0" y="10"/>
                    <a:pt x="0" y="10"/>
                    <a:pt x="0" y="10"/>
                  </a:cubicBezTo>
                  <a:cubicBezTo>
                    <a:pt x="0" y="5"/>
                    <a:pt x="4" y="0"/>
                    <a:pt x="10" y="0"/>
                  </a:cubicBezTo>
                  <a:cubicBezTo>
                    <a:pt x="75" y="0"/>
                    <a:pt x="75" y="0"/>
                    <a:pt x="75" y="0"/>
                  </a:cubicBezTo>
                  <a:cubicBezTo>
                    <a:pt x="80" y="0"/>
                    <a:pt x="85" y="5"/>
                    <a:pt x="85" y="10"/>
                  </a:cubicBezTo>
                  <a:lnTo>
                    <a:pt x="85" y="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8"/>
            <p:cNvSpPr>
              <a:spLocks/>
            </p:cNvSpPr>
            <p:nvPr/>
          </p:nvSpPr>
          <p:spPr bwMode="auto">
            <a:xfrm>
              <a:off x="5226050" y="4233863"/>
              <a:ext cx="153987" cy="76200"/>
            </a:xfrm>
            <a:custGeom>
              <a:avLst/>
              <a:gdLst>
                <a:gd name="T0" fmla="*/ 170 w 170"/>
                <a:gd name="T1" fmla="*/ 75 h 85"/>
                <a:gd name="T2" fmla="*/ 160 w 170"/>
                <a:gd name="T3" fmla="*/ 85 h 85"/>
                <a:gd name="T4" fmla="*/ 10 w 170"/>
                <a:gd name="T5" fmla="*/ 85 h 85"/>
                <a:gd name="T6" fmla="*/ 0 w 170"/>
                <a:gd name="T7" fmla="*/ 75 h 85"/>
                <a:gd name="T8" fmla="*/ 0 w 170"/>
                <a:gd name="T9" fmla="*/ 10 h 85"/>
                <a:gd name="T10" fmla="*/ 10 w 170"/>
                <a:gd name="T11" fmla="*/ 0 h 85"/>
                <a:gd name="T12" fmla="*/ 160 w 170"/>
                <a:gd name="T13" fmla="*/ 0 h 85"/>
                <a:gd name="T14" fmla="*/ 170 w 170"/>
                <a:gd name="T15" fmla="*/ 10 h 85"/>
                <a:gd name="T16" fmla="*/ 170 w 170"/>
                <a:gd name="T17" fmla="*/ 7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85">
                  <a:moveTo>
                    <a:pt x="170" y="75"/>
                  </a:moveTo>
                  <a:cubicBezTo>
                    <a:pt x="170" y="80"/>
                    <a:pt x="166" y="85"/>
                    <a:pt x="160" y="85"/>
                  </a:cubicBezTo>
                  <a:cubicBezTo>
                    <a:pt x="10" y="85"/>
                    <a:pt x="10" y="85"/>
                    <a:pt x="10" y="85"/>
                  </a:cubicBezTo>
                  <a:cubicBezTo>
                    <a:pt x="4" y="85"/>
                    <a:pt x="0" y="80"/>
                    <a:pt x="0" y="75"/>
                  </a:cubicBezTo>
                  <a:cubicBezTo>
                    <a:pt x="0" y="10"/>
                    <a:pt x="0" y="10"/>
                    <a:pt x="0" y="10"/>
                  </a:cubicBezTo>
                  <a:cubicBezTo>
                    <a:pt x="0" y="4"/>
                    <a:pt x="4" y="0"/>
                    <a:pt x="10" y="0"/>
                  </a:cubicBezTo>
                  <a:cubicBezTo>
                    <a:pt x="160" y="0"/>
                    <a:pt x="160" y="0"/>
                    <a:pt x="160" y="0"/>
                  </a:cubicBezTo>
                  <a:cubicBezTo>
                    <a:pt x="166" y="0"/>
                    <a:pt x="170" y="4"/>
                    <a:pt x="170" y="10"/>
                  </a:cubicBezTo>
                  <a:lnTo>
                    <a:pt x="170" y="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9"/>
            <p:cNvSpPr>
              <a:spLocks/>
            </p:cNvSpPr>
            <p:nvPr/>
          </p:nvSpPr>
          <p:spPr bwMode="auto">
            <a:xfrm>
              <a:off x="5408613" y="4233863"/>
              <a:ext cx="153987" cy="76200"/>
            </a:xfrm>
            <a:custGeom>
              <a:avLst/>
              <a:gdLst>
                <a:gd name="T0" fmla="*/ 171 w 171"/>
                <a:gd name="T1" fmla="*/ 75 h 85"/>
                <a:gd name="T2" fmla="*/ 161 w 171"/>
                <a:gd name="T3" fmla="*/ 85 h 85"/>
                <a:gd name="T4" fmla="*/ 11 w 171"/>
                <a:gd name="T5" fmla="*/ 85 h 85"/>
                <a:gd name="T6" fmla="*/ 0 w 171"/>
                <a:gd name="T7" fmla="*/ 75 h 85"/>
                <a:gd name="T8" fmla="*/ 0 w 171"/>
                <a:gd name="T9" fmla="*/ 10 h 85"/>
                <a:gd name="T10" fmla="*/ 11 w 171"/>
                <a:gd name="T11" fmla="*/ 0 h 85"/>
                <a:gd name="T12" fmla="*/ 161 w 171"/>
                <a:gd name="T13" fmla="*/ 0 h 85"/>
                <a:gd name="T14" fmla="*/ 171 w 171"/>
                <a:gd name="T15" fmla="*/ 10 h 85"/>
                <a:gd name="T16" fmla="*/ 171 w 171"/>
                <a:gd name="T17" fmla="*/ 7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85">
                  <a:moveTo>
                    <a:pt x="171" y="75"/>
                  </a:moveTo>
                  <a:cubicBezTo>
                    <a:pt x="171" y="80"/>
                    <a:pt x="166" y="85"/>
                    <a:pt x="161" y="85"/>
                  </a:cubicBezTo>
                  <a:cubicBezTo>
                    <a:pt x="11" y="85"/>
                    <a:pt x="11" y="85"/>
                    <a:pt x="11" y="85"/>
                  </a:cubicBezTo>
                  <a:cubicBezTo>
                    <a:pt x="5" y="85"/>
                    <a:pt x="0" y="80"/>
                    <a:pt x="0" y="75"/>
                  </a:cubicBezTo>
                  <a:cubicBezTo>
                    <a:pt x="0" y="10"/>
                    <a:pt x="0" y="10"/>
                    <a:pt x="0" y="10"/>
                  </a:cubicBezTo>
                  <a:cubicBezTo>
                    <a:pt x="0" y="4"/>
                    <a:pt x="5" y="0"/>
                    <a:pt x="11" y="0"/>
                  </a:cubicBezTo>
                  <a:cubicBezTo>
                    <a:pt x="161" y="0"/>
                    <a:pt x="161" y="0"/>
                    <a:pt x="161" y="0"/>
                  </a:cubicBezTo>
                  <a:cubicBezTo>
                    <a:pt x="166" y="0"/>
                    <a:pt x="171" y="4"/>
                    <a:pt x="171" y="10"/>
                  </a:cubicBezTo>
                  <a:lnTo>
                    <a:pt x="171" y="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p:nvSpPr>
          <p:spPr bwMode="auto">
            <a:xfrm>
              <a:off x="5591175" y="4233863"/>
              <a:ext cx="76200" cy="76200"/>
            </a:xfrm>
            <a:custGeom>
              <a:avLst/>
              <a:gdLst>
                <a:gd name="T0" fmla="*/ 85 w 85"/>
                <a:gd name="T1" fmla="*/ 75 h 85"/>
                <a:gd name="T2" fmla="*/ 75 w 85"/>
                <a:gd name="T3" fmla="*/ 85 h 85"/>
                <a:gd name="T4" fmla="*/ 10 w 85"/>
                <a:gd name="T5" fmla="*/ 85 h 85"/>
                <a:gd name="T6" fmla="*/ 0 w 85"/>
                <a:gd name="T7" fmla="*/ 75 h 85"/>
                <a:gd name="T8" fmla="*/ 0 w 85"/>
                <a:gd name="T9" fmla="*/ 10 h 85"/>
                <a:gd name="T10" fmla="*/ 10 w 85"/>
                <a:gd name="T11" fmla="*/ 0 h 85"/>
                <a:gd name="T12" fmla="*/ 75 w 85"/>
                <a:gd name="T13" fmla="*/ 0 h 85"/>
                <a:gd name="T14" fmla="*/ 85 w 85"/>
                <a:gd name="T15" fmla="*/ 10 h 85"/>
                <a:gd name="T16" fmla="*/ 85 w 85"/>
                <a:gd name="T17" fmla="*/ 7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85">
                  <a:moveTo>
                    <a:pt x="85" y="75"/>
                  </a:moveTo>
                  <a:cubicBezTo>
                    <a:pt x="85" y="80"/>
                    <a:pt x="81" y="85"/>
                    <a:pt x="75" y="85"/>
                  </a:cubicBezTo>
                  <a:cubicBezTo>
                    <a:pt x="10" y="85"/>
                    <a:pt x="10" y="85"/>
                    <a:pt x="10" y="85"/>
                  </a:cubicBezTo>
                  <a:cubicBezTo>
                    <a:pt x="5" y="85"/>
                    <a:pt x="0" y="80"/>
                    <a:pt x="0" y="75"/>
                  </a:cubicBezTo>
                  <a:cubicBezTo>
                    <a:pt x="0" y="10"/>
                    <a:pt x="0" y="10"/>
                    <a:pt x="0" y="10"/>
                  </a:cubicBezTo>
                  <a:cubicBezTo>
                    <a:pt x="0" y="4"/>
                    <a:pt x="5" y="0"/>
                    <a:pt x="10" y="0"/>
                  </a:cubicBezTo>
                  <a:cubicBezTo>
                    <a:pt x="75" y="0"/>
                    <a:pt x="75" y="0"/>
                    <a:pt x="75" y="0"/>
                  </a:cubicBezTo>
                  <a:cubicBezTo>
                    <a:pt x="81" y="0"/>
                    <a:pt x="85" y="4"/>
                    <a:pt x="85" y="10"/>
                  </a:cubicBezTo>
                  <a:lnTo>
                    <a:pt x="85" y="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p:nvSpPr>
          <p:spPr bwMode="auto">
            <a:xfrm>
              <a:off x="5514975" y="4338638"/>
              <a:ext cx="152400" cy="76200"/>
            </a:xfrm>
            <a:custGeom>
              <a:avLst/>
              <a:gdLst>
                <a:gd name="T0" fmla="*/ 170 w 170"/>
                <a:gd name="T1" fmla="*/ 75 h 85"/>
                <a:gd name="T2" fmla="*/ 160 w 170"/>
                <a:gd name="T3" fmla="*/ 85 h 85"/>
                <a:gd name="T4" fmla="*/ 10 w 170"/>
                <a:gd name="T5" fmla="*/ 85 h 85"/>
                <a:gd name="T6" fmla="*/ 0 w 170"/>
                <a:gd name="T7" fmla="*/ 75 h 85"/>
                <a:gd name="T8" fmla="*/ 0 w 170"/>
                <a:gd name="T9" fmla="*/ 10 h 85"/>
                <a:gd name="T10" fmla="*/ 10 w 170"/>
                <a:gd name="T11" fmla="*/ 0 h 85"/>
                <a:gd name="T12" fmla="*/ 160 w 170"/>
                <a:gd name="T13" fmla="*/ 0 h 85"/>
                <a:gd name="T14" fmla="*/ 170 w 170"/>
                <a:gd name="T15" fmla="*/ 10 h 85"/>
                <a:gd name="T16" fmla="*/ 170 w 170"/>
                <a:gd name="T17" fmla="*/ 7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85">
                  <a:moveTo>
                    <a:pt x="170" y="75"/>
                  </a:moveTo>
                  <a:cubicBezTo>
                    <a:pt x="170" y="81"/>
                    <a:pt x="166" y="85"/>
                    <a:pt x="160" y="85"/>
                  </a:cubicBezTo>
                  <a:cubicBezTo>
                    <a:pt x="10" y="85"/>
                    <a:pt x="10" y="85"/>
                    <a:pt x="10" y="85"/>
                  </a:cubicBezTo>
                  <a:cubicBezTo>
                    <a:pt x="4" y="85"/>
                    <a:pt x="0" y="81"/>
                    <a:pt x="0" y="75"/>
                  </a:cubicBezTo>
                  <a:cubicBezTo>
                    <a:pt x="0" y="10"/>
                    <a:pt x="0" y="10"/>
                    <a:pt x="0" y="10"/>
                  </a:cubicBezTo>
                  <a:cubicBezTo>
                    <a:pt x="0" y="5"/>
                    <a:pt x="4" y="0"/>
                    <a:pt x="10" y="0"/>
                  </a:cubicBezTo>
                  <a:cubicBezTo>
                    <a:pt x="160" y="0"/>
                    <a:pt x="160" y="0"/>
                    <a:pt x="160" y="0"/>
                  </a:cubicBezTo>
                  <a:cubicBezTo>
                    <a:pt x="166" y="0"/>
                    <a:pt x="170" y="5"/>
                    <a:pt x="170" y="10"/>
                  </a:cubicBezTo>
                  <a:lnTo>
                    <a:pt x="170" y="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p:nvSpPr>
          <p:spPr bwMode="auto">
            <a:xfrm>
              <a:off x="5332413" y="4338638"/>
              <a:ext cx="153987" cy="76200"/>
            </a:xfrm>
            <a:custGeom>
              <a:avLst/>
              <a:gdLst>
                <a:gd name="T0" fmla="*/ 171 w 171"/>
                <a:gd name="T1" fmla="*/ 75 h 85"/>
                <a:gd name="T2" fmla="*/ 160 w 171"/>
                <a:gd name="T3" fmla="*/ 85 h 85"/>
                <a:gd name="T4" fmla="*/ 10 w 171"/>
                <a:gd name="T5" fmla="*/ 85 h 85"/>
                <a:gd name="T6" fmla="*/ 0 w 171"/>
                <a:gd name="T7" fmla="*/ 75 h 85"/>
                <a:gd name="T8" fmla="*/ 0 w 171"/>
                <a:gd name="T9" fmla="*/ 10 h 85"/>
                <a:gd name="T10" fmla="*/ 10 w 171"/>
                <a:gd name="T11" fmla="*/ 0 h 85"/>
                <a:gd name="T12" fmla="*/ 160 w 171"/>
                <a:gd name="T13" fmla="*/ 0 h 85"/>
                <a:gd name="T14" fmla="*/ 171 w 171"/>
                <a:gd name="T15" fmla="*/ 10 h 85"/>
                <a:gd name="T16" fmla="*/ 171 w 171"/>
                <a:gd name="T17" fmla="*/ 7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85">
                  <a:moveTo>
                    <a:pt x="171" y="75"/>
                  </a:moveTo>
                  <a:cubicBezTo>
                    <a:pt x="171" y="81"/>
                    <a:pt x="166" y="85"/>
                    <a:pt x="160" y="85"/>
                  </a:cubicBezTo>
                  <a:cubicBezTo>
                    <a:pt x="10" y="85"/>
                    <a:pt x="10" y="85"/>
                    <a:pt x="10" y="85"/>
                  </a:cubicBezTo>
                  <a:cubicBezTo>
                    <a:pt x="5" y="85"/>
                    <a:pt x="0" y="81"/>
                    <a:pt x="0" y="75"/>
                  </a:cubicBezTo>
                  <a:cubicBezTo>
                    <a:pt x="0" y="10"/>
                    <a:pt x="0" y="10"/>
                    <a:pt x="0" y="10"/>
                  </a:cubicBezTo>
                  <a:cubicBezTo>
                    <a:pt x="0" y="5"/>
                    <a:pt x="5" y="0"/>
                    <a:pt x="10" y="0"/>
                  </a:cubicBezTo>
                  <a:cubicBezTo>
                    <a:pt x="160" y="0"/>
                    <a:pt x="160" y="0"/>
                    <a:pt x="160" y="0"/>
                  </a:cubicBezTo>
                  <a:cubicBezTo>
                    <a:pt x="166" y="0"/>
                    <a:pt x="171" y="5"/>
                    <a:pt x="171" y="10"/>
                  </a:cubicBezTo>
                  <a:lnTo>
                    <a:pt x="171" y="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p:nvSpPr>
          <p:spPr bwMode="auto">
            <a:xfrm>
              <a:off x="5226050" y="4338638"/>
              <a:ext cx="76200" cy="76200"/>
            </a:xfrm>
            <a:custGeom>
              <a:avLst/>
              <a:gdLst>
                <a:gd name="T0" fmla="*/ 85 w 85"/>
                <a:gd name="T1" fmla="*/ 75 h 85"/>
                <a:gd name="T2" fmla="*/ 75 w 85"/>
                <a:gd name="T3" fmla="*/ 85 h 85"/>
                <a:gd name="T4" fmla="*/ 10 w 85"/>
                <a:gd name="T5" fmla="*/ 85 h 85"/>
                <a:gd name="T6" fmla="*/ 0 w 85"/>
                <a:gd name="T7" fmla="*/ 75 h 85"/>
                <a:gd name="T8" fmla="*/ 0 w 85"/>
                <a:gd name="T9" fmla="*/ 10 h 85"/>
                <a:gd name="T10" fmla="*/ 10 w 85"/>
                <a:gd name="T11" fmla="*/ 0 h 85"/>
                <a:gd name="T12" fmla="*/ 75 w 85"/>
                <a:gd name="T13" fmla="*/ 0 h 85"/>
                <a:gd name="T14" fmla="*/ 85 w 85"/>
                <a:gd name="T15" fmla="*/ 10 h 85"/>
                <a:gd name="T16" fmla="*/ 85 w 85"/>
                <a:gd name="T17" fmla="*/ 7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85">
                  <a:moveTo>
                    <a:pt x="85" y="75"/>
                  </a:moveTo>
                  <a:cubicBezTo>
                    <a:pt x="85" y="81"/>
                    <a:pt x="80" y="85"/>
                    <a:pt x="75" y="85"/>
                  </a:cubicBezTo>
                  <a:cubicBezTo>
                    <a:pt x="10" y="85"/>
                    <a:pt x="10" y="85"/>
                    <a:pt x="10" y="85"/>
                  </a:cubicBezTo>
                  <a:cubicBezTo>
                    <a:pt x="4" y="85"/>
                    <a:pt x="0" y="81"/>
                    <a:pt x="0" y="75"/>
                  </a:cubicBezTo>
                  <a:cubicBezTo>
                    <a:pt x="0" y="10"/>
                    <a:pt x="0" y="10"/>
                    <a:pt x="0" y="10"/>
                  </a:cubicBezTo>
                  <a:cubicBezTo>
                    <a:pt x="0" y="5"/>
                    <a:pt x="4" y="0"/>
                    <a:pt x="10" y="0"/>
                  </a:cubicBezTo>
                  <a:cubicBezTo>
                    <a:pt x="75" y="0"/>
                    <a:pt x="75" y="0"/>
                    <a:pt x="75" y="0"/>
                  </a:cubicBezTo>
                  <a:cubicBezTo>
                    <a:pt x="80" y="0"/>
                    <a:pt x="85" y="5"/>
                    <a:pt x="85" y="10"/>
                  </a:cubicBezTo>
                  <a:lnTo>
                    <a:pt x="85" y="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p:nvSpPr>
          <p:spPr bwMode="auto">
            <a:xfrm>
              <a:off x="5226050" y="4443413"/>
              <a:ext cx="153987" cy="77788"/>
            </a:xfrm>
            <a:custGeom>
              <a:avLst/>
              <a:gdLst>
                <a:gd name="T0" fmla="*/ 170 w 170"/>
                <a:gd name="T1" fmla="*/ 75 h 86"/>
                <a:gd name="T2" fmla="*/ 160 w 170"/>
                <a:gd name="T3" fmla="*/ 86 h 86"/>
                <a:gd name="T4" fmla="*/ 10 w 170"/>
                <a:gd name="T5" fmla="*/ 86 h 86"/>
                <a:gd name="T6" fmla="*/ 0 w 170"/>
                <a:gd name="T7" fmla="*/ 75 h 86"/>
                <a:gd name="T8" fmla="*/ 0 w 170"/>
                <a:gd name="T9" fmla="*/ 10 h 86"/>
                <a:gd name="T10" fmla="*/ 10 w 170"/>
                <a:gd name="T11" fmla="*/ 0 h 86"/>
                <a:gd name="T12" fmla="*/ 160 w 170"/>
                <a:gd name="T13" fmla="*/ 0 h 86"/>
                <a:gd name="T14" fmla="*/ 170 w 170"/>
                <a:gd name="T15" fmla="*/ 10 h 86"/>
                <a:gd name="T16" fmla="*/ 170 w 170"/>
                <a:gd name="T17" fmla="*/ 7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86">
                  <a:moveTo>
                    <a:pt x="170" y="75"/>
                  </a:moveTo>
                  <a:cubicBezTo>
                    <a:pt x="170" y="81"/>
                    <a:pt x="166" y="86"/>
                    <a:pt x="160" y="86"/>
                  </a:cubicBezTo>
                  <a:cubicBezTo>
                    <a:pt x="10" y="86"/>
                    <a:pt x="10" y="86"/>
                    <a:pt x="10" y="86"/>
                  </a:cubicBezTo>
                  <a:cubicBezTo>
                    <a:pt x="4" y="86"/>
                    <a:pt x="0" y="81"/>
                    <a:pt x="0" y="75"/>
                  </a:cubicBezTo>
                  <a:cubicBezTo>
                    <a:pt x="0" y="10"/>
                    <a:pt x="0" y="10"/>
                    <a:pt x="0" y="10"/>
                  </a:cubicBezTo>
                  <a:cubicBezTo>
                    <a:pt x="0" y="5"/>
                    <a:pt x="4" y="0"/>
                    <a:pt x="10" y="0"/>
                  </a:cubicBezTo>
                  <a:cubicBezTo>
                    <a:pt x="160" y="0"/>
                    <a:pt x="160" y="0"/>
                    <a:pt x="160" y="0"/>
                  </a:cubicBezTo>
                  <a:cubicBezTo>
                    <a:pt x="166" y="0"/>
                    <a:pt x="170" y="5"/>
                    <a:pt x="170" y="10"/>
                  </a:cubicBezTo>
                  <a:lnTo>
                    <a:pt x="170" y="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p:nvSpPr>
          <p:spPr bwMode="auto">
            <a:xfrm>
              <a:off x="5408613" y="4443413"/>
              <a:ext cx="153987" cy="77788"/>
            </a:xfrm>
            <a:custGeom>
              <a:avLst/>
              <a:gdLst>
                <a:gd name="T0" fmla="*/ 171 w 171"/>
                <a:gd name="T1" fmla="*/ 75 h 86"/>
                <a:gd name="T2" fmla="*/ 161 w 171"/>
                <a:gd name="T3" fmla="*/ 86 h 86"/>
                <a:gd name="T4" fmla="*/ 11 w 171"/>
                <a:gd name="T5" fmla="*/ 86 h 86"/>
                <a:gd name="T6" fmla="*/ 0 w 171"/>
                <a:gd name="T7" fmla="*/ 75 h 86"/>
                <a:gd name="T8" fmla="*/ 0 w 171"/>
                <a:gd name="T9" fmla="*/ 10 h 86"/>
                <a:gd name="T10" fmla="*/ 11 w 171"/>
                <a:gd name="T11" fmla="*/ 0 h 86"/>
                <a:gd name="T12" fmla="*/ 161 w 171"/>
                <a:gd name="T13" fmla="*/ 0 h 86"/>
                <a:gd name="T14" fmla="*/ 171 w 171"/>
                <a:gd name="T15" fmla="*/ 10 h 86"/>
                <a:gd name="T16" fmla="*/ 171 w 171"/>
                <a:gd name="T17" fmla="*/ 7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86">
                  <a:moveTo>
                    <a:pt x="171" y="75"/>
                  </a:moveTo>
                  <a:cubicBezTo>
                    <a:pt x="171" y="81"/>
                    <a:pt x="166" y="86"/>
                    <a:pt x="161" y="86"/>
                  </a:cubicBezTo>
                  <a:cubicBezTo>
                    <a:pt x="11" y="86"/>
                    <a:pt x="11" y="86"/>
                    <a:pt x="11" y="86"/>
                  </a:cubicBezTo>
                  <a:cubicBezTo>
                    <a:pt x="5" y="86"/>
                    <a:pt x="0" y="81"/>
                    <a:pt x="0" y="75"/>
                  </a:cubicBezTo>
                  <a:cubicBezTo>
                    <a:pt x="0" y="10"/>
                    <a:pt x="0" y="10"/>
                    <a:pt x="0" y="10"/>
                  </a:cubicBezTo>
                  <a:cubicBezTo>
                    <a:pt x="0" y="5"/>
                    <a:pt x="5" y="0"/>
                    <a:pt x="11" y="0"/>
                  </a:cubicBezTo>
                  <a:cubicBezTo>
                    <a:pt x="161" y="0"/>
                    <a:pt x="161" y="0"/>
                    <a:pt x="161" y="0"/>
                  </a:cubicBezTo>
                  <a:cubicBezTo>
                    <a:pt x="166" y="0"/>
                    <a:pt x="171" y="5"/>
                    <a:pt x="171" y="10"/>
                  </a:cubicBezTo>
                  <a:lnTo>
                    <a:pt x="171" y="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p:nvSpPr>
          <p:spPr bwMode="auto">
            <a:xfrm>
              <a:off x="5591175" y="4443413"/>
              <a:ext cx="76200" cy="77788"/>
            </a:xfrm>
            <a:custGeom>
              <a:avLst/>
              <a:gdLst>
                <a:gd name="T0" fmla="*/ 85 w 85"/>
                <a:gd name="T1" fmla="*/ 75 h 86"/>
                <a:gd name="T2" fmla="*/ 75 w 85"/>
                <a:gd name="T3" fmla="*/ 86 h 86"/>
                <a:gd name="T4" fmla="*/ 10 w 85"/>
                <a:gd name="T5" fmla="*/ 86 h 86"/>
                <a:gd name="T6" fmla="*/ 0 w 85"/>
                <a:gd name="T7" fmla="*/ 75 h 86"/>
                <a:gd name="T8" fmla="*/ 0 w 85"/>
                <a:gd name="T9" fmla="*/ 10 h 86"/>
                <a:gd name="T10" fmla="*/ 10 w 85"/>
                <a:gd name="T11" fmla="*/ 0 h 86"/>
                <a:gd name="T12" fmla="*/ 75 w 85"/>
                <a:gd name="T13" fmla="*/ 0 h 86"/>
                <a:gd name="T14" fmla="*/ 85 w 85"/>
                <a:gd name="T15" fmla="*/ 10 h 86"/>
                <a:gd name="T16" fmla="*/ 85 w 85"/>
                <a:gd name="T17" fmla="*/ 7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86">
                  <a:moveTo>
                    <a:pt x="85" y="75"/>
                  </a:moveTo>
                  <a:cubicBezTo>
                    <a:pt x="85" y="81"/>
                    <a:pt x="81" y="86"/>
                    <a:pt x="75" y="86"/>
                  </a:cubicBezTo>
                  <a:cubicBezTo>
                    <a:pt x="10" y="86"/>
                    <a:pt x="10" y="86"/>
                    <a:pt x="10" y="86"/>
                  </a:cubicBezTo>
                  <a:cubicBezTo>
                    <a:pt x="5" y="86"/>
                    <a:pt x="0" y="81"/>
                    <a:pt x="0" y="75"/>
                  </a:cubicBezTo>
                  <a:cubicBezTo>
                    <a:pt x="0" y="10"/>
                    <a:pt x="0" y="10"/>
                    <a:pt x="0" y="10"/>
                  </a:cubicBezTo>
                  <a:cubicBezTo>
                    <a:pt x="0" y="5"/>
                    <a:pt x="5" y="0"/>
                    <a:pt x="10" y="0"/>
                  </a:cubicBezTo>
                  <a:cubicBezTo>
                    <a:pt x="75" y="0"/>
                    <a:pt x="75" y="0"/>
                    <a:pt x="75" y="0"/>
                  </a:cubicBezTo>
                  <a:cubicBezTo>
                    <a:pt x="81" y="0"/>
                    <a:pt x="85" y="5"/>
                    <a:pt x="85" y="10"/>
                  </a:cubicBezTo>
                  <a:lnTo>
                    <a:pt x="85" y="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2" name="Group 21"/>
          <p:cNvGrpSpPr/>
          <p:nvPr/>
        </p:nvGrpSpPr>
        <p:grpSpPr>
          <a:xfrm>
            <a:off x="10116192" y="2576420"/>
            <a:ext cx="971799" cy="592386"/>
            <a:chOff x="2413001" y="2154238"/>
            <a:chExt cx="573088" cy="349250"/>
          </a:xfrm>
          <a:solidFill>
            <a:srgbClr val="FFFFFF"/>
          </a:solidFill>
        </p:grpSpPr>
        <p:sp>
          <p:nvSpPr>
            <p:cNvPr id="24" name="Freeform 8"/>
            <p:cNvSpPr>
              <a:spLocks noEditPoints="1"/>
            </p:cNvSpPr>
            <p:nvPr/>
          </p:nvSpPr>
          <p:spPr bwMode="auto">
            <a:xfrm>
              <a:off x="2613026" y="2387600"/>
              <a:ext cx="373063" cy="93663"/>
            </a:xfrm>
            <a:custGeom>
              <a:avLst/>
              <a:gdLst>
                <a:gd name="T0" fmla="*/ 392 w 416"/>
                <a:gd name="T1" fmla="*/ 0 h 103"/>
                <a:gd name="T2" fmla="*/ 115 w 416"/>
                <a:gd name="T3" fmla="*/ 0 h 103"/>
                <a:gd name="T4" fmla="*/ 96 w 416"/>
                <a:gd name="T5" fmla="*/ 24 h 103"/>
                <a:gd name="T6" fmla="*/ 0 w 416"/>
                <a:gd name="T7" fmla="*/ 67 h 103"/>
                <a:gd name="T8" fmla="*/ 0 w 416"/>
                <a:gd name="T9" fmla="*/ 78 h 103"/>
                <a:gd name="T10" fmla="*/ 25 w 416"/>
                <a:gd name="T11" fmla="*/ 103 h 103"/>
                <a:gd name="T12" fmla="*/ 392 w 416"/>
                <a:gd name="T13" fmla="*/ 103 h 103"/>
                <a:gd name="T14" fmla="*/ 416 w 416"/>
                <a:gd name="T15" fmla="*/ 78 h 103"/>
                <a:gd name="T16" fmla="*/ 416 w 416"/>
                <a:gd name="T17" fmla="*/ 25 h 103"/>
                <a:gd name="T18" fmla="*/ 392 w 416"/>
                <a:gd name="T19" fmla="*/ 0 h 103"/>
                <a:gd name="T20" fmla="*/ 208 w 416"/>
                <a:gd name="T21" fmla="*/ 84 h 103"/>
                <a:gd name="T22" fmla="*/ 176 w 416"/>
                <a:gd name="T23" fmla="*/ 52 h 103"/>
                <a:gd name="T24" fmla="*/ 208 w 416"/>
                <a:gd name="T25" fmla="*/ 20 h 103"/>
                <a:gd name="T26" fmla="*/ 240 w 416"/>
                <a:gd name="T27" fmla="*/ 52 h 103"/>
                <a:gd name="T28" fmla="*/ 208 w 416"/>
                <a:gd name="T29" fmla="*/ 8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6" h="103">
                  <a:moveTo>
                    <a:pt x="392" y="0"/>
                  </a:moveTo>
                  <a:cubicBezTo>
                    <a:pt x="115" y="0"/>
                    <a:pt x="115" y="0"/>
                    <a:pt x="115" y="0"/>
                  </a:cubicBezTo>
                  <a:cubicBezTo>
                    <a:pt x="110" y="9"/>
                    <a:pt x="103" y="17"/>
                    <a:pt x="96" y="24"/>
                  </a:cubicBezTo>
                  <a:cubicBezTo>
                    <a:pt x="70" y="50"/>
                    <a:pt x="36" y="65"/>
                    <a:pt x="0" y="67"/>
                  </a:cubicBezTo>
                  <a:cubicBezTo>
                    <a:pt x="0" y="78"/>
                    <a:pt x="0" y="78"/>
                    <a:pt x="0" y="78"/>
                  </a:cubicBezTo>
                  <a:cubicBezTo>
                    <a:pt x="0" y="92"/>
                    <a:pt x="11" y="103"/>
                    <a:pt x="25" y="103"/>
                  </a:cubicBezTo>
                  <a:cubicBezTo>
                    <a:pt x="392" y="103"/>
                    <a:pt x="392" y="103"/>
                    <a:pt x="392" y="103"/>
                  </a:cubicBezTo>
                  <a:cubicBezTo>
                    <a:pt x="405" y="103"/>
                    <a:pt x="416" y="92"/>
                    <a:pt x="416" y="78"/>
                  </a:cubicBezTo>
                  <a:cubicBezTo>
                    <a:pt x="416" y="25"/>
                    <a:pt x="416" y="25"/>
                    <a:pt x="416" y="25"/>
                  </a:cubicBezTo>
                  <a:cubicBezTo>
                    <a:pt x="416" y="11"/>
                    <a:pt x="405" y="0"/>
                    <a:pt x="392" y="0"/>
                  </a:cubicBezTo>
                  <a:close/>
                  <a:moveTo>
                    <a:pt x="208" y="84"/>
                  </a:moveTo>
                  <a:cubicBezTo>
                    <a:pt x="191" y="84"/>
                    <a:pt x="176" y="69"/>
                    <a:pt x="176" y="52"/>
                  </a:cubicBezTo>
                  <a:cubicBezTo>
                    <a:pt x="176" y="34"/>
                    <a:pt x="191" y="20"/>
                    <a:pt x="208" y="20"/>
                  </a:cubicBezTo>
                  <a:cubicBezTo>
                    <a:pt x="226" y="20"/>
                    <a:pt x="240" y="34"/>
                    <a:pt x="240" y="52"/>
                  </a:cubicBezTo>
                  <a:cubicBezTo>
                    <a:pt x="240" y="69"/>
                    <a:pt x="226" y="84"/>
                    <a:pt x="208" y="8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9"/>
            <p:cNvSpPr>
              <a:spLocks noEditPoints="1"/>
            </p:cNvSpPr>
            <p:nvPr/>
          </p:nvSpPr>
          <p:spPr bwMode="auto">
            <a:xfrm>
              <a:off x="2613026" y="2154238"/>
              <a:ext cx="373063" cy="93663"/>
            </a:xfrm>
            <a:custGeom>
              <a:avLst/>
              <a:gdLst>
                <a:gd name="T0" fmla="*/ 392 w 416"/>
                <a:gd name="T1" fmla="*/ 0 h 103"/>
                <a:gd name="T2" fmla="*/ 25 w 416"/>
                <a:gd name="T3" fmla="*/ 0 h 103"/>
                <a:gd name="T4" fmla="*/ 0 w 416"/>
                <a:gd name="T5" fmla="*/ 24 h 103"/>
                <a:gd name="T6" fmla="*/ 0 w 416"/>
                <a:gd name="T7" fmla="*/ 28 h 103"/>
                <a:gd name="T8" fmla="*/ 96 w 416"/>
                <a:gd name="T9" fmla="*/ 71 h 103"/>
                <a:gd name="T10" fmla="*/ 120 w 416"/>
                <a:gd name="T11" fmla="*/ 103 h 103"/>
                <a:gd name="T12" fmla="*/ 392 w 416"/>
                <a:gd name="T13" fmla="*/ 103 h 103"/>
                <a:gd name="T14" fmla="*/ 416 w 416"/>
                <a:gd name="T15" fmla="*/ 78 h 103"/>
                <a:gd name="T16" fmla="*/ 416 w 416"/>
                <a:gd name="T17" fmla="*/ 24 h 103"/>
                <a:gd name="T18" fmla="*/ 392 w 416"/>
                <a:gd name="T19" fmla="*/ 0 h 103"/>
                <a:gd name="T20" fmla="*/ 208 w 416"/>
                <a:gd name="T21" fmla="*/ 83 h 103"/>
                <a:gd name="T22" fmla="*/ 176 w 416"/>
                <a:gd name="T23" fmla="*/ 51 h 103"/>
                <a:gd name="T24" fmla="*/ 208 w 416"/>
                <a:gd name="T25" fmla="*/ 19 h 103"/>
                <a:gd name="T26" fmla="*/ 240 w 416"/>
                <a:gd name="T27" fmla="*/ 51 h 103"/>
                <a:gd name="T28" fmla="*/ 208 w 416"/>
                <a:gd name="T29" fmla="*/ 8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6" h="103">
                  <a:moveTo>
                    <a:pt x="392" y="0"/>
                  </a:moveTo>
                  <a:cubicBezTo>
                    <a:pt x="25" y="0"/>
                    <a:pt x="25" y="0"/>
                    <a:pt x="25" y="0"/>
                  </a:cubicBezTo>
                  <a:cubicBezTo>
                    <a:pt x="11" y="0"/>
                    <a:pt x="0" y="11"/>
                    <a:pt x="0" y="24"/>
                  </a:cubicBezTo>
                  <a:cubicBezTo>
                    <a:pt x="0" y="28"/>
                    <a:pt x="0" y="28"/>
                    <a:pt x="0" y="28"/>
                  </a:cubicBezTo>
                  <a:cubicBezTo>
                    <a:pt x="36" y="30"/>
                    <a:pt x="70" y="45"/>
                    <a:pt x="96" y="71"/>
                  </a:cubicBezTo>
                  <a:cubicBezTo>
                    <a:pt x="105" y="81"/>
                    <a:pt x="113" y="91"/>
                    <a:pt x="120" y="103"/>
                  </a:cubicBezTo>
                  <a:cubicBezTo>
                    <a:pt x="392" y="103"/>
                    <a:pt x="392" y="103"/>
                    <a:pt x="392" y="103"/>
                  </a:cubicBezTo>
                  <a:cubicBezTo>
                    <a:pt x="405" y="103"/>
                    <a:pt x="416" y="92"/>
                    <a:pt x="416" y="78"/>
                  </a:cubicBezTo>
                  <a:cubicBezTo>
                    <a:pt x="416" y="24"/>
                    <a:pt x="416" y="24"/>
                    <a:pt x="416" y="24"/>
                  </a:cubicBezTo>
                  <a:cubicBezTo>
                    <a:pt x="416" y="11"/>
                    <a:pt x="405" y="0"/>
                    <a:pt x="392" y="0"/>
                  </a:cubicBezTo>
                  <a:close/>
                  <a:moveTo>
                    <a:pt x="208" y="83"/>
                  </a:moveTo>
                  <a:cubicBezTo>
                    <a:pt x="191" y="83"/>
                    <a:pt x="176" y="69"/>
                    <a:pt x="176" y="51"/>
                  </a:cubicBezTo>
                  <a:cubicBezTo>
                    <a:pt x="176" y="34"/>
                    <a:pt x="191" y="19"/>
                    <a:pt x="208" y="19"/>
                  </a:cubicBezTo>
                  <a:cubicBezTo>
                    <a:pt x="226" y="19"/>
                    <a:pt x="240" y="34"/>
                    <a:pt x="240" y="51"/>
                  </a:cubicBezTo>
                  <a:cubicBezTo>
                    <a:pt x="240" y="69"/>
                    <a:pt x="226" y="83"/>
                    <a:pt x="208" y="8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0"/>
            <p:cNvSpPr>
              <a:spLocks noEditPoints="1"/>
            </p:cNvSpPr>
            <p:nvPr/>
          </p:nvSpPr>
          <p:spPr bwMode="auto">
            <a:xfrm>
              <a:off x="2728913" y="2271713"/>
              <a:ext cx="257175" cy="92075"/>
            </a:xfrm>
            <a:custGeom>
              <a:avLst/>
              <a:gdLst>
                <a:gd name="T0" fmla="*/ 263 w 287"/>
                <a:gd name="T1" fmla="*/ 0 h 103"/>
                <a:gd name="T2" fmla="*/ 3 w 287"/>
                <a:gd name="T3" fmla="*/ 0 h 103"/>
                <a:gd name="T4" fmla="*/ 11 w 287"/>
                <a:gd name="T5" fmla="*/ 48 h 103"/>
                <a:gd name="T6" fmla="*/ 0 w 287"/>
                <a:gd name="T7" fmla="*/ 103 h 103"/>
                <a:gd name="T8" fmla="*/ 263 w 287"/>
                <a:gd name="T9" fmla="*/ 103 h 103"/>
                <a:gd name="T10" fmla="*/ 287 w 287"/>
                <a:gd name="T11" fmla="*/ 79 h 103"/>
                <a:gd name="T12" fmla="*/ 287 w 287"/>
                <a:gd name="T13" fmla="*/ 25 h 103"/>
                <a:gd name="T14" fmla="*/ 263 w 287"/>
                <a:gd name="T15" fmla="*/ 0 h 103"/>
                <a:gd name="T16" fmla="*/ 79 w 287"/>
                <a:gd name="T17" fmla="*/ 84 h 103"/>
                <a:gd name="T18" fmla="*/ 47 w 287"/>
                <a:gd name="T19" fmla="*/ 52 h 103"/>
                <a:gd name="T20" fmla="*/ 79 w 287"/>
                <a:gd name="T21" fmla="*/ 20 h 103"/>
                <a:gd name="T22" fmla="*/ 111 w 287"/>
                <a:gd name="T23" fmla="*/ 52 h 103"/>
                <a:gd name="T24" fmla="*/ 79 w 287"/>
                <a:gd name="T25" fmla="*/ 8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7" h="103">
                  <a:moveTo>
                    <a:pt x="263" y="0"/>
                  </a:moveTo>
                  <a:cubicBezTo>
                    <a:pt x="3" y="0"/>
                    <a:pt x="3" y="0"/>
                    <a:pt x="3" y="0"/>
                  </a:cubicBezTo>
                  <a:cubicBezTo>
                    <a:pt x="8" y="16"/>
                    <a:pt x="11" y="32"/>
                    <a:pt x="11" y="48"/>
                  </a:cubicBezTo>
                  <a:cubicBezTo>
                    <a:pt x="11" y="67"/>
                    <a:pt x="7" y="86"/>
                    <a:pt x="0" y="103"/>
                  </a:cubicBezTo>
                  <a:cubicBezTo>
                    <a:pt x="263" y="103"/>
                    <a:pt x="263" y="103"/>
                    <a:pt x="263" y="103"/>
                  </a:cubicBezTo>
                  <a:cubicBezTo>
                    <a:pt x="276" y="103"/>
                    <a:pt x="287" y="92"/>
                    <a:pt x="287" y="79"/>
                  </a:cubicBezTo>
                  <a:cubicBezTo>
                    <a:pt x="287" y="25"/>
                    <a:pt x="287" y="25"/>
                    <a:pt x="287" y="25"/>
                  </a:cubicBezTo>
                  <a:cubicBezTo>
                    <a:pt x="287" y="12"/>
                    <a:pt x="276" y="0"/>
                    <a:pt x="263" y="0"/>
                  </a:cubicBezTo>
                  <a:close/>
                  <a:moveTo>
                    <a:pt x="79" y="84"/>
                  </a:moveTo>
                  <a:cubicBezTo>
                    <a:pt x="62" y="84"/>
                    <a:pt x="47" y="69"/>
                    <a:pt x="47" y="52"/>
                  </a:cubicBezTo>
                  <a:cubicBezTo>
                    <a:pt x="47" y="34"/>
                    <a:pt x="62" y="20"/>
                    <a:pt x="79" y="20"/>
                  </a:cubicBezTo>
                  <a:cubicBezTo>
                    <a:pt x="97" y="20"/>
                    <a:pt x="111" y="34"/>
                    <a:pt x="111" y="52"/>
                  </a:cubicBezTo>
                  <a:cubicBezTo>
                    <a:pt x="111" y="69"/>
                    <a:pt x="97" y="84"/>
                    <a:pt x="79" y="8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1"/>
            <p:cNvSpPr>
              <a:spLocks noEditPoints="1"/>
            </p:cNvSpPr>
            <p:nvPr/>
          </p:nvSpPr>
          <p:spPr bwMode="auto">
            <a:xfrm>
              <a:off x="2413001" y="2198688"/>
              <a:ext cx="306388" cy="304800"/>
            </a:xfrm>
            <a:custGeom>
              <a:avLst/>
              <a:gdLst>
                <a:gd name="T0" fmla="*/ 339 w 339"/>
                <a:gd name="T1" fmla="*/ 128 h 339"/>
                <a:gd name="T2" fmla="*/ 302 w 339"/>
                <a:gd name="T3" fmla="*/ 37 h 339"/>
                <a:gd name="T4" fmla="*/ 211 w 339"/>
                <a:gd name="T5" fmla="*/ 0 h 339"/>
                <a:gd name="T6" fmla="*/ 121 w 339"/>
                <a:gd name="T7" fmla="*/ 37 h 339"/>
                <a:gd name="T8" fmla="*/ 83 w 339"/>
                <a:gd name="T9" fmla="*/ 128 h 339"/>
                <a:gd name="T10" fmla="*/ 104 w 339"/>
                <a:gd name="T11" fmla="*/ 198 h 339"/>
                <a:gd name="T12" fmla="*/ 78 w 339"/>
                <a:gd name="T13" fmla="*/ 209 h 339"/>
                <a:gd name="T14" fmla="*/ 11 w 339"/>
                <a:gd name="T15" fmla="*/ 275 h 339"/>
                <a:gd name="T16" fmla="*/ 0 w 339"/>
                <a:gd name="T17" fmla="*/ 301 h 339"/>
                <a:gd name="T18" fmla="*/ 11 w 339"/>
                <a:gd name="T19" fmla="*/ 328 h 339"/>
                <a:gd name="T20" fmla="*/ 38 w 339"/>
                <a:gd name="T21" fmla="*/ 339 h 339"/>
                <a:gd name="T22" fmla="*/ 65 w 339"/>
                <a:gd name="T23" fmla="*/ 328 h 339"/>
                <a:gd name="T24" fmla="*/ 131 w 339"/>
                <a:gd name="T25" fmla="*/ 262 h 339"/>
                <a:gd name="T26" fmla="*/ 141 w 339"/>
                <a:gd name="T27" fmla="*/ 235 h 339"/>
                <a:gd name="T28" fmla="*/ 211 w 339"/>
                <a:gd name="T29" fmla="*/ 256 h 339"/>
                <a:gd name="T30" fmla="*/ 302 w 339"/>
                <a:gd name="T31" fmla="*/ 219 h 339"/>
                <a:gd name="T32" fmla="*/ 339 w 339"/>
                <a:gd name="T33" fmla="*/ 128 h 339"/>
                <a:gd name="T34" fmla="*/ 272 w 339"/>
                <a:gd name="T35" fmla="*/ 189 h 339"/>
                <a:gd name="T36" fmla="*/ 211 w 339"/>
                <a:gd name="T37" fmla="*/ 214 h 339"/>
                <a:gd name="T38" fmla="*/ 151 w 339"/>
                <a:gd name="T39" fmla="*/ 189 h 339"/>
                <a:gd name="T40" fmla="*/ 126 w 339"/>
                <a:gd name="T41" fmla="*/ 128 h 339"/>
                <a:gd name="T42" fmla="*/ 151 w 339"/>
                <a:gd name="T43" fmla="*/ 68 h 339"/>
                <a:gd name="T44" fmla="*/ 211 w 339"/>
                <a:gd name="T45" fmla="*/ 43 h 339"/>
                <a:gd name="T46" fmla="*/ 272 w 339"/>
                <a:gd name="T47" fmla="*/ 68 h 339"/>
                <a:gd name="T48" fmla="*/ 297 w 339"/>
                <a:gd name="T49" fmla="*/ 128 h 339"/>
                <a:gd name="T50" fmla="*/ 272 w 339"/>
                <a:gd name="T51" fmla="*/ 18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9" h="339">
                  <a:moveTo>
                    <a:pt x="339" y="128"/>
                  </a:moveTo>
                  <a:cubicBezTo>
                    <a:pt x="339" y="94"/>
                    <a:pt x="326" y="62"/>
                    <a:pt x="302" y="37"/>
                  </a:cubicBezTo>
                  <a:cubicBezTo>
                    <a:pt x="278" y="13"/>
                    <a:pt x="245" y="0"/>
                    <a:pt x="211" y="0"/>
                  </a:cubicBezTo>
                  <a:cubicBezTo>
                    <a:pt x="177" y="0"/>
                    <a:pt x="145" y="13"/>
                    <a:pt x="121" y="37"/>
                  </a:cubicBezTo>
                  <a:cubicBezTo>
                    <a:pt x="96" y="62"/>
                    <a:pt x="83" y="94"/>
                    <a:pt x="83" y="128"/>
                  </a:cubicBezTo>
                  <a:cubicBezTo>
                    <a:pt x="83" y="154"/>
                    <a:pt x="91" y="178"/>
                    <a:pt x="104" y="198"/>
                  </a:cubicBezTo>
                  <a:cubicBezTo>
                    <a:pt x="94" y="198"/>
                    <a:pt x="84" y="202"/>
                    <a:pt x="78" y="209"/>
                  </a:cubicBezTo>
                  <a:cubicBezTo>
                    <a:pt x="11" y="275"/>
                    <a:pt x="11" y="275"/>
                    <a:pt x="11" y="275"/>
                  </a:cubicBezTo>
                  <a:cubicBezTo>
                    <a:pt x="4" y="282"/>
                    <a:pt x="0" y="291"/>
                    <a:pt x="0" y="301"/>
                  </a:cubicBezTo>
                  <a:cubicBezTo>
                    <a:pt x="0" y="311"/>
                    <a:pt x="4" y="321"/>
                    <a:pt x="11" y="328"/>
                  </a:cubicBezTo>
                  <a:cubicBezTo>
                    <a:pt x="18" y="335"/>
                    <a:pt x="28" y="339"/>
                    <a:pt x="38" y="339"/>
                  </a:cubicBezTo>
                  <a:cubicBezTo>
                    <a:pt x="48" y="339"/>
                    <a:pt x="57" y="335"/>
                    <a:pt x="65" y="328"/>
                  </a:cubicBezTo>
                  <a:cubicBezTo>
                    <a:pt x="131" y="262"/>
                    <a:pt x="131" y="262"/>
                    <a:pt x="131" y="262"/>
                  </a:cubicBezTo>
                  <a:cubicBezTo>
                    <a:pt x="138" y="255"/>
                    <a:pt x="141" y="245"/>
                    <a:pt x="141" y="235"/>
                  </a:cubicBezTo>
                  <a:cubicBezTo>
                    <a:pt x="162" y="249"/>
                    <a:pt x="186" y="256"/>
                    <a:pt x="211" y="256"/>
                  </a:cubicBezTo>
                  <a:cubicBezTo>
                    <a:pt x="245" y="256"/>
                    <a:pt x="278" y="243"/>
                    <a:pt x="302" y="219"/>
                  </a:cubicBezTo>
                  <a:cubicBezTo>
                    <a:pt x="326" y="195"/>
                    <a:pt x="339" y="162"/>
                    <a:pt x="339" y="128"/>
                  </a:cubicBezTo>
                  <a:close/>
                  <a:moveTo>
                    <a:pt x="272" y="189"/>
                  </a:moveTo>
                  <a:cubicBezTo>
                    <a:pt x="255" y="205"/>
                    <a:pt x="234" y="214"/>
                    <a:pt x="211" y="214"/>
                  </a:cubicBezTo>
                  <a:cubicBezTo>
                    <a:pt x="188" y="214"/>
                    <a:pt x="167" y="205"/>
                    <a:pt x="151" y="189"/>
                  </a:cubicBezTo>
                  <a:cubicBezTo>
                    <a:pt x="135" y="172"/>
                    <a:pt x="126" y="151"/>
                    <a:pt x="126" y="128"/>
                  </a:cubicBezTo>
                  <a:cubicBezTo>
                    <a:pt x="126" y="105"/>
                    <a:pt x="135" y="84"/>
                    <a:pt x="151" y="68"/>
                  </a:cubicBezTo>
                  <a:cubicBezTo>
                    <a:pt x="167" y="52"/>
                    <a:pt x="188" y="43"/>
                    <a:pt x="211" y="43"/>
                  </a:cubicBezTo>
                  <a:cubicBezTo>
                    <a:pt x="234" y="43"/>
                    <a:pt x="255" y="52"/>
                    <a:pt x="272" y="68"/>
                  </a:cubicBezTo>
                  <a:cubicBezTo>
                    <a:pt x="288" y="84"/>
                    <a:pt x="297" y="105"/>
                    <a:pt x="297" y="128"/>
                  </a:cubicBezTo>
                  <a:cubicBezTo>
                    <a:pt x="297" y="151"/>
                    <a:pt x="288" y="172"/>
                    <a:pt x="272" y="18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Freeform 169"/>
          <p:cNvSpPr>
            <a:spLocks noEditPoints="1"/>
          </p:cNvSpPr>
          <p:nvPr/>
        </p:nvSpPr>
        <p:spPr bwMode="auto">
          <a:xfrm>
            <a:off x="8793735" y="5259550"/>
            <a:ext cx="775486" cy="672088"/>
          </a:xfrm>
          <a:custGeom>
            <a:avLst/>
            <a:gdLst>
              <a:gd name="T0" fmla="*/ 362 w 465"/>
              <a:gd name="T1" fmla="*/ 0 h 402"/>
              <a:gd name="T2" fmla="*/ 103 w 465"/>
              <a:gd name="T3" fmla="*/ 0 h 402"/>
              <a:gd name="T4" fmla="*/ 0 w 465"/>
              <a:gd name="T5" fmla="*/ 103 h 402"/>
              <a:gd name="T6" fmla="*/ 0 w 465"/>
              <a:gd name="T7" fmla="*/ 300 h 402"/>
              <a:gd name="T8" fmla="*/ 103 w 465"/>
              <a:gd name="T9" fmla="*/ 402 h 402"/>
              <a:gd name="T10" fmla="*/ 362 w 465"/>
              <a:gd name="T11" fmla="*/ 402 h 402"/>
              <a:gd name="T12" fmla="*/ 465 w 465"/>
              <a:gd name="T13" fmla="*/ 300 h 402"/>
              <a:gd name="T14" fmla="*/ 465 w 465"/>
              <a:gd name="T15" fmla="*/ 103 h 402"/>
              <a:gd name="T16" fmla="*/ 362 w 465"/>
              <a:gd name="T17" fmla="*/ 0 h 402"/>
              <a:gd name="T18" fmla="*/ 82 w 465"/>
              <a:gd name="T19" fmla="*/ 23 h 402"/>
              <a:gd name="T20" fmla="*/ 110 w 465"/>
              <a:gd name="T21" fmla="*/ 52 h 402"/>
              <a:gd name="T22" fmla="*/ 82 w 465"/>
              <a:gd name="T23" fmla="*/ 80 h 402"/>
              <a:gd name="T24" fmla="*/ 53 w 465"/>
              <a:gd name="T25" fmla="*/ 52 h 402"/>
              <a:gd name="T26" fmla="*/ 82 w 465"/>
              <a:gd name="T27" fmla="*/ 23 h 402"/>
              <a:gd name="T28" fmla="*/ 418 w 465"/>
              <a:gd name="T29" fmla="*/ 300 h 402"/>
              <a:gd name="T30" fmla="*/ 362 w 465"/>
              <a:gd name="T31" fmla="*/ 355 h 402"/>
              <a:gd name="T32" fmla="*/ 103 w 465"/>
              <a:gd name="T33" fmla="*/ 355 h 402"/>
              <a:gd name="T34" fmla="*/ 47 w 465"/>
              <a:gd name="T35" fmla="*/ 300 h 402"/>
              <a:gd name="T36" fmla="*/ 47 w 465"/>
              <a:gd name="T37" fmla="*/ 103 h 402"/>
              <a:gd name="T38" fmla="*/ 48 w 465"/>
              <a:gd name="T39" fmla="*/ 91 h 402"/>
              <a:gd name="T40" fmla="*/ 417 w 465"/>
              <a:gd name="T41" fmla="*/ 91 h 402"/>
              <a:gd name="T42" fmla="*/ 418 w 465"/>
              <a:gd name="T43" fmla="*/ 103 h 402"/>
              <a:gd name="T44" fmla="*/ 418 w 465"/>
              <a:gd name="T45" fmla="*/ 30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5" h="402">
                <a:moveTo>
                  <a:pt x="362" y="0"/>
                </a:moveTo>
                <a:cubicBezTo>
                  <a:pt x="103" y="0"/>
                  <a:pt x="103" y="0"/>
                  <a:pt x="103" y="0"/>
                </a:cubicBezTo>
                <a:cubicBezTo>
                  <a:pt x="46" y="0"/>
                  <a:pt x="0" y="46"/>
                  <a:pt x="0" y="103"/>
                </a:cubicBezTo>
                <a:cubicBezTo>
                  <a:pt x="0" y="300"/>
                  <a:pt x="0" y="300"/>
                  <a:pt x="0" y="300"/>
                </a:cubicBezTo>
                <a:cubicBezTo>
                  <a:pt x="0" y="356"/>
                  <a:pt x="46" y="402"/>
                  <a:pt x="103" y="402"/>
                </a:cubicBezTo>
                <a:cubicBezTo>
                  <a:pt x="362" y="402"/>
                  <a:pt x="362" y="402"/>
                  <a:pt x="362" y="402"/>
                </a:cubicBezTo>
                <a:cubicBezTo>
                  <a:pt x="419" y="402"/>
                  <a:pt x="465" y="356"/>
                  <a:pt x="465" y="300"/>
                </a:cubicBezTo>
                <a:cubicBezTo>
                  <a:pt x="465" y="103"/>
                  <a:pt x="465" y="103"/>
                  <a:pt x="465" y="103"/>
                </a:cubicBezTo>
                <a:cubicBezTo>
                  <a:pt x="465" y="46"/>
                  <a:pt x="419" y="0"/>
                  <a:pt x="362" y="0"/>
                </a:cubicBezTo>
                <a:close/>
                <a:moveTo>
                  <a:pt x="82" y="23"/>
                </a:moveTo>
                <a:cubicBezTo>
                  <a:pt x="97" y="23"/>
                  <a:pt x="110" y="36"/>
                  <a:pt x="110" y="52"/>
                </a:cubicBezTo>
                <a:cubicBezTo>
                  <a:pt x="110" y="67"/>
                  <a:pt x="97" y="80"/>
                  <a:pt x="82" y="80"/>
                </a:cubicBezTo>
                <a:cubicBezTo>
                  <a:pt x="66" y="80"/>
                  <a:pt x="53" y="67"/>
                  <a:pt x="53" y="52"/>
                </a:cubicBezTo>
                <a:cubicBezTo>
                  <a:pt x="53" y="36"/>
                  <a:pt x="66" y="23"/>
                  <a:pt x="82" y="23"/>
                </a:cubicBezTo>
                <a:close/>
                <a:moveTo>
                  <a:pt x="418" y="300"/>
                </a:moveTo>
                <a:cubicBezTo>
                  <a:pt x="418" y="330"/>
                  <a:pt x="393" y="355"/>
                  <a:pt x="362" y="355"/>
                </a:cubicBezTo>
                <a:cubicBezTo>
                  <a:pt x="103" y="355"/>
                  <a:pt x="103" y="355"/>
                  <a:pt x="103" y="355"/>
                </a:cubicBezTo>
                <a:cubicBezTo>
                  <a:pt x="72" y="355"/>
                  <a:pt x="47" y="330"/>
                  <a:pt x="47" y="300"/>
                </a:cubicBezTo>
                <a:cubicBezTo>
                  <a:pt x="47" y="103"/>
                  <a:pt x="47" y="103"/>
                  <a:pt x="47" y="103"/>
                </a:cubicBezTo>
                <a:cubicBezTo>
                  <a:pt x="47" y="99"/>
                  <a:pt x="48" y="95"/>
                  <a:pt x="48" y="91"/>
                </a:cubicBezTo>
                <a:cubicBezTo>
                  <a:pt x="417" y="91"/>
                  <a:pt x="417" y="91"/>
                  <a:pt x="417" y="91"/>
                </a:cubicBezTo>
                <a:cubicBezTo>
                  <a:pt x="417" y="95"/>
                  <a:pt x="418" y="99"/>
                  <a:pt x="418" y="103"/>
                </a:cubicBezTo>
                <a:lnTo>
                  <a:pt x="418" y="300"/>
                </a:lnTo>
                <a:close/>
              </a:path>
            </a:pathLst>
          </a:custGeom>
          <a:solidFill>
            <a:srgbClr val="4D4D4F"/>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22"/>
          <p:cNvSpPr>
            <a:spLocks noEditPoints="1"/>
          </p:cNvSpPr>
          <p:nvPr/>
        </p:nvSpPr>
        <p:spPr bwMode="auto">
          <a:xfrm rot="16200000">
            <a:off x="8857098" y="1417245"/>
            <a:ext cx="648761" cy="648933"/>
          </a:xfrm>
          <a:custGeom>
            <a:avLst/>
            <a:gdLst>
              <a:gd name="T0" fmla="*/ 213 w 425"/>
              <a:gd name="T1" fmla="*/ 0 h 425"/>
              <a:gd name="T2" fmla="*/ 0 w 425"/>
              <a:gd name="T3" fmla="*/ 213 h 425"/>
              <a:gd name="T4" fmla="*/ 213 w 425"/>
              <a:gd name="T5" fmla="*/ 425 h 425"/>
              <a:gd name="T6" fmla="*/ 425 w 425"/>
              <a:gd name="T7" fmla="*/ 213 h 425"/>
              <a:gd name="T8" fmla="*/ 213 w 425"/>
              <a:gd name="T9" fmla="*/ 0 h 425"/>
              <a:gd name="T10" fmla="*/ 159 w 425"/>
              <a:gd name="T11" fmla="*/ 77 h 425"/>
              <a:gd name="T12" fmla="*/ 191 w 425"/>
              <a:gd name="T13" fmla="*/ 77 h 425"/>
              <a:gd name="T14" fmla="*/ 191 w 425"/>
              <a:gd name="T15" fmla="*/ 37 h 425"/>
              <a:gd name="T16" fmla="*/ 213 w 425"/>
              <a:gd name="T17" fmla="*/ 16 h 425"/>
              <a:gd name="T18" fmla="*/ 234 w 425"/>
              <a:gd name="T19" fmla="*/ 37 h 425"/>
              <a:gd name="T20" fmla="*/ 234 w 425"/>
              <a:gd name="T21" fmla="*/ 77 h 425"/>
              <a:gd name="T22" fmla="*/ 266 w 425"/>
              <a:gd name="T23" fmla="*/ 77 h 425"/>
              <a:gd name="T24" fmla="*/ 274 w 425"/>
              <a:gd name="T25" fmla="*/ 90 h 425"/>
              <a:gd name="T26" fmla="*/ 222 w 425"/>
              <a:gd name="T27" fmla="*/ 163 h 425"/>
              <a:gd name="T28" fmla="*/ 203 w 425"/>
              <a:gd name="T29" fmla="*/ 163 h 425"/>
              <a:gd name="T30" fmla="*/ 152 w 425"/>
              <a:gd name="T31" fmla="*/ 90 h 425"/>
              <a:gd name="T32" fmla="*/ 159 w 425"/>
              <a:gd name="T33" fmla="*/ 77 h 425"/>
              <a:gd name="T34" fmla="*/ 116 w 425"/>
              <a:gd name="T35" fmla="*/ 266 h 425"/>
              <a:gd name="T36" fmla="*/ 102 w 425"/>
              <a:gd name="T37" fmla="*/ 273 h 425"/>
              <a:gd name="T38" fmla="*/ 29 w 425"/>
              <a:gd name="T39" fmla="*/ 222 h 425"/>
              <a:gd name="T40" fmla="*/ 29 w 425"/>
              <a:gd name="T41" fmla="*/ 203 h 425"/>
              <a:gd name="T42" fmla="*/ 102 w 425"/>
              <a:gd name="T43" fmla="*/ 152 h 425"/>
              <a:gd name="T44" fmla="*/ 116 w 425"/>
              <a:gd name="T45" fmla="*/ 159 h 425"/>
              <a:gd name="T46" fmla="*/ 116 w 425"/>
              <a:gd name="T47" fmla="*/ 191 h 425"/>
              <a:gd name="T48" fmla="*/ 172 w 425"/>
              <a:gd name="T49" fmla="*/ 191 h 425"/>
              <a:gd name="T50" fmla="*/ 194 w 425"/>
              <a:gd name="T51" fmla="*/ 213 h 425"/>
              <a:gd name="T52" fmla="*/ 172 w 425"/>
              <a:gd name="T53" fmla="*/ 234 h 425"/>
              <a:gd name="T54" fmla="*/ 116 w 425"/>
              <a:gd name="T55" fmla="*/ 234 h 425"/>
              <a:gd name="T56" fmla="*/ 116 w 425"/>
              <a:gd name="T57" fmla="*/ 266 h 425"/>
              <a:gd name="T58" fmla="*/ 266 w 425"/>
              <a:gd name="T59" fmla="*/ 348 h 425"/>
              <a:gd name="T60" fmla="*/ 234 w 425"/>
              <a:gd name="T61" fmla="*/ 348 h 425"/>
              <a:gd name="T62" fmla="*/ 234 w 425"/>
              <a:gd name="T63" fmla="*/ 388 h 425"/>
              <a:gd name="T64" fmla="*/ 213 w 425"/>
              <a:gd name="T65" fmla="*/ 409 h 425"/>
              <a:gd name="T66" fmla="*/ 191 w 425"/>
              <a:gd name="T67" fmla="*/ 388 h 425"/>
              <a:gd name="T68" fmla="*/ 191 w 425"/>
              <a:gd name="T69" fmla="*/ 348 h 425"/>
              <a:gd name="T70" fmla="*/ 159 w 425"/>
              <a:gd name="T71" fmla="*/ 348 h 425"/>
              <a:gd name="T72" fmla="*/ 152 w 425"/>
              <a:gd name="T73" fmla="*/ 335 h 425"/>
              <a:gd name="T74" fmla="*/ 203 w 425"/>
              <a:gd name="T75" fmla="*/ 262 h 425"/>
              <a:gd name="T76" fmla="*/ 222 w 425"/>
              <a:gd name="T77" fmla="*/ 262 h 425"/>
              <a:gd name="T78" fmla="*/ 273 w 425"/>
              <a:gd name="T79" fmla="*/ 335 h 425"/>
              <a:gd name="T80" fmla="*/ 266 w 425"/>
              <a:gd name="T81" fmla="*/ 348 h 425"/>
              <a:gd name="T82" fmla="*/ 396 w 425"/>
              <a:gd name="T83" fmla="*/ 222 h 425"/>
              <a:gd name="T84" fmla="*/ 323 w 425"/>
              <a:gd name="T85" fmla="*/ 273 h 425"/>
              <a:gd name="T86" fmla="*/ 310 w 425"/>
              <a:gd name="T87" fmla="*/ 266 h 425"/>
              <a:gd name="T88" fmla="*/ 310 w 425"/>
              <a:gd name="T89" fmla="*/ 234 h 425"/>
              <a:gd name="T90" fmla="*/ 253 w 425"/>
              <a:gd name="T91" fmla="*/ 234 h 425"/>
              <a:gd name="T92" fmla="*/ 232 w 425"/>
              <a:gd name="T93" fmla="*/ 213 h 425"/>
              <a:gd name="T94" fmla="*/ 253 w 425"/>
              <a:gd name="T95" fmla="*/ 191 h 425"/>
              <a:gd name="T96" fmla="*/ 310 w 425"/>
              <a:gd name="T97" fmla="*/ 191 h 425"/>
              <a:gd name="T98" fmla="*/ 310 w 425"/>
              <a:gd name="T99" fmla="*/ 159 h 425"/>
              <a:gd name="T100" fmla="*/ 323 w 425"/>
              <a:gd name="T101" fmla="*/ 152 h 425"/>
              <a:gd name="T102" fmla="*/ 396 w 425"/>
              <a:gd name="T103" fmla="*/ 203 h 425"/>
              <a:gd name="T104" fmla="*/ 396 w 425"/>
              <a:gd name="T105" fmla="*/ 222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5" h="425">
                <a:moveTo>
                  <a:pt x="213" y="0"/>
                </a:moveTo>
                <a:cubicBezTo>
                  <a:pt x="95" y="0"/>
                  <a:pt x="0" y="95"/>
                  <a:pt x="0" y="213"/>
                </a:cubicBezTo>
                <a:cubicBezTo>
                  <a:pt x="0" y="330"/>
                  <a:pt x="95" y="425"/>
                  <a:pt x="213" y="425"/>
                </a:cubicBezTo>
                <a:cubicBezTo>
                  <a:pt x="330" y="425"/>
                  <a:pt x="425" y="330"/>
                  <a:pt x="425" y="213"/>
                </a:cubicBezTo>
                <a:cubicBezTo>
                  <a:pt x="425" y="95"/>
                  <a:pt x="330" y="0"/>
                  <a:pt x="213" y="0"/>
                </a:cubicBezTo>
                <a:close/>
                <a:moveTo>
                  <a:pt x="159" y="77"/>
                </a:moveTo>
                <a:cubicBezTo>
                  <a:pt x="191" y="77"/>
                  <a:pt x="191" y="77"/>
                  <a:pt x="191" y="77"/>
                </a:cubicBezTo>
                <a:cubicBezTo>
                  <a:pt x="191" y="37"/>
                  <a:pt x="191" y="37"/>
                  <a:pt x="191" y="37"/>
                </a:cubicBezTo>
                <a:cubicBezTo>
                  <a:pt x="191" y="25"/>
                  <a:pt x="201" y="16"/>
                  <a:pt x="213" y="16"/>
                </a:cubicBezTo>
                <a:cubicBezTo>
                  <a:pt x="225" y="16"/>
                  <a:pt x="234" y="25"/>
                  <a:pt x="234" y="37"/>
                </a:cubicBezTo>
                <a:cubicBezTo>
                  <a:pt x="234" y="77"/>
                  <a:pt x="234" y="77"/>
                  <a:pt x="234" y="77"/>
                </a:cubicBezTo>
                <a:cubicBezTo>
                  <a:pt x="266" y="77"/>
                  <a:pt x="266" y="77"/>
                  <a:pt x="266" y="77"/>
                </a:cubicBezTo>
                <a:cubicBezTo>
                  <a:pt x="276" y="77"/>
                  <a:pt x="279" y="83"/>
                  <a:pt x="274" y="90"/>
                </a:cubicBezTo>
                <a:cubicBezTo>
                  <a:pt x="222" y="163"/>
                  <a:pt x="222" y="163"/>
                  <a:pt x="222" y="163"/>
                </a:cubicBezTo>
                <a:cubicBezTo>
                  <a:pt x="217" y="171"/>
                  <a:pt x="208" y="171"/>
                  <a:pt x="203" y="163"/>
                </a:cubicBezTo>
                <a:cubicBezTo>
                  <a:pt x="152" y="90"/>
                  <a:pt x="152" y="90"/>
                  <a:pt x="152" y="90"/>
                </a:cubicBezTo>
                <a:cubicBezTo>
                  <a:pt x="147" y="83"/>
                  <a:pt x="150" y="77"/>
                  <a:pt x="159" y="77"/>
                </a:cubicBezTo>
                <a:close/>
                <a:moveTo>
                  <a:pt x="116" y="266"/>
                </a:moveTo>
                <a:cubicBezTo>
                  <a:pt x="116" y="275"/>
                  <a:pt x="110" y="279"/>
                  <a:pt x="102" y="273"/>
                </a:cubicBezTo>
                <a:cubicBezTo>
                  <a:pt x="29" y="222"/>
                  <a:pt x="29" y="222"/>
                  <a:pt x="29" y="222"/>
                </a:cubicBezTo>
                <a:cubicBezTo>
                  <a:pt x="22" y="217"/>
                  <a:pt x="22" y="208"/>
                  <a:pt x="29" y="203"/>
                </a:cubicBezTo>
                <a:cubicBezTo>
                  <a:pt x="102" y="152"/>
                  <a:pt x="102" y="152"/>
                  <a:pt x="102" y="152"/>
                </a:cubicBezTo>
                <a:cubicBezTo>
                  <a:pt x="110" y="147"/>
                  <a:pt x="116" y="150"/>
                  <a:pt x="116" y="159"/>
                </a:cubicBezTo>
                <a:cubicBezTo>
                  <a:pt x="116" y="191"/>
                  <a:pt x="116" y="191"/>
                  <a:pt x="116" y="191"/>
                </a:cubicBezTo>
                <a:cubicBezTo>
                  <a:pt x="172" y="191"/>
                  <a:pt x="172" y="191"/>
                  <a:pt x="172" y="191"/>
                </a:cubicBezTo>
                <a:cubicBezTo>
                  <a:pt x="184" y="191"/>
                  <a:pt x="194" y="201"/>
                  <a:pt x="194" y="213"/>
                </a:cubicBezTo>
                <a:cubicBezTo>
                  <a:pt x="194" y="224"/>
                  <a:pt x="184" y="234"/>
                  <a:pt x="172" y="234"/>
                </a:cubicBezTo>
                <a:cubicBezTo>
                  <a:pt x="116" y="234"/>
                  <a:pt x="116" y="234"/>
                  <a:pt x="116" y="234"/>
                </a:cubicBezTo>
                <a:lnTo>
                  <a:pt x="116" y="266"/>
                </a:lnTo>
                <a:close/>
                <a:moveTo>
                  <a:pt x="266" y="348"/>
                </a:moveTo>
                <a:cubicBezTo>
                  <a:pt x="234" y="348"/>
                  <a:pt x="234" y="348"/>
                  <a:pt x="234" y="348"/>
                </a:cubicBezTo>
                <a:cubicBezTo>
                  <a:pt x="234" y="388"/>
                  <a:pt x="234" y="388"/>
                  <a:pt x="234" y="388"/>
                </a:cubicBezTo>
                <a:cubicBezTo>
                  <a:pt x="234" y="400"/>
                  <a:pt x="225" y="409"/>
                  <a:pt x="213" y="409"/>
                </a:cubicBezTo>
                <a:cubicBezTo>
                  <a:pt x="201" y="409"/>
                  <a:pt x="191" y="400"/>
                  <a:pt x="191" y="388"/>
                </a:cubicBezTo>
                <a:cubicBezTo>
                  <a:pt x="191" y="348"/>
                  <a:pt x="191" y="348"/>
                  <a:pt x="191" y="348"/>
                </a:cubicBezTo>
                <a:cubicBezTo>
                  <a:pt x="159" y="348"/>
                  <a:pt x="159" y="348"/>
                  <a:pt x="159" y="348"/>
                </a:cubicBezTo>
                <a:cubicBezTo>
                  <a:pt x="150" y="348"/>
                  <a:pt x="147" y="342"/>
                  <a:pt x="152" y="335"/>
                </a:cubicBezTo>
                <a:cubicBezTo>
                  <a:pt x="203" y="262"/>
                  <a:pt x="203" y="262"/>
                  <a:pt x="203" y="262"/>
                </a:cubicBezTo>
                <a:cubicBezTo>
                  <a:pt x="208" y="254"/>
                  <a:pt x="217" y="254"/>
                  <a:pt x="222" y="262"/>
                </a:cubicBezTo>
                <a:cubicBezTo>
                  <a:pt x="273" y="335"/>
                  <a:pt x="273" y="335"/>
                  <a:pt x="273" y="335"/>
                </a:cubicBezTo>
                <a:cubicBezTo>
                  <a:pt x="279" y="342"/>
                  <a:pt x="276" y="348"/>
                  <a:pt x="266" y="348"/>
                </a:cubicBezTo>
                <a:close/>
                <a:moveTo>
                  <a:pt x="396" y="222"/>
                </a:moveTo>
                <a:cubicBezTo>
                  <a:pt x="323" y="273"/>
                  <a:pt x="323" y="273"/>
                  <a:pt x="323" y="273"/>
                </a:cubicBezTo>
                <a:cubicBezTo>
                  <a:pt x="316" y="279"/>
                  <a:pt x="310" y="275"/>
                  <a:pt x="310" y="266"/>
                </a:cubicBezTo>
                <a:cubicBezTo>
                  <a:pt x="310" y="234"/>
                  <a:pt x="310" y="234"/>
                  <a:pt x="310" y="234"/>
                </a:cubicBezTo>
                <a:cubicBezTo>
                  <a:pt x="253" y="234"/>
                  <a:pt x="253" y="234"/>
                  <a:pt x="253" y="234"/>
                </a:cubicBezTo>
                <a:cubicBezTo>
                  <a:pt x="241" y="234"/>
                  <a:pt x="232" y="224"/>
                  <a:pt x="232" y="213"/>
                </a:cubicBezTo>
                <a:cubicBezTo>
                  <a:pt x="232" y="201"/>
                  <a:pt x="241" y="191"/>
                  <a:pt x="253" y="191"/>
                </a:cubicBezTo>
                <a:cubicBezTo>
                  <a:pt x="310" y="191"/>
                  <a:pt x="310" y="191"/>
                  <a:pt x="310" y="191"/>
                </a:cubicBezTo>
                <a:cubicBezTo>
                  <a:pt x="310" y="159"/>
                  <a:pt x="310" y="159"/>
                  <a:pt x="310" y="159"/>
                </a:cubicBezTo>
                <a:cubicBezTo>
                  <a:pt x="310" y="150"/>
                  <a:pt x="316" y="147"/>
                  <a:pt x="323" y="152"/>
                </a:cubicBezTo>
                <a:cubicBezTo>
                  <a:pt x="396" y="203"/>
                  <a:pt x="396" y="203"/>
                  <a:pt x="396" y="203"/>
                </a:cubicBezTo>
                <a:cubicBezTo>
                  <a:pt x="404" y="208"/>
                  <a:pt x="404" y="217"/>
                  <a:pt x="396" y="222"/>
                </a:cubicBezTo>
                <a:close/>
              </a:path>
            </a:pathLst>
          </a:custGeom>
          <a:solidFill>
            <a:srgbClr val="4D4D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cxnSp>
        <p:nvCxnSpPr>
          <p:cNvPr id="40" name="Straight Connector 39"/>
          <p:cNvCxnSpPr/>
          <p:nvPr/>
        </p:nvCxnSpPr>
        <p:spPr>
          <a:xfrm>
            <a:off x="9177653" y="2298208"/>
            <a:ext cx="0" cy="276072"/>
          </a:xfrm>
          <a:prstGeom prst="line">
            <a:avLst/>
          </a:prstGeom>
          <a:ln w="28575"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9174792" y="3523247"/>
            <a:ext cx="0" cy="537988"/>
          </a:xfrm>
          <a:prstGeom prst="line">
            <a:avLst/>
          </a:prstGeom>
          <a:ln w="28575" cmpd="sng">
            <a:solidFill>
              <a:schemeClr val="tx2"/>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9174792" y="4771041"/>
            <a:ext cx="0" cy="489079"/>
          </a:xfrm>
          <a:prstGeom prst="line">
            <a:avLst/>
          </a:prstGeom>
          <a:ln w="28575" cmpd="sng">
            <a:solidFill>
              <a:schemeClr val="tx2"/>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5400000">
            <a:off x="9894729" y="2625332"/>
            <a:ext cx="0" cy="537987"/>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44" name="Text Placeholder 8"/>
          <p:cNvSpPr txBox="1">
            <a:spLocks/>
          </p:cNvSpPr>
          <p:nvPr/>
        </p:nvSpPr>
        <p:spPr>
          <a:xfrm>
            <a:off x="6254214" y="1669836"/>
            <a:ext cx="2184400" cy="348727"/>
          </a:xfrm>
          <a:prstGeom prst="rect">
            <a:avLst/>
          </a:prstGeom>
        </p:spPr>
        <p:txBody>
          <a:bodyPr anchor="ctr">
            <a:noAutofit/>
          </a:bodyPr>
          <a:lstStyle>
            <a:defPPr>
              <a:defRPr lang="en-US"/>
            </a:defPPr>
            <a:lvl1pPr indent="0" algn="ctr" defTabSz="457200">
              <a:spcBef>
                <a:spcPct val="20000"/>
              </a:spcBef>
              <a:buFont typeface="Arial"/>
              <a:buNone/>
              <a:defRPr sz="3200">
                <a:solidFill>
                  <a:schemeClr val="accent1">
                    <a:lumMod val="75000"/>
                  </a:schemeClr>
                </a:solidFill>
                <a:latin typeface="Franklin Gothic Medium"/>
                <a:ea typeface="Tahoma" pitchFamily="34" charset="0"/>
                <a:cs typeface="Franklin Gothic Medium"/>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US" sz="1500" dirty="0">
                <a:solidFill>
                  <a:schemeClr val="tx2"/>
                </a:solidFill>
              </a:rPr>
              <a:t>Network </a:t>
            </a:r>
          </a:p>
        </p:txBody>
      </p:sp>
      <p:sp>
        <p:nvSpPr>
          <p:cNvPr id="45" name="Text Placeholder 8"/>
          <p:cNvSpPr txBox="1">
            <a:spLocks/>
          </p:cNvSpPr>
          <p:nvPr/>
        </p:nvSpPr>
        <p:spPr>
          <a:xfrm>
            <a:off x="6282126" y="2841965"/>
            <a:ext cx="2184400" cy="348727"/>
          </a:xfrm>
          <a:prstGeom prst="rect">
            <a:avLst/>
          </a:prstGeom>
        </p:spPr>
        <p:txBody>
          <a:bodyPr anchor="ctr">
            <a:noAutofit/>
          </a:bodyPr>
          <a:lstStyle>
            <a:defPPr>
              <a:defRPr lang="en-US"/>
            </a:defPPr>
            <a:lvl1pPr indent="0" algn="ctr" defTabSz="457200">
              <a:spcBef>
                <a:spcPct val="20000"/>
              </a:spcBef>
              <a:buFont typeface="Arial"/>
              <a:buNone/>
              <a:defRPr sz="3200">
                <a:solidFill>
                  <a:schemeClr val="accent1">
                    <a:lumMod val="75000"/>
                  </a:schemeClr>
                </a:solidFill>
                <a:latin typeface="Franklin Gothic Medium"/>
                <a:ea typeface="Tahoma" pitchFamily="34" charset="0"/>
                <a:cs typeface="Franklin Gothic Medium"/>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US" sz="1500" dirty="0">
                <a:solidFill>
                  <a:schemeClr val="bg1"/>
                </a:solidFill>
              </a:rPr>
              <a:t>Blind</a:t>
            </a:r>
          </a:p>
          <a:p>
            <a:r>
              <a:rPr lang="en-US" sz="1500" dirty="0">
                <a:solidFill>
                  <a:schemeClr val="bg1"/>
                </a:solidFill>
              </a:rPr>
              <a:t>Security</a:t>
            </a:r>
          </a:p>
        </p:txBody>
      </p:sp>
      <p:sp>
        <p:nvSpPr>
          <p:cNvPr id="46" name="Text Placeholder 8"/>
          <p:cNvSpPr txBox="1">
            <a:spLocks/>
          </p:cNvSpPr>
          <p:nvPr/>
        </p:nvSpPr>
        <p:spPr>
          <a:xfrm>
            <a:off x="6231542" y="4273317"/>
            <a:ext cx="2184400" cy="348727"/>
          </a:xfrm>
          <a:prstGeom prst="rect">
            <a:avLst/>
          </a:prstGeom>
        </p:spPr>
        <p:txBody>
          <a:bodyPr anchor="ctr">
            <a:noAutofit/>
          </a:bodyPr>
          <a:lstStyle>
            <a:defPPr>
              <a:defRPr lang="en-US"/>
            </a:defPPr>
            <a:lvl1pPr indent="0" algn="ctr" defTabSz="457200">
              <a:spcBef>
                <a:spcPct val="20000"/>
              </a:spcBef>
              <a:buFont typeface="Arial"/>
              <a:buNone/>
              <a:defRPr sz="3200">
                <a:solidFill>
                  <a:schemeClr val="accent1">
                    <a:lumMod val="75000"/>
                  </a:schemeClr>
                </a:solidFill>
                <a:latin typeface="Franklin Gothic Medium"/>
                <a:ea typeface="Tahoma" pitchFamily="34" charset="0"/>
                <a:cs typeface="Franklin Gothic Medium"/>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US" sz="1500" dirty="0">
                <a:solidFill>
                  <a:schemeClr val="tx2"/>
                </a:solidFill>
              </a:rPr>
              <a:t>App Services &amp;</a:t>
            </a:r>
          </a:p>
          <a:p>
            <a:r>
              <a:rPr lang="en-US" sz="1500" dirty="0">
                <a:solidFill>
                  <a:schemeClr val="tx2"/>
                </a:solidFill>
              </a:rPr>
              <a:t>Load Balancing</a:t>
            </a:r>
          </a:p>
        </p:txBody>
      </p:sp>
      <p:sp>
        <p:nvSpPr>
          <p:cNvPr id="47" name="Text Placeholder 8"/>
          <p:cNvSpPr txBox="1">
            <a:spLocks/>
          </p:cNvSpPr>
          <p:nvPr/>
        </p:nvSpPr>
        <p:spPr>
          <a:xfrm>
            <a:off x="6239142" y="5492629"/>
            <a:ext cx="2184400" cy="348727"/>
          </a:xfrm>
          <a:prstGeom prst="rect">
            <a:avLst/>
          </a:prstGeom>
        </p:spPr>
        <p:txBody>
          <a:bodyPr anchor="ctr">
            <a:noAutofit/>
          </a:bodyPr>
          <a:lstStyle>
            <a:defPPr>
              <a:defRPr lang="en-US"/>
            </a:defPPr>
            <a:lvl1pPr indent="0" algn="ctr" defTabSz="457200">
              <a:spcBef>
                <a:spcPct val="20000"/>
              </a:spcBef>
              <a:buFont typeface="Arial"/>
              <a:buNone/>
              <a:defRPr sz="3200">
                <a:solidFill>
                  <a:schemeClr val="accent1">
                    <a:lumMod val="75000"/>
                  </a:schemeClr>
                </a:solidFill>
                <a:latin typeface="Franklin Gothic Medium"/>
                <a:ea typeface="Tahoma" pitchFamily="34" charset="0"/>
                <a:cs typeface="Franklin Gothic Medium"/>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US" sz="1500" dirty="0">
                <a:solidFill>
                  <a:schemeClr val="tx2"/>
                </a:solidFill>
              </a:rPr>
              <a:t>Applications</a:t>
            </a:r>
          </a:p>
        </p:txBody>
      </p:sp>
      <p:cxnSp>
        <p:nvCxnSpPr>
          <p:cNvPr id="49" name="Straight Connector 48"/>
          <p:cNvCxnSpPr/>
          <p:nvPr/>
        </p:nvCxnSpPr>
        <p:spPr>
          <a:xfrm>
            <a:off x="9177653" y="3237155"/>
            <a:ext cx="0" cy="276072"/>
          </a:xfrm>
          <a:prstGeom prst="line">
            <a:avLst/>
          </a:prstGeom>
          <a:ln w="28575"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9174792" y="2010022"/>
            <a:ext cx="0" cy="250975"/>
          </a:xfrm>
          <a:prstGeom prst="line">
            <a:avLst/>
          </a:prstGeom>
          <a:ln w="28575" cmpd="sng">
            <a:solidFill>
              <a:schemeClr val="tx2"/>
            </a:solidFill>
          </a:ln>
        </p:spPr>
        <p:style>
          <a:lnRef idx="2">
            <a:schemeClr val="accent1"/>
          </a:lnRef>
          <a:fillRef idx="0">
            <a:schemeClr val="accent1"/>
          </a:fillRef>
          <a:effectRef idx="1">
            <a:schemeClr val="accent1"/>
          </a:effectRef>
          <a:fontRef idx="minor">
            <a:schemeClr val="tx1"/>
          </a:fontRef>
        </p:style>
      </p:cxnSp>
      <p:sp>
        <p:nvSpPr>
          <p:cNvPr id="52" name="Freeform 21"/>
          <p:cNvSpPr>
            <a:spLocks noEditPoints="1"/>
          </p:cNvSpPr>
          <p:nvPr/>
        </p:nvSpPr>
        <p:spPr bwMode="auto">
          <a:xfrm>
            <a:off x="10011818" y="4779192"/>
            <a:ext cx="292483" cy="343562"/>
          </a:xfrm>
          <a:custGeom>
            <a:avLst/>
            <a:gdLst>
              <a:gd name="T0" fmla="*/ 150893586 w 147"/>
              <a:gd name="T1" fmla="*/ 92392868 h 196"/>
              <a:gd name="T2" fmla="*/ 150893586 w 147"/>
              <a:gd name="T3" fmla="*/ 64224492 h 196"/>
              <a:gd name="T4" fmla="*/ 87359107 w 147"/>
              <a:gd name="T5" fmla="*/ 0 h 196"/>
              <a:gd name="T6" fmla="*/ 79417564 w 147"/>
              <a:gd name="T7" fmla="*/ 0 h 196"/>
              <a:gd name="T8" fmla="*/ 15883085 w 147"/>
              <a:gd name="T9" fmla="*/ 64224492 h 196"/>
              <a:gd name="T10" fmla="*/ 15883085 w 147"/>
              <a:gd name="T11" fmla="*/ 92392868 h 196"/>
              <a:gd name="T12" fmla="*/ 0 w 147"/>
              <a:gd name="T13" fmla="*/ 108167286 h 196"/>
              <a:gd name="T14" fmla="*/ 0 w 147"/>
              <a:gd name="T15" fmla="*/ 205067434 h 196"/>
              <a:gd name="T16" fmla="*/ 15883085 w 147"/>
              <a:gd name="T17" fmla="*/ 220841852 h 196"/>
              <a:gd name="T18" fmla="*/ 150893586 w 147"/>
              <a:gd name="T19" fmla="*/ 220841852 h 196"/>
              <a:gd name="T20" fmla="*/ 166776671 w 147"/>
              <a:gd name="T21" fmla="*/ 205067434 h 196"/>
              <a:gd name="T22" fmla="*/ 166776671 w 147"/>
              <a:gd name="T23" fmla="*/ 108167286 h 196"/>
              <a:gd name="T24" fmla="*/ 150893586 w 147"/>
              <a:gd name="T25" fmla="*/ 92392868 h 196"/>
              <a:gd name="T26" fmla="*/ 79417564 w 147"/>
              <a:gd name="T27" fmla="*/ 24787916 h 196"/>
              <a:gd name="T28" fmla="*/ 87359107 w 147"/>
              <a:gd name="T29" fmla="*/ 24787916 h 196"/>
              <a:gd name="T30" fmla="*/ 127067889 w 147"/>
              <a:gd name="T31" fmla="*/ 64224492 h 196"/>
              <a:gd name="T32" fmla="*/ 127067889 w 147"/>
              <a:gd name="T33" fmla="*/ 92392868 h 196"/>
              <a:gd name="T34" fmla="*/ 39708782 w 147"/>
              <a:gd name="T35" fmla="*/ 92392868 h 196"/>
              <a:gd name="T36" fmla="*/ 39708782 w 147"/>
              <a:gd name="T37" fmla="*/ 64224492 h 196"/>
              <a:gd name="T38" fmla="*/ 79417564 w 147"/>
              <a:gd name="T39" fmla="*/ 24787916 h 1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7" h="196">
                <a:moveTo>
                  <a:pt x="133" y="82"/>
                </a:moveTo>
                <a:cubicBezTo>
                  <a:pt x="133" y="57"/>
                  <a:pt x="133" y="57"/>
                  <a:pt x="133" y="57"/>
                </a:cubicBezTo>
                <a:cubicBezTo>
                  <a:pt x="133" y="26"/>
                  <a:pt x="108" y="0"/>
                  <a:pt x="77" y="0"/>
                </a:cubicBezTo>
                <a:cubicBezTo>
                  <a:pt x="70" y="0"/>
                  <a:pt x="70" y="0"/>
                  <a:pt x="70" y="0"/>
                </a:cubicBezTo>
                <a:cubicBezTo>
                  <a:pt x="39" y="0"/>
                  <a:pt x="14" y="26"/>
                  <a:pt x="14" y="57"/>
                </a:cubicBezTo>
                <a:cubicBezTo>
                  <a:pt x="14" y="82"/>
                  <a:pt x="14" y="82"/>
                  <a:pt x="14" y="82"/>
                </a:cubicBezTo>
                <a:cubicBezTo>
                  <a:pt x="6" y="83"/>
                  <a:pt x="0" y="89"/>
                  <a:pt x="0" y="96"/>
                </a:cubicBezTo>
                <a:cubicBezTo>
                  <a:pt x="0" y="182"/>
                  <a:pt x="0" y="182"/>
                  <a:pt x="0" y="182"/>
                </a:cubicBezTo>
                <a:cubicBezTo>
                  <a:pt x="0" y="190"/>
                  <a:pt x="7" y="196"/>
                  <a:pt x="14" y="196"/>
                </a:cubicBezTo>
                <a:cubicBezTo>
                  <a:pt x="133" y="196"/>
                  <a:pt x="133" y="196"/>
                  <a:pt x="133" y="196"/>
                </a:cubicBezTo>
                <a:cubicBezTo>
                  <a:pt x="140" y="196"/>
                  <a:pt x="147" y="190"/>
                  <a:pt x="147" y="182"/>
                </a:cubicBezTo>
                <a:cubicBezTo>
                  <a:pt x="147" y="96"/>
                  <a:pt x="147" y="96"/>
                  <a:pt x="147" y="96"/>
                </a:cubicBezTo>
                <a:cubicBezTo>
                  <a:pt x="147" y="89"/>
                  <a:pt x="141" y="83"/>
                  <a:pt x="133" y="82"/>
                </a:cubicBezTo>
                <a:close/>
                <a:moveTo>
                  <a:pt x="70" y="22"/>
                </a:moveTo>
                <a:cubicBezTo>
                  <a:pt x="77" y="22"/>
                  <a:pt x="77" y="22"/>
                  <a:pt x="77" y="22"/>
                </a:cubicBezTo>
                <a:cubicBezTo>
                  <a:pt x="96" y="22"/>
                  <a:pt x="112" y="37"/>
                  <a:pt x="112" y="57"/>
                </a:cubicBezTo>
                <a:cubicBezTo>
                  <a:pt x="112" y="82"/>
                  <a:pt x="112" y="82"/>
                  <a:pt x="112" y="82"/>
                </a:cubicBezTo>
                <a:cubicBezTo>
                  <a:pt x="35" y="82"/>
                  <a:pt x="35" y="82"/>
                  <a:pt x="35" y="82"/>
                </a:cubicBezTo>
                <a:cubicBezTo>
                  <a:pt x="35" y="57"/>
                  <a:pt x="35" y="57"/>
                  <a:pt x="35" y="57"/>
                </a:cubicBezTo>
                <a:cubicBezTo>
                  <a:pt x="35" y="37"/>
                  <a:pt x="51" y="22"/>
                  <a:pt x="70" y="22"/>
                </a:cubicBezTo>
                <a:close/>
              </a:path>
            </a:pathLst>
          </a:custGeom>
          <a:solidFill>
            <a:srgbClr val="2B9565"/>
          </a:solidFill>
          <a:ln>
            <a:noFill/>
          </a:ln>
        </p:spPr>
        <p:txBody>
          <a:bodyPr/>
          <a:lstStyle/>
          <a:p>
            <a:endParaRPr lang="en-US"/>
          </a:p>
        </p:txBody>
      </p:sp>
      <p:sp>
        <p:nvSpPr>
          <p:cNvPr id="53" name="Text Placeholder 8"/>
          <p:cNvSpPr txBox="1">
            <a:spLocks/>
          </p:cNvSpPr>
          <p:nvPr/>
        </p:nvSpPr>
        <p:spPr>
          <a:xfrm>
            <a:off x="10261743" y="4783333"/>
            <a:ext cx="696017" cy="348727"/>
          </a:xfrm>
          <a:prstGeom prst="rect">
            <a:avLst/>
          </a:prstGeom>
        </p:spPr>
        <p:txBody>
          <a:bodyPr anchor="ctr">
            <a:noAutofit/>
          </a:bodyPr>
          <a:lstStyle>
            <a:defPPr>
              <a:defRPr lang="en-US"/>
            </a:defPPr>
            <a:lvl1pPr indent="0" algn="ctr" defTabSz="457200">
              <a:spcBef>
                <a:spcPct val="20000"/>
              </a:spcBef>
              <a:buFont typeface="Arial"/>
              <a:buNone/>
              <a:defRPr sz="3200">
                <a:solidFill>
                  <a:schemeClr val="accent1">
                    <a:lumMod val="75000"/>
                  </a:schemeClr>
                </a:solidFill>
                <a:latin typeface="Franklin Gothic Medium"/>
                <a:ea typeface="Tahoma" pitchFamily="34" charset="0"/>
                <a:cs typeface="Franklin Gothic Medium"/>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US" sz="1500" dirty="0">
                <a:solidFill>
                  <a:schemeClr val="tx2"/>
                </a:solidFill>
              </a:rPr>
              <a:t>SSL</a:t>
            </a:r>
          </a:p>
        </p:txBody>
      </p:sp>
      <p:cxnSp>
        <p:nvCxnSpPr>
          <p:cNvPr id="55" name="Straight Arrow Connector 54"/>
          <p:cNvCxnSpPr/>
          <p:nvPr/>
        </p:nvCxnSpPr>
        <p:spPr>
          <a:xfrm flipH="1" flipV="1">
            <a:off x="9625735" y="4482474"/>
            <a:ext cx="411767" cy="258498"/>
          </a:xfrm>
          <a:prstGeom prst="straightConnector1">
            <a:avLst/>
          </a:prstGeom>
          <a:ln w="28575" cmpd="sng">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flipH="1">
            <a:off x="9668991" y="5259550"/>
            <a:ext cx="411767" cy="258498"/>
          </a:xfrm>
          <a:prstGeom prst="straightConnector1">
            <a:avLst/>
          </a:prstGeom>
          <a:ln w="28575" cmpd="sng">
            <a:solidFill>
              <a:schemeClr val="tx2"/>
            </a:solidFill>
            <a:tailEnd type="arrow"/>
          </a:ln>
        </p:spPr>
        <p:style>
          <a:lnRef idx="2">
            <a:schemeClr val="accent1"/>
          </a:lnRef>
          <a:fillRef idx="0">
            <a:schemeClr val="accent1"/>
          </a:fillRef>
          <a:effectRef idx="1">
            <a:schemeClr val="accent1"/>
          </a:effectRef>
          <a:fontRef idx="minor">
            <a:schemeClr val="tx1"/>
          </a:fontRef>
        </p:style>
      </p:cxnSp>
      <p:grpSp>
        <p:nvGrpSpPr>
          <p:cNvPr id="57" name="Group 56"/>
          <p:cNvGrpSpPr/>
          <p:nvPr/>
        </p:nvGrpSpPr>
        <p:grpSpPr>
          <a:xfrm>
            <a:off x="9258312" y="2310595"/>
            <a:ext cx="557543" cy="557688"/>
            <a:chOff x="2033588" y="1128713"/>
            <a:chExt cx="161925" cy="161925"/>
          </a:xfrm>
        </p:grpSpPr>
        <p:sp>
          <p:nvSpPr>
            <p:cNvPr id="58" name="Freeform 5"/>
            <p:cNvSpPr>
              <a:spLocks noEditPoints="1"/>
            </p:cNvSpPr>
            <p:nvPr/>
          </p:nvSpPr>
          <p:spPr bwMode="auto">
            <a:xfrm>
              <a:off x="2033588" y="1128713"/>
              <a:ext cx="161925" cy="161925"/>
            </a:xfrm>
            <a:custGeom>
              <a:avLst/>
              <a:gdLst>
                <a:gd name="T0" fmla="*/ 90 w 180"/>
                <a:gd name="T1" fmla="*/ 0 h 180"/>
                <a:gd name="T2" fmla="*/ 0 w 180"/>
                <a:gd name="T3" fmla="*/ 90 h 180"/>
                <a:gd name="T4" fmla="*/ 90 w 180"/>
                <a:gd name="T5" fmla="*/ 180 h 180"/>
                <a:gd name="T6" fmla="*/ 180 w 180"/>
                <a:gd name="T7" fmla="*/ 90 h 180"/>
                <a:gd name="T8" fmla="*/ 90 w 180"/>
                <a:gd name="T9" fmla="*/ 0 h 180"/>
                <a:gd name="T10" fmla="*/ 90 w 180"/>
                <a:gd name="T11" fmla="*/ 158 h 180"/>
                <a:gd name="T12" fmla="*/ 23 w 180"/>
                <a:gd name="T13" fmla="*/ 90 h 180"/>
                <a:gd name="T14" fmla="*/ 90 w 180"/>
                <a:gd name="T15" fmla="*/ 23 h 180"/>
                <a:gd name="T16" fmla="*/ 157 w 180"/>
                <a:gd name="T17" fmla="*/ 90 h 180"/>
                <a:gd name="T18" fmla="*/ 90 w 180"/>
                <a:gd name="T19" fmla="*/ 15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180">
                  <a:moveTo>
                    <a:pt x="90" y="0"/>
                  </a:moveTo>
                  <a:cubicBezTo>
                    <a:pt x="41" y="0"/>
                    <a:pt x="0" y="41"/>
                    <a:pt x="0" y="90"/>
                  </a:cubicBezTo>
                  <a:cubicBezTo>
                    <a:pt x="0" y="140"/>
                    <a:pt x="41" y="180"/>
                    <a:pt x="90" y="180"/>
                  </a:cubicBezTo>
                  <a:cubicBezTo>
                    <a:pt x="140" y="180"/>
                    <a:pt x="180" y="140"/>
                    <a:pt x="180" y="90"/>
                  </a:cubicBezTo>
                  <a:cubicBezTo>
                    <a:pt x="180" y="41"/>
                    <a:pt x="140" y="0"/>
                    <a:pt x="90" y="0"/>
                  </a:cubicBezTo>
                  <a:close/>
                  <a:moveTo>
                    <a:pt x="90" y="158"/>
                  </a:moveTo>
                  <a:cubicBezTo>
                    <a:pt x="53" y="158"/>
                    <a:pt x="23" y="127"/>
                    <a:pt x="23" y="90"/>
                  </a:cubicBezTo>
                  <a:cubicBezTo>
                    <a:pt x="23" y="53"/>
                    <a:pt x="53" y="23"/>
                    <a:pt x="90" y="23"/>
                  </a:cubicBezTo>
                  <a:cubicBezTo>
                    <a:pt x="127" y="23"/>
                    <a:pt x="157" y="53"/>
                    <a:pt x="157" y="90"/>
                  </a:cubicBezTo>
                  <a:cubicBezTo>
                    <a:pt x="157" y="127"/>
                    <a:pt x="127" y="158"/>
                    <a:pt x="90" y="158"/>
                  </a:cubicBezTo>
                  <a:close/>
                </a:path>
              </a:pathLst>
            </a:custGeom>
            <a:solidFill>
              <a:srgbClr val="CF0A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6"/>
            <p:cNvSpPr>
              <a:spLocks noEditPoints="1"/>
            </p:cNvSpPr>
            <p:nvPr/>
          </p:nvSpPr>
          <p:spPr bwMode="auto">
            <a:xfrm>
              <a:off x="2033588" y="1128713"/>
              <a:ext cx="161925" cy="161925"/>
            </a:xfrm>
            <a:custGeom>
              <a:avLst/>
              <a:gdLst>
                <a:gd name="T0" fmla="*/ 90 w 180"/>
                <a:gd name="T1" fmla="*/ 0 h 180"/>
                <a:gd name="T2" fmla="*/ 0 w 180"/>
                <a:gd name="T3" fmla="*/ 90 h 180"/>
                <a:gd name="T4" fmla="*/ 90 w 180"/>
                <a:gd name="T5" fmla="*/ 180 h 180"/>
                <a:gd name="T6" fmla="*/ 180 w 180"/>
                <a:gd name="T7" fmla="*/ 90 h 180"/>
                <a:gd name="T8" fmla="*/ 90 w 180"/>
                <a:gd name="T9" fmla="*/ 0 h 180"/>
                <a:gd name="T10" fmla="*/ 90 w 180"/>
                <a:gd name="T11" fmla="*/ 158 h 180"/>
                <a:gd name="T12" fmla="*/ 23 w 180"/>
                <a:gd name="T13" fmla="*/ 90 h 180"/>
                <a:gd name="T14" fmla="*/ 90 w 180"/>
                <a:gd name="T15" fmla="*/ 23 h 180"/>
                <a:gd name="T16" fmla="*/ 157 w 180"/>
                <a:gd name="T17" fmla="*/ 90 h 180"/>
                <a:gd name="T18" fmla="*/ 90 w 180"/>
                <a:gd name="T19" fmla="*/ 15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180">
                  <a:moveTo>
                    <a:pt x="90" y="0"/>
                  </a:moveTo>
                  <a:cubicBezTo>
                    <a:pt x="41" y="0"/>
                    <a:pt x="0" y="41"/>
                    <a:pt x="0" y="90"/>
                  </a:cubicBezTo>
                  <a:cubicBezTo>
                    <a:pt x="0" y="140"/>
                    <a:pt x="41" y="180"/>
                    <a:pt x="90" y="180"/>
                  </a:cubicBezTo>
                  <a:cubicBezTo>
                    <a:pt x="140" y="180"/>
                    <a:pt x="180" y="140"/>
                    <a:pt x="180" y="90"/>
                  </a:cubicBezTo>
                  <a:cubicBezTo>
                    <a:pt x="180" y="41"/>
                    <a:pt x="140" y="0"/>
                    <a:pt x="90" y="0"/>
                  </a:cubicBezTo>
                  <a:close/>
                  <a:moveTo>
                    <a:pt x="90" y="158"/>
                  </a:moveTo>
                  <a:cubicBezTo>
                    <a:pt x="53" y="158"/>
                    <a:pt x="23" y="127"/>
                    <a:pt x="23" y="90"/>
                  </a:cubicBezTo>
                  <a:cubicBezTo>
                    <a:pt x="23" y="53"/>
                    <a:pt x="53" y="23"/>
                    <a:pt x="90" y="23"/>
                  </a:cubicBezTo>
                  <a:cubicBezTo>
                    <a:pt x="127" y="23"/>
                    <a:pt x="157" y="53"/>
                    <a:pt x="157" y="90"/>
                  </a:cubicBezTo>
                  <a:cubicBezTo>
                    <a:pt x="157" y="127"/>
                    <a:pt x="127" y="158"/>
                    <a:pt x="90" y="158"/>
                  </a:cubicBezTo>
                  <a:close/>
                </a:path>
              </a:pathLst>
            </a:custGeom>
            <a:solidFill>
              <a:srgbClr val="CF0A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7"/>
            <p:cNvSpPr>
              <a:spLocks/>
            </p:cNvSpPr>
            <p:nvPr/>
          </p:nvSpPr>
          <p:spPr bwMode="auto">
            <a:xfrm>
              <a:off x="2068513" y="1182688"/>
              <a:ext cx="73025" cy="73025"/>
            </a:xfrm>
            <a:custGeom>
              <a:avLst/>
              <a:gdLst>
                <a:gd name="T0" fmla="*/ 0 w 81"/>
                <a:gd name="T1" fmla="*/ 29 h 81"/>
                <a:gd name="T2" fmla="*/ 51 w 81"/>
                <a:gd name="T3" fmla="*/ 81 h 81"/>
                <a:gd name="T4" fmla="*/ 81 w 81"/>
                <a:gd name="T5" fmla="*/ 71 h 81"/>
                <a:gd name="T6" fmla="*/ 10 w 81"/>
                <a:gd name="T7" fmla="*/ 0 h 81"/>
                <a:gd name="T8" fmla="*/ 0 w 81"/>
                <a:gd name="T9" fmla="*/ 29 h 81"/>
              </a:gdLst>
              <a:ahLst/>
              <a:cxnLst>
                <a:cxn ang="0">
                  <a:pos x="T0" y="T1"/>
                </a:cxn>
                <a:cxn ang="0">
                  <a:pos x="T2" y="T3"/>
                </a:cxn>
                <a:cxn ang="0">
                  <a:pos x="T4" y="T5"/>
                </a:cxn>
                <a:cxn ang="0">
                  <a:pos x="T6" y="T7"/>
                </a:cxn>
                <a:cxn ang="0">
                  <a:pos x="T8" y="T9"/>
                </a:cxn>
              </a:cxnLst>
              <a:rect l="0" t="0" r="r" b="b"/>
              <a:pathLst>
                <a:path w="81" h="81">
                  <a:moveTo>
                    <a:pt x="0" y="29"/>
                  </a:moveTo>
                  <a:cubicBezTo>
                    <a:pt x="0" y="58"/>
                    <a:pt x="23" y="81"/>
                    <a:pt x="51" y="81"/>
                  </a:cubicBezTo>
                  <a:cubicBezTo>
                    <a:pt x="62" y="81"/>
                    <a:pt x="73" y="77"/>
                    <a:pt x="81" y="71"/>
                  </a:cubicBezTo>
                  <a:cubicBezTo>
                    <a:pt x="10" y="0"/>
                    <a:pt x="10" y="0"/>
                    <a:pt x="10" y="0"/>
                  </a:cubicBezTo>
                  <a:cubicBezTo>
                    <a:pt x="4" y="8"/>
                    <a:pt x="0" y="18"/>
                    <a:pt x="0" y="29"/>
                  </a:cubicBezTo>
                  <a:close/>
                </a:path>
              </a:pathLst>
            </a:custGeom>
            <a:solidFill>
              <a:srgbClr val="CF0A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8"/>
            <p:cNvSpPr>
              <a:spLocks/>
            </p:cNvSpPr>
            <p:nvPr/>
          </p:nvSpPr>
          <p:spPr bwMode="auto">
            <a:xfrm>
              <a:off x="2087563" y="1163638"/>
              <a:ext cx="73025" cy="73025"/>
            </a:xfrm>
            <a:custGeom>
              <a:avLst/>
              <a:gdLst>
                <a:gd name="T0" fmla="*/ 30 w 81"/>
                <a:gd name="T1" fmla="*/ 0 h 81"/>
                <a:gd name="T2" fmla="*/ 0 w 81"/>
                <a:gd name="T3" fmla="*/ 10 h 81"/>
                <a:gd name="T4" fmla="*/ 72 w 81"/>
                <a:gd name="T5" fmla="*/ 81 h 81"/>
                <a:gd name="T6" fmla="*/ 81 w 81"/>
                <a:gd name="T7" fmla="*/ 51 h 81"/>
                <a:gd name="T8" fmla="*/ 30 w 81"/>
                <a:gd name="T9" fmla="*/ 0 h 81"/>
              </a:gdLst>
              <a:ahLst/>
              <a:cxnLst>
                <a:cxn ang="0">
                  <a:pos x="T0" y="T1"/>
                </a:cxn>
                <a:cxn ang="0">
                  <a:pos x="T2" y="T3"/>
                </a:cxn>
                <a:cxn ang="0">
                  <a:pos x="T4" y="T5"/>
                </a:cxn>
                <a:cxn ang="0">
                  <a:pos x="T6" y="T7"/>
                </a:cxn>
                <a:cxn ang="0">
                  <a:pos x="T8" y="T9"/>
                </a:cxn>
              </a:cxnLst>
              <a:rect l="0" t="0" r="r" b="b"/>
              <a:pathLst>
                <a:path w="81" h="81">
                  <a:moveTo>
                    <a:pt x="30" y="0"/>
                  </a:moveTo>
                  <a:cubicBezTo>
                    <a:pt x="19" y="0"/>
                    <a:pt x="9" y="4"/>
                    <a:pt x="0" y="10"/>
                  </a:cubicBezTo>
                  <a:cubicBezTo>
                    <a:pt x="72" y="81"/>
                    <a:pt x="72" y="81"/>
                    <a:pt x="72" y="81"/>
                  </a:cubicBezTo>
                  <a:cubicBezTo>
                    <a:pt x="78" y="73"/>
                    <a:pt x="81" y="63"/>
                    <a:pt x="81" y="51"/>
                  </a:cubicBezTo>
                  <a:cubicBezTo>
                    <a:pt x="81" y="23"/>
                    <a:pt x="58" y="0"/>
                    <a:pt x="30" y="0"/>
                  </a:cubicBezTo>
                  <a:close/>
                </a:path>
              </a:pathLst>
            </a:custGeom>
            <a:solidFill>
              <a:srgbClr val="CF0A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9"/>
            <p:cNvSpPr>
              <a:spLocks noEditPoints="1"/>
            </p:cNvSpPr>
            <p:nvPr/>
          </p:nvSpPr>
          <p:spPr bwMode="auto">
            <a:xfrm>
              <a:off x="2054225" y="1149350"/>
              <a:ext cx="120650" cy="120650"/>
            </a:xfrm>
            <a:custGeom>
              <a:avLst/>
              <a:gdLst>
                <a:gd name="T0" fmla="*/ 67 w 134"/>
                <a:gd name="T1" fmla="*/ 0 h 135"/>
                <a:gd name="T2" fmla="*/ 0 w 134"/>
                <a:gd name="T3" fmla="*/ 67 h 135"/>
                <a:gd name="T4" fmla="*/ 67 w 134"/>
                <a:gd name="T5" fmla="*/ 135 h 135"/>
                <a:gd name="T6" fmla="*/ 134 w 134"/>
                <a:gd name="T7" fmla="*/ 67 h 135"/>
                <a:gd name="T8" fmla="*/ 67 w 134"/>
                <a:gd name="T9" fmla="*/ 0 h 135"/>
                <a:gd name="T10" fmla="*/ 67 w 134"/>
                <a:gd name="T11" fmla="*/ 119 h 135"/>
                <a:gd name="T12" fmla="*/ 16 w 134"/>
                <a:gd name="T13" fmla="*/ 67 h 135"/>
                <a:gd name="T14" fmla="*/ 26 w 134"/>
                <a:gd name="T15" fmla="*/ 38 h 135"/>
                <a:gd name="T16" fmla="*/ 97 w 134"/>
                <a:gd name="T17" fmla="*/ 109 h 135"/>
                <a:gd name="T18" fmla="*/ 67 w 134"/>
                <a:gd name="T19" fmla="*/ 119 h 135"/>
                <a:gd name="T20" fmla="*/ 109 w 134"/>
                <a:gd name="T21" fmla="*/ 97 h 135"/>
                <a:gd name="T22" fmla="*/ 37 w 134"/>
                <a:gd name="T23" fmla="*/ 26 h 135"/>
                <a:gd name="T24" fmla="*/ 67 w 134"/>
                <a:gd name="T25" fmla="*/ 16 h 135"/>
                <a:gd name="T26" fmla="*/ 118 w 134"/>
                <a:gd name="T27" fmla="*/ 67 h 135"/>
                <a:gd name="T28" fmla="*/ 109 w 134"/>
                <a:gd name="T29" fmla="*/ 97 h 135"/>
                <a:gd name="T30" fmla="*/ 115 w 134"/>
                <a:gd name="T31" fmla="*/ 104 h 135"/>
                <a:gd name="T32" fmla="*/ 109 w 134"/>
                <a:gd name="T33" fmla="*/ 9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35">
                  <a:moveTo>
                    <a:pt x="67" y="0"/>
                  </a:moveTo>
                  <a:cubicBezTo>
                    <a:pt x="30" y="0"/>
                    <a:pt x="0" y="30"/>
                    <a:pt x="0" y="67"/>
                  </a:cubicBezTo>
                  <a:cubicBezTo>
                    <a:pt x="0" y="104"/>
                    <a:pt x="30" y="135"/>
                    <a:pt x="67" y="135"/>
                  </a:cubicBezTo>
                  <a:cubicBezTo>
                    <a:pt x="104" y="135"/>
                    <a:pt x="134" y="104"/>
                    <a:pt x="134" y="67"/>
                  </a:cubicBezTo>
                  <a:cubicBezTo>
                    <a:pt x="134" y="30"/>
                    <a:pt x="104" y="0"/>
                    <a:pt x="67" y="0"/>
                  </a:cubicBezTo>
                  <a:close/>
                  <a:moveTo>
                    <a:pt x="67" y="119"/>
                  </a:moveTo>
                  <a:cubicBezTo>
                    <a:pt x="39" y="119"/>
                    <a:pt x="16" y="96"/>
                    <a:pt x="16" y="67"/>
                  </a:cubicBezTo>
                  <a:cubicBezTo>
                    <a:pt x="16" y="56"/>
                    <a:pt x="20" y="46"/>
                    <a:pt x="26" y="38"/>
                  </a:cubicBezTo>
                  <a:cubicBezTo>
                    <a:pt x="97" y="109"/>
                    <a:pt x="97" y="109"/>
                    <a:pt x="97" y="109"/>
                  </a:cubicBezTo>
                  <a:cubicBezTo>
                    <a:pt x="89" y="115"/>
                    <a:pt x="78" y="119"/>
                    <a:pt x="67" y="119"/>
                  </a:cubicBezTo>
                  <a:close/>
                  <a:moveTo>
                    <a:pt x="109" y="97"/>
                  </a:moveTo>
                  <a:cubicBezTo>
                    <a:pt x="37" y="26"/>
                    <a:pt x="37" y="26"/>
                    <a:pt x="37" y="26"/>
                  </a:cubicBezTo>
                  <a:cubicBezTo>
                    <a:pt x="46" y="20"/>
                    <a:pt x="56" y="16"/>
                    <a:pt x="67" y="16"/>
                  </a:cubicBezTo>
                  <a:cubicBezTo>
                    <a:pt x="95" y="16"/>
                    <a:pt x="118" y="39"/>
                    <a:pt x="118" y="67"/>
                  </a:cubicBezTo>
                  <a:cubicBezTo>
                    <a:pt x="118" y="79"/>
                    <a:pt x="115" y="89"/>
                    <a:pt x="109" y="97"/>
                  </a:cubicBezTo>
                  <a:cubicBezTo>
                    <a:pt x="115" y="104"/>
                    <a:pt x="115" y="104"/>
                    <a:pt x="115" y="104"/>
                  </a:cubicBezTo>
                  <a:lnTo>
                    <a:pt x="109" y="9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9" name="Group 68"/>
          <p:cNvGrpSpPr/>
          <p:nvPr/>
        </p:nvGrpSpPr>
        <p:grpSpPr>
          <a:xfrm>
            <a:off x="10809218" y="2336638"/>
            <a:ext cx="557543" cy="557688"/>
            <a:chOff x="2033588" y="1128713"/>
            <a:chExt cx="161925" cy="161925"/>
          </a:xfrm>
        </p:grpSpPr>
        <p:sp>
          <p:nvSpPr>
            <p:cNvPr id="70" name="Freeform 5"/>
            <p:cNvSpPr>
              <a:spLocks noEditPoints="1"/>
            </p:cNvSpPr>
            <p:nvPr/>
          </p:nvSpPr>
          <p:spPr bwMode="auto">
            <a:xfrm>
              <a:off x="2033588" y="1128713"/>
              <a:ext cx="161925" cy="161925"/>
            </a:xfrm>
            <a:custGeom>
              <a:avLst/>
              <a:gdLst>
                <a:gd name="T0" fmla="*/ 90 w 180"/>
                <a:gd name="T1" fmla="*/ 0 h 180"/>
                <a:gd name="T2" fmla="*/ 0 w 180"/>
                <a:gd name="T3" fmla="*/ 90 h 180"/>
                <a:gd name="T4" fmla="*/ 90 w 180"/>
                <a:gd name="T5" fmla="*/ 180 h 180"/>
                <a:gd name="T6" fmla="*/ 180 w 180"/>
                <a:gd name="T7" fmla="*/ 90 h 180"/>
                <a:gd name="T8" fmla="*/ 90 w 180"/>
                <a:gd name="T9" fmla="*/ 0 h 180"/>
                <a:gd name="T10" fmla="*/ 90 w 180"/>
                <a:gd name="T11" fmla="*/ 158 h 180"/>
                <a:gd name="T12" fmla="*/ 23 w 180"/>
                <a:gd name="T13" fmla="*/ 90 h 180"/>
                <a:gd name="T14" fmla="*/ 90 w 180"/>
                <a:gd name="T15" fmla="*/ 23 h 180"/>
                <a:gd name="T16" fmla="*/ 157 w 180"/>
                <a:gd name="T17" fmla="*/ 90 h 180"/>
                <a:gd name="T18" fmla="*/ 90 w 180"/>
                <a:gd name="T19" fmla="*/ 15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180">
                  <a:moveTo>
                    <a:pt x="90" y="0"/>
                  </a:moveTo>
                  <a:cubicBezTo>
                    <a:pt x="41" y="0"/>
                    <a:pt x="0" y="41"/>
                    <a:pt x="0" y="90"/>
                  </a:cubicBezTo>
                  <a:cubicBezTo>
                    <a:pt x="0" y="140"/>
                    <a:pt x="41" y="180"/>
                    <a:pt x="90" y="180"/>
                  </a:cubicBezTo>
                  <a:cubicBezTo>
                    <a:pt x="140" y="180"/>
                    <a:pt x="180" y="140"/>
                    <a:pt x="180" y="90"/>
                  </a:cubicBezTo>
                  <a:cubicBezTo>
                    <a:pt x="180" y="41"/>
                    <a:pt x="140" y="0"/>
                    <a:pt x="90" y="0"/>
                  </a:cubicBezTo>
                  <a:close/>
                  <a:moveTo>
                    <a:pt x="90" y="158"/>
                  </a:moveTo>
                  <a:cubicBezTo>
                    <a:pt x="53" y="158"/>
                    <a:pt x="23" y="127"/>
                    <a:pt x="23" y="90"/>
                  </a:cubicBezTo>
                  <a:cubicBezTo>
                    <a:pt x="23" y="53"/>
                    <a:pt x="53" y="23"/>
                    <a:pt x="90" y="23"/>
                  </a:cubicBezTo>
                  <a:cubicBezTo>
                    <a:pt x="127" y="23"/>
                    <a:pt x="157" y="53"/>
                    <a:pt x="157" y="90"/>
                  </a:cubicBezTo>
                  <a:cubicBezTo>
                    <a:pt x="157" y="127"/>
                    <a:pt x="127" y="158"/>
                    <a:pt x="90" y="158"/>
                  </a:cubicBezTo>
                  <a:close/>
                </a:path>
              </a:pathLst>
            </a:custGeom>
            <a:solidFill>
              <a:srgbClr val="CF0A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6"/>
            <p:cNvSpPr>
              <a:spLocks noEditPoints="1"/>
            </p:cNvSpPr>
            <p:nvPr/>
          </p:nvSpPr>
          <p:spPr bwMode="auto">
            <a:xfrm>
              <a:off x="2033588" y="1128713"/>
              <a:ext cx="161925" cy="161925"/>
            </a:xfrm>
            <a:custGeom>
              <a:avLst/>
              <a:gdLst>
                <a:gd name="T0" fmla="*/ 90 w 180"/>
                <a:gd name="T1" fmla="*/ 0 h 180"/>
                <a:gd name="T2" fmla="*/ 0 w 180"/>
                <a:gd name="T3" fmla="*/ 90 h 180"/>
                <a:gd name="T4" fmla="*/ 90 w 180"/>
                <a:gd name="T5" fmla="*/ 180 h 180"/>
                <a:gd name="T6" fmla="*/ 180 w 180"/>
                <a:gd name="T7" fmla="*/ 90 h 180"/>
                <a:gd name="T8" fmla="*/ 90 w 180"/>
                <a:gd name="T9" fmla="*/ 0 h 180"/>
                <a:gd name="T10" fmla="*/ 90 w 180"/>
                <a:gd name="T11" fmla="*/ 158 h 180"/>
                <a:gd name="T12" fmla="*/ 23 w 180"/>
                <a:gd name="T13" fmla="*/ 90 h 180"/>
                <a:gd name="T14" fmla="*/ 90 w 180"/>
                <a:gd name="T15" fmla="*/ 23 h 180"/>
                <a:gd name="T16" fmla="*/ 157 w 180"/>
                <a:gd name="T17" fmla="*/ 90 h 180"/>
                <a:gd name="T18" fmla="*/ 90 w 180"/>
                <a:gd name="T19" fmla="*/ 15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180">
                  <a:moveTo>
                    <a:pt x="90" y="0"/>
                  </a:moveTo>
                  <a:cubicBezTo>
                    <a:pt x="41" y="0"/>
                    <a:pt x="0" y="41"/>
                    <a:pt x="0" y="90"/>
                  </a:cubicBezTo>
                  <a:cubicBezTo>
                    <a:pt x="0" y="140"/>
                    <a:pt x="41" y="180"/>
                    <a:pt x="90" y="180"/>
                  </a:cubicBezTo>
                  <a:cubicBezTo>
                    <a:pt x="140" y="180"/>
                    <a:pt x="180" y="140"/>
                    <a:pt x="180" y="90"/>
                  </a:cubicBezTo>
                  <a:cubicBezTo>
                    <a:pt x="180" y="41"/>
                    <a:pt x="140" y="0"/>
                    <a:pt x="90" y="0"/>
                  </a:cubicBezTo>
                  <a:close/>
                  <a:moveTo>
                    <a:pt x="90" y="158"/>
                  </a:moveTo>
                  <a:cubicBezTo>
                    <a:pt x="53" y="158"/>
                    <a:pt x="23" y="127"/>
                    <a:pt x="23" y="90"/>
                  </a:cubicBezTo>
                  <a:cubicBezTo>
                    <a:pt x="23" y="53"/>
                    <a:pt x="53" y="23"/>
                    <a:pt x="90" y="23"/>
                  </a:cubicBezTo>
                  <a:cubicBezTo>
                    <a:pt x="127" y="23"/>
                    <a:pt x="157" y="53"/>
                    <a:pt x="157" y="90"/>
                  </a:cubicBezTo>
                  <a:cubicBezTo>
                    <a:pt x="157" y="127"/>
                    <a:pt x="127" y="158"/>
                    <a:pt x="90" y="158"/>
                  </a:cubicBezTo>
                  <a:close/>
                </a:path>
              </a:pathLst>
            </a:custGeom>
            <a:solidFill>
              <a:srgbClr val="CF0A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7"/>
            <p:cNvSpPr>
              <a:spLocks/>
            </p:cNvSpPr>
            <p:nvPr/>
          </p:nvSpPr>
          <p:spPr bwMode="auto">
            <a:xfrm>
              <a:off x="2068513" y="1182688"/>
              <a:ext cx="73025" cy="73025"/>
            </a:xfrm>
            <a:custGeom>
              <a:avLst/>
              <a:gdLst>
                <a:gd name="T0" fmla="*/ 0 w 81"/>
                <a:gd name="T1" fmla="*/ 29 h 81"/>
                <a:gd name="T2" fmla="*/ 51 w 81"/>
                <a:gd name="T3" fmla="*/ 81 h 81"/>
                <a:gd name="T4" fmla="*/ 81 w 81"/>
                <a:gd name="T5" fmla="*/ 71 h 81"/>
                <a:gd name="T6" fmla="*/ 10 w 81"/>
                <a:gd name="T7" fmla="*/ 0 h 81"/>
                <a:gd name="T8" fmla="*/ 0 w 81"/>
                <a:gd name="T9" fmla="*/ 29 h 81"/>
              </a:gdLst>
              <a:ahLst/>
              <a:cxnLst>
                <a:cxn ang="0">
                  <a:pos x="T0" y="T1"/>
                </a:cxn>
                <a:cxn ang="0">
                  <a:pos x="T2" y="T3"/>
                </a:cxn>
                <a:cxn ang="0">
                  <a:pos x="T4" y="T5"/>
                </a:cxn>
                <a:cxn ang="0">
                  <a:pos x="T6" y="T7"/>
                </a:cxn>
                <a:cxn ang="0">
                  <a:pos x="T8" y="T9"/>
                </a:cxn>
              </a:cxnLst>
              <a:rect l="0" t="0" r="r" b="b"/>
              <a:pathLst>
                <a:path w="81" h="81">
                  <a:moveTo>
                    <a:pt x="0" y="29"/>
                  </a:moveTo>
                  <a:cubicBezTo>
                    <a:pt x="0" y="58"/>
                    <a:pt x="23" y="81"/>
                    <a:pt x="51" y="81"/>
                  </a:cubicBezTo>
                  <a:cubicBezTo>
                    <a:pt x="62" y="81"/>
                    <a:pt x="73" y="77"/>
                    <a:pt x="81" y="71"/>
                  </a:cubicBezTo>
                  <a:cubicBezTo>
                    <a:pt x="10" y="0"/>
                    <a:pt x="10" y="0"/>
                    <a:pt x="10" y="0"/>
                  </a:cubicBezTo>
                  <a:cubicBezTo>
                    <a:pt x="4" y="8"/>
                    <a:pt x="0" y="18"/>
                    <a:pt x="0" y="29"/>
                  </a:cubicBezTo>
                  <a:close/>
                </a:path>
              </a:pathLst>
            </a:custGeom>
            <a:solidFill>
              <a:srgbClr val="CF0A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8"/>
            <p:cNvSpPr>
              <a:spLocks/>
            </p:cNvSpPr>
            <p:nvPr/>
          </p:nvSpPr>
          <p:spPr bwMode="auto">
            <a:xfrm>
              <a:off x="2087563" y="1163638"/>
              <a:ext cx="73025" cy="73025"/>
            </a:xfrm>
            <a:custGeom>
              <a:avLst/>
              <a:gdLst>
                <a:gd name="T0" fmla="*/ 30 w 81"/>
                <a:gd name="T1" fmla="*/ 0 h 81"/>
                <a:gd name="T2" fmla="*/ 0 w 81"/>
                <a:gd name="T3" fmla="*/ 10 h 81"/>
                <a:gd name="T4" fmla="*/ 72 w 81"/>
                <a:gd name="T5" fmla="*/ 81 h 81"/>
                <a:gd name="T6" fmla="*/ 81 w 81"/>
                <a:gd name="T7" fmla="*/ 51 h 81"/>
                <a:gd name="T8" fmla="*/ 30 w 81"/>
                <a:gd name="T9" fmla="*/ 0 h 81"/>
              </a:gdLst>
              <a:ahLst/>
              <a:cxnLst>
                <a:cxn ang="0">
                  <a:pos x="T0" y="T1"/>
                </a:cxn>
                <a:cxn ang="0">
                  <a:pos x="T2" y="T3"/>
                </a:cxn>
                <a:cxn ang="0">
                  <a:pos x="T4" y="T5"/>
                </a:cxn>
                <a:cxn ang="0">
                  <a:pos x="T6" y="T7"/>
                </a:cxn>
                <a:cxn ang="0">
                  <a:pos x="T8" y="T9"/>
                </a:cxn>
              </a:cxnLst>
              <a:rect l="0" t="0" r="r" b="b"/>
              <a:pathLst>
                <a:path w="81" h="81">
                  <a:moveTo>
                    <a:pt x="30" y="0"/>
                  </a:moveTo>
                  <a:cubicBezTo>
                    <a:pt x="19" y="0"/>
                    <a:pt x="9" y="4"/>
                    <a:pt x="0" y="10"/>
                  </a:cubicBezTo>
                  <a:cubicBezTo>
                    <a:pt x="72" y="81"/>
                    <a:pt x="72" y="81"/>
                    <a:pt x="72" y="81"/>
                  </a:cubicBezTo>
                  <a:cubicBezTo>
                    <a:pt x="78" y="73"/>
                    <a:pt x="81" y="63"/>
                    <a:pt x="81" y="51"/>
                  </a:cubicBezTo>
                  <a:cubicBezTo>
                    <a:pt x="81" y="23"/>
                    <a:pt x="58" y="0"/>
                    <a:pt x="30" y="0"/>
                  </a:cubicBezTo>
                  <a:close/>
                </a:path>
              </a:pathLst>
            </a:custGeom>
            <a:solidFill>
              <a:srgbClr val="CF0A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9"/>
            <p:cNvSpPr>
              <a:spLocks noEditPoints="1"/>
            </p:cNvSpPr>
            <p:nvPr/>
          </p:nvSpPr>
          <p:spPr bwMode="auto">
            <a:xfrm>
              <a:off x="2054225" y="1149350"/>
              <a:ext cx="120650" cy="120650"/>
            </a:xfrm>
            <a:custGeom>
              <a:avLst/>
              <a:gdLst>
                <a:gd name="T0" fmla="*/ 67 w 134"/>
                <a:gd name="T1" fmla="*/ 0 h 135"/>
                <a:gd name="T2" fmla="*/ 0 w 134"/>
                <a:gd name="T3" fmla="*/ 67 h 135"/>
                <a:gd name="T4" fmla="*/ 67 w 134"/>
                <a:gd name="T5" fmla="*/ 135 h 135"/>
                <a:gd name="T6" fmla="*/ 134 w 134"/>
                <a:gd name="T7" fmla="*/ 67 h 135"/>
                <a:gd name="T8" fmla="*/ 67 w 134"/>
                <a:gd name="T9" fmla="*/ 0 h 135"/>
                <a:gd name="T10" fmla="*/ 67 w 134"/>
                <a:gd name="T11" fmla="*/ 119 h 135"/>
                <a:gd name="T12" fmla="*/ 16 w 134"/>
                <a:gd name="T13" fmla="*/ 67 h 135"/>
                <a:gd name="T14" fmla="*/ 26 w 134"/>
                <a:gd name="T15" fmla="*/ 38 h 135"/>
                <a:gd name="T16" fmla="*/ 97 w 134"/>
                <a:gd name="T17" fmla="*/ 109 h 135"/>
                <a:gd name="T18" fmla="*/ 67 w 134"/>
                <a:gd name="T19" fmla="*/ 119 h 135"/>
                <a:gd name="T20" fmla="*/ 109 w 134"/>
                <a:gd name="T21" fmla="*/ 97 h 135"/>
                <a:gd name="T22" fmla="*/ 37 w 134"/>
                <a:gd name="T23" fmla="*/ 26 h 135"/>
                <a:gd name="T24" fmla="*/ 67 w 134"/>
                <a:gd name="T25" fmla="*/ 16 h 135"/>
                <a:gd name="T26" fmla="*/ 118 w 134"/>
                <a:gd name="T27" fmla="*/ 67 h 135"/>
                <a:gd name="T28" fmla="*/ 109 w 134"/>
                <a:gd name="T29" fmla="*/ 97 h 135"/>
                <a:gd name="T30" fmla="*/ 115 w 134"/>
                <a:gd name="T31" fmla="*/ 104 h 135"/>
                <a:gd name="T32" fmla="*/ 109 w 134"/>
                <a:gd name="T33" fmla="*/ 9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35">
                  <a:moveTo>
                    <a:pt x="67" y="0"/>
                  </a:moveTo>
                  <a:cubicBezTo>
                    <a:pt x="30" y="0"/>
                    <a:pt x="0" y="30"/>
                    <a:pt x="0" y="67"/>
                  </a:cubicBezTo>
                  <a:cubicBezTo>
                    <a:pt x="0" y="104"/>
                    <a:pt x="30" y="135"/>
                    <a:pt x="67" y="135"/>
                  </a:cubicBezTo>
                  <a:cubicBezTo>
                    <a:pt x="104" y="135"/>
                    <a:pt x="134" y="104"/>
                    <a:pt x="134" y="67"/>
                  </a:cubicBezTo>
                  <a:cubicBezTo>
                    <a:pt x="134" y="30"/>
                    <a:pt x="104" y="0"/>
                    <a:pt x="67" y="0"/>
                  </a:cubicBezTo>
                  <a:close/>
                  <a:moveTo>
                    <a:pt x="67" y="119"/>
                  </a:moveTo>
                  <a:cubicBezTo>
                    <a:pt x="39" y="119"/>
                    <a:pt x="16" y="96"/>
                    <a:pt x="16" y="67"/>
                  </a:cubicBezTo>
                  <a:cubicBezTo>
                    <a:pt x="16" y="56"/>
                    <a:pt x="20" y="46"/>
                    <a:pt x="26" y="38"/>
                  </a:cubicBezTo>
                  <a:cubicBezTo>
                    <a:pt x="97" y="109"/>
                    <a:pt x="97" y="109"/>
                    <a:pt x="97" y="109"/>
                  </a:cubicBezTo>
                  <a:cubicBezTo>
                    <a:pt x="89" y="115"/>
                    <a:pt x="78" y="119"/>
                    <a:pt x="67" y="119"/>
                  </a:cubicBezTo>
                  <a:close/>
                  <a:moveTo>
                    <a:pt x="109" y="97"/>
                  </a:moveTo>
                  <a:cubicBezTo>
                    <a:pt x="37" y="26"/>
                    <a:pt x="37" y="26"/>
                    <a:pt x="37" y="26"/>
                  </a:cubicBezTo>
                  <a:cubicBezTo>
                    <a:pt x="46" y="20"/>
                    <a:pt x="56" y="16"/>
                    <a:pt x="67" y="16"/>
                  </a:cubicBezTo>
                  <a:cubicBezTo>
                    <a:pt x="95" y="16"/>
                    <a:pt x="118" y="39"/>
                    <a:pt x="118" y="67"/>
                  </a:cubicBezTo>
                  <a:cubicBezTo>
                    <a:pt x="118" y="79"/>
                    <a:pt x="115" y="89"/>
                    <a:pt x="109" y="97"/>
                  </a:cubicBezTo>
                  <a:cubicBezTo>
                    <a:pt x="115" y="104"/>
                    <a:pt x="115" y="104"/>
                    <a:pt x="115" y="104"/>
                  </a:cubicBezTo>
                  <a:lnTo>
                    <a:pt x="109" y="9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79" name="Rounded Rectangular Callout 78"/>
          <p:cNvSpPr/>
          <p:nvPr/>
        </p:nvSpPr>
        <p:spPr>
          <a:xfrm>
            <a:off x="9549830" y="353566"/>
            <a:ext cx="2286000" cy="1066800"/>
          </a:xfrm>
          <a:prstGeom prst="wedgeRoundRectCallout">
            <a:avLst>
              <a:gd name="adj1" fmla="val -16161"/>
              <a:gd name="adj2" fmla="val 153123"/>
              <a:gd name="adj3" fmla="val 16667"/>
            </a:avLst>
          </a:prstGeom>
          <a:solidFill>
            <a:srgbClr val="444448"/>
          </a:solidFill>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r>
              <a:rPr lang="en-US" sz="2000" dirty="0">
                <a:solidFill>
                  <a:srgbClr val="FFFFFF"/>
                </a:solidFill>
                <a:effectLst>
                  <a:outerShdw blurRad="38100" dist="25400" dir="2700000" algn="tl">
                    <a:srgbClr val="000000">
                      <a:alpha val="0"/>
                    </a:srgbClr>
                  </a:outerShdw>
                </a:effectLst>
                <a:latin typeface="Avenir Black"/>
                <a:cs typeface="Avenir Black"/>
              </a:rPr>
              <a:t>80%</a:t>
            </a:r>
          </a:p>
          <a:p>
            <a:pPr indent="0" algn="ctr">
              <a:lnSpc>
                <a:spcPct val="90000"/>
              </a:lnSpc>
              <a:spcBef>
                <a:spcPts val="0"/>
              </a:spcBef>
              <a:spcAft>
                <a:spcPts val="0"/>
              </a:spcAft>
              <a:buClrTx/>
              <a:buFont typeface="Arial" pitchFamily="34" charset="0"/>
              <a:buNone/>
            </a:pPr>
            <a:r>
              <a:rPr lang="en-US" sz="2000" dirty="0">
                <a:solidFill>
                  <a:srgbClr val="FFFFFF"/>
                </a:solidFill>
                <a:effectLst>
                  <a:outerShdw blurRad="38100" dist="25400" dir="2700000" algn="tl">
                    <a:srgbClr val="000000">
                      <a:alpha val="0"/>
                    </a:srgbClr>
                  </a:outerShdw>
                </a:effectLst>
                <a:latin typeface="Avenir Black"/>
                <a:cs typeface="Avenir Black"/>
              </a:rPr>
              <a:t>Degraded</a:t>
            </a:r>
          </a:p>
          <a:p>
            <a:pPr indent="0" algn="ctr">
              <a:lnSpc>
                <a:spcPct val="90000"/>
              </a:lnSpc>
              <a:spcBef>
                <a:spcPts val="0"/>
              </a:spcBef>
              <a:spcAft>
                <a:spcPts val="0"/>
              </a:spcAft>
              <a:buClrTx/>
              <a:buFont typeface="Arial" pitchFamily="34" charset="0"/>
              <a:buNone/>
            </a:pPr>
            <a:r>
              <a:rPr lang="en-US" sz="2000" dirty="0">
                <a:solidFill>
                  <a:srgbClr val="FFFFFF"/>
                </a:solidFill>
                <a:effectLst>
                  <a:outerShdw blurRad="38100" dist="25400" dir="2700000" algn="tl">
                    <a:srgbClr val="000000">
                      <a:alpha val="0"/>
                    </a:srgbClr>
                  </a:outerShdw>
                </a:effectLst>
                <a:latin typeface="Avenir Black"/>
                <a:cs typeface="Avenir Black"/>
              </a:rPr>
              <a:t>with SSL </a:t>
            </a:r>
            <a:endParaRPr lang="en-US" sz="2000" b="0" i="0" cap="all" baseline="0" dirty="0">
              <a:solidFill>
                <a:srgbClr val="FFFFFF"/>
              </a:solidFill>
              <a:effectLst>
                <a:outerShdw blurRad="38100" dist="25400" dir="2700000" algn="tl">
                  <a:srgbClr val="000000">
                    <a:alpha val="0"/>
                  </a:srgbClr>
                </a:outerShdw>
              </a:effectLst>
              <a:latin typeface="+mj-lt"/>
            </a:endParaRPr>
          </a:p>
        </p:txBody>
      </p:sp>
      <p:sp>
        <p:nvSpPr>
          <p:cNvPr id="81" name="Rectangle 80"/>
          <p:cNvSpPr>
            <a:spLocks/>
          </p:cNvSpPr>
          <p:nvPr/>
        </p:nvSpPr>
        <p:spPr>
          <a:xfrm>
            <a:off x="684211" y="1304483"/>
            <a:ext cx="5186501" cy="3813962"/>
          </a:xfrm>
          <a:prstGeom prst="rect">
            <a:avLst/>
          </a:prstGeom>
        </p:spPr>
        <p:txBody>
          <a:bodyPr vert="horz" lIns="81621" tIns="40811" rIns="81621" bIns="40811" rtlCol="0">
            <a:noAutofit/>
          </a:bodyPr>
          <a:lstStyle/>
          <a:p>
            <a:pPr marL="342900" indent="-342900">
              <a:spcBef>
                <a:spcPts val="600"/>
              </a:spcBef>
              <a:spcAft>
                <a:spcPts val="600"/>
              </a:spcAft>
              <a:buFont typeface="Arial" panose="020B0604020202020204" pitchFamily="34" charset="0"/>
              <a:buChar char="•"/>
            </a:pPr>
            <a:r>
              <a:rPr lang="en-US" sz="2000" dirty="0"/>
              <a:t>SSL traffic is predicted to double this year</a:t>
            </a:r>
          </a:p>
          <a:p>
            <a:pPr marL="342900" indent="-342900">
              <a:spcBef>
                <a:spcPts val="600"/>
              </a:spcBef>
              <a:spcAft>
                <a:spcPts val="600"/>
              </a:spcAft>
              <a:buFont typeface="Arial" panose="020B0604020202020204" pitchFamily="34" charset="0"/>
              <a:buChar char="•"/>
            </a:pPr>
            <a:r>
              <a:rPr lang="en-US" sz="2000" dirty="0"/>
              <a:t>Impacts ability to identify behaviors or recognize exfiltration across all ports</a:t>
            </a:r>
          </a:p>
          <a:p>
            <a:pPr marL="342900" indent="-342900">
              <a:spcBef>
                <a:spcPts val="600"/>
              </a:spcBef>
              <a:spcAft>
                <a:spcPts val="600"/>
              </a:spcAft>
              <a:buFont typeface="Arial" panose="020B0604020202020204" pitchFamily="34" charset="0"/>
              <a:buChar char="•"/>
            </a:pPr>
            <a:r>
              <a:rPr lang="en-US" sz="2000" kern="100" spc="-45" dirty="0">
                <a:solidFill>
                  <a:schemeClr val="tx1">
                    <a:lumMod val="85000"/>
                    <a:lumOff val="15000"/>
                  </a:schemeClr>
                </a:solidFill>
              </a:rPr>
              <a:t>80% performance degradation with SSL on NGFWs</a:t>
            </a:r>
          </a:p>
          <a:p>
            <a:pPr marL="342900" indent="-342900">
              <a:spcBef>
                <a:spcPts val="600"/>
              </a:spcBef>
              <a:spcAft>
                <a:spcPts val="600"/>
              </a:spcAft>
              <a:buFont typeface="Arial" panose="020B0604020202020204" pitchFamily="34" charset="0"/>
              <a:buChar char="•"/>
            </a:pPr>
            <a:r>
              <a:rPr lang="en-US" sz="2000" kern="100" spc="-45" dirty="0">
                <a:solidFill>
                  <a:schemeClr val="tx1">
                    <a:lumMod val="85000"/>
                    <a:lumOff val="15000"/>
                  </a:schemeClr>
                </a:solidFill>
              </a:rPr>
              <a:t>Organizations do not want to move their certs to unknown platforms</a:t>
            </a:r>
          </a:p>
          <a:p>
            <a:pPr marL="342900" indent="-342900">
              <a:spcBef>
                <a:spcPts val="600"/>
              </a:spcBef>
              <a:spcAft>
                <a:spcPts val="600"/>
              </a:spcAft>
              <a:buFont typeface="Arial" panose="020B0604020202020204" pitchFamily="34" charset="0"/>
              <a:buChar char="•"/>
            </a:pPr>
            <a:endParaRPr lang="en-US" sz="2000" kern="100" spc="-45" dirty="0">
              <a:solidFill>
                <a:schemeClr val="tx1">
                  <a:lumMod val="85000"/>
                  <a:lumOff val="15000"/>
                </a:schemeClr>
              </a:solidFill>
            </a:endParaRPr>
          </a:p>
        </p:txBody>
      </p:sp>
      <p:pic>
        <p:nvPicPr>
          <p:cNvPr id="82" name="Picture 81"/>
          <p:cNvPicPr>
            <a:picLocks noChangeAspect="1"/>
          </p:cNvPicPr>
          <p:nvPr/>
        </p:nvPicPr>
        <p:blipFill>
          <a:blip r:embed="rId3"/>
          <a:stretch>
            <a:fillRect/>
          </a:stretch>
        </p:blipFill>
        <p:spPr>
          <a:xfrm>
            <a:off x="809815" y="4956936"/>
            <a:ext cx="5381885" cy="1471097"/>
          </a:xfrm>
          <a:prstGeom prst="rect">
            <a:avLst/>
          </a:prstGeom>
        </p:spPr>
      </p:pic>
      <p:sp>
        <p:nvSpPr>
          <p:cNvPr id="83" name="Freeform 11"/>
          <p:cNvSpPr>
            <a:spLocks noChangeArrowheads="1"/>
          </p:cNvSpPr>
          <p:nvPr/>
        </p:nvSpPr>
        <p:spPr bwMode="auto">
          <a:xfrm>
            <a:off x="8302220" y="3049829"/>
            <a:ext cx="328612" cy="374651"/>
          </a:xfrm>
          <a:custGeom>
            <a:avLst/>
            <a:gdLst>
              <a:gd name="T0" fmla="*/ 456 w 914"/>
              <a:gd name="T1" fmla="*/ 0 h 1039"/>
              <a:gd name="T2" fmla="*/ 456 w 914"/>
              <a:gd name="T3" fmla="*/ 0 h 1039"/>
              <a:gd name="T4" fmla="*/ 0 w 914"/>
              <a:gd name="T5" fmla="*/ 456 h 1039"/>
              <a:gd name="T6" fmla="*/ 147 w 914"/>
              <a:gd name="T7" fmla="*/ 775 h 1039"/>
              <a:gd name="T8" fmla="*/ 197 w 914"/>
              <a:gd name="T9" fmla="*/ 903 h 1039"/>
              <a:gd name="T10" fmla="*/ 197 w 914"/>
              <a:gd name="T11" fmla="*/ 966 h 1039"/>
              <a:gd name="T12" fmla="*/ 237 w 914"/>
              <a:gd name="T13" fmla="*/ 1038 h 1039"/>
              <a:gd name="T14" fmla="*/ 278 w 914"/>
              <a:gd name="T15" fmla="*/ 969 h 1039"/>
              <a:gd name="T16" fmla="*/ 287 w 914"/>
              <a:gd name="T17" fmla="*/ 881 h 1039"/>
              <a:gd name="T18" fmla="*/ 297 w 914"/>
              <a:gd name="T19" fmla="*/ 881 h 1039"/>
              <a:gd name="T20" fmla="*/ 306 w 914"/>
              <a:gd name="T21" fmla="*/ 881 h 1039"/>
              <a:gd name="T22" fmla="*/ 312 w 914"/>
              <a:gd name="T23" fmla="*/ 969 h 1039"/>
              <a:gd name="T24" fmla="*/ 350 w 914"/>
              <a:gd name="T25" fmla="*/ 1038 h 1039"/>
              <a:gd name="T26" fmla="*/ 387 w 914"/>
              <a:gd name="T27" fmla="*/ 969 h 1039"/>
              <a:gd name="T28" fmla="*/ 394 w 914"/>
              <a:gd name="T29" fmla="*/ 881 h 1039"/>
              <a:gd name="T30" fmla="*/ 403 w 914"/>
              <a:gd name="T31" fmla="*/ 881 h 1039"/>
              <a:gd name="T32" fmla="*/ 412 w 914"/>
              <a:gd name="T33" fmla="*/ 881 h 1039"/>
              <a:gd name="T34" fmla="*/ 422 w 914"/>
              <a:gd name="T35" fmla="*/ 969 h 1039"/>
              <a:gd name="T36" fmla="*/ 456 w 914"/>
              <a:gd name="T37" fmla="*/ 1038 h 1039"/>
              <a:gd name="T38" fmla="*/ 494 w 914"/>
              <a:gd name="T39" fmla="*/ 969 h 1039"/>
              <a:gd name="T40" fmla="*/ 503 w 914"/>
              <a:gd name="T41" fmla="*/ 881 h 1039"/>
              <a:gd name="T42" fmla="*/ 512 w 914"/>
              <a:gd name="T43" fmla="*/ 881 h 1039"/>
              <a:gd name="T44" fmla="*/ 522 w 914"/>
              <a:gd name="T45" fmla="*/ 881 h 1039"/>
              <a:gd name="T46" fmla="*/ 528 w 914"/>
              <a:gd name="T47" fmla="*/ 969 h 1039"/>
              <a:gd name="T48" fmla="*/ 566 w 914"/>
              <a:gd name="T49" fmla="*/ 1038 h 1039"/>
              <a:gd name="T50" fmla="*/ 600 w 914"/>
              <a:gd name="T51" fmla="*/ 969 h 1039"/>
              <a:gd name="T52" fmla="*/ 609 w 914"/>
              <a:gd name="T53" fmla="*/ 881 h 1039"/>
              <a:gd name="T54" fmla="*/ 619 w 914"/>
              <a:gd name="T55" fmla="*/ 881 h 1039"/>
              <a:gd name="T56" fmla="*/ 628 w 914"/>
              <a:gd name="T57" fmla="*/ 881 h 1039"/>
              <a:gd name="T58" fmla="*/ 638 w 914"/>
              <a:gd name="T59" fmla="*/ 969 h 1039"/>
              <a:gd name="T60" fmla="*/ 678 w 914"/>
              <a:gd name="T61" fmla="*/ 1038 h 1039"/>
              <a:gd name="T62" fmla="*/ 719 w 914"/>
              <a:gd name="T63" fmla="*/ 966 h 1039"/>
              <a:gd name="T64" fmla="*/ 719 w 914"/>
              <a:gd name="T65" fmla="*/ 903 h 1039"/>
              <a:gd name="T66" fmla="*/ 766 w 914"/>
              <a:gd name="T67" fmla="*/ 775 h 1039"/>
              <a:gd name="T68" fmla="*/ 913 w 914"/>
              <a:gd name="T69" fmla="*/ 456 h 1039"/>
              <a:gd name="T70" fmla="*/ 456 w 914"/>
              <a:gd name="T71" fmla="*/ 0 h 1039"/>
              <a:gd name="T72" fmla="*/ 275 w 914"/>
              <a:gd name="T73" fmla="*/ 606 h 1039"/>
              <a:gd name="T74" fmla="*/ 275 w 914"/>
              <a:gd name="T75" fmla="*/ 606 h 1039"/>
              <a:gd name="T76" fmla="*/ 131 w 914"/>
              <a:gd name="T77" fmla="*/ 462 h 1039"/>
              <a:gd name="T78" fmla="*/ 275 w 914"/>
              <a:gd name="T79" fmla="*/ 322 h 1039"/>
              <a:gd name="T80" fmla="*/ 419 w 914"/>
              <a:gd name="T81" fmla="*/ 462 h 1039"/>
              <a:gd name="T82" fmla="*/ 275 w 914"/>
              <a:gd name="T83" fmla="*/ 606 h 1039"/>
              <a:gd name="T84" fmla="*/ 491 w 914"/>
              <a:gd name="T85" fmla="*/ 756 h 1039"/>
              <a:gd name="T86" fmla="*/ 491 w 914"/>
              <a:gd name="T87" fmla="*/ 756 h 1039"/>
              <a:gd name="T88" fmla="*/ 425 w 914"/>
              <a:gd name="T89" fmla="*/ 756 h 1039"/>
              <a:gd name="T90" fmla="*/ 387 w 914"/>
              <a:gd name="T91" fmla="*/ 694 h 1039"/>
              <a:gd name="T92" fmla="*/ 422 w 914"/>
              <a:gd name="T93" fmla="*/ 637 h 1039"/>
              <a:gd name="T94" fmla="*/ 494 w 914"/>
              <a:gd name="T95" fmla="*/ 637 h 1039"/>
              <a:gd name="T96" fmla="*/ 528 w 914"/>
              <a:gd name="T97" fmla="*/ 694 h 1039"/>
              <a:gd name="T98" fmla="*/ 491 w 914"/>
              <a:gd name="T99" fmla="*/ 756 h 1039"/>
              <a:gd name="T100" fmla="*/ 641 w 914"/>
              <a:gd name="T101" fmla="*/ 606 h 1039"/>
              <a:gd name="T102" fmla="*/ 641 w 914"/>
              <a:gd name="T103" fmla="*/ 606 h 1039"/>
              <a:gd name="T104" fmla="*/ 497 w 914"/>
              <a:gd name="T105" fmla="*/ 462 h 1039"/>
              <a:gd name="T106" fmla="*/ 641 w 914"/>
              <a:gd name="T107" fmla="*/ 322 h 1039"/>
              <a:gd name="T108" fmla="*/ 781 w 914"/>
              <a:gd name="T109" fmla="*/ 462 h 1039"/>
              <a:gd name="T110" fmla="*/ 641 w 914"/>
              <a:gd name="T111" fmla="*/ 606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14" h="1039">
                <a:moveTo>
                  <a:pt x="456" y="0"/>
                </a:moveTo>
                <a:lnTo>
                  <a:pt x="456" y="0"/>
                </a:lnTo>
                <a:cubicBezTo>
                  <a:pt x="206" y="0"/>
                  <a:pt x="0" y="203"/>
                  <a:pt x="0" y="456"/>
                </a:cubicBezTo>
                <a:cubicBezTo>
                  <a:pt x="0" y="612"/>
                  <a:pt x="147" y="775"/>
                  <a:pt x="147" y="775"/>
                </a:cubicBezTo>
                <a:cubicBezTo>
                  <a:pt x="175" y="806"/>
                  <a:pt x="197" y="863"/>
                  <a:pt x="197" y="903"/>
                </a:cubicBezTo>
                <a:cubicBezTo>
                  <a:pt x="197" y="966"/>
                  <a:pt x="197" y="966"/>
                  <a:pt x="197" y="966"/>
                </a:cubicBezTo>
                <a:cubicBezTo>
                  <a:pt x="197" y="1006"/>
                  <a:pt x="216" y="1038"/>
                  <a:pt x="237" y="1038"/>
                </a:cubicBezTo>
                <a:cubicBezTo>
                  <a:pt x="259" y="1038"/>
                  <a:pt x="278" y="1006"/>
                  <a:pt x="278" y="969"/>
                </a:cubicBezTo>
                <a:cubicBezTo>
                  <a:pt x="278" y="928"/>
                  <a:pt x="281" y="891"/>
                  <a:pt x="287" y="881"/>
                </a:cubicBezTo>
                <a:cubicBezTo>
                  <a:pt x="287" y="881"/>
                  <a:pt x="287" y="881"/>
                  <a:pt x="297" y="881"/>
                </a:cubicBezTo>
                <a:cubicBezTo>
                  <a:pt x="306" y="881"/>
                  <a:pt x="306" y="881"/>
                  <a:pt x="306" y="881"/>
                </a:cubicBezTo>
                <a:cubicBezTo>
                  <a:pt x="309" y="891"/>
                  <a:pt x="312" y="928"/>
                  <a:pt x="312" y="969"/>
                </a:cubicBezTo>
                <a:cubicBezTo>
                  <a:pt x="312" y="1006"/>
                  <a:pt x="328" y="1038"/>
                  <a:pt x="350" y="1038"/>
                </a:cubicBezTo>
                <a:cubicBezTo>
                  <a:pt x="369" y="1038"/>
                  <a:pt x="387" y="1006"/>
                  <a:pt x="387" y="969"/>
                </a:cubicBezTo>
                <a:cubicBezTo>
                  <a:pt x="387" y="928"/>
                  <a:pt x="391" y="891"/>
                  <a:pt x="394" y="881"/>
                </a:cubicBezTo>
                <a:cubicBezTo>
                  <a:pt x="394" y="881"/>
                  <a:pt x="394" y="881"/>
                  <a:pt x="403" y="881"/>
                </a:cubicBezTo>
                <a:cubicBezTo>
                  <a:pt x="412" y="881"/>
                  <a:pt x="412" y="881"/>
                  <a:pt x="412" y="881"/>
                </a:cubicBezTo>
                <a:cubicBezTo>
                  <a:pt x="419" y="891"/>
                  <a:pt x="422" y="928"/>
                  <a:pt x="422" y="969"/>
                </a:cubicBezTo>
                <a:cubicBezTo>
                  <a:pt x="422" y="1006"/>
                  <a:pt x="437" y="1038"/>
                  <a:pt x="456" y="1038"/>
                </a:cubicBezTo>
                <a:cubicBezTo>
                  <a:pt x="478" y="1038"/>
                  <a:pt x="494" y="1006"/>
                  <a:pt x="494" y="969"/>
                </a:cubicBezTo>
                <a:cubicBezTo>
                  <a:pt x="494" y="928"/>
                  <a:pt x="497" y="891"/>
                  <a:pt x="503" y="881"/>
                </a:cubicBezTo>
                <a:cubicBezTo>
                  <a:pt x="503" y="881"/>
                  <a:pt x="503" y="881"/>
                  <a:pt x="512" y="881"/>
                </a:cubicBezTo>
                <a:cubicBezTo>
                  <a:pt x="522" y="881"/>
                  <a:pt x="522" y="881"/>
                  <a:pt x="522" y="881"/>
                </a:cubicBezTo>
                <a:cubicBezTo>
                  <a:pt x="525" y="891"/>
                  <a:pt x="528" y="928"/>
                  <a:pt x="528" y="969"/>
                </a:cubicBezTo>
                <a:cubicBezTo>
                  <a:pt x="528" y="1006"/>
                  <a:pt x="544" y="1038"/>
                  <a:pt x="566" y="1038"/>
                </a:cubicBezTo>
                <a:cubicBezTo>
                  <a:pt x="584" y="1038"/>
                  <a:pt x="600" y="1006"/>
                  <a:pt x="600" y="969"/>
                </a:cubicBezTo>
                <a:cubicBezTo>
                  <a:pt x="600" y="928"/>
                  <a:pt x="606" y="891"/>
                  <a:pt x="609" y="881"/>
                </a:cubicBezTo>
                <a:cubicBezTo>
                  <a:pt x="609" y="881"/>
                  <a:pt x="609" y="881"/>
                  <a:pt x="619" y="881"/>
                </a:cubicBezTo>
                <a:cubicBezTo>
                  <a:pt x="628" y="881"/>
                  <a:pt x="628" y="881"/>
                  <a:pt x="628" y="881"/>
                </a:cubicBezTo>
                <a:cubicBezTo>
                  <a:pt x="634" y="891"/>
                  <a:pt x="638" y="928"/>
                  <a:pt x="638" y="969"/>
                </a:cubicBezTo>
                <a:cubicBezTo>
                  <a:pt x="638" y="1006"/>
                  <a:pt x="656" y="1038"/>
                  <a:pt x="678" y="1038"/>
                </a:cubicBezTo>
                <a:cubicBezTo>
                  <a:pt x="700" y="1038"/>
                  <a:pt x="719" y="1006"/>
                  <a:pt x="719" y="966"/>
                </a:cubicBezTo>
                <a:cubicBezTo>
                  <a:pt x="719" y="903"/>
                  <a:pt x="719" y="903"/>
                  <a:pt x="719" y="903"/>
                </a:cubicBezTo>
                <a:cubicBezTo>
                  <a:pt x="719" y="863"/>
                  <a:pt x="741" y="806"/>
                  <a:pt x="766" y="775"/>
                </a:cubicBezTo>
                <a:cubicBezTo>
                  <a:pt x="766" y="775"/>
                  <a:pt x="913" y="612"/>
                  <a:pt x="913" y="456"/>
                </a:cubicBezTo>
                <a:cubicBezTo>
                  <a:pt x="913" y="203"/>
                  <a:pt x="709" y="0"/>
                  <a:pt x="456" y="0"/>
                </a:cubicBezTo>
                <a:close/>
                <a:moveTo>
                  <a:pt x="275" y="606"/>
                </a:moveTo>
                <a:lnTo>
                  <a:pt x="275" y="606"/>
                </a:lnTo>
                <a:cubicBezTo>
                  <a:pt x="197" y="606"/>
                  <a:pt x="131" y="544"/>
                  <a:pt x="131" y="462"/>
                </a:cubicBezTo>
                <a:cubicBezTo>
                  <a:pt x="131" y="384"/>
                  <a:pt x="197" y="322"/>
                  <a:pt x="275" y="322"/>
                </a:cubicBezTo>
                <a:cubicBezTo>
                  <a:pt x="353" y="322"/>
                  <a:pt x="419" y="384"/>
                  <a:pt x="419" y="462"/>
                </a:cubicBezTo>
                <a:cubicBezTo>
                  <a:pt x="419" y="544"/>
                  <a:pt x="353" y="606"/>
                  <a:pt x="275" y="606"/>
                </a:cubicBezTo>
                <a:close/>
                <a:moveTo>
                  <a:pt x="491" y="756"/>
                </a:moveTo>
                <a:lnTo>
                  <a:pt x="491" y="756"/>
                </a:lnTo>
                <a:cubicBezTo>
                  <a:pt x="425" y="756"/>
                  <a:pt x="425" y="756"/>
                  <a:pt x="425" y="756"/>
                </a:cubicBezTo>
                <a:cubicBezTo>
                  <a:pt x="384" y="756"/>
                  <a:pt x="369" y="728"/>
                  <a:pt x="387" y="694"/>
                </a:cubicBezTo>
                <a:cubicBezTo>
                  <a:pt x="422" y="637"/>
                  <a:pt x="422" y="637"/>
                  <a:pt x="422" y="637"/>
                </a:cubicBezTo>
                <a:cubicBezTo>
                  <a:pt x="441" y="600"/>
                  <a:pt x="475" y="600"/>
                  <a:pt x="494" y="637"/>
                </a:cubicBezTo>
                <a:cubicBezTo>
                  <a:pt x="528" y="694"/>
                  <a:pt x="528" y="694"/>
                  <a:pt x="528" y="694"/>
                </a:cubicBezTo>
                <a:cubicBezTo>
                  <a:pt x="547" y="728"/>
                  <a:pt x="531" y="756"/>
                  <a:pt x="491" y="756"/>
                </a:cubicBezTo>
                <a:close/>
                <a:moveTo>
                  <a:pt x="641" y="606"/>
                </a:moveTo>
                <a:lnTo>
                  <a:pt x="641" y="606"/>
                </a:lnTo>
                <a:cubicBezTo>
                  <a:pt x="563" y="606"/>
                  <a:pt x="497" y="544"/>
                  <a:pt x="497" y="462"/>
                </a:cubicBezTo>
                <a:cubicBezTo>
                  <a:pt x="497" y="384"/>
                  <a:pt x="563" y="322"/>
                  <a:pt x="641" y="322"/>
                </a:cubicBezTo>
                <a:cubicBezTo>
                  <a:pt x="719" y="322"/>
                  <a:pt x="781" y="384"/>
                  <a:pt x="781" y="462"/>
                </a:cubicBezTo>
                <a:cubicBezTo>
                  <a:pt x="781" y="544"/>
                  <a:pt x="719" y="606"/>
                  <a:pt x="641" y="606"/>
                </a:cubicBezTo>
                <a:close/>
              </a:path>
            </a:pathLst>
          </a:custGeom>
          <a:solidFill>
            <a:srgbClr val="E3173E"/>
          </a:solidFill>
          <a:ln>
            <a:noFill/>
          </a:ln>
          <a:effectLst/>
          <a:extLst>
            <a:ext uri="{91240B29-F687-4f45-9708-019B960494DF}">
              <a14:hiddenLine xmlns="" xmlns:a14="http://schemas.microsoft.com/office/drawing/2010/main" w="9525" cap="flat">
                <a:solidFill>
                  <a:srgbClr val="E3173E"/>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1436" tIns="45719" rIns="91436" bIns="45719" anchor="ctr"/>
          <a:lstStyle/>
          <a:p>
            <a:endParaRPr lang="en-US"/>
          </a:p>
        </p:txBody>
      </p:sp>
      <p:cxnSp>
        <p:nvCxnSpPr>
          <p:cNvPr id="85" name="Straight Arrow Connector 84"/>
          <p:cNvCxnSpPr/>
          <p:nvPr/>
        </p:nvCxnSpPr>
        <p:spPr>
          <a:xfrm>
            <a:off x="8466526" y="3583012"/>
            <a:ext cx="0" cy="411165"/>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6" name="Text Placeholder 8"/>
          <p:cNvSpPr txBox="1">
            <a:spLocks/>
          </p:cNvSpPr>
          <p:nvPr/>
        </p:nvSpPr>
        <p:spPr>
          <a:xfrm>
            <a:off x="9465620" y="3872914"/>
            <a:ext cx="2184400" cy="348727"/>
          </a:xfrm>
          <a:prstGeom prst="rect">
            <a:avLst/>
          </a:prstGeom>
        </p:spPr>
        <p:txBody>
          <a:bodyPr anchor="ctr">
            <a:noAutofit/>
          </a:bodyPr>
          <a:lstStyle>
            <a:defPPr>
              <a:defRPr lang="en-US"/>
            </a:defPPr>
            <a:lvl1pPr indent="0" algn="ctr" defTabSz="457200">
              <a:spcBef>
                <a:spcPct val="20000"/>
              </a:spcBef>
              <a:buFont typeface="Arial"/>
              <a:buNone/>
              <a:defRPr sz="3200">
                <a:solidFill>
                  <a:schemeClr val="accent1">
                    <a:lumMod val="75000"/>
                  </a:schemeClr>
                </a:solidFill>
                <a:latin typeface="Franklin Gothic Medium"/>
                <a:ea typeface="Tahoma" pitchFamily="34" charset="0"/>
                <a:cs typeface="Franklin Gothic Medium"/>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US" sz="1500" dirty="0">
                <a:solidFill>
                  <a:srgbClr val="FF0000"/>
                </a:solidFill>
              </a:rPr>
              <a:t>Difficult to scale for</a:t>
            </a:r>
          </a:p>
          <a:p>
            <a:r>
              <a:rPr lang="en-US" sz="1500" dirty="0">
                <a:solidFill>
                  <a:srgbClr val="FF0000"/>
                </a:solidFill>
              </a:rPr>
              <a:t>“Defense-in-Depth”</a:t>
            </a:r>
          </a:p>
          <a:p>
            <a:r>
              <a:rPr lang="en-US" sz="1500" dirty="0">
                <a:solidFill>
                  <a:srgbClr val="FF0000"/>
                </a:solidFill>
              </a:rPr>
              <a:t>and more capacity</a:t>
            </a:r>
          </a:p>
        </p:txBody>
      </p:sp>
      <p:cxnSp>
        <p:nvCxnSpPr>
          <p:cNvPr id="88" name="Straight Arrow Connector 87"/>
          <p:cNvCxnSpPr/>
          <p:nvPr/>
        </p:nvCxnSpPr>
        <p:spPr>
          <a:xfrm>
            <a:off x="9695601" y="3583012"/>
            <a:ext cx="1600099" cy="0"/>
          </a:xfrm>
          <a:prstGeom prst="straightConnector1">
            <a:avLst/>
          </a:prstGeom>
          <a:ln w="28575"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90" name="Text Placeholder 8"/>
          <p:cNvSpPr txBox="1">
            <a:spLocks/>
          </p:cNvSpPr>
          <p:nvPr/>
        </p:nvSpPr>
        <p:spPr>
          <a:xfrm>
            <a:off x="9475037" y="5492629"/>
            <a:ext cx="2184400" cy="348727"/>
          </a:xfrm>
          <a:prstGeom prst="rect">
            <a:avLst/>
          </a:prstGeom>
        </p:spPr>
        <p:txBody>
          <a:bodyPr anchor="ctr">
            <a:noAutofit/>
          </a:bodyPr>
          <a:lstStyle>
            <a:defPPr>
              <a:defRPr lang="en-US"/>
            </a:defPPr>
            <a:lvl1pPr indent="0" algn="ctr" defTabSz="457200">
              <a:spcBef>
                <a:spcPct val="20000"/>
              </a:spcBef>
              <a:buFont typeface="Arial"/>
              <a:buNone/>
              <a:defRPr sz="3200">
                <a:solidFill>
                  <a:schemeClr val="accent1">
                    <a:lumMod val="75000"/>
                  </a:schemeClr>
                </a:solidFill>
                <a:latin typeface="Franklin Gothic Medium"/>
                <a:ea typeface="Tahoma" pitchFamily="34" charset="0"/>
                <a:cs typeface="Franklin Gothic Medium"/>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US" sz="1500" dirty="0">
                <a:solidFill>
                  <a:srgbClr val="FF0000"/>
                </a:solidFill>
              </a:rPr>
              <a:t>Difficult to scale</a:t>
            </a:r>
          </a:p>
          <a:p>
            <a:r>
              <a:rPr lang="en-US" sz="1500" dirty="0">
                <a:solidFill>
                  <a:srgbClr val="FF0000"/>
                </a:solidFill>
              </a:rPr>
              <a:t>Capacity</a:t>
            </a:r>
          </a:p>
        </p:txBody>
      </p:sp>
      <p:cxnSp>
        <p:nvCxnSpPr>
          <p:cNvPr id="91" name="Straight Arrow Connector 90"/>
          <p:cNvCxnSpPr/>
          <p:nvPr/>
        </p:nvCxnSpPr>
        <p:spPr>
          <a:xfrm flipH="1">
            <a:off x="11576965" y="2211476"/>
            <a:ext cx="18966" cy="1398774"/>
          </a:xfrm>
          <a:prstGeom prst="straightConnector1">
            <a:avLst/>
          </a:prstGeom>
          <a:ln w="28575"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252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79"/>
                                        </p:tgtEl>
                                        <p:attrNameLst>
                                          <p:attrName>style.visibility</p:attrName>
                                        </p:attrNameLst>
                                      </p:cBhvr>
                                      <p:to>
                                        <p:strVal val="visible"/>
                                      </p:to>
                                    </p:set>
                                    <p:anim calcmode="lin" valueType="num">
                                      <p:cBhvr>
                                        <p:cTn id="7" dur="500" fill="hold"/>
                                        <p:tgtEl>
                                          <p:spTgt spid="79"/>
                                        </p:tgtEl>
                                        <p:attrNameLst>
                                          <p:attrName>ppt_w</p:attrName>
                                        </p:attrNameLst>
                                      </p:cBhvr>
                                      <p:tavLst>
                                        <p:tav tm="0">
                                          <p:val>
                                            <p:fltVal val="0"/>
                                          </p:val>
                                        </p:tav>
                                        <p:tav tm="100000">
                                          <p:val>
                                            <p:strVal val="#ppt_w"/>
                                          </p:val>
                                        </p:tav>
                                      </p:tavLst>
                                    </p:anim>
                                    <p:anim calcmode="lin" valueType="num">
                                      <p:cBhvr>
                                        <p:cTn id="8" dur="500" fill="hold"/>
                                        <p:tgtEl>
                                          <p:spTgt spid="79"/>
                                        </p:tgtEl>
                                        <p:attrNameLst>
                                          <p:attrName>ppt_h</p:attrName>
                                        </p:attrNameLst>
                                      </p:cBhvr>
                                      <p:tavLst>
                                        <p:tav tm="0">
                                          <p:val>
                                            <p:fltVal val="0"/>
                                          </p:val>
                                        </p:tav>
                                        <p:tav tm="100000">
                                          <p:val>
                                            <p:strVal val="#ppt_h"/>
                                          </p:val>
                                        </p:tav>
                                      </p:tavLst>
                                    </p:anim>
                                    <p:animEffect transition="in" filter="fade">
                                      <p:cBhvr>
                                        <p:cTn id="9"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10-14 at 9.44.58 AM.png"/>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659770" y="837956"/>
            <a:ext cx="6536012" cy="3713380"/>
          </a:xfrm>
          <a:prstGeom prst="rect">
            <a:avLst/>
          </a:prstGeom>
        </p:spPr>
      </p:pic>
      <p:sp>
        <p:nvSpPr>
          <p:cNvPr id="48" name="Title 47"/>
          <p:cNvSpPr>
            <a:spLocks noGrp="1"/>
          </p:cNvSpPr>
          <p:nvPr>
            <p:ph type="title"/>
          </p:nvPr>
        </p:nvSpPr>
        <p:spPr>
          <a:xfrm>
            <a:off x="292330" y="168586"/>
            <a:ext cx="10972800" cy="1224994"/>
          </a:xfrm>
        </p:spPr>
        <p:txBody>
          <a:bodyPr/>
          <a:lstStyle/>
          <a:p>
            <a:r>
              <a:rPr lang="en-US" dirty="0"/>
              <a:t>Advanced Threat Protection with F5 and FireEye</a:t>
            </a:r>
          </a:p>
        </p:txBody>
      </p:sp>
      <p:sp>
        <p:nvSpPr>
          <p:cNvPr id="146" name="Freeform 145"/>
          <p:cNvSpPr/>
          <p:nvPr/>
        </p:nvSpPr>
        <p:spPr>
          <a:xfrm>
            <a:off x="3263357" y="961078"/>
            <a:ext cx="2396413" cy="4549479"/>
          </a:xfrm>
          <a:custGeom>
            <a:avLst/>
            <a:gdLst>
              <a:gd name="connsiteX0" fmla="*/ 2397037 w 2397037"/>
              <a:gd name="connsiteY0" fmla="*/ 521856 h 4550664"/>
              <a:gd name="connsiteX1" fmla="*/ 924371 w 2397037"/>
              <a:gd name="connsiteY1" fmla="*/ 40592 h 4550664"/>
              <a:gd name="connsiteX2" fmla="*/ 231353 w 2397037"/>
              <a:gd name="connsiteY2" fmla="*/ 492980 h 4550664"/>
              <a:gd name="connsiteX3" fmla="*/ 19597 w 2397037"/>
              <a:gd name="connsiteY3" fmla="*/ 4160205 h 4550664"/>
              <a:gd name="connsiteX4" fmla="*/ 654864 w 2397037"/>
              <a:gd name="connsiteY4" fmla="*/ 4256458 h 4550664"/>
              <a:gd name="connsiteX5" fmla="*/ 625988 w 2397037"/>
              <a:gd name="connsiteY5" fmla="*/ 2485409 h 4550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7037" h="4550664">
                <a:moveTo>
                  <a:pt x="2397037" y="521856"/>
                </a:moveTo>
                <a:cubicBezTo>
                  <a:pt x="1841177" y="283630"/>
                  <a:pt x="1285318" y="45405"/>
                  <a:pt x="924371" y="40592"/>
                </a:cubicBezTo>
                <a:cubicBezTo>
                  <a:pt x="563424" y="35779"/>
                  <a:pt x="382149" y="-193622"/>
                  <a:pt x="231353" y="492980"/>
                </a:cubicBezTo>
                <a:cubicBezTo>
                  <a:pt x="80557" y="1179582"/>
                  <a:pt x="-50988" y="3532959"/>
                  <a:pt x="19597" y="4160205"/>
                </a:cubicBezTo>
                <a:cubicBezTo>
                  <a:pt x="90182" y="4787451"/>
                  <a:pt x="553799" y="4535591"/>
                  <a:pt x="654864" y="4256458"/>
                </a:cubicBezTo>
                <a:cubicBezTo>
                  <a:pt x="755929" y="3977325"/>
                  <a:pt x="690958" y="3231367"/>
                  <a:pt x="625988" y="2485409"/>
                </a:cubicBezTo>
              </a:path>
            </a:pathLst>
          </a:custGeom>
          <a:noFill/>
        </p:spPr>
        <p:txBody>
          <a:bodyPr rtlCol="0" anchor="ctr"/>
          <a:lstStyle/>
          <a:p>
            <a:pPr algn="ctr"/>
            <a:endParaRPr lang="en-US" sz="1799"/>
          </a:p>
        </p:txBody>
      </p:sp>
      <p:sp>
        <p:nvSpPr>
          <p:cNvPr id="11" name="Rectangle 10"/>
          <p:cNvSpPr/>
          <p:nvPr/>
        </p:nvSpPr>
        <p:spPr>
          <a:xfrm>
            <a:off x="5659770" y="4476477"/>
            <a:ext cx="6529054" cy="2075909"/>
          </a:xfrm>
          <a:prstGeom prst="rect">
            <a:avLst/>
          </a:prstGeom>
          <a:solidFill>
            <a:schemeClr val="tx1">
              <a:lumMod val="50000"/>
              <a:lumOff val="50000"/>
            </a:schemeClr>
          </a:solidFill>
        </p:spPr>
        <p:txBody>
          <a:bodyPr vert="horz" wrap="square" lIns="182832" tIns="0" rIns="182832" bIns="0" rtlCol="0" anchor="ctr">
            <a:noAutofit/>
          </a:bodyPr>
          <a:lstStyle/>
          <a:p>
            <a:pPr algn="ctr">
              <a:lnSpc>
                <a:spcPct val="90000"/>
              </a:lnSpc>
            </a:pPr>
            <a:endParaRPr lang="en-US" sz="1999" cap="all" dirty="0" err="1">
              <a:solidFill>
                <a:schemeClr val="bg1"/>
              </a:solidFill>
              <a:effectLst>
                <a:outerShdw blurRad="38100" dist="25400" dir="2700000" algn="tl">
                  <a:srgbClr val="000000">
                    <a:alpha val="0"/>
                  </a:srgbClr>
                </a:outerShdw>
              </a:effectLst>
              <a:latin typeface="+mj-lt"/>
            </a:endParaRPr>
          </a:p>
        </p:txBody>
      </p:sp>
      <p:sp>
        <p:nvSpPr>
          <p:cNvPr id="71" name="Rectangle 70"/>
          <p:cNvSpPr/>
          <p:nvPr/>
        </p:nvSpPr>
        <p:spPr>
          <a:xfrm>
            <a:off x="5923043" y="4659821"/>
            <a:ext cx="6295554" cy="1461322"/>
          </a:xfrm>
          <a:prstGeom prst="rect">
            <a:avLst/>
          </a:prstGeom>
        </p:spPr>
        <p:txBody>
          <a:bodyPr wrap="square">
            <a:spAutoFit/>
          </a:bodyPr>
          <a:lstStyle/>
          <a:p>
            <a:pPr>
              <a:spcBef>
                <a:spcPts val="1200"/>
              </a:spcBef>
              <a:spcAft>
                <a:spcPts val="600"/>
              </a:spcAft>
            </a:pPr>
            <a:r>
              <a:rPr lang="en-JM" sz="1999" b="1" dirty="0">
                <a:solidFill>
                  <a:schemeClr val="bg1"/>
                </a:solidFill>
                <a:latin typeface="Franklin Gothic Book" panose="020B0503020102020204" pitchFamily="34" charset="0"/>
                <a:cs typeface="Franklin Gothic Medium"/>
              </a:rPr>
              <a:t>Key benefits</a:t>
            </a:r>
          </a:p>
          <a:p>
            <a:pPr marL="233284" indent="-180913">
              <a:spcAft>
                <a:spcPts val="600"/>
              </a:spcAft>
              <a:buFont typeface="Arial"/>
              <a:buChar char="•"/>
            </a:pPr>
            <a:r>
              <a:rPr lang="en-JM" sz="1799" dirty="0">
                <a:solidFill>
                  <a:schemeClr val="bg1"/>
                </a:solidFill>
                <a:latin typeface="Franklin Gothic Book" panose="020B0503020102020204" pitchFamily="34" charset="0"/>
              </a:rPr>
              <a:t>Find hidden threats with SSL visibility</a:t>
            </a:r>
          </a:p>
          <a:p>
            <a:pPr marL="233284" indent="-180913">
              <a:spcAft>
                <a:spcPts val="600"/>
              </a:spcAft>
              <a:buFont typeface="Arial"/>
              <a:buChar char="•"/>
            </a:pPr>
            <a:r>
              <a:rPr lang="en-US" sz="1799" dirty="0">
                <a:solidFill>
                  <a:schemeClr val="bg1"/>
                </a:solidFill>
                <a:latin typeface="Franklin Gothic Book" panose="020B0503020102020204" pitchFamily="34" charset="0"/>
              </a:rPr>
              <a:t>Deliver advanced threat protection with greater scalability </a:t>
            </a:r>
          </a:p>
          <a:p>
            <a:pPr marL="233284" indent="-180913">
              <a:spcAft>
                <a:spcPts val="600"/>
              </a:spcAft>
              <a:buFont typeface="Arial"/>
              <a:buChar char="•"/>
            </a:pPr>
            <a:r>
              <a:rPr lang="en-US" sz="1799" dirty="0">
                <a:solidFill>
                  <a:schemeClr val="bg1"/>
                </a:solidFill>
                <a:latin typeface="Franklin Gothic Book" panose="020B0503020102020204" pitchFamily="34" charset="0"/>
              </a:rPr>
              <a:t>Enhanced architecture for more efficient operations</a:t>
            </a:r>
          </a:p>
        </p:txBody>
      </p:sp>
      <p:sp>
        <p:nvSpPr>
          <p:cNvPr id="46" name="Content Placeholder 3"/>
          <p:cNvSpPr txBox="1">
            <a:spLocks/>
          </p:cNvSpPr>
          <p:nvPr/>
        </p:nvSpPr>
        <p:spPr>
          <a:xfrm>
            <a:off x="594873" y="4191860"/>
            <a:ext cx="4548004" cy="1862233"/>
          </a:xfrm>
          <a:prstGeom prst="rect">
            <a:avLst/>
          </a:prstGeom>
        </p:spPr>
        <p:txBody>
          <a:bodyPr/>
          <a:lstStyle>
            <a:lvl1pPr marL="274320" indent="-274320" algn="l" defTabSz="914400" rtl="0" eaLnBrk="1" latinLnBrk="0" hangingPunct="1">
              <a:lnSpc>
                <a:spcPct val="90000"/>
              </a:lnSpc>
              <a:spcBef>
                <a:spcPts val="1200"/>
              </a:spcBef>
              <a:spcAft>
                <a:spcPts val="600"/>
              </a:spcAft>
              <a:buClrTx/>
              <a:buFont typeface="Arial" pitchFamily="34" charset="0"/>
              <a:buChar char="•"/>
              <a:defRPr sz="2400" kern="1200">
                <a:solidFill>
                  <a:schemeClr val="tx2"/>
                </a:solidFill>
                <a:effectLst>
                  <a:outerShdw blurRad="38100" dist="25400" dir="2700000" algn="tl">
                    <a:srgbClr val="000000">
                      <a:alpha val="0"/>
                    </a:srgbClr>
                  </a:outerShdw>
                </a:effectLst>
                <a:latin typeface="+mn-lt"/>
                <a:ea typeface="+mn-ea"/>
                <a:cs typeface="+mn-cs"/>
              </a:defRPr>
            </a:lvl1pPr>
            <a:lvl2pPr marL="54864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2"/>
                </a:solidFill>
                <a:effectLst>
                  <a:outerShdw blurRad="38100" dist="25400" dir="2700000" algn="tl">
                    <a:srgbClr val="000000">
                      <a:alpha val="0"/>
                    </a:srgbClr>
                  </a:outerShdw>
                </a:effectLst>
                <a:latin typeface="+mn-lt"/>
                <a:ea typeface="+mn-ea"/>
                <a:cs typeface="+mn-cs"/>
              </a:defRPr>
            </a:lvl2pPr>
            <a:lvl3pPr marL="82296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2"/>
                </a:solidFill>
                <a:effectLst>
                  <a:outerShdw blurRad="38100" dist="25400" dir="2700000" algn="tl">
                    <a:srgbClr val="000000">
                      <a:alpha val="0"/>
                    </a:srgbClr>
                  </a:outerShdw>
                </a:effectLst>
                <a:latin typeface="+mn-lt"/>
                <a:ea typeface="+mn-ea"/>
                <a:cs typeface="+mn-cs"/>
              </a:defRPr>
            </a:lvl3pPr>
            <a:lvl4pPr marL="109728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2"/>
                </a:solidFill>
                <a:effectLst>
                  <a:outerShdw blurRad="38100" dist="25400" dir="2700000" algn="tl">
                    <a:srgbClr val="000000">
                      <a:alpha val="0"/>
                    </a:srgbClr>
                  </a:outerShdw>
                </a:effectLst>
                <a:latin typeface="+mn-lt"/>
                <a:ea typeface="+mn-ea"/>
                <a:cs typeface="+mn-cs"/>
              </a:defRPr>
            </a:lvl4pPr>
            <a:lvl5pPr marL="137160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2"/>
                </a:solidFill>
                <a:effectLst>
                  <a:outerShdw blurRad="38100" dist="25400" dir="2700000" algn="tl">
                    <a:srgbClr val="000000">
                      <a:alpha val="0"/>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4233" lvl="1" indent="-285750"/>
            <a:r>
              <a:rPr lang="en-US" sz="1600" dirty="0">
                <a:solidFill>
                  <a:srgbClr val="000000"/>
                </a:solidFill>
              </a:rPr>
              <a:t>Hardware acceleration for high performance SSL visibility </a:t>
            </a:r>
          </a:p>
          <a:p>
            <a:pPr marL="354233" lvl="1" indent="-285750"/>
            <a:r>
              <a:rPr lang="en-US" sz="1600" dirty="0">
                <a:solidFill>
                  <a:srgbClr val="000000"/>
                </a:solidFill>
              </a:rPr>
              <a:t>Provides firewall segmentation and key protection as an integral part of the design</a:t>
            </a:r>
          </a:p>
          <a:p>
            <a:pPr marL="354233" lvl="1" indent="-285750"/>
            <a:r>
              <a:rPr lang="en-US" sz="1600" dirty="0">
                <a:solidFill>
                  <a:srgbClr val="000000"/>
                </a:solidFill>
              </a:rPr>
              <a:t>Decrypts SSL on any port. Many attacks use ports other than 443.</a:t>
            </a:r>
          </a:p>
          <a:p>
            <a:pPr marL="354233" lvl="1" indent="-285750"/>
            <a:r>
              <a:rPr lang="en-US" sz="1600" dirty="0">
                <a:solidFill>
                  <a:srgbClr val="000000"/>
                </a:solidFill>
              </a:rPr>
              <a:t>Bypass URL categories dynamically and statically for flexible policy control</a:t>
            </a:r>
          </a:p>
          <a:p>
            <a:pPr marL="354233" lvl="1" indent="-285750"/>
            <a:endParaRPr lang="en-US" sz="1800" dirty="0"/>
          </a:p>
          <a:p>
            <a:endParaRPr lang="en-US" sz="2000" dirty="0"/>
          </a:p>
        </p:txBody>
      </p:sp>
      <p:sp>
        <p:nvSpPr>
          <p:cNvPr id="50" name="Content Placeholder 3"/>
          <p:cNvSpPr txBox="1">
            <a:spLocks/>
          </p:cNvSpPr>
          <p:nvPr/>
        </p:nvSpPr>
        <p:spPr>
          <a:xfrm>
            <a:off x="535523" y="3650794"/>
            <a:ext cx="4548004" cy="505382"/>
          </a:xfrm>
          <a:prstGeom prst="rect">
            <a:avLst/>
          </a:prstGeom>
          <a:solidFill>
            <a:srgbClr val="0070C0"/>
          </a:solidFill>
        </p:spPr>
        <p:txBody>
          <a:bodyPr vert="horz" wrap="square" lIns="0" tIns="0" rIns="0" bIns="0" rtlCol="0" anchor="ctr">
            <a:noAutofit/>
          </a:bodyPr>
          <a:lstStyle>
            <a:lvl1pPr marL="274320" indent="-274320" algn="l" defTabSz="914400" rtl="0" eaLnBrk="1" latinLnBrk="0" hangingPunct="1">
              <a:lnSpc>
                <a:spcPct val="90000"/>
              </a:lnSpc>
              <a:spcBef>
                <a:spcPts val="1200"/>
              </a:spcBef>
              <a:spcAft>
                <a:spcPts val="600"/>
              </a:spcAft>
              <a:buClrTx/>
              <a:buFont typeface="Arial" pitchFamily="34" charset="0"/>
              <a:buChar char="•"/>
              <a:defRPr sz="2400" kern="1200">
                <a:solidFill>
                  <a:schemeClr val="tx2"/>
                </a:solidFill>
                <a:effectLst>
                  <a:outerShdw blurRad="38100" dist="25400" dir="2700000" algn="tl">
                    <a:srgbClr val="000000">
                      <a:alpha val="0"/>
                    </a:srgbClr>
                  </a:outerShdw>
                </a:effectLst>
                <a:latin typeface="+mn-lt"/>
                <a:ea typeface="+mn-ea"/>
                <a:cs typeface="+mn-cs"/>
              </a:defRPr>
            </a:lvl1pPr>
            <a:lvl2pPr marL="54864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2"/>
                </a:solidFill>
                <a:effectLst>
                  <a:outerShdw blurRad="38100" dist="25400" dir="2700000" algn="tl">
                    <a:srgbClr val="000000">
                      <a:alpha val="0"/>
                    </a:srgbClr>
                  </a:outerShdw>
                </a:effectLst>
                <a:latin typeface="+mn-lt"/>
                <a:ea typeface="+mn-ea"/>
                <a:cs typeface="+mn-cs"/>
              </a:defRPr>
            </a:lvl2pPr>
            <a:lvl3pPr marL="82296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2"/>
                </a:solidFill>
                <a:effectLst>
                  <a:outerShdw blurRad="38100" dist="25400" dir="2700000" algn="tl">
                    <a:srgbClr val="000000">
                      <a:alpha val="0"/>
                    </a:srgbClr>
                  </a:outerShdw>
                </a:effectLst>
                <a:latin typeface="+mn-lt"/>
                <a:ea typeface="+mn-ea"/>
                <a:cs typeface="+mn-cs"/>
              </a:defRPr>
            </a:lvl3pPr>
            <a:lvl4pPr marL="109728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2"/>
                </a:solidFill>
                <a:effectLst>
                  <a:outerShdw blurRad="38100" dist="25400" dir="2700000" algn="tl">
                    <a:srgbClr val="000000">
                      <a:alpha val="0"/>
                    </a:srgbClr>
                  </a:outerShdw>
                </a:effectLst>
                <a:latin typeface="+mn-lt"/>
                <a:ea typeface="+mn-ea"/>
                <a:cs typeface="+mn-cs"/>
              </a:defRPr>
            </a:lvl4pPr>
            <a:lvl5pPr marL="137160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2"/>
                </a:solidFill>
                <a:effectLst>
                  <a:outerShdw blurRad="38100" dist="25400" dir="2700000" algn="tl">
                    <a:srgbClr val="000000">
                      <a:alpha val="0"/>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483" lvl="1" indent="0" algn="ctr">
              <a:buNone/>
            </a:pPr>
            <a:r>
              <a:rPr lang="en-US" sz="1800" dirty="0">
                <a:solidFill>
                  <a:schemeClr val="bg1"/>
                </a:solidFill>
              </a:rPr>
              <a:t>F5 Key Differentiators</a:t>
            </a:r>
          </a:p>
        </p:txBody>
      </p:sp>
      <p:sp>
        <p:nvSpPr>
          <p:cNvPr id="55" name="Content Placeholder 3"/>
          <p:cNvSpPr txBox="1">
            <a:spLocks/>
          </p:cNvSpPr>
          <p:nvPr/>
        </p:nvSpPr>
        <p:spPr>
          <a:xfrm>
            <a:off x="524256" y="1740887"/>
            <a:ext cx="4449200" cy="1862233"/>
          </a:xfrm>
          <a:prstGeom prst="rect">
            <a:avLst/>
          </a:prstGeom>
        </p:spPr>
        <p:txBody>
          <a:bodyPr/>
          <a:lstStyle>
            <a:lvl1pPr marL="274320" indent="-274320" algn="l" defTabSz="914400" rtl="0" eaLnBrk="1" latinLnBrk="0" hangingPunct="1">
              <a:lnSpc>
                <a:spcPct val="90000"/>
              </a:lnSpc>
              <a:spcBef>
                <a:spcPts val="1200"/>
              </a:spcBef>
              <a:spcAft>
                <a:spcPts val="600"/>
              </a:spcAft>
              <a:buClrTx/>
              <a:buFont typeface="Arial" pitchFamily="34" charset="0"/>
              <a:buChar char="•"/>
              <a:defRPr sz="2400" kern="1200">
                <a:solidFill>
                  <a:schemeClr val="tx2"/>
                </a:solidFill>
                <a:effectLst>
                  <a:outerShdw blurRad="38100" dist="25400" dir="2700000" algn="tl">
                    <a:srgbClr val="000000">
                      <a:alpha val="0"/>
                    </a:srgbClr>
                  </a:outerShdw>
                </a:effectLst>
                <a:latin typeface="+mn-lt"/>
                <a:ea typeface="+mn-ea"/>
                <a:cs typeface="+mn-cs"/>
              </a:defRPr>
            </a:lvl1pPr>
            <a:lvl2pPr marL="54864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2"/>
                </a:solidFill>
                <a:effectLst>
                  <a:outerShdw blurRad="38100" dist="25400" dir="2700000" algn="tl">
                    <a:srgbClr val="000000">
                      <a:alpha val="0"/>
                    </a:srgbClr>
                  </a:outerShdw>
                </a:effectLst>
                <a:latin typeface="+mn-lt"/>
                <a:ea typeface="+mn-ea"/>
                <a:cs typeface="+mn-cs"/>
              </a:defRPr>
            </a:lvl2pPr>
            <a:lvl3pPr marL="82296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2"/>
                </a:solidFill>
                <a:effectLst>
                  <a:outerShdw blurRad="38100" dist="25400" dir="2700000" algn="tl">
                    <a:srgbClr val="000000">
                      <a:alpha val="0"/>
                    </a:srgbClr>
                  </a:outerShdw>
                </a:effectLst>
                <a:latin typeface="+mn-lt"/>
                <a:ea typeface="+mn-ea"/>
                <a:cs typeface="+mn-cs"/>
              </a:defRPr>
            </a:lvl3pPr>
            <a:lvl4pPr marL="109728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2"/>
                </a:solidFill>
                <a:effectLst>
                  <a:outerShdw blurRad="38100" dist="25400" dir="2700000" algn="tl">
                    <a:srgbClr val="000000">
                      <a:alpha val="0"/>
                    </a:srgbClr>
                  </a:outerShdw>
                </a:effectLst>
                <a:latin typeface="+mn-lt"/>
                <a:ea typeface="+mn-ea"/>
                <a:cs typeface="+mn-cs"/>
              </a:defRPr>
            </a:lvl4pPr>
            <a:lvl5pPr marL="137160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2"/>
                </a:solidFill>
                <a:effectLst>
                  <a:outerShdw blurRad="38100" dist="25400" dir="2700000" algn="tl">
                    <a:srgbClr val="000000">
                      <a:alpha val="0"/>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4233" lvl="1" indent="-285750"/>
            <a:r>
              <a:rPr lang="en-US" sz="1600" dirty="0">
                <a:solidFill>
                  <a:srgbClr val="000000"/>
                </a:solidFill>
              </a:rPr>
              <a:t>Un-inspected SSL traffic poses a risk to hidden threats like malware</a:t>
            </a:r>
          </a:p>
          <a:p>
            <a:pPr marL="354233" lvl="1" indent="-285750"/>
            <a:r>
              <a:rPr lang="en-US" sz="1600" dirty="0">
                <a:solidFill>
                  <a:srgbClr val="000000"/>
                </a:solidFill>
              </a:rPr>
              <a:t>The traditional network architecture is built for little or no encryption</a:t>
            </a:r>
          </a:p>
          <a:p>
            <a:pPr marL="354233" lvl="1" indent="-285750"/>
            <a:r>
              <a:rPr lang="en-US" sz="1600" dirty="0">
                <a:solidFill>
                  <a:srgbClr val="000000"/>
                </a:solidFill>
              </a:rPr>
              <a:t>SSL stresses the overall efficiency, security and performance of the infrastructure</a:t>
            </a:r>
          </a:p>
        </p:txBody>
      </p:sp>
      <p:sp>
        <p:nvSpPr>
          <p:cNvPr id="57" name="Content Placeholder 3"/>
          <p:cNvSpPr txBox="1">
            <a:spLocks/>
          </p:cNvSpPr>
          <p:nvPr/>
        </p:nvSpPr>
        <p:spPr>
          <a:xfrm>
            <a:off x="535523" y="1142393"/>
            <a:ext cx="4548004" cy="505382"/>
          </a:xfrm>
          <a:prstGeom prst="rect">
            <a:avLst/>
          </a:prstGeom>
          <a:solidFill>
            <a:srgbClr val="0070C0"/>
          </a:solidFill>
        </p:spPr>
        <p:txBody>
          <a:bodyPr vert="horz" wrap="square" lIns="0" tIns="0" rIns="0" bIns="0" rtlCol="0" anchor="ctr">
            <a:noAutofit/>
          </a:bodyPr>
          <a:lstStyle>
            <a:lvl1pPr marL="274320" indent="-274320" algn="l" defTabSz="914400" rtl="0" eaLnBrk="1" latinLnBrk="0" hangingPunct="1">
              <a:lnSpc>
                <a:spcPct val="90000"/>
              </a:lnSpc>
              <a:spcBef>
                <a:spcPts val="1200"/>
              </a:spcBef>
              <a:spcAft>
                <a:spcPts val="600"/>
              </a:spcAft>
              <a:buClrTx/>
              <a:buFont typeface="Arial" pitchFamily="34" charset="0"/>
              <a:buChar char="•"/>
              <a:defRPr sz="2400" kern="1200">
                <a:solidFill>
                  <a:schemeClr val="tx2"/>
                </a:solidFill>
                <a:effectLst>
                  <a:outerShdw blurRad="38100" dist="25400" dir="2700000" algn="tl">
                    <a:srgbClr val="000000">
                      <a:alpha val="0"/>
                    </a:srgbClr>
                  </a:outerShdw>
                </a:effectLst>
                <a:latin typeface="+mn-lt"/>
                <a:ea typeface="+mn-ea"/>
                <a:cs typeface="+mn-cs"/>
              </a:defRPr>
            </a:lvl1pPr>
            <a:lvl2pPr marL="54864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2"/>
                </a:solidFill>
                <a:effectLst>
                  <a:outerShdw blurRad="38100" dist="25400" dir="2700000" algn="tl">
                    <a:srgbClr val="000000">
                      <a:alpha val="0"/>
                    </a:srgbClr>
                  </a:outerShdw>
                </a:effectLst>
                <a:latin typeface="+mn-lt"/>
                <a:ea typeface="+mn-ea"/>
                <a:cs typeface="+mn-cs"/>
              </a:defRPr>
            </a:lvl2pPr>
            <a:lvl3pPr marL="82296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2"/>
                </a:solidFill>
                <a:effectLst>
                  <a:outerShdw blurRad="38100" dist="25400" dir="2700000" algn="tl">
                    <a:srgbClr val="000000">
                      <a:alpha val="0"/>
                    </a:srgbClr>
                  </a:outerShdw>
                </a:effectLst>
                <a:latin typeface="+mn-lt"/>
                <a:ea typeface="+mn-ea"/>
                <a:cs typeface="+mn-cs"/>
              </a:defRPr>
            </a:lvl3pPr>
            <a:lvl4pPr marL="109728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2"/>
                </a:solidFill>
                <a:effectLst>
                  <a:outerShdw blurRad="38100" dist="25400" dir="2700000" algn="tl">
                    <a:srgbClr val="000000">
                      <a:alpha val="0"/>
                    </a:srgbClr>
                  </a:outerShdw>
                </a:effectLst>
                <a:latin typeface="+mn-lt"/>
                <a:ea typeface="+mn-ea"/>
                <a:cs typeface="+mn-cs"/>
              </a:defRPr>
            </a:lvl4pPr>
            <a:lvl5pPr marL="137160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2"/>
                </a:solidFill>
                <a:effectLst>
                  <a:outerShdw blurRad="38100" dist="25400" dir="2700000" algn="tl">
                    <a:srgbClr val="000000">
                      <a:alpha val="0"/>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483" lvl="1" indent="0" algn="ctr">
              <a:buNone/>
            </a:pPr>
            <a:r>
              <a:rPr lang="en-US" sz="1800" dirty="0">
                <a:solidFill>
                  <a:schemeClr val="bg1"/>
                </a:solidFill>
              </a:rPr>
              <a:t>The Transition to an All Encrypted World</a:t>
            </a:r>
          </a:p>
        </p:txBody>
      </p:sp>
    </p:spTree>
    <p:extLst>
      <p:ext uri="{BB962C8B-B14F-4D97-AF65-F5344CB8AC3E}">
        <p14:creationId xmlns:p14="http://schemas.microsoft.com/office/powerpoint/2010/main" val="737906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005840" y="2103120"/>
            <a:ext cx="10604092" cy="1470025"/>
          </a:xfrm>
        </p:spPr>
        <p:txBody>
          <a:bodyPr/>
          <a:lstStyle/>
          <a:p>
            <a:r>
              <a:rPr lang="en-US" dirty="0" err="1"/>
              <a:t>FireEye</a:t>
            </a:r>
            <a:r>
              <a:rPr lang="en-US" dirty="0"/>
              <a:t> Advanced Threat Protection</a:t>
            </a: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75169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6068855" y="2361351"/>
            <a:ext cx="5932723" cy="4019023"/>
            <a:chOff x="4562451" y="2078885"/>
            <a:chExt cx="4450701" cy="3014267"/>
          </a:xfrm>
        </p:grpSpPr>
        <p:pic>
          <p:nvPicPr>
            <p:cNvPr id="10" name="Picture 9" descr="expertise.png"/>
            <p:cNvPicPr>
              <a:picLocks noChangeAspect="1"/>
            </p:cNvPicPr>
            <p:nvPr/>
          </p:nvPicPr>
          <p:blipFill>
            <a:blip r:embed="rId2" cstate="email">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a:ext>
              </a:extLst>
            </a:blip>
            <a:stretch>
              <a:fillRect/>
            </a:stretch>
          </p:blipFill>
          <p:spPr>
            <a:xfrm>
              <a:off x="4562451" y="2078885"/>
              <a:ext cx="4233799" cy="2626741"/>
            </a:xfrm>
            <a:prstGeom prst="rect">
              <a:avLst/>
            </a:prstGeom>
          </p:spPr>
        </p:pic>
        <p:sp>
          <p:nvSpPr>
            <p:cNvPr id="15" name="TextBox 14"/>
            <p:cNvSpPr txBox="1"/>
            <p:nvPr/>
          </p:nvSpPr>
          <p:spPr>
            <a:xfrm>
              <a:off x="6777793" y="3900730"/>
              <a:ext cx="2132386" cy="302005"/>
            </a:xfrm>
            <a:prstGeom prst="rect">
              <a:avLst/>
            </a:prstGeom>
            <a:noFill/>
          </p:spPr>
          <p:txBody>
            <a:bodyPr wrap="square" rtlCol="0">
              <a:spAutoFit/>
            </a:bodyPr>
            <a:lstStyle/>
            <a:p>
              <a:pPr algn="r">
                <a:lnSpc>
                  <a:spcPts val="2400"/>
                </a:lnSpc>
              </a:pPr>
              <a:r>
                <a:rPr lang="en-US" sz="2100" dirty="0">
                  <a:latin typeface="Arial"/>
                  <a:cs typeface="Arial"/>
                </a:rPr>
                <a:t>EXPERTISE</a:t>
              </a:r>
            </a:p>
          </p:txBody>
        </p:sp>
        <p:sp>
          <p:nvSpPr>
            <p:cNvPr id="19" name="TextBox 18"/>
            <p:cNvSpPr txBox="1"/>
            <p:nvPr/>
          </p:nvSpPr>
          <p:spPr>
            <a:xfrm>
              <a:off x="5899566" y="4191196"/>
              <a:ext cx="3113586" cy="901956"/>
            </a:xfrm>
            <a:prstGeom prst="rect">
              <a:avLst/>
            </a:prstGeom>
            <a:noFill/>
          </p:spPr>
          <p:txBody>
            <a:bodyPr wrap="square" rtlCol="0">
              <a:spAutoFit/>
            </a:bodyPr>
            <a:lstStyle/>
            <a:p>
              <a:pPr>
                <a:lnSpc>
                  <a:spcPts val="2133"/>
                </a:lnSpc>
              </a:pPr>
              <a:r>
                <a:rPr lang="en-US" sz="1200" dirty="0">
                  <a:latin typeface="Arial"/>
                  <a:cs typeface="Arial"/>
                </a:rPr>
                <a:t>“GO-TO” RESPONDERS FOR SECURITY INCIDENTS</a:t>
              </a:r>
            </a:p>
            <a:p>
              <a:pPr>
                <a:lnSpc>
                  <a:spcPts val="2133"/>
                </a:lnSpc>
              </a:pPr>
              <a:r>
                <a:rPr lang="en-US" sz="1200" dirty="0">
                  <a:latin typeface="Arial"/>
                  <a:cs typeface="Arial"/>
                </a:rPr>
                <a:t>HUNDREDS OF CONSULTANTS AND ANALYSTS</a:t>
              </a:r>
            </a:p>
            <a:p>
              <a:pPr>
                <a:lnSpc>
                  <a:spcPts val="2133"/>
                </a:lnSpc>
              </a:pPr>
              <a:r>
                <a:rPr lang="en-US" sz="1200" dirty="0">
                  <a:latin typeface="Arial"/>
                  <a:cs typeface="Arial"/>
                </a:rPr>
                <a:t>UNMATCHED EXPERIENCE WITH ADVANCED </a:t>
              </a:r>
            </a:p>
            <a:p>
              <a:pPr>
                <a:lnSpc>
                  <a:spcPts val="2133"/>
                </a:lnSpc>
              </a:pPr>
              <a:r>
                <a:rPr lang="en-US" sz="1200" dirty="0">
                  <a:latin typeface="Arial"/>
                  <a:cs typeface="Arial"/>
                </a:rPr>
                <a:t>ATTACKERS</a:t>
              </a:r>
            </a:p>
          </p:txBody>
        </p:sp>
      </p:grpSp>
      <p:pic>
        <p:nvPicPr>
          <p:cNvPr id="25" name="Picture 2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00" y="1"/>
            <a:ext cx="15686622" cy="6858000"/>
          </a:xfrm>
          <a:prstGeom prst="rect">
            <a:avLst/>
          </a:prstGeom>
        </p:spPr>
      </p:pic>
      <p:grpSp>
        <p:nvGrpSpPr>
          <p:cNvPr id="8" name="Group 7"/>
          <p:cNvGrpSpPr/>
          <p:nvPr/>
        </p:nvGrpSpPr>
        <p:grpSpPr>
          <a:xfrm>
            <a:off x="3962385" y="88030"/>
            <a:ext cx="7901931" cy="3521117"/>
            <a:chOff x="2982187" y="373894"/>
            <a:chExt cx="5927992" cy="2640838"/>
          </a:xfrm>
        </p:grpSpPr>
        <p:pic>
          <p:nvPicPr>
            <p:cNvPr id="6" name="Picture 5" descr="technology.png"/>
            <p:cNvPicPr>
              <a:picLocks noChangeAspect="1"/>
            </p:cNvPicPr>
            <p:nvPr/>
          </p:nvPicPr>
          <p:blipFill>
            <a:blip r:embed="rId5" cstate="email">
              <a:extLst>
                <a:ext uri="{BEBA8EAE-BF5A-486C-A8C5-ECC9F3942E4B}">
                  <a14:imgProps xmlns:a14="http://schemas.microsoft.com/office/drawing/2010/main">
                    <a14:imgLayer r:embed="rId6">
                      <a14:imgEffect>
                        <a14:colorTemperature colorTemp="5900"/>
                      </a14:imgEffect>
                      <a14:imgEffect>
                        <a14:saturation sat="400000"/>
                      </a14:imgEffect>
                    </a14:imgLayer>
                  </a14:imgProps>
                </a:ext>
                <a:ext uri="{28A0092B-C50C-407E-A947-70E740481C1C}">
                  <a14:useLocalDpi xmlns:a14="http://schemas.microsoft.com/office/drawing/2010/main"/>
                </a:ext>
              </a:extLst>
            </a:blip>
            <a:stretch>
              <a:fillRect/>
            </a:stretch>
          </p:blipFill>
          <p:spPr>
            <a:xfrm>
              <a:off x="2982187" y="373894"/>
              <a:ext cx="5258181" cy="2640838"/>
            </a:xfrm>
            <a:prstGeom prst="rect">
              <a:avLst/>
            </a:prstGeom>
          </p:spPr>
        </p:pic>
        <p:sp>
          <p:nvSpPr>
            <p:cNvPr id="12" name="TextBox 11"/>
            <p:cNvSpPr txBox="1"/>
            <p:nvPr/>
          </p:nvSpPr>
          <p:spPr>
            <a:xfrm>
              <a:off x="5757782" y="917509"/>
              <a:ext cx="2132386" cy="302006"/>
            </a:xfrm>
            <a:prstGeom prst="rect">
              <a:avLst/>
            </a:prstGeom>
            <a:noFill/>
          </p:spPr>
          <p:txBody>
            <a:bodyPr wrap="square" rtlCol="0">
              <a:spAutoFit/>
            </a:bodyPr>
            <a:lstStyle/>
            <a:p>
              <a:pPr>
                <a:lnSpc>
                  <a:spcPts val="2400"/>
                </a:lnSpc>
              </a:pPr>
              <a:r>
                <a:rPr lang="en-US" sz="2100" dirty="0">
                  <a:latin typeface="Arial"/>
                  <a:cs typeface="Arial"/>
                </a:rPr>
                <a:t>TECHNOLOGY</a:t>
              </a:r>
            </a:p>
          </p:txBody>
        </p:sp>
        <p:sp>
          <p:nvSpPr>
            <p:cNvPr id="13" name="TextBox 12"/>
            <p:cNvSpPr txBox="1"/>
            <p:nvPr/>
          </p:nvSpPr>
          <p:spPr>
            <a:xfrm>
              <a:off x="5757333" y="1207947"/>
              <a:ext cx="3152846" cy="963084"/>
            </a:xfrm>
            <a:prstGeom prst="rect">
              <a:avLst/>
            </a:prstGeom>
            <a:noFill/>
          </p:spPr>
          <p:txBody>
            <a:bodyPr wrap="square" rtlCol="0">
              <a:spAutoFit/>
            </a:bodyPr>
            <a:lstStyle/>
            <a:p>
              <a:pPr>
                <a:lnSpc>
                  <a:spcPts val="1600"/>
                </a:lnSpc>
                <a:spcAft>
                  <a:spcPts val="533"/>
                </a:spcAft>
              </a:pPr>
              <a:r>
                <a:rPr lang="en-US" sz="1200" dirty="0">
                  <a:latin typeface="Arial"/>
                  <a:cs typeface="Arial"/>
                </a:rPr>
                <a:t>IDENTIFIES  KNOWN, UNKNOWN, AND NON-MALWARE BASED THREATS</a:t>
              </a:r>
            </a:p>
            <a:p>
              <a:pPr>
                <a:lnSpc>
                  <a:spcPts val="1600"/>
                </a:lnSpc>
                <a:spcAft>
                  <a:spcPts val="533"/>
                </a:spcAft>
              </a:pPr>
              <a:r>
                <a:rPr lang="en-US" sz="1200" dirty="0">
                  <a:latin typeface="Arial"/>
                  <a:cs typeface="Arial"/>
                </a:rPr>
                <a:t>INTEGRATED TO PROTECT ACROSS ALL MAJOR ATTACK VECTORS</a:t>
              </a:r>
            </a:p>
            <a:p>
              <a:pPr>
                <a:lnSpc>
                  <a:spcPts val="1600"/>
                </a:lnSpc>
                <a:spcAft>
                  <a:spcPts val="533"/>
                </a:spcAft>
              </a:pPr>
              <a:r>
                <a:rPr lang="en-US" sz="1200" dirty="0">
                  <a:latin typeface="Arial"/>
                  <a:cs typeface="Arial"/>
                </a:rPr>
                <a:t>PATENTED VIRTUAL MACHINE TECHNOLOGY</a:t>
              </a:r>
            </a:p>
          </p:txBody>
        </p:sp>
      </p:grpSp>
      <p:pic>
        <p:nvPicPr>
          <p:cNvPr id="23" name="Picture 22" descr="arrows.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474621" y="2052517"/>
            <a:ext cx="3189287" cy="3325492"/>
          </a:xfrm>
          <a:prstGeom prst="rect">
            <a:avLst/>
          </a:prstGeom>
        </p:spPr>
      </p:pic>
      <p:grpSp>
        <p:nvGrpSpPr>
          <p:cNvPr id="22" name="Group 21"/>
          <p:cNvGrpSpPr/>
          <p:nvPr/>
        </p:nvGrpSpPr>
        <p:grpSpPr>
          <a:xfrm>
            <a:off x="389272" y="2827446"/>
            <a:ext cx="6352451" cy="3577932"/>
            <a:chOff x="301654" y="2428456"/>
            <a:chExt cx="4765579" cy="2683449"/>
          </a:xfrm>
        </p:grpSpPr>
        <p:pic>
          <p:nvPicPr>
            <p:cNvPr id="14" name="Picture 13" descr="intelligence.png"/>
            <p:cNvPicPr>
              <a:picLocks noChangeAspect="1"/>
            </p:cNvPicPr>
            <p:nvPr/>
          </p:nvPicPr>
          <p:blipFill>
            <a:blip r:embed="rId8" cstate="email">
              <a:extLst>
                <a:ext uri="{BEBA8EAE-BF5A-486C-A8C5-ECC9F3942E4B}">
                  <a14:imgProps xmlns:a14="http://schemas.microsoft.com/office/drawing/2010/main">
                    <a14:imgLayer r:embed="rId9">
                      <a14:imgEffect>
                        <a14:saturation sat="400000"/>
                      </a14:imgEffect>
                    </a14:imgLayer>
                  </a14:imgProps>
                </a:ext>
                <a:ext uri="{28A0092B-C50C-407E-A947-70E740481C1C}">
                  <a14:useLocalDpi xmlns:a14="http://schemas.microsoft.com/office/drawing/2010/main"/>
                </a:ext>
              </a:extLst>
            </a:blip>
            <a:stretch>
              <a:fillRect/>
            </a:stretch>
          </p:blipFill>
          <p:spPr>
            <a:xfrm>
              <a:off x="391728" y="2626134"/>
              <a:ext cx="4675505" cy="2485771"/>
            </a:xfrm>
            <a:prstGeom prst="rect">
              <a:avLst/>
            </a:prstGeom>
          </p:spPr>
        </p:pic>
        <p:sp>
          <p:nvSpPr>
            <p:cNvPr id="20" name="TextBox 19"/>
            <p:cNvSpPr txBox="1"/>
            <p:nvPr/>
          </p:nvSpPr>
          <p:spPr>
            <a:xfrm>
              <a:off x="301654" y="2428456"/>
              <a:ext cx="2132386" cy="302006"/>
            </a:xfrm>
            <a:prstGeom prst="rect">
              <a:avLst/>
            </a:prstGeom>
            <a:noFill/>
          </p:spPr>
          <p:txBody>
            <a:bodyPr wrap="square" rtlCol="0">
              <a:spAutoFit/>
            </a:bodyPr>
            <a:lstStyle/>
            <a:p>
              <a:pPr>
                <a:lnSpc>
                  <a:spcPts val="2400"/>
                </a:lnSpc>
              </a:pPr>
              <a:r>
                <a:rPr lang="en-US" sz="2100" dirty="0">
                  <a:latin typeface="Arial"/>
                  <a:cs typeface="Arial"/>
                </a:rPr>
                <a:t>INTELLIGENCE</a:t>
              </a:r>
            </a:p>
          </p:txBody>
        </p:sp>
        <p:sp>
          <p:nvSpPr>
            <p:cNvPr id="21" name="TextBox 20"/>
            <p:cNvSpPr txBox="1"/>
            <p:nvPr/>
          </p:nvSpPr>
          <p:spPr>
            <a:xfrm>
              <a:off x="301654" y="2734040"/>
              <a:ext cx="2997205" cy="1108423"/>
            </a:xfrm>
            <a:prstGeom prst="rect">
              <a:avLst/>
            </a:prstGeom>
            <a:noFill/>
          </p:spPr>
          <p:txBody>
            <a:bodyPr wrap="square" rtlCol="0">
              <a:spAutoFit/>
            </a:bodyPr>
            <a:lstStyle/>
            <a:p>
              <a:pPr>
                <a:lnSpc>
                  <a:spcPts val="2133"/>
                </a:lnSpc>
              </a:pPr>
              <a:r>
                <a:rPr lang="en-US" sz="1200" dirty="0">
                  <a:latin typeface="Arial"/>
                  <a:cs typeface="Arial"/>
                </a:rPr>
                <a:t>DISCOVERED 20 OF THE LAST 30 ZERO-DAYS</a:t>
              </a:r>
            </a:p>
            <a:p>
              <a:pPr>
                <a:lnSpc>
                  <a:spcPts val="2133"/>
                </a:lnSpc>
              </a:pPr>
              <a:r>
                <a:rPr lang="en-US" sz="1200" dirty="0">
                  <a:latin typeface="Arial"/>
                  <a:cs typeface="Arial"/>
                </a:rPr>
                <a:t>LINE INTEL FROM INCIDENT RESPONSE</a:t>
              </a:r>
            </a:p>
            <a:p>
              <a:pPr>
                <a:lnSpc>
                  <a:spcPts val="2133"/>
                </a:lnSpc>
              </a:pPr>
              <a:r>
                <a:rPr lang="en-US" sz="1200" dirty="0">
                  <a:latin typeface="Arial"/>
                  <a:cs typeface="Arial"/>
                </a:rPr>
                <a:t>MILLIONS OF NETWORK &amp; ENDPOINT SENSORS</a:t>
              </a:r>
            </a:p>
            <a:p>
              <a:pPr>
                <a:lnSpc>
                  <a:spcPts val="2133"/>
                </a:lnSpc>
              </a:pPr>
              <a:r>
                <a:rPr lang="en-US" sz="1200" dirty="0">
                  <a:latin typeface="Arial"/>
                  <a:cs typeface="Arial"/>
                </a:rPr>
                <a:t>HUNDREDS OF INTEL AND MALWARE EXPERTS</a:t>
              </a:r>
            </a:p>
            <a:p>
              <a:pPr>
                <a:lnSpc>
                  <a:spcPts val="2133"/>
                </a:lnSpc>
              </a:pPr>
              <a:r>
                <a:rPr lang="en-US" sz="1200" dirty="0">
                  <a:latin typeface="Arial"/>
                  <a:cs typeface="Arial"/>
                </a:rPr>
                <a:t>HUNDREDS OF THREAT ACTOR PROFILES</a:t>
              </a:r>
            </a:p>
          </p:txBody>
        </p:sp>
      </p:grpSp>
      <p:pic>
        <p:nvPicPr>
          <p:cNvPr id="7" name="Picture 6" descr="slide08_03.pn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0" y="-189972"/>
            <a:ext cx="11722014" cy="6595350"/>
          </a:xfrm>
          <a:prstGeom prst="rect">
            <a:avLst/>
          </a:prstGeom>
        </p:spPr>
      </p:pic>
      <p:sp>
        <p:nvSpPr>
          <p:cNvPr id="27" name="TextBox 26"/>
          <p:cNvSpPr txBox="1"/>
          <p:nvPr/>
        </p:nvSpPr>
        <p:spPr>
          <a:xfrm>
            <a:off x="571659" y="529318"/>
            <a:ext cx="4521917" cy="369332"/>
          </a:xfrm>
          <a:prstGeom prst="rect">
            <a:avLst/>
          </a:prstGeom>
          <a:noFill/>
        </p:spPr>
        <p:txBody>
          <a:bodyPr wrap="square" rtlCol="0">
            <a:spAutoFit/>
          </a:bodyPr>
          <a:lstStyle/>
          <a:p>
            <a:r>
              <a:rPr lang="en-US" dirty="0">
                <a:solidFill>
                  <a:srgbClr val="3D3D3D"/>
                </a:solidFill>
                <a:latin typeface="Arial"/>
                <a:cs typeface="Arial"/>
              </a:rPr>
              <a:t>FIREEYE ADAPTIVE DEFENSE</a:t>
            </a:r>
          </a:p>
        </p:txBody>
      </p:sp>
    </p:spTree>
    <p:extLst>
      <p:ext uri="{BB962C8B-B14F-4D97-AF65-F5344CB8AC3E}">
        <p14:creationId xmlns:p14="http://schemas.microsoft.com/office/powerpoint/2010/main" val="3659111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childTnLst>
                                </p:cTn>
                              </p:par>
                              <p:par>
                                <p:cTn id="8" presetID="10" presetClass="entr" presetSubtype="0" fill="hold"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childTnLst>
                          </p:cTn>
                        </p:par>
                        <p:par>
                          <p:cTn id="11" fill="hold">
                            <p:stCondLst>
                              <p:cond delay="3000"/>
                            </p:stCondLst>
                            <p:childTnLst>
                              <p:par>
                                <p:cTn id="12" presetID="10" presetClass="entr" presetSubtype="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childTnLst>
                                </p:cTn>
                              </p:par>
                            </p:childTnLst>
                          </p:cTn>
                        </p:par>
                        <p:par>
                          <p:cTn id="15" fill="hold">
                            <p:stCondLst>
                              <p:cond delay="4000"/>
                            </p:stCondLst>
                            <p:childTnLst>
                              <p:par>
                                <p:cTn id="16" presetID="10" presetClass="entr" presetSubtype="0"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childTnLst>
                                </p:cTn>
                              </p:par>
                            </p:childTnLst>
                          </p:cTn>
                        </p:par>
                        <p:par>
                          <p:cTn id="19" fill="hold">
                            <p:stCondLst>
                              <p:cond delay="5000"/>
                            </p:stCondLst>
                            <p:childTnLst>
                              <p:par>
                                <p:cTn id="20" presetID="10" presetClass="entr" presetSubtype="0" fill="hold" nodeType="afterEffect">
                                  <p:stCondLst>
                                    <p:cond delay="400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400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OFFISYNC_SLIDE_GUID" val="bd9d5bf6-3fe5-492e-8076-87cb8be22681"/>
</p:tagLst>
</file>

<file path=ppt/tags/tag2.xml><?xml version="1.0" encoding="utf-8"?>
<p:tagLst xmlns:a="http://schemas.openxmlformats.org/drawingml/2006/main" xmlns:r="http://schemas.openxmlformats.org/officeDocument/2006/relationships" xmlns:p="http://schemas.openxmlformats.org/presentationml/2006/main">
  <p:tag name="OFFISYNC_SLIDE_GUID" val="fc4825c3-d934-41f3-980d-eac4869866fa"/>
</p:tagLst>
</file>

<file path=ppt/tags/tag3.xml><?xml version="1.0" encoding="utf-8"?>
<p:tagLst xmlns:a="http://schemas.openxmlformats.org/drawingml/2006/main" xmlns:r="http://schemas.openxmlformats.org/officeDocument/2006/relationships" xmlns:p="http://schemas.openxmlformats.org/presentationml/2006/main">
  <p:tag name="OFFISYNC_SLIDE_GUID" val="cda8524b-31ae-45be-9069-4adce24bbcaa"/>
</p:tagLst>
</file>

<file path=ppt/theme/theme1.xml><?xml version="1.0" encoding="utf-8"?>
<a:theme xmlns:a="http://schemas.openxmlformats.org/drawingml/2006/main" name="Default Theme">
  <a:themeElements>
    <a:clrScheme name="F5 2014 PPT">
      <a:dk1>
        <a:srgbClr val="000000"/>
      </a:dk1>
      <a:lt1>
        <a:srgbClr val="FFFFFF"/>
      </a:lt1>
      <a:dk2>
        <a:srgbClr val="4D4F53"/>
      </a:dk2>
      <a:lt2>
        <a:srgbClr val="E0DED8"/>
      </a:lt2>
      <a:accent1>
        <a:srgbClr val="007AC9"/>
      </a:accent1>
      <a:accent2>
        <a:srgbClr val="EEAF30"/>
      </a:accent2>
      <a:accent3>
        <a:srgbClr val="007D57"/>
      </a:accent3>
      <a:accent4>
        <a:srgbClr val="008B95"/>
      </a:accent4>
      <a:accent5>
        <a:srgbClr val="C60C30"/>
      </a:accent5>
      <a:accent6>
        <a:srgbClr val="90B233"/>
      </a:accent6>
      <a:hlink>
        <a:srgbClr val="004892"/>
      </a:hlink>
      <a:folHlink>
        <a:srgbClr val="00489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75000"/>
          </a:schemeClr>
        </a:solidFill>
      </a:spPr>
      <a:bodyPr vert="horz" wrap="square" lIns="182880" tIns="0" rIns="182880" bIns="0" rtlCol="0" anchor="ctr">
        <a:noAutofit/>
      </a:bodyPr>
      <a:lstStyle>
        <a:defPPr indent="0" algn="ctr">
          <a:lnSpc>
            <a:spcPct val="90000"/>
          </a:lnSpc>
          <a:spcBef>
            <a:spcPts val="0"/>
          </a:spcBef>
          <a:spcAft>
            <a:spcPts val="0"/>
          </a:spcAft>
          <a:buClrTx/>
          <a:buFont typeface="Arial" pitchFamily="34" charset="0"/>
          <a:buNone/>
          <a:defRPr sz="2000" b="0" i="0" cap="all" baseline="0" dirty="0" err="1" smtClean="0">
            <a:solidFill>
              <a:schemeClr val="bg1"/>
            </a:solidFill>
            <a:effectLst>
              <a:outerShdw blurRad="38100" dist="25400" dir="2700000" algn="tl">
                <a:srgbClr val="000000">
                  <a:alpha val="0"/>
                </a:srgbClr>
              </a:outerShdw>
            </a:effectLst>
            <a:latin typeface="+mj-lt"/>
          </a:defRPr>
        </a:defPPr>
      </a:lstStyle>
    </a:spDef>
    <a:txDef>
      <a:spPr>
        <a:noFill/>
      </a:spPr>
      <a:bodyPr wrap="square" lIns="0" tIns="0" rIns="0" bIns="0" rtlCol="0">
        <a:noAutofit/>
      </a:bodyPr>
      <a:lstStyle>
        <a:defPPr>
          <a:lnSpc>
            <a:spcPct val="90000"/>
          </a:lnSpc>
          <a:spcAft>
            <a:spcPts val="600"/>
          </a:spcAft>
          <a:defRPr sz="2000" kern="1200" dirty="0" err="1" smtClean="0">
            <a:solidFill>
              <a:schemeClr val="tx2"/>
            </a:solidFill>
            <a:effectLst>
              <a:outerShdw blurRad="38100" dist="25400" dir="2700000" algn="tl">
                <a:srgbClr val="000000">
                  <a:alpha val="0"/>
                </a:srgbClr>
              </a:outerShdw>
            </a:effectLst>
            <a:latin typeface="+mn-lt"/>
            <a:ea typeface="+mn-ea"/>
            <a:cs typeface="+mn-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0</TotalTime>
  <Words>3524</Words>
  <Application>Microsoft Office PowerPoint</Application>
  <PresentationFormat>Custom</PresentationFormat>
  <Paragraphs>514</Paragraphs>
  <Slides>25</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Avenir Black</vt:lpstr>
      <vt:lpstr>Calibri</vt:lpstr>
      <vt:lpstr>Franklin Gothic Book</vt:lpstr>
      <vt:lpstr>Franklin Gothic Medium</vt:lpstr>
      <vt:lpstr>Tahoma</vt:lpstr>
      <vt:lpstr>Zapf Dingbats</vt:lpstr>
      <vt:lpstr>Default Theme</vt:lpstr>
      <vt:lpstr>Advanced Threat Protection with F5 and FireEye</vt:lpstr>
      <vt:lpstr>Only 3 in 10 Organizations Detected Breach on Their Own</vt:lpstr>
      <vt:lpstr>While Organizations Are Detecting Attackers Sooner, the Typical Incident Saw Attackers Present for 6+ Months</vt:lpstr>
      <vt:lpstr>Understanding the Attack</vt:lpstr>
      <vt:lpstr>As Defenses Evolve, Attackers Adapt and Innovate SSL the New Threat Vector</vt:lpstr>
      <vt:lpstr>SSL Intercept Typical Architecture – Built for little/no encryption</vt:lpstr>
      <vt:lpstr>Advanced Threat Protection with F5 and FireEye</vt:lpstr>
      <vt:lpstr>FireEye Advanced Threat Protection</vt:lpstr>
      <vt:lpstr>PowerPoint Presentation</vt:lpstr>
      <vt:lpstr>PowerPoint Presentation</vt:lpstr>
      <vt:lpstr>PowerPoint Presentation</vt:lpstr>
      <vt:lpstr>F5 SSL Everywhere </vt:lpstr>
      <vt:lpstr>PowerPoint Presentation</vt:lpstr>
      <vt:lpstr>F5 Architecture For The New Perimeter Full Proxy defense against advanced security threats </vt:lpstr>
      <vt:lpstr>SSL Everywhere</vt:lpstr>
      <vt:lpstr>Step 2: Highlight the challenges of today’s network</vt:lpstr>
      <vt:lpstr>Industry Leading SSL Scale and Performance</vt:lpstr>
      <vt:lpstr>SSL Visibility and Control</vt:lpstr>
      <vt:lpstr>Comprehensive Key Lifecycle Management</vt:lpstr>
      <vt:lpstr>FireEye and F5 Comprehensive Solution</vt:lpstr>
      <vt:lpstr>FireEye and F5 in a Typical Enterprise Environment</vt:lpstr>
      <vt:lpstr>Advanced Threat Protection With FireEye and F5</vt:lpstr>
      <vt:lpstr>PowerPoint Presentation</vt:lpstr>
      <vt:lpstr>Customer Conversation Flow</vt:lpstr>
      <vt:lpstr>Content and tools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2021-06-05T05:08:22Z</dcterms:created>
  <dcterms:modified xsi:type="dcterms:W3CDTF">2021-07-30T03:24:50Z</dcterms:modified>
</cp:coreProperties>
</file>