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13" r:id="rId1"/>
  </p:sldMasterIdLst>
  <p:notesMasterIdLst>
    <p:notesMasterId r:id="rId42"/>
  </p:notesMasterIdLst>
  <p:handoutMasterIdLst>
    <p:handoutMasterId r:id="rId43"/>
  </p:handoutMasterIdLst>
  <p:sldIdLst>
    <p:sldId id="1249" r:id="rId2"/>
    <p:sldId id="1273" r:id="rId3"/>
    <p:sldId id="1230" r:id="rId4"/>
    <p:sldId id="1257" r:id="rId5"/>
    <p:sldId id="1252" r:id="rId6"/>
    <p:sldId id="1258" r:id="rId7"/>
    <p:sldId id="1263" r:id="rId8"/>
    <p:sldId id="1260" r:id="rId9"/>
    <p:sldId id="1254" r:id="rId10"/>
    <p:sldId id="1166" r:id="rId11"/>
    <p:sldId id="1217" r:id="rId12"/>
    <p:sldId id="1165" r:id="rId13"/>
    <p:sldId id="1170" r:id="rId14"/>
    <p:sldId id="1168" r:id="rId15"/>
    <p:sldId id="1169" r:id="rId16"/>
    <p:sldId id="1195" r:id="rId17"/>
    <p:sldId id="1265" r:id="rId18"/>
    <p:sldId id="1173" r:id="rId19"/>
    <p:sldId id="1174" r:id="rId20"/>
    <p:sldId id="1198" r:id="rId21"/>
    <p:sldId id="1255" r:id="rId22"/>
    <p:sldId id="1207" r:id="rId23"/>
    <p:sldId id="1178" r:id="rId24"/>
    <p:sldId id="1247" r:id="rId25"/>
    <p:sldId id="1233" r:id="rId26"/>
    <p:sldId id="1183" r:id="rId27"/>
    <p:sldId id="1267" r:id="rId28"/>
    <p:sldId id="1272" r:id="rId29"/>
    <p:sldId id="1269" r:id="rId30"/>
    <p:sldId id="1270" r:id="rId31"/>
    <p:sldId id="1213" r:id="rId32"/>
    <p:sldId id="1261" r:id="rId33"/>
    <p:sldId id="1199" r:id="rId34"/>
    <p:sldId id="1266" r:id="rId35"/>
    <p:sldId id="1245" r:id="rId36"/>
    <p:sldId id="1190" r:id="rId37"/>
    <p:sldId id="1154" r:id="rId38"/>
    <p:sldId id="1192" r:id="rId39"/>
    <p:sldId id="1193" r:id="rId40"/>
    <p:sldId id="1223"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763">
          <p15:clr>
            <a:srgbClr val="A4A3A4"/>
          </p15:clr>
        </p15:guide>
        <p15:guide id="3" orient="horz" pos="1339">
          <p15:clr>
            <a:srgbClr val="A4A3A4"/>
          </p15:clr>
        </p15:guide>
        <p15:guide id="4" orient="horz" pos="2491" userDrawn="1">
          <p15:clr>
            <a:srgbClr val="A4A3A4"/>
          </p15:clr>
        </p15:guide>
        <p15:guide id="6" orient="horz" pos="3643">
          <p15:clr>
            <a:srgbClr val="A4A3A4"/>
          </p15:clr>
        </p15:guide>
        <p15:guide id="7" orient="horz" pos="3067" userDrawn="1">
          <p15:clr>
            <a:srgbClr val="A4A3A4"/>
          </p15:clr>
        </p15:guide>
        <p15:guide id="8" orient="horz" pos="1915" userDrawn="1">
          <p15:clr>
            <a:srgbClr val="A4A3A4"/>
          </p15:clr>
        </p15:guide>
        <p15:guide id="9" orient="horz" pos="187" userDrawn="1">
          <p15:clr>
            <a:srgbClr val="A4A3A4"/>
          </p15:clr>
        </p15:guide>
        <p15:guide id="10" orient="horz" pos="4219" userDrawn="1">
          <p15:clr>
            <a:srgbClr val="A4A3A4"/>
          </p15:clr>
        </p15:guide>
        <p15:guide id="11" pos="173">
          <p15:clr>
            <a:srgbClr val="A4A3A4"/>
          </p15:clr>
        </p15:guide>
        <p15:guide id="12" pos="1325">
          <p15:clr>
            <a:srgbClr val="A4A3A4"/>
          </p15:clr>
        </p15:guide>
        <p15:guide id="13" pos="7661" userDrawn="1">
          <p15:clr>
            <a:srgbClr val="A4A3A4"/>
          </p15:clr>
        </p15:guide>
        <p15:guide id="14" pos="749">
          <p15:clr>
            <a:srgbClr val="A4A3A4"/>
          </p15:clr>
        </p15:guide>
        <p15:guide id="15" pos="7085">
          <p15:clr>
            <a:srgbClr val="A4A3A4"/>
          </p15:clr>
        </p15:guide>
        <p15:guide id="16" pos="3629" userDrawn="1">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CB"/>
    <a:srgbClr val="505050"/>
    <a:srgbClr val="979797"/>
    <a:srgbClr val="1B54A5"/>
    <a:srgbClr val="00126B"/>
    <a:srgbClr val="0171BB"/>
    <a:srgbClr val="DC3C00"/>
    <a:srgbClr val="009281"/>
    <a:srgbClr val="FFFFFF"/>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51101" autoAdjust="0"/>
  </p:normalViewPr>
  <p:slideViewPr>
    <p:cSldViewPr>
      <p:cViewPr varScale="1">
        <p:scale>
          <a:sx n="76" d="100"/>
          <a:sy n="76" d="100"/>
        </p:scale>
        <p:origin x="965" y="62"/>
      </p:cViewPr>
      <p:guideLst>
        <p:guide orient="horz" pos="763"/>
        <p:guide orient="horz" pos="1339"/>
        <p:guide orient="horz" pos="2491"/>
        <p:guide orient="horz" pos="3643"/>
        <p:guide orient="horz" pos="3067"/>
        <p:guide orient="horz" pos="1915"/>
        <p:guide orient="horz" pos="187"/>
        <p:guide orient="horz" pos="4219"/>
        <p:guide pos="173"/>
        <p:guide pos="1325"/>
        <p:guide pos="7661"/>
        <p:guide pos="749"/>
        <p:guide pos="7085"/>
        <p:guide pos="3629"/>
        <p:guide pos="1901"/>
        <p:guide pos="2477"/>
        <p:guide pos="4205"/>
        <p:guide pos="4781"/>
        <p:guide pos="5357"/>
        <p:guide pos="6509"/>
        <p:guide pos="3053"/>
        <p:guide pos="5933"/>
      </p:guideLst>
    </p:cSldViewPr>
  </p:slideViewPr>
  <p:outlineViewPr>
    <p:cViewPr>
      <p:scale>
        <a:sx n="33" d="100"/>
        <a:sy n="33" d="100"/>
      </p:scale>
      <p:origin x="0" y="-1002"/>
    </p:cViewPr>
  </p:outlineViewPr>
  <p:notesTextViewPr>
    <p:cViewPr>
      <p:scale>
        <a:sx n="3" d="2"/>
        <a:sy n="3" d="2"/>
      </p:scale>
      <p:origin x="0" y="0"/>
    </p:cViewPr>
  </p:notesTextViewPr>
  <p:sorterViewPr>
    <p:cViewPr>
      <p:scale>
        <a:sx n="41" d="100"/>
        <a:sy n="41" d="100"/>
      </p:scale>
      <p:origin x="0" y="0"/>
    </p:cViewPr>
  </p:sorterViewPr>
  <p:notesViewPr>
    <p:cSldViewPr showGuides="1">
      <p:cViewPr varScale="1">
        <p:scale>
          <a:sx n="99" d="100"/>
          <a:sy n="99" d="100"/>
        </p:scale>
        <p:origin x="2616" y="8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gradFill>
                  <a:gsLst>
                    <a:gs pos="0">
                      <a:schemeClr val="tx1">
                        <a:lumMod val="50000"/>
                      </a:schemeClr>
                    </a:gs>
                    <a:gs pos="100000">
                      <a:schemeClr val="tx1">
                        <a:lumMod val="50000"/>
                      </a:schemeClr>
                    </a:gs>
                  </a:gsLst>
                  <a:lin ang="5400000" scaled="0"/>
                </a:gradFill>
                <a:latin typeface="Segoe UI" pitchFamily="34" charset="0"/>
              </a:rPr>
              <a:t>Windows Server 2012 R2 Essentials Overview</a:t>
            </a:r>
            <a:endParaRPr lang="en-US" dirty="0">
              <a:gradFill>
                <a:gsLst>
                  <a:gs pos="0">
                    <a:schemeClr val="tx1">
                      <a:lumMod val="50000"/>
                    </a:schemeClr>
                  </a:gs>
                  <a:gs pos="100000">
                    <a:schemeClr val="tx1">
                      <a:lumMod val="50000"/>
                    </a:schemeClr>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475ACD-E6E7-4566-8B72-05486A47C35D}" type="datetime1">
              <a:rPr lang="en-US" smtClean="0">
                <a:latin typeface="Segoe UI" pitchFamily="34" charset="0"/>
              </a:rPr>
              <a:t>7/31/2021</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0">
                      <a:schemeClr val="tx1">
                        <a:lumMod val="50000"/>
                      </a:schemeClr>
                    </a:gs>
                    <a:gs pos="100000">
                      <a:schemeClr val="tx1">
                        <a:lumMod val="50000"/>
                      </a:schemeClr>
                    </a:gs>
                  </a:gsLst>
                  <a:lin ang="5400000" scaled="0"/>
                </a:gradFill>
                <a:latin typeface="Segoe UI" pitchFamily="34" charset="0"/>
              </a:defRPr>
            </a:lvl1pPr>
          </a:lstStyle>
          <a:p>
            <a:r>
              <a:rPr lang="en-US"/>
              <a:t>Windows Server 2012 R2 Essentials Overview</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378340E-64AB-4634-833A-7C1C6C5AE2FF}" type="datetime1">
              <a:rPr lang="en-US" smtClean="0"/>
              <a:t>7/31/2021</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842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Key message:</a:t>
            </a:r>
            <a:r>
              <a:rPr lang="en-GB" dirty="0"/>
              <a:t> </a:t>
            </a:r>
            <a:r>
              <a:rPr lang="en-US" dirty="0"/>
              <a:t>Client computer backup</a:t>
            </a:r>
            <a:endParaRPr lang="en-GB" dirty="0"/>
          </a:p>
          <a:p>
            <a:r>
              <a:rPr lang="en-GB" dirty="0"/>
              <a:t> </a:t>
            </a:r>
          </a:p>
          <a:p>
            <a:r>
              <a:rPr lang="en-GB" sz="900" dirty="0">
                <a:latin typeface="Segoe UI" pitchFamily="34" charset="0"/>
              </a:rPr>
              <a:t>New to Windows Server Essentials 2012 R2 is support for the latest editions of the Windows client</a:t>
            </a:r>
            <a:r>
              <a:rPr lang="en-GB" sz="900" baseline="0" dirty="0">
                <a:latin typeface="Segoe UI" pitchFamily="34" charset="0"/>
              </a:rPr>
              <a:t> as well as newer versions of the Mac OS.</a:t>
            </a:r>
            <a:endParaRPr lang="en-GB" sz="900" dirty="0">
              <a:latin typeface="Segoe UI" pitchFamily="34" charset="0"/>
            </a:endParaRPr>
          </a:p>
          <a:p>
            <a:endParaRPr lang="en-GB" sz="900" dirty="0">
              <a:latin typeface="Segoe UI" pitchFamily="34" charset="0"/>
            </a:endParaRPr>
          </a:p>
          <a:p>
            <a:r>
              <a:rPr lang="en-GB" dirty="0"/>
              <a:t>Windows</a:t>
            </a:r>
            <a:r>
              <a:rPr lang="en-GB" baseline="0" dirty="0"/>
              <a:t> Server </a:t>
            </a:r>
            <a:r>
              <a:rPr lang="en-GB" dirty="0"/>
              <a:t>Essentials </a:t>
            </a:r>
            <a:r>
              <a:rPr lang="en-US" sz="900" kern="1200" dirty="0">
                <a:solidFill>
                  <a:schemeClr val="tx1"/>
                </a:solidFill>
                <a:effectLst/>
                <a:latin typeface="Segoe UI Light" pitchFamily="34" charset="0"/>
                <a:ea typeface="+mn-ea"/>
                <a:cs typeface="+mn-cs"/>
              </a:rPr>
              <a:t>automatically configures client backups. This is server-driven once you install the Windows Server 2012 R2 Essentials Connector software on your client computers. These backups occur on a daily basis for every configured computer. You can customize the schedule as well as the retention policy for backup data. </a:t>
            </a:r>
          </a:p>
          <a:p>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You can also restore individual files or folders by selecting a computer and a specific backup of that computer from the Essentials Dashboard. The Restore Wizard initiates and displays the files and folders backed up for that computer on that particular day. You can easily select individual files or entire folders from this Restore Window and then restore them to any location on your computer</a:t>
            </a:r>
            <a:r>
              <a:rPr lang="en-US" dirty="0">
                <a:effectLst/>
              </a:rPr>
              <a:t> </a:t>
            </a:r>
            <a:r>
              <a:rPr lang="en-US" sz="900" kern="1200" dirty="0">
                <a:solidFill>
                  <a:schemeClr val="tx1"/>
                </a:solidFill>
                <a:effectLst/>
                <a:latin typeface="Segoe UI Light" pitchFamily="34" charset="0"/>
                <a:ea typeface="+mn-ea"/>
                <a:cs typeface="+mn-cs"/>
              </a:rPr>
              <a:t> </a:t>
            </a:r>
          </a:p>
          <a:p>
            <a:pPr marL="0" marR="0" indent="0" algn="l" defTabSz="932742" rtl="0" eaLnBrk="1" fontAlgn="auto" latinLnBrk="0" hangingPunct="1">
              <a:lnSpc>
                <a:spcPct val="90000"/>
              </a:lnSpc>
              <a:spcBef>
                <a:spcPts val="0"/>
              </a:spcBef>
              <a:spcAft>
                <a:spcPts val="340"/>
              </a:spcAft>
              <a:buClrTx/>
              <a:buSzTx/>
              <a:buFontTx/>
              <a:buNone/>
              <a:tabLst/>
              <a:defRPr/>
            </a:pPr>
            <a:endParaRPr lang="en-GB" dirty="0"/>
          </a:p>
          <a:p>
            <a:r>
              <a:rPr lang="en-US" sz="900" kern="1200" dirty="0">
                <a:solidFill>
                  <a:schemeClr val="tx1"/>
                </a:solidFill>
                <a:effectLst/>
                <a:latin typeface="Segoe UI Light" pitchFamily="34" charset="0"/>
                <a:ea typeface="+mn-ea"/>
                <a:cs typeface="+mn-cs"/>
              </a:rPr>
              <a:t>If you are replacing an old computer with a new one and want to keep the old computer’s backups, Windows Server 2012 R2 Essentials provides an archiving feature to help you. When removing the Connector software from the old PC, you can opt to keep the backups for that computer on the server. Archived computers are not part of the 50 device limit.</a:t>
            </a:r>
          </a:p>
          <a:p>
            <a:endParaRPr lang="en-US" sz="900" kern="1200" baseline="0" dirty="0">
              <a:solidFill>
                <a:schemeClr val="tx1"/>
              </a:solidFill>
              <a:effectLst/>
              <a:latin typeface="Segoe UI Light" pitchFamily="34" charset="0"/>
              <a:ea typeface="+mn-ea"/>
              <a:cs typeface="+mn-cs"/>
            </a:endParaRPr>
          </a:p>
        </p:txBody>
      </p:sp>
      <p:sp>
        <p:nvSpPr>
          <p:cNvPr id="5" name="Date Placeholder 4"/>
          <p:cNvSpPr>
            <a:spLocks noGrp="1"/>
          </p:cNvSpPr>
          <p:nvPr>
            <p:ph type="dt" idx="10"/>
          </p:nvPr>
        </p:nvSpPr>
        <p:spPr/>
        <p:txBody>
          <a:bodyPr/>
          <a:lstStyle/>
          <a:p>
            <a:fld id="{21157124-9FB8-4AD1-9443-E8C01CCD0783}"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10</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79288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File History data for Windows 8.x clients can be centrally stored on the Windows Server 2012 Essentials server.</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Automated Daily Backup and Windows 8.x File History Support.</a:t>
            </a:r>
            <a:r>
              <a:rPr lang="en-US" sz="900" kern="1200" dirty="0">
                <a:solidFill>
                  <a:schemeClr val="tx1"/>
                </a:solidFill>
                <a:effectLst/>
                <a:latin typeface="Segoe UI Light" pitchFamily="34" charset="0"/>
                <a:ea typeface="+mn-ea"/>
                <a:cs typeface="+mn-cs"/>
              </a:rPr>
              <a:t> Computer backups are automatically configured when you install the Windows Server 2012 R2 Essentials Connector software on your client computers. Backup is performed on a daily basis for every configured computer. You can customize the schedule for when backups occur as well as the retention policy for backup data. Windows Server 2012 R2 Essentials also centrally manages and configures the new File History feature of Windows 8.x clients, helping users to recover from accidently deleted or overwritten files without requiring administrator assistance.</a:t>
            </a:r>
          </a:p>
          <a:p>
            <a:endParaRPr lang="en-US" b="1"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Automatic Restore. </a:t>
            </a:r>
            <a:r>
              <a:rPr lang="en-US" sz="900" kern="1200" dirty="0">
                <a:solidFill>
                  <a:schemeClr val="tx1"/>
                </a:solidFill>
                <a:effectLst/>
                <a:latin typeface="Segoe UI Light" pitchFamily="34" charset="0"/>
                <a:ea typeface="+mn-ea"/>
                <a:cs typeface="+mn-cs"/>
              </a:rPr>
              <a:t>Windows Server 2012 R2 Essentials also can automatically restore files from the server to the client computer. This feature can prove especially helpful when users upgrade to a new tablet, laptop, or desktop computer</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In addition Windows Server 2012 R2 Essentials centrally manages and configures the new File History feature of Windows 8.x clients, helping users to recover from accidently deleted or overwritten files without requiring administrator assistance.</a:t>
            </a:r>
          </a:p>
          <a:p>
            <a:endParaRPr lang="en-US" b="1" dirty="0"/>
          </a:p>
          <a:p>
            <a:r>
              <a:rPr lang="en-US" b="1" dirty="0"/>
              <a:t>File History in Windows 8.x</a:t>
            </a:r>
            <a:endParaRPr lang="en-US" dirty="0"/>
          </a:p>
          <a:p>
            <a:r>
              <a:rPr lang="en-US" dirty="0"/>
              <a:t>File History is a new feature in Windows 8.x that helps to ensure that your personal files are safe. In addition to being a backup solution, File History also provides the capability to restore multiple backup copies (versions) of your files. File history in Windows 8.x is easy to setup, powerful, and reliable. This means you can have more confidence when working with files, and also keep less redundant copies around for your own personal “data history”. You can easily configure File History to protect some or all of the files that are in your libraries on Windows 8.x. You can add folders to your libraries easily in Windows 8.x, giving you the ability to use File History with any group of folders and files that you choose. File History automatically checks your files at the frequency that you select (the default is every hour), and automatically makes backup copies when file changes are detected. File history works with inexpensive attached or network storage, and requires minimal fuss to get working.</a:t>
            </a:r>
          </a:p>
          <a:p>
            <a:endParaRPr lang="en-US" dirty="0"/>
          </a:p>
          <a:p>
            <a:r>
              <a:rPr lang="en-US" dirty="0"/>
              <a:t>One item worth mentioning is that</a:t>
            </a:r>
            <a:r>
              <a:rPr lang="en-US" baseline="0" dirty="0"/>
              <a:t> File History is now done on a per user basis and not a per PC one. This is important in terms of some of the restore capabilities. If a user upgrades from a laptop or other device, when the device is connected into the Essentials environment and log on with their credentials, because of their File History is stored on the server, Essentials will recognize that the server has personal information, and files and folders on the server. As a result, it will ask the user if they want to synchronize the devices and push the file history to the new laptop. It makes an easy way for a user to get their personal data on a PC.</a:t>
            </a:r>
            <a:endParaRPr lang="en-US" dirty="0"/>
          </a:p>
          <a:p>
            <a:endParaRPr lang="en-US" dirty="0"/>
          </a:p>
          <a:p>
            <a:r>
              <a:rPr lang="en-US" b="1" dirty="0"/>
              <a:t>Restoring Files</a:t>
            </a:r>
            <a:endParaRPr lang="en-US" dirty="0"/>
          </a:p>
          <a:p>
            <a:r>
              <a:rPr lang="en-US" dirty="0"/>
              <a:t>Here’s how you restore files with File History:</a:t>
            </a:r>
          </a:p>
          <a:p>
            <a:pPr marL="441581" lvl="1" indent="-228600">
              <a:buFont typeface="+mj-lt"/>
              <a:buAutoNum type="arabicPeriod"/>
            </a:pPr>
            <a:r>
              <a:rPr lang="en-US" dirty="0"/>
              <a:t>Click on “Restore personal files” in the File History Control Panel dialog</a:t>
            </a:r>
          </a:p>
          <a:p>
            <a:pPr marL="441581" lvl="1" indent="-228600">
              <a:buFont typeface="+mj-lt"/>
              <a:buAutoNum type="arabicPeriod"/>
            </a:pPr>
            <a:r>
              <a:rPr lang="en-US" dirty="0"/>
              <a:t>Browse to the location where your files were backed up to</a:t>
            </a:r>
          </a:p>
          <a:p>
            <a:pPr marL="441581" lvl="1" indent="-228600">
              <a:buFont typeface="+mj-lt"/>
              <a:buAutoNum type="arabicPeriod"/>
            </a:pPr>
            <a:r>
              <a:rPr lang="en-US" dirty="0"/>
              <a:t>Double click on the file or folder that you wish to restore</a:t>
            </a:r>
          </a:p>
          <a:p>
            <a:pPr marL="441581" lvl="1" indent="-228600">
              <a:buFont typeface="+mj-lt"/>
              <a:buAutoNum type="arabicPeriod"/>
            </a:pPr>
            <a:r>
              <a:rPr lang="en-US" dirty="0"/>
              <a:t>Select the version to restore</a:t>
            </a:r>
          </a:p>
          <a:p>
            <a:pPr marL="441581" lvl="1" indent="-228600">
              <a:buFont typeface="+mj-lt"/>
              <a:buAutoNum type="arabicPeriod"/>
            </a:pPr>
            <a:r>
              <a:rPr lang="en-US" dirty="0"/>
              <a:t>Click on the “Restore” button</a:t>
            </a:r>
          </a:p>
          <a:p>
            <a:endParaRPr lang="en-US" dirty="0"/>
          </a:p>
          <a:p>
            <a:r>
              <a:rPr lang="en-US" b="1" dirty="0"/>
              <a:t>Customizing File History settings</a:t>
            </a:r>
          </a:p>
          <a:p>
            <a:r>
              <a:rPr lang="en-US" b="0" dirty="0"/>
              <a:t>In the Dashboard, on the Devices page, select Customize</a:t>
            </a:r>
            <a:r>
              <a:rPr lang="en-US" b="0" baseline="0" dirty="0"/>
              <a:t> Computer Backup and File History settings from the Tasks pane, then select the File History tab</a:t>
            </a:r>
          </a:p>
          <a:p>
            <a:endParaRPr lang="en-US" b="0" baseline="0" dirty="0"/>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752FBF-F875-4E55-92E0-33C787B1DACE}"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3358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900" b="1" dirty="0">
                <a:latin typeface="Segoe UI" pitchFamily="34" charset="0"/>
              </a:rPr>
              <a:t>Key message: </a:t>
            </a:r>
            <a:r>
              <a:rPr lang="en-GB" sz="900" dirty="0">
                <a:latin typeface="Segoe UI" pitchFamily="34" charset="0"/>
              </a:rPr>
              <a:t>Server Backup</a:t>
            </a:r>
          </a:p>
          <a:p>
            <a:endParaRPr lang="en-GB" sz="900" dirty="0">
              <a:latin typeface="Segoe UI" pitchFamily="34" charset="0"/>
            </a:endParaRPr>
          </a:p>
          <a:p>
            <a:r>
              <a:rPr lang="en-US" sz="900" baseline="0" dirty="0"/>
              <a:t>In addition are some features of Essentials 2012 worth calling out. Windows Server Essentials uses the built-in </a:t>
            </a:r>
            <a:r>
              <a:rPr lang="en-GB" sz="900" dirty="0"/>
              <a:t>Windows Server Backup feature,</a:t>
            </a:r>
            <a:r>
              <a:rPr lang="en-GB" sz="900" baseline="0" dirty="0"/>
              <a:t> which </a:t>
            </a:r>
            <a:r>
              <a:rPr lang="en-GB" sz="900" dirty="0"/>
              <a:t>has been significantly upgraded to include more granular support for designing backup jobs, including support for system state operations, and it has been optimized to run faster and to use less disk space. Backup now supports volumes</a:t>
            </a:r>
            <a:r>
              <a:rPr lang="en-GB" sz="900" baseline="0" dirty="0"/>
              <a:t> larger than 2 TB.</a:t>
            </a:r>
          </a:p>
          <a:p>
            <a:endParaRPr lang="en-GB" sz="900" baseline="0" dirty="0"/>
          </a:p>
          <a:p>
            <a:r>
              <a:rPr lang="en-GB" sz="900" baseline="0" dirty="0"/>
              <a:t>To illustrate what I’m talking about in terms of cost and disk space, here are a few examples. </a:t>
            </a:r>
            <a:r>
              <a:rPr lang="en-GB" sz="900" dirty="0"/>
              <a:t>Windows Server Backup enables you to </a:t>
            </a:r>
            <a:r>
              <a:rPr lang="en-US" sz="900" kern="1200" dirty="0">
                <a:solidFill>
                  <a:schemeClr val="tx1"/>
                </a:solidFill>
                <a:effectLst/>
                <a:latin typeface="Segoe UI Light" pitchFamily="34" charset="0"/>
                <a:ea typeface="+mn-ea"/>
                <a:cs typeface="+mn-cs"/>
              </a:rPr>
              <a:t>back up only the data that has not already been backed up before. Even if you have several copies of the same data on different computers, Windows Server 2012 R2 Essentials backs up the data only once on your server. Your servers tracks what data gets stored on each computer every day. </a:t>
            </a:r>
          </a:p>
          <a:p>
            <a:endParaRPr lang="en-US" sz="900" kern="1200" dirty="0">
              <a:solidFill>
                <a:schemeClr val="tx1"/>
              </a:solidFill>
              <a:effectLst/>
              <a:latin typeface="Segoe UI Light" pitchFamily="34" charset="0"/>
              <a:ea typeface="+mn-ea"/>
              <a:cs typeface="+mn-cs"/>
            </a:endParaRPr>
          </a:p>
          <a:p>
            <a:r>
              <a:rPr lang="en-GB" sz="900" baseline="0" dirty="0"/>
              <a:t>The Windows Server Backup feature is designed to support the restore of files and folders, as well as a bare metal recovery of the server. the Windows Server Backup feature can also support the restore of the client backup database and factory reset of the server.</a:t>
            </a:r>
          </a:p>
          <a:p>
            <a:endParaRPr lang="en-GB" sz="900" baseline="0" dirty="0"/>
          </a:p>
          <a:p>
            <a:r>
              <a:rPr lang="en-GB" sz="900" baseline="0" dirty="0"/>
              <a:t>One final point is that Windows Server Backup can use </a:t>
            </a:r>
            <a:r>
              <a:rPr lang="en-US" dirty="0"/>
              <a:t>multiple external removable backup destinations (such as USB drives) that enable </a:t>
            </a:r>
            <a:r>
              <a:rPr lang="en-US" sz="900" kern="1200" dirty="0">
                <a:solidFill>
                  <a:schemeClr val="tx1"/>
                </a:solidFill>
                <a:effectLst/>
                <a:latin typeface="Segoe UI Light" pitchFamily="34" charset="0"/>
                <a:ea typeface="+mn-ea"/>
                <a:cs typeface="+mn-cs"/>
              </a:rPr>
              <a:t>improved business continuity when you rotate</a:t>
            </a:r>
            <a:r>
              <a:rPr lang="en-US" sz="900" kern="1200" baseline="0" dirty="0">
                <a:solidFill>
                  <a:schemeClr val="tx1"/>
                </a:solidFill>
                <a:effectLst/>
                <a:latin typeface="Segoe UI Light" pitchFamily="34" charset="0"/>
                <a:ea typeface="+mn-ea"/>
                <a:cs typeface="+mn-cs"/>
              </a:rPr>
              <a:t> these external backup devices</a:t>
            </a:r>
            <a:r>
              <a:rPr lang="en-US" sz="900" kern="1200" dirty="0">
                <a:solidFill>
                  <a:schemeClr val="tx1"/>
                </a:solidFill>
                <a:effectLst/>
                <a:latin typeface="Segoe UI Light" pitchFamily="34" charset="0"/>
                <a:ea typeface="+mn-ea"/>
                <a:cs typeface="+mn-cs"/>
              </a:rPr>
              <a:t> offsite. This functionality helps maximize data availability for server restoration in the unfortunate occurrence of  theft, fire, flood, or other disasters.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Windows Azure Backup can optionally be used as an additional layer to protect files and folders within a cloud-based storage service managed by Microsoft.</a:t>
            </a:r>
          </a:p>
          <a:p>
            <a:endParaRPr lang="en-US" sz="900" kern="1200" baseline="0" dirty="0">
              <a:solidFill>
                <a:schemeClr val="tx1"/>
              </a:solidFill>
              <a:effectLst/>
              <a:latin typeface="Segoe UI Light" pitchFamily="34" charset="0"/>
              <a:ea typeface="+mn-ea"/>
              <a:cs typeface="+mn-cs"/>
            </a:endParaRPr>
          </a:p>
        </p:txBody>
      </p:sp>
      <p:sp>
        <p:nvSpPr>
          <p:cNvPr id="6" name="Date Placeholder 5"/>
          <p:cNvSpPr>
            <a:spLocks noGrp="1"/>
          </p:cNvSpPr>
          <p:nvPr>
            <p:ph type="dt" idx="10"/>
          </p:nvPr>
        </p:nvSpPr>
        <p:spPr/>
        <p:txBody>
          <a:bodyPr/>
          <a:lstStyle/>
          <a:p>
            <a:fld id="{82C820B8-53D0-4BF3-A041-7BA2B35D93A7}" type="datetime1">
              <a:rPr lang="en-US" smtClean="0"/>
              <a:t>7/31/2021</a:t>
            </a:fld>
            <a:endParaRPr lang="en-US" dirty="0"/>
          </a:p>
        </p:txBody>
      </p:sp>
      <p:sp>
        <p:nvSpPr>
          <p:cNvPr id="7" name="Footer Placeholder 6"/>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Slide Number Placeholder 7"/>
          <p:cNvSpPr>
            <a:spLocks noGrp="1"/>
          </p:cNvSpPr>
          <p:nvPr>
            <p:ph type="sldNum" sz="quarter" idx="12"/>
          </p:nvPr>
        </p:nvSpPr>
        <p:spPr/>
        <p:txBody>
          <a:bodyPr/>
          <a:lstStyle/>
          <a:p>
            <a:fld id="{B4008EB6-D09E-4580-8CD6-DDB14511944F}" type="slidenum">
              <a:rPr lang="en-US" smtClean="0"/>
              <a:pPr/>
              <a:t>12</a:t>
            </a:fld>
            <a:endParaRPr lang="en-US" dirty="0"/>
          </a:p>
        </p:txBody>
      </p:sp>
      <p:sp>
        <p:nvSpPr>
          <p:cNvPr id="9" name="Header Placeholder 8"/>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04439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199">
              <a:lnSpc>
                <a:spcPct val="90000"/>
              </a:lnSpc>
              <a:spcAft>
                <a:spcPts val="340"/>
              </a:spcAft>
              <a:defRPr/>
            </a:pPr>
            <a:r>
              <a:rPr lang="en-US" b="1" dirty="0"/>
              <a:t>Key message: </a:t>
            </a:r>
            <a:r>
              <a:rPr lang="en-US" sz="1200" b="0" baseline="0" dirty="0">
                <a:latin typeface="Segoe UI" pitchFamily="34" charset="0"/>
              </a:rPr>
              <a:t>Windows Server 2012 R2 Essentials uses </a:t>
            </a:r>
            <a:r>
              <a:rPr lang="en-US" sz="1200" dirty="0"/>
              <a:t>Active Directory for User Authentication and Authorization.</a:t>
            </a:r>
          </a:p>
          <a:p>
            <a:endParaRPr lang="en-US" b="1" dirty="0"/>
          </a:p>
          <a:p>
            <a:pPr marL="0" marR="0" indent="0" algn="l" defTabSz="933199" rtl="0" eaLnBrk="1" fontAlgn="auto" latinLnBrk="0" hangingPunct="1">
              <a:lnSpc>
                <a:spcPct val="90000"/>
              </a:lnSpc>
              <a:spcBef>
                <a:spcPts val="0"/>
              </a:spcBef>
              <a:spcAft>
                <a:spcPts val="340"/>
              </a:spcAft>
              <a:buClrTx/>
              <a:buSzTx/>
              <a:buFontTx/>
              <a:buNone/>
              <a:tabLst/>
              <a:defRPr/>
            </a:pPr>
            <a:r>
              <a:rPr lang="en-US" sz="900" baseline="0" dirty="0"/>
              <a:t>If you are integrating with a messaging environment, on-premises Exchange. Hosted Exchange or Office 365, you can enjoy a seamless experience of managing your user account and its associated mailbox together in the same place through the Dashboard.</a:t>
            </a:r>
            <a:endParaRPr lang="en-GB" sz="900" baseline="0" dirty="0"/>
          </a:p>
          <a:p>
            <a:pPr defTabSz="933199">
              <a:lnSpc>
                <a:spcPct val="90000"/>
              </a:lnSpc>
              <a:spcAft>
                <a:spcPts val="340"/>
              </a:spcAft>
              <a:defRPr/>
            </a:pPr>
            <a:endParaRPr lang="en-US" sz="900" b="0" dirty="0">
              <a:latin typeface="Segoe UI" pitchFamily="34" charset="0"/>
            </a:endParaRPr>
          </a:p>
          <a:p>
            <a:pPr defTabSz="933199">
              <a:lnSpc>
                <a:spcPct val="90000"/>
              </a:lnSpc>
              <a:spcAft>
                <a:spcPts val="340"/>
              </a:spcAft>
              <a:defRPr/>
            </a:pPr>
            <a:r>
              <a:rPr lang="en-US" sz="900" b="0" dirty="0">
                <a:latin typeface="Segoe UI" pitchFamily="34" charset="0"/>
              </a:rPr>
              <a:t>All user accounts have a user name</a:t>
            </a:r>
            <a:r>
              <a:rPr lang="en-US" sz="900" b="0" baseline="0" dirty="0">
                <a:latin typeface="Segoe UI" pitchFamily="34" charset="0"/>
              </a:rPr>
              <a:t> and a password, and there is a domain-wide password policy to enforce strong passwords and to control whether passwords automatically expire. </a:t>
            </a:r>
          </a:p>
          <a:p>
            <a:pPr defTabSz="933199">
              <a:lnSpc>
                <a:spcPct val="90000"/>
              </a:lnSpc>
              <a:spcAft>
                <a:spcPts val="340"/>
              </a:spcAft>
              <a:defRPr/>
            </a:pPr>
            <a:endParaRPr lang="en-US" sz="900" b="0" baseline="0" dirty="0">
              <a:latin typeface="Segoe UI" pitchFamily="34" charset="0"/>
            </a:endParaRPr>
          </a:p>
          <a:p>
            <a:pPr defTabSz="933199">
              <a:lnSpc>
                <a:spcPct val="90000"/>
              </a:lnSpc>
              <a:spcAft>
                <a:spcPts val="340"/>
              </a:spcAft>
              <a:defRPr/>
            </a:pPr>
            <a:r>
              <a:rPr lang="en-US" sz="900" b="0" baseline="0" dirty="0">
                <a:latin typeface="Segoe UI" pitchFamily="34" charset="0"/>
              </a:rPr>
              <a:t>With Windows Server 2012 R2, accounts can now easily be organized into security groups with the Dashboard.  This enables a more streamlined way of controlling access to resources on the network for groups of users.  Email distribution groups can also be created, if you have integration with a messaging environment, making it easier to communicate with team members.</a:t>
            </a:r>
          </a:p>
          <a:p>
            <a:pPr defTabSz="933199">
              <a:lnSpc>
                <a:spcPct val="90000"/>
              </a:lnSpc>
              <a:spcAft>
                <a:spcPts val="340"/>
              </a:spcAft>
              <a:defRPr/>
            </a:pPr>
            <a:endParaRPr lang="en-US" sz="900" b="0" baseline="0" dirty="0">
              <a:latin typeface="Segoe UI" pitchFamily="34" charset="0"/>
            </a:endParaRPr>
          </a:p>
          <a:p>
            <a:pPr defTabSz="933199">
              <a:lnSpc>
                <a:spcPct val="90000"/>
              </a:lnSpc>
              <a:spcAft>
                <a:spcPts val="340"/>
              </a:spcAft>
              <a:defRPr/>
            </a:pPr>
            <a:r>
              <a:rPr lang="en-US" sz="900" b="0" baseline="0" dirty="0">
                <a:latin typeface="Segoe UI" pitchFamily="34" charset="0"/>
              </a:rPr>
              <a:t>Users are given either standard user or administrator-level rights.</a:t>
            </a:r>
          </a:p>
          <a:p>
            <a:pPr defTabSz="933199">
              <a:lnSpc>
                <a:spcPct val="90000"/>
              </a:lnSpc>
              <a:spcAft>
                <a:spcPts val="340"/>
              </a:spcAft>
              <a:defRPr/>
            </a:pPr>
            <a:endParaRPr lang="en-US" sz="900" b="0" baseline="0" dirty="0">
              <a:latin typeface="Segoe UI" pitchFamily="34" charset="0"/>
            </a:endParaRPr>
          </a:p>
          <a:p>
            <a:pPr defTabSz="933199">
              <a:lnSpc>
                <a:spcPct val="90000"/>
              </a:lnSpc>
              <a:spcAft>
                <a:spcPts val="340"/>
              </a:spcAft>
              <a:defRPr/>
            </a:pPr>
            <a:r>
              <a:rPr lang="en-US" sz="900" b="0" baseline="0" dirty="0">
                <a:latin typeface="Segoe UI" pitchFamily="34" charset="0"/>
              </a:rPr>
              <a:t>For security, the Windows built-in “Administrator” account is automatically disabled, and during server configuration, at least one other account must be given the administrator role.</a:t>
            </a:r>
          </a:p>
          <a:p>
            <a:pPr defTabSz="933199">
              <a:lnSpc>
                <a:spcPct val="90000"/>
              </a:lnSpc>
              <a:spcAft>
                <a:spcPts val="340"/>
              </a:spcAft>
              <a:defRPr/>
            </a:pPr>
            <a:endParaRPr lang="en-US" sz="900" b="0" baseline="0" dirty="0">
              <a:latin typeface="Segoe UI" pitchFamily="34" charset="0"/>
            </a:endParaRPr>
          </a:p>
          <a:p>
            <a:pPr defTabSz="933199">
              <a:lnSpc>
                <a:spcPct val="90000"/>
              </a:lnSpc>
              <a:spcAft>
                <a:spcPts val="340"/>
              </a:spcAft>
              <a:defRPr/>
            </a:pPr>
            <a:r>
              <a:rPr lang="en-US" sz="900" dirty="0"/>
              <a:t>Active Directory </a:t>
            </a:r>
            <a:r>
              <a:rPr lang="en-US" sz="900" baseline="0" dirty="0"/>
              <a:t>provides for pass-through authentication across all access areas, including resources located on the server and client computers (for business editions of Windows client; home editions of Windows require manual authentication).</a:t>
            </a:r>
          </a:p>
          <a:p>
            <a:pPr defTabSz="933199">
              <a:lnSpc>
                <a:spcPct val="90000"/>
              </a:lnSpc>
              <a:spcAft>
                <a:spcPts val="340"/>
              </a:spcAft>
              <a:defRPr/>
            </a:pPr>
            <a:endParaRPr lang="en-US" sz="900" baseline="0" dirty="0"/>
          </a:p>
          <a:p>
            <a:r>
              <a:rPr lang="en-US" sz="900" b="0" i="0" kern="1200" dirty="0">
                <a:solidFill>
                  <a:schemeClr val="tx1"/>
                </a:solidFill>
                <a:effectLst/>
                <a:latin typeface="Segoe UI Light" pitchFamily="34" charset="0"/>
                <a:ea typeface="+mn-ea"/>
                <a:cs typeface="+mn-cs"/>
              </a:rPr>
              <a:t>The Windows Server 2012 Essentials password policy consists of three primary elements:</a:t>
            </a:r>
          </a:p>
          <a:p>
            <a:r>
              <a:rPr lang="en-US" sz="900" b="1" i="0" kern="1200" dirty="0">
                <a:solidFill>
                  <a:schemeClr val="tx1"/>
                </a:solidFill>
                <a:effectLst/>
                <a:latin typeface="Segoe UI Light" pitchFamily="34" charset="0"/>
                <a:ea typeface="+mn-ea"/>
                <a:cs typeface="+mn-cs"/>
              </a:rPr>
              <a:t>Password length</a:t>
            </a:r>
            <a:r>
              <a:rPr lang="en-US" sz="900" b="0" i="0" kern="1200" dirty="0">
                <a:solidFill>
                  <a:schemeClr val="tx1"/>
                </a:solidFill>
                <a:effectLst/>
                <a:latin typeface="Segoe UI Light" pitchFamily="34" charset="0"/>
                <a:ea typeface="+mn-ea"/>
                <a:cs typeface="+mn-cs"/>
              </a:rPr>
              <a:t>.  The longer a password is, the more secure it is. Blank passwords are not secure.</a:t>
            </a:r>
            <a:br>
              <a:rPr lang="en-US" sz="900" b="0" i="0" kern="1200" dirty="0">
                <a:solidFill>
                  <a:schemeClr val="tx1"/>
                </a:solidFill>
                <a:effectLst/>
                <a:latin typeface="Segoe UI Light" pitchFamily="34" charset="0"/>
                <a:ea typeface="+mn-ea"/>
                <a:cs typeface="+mn-cs"/>
              </a:rPr>
            </a:br>
            <a:r>
              <a:rPr lang="en-US" sz="900" b="1" i="0" kern="1200" dirty="0">
                <a:solidFill>
                  <a:schemeClr val="tx1"/>
                </a:solidFill>
                <a:effectLst/>
                <a:latin typeface="Segoe UI Light" pitchFamily="34" charset="0"/>
                <a:ea typeface="+mn-ea"/>
                <a:cs typeface="+mn-cs"/>
              </a:rPr>
              <a:t>Password complexity</a:t>
            </a:r>
            <a:r>
              <a:rPr lang="en-US" sz="900" b="0" i="0" kern="1200" dirty="0">
                <a:solidFill>
                  <a:schemeClr val="tx1"/>
                </a:solidFill>
                <a:effectLst/>
                <a:latin typeface="Segoe UI Light" pitchFamily="34" charset="0"/>
                <a:ea typeface="+mn-ea"/>
                <a:cs typeface="+mn-cs"/>
              </a:rPr>
              <a:t>.  Complex passwords are much less susceptible to unauthorized access. Passwords that contain user names, birth dates, or other personal information do not provide adequate security.</a:t>
            </a:r>
            <a:br>
              <a:rPr lang="en-US" sz="900" b="0" i="0" kern="1200" dirty="0">
                <a:solidFill>
                  <a:schemeClr val="tx1"/>
                </a:solidFill>
                <a:effectLst/>
                <a:latin typeface="Segoe UI Light" pitchFamily="34" charset="0"/>
                <a:ea typeface="+mn-ea"/>
                <a:cs typeface="+mn-cs"/>
              </a:rPr>
            </a:br>
            <a:r>
              <a:rPr lang="en-US" sz="900" b="1" i="0" kern="1200" dirty="0">
                <a:solidFill>
                  <a:schemeClr val="tx1"/>
                </a:solidFill>
                <a:effectLst/>
                <a:latin typeface="Segoe UI Light" pitchFamily="34" charset="0"/>
                <a:ea typeface="+mn-ea"/>
                <a:cs typeface="+mn-cs"/>
              </a:rPr>
              <a:t>Password age</a:t>
            </a:r>
            <a:r>
              <a:rPr lang="en-US" sz="900" b="0" i="0" kern="1200" dirty="0">
                <a:solidFill>
                  <a:schemeClr val="tx1"/>
                </a:solidFill>
                <a:effectLst/>
                <a:latin typeface="Segoe UI Light" pitchFamily="34" charset="0"/>
                <a:ea typeface="+mn-ea"/>
                <a:cs typeface="+mn-cs"/>
              </a:rPr>
              <a:t>.  Windows Server 2012 Essentials requires that users change their password at least once every 180 days. As an option, you can choose to have passwords never expire.</a:t>
            </a:r>
            <a:br>
              <a:rPr lang="en-US" sz="900" b="0" i="0" kern="1200" dirty="0">
                <a:solidFill>
                  <a:schemeClr val="tx1"/>
                </a:solidFill>
                <a:effectLst/>
                <a:latin typeface="Segoe UI Light" pitchFamily="34" charset="0"/>
                <a:ea typeface="+mn-ea"/>
                <a:cs typeface="+mn-cs"/>
              </a:rPr>
            </a:br>
            <a:r>
              <a:rPr lang="en-US" sz="900" b="0" i="0" kern="1200" dirty="0">
                <a:solidFill>
                  <a:schemeClr val="tx1"/>
                </a:solidFill>
                <a:effectLst/>
                <a:latin typeface="Segoe UI Light" pitchFamily="34" charset="0"/>
                <a:ea typeface="+mn-ea"/>
                <a:cs typeface="+mn-cs"/>
              </a:rPr>
              <a:t/>
            </a:r>
            <a:br>
              <a:rPr lang="en-US" sz="900" b="0" i="0" kern="1200" dirty="0">
                <a:solidFill>
                  <a:schemeClr val="tx1"/>
                </a:solidFill>
                <a:effectLst/>
                <a:latin typeface="Segoe UI Light" pitchFamily="34" charset="0"/>
                <a:ea typeface="+mn-ea"/>
                <a:cs typeface="+mn-cs"/>
              </a:rPr>
            </a:br>
            <a:endParaRPr lang="en-US" sz="900" b="0" i="0" kern="1200" dirty="0">
              <a:solidFill>
                <a:schemeClr val="tx1"/>
              </a:solidFill>
              <a:effectLst/>
              <a:latin typeface="Segoe UI Light" pitchFamily="34" charset="0"/>
              <a:ea typeface="+mn-ea"/>
              <a:cs typeface="+mn-cs"/>
            </a:endParaRPr>
          </a:p>
          <a:p>
            <a:r>
              <a:rPr lang="en-US" sz="900" b="0" i="0" kern="1200" dirty="0">
                <a:solidFill>
                  <a:schemeClr val="tx1"/>
                </a:solidFill>
                <a:effectLst/>
                <a:latin typeface="Segoe UI Light" pitchFamily="34" charset="0"/>
                <a:ea typeface="+mn-ea"/>
                <a:cs typeface="+mn-cs"/>
              </a:rPr>
              <a:t>To make it easier to implement a password policy on your computer network, Windows Server 2012 Essentials provides a simple tool that allows you to set or change the password policy to any of the following four pre-defined policy profiles: </a:t>
            </a:r>
            <a:r>
              <a:rPr lang="en-US" sz="900" b="1" i="0" kern="1200" dirty="0">
                <a:solidFill>
                  <a:schemeClr val="tx1"/>
                </a:solidFill>
                <a:effectLst/>
                <a:latin typeface="Segoe UI Light" pitchFamily="34" charset="0"/>
                <a:ea typeface="+mn-ea"/>
                <a:cs typeface="+mn-cs"/>
              </a:rPr>
              <a:t>Weak,</a:t>
            </a:r>
            <a:r>
              <a:rPr lang="en-US" sz="900" b="0" i="0" kern="1200" dirty="0">
                <a:solidFill>
                  <a:schemeClr val="tx1"/>
                </a:solidFill>
                <a:effectLst/>
                <a:latin typeface="Segoe UI Light" pitchFamily="34" charset="0"/>
                <a:ea typeface="+mn-ea"/>
                <a:cs typeface="+mn-cs"/>
              </a:rPr>
              <a:t>  </a:t>
            </a:r>
            <a:r>
              <a:rPr lang="en-US" sz="900" b="1" i="0" kern="1200" dirty="0">
                <a:solidFill>
                  <a:schemeClr val="tx1"/>
                </a:solidFill>
                <a:effectLst/>
                <a:latin typeface="Segoe UI Light" pitchFamily="34" charset="0"/>
                <a:ea typeface="+mn-ea"/>
                <a:cs typeface="+mn-cs"/>
              </a:rPr>
              <a:t>Medium</a:t>
            </a:r>
            <a:r>
              <a:rPr lang="en-US" sz="900" b="0" i="0" kern="1200" dirty="0">
                <a:solidFill>
                  <a:schemeClr val="tx1"/>
                </a:solidFill>
                <a:effectLst/>
                <a:latin typeface="Segoe UI Light" pitchFamily="34" charset="0"/>
                <a:ea typeface="+mn-ea"/>
                <a:cs typeface="+mn-cs"/>
              </a:rPr>
              <a:t>,</a:t>
            </a:r>
            <a:r>
              <a:rPr lang="en-US" sz="900" b="0" i="0" kern="1200" baseline="0" dirty="0">
                <a:solidFill>
                  <a:schemeClr val="tx1"/>
                </a:solidFill>
                <a:effectLst/>
                <a:latin typeface="Segoe UI Light" pitchFamily="34" charset="0"/>
                <a:ea typeface="+mn-ea"/>
                <a:cs typeface="+mn-cs"/>
              </a:rPr>
              <a:t> </a:t>
            </a:r>
            <a:r>
              <a:rPr lang="en-US" sz="900" b="1" i="0" kern="1200" dirty="0">
                <a:solidFill>
                  <a:schemeClr val="tx1"/>
                </a:solidFill>
                <a:effectLst/>
                <a:latin typeface="Segoe UI Light" pitchFamily="34" charset="0"/>
                <a:ea typeface="+mn-ea"/>
                <a:cs typeface="+mn-cs"/>
              </a:rPr>
              <a:t>Medium Strong</a:t>
            </a:r>
            <a:r>
              <a:rPr lang="en-US" sz="900" b="1" i="0" kern="1200" baseline="0" dirty="0">
                <a:solidFill>
                  <a:schemeClr val="tx1"/>
                </a:solidFill>
                <a:effectLst/>
                <a:latin typeface="Segoe UI Light" pitchFamily="34" charset="0"/>
                <a:ea typeface="+mn-ea"/>
                <a:cs typeface="+mn-cs"/>
              </a:rPr>
              <a:t> and </a:t>
            </a:r>
            <a:r>
              <a:rPr lang="en-US" sz="900" b="1" i="0" kern="1200" dirty="0">
                <a:solidFill>
                  <a:schemeClr val="tx1"/>
                </a:solidFill>
                <a:effectLst/>
                <a:latin typeface="Segoe UI Light" pitchFamily="34" charset="0"/>
                <a:ea typeface="+mn-ea"/>
                <a:cs typeface="+mn-cs"/>
              </a:rPr>
              <a:t>Strong</a:t>
            </a:r>
            <a:r>
              <a:rPr lang="en-US" sz="900" b="0" i="0" kern="1200" dirty="0">
                <a:solidFill>
                  <a:schemeClr val="tx1"/>
                </a:solidFill>
                <a:effectLst/>
                <a:latin typeface="Segoe UI Light" pitchFamily="34" charset="0"/>
                <a:ea typeface="+mn-ea"/>
                <a:cs typeface="+mn-cs"/>
              </a:rPr>
              <a:t>.  </a:t>
            </a:r>
          </a:p>
          <a:p>
            <a:pPr defTabSz="933199">
              <a:lnSpc>
                <a:spcPct val="90000"/>
              </a:lnSpc>
              <a:spcAft>
                <a:spcPts val="340"/>
              </a:spcAft>
              <a:defRPr/>
            </a:pPr>
            <a:endParaRPr lang="en-US" sz="900" baseline="0" dirty="0"/>
          </a:p>
          <a:p>
            <a:pPr defTabSz="933199">
              <a:lnSpc>
                <a:spcPct val="90000"/>
              </a:lnSpc>
              <a:spcAft>
                <a:spcPts val="340"/>
              </a:spcAft>
              <a:defRPr/>
            </a:pPr>
            <a:endParaRPr lang="en-US" sz="900" baseline="0" dirty="0"/>
          </a:p>
          <a:p>
            <a:pPr defTabSz="933199">
              <a:lnSpc>
                <a:spcPct val="90000"/>
              </a:lnSpc>
              <a:spcAft>
                <a:spcPts val="340"/>
              </a:spcAft>
              <a:defRPr/>
            </a:pPr>
            <a:endParaRPr lang="en-GB" sz="900" baseline="0" dirty="0"/>
          </a:p>
          <a:p>
            <a:pPr defTabSz="933199">
              <a:lnSpc>
                <a:spcPct val="90000"/>
              </a:lnSpc>
              <a:spcAft>
                <a:spcPts val="340"/>
              </a:spcAft>
              <a:defRPr/>
            </a:pPr>
            <a:endParaRPr lang="en-GB" dirty="0"/>
          </a:p>
        </p:txBody>
      </p:sp>
      <p:sp>
        <p:nvSpPr>
          <p:cNvPr id="5" name="Date Placeholder 4"/>
          <p:cNvSpPr>
            <a:spLocks noGrp="1"/>
          </p:cNvSpPr>
          <p:nvPr>
            <p:ph type="dt" idx="10"/>
          </p:nvPr>
        </p:nvSpPr>
        <p:spPr/>
        <p:txBody>
          <a:bodyPr/>
          <a:lstStyle/>
          <a:p>
            <a:fld id="{308770D0-D140-400E-A2A7-BF7F632FF9A6}"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13</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99470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 </a:t>
            </a:r>
            <a:r>
              <a:rPr lang="en-US" sz="900" b="0" baseline="0" dirty="0"/>
              <a:t>The monitoring and alerts features in </a:t>
            </a:r>
            <a:r>
              <a:rPr lang="en-US" sz="900" b="0" dirty="0"/>
              <a:t>Windows Server Essentials </a:t>
            </a:r>
            <a:r>
              <a:rPr lang="en-US" sz="900" b="0" baseline="0" dirty="0"/>
              <a:t>help customers and their partners to monitor the security status of the network.</a:t>
            </a:r>
          </a:p>
          <a:p>
            <a:pPr defTabSz="933199">
              <a:lnSpc>
                <a:spcPct val="90000"/>
              </a:lnSpc>
              <a:spcAft>
                <a:spcPts val="340"/>
              </a:spcAft>
              <a:defRPr/>
            </a:pPr>
            <a:endParaRPr lang="en-US" sz="900" b="0" baseline="0" dirty="0">
              <a:latin typeface="Segoe UI" pitchFamily="34" charset="0"/>
            </a:endParaRPr>
          </a:p>
          <a:p>
            <a:pPr defTabSz="933199">
              <a:lnSpc>
                <a:spcPct val="90000"/>
              </a:lnSpc>
              <a:spcAft>
                <a:spcPts val="340"/>
              </a:spcAft>
              <a:defRPr/>
            </a:pPr>
            <a:r>
              <a:rPr lang="en-US" sz="900" b="0" baseline="0" dirty="0"/>
              <a:t>The monitoring and alerts sub-systems are extensible, and third </a:t>
            </a:r>
            <a:r>
              <a:rPr lang="en-GB" sz="900" dirty="0">
                <a:latin typeface="Segoe UI" pitchFamily="34" charset="0"/>
              </a:rPr>
              <a:t>parties can develop health definitions for application monitoring,</a:t>
            </a:r>
            <a:r>
              <a:rPr lang="en-GB" sz="900" baseline="0" dirty="0">
                <a:latin typeface="Segoe UI" pitchFamily="34" charset="0"/>
              </a:rPr>
              <a:t> and </a:t>
            </a:r>
            <a:r>
              <a:rPr lang="en-GB" sz="900" dirty="0">
                <a:latin typeface="Segoe UI" pitchFamily="34" charset="0"/>
              </a:rPr>
              <a:t>VAPs can develop health definitions to meet the specific needs of their customers.</a:t>
            </a:r>
          </a:p>
          <a:p>
            <a:pPr defTabSz="933199">
              <a:lnSpc>
                <a:spcPct val="90000"/>
              </a:lnSpc>
              <a:spcAft>
                <a:spcPts val="340"/>
              </a:spcAft>
              <a:defRPr/>
            </a:pPr>
            <a:endParaRPr lang="en-GB" sz="900" dirty="0">
              <a:latin typeface="Segoe UI" pitchFamily="34" charset="0"/>
            </a:endParaRPr>
          </a:p>
          <a:p>
            <a:pPr defTabSz="933199">
              <a:lnSpc>
                <a:spcPct val="90000"/>
              </a:lnSpc>
              <a:spcAft>
                <a:spcPts val="340"/>
              </a:spcAft>
              <a:defRPr/>
            </a:pPr>
            <a:r>
              <a:rPr lang="en-GB" sz="900" dirty="0">
                <a:latin typeface="Segoe UI" pitchFamily="34" charset="0"/>
              </a:rPr>
              <a:t>Alert notifications</a:t>
            </a:r>
            <a:r>
              <a:rPr lang="en-GB" sz="900" baseline="0" dirty="0">
                <a:latin typeface="Segoe UI" pitchFamily="34" charset="0"/>
              </a:rPr>
              <a:t> can be sent via email to local user accounts or external partners to take </a:t>
            </a:r>
            <a:r>
              <a:rPr lang="en-GB" sz="900" dirty="0">
                <a:latin typeface="Segoe UI" pitchFamily="34" charset="0"/>
              </a:rPr>
              <a:t>further action. </a:t>
            </a:r>
          </a:p>
          <a:p>
            <a:pPr defTabSz="933199">
              <a:lnSpc>
                <a:spcPct val="90000"/>
              </a:lnSpc>
              <a:spcAft>
                <a:spcPts val="340"/>
              </a:spcAft>
              <a:defRPr/>
            </a:pPr>
            <a:endParaRPr lang="en-GB" sz="900" dirty="0">
              <a:latin typeface="Segoe UI" pitchFamily="34" charset="0"/>
            </a:endParaRPr>
          </a:p>
          <a:p>
            <a:pPr defTabSz="933199">
              <a:lnSpc>
                <a:spcPct val="90000"/>
              </a:lnSpc>
              <a:spcAft>
                <a:spcPts val="340"/>
              </a:spcAft>
              <a:defRPr/>
            </a:pPr>
            <a:r>
              <a:rPr lang="en-GB" sz="900" dirty="0">
                <a:latin typeface="Segoe UI" pitchFamily="34" charset="0"/>
              </a:rPr>
              <a:t>All events are assigned</a:t>
            </a:r>
            <a:r>
              <a:rPr lang="en-GB" sz="900" baseline="0" dirty="0">
                <a:latin typeface="Segoe UI" pitchFamily="34" charset="0"/>
              </a:rPr>
              <a:t> one of three severity levels:</a:t>
            </a:r>
          </a:p>
          <a:p>
            <a:pPr defTabSz="933199">
              <a:lnSpc>
                <a:spcPct val="90000"/>
              </a:lnSpc>
              <a:spcAft>
                <a:spcPts val="340"/>
              </a:spcAft>
              <a:defRPr/>
            </a:pPr>
            <a:endParaRPr lang="en-GB" sz="900" baseline="0" dirty="0">
              <a:latin typeface="Segoe UI" pitchFamily="34" charset="0"/>
            </a:endParaRPr>
          </a:p>
          <a:p>
            <a:pPr defTabSz="933199">
              <a:lnSpc>
                <a:spcPct val="90000"/>
              </a:lnSpc>
              <a:spcAft>
                <a:spcPts val="340"/>
              </a:spcAft>
              <a:buFont typeface="Arial" pitchFamily="34" charset="0"/>
              <a:buChar char="•"/>
              <a:defRPr/>
            </a:pPr>
            <a:r>
              <a:rPr lang="en-US" sz="900" dirty="0"/>
              <a:t> Informational – </a:t>
            </a:r>
            <a:r>
              <a:rPr lang="en-GB" sz="900" dirty="0">
                <a:latin typeface="Segoe UI" pitchFamily="34" charset="0"/>
              </a:rPr>
              <a:t>Reports that an operation has successfully completed</a:t>
            </a:r>
            <a:r>
              <a:rPr lang="en-GB" sz="900" baseline="0" dirty="0">
                <a:latin typeface="Segoe UI" pitchFamily="34" charset="0"/>
              </a:rPr>
              <a:t> </a:t>
            </a:r>
            <a:r>
              <a:rPr lang="en-GB" sz="900" dirty="0">
                <a:latin typeface="Segoe UI" pitchFamily="34" charset="0"/>
              </a:rPr>
              <a:t>or a service started,</a:t>
            </a:r>
            <a:r>
              <a:rPr lang="en-GB" sz="900" baseline="0" dirty="0">
                <a:latin typeface="Segoe UI" pitchFamily="34" charset="0"/>
              </a:rPr>
              <a:t> for example; follow-up action not necessary.</a:t>
            </a:r>
            <a:endParaRPr lang="en-US" sz="900" dirty="0"/>
          </a:p>
          <a:p>
            <a:pPr defTabSz="933199">
              <a:lnSpc>
                <a:spcPct val="90000"/>
              </a:lnSpc>
              <a:spcAft>
                <a:spcPts val="340"/>
              </a:spcAft>
              <a:buFont typeface="Arial" pitchFamily="34" charset="0"/>
              <a:buChar char="•"/>
              <a:defRPr/>
            </a:pPr>
            <a:r>
              <a:rPr lang="en-US" sz="900" dirty="0"/>
              <a:t> Warning – </a:t>
            </a:r>
            <a:r>
              <a:rPr lang="en-GB" sz="900" dirty="0">
                <a:latin typeface="Segoe UI" pitchFamily="34" charset="0"/>
              </a:rPr>
              <a:t>Warns</a:t>
            </a:r>
            <a:r>
              <a:rPr lang="en-GB" sz="900" baseline="0" dirty="0">
                <a:latin typeface="Segoe UI" pitchFamily="34" charset="0"/>
              </a:rPr>
              <a:t> </a:t>
            </a:r>
            <a:r>
              <a:rPr lang="en-GB" sz="900" dirty="0">
                <a:latin typeface="Segoe UI" pitchFamily="34" charset="0"/>
              </a:rPr>
              <a:t>that a more serious problem might occur if action is not taken.</a:t>
            </a:r>
            <a:endParaRPr lang="en-US" sz="900" dirty="0"/>
          </a:p>
          <a:p>
            <a:pPr defTabSz="933199">
              <a:lnSpc>
                <a:spcPct val="90000"/>
              </a:lnSpc>
              <a:spcAft>
                <a:spcPts val="340"/>
              </a:spcAft>
              <a:buFont typeface="Arial" pitchFamily="34" charset="0"/>
              <a:buChar char="•"/>
              <a:defRPr/>
            </a:pPr>
            <a:r>
              <a:rPr lang="en-US" sz="900" dirty="0"/>
              <a:t> Critical – </a:t>
            </a:r>
            <a:r>
              <a:rPr lang="en-GB" sz="900" dirty="0">
                <a:latin typeface="Segoe UI" pitchFamily="34" charset="0"/>
              </a:rPr>
              <a:t>Reports that a failure has occurred and that the service</a:t>
            </a:r>
            <a:r>
              <a:rPr lang="en-GB" sz="900" baseline="0" dirty="0">
                <a:latin typeface="Segoe UI" pitchFamily="34" charset="0"/>
              </a:rPr>
              <a:t> or component</a:t>
            </a:r>
            <a:r>
              <a:rPr lang="en-GB" sz="900" dirty="0">
                <a:latin typeface="Segoe UI" pitchFamily="34" charset="0"/>
              </a:rPr>
              <a:t> cannot automatically recover, and that</a:t>
            </a:r>
            <a:r>
              <a:rPr lang="en-GB" sz="900" baseline="0" dirty="0">
                <a:latin typeface="Segoe UI" pitchFamily="34" charset="0"/>
              </a:rPr>
              <a:t> further action if probably required.</a:t>
            </a:r>
            <a:endParaRPr lang="en-US" sz="900" dirty="0"/>
          </a:p>
          <a:p>
            <a:pPr defTabSz="933199">
              <a:lnSpc>
                <a:spcPct val="90000"/>
              </a:lnSpc>
              <a:spcAft>
                <a:spcPts val="340"/>
              </a:spcAft>
              <a:defRPr/>
            </a:pPr>
            <a:endParaRPr lang="en-US" sz="900" dirty="0">
              <a:latin typeface="Segoe UI" pitchFamily="34" charset="0"/>
            </a:endParaRPr>
          </a:p>
          <a:p>
            <a:pPr marL="0" marR="0" lvl="1" indent="0" algn="l" defTabSz="933199" rtl="0" eaLnBrk="1" fontAlgn="auto" latinLnBrk="0" hangingPunct="1">
              <a:lnSpc>
                <a:spcPct val="90000"/>
              </a:lnSpc>
              <a:spcBef>
                <a:spcPts val="0"/>
              </a:spcBef>
              <a:spcAft>
                <a:spcPts val="340"/>
              </a:spcAft>
              <a:buClrTx/>
              <a:buSzTx/>
              <a:buFontTx/>
              <a:buNone/>
              <a:tabLst/>
              <a:defRPr/>
            </a:pPr>
            <a:r>
              <a:rPr lang="en-US" sz="900" b="0" baseline="0" dirty="0"/>
              <a:t>For any event, third</a:t>
            </a:r>
            <a:r>
              <a:rPr lang="en-GB" sz="900" dirty="0">
                <a:latin typeface="Segoe UI" pitchFamily="34" charset="0"/>
              </a:rPr>
              <a:t> parties,</a:t>
            </a:r>
            <a:r>
              <a:rPr lang="en-GB" sz="900" baseline="0" dirty="0">
                <a:latin typeface="Segoe UI" pitchFamily="34" charset="0"/>
              </a:rPr>
              <a:t> including </a:t>
            </a:r>
            <a:r>
              <a:rPr lang="en-GB" sz="900" dirty="0">
                <a:latin typeface="Segoe UI" pitchFamily="34" charset="0"/>
              </a:rPr>
              <a:t>value-added partners,</a:t>
            </a:r>
            <a:r>
              <a:rPr lang="en-GB" sz="900" baseline="0" dirty="0">
                <a:latin typeface="Segoe UI" pitchFamily="34" charset="0"/>
              </a:rPr>
              <a:t> can </a:t>
            </a:r>
            <a:r>
              <a:rPr lang="en-US" sz="1600" dirty="0"/>
              <a:t>provide custom actions that will display to</a:t>
            </a:r>
            <a:r>
              <a:rPr lang="en-US" sz="1600" baseline="0" dirty="0"/>
              <a:t> help customers </a:t>
            </a:r>
            <a:r>
              <a:rPr lang="en-US" sz="1600" dirty="0"/>
              <a:t>address that specific issue.</a:t>
            </a:r>
          </a:p>
        </p:txBody>
      </p:sp>
      <p:sp>
        <p:nvSpPr>
          <p:cNvPr id="6" name="Date Placeholder 5"/>
          <p:cNvSpPr>
            <a:spLocks noGrp="1"/>
          </p:cNvSpPr>
          <p:nvPr>
            <p:ph type="dt" idx="10"/>
          </p:nvPr>
        </p:nvSpPr>
        <p:spPr/>
        <p:txBody>
          <a:bodyPr/>
          <a:lstStyle/>
          <a:p>
            <a:fld id="{ECF00350-3DF9-4136-80DC-A5B0D44E57B5}" type="datetime1">
              <a:rPr lang="en-US" smtClean="0"/>
              <a:t>7/31/2021</a:t>
            </a:fld>
            <a:endParaRPr lang="en-US" dirty="0"/>
          </a:p>
        </p:txBody>
      </p:sp>
      <p:sp>
        <p:nvSpPr>
          <p:cNvPr id="7" name="Footer Placeholder 6"/>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Slide Number Placeholder 7"/>
          <p:cNvSpPr>
            <a:spLocks noGrp="1"/>
          </p:cNvSpPr>
          <p:nvPr>
            <p:ph type="sldNum" sz="quarter" idx="12"/>
          </p:nvPr>
        </p:nvSpPr>
        <p:spPr/>
        <p:txBody>
          <a:bodyPr/>
          <a:lstStyle/>
          <a:p>
            <a:fld id="{B4008EB6-D09E-4580-8CD6-DDB14511944F}" type="slidenum">
              <a:rPr lang="en-US" smtClean="0"/>
              <a:pPr/>
              <a:t>14</a:t>
            </a:fld>
            <a:endParaRPr lang="en-US" dirty="0"/>
          </a:p>
        </p:txBody>
      </p:sp>
      <p:sp>
        <p:nvSpPr>
          <p:cNvPr id="9" name="Header Placeholder 8"/>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63323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349" rtl="0" eaLnBrk="1" fontAlgn="base" latinLnBrk="0" hangingPunct="1">
              <a:lnSpc>
                <a:spcPct val="90000"/>
              </a:lnSpc>
              <a:spcBef>
                <a:spcPct val="30000"/>
              </a:spcBef>
              <a:spcAft>
                <a:spcPct val="0"/>
              </a:spcAft>
              <a:buClrTx/>
              <a:buSzTx/>
              <a:buFontTx/>
              <a:buNone/>
              <a:tabLst/>
              <a:defRPr/>
            </a:pPr>
            <a:r>
              <a:rPr lang="en-US" sz="1000" b="1" dirty="0"/>
              <a:t>Key Message:</a:t>
            </a:r>
            <a:r>
              <a:rPr lang="en-US" sz="1000" dirty="0"/>
              <a:t>  Windows Server 2012 R2 Essentials makes it easy to take advantage of Hyper-V Replica when</a:t>
            </a:r>
            <a:r>
              <a:rPr lang="en-US" sz="1000" baseline="0" dirty="0"/>
              <a:t> deployed as a virtual machine.</a:t>
            </a:r>
            <a:endParaRPr lang="en-US" sz="1000" dirty="0"/>
          </a:p>
          <a:p>
            <a:pPr defTabSz="924349" fontAlgn="base">
              <a:spcBef>
                <a:spcPct val="30000"/>
              </a:spcBef>
              <a:spcAft>
                <a:spcPct val="0"/>
              </a:spcAft>
              <a:defRPr/>
            </a:pPr>
            <a:endParaRPr lang="en-US" sz="1000" b="1" dirty="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b="1" dirty="0">
                <a:latin typeface="Segoe UI" pitchFamily="34" charset="0"/>
                <a:ea typeface="Segoe UI" pitchFamily="34" charset="0"/>
                <a:cs typeface="Segoe UI" pitchFamily="34" charset="0"/>
              </a:rPr>
              <a:t>Current situation</a:t>
            </a:r>
          </a:p>
          <a:p>
            <a:pPr defTabSz="924349" eaLnBrk="0" fontAlgn="base" hangingPunct="0">
              <a:lnSpc>
                <a:spcPts val="1415"/>
              </a:lnSpc>
              <a:spcBef>
                <a:spcPts val="607"/>
              </a:spcBef>
              <a:spcAft>
                <a:spcPts val="607"/>
              </a:spcAft>
              <a:defRPr/>
            </a:pPr>
            <a:r>
              <a:rPr lang="en-US" sz="1000" dirty="0">
                <a:latin typeface="Segoe UI" pitchFamily="34" charset="0"/>
                <a:ea typeface="Segoe UI" pitchFamily="34" charset="0"/>
                <a:cs typeface="Segoe UI" pitchFamily="34" charset="0"/>
              </a:rPr>
              <a:t>Business continuity is the ability to quickly recover business functions from a downtime event with minimal or no data loss. There are number of reasons why businesses experience outage including power failure, IT hardware failure, network outage, human errors, IT software failures, and natural disasters. Depending on the type of outage, customers need a high availability solution that simply restores the service. However, some outages that impact the entire data center, such as a natural disaster or an extended power outage, require a disaster recovery solution that restores data at a remote site in addition to bringing up the services and connectivity. Organizations need an affordable and reliable business continuity solution that helps them recover from a failure.</a:t>
            </a:r>
          </a:p>
          <a:p>
            <a:pPr defTabSz="924349" fontAlgn="base">
              <a:spcBef>
                <a:spcPct val="30000"/>
              </a:spcBef>
              <a:spcAft>
                <a:spcPct val="0"/>
              </a:spcAft>
              <a:defRPr/>
            </a:pPr>
            <a:endParaRPr lang="en-US" sz="1000" dirty="0">
              <a:latin typeface="Segoe UI" pitchFamily="34" charset="0"/>
              <a:ea typeface="Segoe UI" pitchFamily="34" charset="0"/>
              <a:cs typeface="Segoe UI" pitchFamily="34" charset="0"/>
            </a:endParaRPr>
          </a:p>
          <a:p>
            <a:pPr defTabSz="924349" fontAlgn="base">
              <a:spcBef>
                <a:spcPct val="30000"/>
              </a:spcBef>
              <a:spcAft>
                <a:spcPct val="0"/>
              </a:spcAft>
              <a:defRPr/>
            </a:pPr>
            <a:r>
              <a:rPr lang="en-US" sz="1000" b="1" dirty="0">
                <a:latin typeface="Segoe UI" pitchFamily="34" charset="0"/>
                <a:ea typeface="Segoe UI" pitchFamily="34" charset="0"/>
                <a:cs typeface="Segoe UI" pitchFamily="34" charset="0"/>
              </a:rPr>
              <a:t>Before Windows Server 2012</a:t>
            </a:r>
          </a:p>
          <a:p>
            <a:pPr>
              <a:lnSpc>
                <a:spcPct val="115000"/>
              </a:lnSpc>
              <a:spcAft>
                <a:spcPts val="1010"/>
              </a:spcAft>
            </a:pPr>
            <a:r>
              <a:rPr lang="en-US" sz="1000" dirty="0">
                <a:latin typeface="Segoe UI" pitchFamily="34" charset="0"/>
                <a:ea typeface="Segoe UI" pitchFamily="34" charset="0"/>
                <a:cs typeface="Segoe UI" pitchFamily="34" charset="0"/>
              </a:rPr>
              <a:t>Beginning with Windows Server 2008 R2, Hyper‑V and Failover Clustering can be used together to make a virtual machine highly available and minimize disruptions. Administrators can seamlessly migrate their virtual machines to a different host in the cluster in the event of an outage or to load balance their virtual machines without impacting virtualized applications. Although this can protect virtualized workloads from a local host failure or scheduled maintenance of a host in a cluster, this does not protect businesses from outage of an entire data center. Failover Clustering can be used with hardware-based SAN replication across data centers, but these are typically expensive. Hyper‑V Replica fills an important gap in the Windows Server Hyper‑V offering by providing an affordable in-box disaster recovery solution. </a:t>
            </a:r>
          </a:p>
          <a:p>
            <a:pPr defTabSz="924349" eaLnBrk="0" fontAlgn="base" hangingPunct="0">
              <a:lnSpc>
                <a:spcPct val="115000"/>
              </a:lnSpc>
              <a:spcAft>
                <a:spcPts val="1010"/>
              </a:spcAft>
              <a:defRPr/>
            </a:pPr>
            <a:r>
              <a:rPr lang="en-US" sz="1000" dirty="0">
                <a:latin typeface="Segoe UI" pitchFamily="34" charset="0"/>
                <a:ea typeface="Segoe UI" pitchFamily="34" charset="0"/>
                <a:cs typeface="Segoe UI" pitchFamily="34" charset="0"/>
              </a:rPr>
              <a:t> </a:t>
            </a:r>
          </a:p>
          <a:p>
            <a:pPr defTabSz="924349" fontAlgn="base">
              <a:spcBef>
                <a:spcPct val="30000"/>
              </a:spcBef>
              <a:spcAft>
                <a:spcPct val="0"/>
              </a:spcAft>
              <a:defRPr/>
            </a:pPr>
            <a:r>
              <a:rPr lang="en-US" sz="1000" b="1" dirty="0">
                <a:latin typeface="Segoe UI" pitchFamily="34" charset="0"/>
                <a:ea typeface="Segoe UI" pitchFamily="34" charset="0"/>
                <a:cs typeface="Segoe UI" pitchFamily="34" charset="0"/>
              </a:rPr>
              <a:t>Windows Server 2012 Hyper‑V Replica</a:t>
            </a:r>
          </a:p>
          <a:p>
            <a:pPr defTabSz="924349" eaLnBrk="0" fontAlgn="base" hangingPunct="0">
              <a:lnSpc>
                <a:spcPts val="1415"/>
              </a:lnSpc>
              <a:spcBef>
                <a:spcPts val="607"/>
              </a:spcBef>
              <a:spcAft>
                <a:spcPts val="607"/>
              </a:spcAft>
              <a:defRPr/>
            </a:pPr>
            <a:r>
              <a:rPr lang="en-US" sz="1000" dirty="0">
                <a:latin typeface="Segoe UI" pitchFamily="34" charset="0"/>
                <a:ea typeface="Segoe UI" pitchFamily="34" charset="0"/>
                <a:cs typeface="Segoe UI" pitchFamily="34" charset="0"/>
              </a:rPr>
              <a:t>Windows Server 2012 introduces Hyper‑V Replica, a built-in feature that provides asynchronous replication of virtual machines for the purposes of business continuity and disaster recovery. In the event of failures (such as power failure, fire, or natural disaster) at the primary site, the administrator can manually fail over the production virtual machines to the Hyper‑V server at the recovery site. During failover, the virtual machines are brought back to a consistent point in time, and within minutes they can be accessed by the rest of the network with minimal impact to the business. After the primary site comes back, the administrators can manually revert the virtual machines to the Hyper‑V server at the primary site.</a:t>
            </a:r>
          </a:p>
          <a:p>
            <a:pPr defTabSz="924349" eaLnBrk="0" fontAlgn="base" hangingPunct="0">
              <a:lnSpc>
                <a:spcPts val="1415"/>
              </a:lnSpc>
              <a:spcBef>
                <a:spcPts val="607"/>
              </a:spcBef>
              <a:spcAft>
                <a:spcPts val="607"/>
              </a:spcAft>
              <a:defRPr/>
            </a:pPr>
            <a:endParaRPr lang="en-US" sz="1000" dirty="0">
              <a:latin typeface="Segoe UI" pitchFamily="34" charset="0"/>
              <a:ea typeface="Segoe UI" pitchFamily="34" charset="0"/>
              <a:cs typeface="Segoe UI" pitchFamily="34" charset="0"/>
            </a:endParaRPr>
          </a:p>
          <a:p>
            <a:pPr defTabSz="924349" eaLnBrk="0" fontAlgn="base" hangingPunct="0">
              <a:lnSpc>
                <a:spcPts val="1415"/>
              </a:lnSpc>
              <a:spcBef>
                <a:spcPts val="607"/>
              </a:spcBef>
              <a:spcAft>
                <a:spcPts val="607"/>
              </a:spcAft>
              <a:defRPr/>
            </a:pPr>
            <a:r>
              <a:rPr lang="en-US" sz="1000" dirty="0">
                <a:latin typeface="Segoe UI" pitchFamily="34" charset="0"/>
                <a:ea typeface="Segoe UI" pitchFamily="34" charset="0"/>
                <a:cs typeface="Segoe UI" pitchFamily="34" charset="0"/>
              </a:rPr>
              <a:t>Hyper‑V Replica is a new feature in Windows Server 2012. It lets you replicate your Hyper‑V virtual machines over a network link from one Hyper‑V host at a primary site to another Hyper‑V host at a replica site without reliance on storage arrays or other software replication technologies. The </a:t>
            </a:r>
            <a:r>
              <a:rPr lang="en-US" sz="1000" b="1" dirty="0">
                <a:latin typeface="Segoe UI" pitchFamily="34" charset="0"/>
                <a:ea typeface="Segoe UI" pitchFamily="34" charset="0"/>
                <a:cs typeface="Segoe UI" pitchFamily="34" charset="0"/>
              </a:rPr>
              <a:t>figure</a:t>
            </a:r>
            <a:r>
              <a:rPr lang="en-US" sz="1000" dirty="0">
                <a:latin typeface="Segoe UI" pitchFamily="34" charset="0"/>
                <a:ea typeface="Segoe UI" pitchFamily="34" charset="0"/>
                <a:cs typeface="Segoe UI" pitchFamily="34" charset="0"/>
              </a:rPr>
              <a:t> shows secure replication of virtual machines from different systems and clusters to a remote site over a WAN.</a:t>
            </a:r>
          </a:p>
          <a:p>
            <a:pPr defTabSz="924349" eaLnBrk="0" fontAlgn="base" hangingPunct="0">
              <a:lnSpc>
                <a:spcPts val="1415"/>
              </a:lnSpc>
              <a:spcBef>
                <a:spcPts val="607"/>
              </a:spcBef>
              <a:spcAft>
                <a:spcPts val="607"/>
              </a:spcAft>
              <a:defRPr/>
            </a:pPr>
            <a:endParaRPr lang="en-US" sz="1000" dirty="0">
              <a:latin typeface="Segoe UI" pitchFamily="34" charset="0"/>
              <a:ea typeface="Segoe UI" pitchFamily="34" charset="0"/>
              <a:cs typeface="Segoe UI" pitchFamily="34" charset="0"/>
            </a:endParaRPr>
          </a:p>
          <a:p>
            <a:pPr defTabSz="924349" eaLnBrk="0" fontAlgn="base" hangingPunct="0">
              <a:lnSpc>
                <a:spcPts val="1415"/>
              </a:lnSpc>
              <a:spcBef>
                <a:spcPts val="607"/>
              </a:spcBef>
              <a:spcAft>
                <a:spcPts val="607"/>
              </a:spcAft>
              <a:defRPr/>
            </a:pPr>
            <a:r>
              <a:rPr lang="en-US" sz="1000" b="1" dirty="0">
                <a:latin typeface="Segoe UI" pitchFamily="34" charset="0"/>
                <a:ea typeface="Segoe UI" pitchFamily="34" charset="0"/>
                <a:cs typeface="Segoe UI" pitchFamily="34" charset="0"/>
              </a:rPr>
              <a:t>Benefits of Hyper‑V Replica</a:t>
            </a:r>
            <a:r>
              <a:rPr lang="en-US" sz="1000" dirty="0">
                <a:latin typeface="Segoe UI" pitchFamily="34" charset="0"/>
                <a:ea typeface="Segoe UI" pitchFamily="34" charset="0"/>
                <a:cs typeface="Segoe UI" pitchFamily="34" charset="0"/>
              </a:rPr>
              <a:t/>
            </a:r>
            <a:br>
              <a:rPr lang="en-US" sz="1000" dirty="0">
                <a:latin typeface="Segoe UI" pitchFamily="34" charset="0"/>
                <a:ea typeface="Segoe UI" pitchFamily="34" charset="0"/>
                <a:cs typeface="Segoe UI" pitchFamily="34" charset="0"/>
              </a:rPr>
            </a:br>
            <a:endParaRPr lang="en-US" sz="1000"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dirty="0">
                <a:latin typeface="Segoe UI" pitchFamily="34" charset="0"/>
                <a:ea typeface="Segoe UI" pitchFamily="34" charset="0"/>
                <a:cs typeface="Segoe UI" pitchFamily="34" charset="0"/>
              </a:rPr>
              <a:t>Hyper‑V Replica fills an important gap in the Windows Server Hyper‑V offering by providing an </a:t>
            </a:r>
            <a:r>
              <a:rPr lang="en-US" sz="1000" b="1" dirty="0">
                <a:latin typeface="Segoe UI" pitchFamily="34" charset="0"/>
                <a:ea typeface="Segoe UI" pitchFamily="34" charset="0"/>
                <a:cs typeface="Segoe UI" pitchFamily="34" charset="0"/>
              </a:rPr>
              <a:t>affordable in-box business continuity and disaster recovery solution. </a:t>
            </a:r>
          </a:p>
          <a:p>
            <a:pPr defTabSz="924349" fontAlgn="base">
              <a:spcBef>
                <a:spcPct val="30000"/>
              </a:spcBef>
              <a:spcAft>
                <a:spcPct val="0"/>
              </a:spcAft>
              <a:defRPr/>
            </a:pPr>
            <a:endParaRPr lang="en-US" sz="1000" b="1"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b="1" dirty="0">
                <a:latin typeface="Segoe UI" pitchFamily="34" charset="0"/>
                <a:ea typeface="Segoe UI" pitchFamily="34" charset="0"/>
                <a:cs typeface="Segoe UI" pitchFamily="34" charset="0"/>
              </a:rPr>
              <a:t>Failure recovery in minutes. </a:t>
            </a:r>
            <a:r>
              <a:rPr lang="en-US" sz="1000" dirty="0">
                <a:latin typeface="Segoe UI" pitchFamily="34" charset="0"/>
                <a:ea typeface="Segoe UI" pitchFamily="34" charset="0"/>
                <a:cs typeface="Segoe UI" pitchFamily="34" charset="0"/>
              </a:rPr>
              <a:t>In the event of an unplanned shutdown, Hyper‑V Replica can restore your system in just minutes.</a:t>
            </a:r>
          </a:p>
          <a:p>
            <a:pPr marL="184870" indent="-184870" defTabSz="924349" fontAlgn="base">
              <a:spcBef>
                <a:spcPct val="30000"/>
              </a:spcBef>
              <a:spcAft>
                <a:spcPct val="0"/>
              </a:spcAft>
              <a:buFontTx/>
              <a:buChar char="•"/>
              <a:defRPr/>
            </a:pPr>
            <a:endParaRPr lang="en-US" sz="1000" dirty="0">
              <a:latin typeface="Segoe UI" pitchFamily="34" charset="0"/>
              <a:ea typeface="Segoe UI" pitchFamily="34" charset="0"/>
              <a:cs typeface="Segoe UI" pitchFamily="34" charset="0"/>
            </a:endParaRPr>
          </a:p>
          <a:p>
            <a:pPr marL="184870" indent="-184870" defTabSz="924349" fontAlgn="base">
              <a:lnSpc>
                <a:spcPts val="1618"/>
              </a:lnSpc>
              <a:spcBef>
                <a:spcPts val="1820"/>
              </a:spcBef>
              <a:spcAft>
                <a:spcPts val="607"/>
              </a:spcAft>
              <a:buFontTx/>
              <a:buChar char="•"/>
              <a:defRPr/>
            </a:pPr>
            <a:r>
              <a:rPr lang="en-US" sz="1000" b="1" dirty="0">
                <a:latin typeface="Segoe UI" pitchFamily="34" charset="0"/>
                <a:ea typeface="Segoe UI" pitchFamily="34" charset="0"/>
                <a:cs typeface="Segoe UI" pitchFamily="34" charset="0"/>
              </a:rPr>
              <a:t>More secure replication across the network. </a:t>
            </a:r>
            <a:r>
              <a:rPr lang="en-US" sz="1000" dirty="0">
                <a:latin typeface="Segoe UI" pitchFamily="34" charset="0"/>
                <a:ea typeface="Segoe UI" pitchFamily="34" charset="0"/>
                <a:cs typeface="Segoe UI" pitchFamily="34" charset="0"/>
              </a:rPr>
              <a:t>Hyper‑V Replica tracks the write operations on the primary virtual machine and replicates these changes to the replica server efficiently over a WAN. The network connection between the two servers uses the HTTP or HTTPS protocol and supports both integrated and certificate-based authentication. Connections configured to use integrated authentication are not encrypted; for an encrypted connection, you should choose certificate-based authentication. Hyper‑V Replica is closely integrated with Windows Failover Clustering and provides easier replication across different migration scenarios in the primary and replica servers.</a:t>
            </a:r>
          </a:p>
          <a:p>
            <a:pPr marL="184870" indent="-184870" defTabSz="924349" fontAlgn="base">
              <a:spcBef>
                <a:spcPct val="30000"/>
              </a:spcBef>
              <a:spcAft>
                <a:spcPct val="0"/>
              </a:spcAft>
              <a:buFontTx/>
              <a:buChar char="•"/>
              <a:defRPr/>
            </a:pPr>
            <a:endParaRPr lang="en-US" sz="1000"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dirty="0">
                <a:latin typeface="Segoe UI" pitchFamily="34" charset="0"/>
                <a:ea typeface="Segoe UI" pitchFamily="34" charset="0"/>
                <a:cs typeface="Segoe UI" pitchFamily="34" charset="0"/>
              </a:rPr>
              <a:t>Hyper‑V Replica </a:t>
            </a:r>
            <a:r>
              <a:rPr lang="en-US" sz="1000" b="1" dirty="0">
                <a:latin typeface="Segoe UI" pitchFamily="34" charset="0"/>
                <a:ea typeface="Segoe UI" pitchFamily="34" charset="0"/>
                <a:cs typeface="Segoe UI" pitchFamily="34" charset="0"/>
              </a:rPr>
              <a:t>doesn’t rely on storage arrays.</a:t>
            </a:r>
          </a:p>
          <a:p>
            <a:pPr marL="184870" indent="-184870" defTabSz="924349" fontAlgn="base">
              <a:spcBef>
                <a:spcPct val="30000"/>
              </a:spcBef>
              <a:spcAft>
                <a:spcPct val="0"/>
              </a:spcAft>
              <a:buFontTx/>
              <a:buChar char="•"/>
              <a:defRPr/>
            </a:pPr>
            <a:endParaRPr lang="en-US" sz="1000"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dirty="0">
                <a:latin typeface="Segoe UI" pitchFamily="34" charset="0"/>
                <a:ea typeface="Segoe UI" pitchFamily="34" charset="0"/>
                <a:cs typeface="Segoe UI" pitchFamily="34" charset="0"/>
              </a:rPr>
              <a:t>Hyper‑V Replica </a:t>
            </a:r>
            <a:r>
              <a:rPr lang="en-US" sz="1000" b="1" dirty="0">
                <a:latin typeface="Segoe UI" pitchFamily="34" charset="0"/>
                <a:ea typeface="Segoe UI" pitchFamily="34" charset="0"/>
                <a:cs typeface="Segoe UI" pitchFamily="34" charset="0"/>
              </a:rPr>
              <a:t>doesn’t rely on other software replication technologies.</a:t>
            </a:r>
            <a:r>
              <a:rPr lang="en-US" sz="1000" dirty="0">
                <a:latin typeface="Segoe UI" pitchFamily="34" charset="0"/>
                <a:ea typeface="Segoe UI" pitchFamily="34" charset="0"/>
                <a:cs typeface="Segoe UI" pitchFamily="34" charset="0"/>
              </a:rPr>
              <a:t> </a:t>
            </a:r>
          </a:p>
          <a:p>
            <a:pPr marL="184870" indent="-184870" defTabSz="924349" fontAlgn="base">
              <a:spcBef>
                <a:spcPct val="30000"/>
              </a:spcBef>
              <a:spcAft>
                <a:spcPct val="0"/>
              </a:spcAft>
              <a:buFontTx/>
              <a:buChar char="•"/>
              <a:defRPr/>
            </a:pPr>
            <a:endParaRPr lang="en-US" sz="1000"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dirty="0">
                <a:latin typeface="Segoe UI" pitchFamily="34" charset="0"/>
                <a:ea typeface="Segoe UI" pitchFamily="34" charset="0"/>
                <a:cs typeface="Segoe UI" pitchFamily="34" charset="0"/>
              </a:rPr>
              <a:t>Hyper‑V Replica </a:t>
            </a:r>
            <a:r>
              <a:rPr lang="en-US" sz="1000" b="1" dirty="0">
                <a:latin typeface="Segoe UI" pitchFamily="34" charset="0"/>
                <a:ea typeface="Segoe UI" pitchFamily="34" charset="0"/>
                <a:cs typeface="Segoe UI" pitchFamily="34" charset="0"/>
              </a:rPr>
              <a:t>automatically handles live migration.</a:t>
            </a:r>
          </a:p>
          <a:p>
            <a:pPr defTabSz="924349" fontAlgn="base">
              <a:spcBef>
                <a:spcPct val="30000"/>
              </a:spcBef>
              <a:spcAft>
                <a:spcPct val="0"/>
              </a:spcAft>
              <a:defRPr/>
            </a:pPr>
            <a:endParaRPr lang="en-US" sz="1000" dirty="0">
              <a:latin typeface="Segoe UI" pitchFamily="34" charset="0"/>
              <a:ea typeface="Segoe UI" pitchFamily="34" charset="0"/>
              <a:cs typeface="Segoe UI" pitchFamily="34" charset="0"/>
            </a:endParaRPr>
          </a:p>
          <a:p>
            <a:pPr marL="184870" indent="-184870" defTabSz="924349" fontAlgn="base">
              <a:spcBef>
                <a:spcPct val="30000"/>
              </a:spcBef>
              <a:spcAft>
                <a:spcPct val="0"/>
              </a:spcAft>
              <a:buFontTx/>
              <a:buChar char="•"/>
              <a:defRPr/>
            </a:pPr>
            <a:r>
              <a:rPr lang="en-US" sz="1000" b="1" dirty="0">
                <a:latin typeface="Segoe UI" pitchFamily="34" charset="0"/>
                <a:ea typeface="Segoe UI" pitchFamily="34" charset="0"/>
                <a:cs typeface="Segoe UI" pitchFamily="34" charset="0"/>
              </a:rPr>
              <a:t>Configuration and management are simpler </a:t>
            </a:r>
            <a:r>
              <a:rPr lang="en-US" sz="1000" dirty="0">
                <a:latin typeface="Segoe UI" pitchFamily="34" charset="0"/>
                <a:ea typeface="Segoe UI" pitchFamily="34" charset="0"/>
                <a:cs typeface="Segoe UI" pitchFamily="34" charset="0"/>
              </a:rPr>
              <a:t>with Hyper‑V Replica:</a:t>
            </a:r>
          </a:p>
          <a:p>
            <a:pPr marL="184870" indent="-184870" defTabSz="924349" fontAlgn="base">
              <a:spcBef>
                <a:spcPct val="30000"/>
              </a:spcBef>
              <a:spcAft>
                <a:spcPct val="0"/>
              </a:spcAft>
              <a:buFontTx/>
              <a:buChar char="•"/>
              <a:defRPr/>
            </a:pPr>
            <a:endParaRPr lang="en-US" sz="1000" b="1" dirty="0">
              <a:latin typeface="Segoe UI" pitchFamily="34" charset="0"/>
              <a:ea typeface="Segoe UI" pitchFamily="34" charset="0"/>
              <a:cs typeface="Segoe UI" pitchFamily="34" charset="0"/>
            </a:endParaRPr>
          </a:p>
          <a:p>
            <a:pPr marL="462175" lvl="1" indent="-184549" defTabSz="924349" fontAlgn="base">
              <a:spcBef>
                <a:spcPct val="30000"/>
              </a:spcBef>
              <a:spcAft>
                <a:spcPct val="0"/>
              </a:spcAft>
              <a:buFont typeface="Courier New" pitchFamily="49" charset="0"/>
              <a:buChar char="o"/>
              <a:defRPr/>
            </a:pPr>
            <a:r>
              <a:rPr lang="en-US" sz="1000" dirty="0">
                <a:latin typeface="Segoe UI" pitchFamily="34" charset="0"/>
                <a:ea typeface="Segoe UI" pitchFamily="34" charset="0"/>
                <a:cs typeface="Segoe UI" pitchFamily="34" charset="0"/>
              </a:rPr>
              <a:t>Integrated user interface (UI) with Hyper‑V Manager. </a:t>
            </a:r>
          </a:p>
          <a:p>
            <a:pPr marL="462175" lvl="1" indent="-184549" defTabSz="924349" fontAlgn="base">
              <a:spcBef>
                <a:spcPct val="30000"/>
              </a:spcBef>
              <a:spcAft>
                <a:spcPct val="0"/>
              </a:spcAft>
              <a:buFont typeface="Courier New" pitchFamily="49" charset="0"/>
              <a:buChar char="o"/>
              <a:defRPr/>
            </a:pPr>
            <a:r>
              <a:rPr lang="en-US" sz="1000" dirty="0">
                <a:latin typeface="Segoe UI" pitchFamily="34" charset="0"/>
                <a:ea typeface="Segoe UI" pitchFamily="34" charset="0"/>
                <a:cs typeface="Segoe UI" pitchFamily="34" charset="0"/>
              </a:rPr>
              <a:t>Failover Cluster Manager snap-in for Microsoft Management Console (MMC).</a:t>
            </a:r>
          </a:p>
          <a:p>
            <a:pPr marL="462175" lvl="1" indent="-184549" defTabSz="924349" fontAlgn="base">
              <a:spcBef>
                <a:spcPct val="30000"/>
              </a:spcBef>
              <a:spcAft>
                <a:spcPct val="0"/>
              </a:spcAft>
              <a:buFont typeface="Courier New" pitchFamily="49" charset="0"/>
              <a:buChar char="o"/>
              <a:defRPr/>
            </a:pPr>
            <a:r>
              <a:rPr lang="en-US" sz="1000" dirty="0">
                <a:latin typeface="Segoe UI" pitchFamily="34" charset="0"/>
                <a:ea typeface="Segoe UI" pitchFamily="34" charset="0"/>
                <a:cs typeface="Segoe UI" pitchFamily="34" charset="0"/>
              </a:rPr>
              <a:t>Extensible Windows Management Instrumentation (WMI) interface.</a:t>
            </a:r>
          </a:p>
          <a:p>
            <a:pPr marL="462175" lvl="1" indent="-184549" defTabSz="924349" fontAlgn="base">
              <a:spcBef>
                <a:spcPct val="30000"/>
              </a:spcBef>
              <a:spcAft>
                <a:spcPct val="0"/>
              </a:spcAft>
              <a:buFont typeface="Courier New" pitchFamily="49" charset="0"/>
              <a:buChar char="o"/>
              <a:defRPr/>
            </a:pPr>
            <a:r>
              <a:rPr lang="en-US" sz="1000" dirty="0">
                <a:latin typeface="Segoe UI" pitchFamily="34" charset="0"/>
                <a:ea typeface="Segoe UI" pitchFamily="34" charset="0"/>
                <a:cs typeface="Segoe UI" pitchFamily="34" charset="0"/>
              </a:rPr>
              <a:t>Windows PowerShell command-line interface scripting capability.</a:t>
            </a:r>
          </a:p>
        </p:txBody>
      </p:sp>
      <p:sp>
        <p:nvSpPr>
          <p:cNvPr id="5" name="Date Placeholder 4"/>
          <p:cNvSpPr>
            <a:spLocks noGrp="1"/>
          </p:cNvSpPr>
          <p:nvPr>
            <p:ph type="dt" idx="10"/>
          </p:nvPr>
        </p:nvSpPr>
        <p:spPr/>
        <p:txBody>
          <a:bodyPr/>
          <a:lstStyle/>
          <a:p>
            <a:fld id="{5DD0DA68-F826-4FDF-A096-A8FBEF37EE81}"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94586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from anywhere and having a</a:t>
            </a:r>
            <a:r>
              <a:rPr lang="en-US" baseline="0" dirty="0"/>
              <a:t> consistent productivity experience on any device where you can connect easily and securely has been a driving force in technology and a leading demand of businesses today. Windows Server Essentials 2012 R2 addresses this challenge in a variety of ways, which we will not explore more deeply. </a:t>
            </a:r>
            <a:endParaRPr lang="en-US" dirty="0"/>
          </a:p>
        </p:txBody>
      </p:sp>
      <p:sp>
        <p:nvSpPr>
          <p:cNvPr id="8" name="Date Placeholder 7"/>
          <p:cNvSpPr>
            <a:spLocks noGrp="1"/>
          </p:cNvSpPr>
          <p:nvPr>
            <p:ph type="dt" idx="10"/>
          </p:nvPr>
        </p:nvSpPr>
        <p:spPr/>
        <p:txBody>
          <a:bodyPr/>
          <a:lstStyle/>
          <a:p>
            <a:fld id="{F6AACBD6-BA03-4B26-BC2B-7B9053F1B9BA}"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17264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Windows Server 2012 R2 Essentials supports key remote worker scenarios by providing multiple options for accessing the server environment.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Innovations in consumer computing devices offer enterprises the opportunity to increase productivity by enabling users to work from almost anywhere. Highly mobile device form factors that come with instant on, connectivity with Wi-Fi and cellular networks, and offer powerful features such as touch screens, cameras, and GPS, have created rich user experiences and preferences that carry with them certain expectations of the enterprise. This “consumerization of IT” trend offers enterprises opportunities to support and incorporate these experiences and devices, enabling whole new work scenarios, such as accessing your files and folders when you’re away, connecting to your PC in your office, and performing light administrative tasks.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Windows Server Essentials 2012 R2 offers tools that make the aforementioned scenarios a reality. </a:t>
            </a:r>
            <a:r>
              <a:rPr lang="en-US" sz="900" b="1" kern="1200" dirty="0">
                <a:solidFill>
                  <a:schemeClr val="tx1"/>
                </a:solidFill>
                <a:effectLst/>
                <a:latin typeface="Segoe UI Light" pitchFamily="34" charset="0"/>
                <a:ea typeface="+mn-ea"/>
                <a:cs typeface="+mn-cs"/>
              </a:rPr>
              <a:t>Remote Web Access </a:t>
            </a:r>
            <a:r>
              <a:rPr lang="en-US" sz="900" b="0" i="0" kern="1200" dirty="0">
                <a:solidFill>
                  <a:schemeClr val="tx1"/>
                </a:solidFill>
                <a:effectLst/>
                <a:latin typeface="Segoe UI Light" pitchFamily="34" charset="0"/>
                <a:ea typeface="+mn-ea"/>
                <a:cs typeface="+mn-cs"/>
              </a:rPr>
              <a:t>provides a stream-lined, touch-friendly browser experience for accessing applications and data from virtually anywhere that you have an Internet connection and by using almost any device.</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0" i="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1" i="0" kern="1200" dirty="0">
                <a:solidFill>
                  <a:schemeClr val="tx1"/>
                </a:solidFill>
                <a:effectLst/>
                <a:latin typeface="Segoe UI Light" pitchFamily="34" charset="0"/>
                <a:ea typeface="+mn-ea"/>
                <a:cs typeface="+mn-cs"/>
              </a:rPr>
              <a:t>My Server app for Windows </a:t>
            </a:r>
            <a:r>
              <a:rPr lang="en-US" sz="900" b="0" i="0" kern="1200" dirty="0">
                <a:solidFill>
                  <a:schemeClr val="tx1"/>
                </a:solidFill>
                <a:effectLst/>
                <a:latin typeface="Segoe UI Light" pitchFamily="34" charset="0"/>
                <a:ea typeface="+mn-ea"/>
                <a:cs typeface="+mn-cs"/>
              </a:rPr>
              <a:t>is an application designed to help you keep seamlessly connected to your server resources through devices running Windows 8.x. With My Server, you can manage users, devices, alerts, and access shared files in Windows Server 2012 Essentials. In addition, files that you have recently accessed with My Server files continue to be available to you even when offline.</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b="1" i="0" kern="1200" dirty="0">
                <a:solidFill>
                  <a:schemeClr val="tx1"/>
                </a:solidFill>
                <a:effectLst/>
                <a:latin typeface="Segoe UI Light" pitchFamily="34" charset="0"/>
                <a:ea typeface="+mn-ea"/>
                <a:cs typeface="+mn-cs"/>
              </a:rPr>
              <a:t>My Server app for Windows Phone </a:t>
            </a:r>
            <a:r>
              <a:rPr lang="en-US" sz="900" b="0" i="0" kern="1200" dirty="0">
                <a:solidFill>
                  <a:schemeClr val="tx1"/>
                </a:solidFill>
                <a:effectLst/>
                <a:latin typeface="Segoe UI Light" pitchFamily="34" charset="0"/>
                <a:ea typeface="+mn-ea"/>
                <a:cs typeface="+mn-cs"/>
              </a:rPr>
              <a:t>provides similar function to the app for Windows, only in this case, it works with Windows Phone</a:t>
            </a:r>
            <a:r>
              <a:rPr lang="en-US" sz="900" b="0" i="0" kern="1200" baseline="0" dirty="0">
                <a:solidFill>
                  <a:schemeClr val="tx1"/>
                </a:solidFill>
                <a:effectLst/>
                <a:latin typeface="Segoe UI Light" pitchFamily="34" charset="0"/>
                <a:ea typeface="+mn-ea"/>
                <a:cs typeface="+mn-cs"/>
              </a:rPr>
              <a:t> devices</a:t>
            </a:r>
            <a:r>
              <a:rPr lang="en-US" sz="900" b="0" i="0" kern="1200" dirty="0">
                <a:solidFill>
                  <a:schemeClr val="tx1"/>
                </a:solidFill>
                <a:effectLst/>
                <a:latin typeface="Segoe UI Light" pitchFamily="34" charset="0"/>
                <a:ea typeface="+mn-ea"/>
                <a:cs typeface="+mn-cs"/>
              </a:rPr>
              <a:t>.</a:t>
            </a:r>
            <a:endParaRPr lang="en-US" b="0" dirty="0"/>
          </a:p>
        </p:txBody>
      </p:sp>
      <p:sp>
        <p:nvSpPr>
          <p:cNvPr id="5" name="Date Placeholder 4"/>
          <p:cNvSpPr>
            <a:spLocks noGrp="1"/>
          </p:cNvSpPr>
          <p:nvPr>
            <p:ph type="dt" idx="10"/>
          </p:nvPr>
        </p:nvSpPr>
        <p:spPr/>
        <p:txBody>
          <a:bodyPr/>
          <a:lstStyle/>
          <a:p>
            <a:fld id="{CC6FCB5E-71FA-485D-8CE7-DB42D1987BBC}"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84327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Key message:</a:t>
            </a:r>
            <a:r>
              <a:rPr lang="en-US" dirty="0"/>
              <a:t> Remote Web Access provides an easy way for users to connect to data and applications remotely using a supported browser.</a:t>
            </a:r>
          </a:p>
          <a:p>
            <a:endParaRPr lang="en-US" dirty="0"/>
          </a:p>
          <a:p>
            <a:r>
              <a:rPr lang="en-US" dirty="0"/>
              <a:t>Remote Web Access is a dynamically updated website that uses encrypted connections to provide a single, simple, secure and consolidated entry point into a small business network. It provides a stream-lined, touch-friendly browser experience for accessing applications and data from virtually anywhere you have an Internet connection and using almost any device. Authorized users can connect to Remote Web Access using any Internet-connected computer or mobile device with a supported browser. Compared to the remote access feature in earlier versions of Windows Small Business Server, Remote Web Access has a higher degree of extensibility in the software development kit (SDK), allowing for more customization, gadgets, add-in extensions, mobile rendering and an improved shared folder experience.</a:t>
            </a:r>
          </a:p>
          <a:p>
            <a:endParaRPr lang="en-US" dirty="0"/>
          </a:p>
          <a:p>
            <a:r>
              <a:rPr lang="en-US" dirty="0"/>
              <a:t>In R2, we’ve updated the look and feel of Remote Web Access</a:t>
            </a:r>
            <a:r>
              <a:rPr lang="en-US" baseline="0" dirty="0"/>
              <a:t> to match that of SkyDrive and other web experiences, creating a consistent UI for simplicity. It’s also more touch friendly.</a:t>
            </a:r>
            <a:endParaRPr lang="en-US" dirty="0"/>
          </a:p>
          <a:p>
            <a:endParaRPr lang="en-US" b="1" dirty="0"/>
          </a:p>
          <a:p>
            <a:r>
              <a:rPr lang="en-US" b="1" dirty="0"/>
              <a:t>Remote access to shared folders.</a:t>
            </a:r>
            <a:r>
              <a:rPr lang="en-US" dirty="0"/>
              <a:t> Users can download files and folders, and upload one or more files to the shared folders on their server while away from the network. Users can also search through the shared folders to locate a specific file or files. Providing easy remote access to files encourages users to keep data stored on the server where only authorized users have access and the data is protected.</a:t>
            </a:r>
          </a:p>
          <a:p>
            <a:endParaRPr lang="en-US" b="1" dirty="0"/>
          </a:p>
          <a:p>
            <a:r>
              <a:rPr lang="en-US" b="1" dirty="0"/>
              <a:t>Remote access to computers.</a:t>
            </a:r>
            <a:r>
              <a:rPr lang="en-US" dirty="0"/>
              <a:t> Connect remotely to the computers in your network and run applications as if you were sitting in front of your computer. To connect to one of your computers, on the </a:t>
            </a:r>
            <a:r>
              <a:rPr lang="en-US" b="1" dirty="0"/>
              <a:t>Computers</a:t>
            </a:r>
            <a:r>
              <a:rPr lang="en-US" dirty="0"/>
              <a:t> tab, click the </a:t>
            </a:r>
            <a:r>
              <a:rPr lang="en-US" b="1" dirty="0"/>
              <a:t>Connect</a:t>
            </a:r>
            <a:r>
              <a:rPr lang="en-US" dirty="0"/>
              <a:t> button next to the computer. You can only connect to a computer that is </a:t>
            </a:r>
            <a:r>
              <a:rPr lang="en-US" b="1" dirty="0"/>
              <a:t>Available</a:t>
            </a:r>
            <a:r>
              <a:rPr lang="en-US" dirty="0"/>
              <a:t> for connection and that is running one of the following operating systems:</a:t>
            </a:r>
          </a:p>
          <a:p>
            <a:pPr marL="174982" indent="-174982">
              <a:buFont typeface="Arial" pitchFamily="34" charset="0"/>
              <a:buChar char="•"/>
            </a:pPr>
            <a:r>
              <a:rPr lang="en-US" dirty="0"/>
              <a:t>Windows 8.x Pro, Windows 8.x Enterprise</a:t>
            </a:r>
          </a:p>
          <a:p>
            <a:pPr marL="174982" indent="-174982">
              <a:buFont typeface="Arial" pitchFamily="34" charset="0"/>
              <a:buChar char="•"/>
            </a:pPr>
            <a:r>
              <a:rPr lang="en-US" dirty="0"/>
              <a:t>Windows 7 Ultimate, Windows 7 Enterprise, Windows 7 Professional</a:t>
            </a:r>
          </a:p>
          <a:p>
            <a:r>
              <a:rPr lang="en-US" dirty="0"/>
              <a:t>Use of the Remote Web Access feature may require additional services from your broadband provider, such as access to certain “ports” that some providers may block for customers on some service plans. Contact your broadband provider if you have questions about their services or service terms.</a:t>
            </a:r>
          </a:p>
          <a:p>
            <a:endParaRPr lang="en-US" dirty="0"/>
          </a:p>
          <a:p>
            <a:pPr marL="342900" indent="-342900">
              <a:spcAft>
                <a:spcPts val="600"/>
              </a:spcAft>
              <a:buFont typeface="Segoe UI" panose="020B0502040204020203" pitchFamily="34" charset="0"/>
              <a:buChar char="*"/>
            </a:pPr>
            <a:r>
              <a:rPr lang="en-US" sz="900" dirty="0"/>
              <a:t>When using the Essentials Experience with the Standard or Datacenter editions, note that RDS CALs are required for those users who remotely connect to computers on the local network.</a:t>
            </a:r>
          </a:p>
          <a:p>
            <a:pPr marL="347472">
              <a:spcAft>
                <a:spcPts val="600"/>
              </a:spcAft>
            </a:pPr>
            <a:r>
              <a:rPr lang="en-US" sz="900" dirty="0"/>
              <a:t>With the Essentials edition, RDS CALs are not required.</a:t>
            </a:r>
          </a:p>
          <a:p>
            <a:endParaRPr lang="en-US" b="1" dirty="0"/>
          </a:p>
          <a:p>
            <a:pPr defTabSz="933199">
              <a:spcAft>
                <a:spcPts val="340"/>
              </a:spcAft>
              <a:defRPr/>
            </a:pPr>
            <a:r>
              <a:rPr lang="en-US" b="1" dirty="0"/>
              <a:t>Remote Connection Monitoring</a:t>
            </a:r>
            <a:r>
              <a:rPr lang="en-US" dirty="0"/>
              <a:t>. Windows Server 2012 Essentials R2 enables administrators to see who is (and has been) remotely connected to the server. </a:t>
            </a:r>
            <a:br>
              <a:rPr lang="en-US" dirty="0"/>
            </a:br>
            <a:endParaRPr lang="en-US" dirty="0"/>
          </a:p>
          <a:p>
            <a:r>
              <a:rPr lang="en-US" b="1" dirty="0"/>
              <a:t>Remotely connect to the Windows Server 2012 Essentials Dashboard.</a:t>
            </a:r>
            <a:r>
              <a:rPr lang="en-US" dirty="0"/>
              <a:t> If the need arises, you can access the Windows Server 2012 Essentials Dashboard while working remotely to add new users, add new shared folders, check the health of your network, or perform other administrative tasks. You can also configure Remote Web Access to connect directly to the server desktop, so that all the Windows Server native tools are accessible.</a:t>
            </a:r>
          </a:p>
          <a:p>
            <a:endParaRPr lang="en-GB" baseline="0" dirty="0"/>
          </a:p>
          <a:p>
            <a:r>
              <a:rPr lang="en-GB" b="1" i="0" u="none" baseline="0" dirty="0"/>
              <a:t>Change password.</a:t>
            </a:r>
            <a:r>
              <a:rPr lang="en-GB" baseline="0" dirty="0"/>
              <a:t> End users can remotely change their passwords from the Remote Web Access Home page.</a:t>
            </a:r>
            <a:endParaRPr lang="en-GB" dirty="0"/>
          </a:p>
          <a:p>
            <a:r>
              <a:rPr lang="en-GB" dirty="0"/>
              <a:t> </a:t>
            </a:r>
          </a:p>
          <a:p>
            <a:r>
              <a:rPr lang="en-US" dirty="0"/>
              <a:t>The</a:t>
            </a:r>
            <a:r>
              <a:rPr lang="en-US" baseline="0" dirty="0"/>
              <a:t> Remote Web Access page can be easily extended: </a:t>
            </a:r>
            <a:endParaRPr lang="en-US" dirty="0"/>
          </a:p>
          <a:p>
            <a:endParaRPr lang="en-US" dirty="0"/>
          </a:p>
          <a:p>
            <a:pPr lvl="0">
              <a:buFont typeface="Arial" pitchFamily="34" charset="0"/>
              <a:buNone/>
            </a:pPr>
            <a:r>
              <a:rPr lang="en-US" b="0" u="sng" dirty="0"/>
              <a:t>OEM only branding / customization</a:t>
            </a:r>
          </a:p>
          <a:p>
            <a:pPr lvl="0">
              <a:buFont typeface="Arial" pitchFamily="34" charset="0"/>
              <a:buChar char="•"/>
            </a:pPr>
            <a:r>
              <a:rPr lang="en-US" b="0" dirty="0"/>
              <a:t>Add OEM product logo to logon page</a:t>
            </a:r>
          </a:p>
          <a:p>
            <a:pPr lvl="0">
              <a:buFont typeface="Arial" pitchFamily="34" charset="0"/>
              <a:buChar char="•"/>
            </a:pPr>
            <a:r>
              <a:rPr lang="en-US" b="0" dirty="0"/>
              <a:t>Replace logon page background picture</a:t>
            </a:r>
          </a:p>
          <a:p>
            <a:pPr lvl="0">
              <a:buFont typeface="Arial" pitchFamily="34" charset="0"/>
              <a:buChar char="•"/>
            </a:pPr>
            <a:r>
              <a:rPr lang="en-US" b="0" dirty="0"/>
              <a:t>Replace logon page website title</a:t>
            </a:r>
          </a:p>
          <a:p>
            <a:pPr lvl="0">
              <a:buFont typeface="Arial" pitchFamily="34" charset="0"/>
              <a:buChar char="•"/>
            </a:pPr>
            <a:r>
              <a:rPr lang="en-US" b="0" dirty="0"/>
              <a:t>Replace logon page default website logo</a:t>
            </a:r>
          </a:p>
          <a:p>
            <a:pPr lvl="0">
              <a:buFont typeface="Arial" pitchFamily="34" charset="0"/>
              <a:buChar char="•"/>
            </a:pPr>
            <a:r>
              <a:rPr lang="en-US" b="0" dirty="0"/>
              <a:t>Add links to logon and home page</a:t>
            </a:r>
          </a:p>
          <a:p>
            <a:pPr lvl="1">
              <a:buNone/>
            </a:pPr>
            <a:endParaRPr lang="en-US" b="0" dirty="0"/>
          </a:p>
          <a:p>
            <a:pPr lvl="0">
              <a:buFont typeface="Arial" pitchFamily="34" charset="0"/>
              <a:buNone/>
            </a:pPr>
            <a:r>
              <a:rPr lang="en-US" b="0" u="sng" dirty="0"/>
              <a:t>SDK extensibility </a:t>
            </a:r>
          </a:p>
          <a:p>
            <a:pPr lvl="0">
              <a:buFont typeface="Arial" pitchFamily="34" charset="0"/>
              <a:buChar char="•"/>
            </a:pPr>
            <a:r>
              <a:rPr lang="en-US" b="0" dirty="0"/>
              <a:t>Add links to integrated online services</a:t>
            </a:r>
          </a:p>
          <a:p>
            <a:pPr lvl="0">
              <a:buFont typeface="Arial" pitchFamily="34" charset="0"/>
              <a:buChar char="•"/>
            </a:pPr>
            <a:r>
              <a:rPr lang="en-US" b="0" dirty="0"/>
              <a:t>Add additional content pages to navigation area</a:t>
            </a:r>
          </a:p>
          <a:p>
            <a:pPr lvl="0">
              <a:buFont typeface="Arial" pitchFamily="34" charset="0"/>
              <a:buChar char="•"/>
            </a:pPr>
            <a:r>
              <a:rPr lang="en-US" b="0" dirty="0"/>
              <a:t>Add additional gadgets to home page</a:t>
            </a:r>
          </a:p>
        </p:txBody>
      </p:sp>
      <p:sp>
        <p:nvSpPr>
          <p:cNvPr id="5" name="Date Placeholder 4"/>
          <p:cNvSpPr>
            <a:spLocks noGrp="1"/>
          </p:cNvSpPr>
          <p:nvPr>
            <p:ph type="dt" idx="10"/>
          </p:nvPr>
        </p:nvSpPr>
        <p:spPr/>
        <p:txBody>
          <a:bodyPr/>
          <a:lstStyle/>
          <a:p>
            <a:fld id="{AFBDC339-EB9B-440C-A9B4-5D69DB613020}"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18</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27784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Laptop and tablet users can leverage the My Server app for Windows to work remotely.</a:t>
            </a:r>
          </a:p>
          <a:p>
            <a:pPr>
              <a:lnSpc>
                <a:spcPct val="90000"/>
              </a:lnSpc>
            </a:pPr>
            <a:endParaRPr lang="en-US" dirty="0"/>
          </a:p>
          <a:p>
            <a:r>
              <a:rPr lang="en-US" sz="900" b="0" i="0" kern="1200" dirty="0">
                <a:solidFill>
                  <a:schemeClr val="tx1"/>
                </a:solidFill>
                <a:effectLst/>
                <a:latin typeface="Segoe UI Light" pitchFamily="34" charset="0"/>
                <a:ea typeface="+mn-ea"/>
                <a:cs typeface="+mn-cs"/>
              </a:rPr>
              <a:t>The My Server app is just one of several ways to access shared folders when using Windows Server 2012 Essentials. Other possibilities include using the Launchpad application or using a Web browser with Microsoft's Remote Web Access protocol, which is set up with a wizard. Users of the My Server App can perform tasks such as getting alerts.</a:t>
            </a:r>
          </a:p>
          <a:p>
            <a:endParaRPr lang="en-US" sz="900" b="0" i="0" kern="1200" dirty="0">
              <a:solidFill>
                <a:schemeClr val="tx1"/>
              </a:solidFill>
              <a:effectLst/>
              <a:latin typeface="Segoe UI Light" pitchFamily="34" charset="0"/>
              <a:ea typeface="+mn-ea"/>
              <a:cs typeface="+mn-cs"/>
            </a:endParaRPr>
          </a:p>
          <a:p>
            <a:pPr>
              <a:lnSpc>
                <a:spcPct val="90000"/>
              </a:lnSpc>
            </a:pPr>
            <a:r>
              <a:rPr lang="en-US" dirty="0"/>
              <a:t>For example, you can view alert notifications for the server and client computers:</a:t>
            </a:r>
          </a:p>
          <a:p>
            <a:pPr lvl="1">
              <a:lnSpc>
                <a:spcPct val="90000"/>
              </a:lnSpc>
            </a:pPr>
            <a:r>
              <a:rPr lang="en-US" dirty="0"/>
              <a:t>Alerts can be ignored/enabled as you review them.</a:t>
            </a:r>
          </a:p>
          <a:p>
            <a:r>
              <a:rPr lang="en-US" sz="900" b="0" i="0" kern="1200" dirty="0">
                <a:solidFill>
                  <a:schemeClr val="tx1"/>
                </a:solidFill>
                <a:effectLst/>
                <a:latin typeface="Segoe UI Light" pitchFamily="34" charset="0"/>
                <a:ea typeface="+mn-ea"/>
                <a:cs typeface="+mn-cs"/>
              </a:rPr>
              <a:t> </a:t>
            </a:r>
          </a:p>
          <a:p>
            <a:r>
              <a:rPr lang="en-US" sz="900" b="0" i="0" kern="1200" dirty="0">
                <a:solidFill>
                  <a:schemeClr val="tx1"/>
                </a:solidFill>
                <a:effectLst/>
                <a:latin typeface="Segoe UI Light" pitchFamily="34" charset="0"/>
                <a:ea typeface="+mn-ea"/>
                <a:cs typeface="+mn-cs"/>
              </a:rPr>
              <a:t>Users can also manage devices and users, and even reset user passwords -- provided that they have administrative privileges on Windows Server 2012 Essentials, </a:t>
            </a:r>
          </a:p>
          <a:p>
            <a:pPr>
              <a:lnSpc>
                <a:spcPct val="90000"/>
              </a:lnSpc>
            </a:pPr>
            <a:endParaRPr lang="en-US" dirty="0"/>
          </a:p>
          <a:p>
            <a:pPr>
              <a:lnSpc>
                <a:spcPct val="90000"/>
              </a:lnSpc>
            </a:pPr>
            <a:r>
              <a:rPr lang="en-US" dirty="0"/>
              <a:t>One of the unique features of My Server App for Windows 8 not in the Windows Phone version is the ability to cache files locally so that you can work with them offline and then re-sync them when you get reconnected over the Internet to the server. </a:t>
            </a:r>
          </a:p>
          <a:p>
            <a:pPr>
              <a:lnSpc>
                <a:spcPct val="90000"/>
              </a:lnSpc>
            </a:pPr>
            <a:endParaRPr lang="en-US" dirty="0"/>
          </a:p>
          <a:p>
            <a:pPr>
              <a:lnSpc>
                <a:spcPct val="90000"/>
              </a:lnSpc>
            </a:pPr>
            <a:r>
              <a:rPr lang="en-US" dirty="0"/>
              <a:t>You also get conflict resolution if two or</a:t>
            </a:r>
            <a:r>
              <a:rPr lang="en-US" baseline="0" dirty="0"/>
              <a:t> more people, collaborating on a file, change information. </a:t>
            </a:r>
            <a:endParaRPr lang="en-US" dirty="0"/>
          </a:p>
          <a:p>
            <a:pPr>
              <a:lnSpc>
                <a:spcPct val="90000"/>
              </a:lnSpc>
            </a:pPr>
            <a:endParaRPr lang="en-US" dirty="0"/>
          </a:p>
          <a:p>
            <a:pPr>
              <a:lnSpc>
                <a:spcPct val="90000"/>
              </a:lnSpc>
            </a:pPr>
            <a:r>
              <a:rPr lang="en-US" dirty="0"/>
              <a:t>In addition, My Server also integrates with the Windows Search function:</a:t>
            </a:r>
          </a:p>
          <a:p>
            <a:pPr lvl="1">
              <a:lnSpc>
                <a:spcPct val="90000"/>
              </a:lnSpc>
            </a:pPr>
            <a:r>
              <a:rPr lang="en-US" dirty="0"/>
              <a:t>Transparently search for documents located on the local device or in server shared folders.</a:t>
            </a:r>
          </a:p>
          <a:p>
            <a:pPr>
              <a:lnSpc>
                <a:spcPct val="90000"/>
              </a:lnSpc>
            </a:pPr>
            <a:r>
              <a:rPr lang="en-US" dirty="0"/>
              <a:t>Open, edit, create, and delete files and folders.</a:t>
            </a:r>
          </a:p>
          <a:p>
            <a:pPr>
              <a:lnSpc>
                <a:spcPct val="90000"/>
              </a:lnSpc>
            </a:pPr>
            <a:r>
              <a:rPr lang="en-US" dirty="0"/>
              <a:t>Customize app to control account, file, recent history, and customer experience settings.</a:t>
            </a:r>
          </a:p>
          <a:p>
            <a:endParaRPr lang="en-US" dirty="0"/>
          </a:p>
          <a:p>
            <a:pPr>
              <a:lnSpc>
                <a:spcPct val="90000"/>
              </a:lnSpc>
            </a:pPr>
            <a:r>
              <a:rPr lang="en-US" dirty="0"/>
              <a:t>And two last points, The app lets you view the servers and client computers in the network:</a:t>
            </a:r>
          </a:p>
          <a:p>
            <a:pPr lvl="1">
              <a:lnSpc>
                <a:spcPct val="90000"/>
              </a:lnSpc>
            </a:pPr>
            <a:r>
              <a:rPr lang="en-US" dirty="0"/>
              <a:t>Initiate manual backups.</a:t>
            </a:r>
          </a:p>
          <a:p>
            <a:pPr>
              <a:lnSpc>
                <a:spcPct val="90000"/>
              </a:lnSpc>
            </a:pPr>
            <a:r>
              <a:rPr lang="en-US" dirty="0"/>
              <a:t>And View user accounts:</a:t>
            </a:r>
          </a:p>
          <a:p>
            <a:pPr lvl="1">
              <a:lnSpc>
                <a:spcPct val="90000"/>
              </a:lnSpc>
            </a:pPr>
            <a:r>
              <a:rPr lang="en-US" dirty="0"/>
              <a:t>Activate/deactivate accounts and reset passwords.</a:t>
            </a:r>
          </a:p>
        </p:txBody>
      </p:sp>
      <p:sp>
        <p:nvSpPr>
          <p:cNvPr id="8" name="Date Placeholder 7"/>
          <p:cNvSpPr>
            <a:spLocks noGrp="1"/>
          </p:cNvSpPr>
          <p:nvPr>
            <p:ph type="dt" idx="10"/>
          </p:nvPr>
        </p:nvSpPr>
        <p:spPr/>
        <p:txBody>
          <a:bodyPr/>
          <a:lstStyle/>
          <a:p>
            <a:fld id="{3EF365D9-A7A7-4B75-962F-3EE2E17EC67E}"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411355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baseline="0" dirty="0"/>
          </a:p>
        </p:txBody>
      </p:sp>
      <p:sp>
        <p:nvSpPr>
          <p:cNvPr id="5" name="Date Placeholder 7"/>
          <p:cNvSpPr>
            <a:spLocks noGrp="1"/>
          </p:cNvSpPr>
          <p:nvPr>
            <p:ph type="dt" idx="1"/>
          </p:nvPr>
        </p:nvSpPr>
        <p:spPr>
          <a:xfrm>
            <a:off x="0" y="0"/>
            <a:ext cx="3043238" cy="473779"/>
          </a:xfrm>
        </p:spPr>
        <p:txBody>
          <a:bodyPr/>
          <a:lstStyle/>
          <a:p>
            <a:pPr algn="l"/>
            <a:fld id="{D5010A51-A839-417E-828F-30CDA28FC0BF}" type="datetime1">
              <a:rPr lang="en-US" sz="1000">
                <a:solidFill>
                  <a:prstClr val="black"/>
                </a:solidFill>
                <a:ea typeface="Segoe UI" pitchFamily="34" charset="0"/>
                <a:cs typeface="Segoe UI" pitchFamily="34" charset="0"/>
              </a:rPr>
              <a:pPr algn="l"/>
              <a:t>7/31/2021</a:t>
            </a:fld>
            <a:endParaRPr lang="en-US" sz="1000" dirty="0">
              <a:solidFill>
                <a:prstClr val="black"/>
              </a:solidFill>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5" y="9006284"/>
            <a:ext cx="3043343" cy="474101"/>
          </a:xfrm>
          <a:prstGeom prst="rect">
            <a:avLst/>
          </a:prstGeom>
          <a:noFill/>
          <a:ln w="9525">
            <a:noFill/>
            <a:miter lim="800000"/>
            <a:headEnd/>
            <a:tailEnd/>
          </a:ln>
          <a:effectLst/>
        </p:spPr>
        <p:txBody>
          <a:bodyPr vert="horz" wrap="square" lIns="93302" tIns="46651" rIns="93302" bIns="46651"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a:solidFill>
                  <a:prstClr val="black"/>
                </a:solidFill>
              </a:rPr>
              <a:t>Page </a:t>
            </a:r>
            <a:fld id="{EDC14EA9-1EFE-41E1-9A14-102AE98DBB77}" type="slidenum">
              <a:rPr lang="en-US" b="1" smtClean="0">
                <a:solidFill>
                  <a:prstClr val="black"/>
                </a:solidFill>
              </a:rPr>
              <a:pPr>
                <a:defRPr/>
              </a:pPr>
              <a:t>2</a:t>
            </a:fld>
            <a:endParaRPr lang="en-US" b="1" dirty="0">
              <a:solidFill>
                <a:prstClr val="black"/>
              </a:solidFill>
            </a:endParaRPr>
          </a:p>
        </p:txBody>
      </p:sp>
    </p:spTree>
    <p:extLst>
      <p:ext uri="{BB962C8B-B14F-4D97-AF65-F5344CB8AC3E}">
        <p14:creationId xmlns:p14="http://schemas.microsoft.com/office/powerpoint/2010/main" val="1672444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The My Server phone app is designed to help you keep seamlessly connected to your servers through smartphones while working on the move.</a:t>
            </a:r>
          </a:p>
          <a:p>
            <a:endParaRPr lang="en-US" dirty="0"/>
          </a:p>
          <a:p>
            <a:r>
              <a:rPr lang="en-US" dirty="0"/>
              <a:t>It is one of the various ways of accessing Windows Server 2012 Essentials, covered by the Anywhere Access feature. A previous version had been released during the Windows Small Business Server 2011 Essentials time frame. For Windows Server 2012 Essentials, we have delivered an updated application with new features, including file browsing and opening, server quick status, recent history of file operations, as well as a new appearance. </a:t>
            </a:r>
          </a:p>
          <a:p>
            <a:endParaRPr lang="en-US" dirty="0"/>
          </a:p>
          <a:p>
            <a:r>
              <a:rPr lang="en-US" b="1" dirty="0"/>
              <a:t>Overview of the functionalities</a:t>
            </a:r>
          </a:p>
          <a:p>
            <a:r>
              <a:rPr lang="en-US" dirty="0"/>
              <a:t>After the startup of My Server, you will be presented with five panels, as shown in the following image. The panels you’ll see depend on the permission level of your account and how your server is configured. Basically, administrators will see all five panels, whereas standard users will only see a limited server panel, files panel, recent panel, and media panel. </a:t>
            </a:r>
          </a:p>
          <a:p>
            <a:endParaRPr lang="en-US" dirty="0"/>
          </a:p>
          <a:p>
            <a:pPr marL="171450" indent="-171450">
              <a:buFont typeface="Arial" pitchFamily="34" charset="0"/>
              <a:buChar char="•"/>
            </a:pPr>
            <a:r>
              <a:rPr lang="en-US" b="1" dirty="0"/>
              <a:t>Quick Status panel: </a:t>
            </a:r>
            <a:r>
              <a:rPr lang="en-US" dirty="0"/>
              <a:t>Provides administrators with a quick summary of the server’s running status. In this case, you can figure out how everything is going on your server without logging on to the Dashboard. </a:t>
            </a:r>
          </a:p>
          <a:p>
            <a:pPr marL="171450" indent="-171450">
              <a:buFont typeface="Arial" pitchFamily="34" charset="0"/>
              <a:buChar char="•"/>
            </a:pPr>
            <a:r>
              <a:rPr lang="en-US" b="1" dirty="0"/>
              <a:t>Server panel:</a:t>
            </a:r>
            <a:r>
              <a:rPr lang="en-US" dirty="0"/>
              <a:t> Provides the user interface (UI) entry for light server management and monitoring, enabling you to manage alerts, devices, or accounts. </a:t>
            </a:r>
          </a:p>
          <a:p>
            <a:pPr marL="171450" indent="-171450">
              <a:buFont typeface="Arial" pitchFamily="34" charset="0"/>
              <a:buChar char="•"/>
            </a:pPr>
            <a:r>
              <a:rPr lang="en-US" b="1" dirty="0"/>
              <a:t>Files panel:</a:t>
            </a:r>
            <a:r>
              <a:rPr lang="en-US" dirty="0"/>
              <a:t> Access to files is one of the major new features for this version. Customers can now access shared folders and files.</a:t>
            </a:r>
          </a:p>
          <a:p>
            <a:pPr marL="171450" indent="-171450">
              <a:buFont typeface="Arial" pitchFamily="34" charset="0"/>
              <a:buChar char="•"/>
            </a:pPr>
            <a:r>
              <a:rPr lang="en-US" b="1" dirty="0"/>
              <a:t>Recent panel:</a:t>
            </a:r>
            <a:r>
              <a:rPr lang="en-US" dirty="0"/>
              <a:t> Keeps a history of the files that users have recently accessed so that they can reopen these files without navigating to a folder.</a:t>
            </a:r>
          </a:p>
          <a:p>
            <a:pPr marL="171450" indent="-171450">
              <a:buFont typeface="Arial" pitchFamily="34" charset="0"/>
              <a:buChar char="•"/>
            </a:pPr>
            <a:r>
              <a:rPr lang="en-US" b="1" dirty="0"/>
              <a:t>Media panel:</a:t>
            </a:r>
            <a:r>
              <a:rPr lang="en-US" dirty="0"/>
              <a:t> A centralized library for media playback that already existed in the previous version. In this version, we have optimized the streaming logic to deliver a better media experience over networks with differing bandwidths.</a:t>
            </a:r>
          </a:p>
          <a:p>
            <a:endParaRPr lang="en-US" dirty="0"/>
          </a:p>
          <a:p>
            <a:r>
              <a:rPr lang="en-US" b="1" dirty="0"/>
              <a:t>How to manage Windows Server 2012 Essentials by using My Server</a:t>
            </a:r>
          </a:p>
          <a:p>
            <a:r>
              <a:rPr lang="en-US" dirty="0"/>
              <a:t>My Server enables you to manage your servers from your phone if you are the administrator. You can perform the following operations:</a:t>
            </a:r>
          </a:p>
          <a:p>
            <a:pPr marL="171450" indent="-171450">
              <a:buFont typeface="Arial" pitchFamily="34" charset="0"/>
              <a:buChar char="•"/>
            </a:pPr>
            <a:r>
              <a:rPr lang="en-US" b="1" dirty="0"/>
              <a:t>Address alerts:</a:t>
            </a:r>
            <a:r>
              <a:rPr lang="en-US" dirty="0"/>
              <a:t> You can check alerts by using My Server and ignore or repair them accordingly. </a:t>
            </a:r>
          </a:p>
          <a:p>
            <a:pPr marL="171450" indent="-171450">
              <a:buFont typeface="Arial" pitchFamily="34" charset="0"/>
              <a:buChar char="•"/>
            </a:pPr>
            <a:r>
              <a:rPr lang="en-US" b="1" dirty="0"/>
              <a:t>Manage accounts: </a:t>
            </a:r>
            <a:r>
              <a:rPr lang="en-US" dirty="0"/>
              <a:t>My Server allows you to disable or enable any user account that you think is not in good status. You can also change the password of user accounts when necessary. </a:t>
            </a:r>
          </a:p>
          <a:p>
            <a:pPr marL="171450" indent="-171450">
              <a:buFont typeface="Arial" pitchFamily="34" charset="0"/>
              <a:buChar char="•"/>
            </a:pPr>
            <a:r>
              <a:rPr lang="en-US" b="1" dirty="0"/>
              <a:t>Manage devices:</a:t>
            </a:r>
            <a:r>
              <a:rPr lang="en-US" dirty="0"/>
              <a:t> This function helps you keep track of the devices that have joined your server domain. You can start or stop the backup process for any device online. </a:t>
            </a:r>
          </a:p>
          <a:p>
            <a:endParaRPr lang="en-US" dirty="0"/>
          </a:p>
          <a:p>
            <a:r>
              <a:rPr lang="en-US" b="1" dirty="0"/>
              <a:t>How to access shared documents and media by using My Server</a:t>
            </a:r>
          </a:p>
          <a:p>
            <a:r>
              <a:rPr lang="en-US" dirty="0"/>
              <a:t>You can access your folders and files anywhere when your phone has a network connection. The Files panel on the home panorama is actually designed for a better touch experience. You can tap any of the folders on the Files panel to browse files, or you can launch a search box to find particular files from server shares. </a:t>
            </a:r>
          </a:p>
          <a:p>
            <a:r>
              <a:rPr lang="en-US" dirty="0"/>
              <a:t>The new application provides a tap and hold context menu and an application bar to help you access files and folders through My Server. The operations provided include:</a:t>
            </a:r>
          </a:p>
          <a:p>
            <a:pPr marL="171450" indent="-171450">
              <a:buFont typeface="Arial" pitchFamily="34" charset="0"/>
              <a:buChar char="•"/>
            </a:pPr>
            <a:r>
              <a:rPr lang="en-US" dirty="0"/>
              <a:t>Browsing and opening files. </a:t>
            </a:r>
          </a:p>
          <a:p>
            <a:pPr marL="171450" indent="-171450">
              <a:buFont typeface="Arial" pitchFamily="34" charset="0"/>
              <a:buChar char="•"/>
            </a:pPr>
            <a:r>
              <a:rPr lang="en-US" dirty="0"/>
              <a:t>Renaming and deleting files. </a:t>
            </a:r>
          </a:p>
          <a:p>
            <a:pPr marL="171450" indent="-171450">
              <a:buFont typeface="Arial" pitchFamily="34" charset="0"/>
              <a:buChar char="•"/>
            </a:pPr>
            <a:r>
              <a:rPr lang="en-US" dirty="0"/>
              <a:t>Sorting files by name, date, or size. </a:t>
            </a:r>
          </a:p>
          <a:p>
            <a:pPr marL="171450" indent="-171450">
              <a:buFont typeface="Arial" pitchFamily="34" charset="0"/>
              <a:buChar char="•"/>
            </a:pPr>
            <a:r>
              <a:rPr lang="en-US" dirty="0"/>
              <a:t>Switching between details view and icons view. </a:t>
            </a:r>
          </a:p>
          <a:p>
            <a:pPr marL="171450" indent="-171450">
              <a:buFont typeface="Arial" pitchFamily="34" charset="0"/>
              <a:buChar char="•"/>
            </a:pPr>
            <a:r>
              <a:rPr lang="en-US" dirty="0"/>
              <a:t>Searching files globally or within a folder.</a:t>
            </a:r>
          </a:p>
        </p:txBody>
      </p:sp>
      <p:sp>
        <p:nvSpPr>
          <p:cNvPr id="8" name="Date Placeholder 7"/>
          <p:cNvSpPr>
            <a:spLocks noGrp="1"/>
          </p:cNvSpPr>
          <p:nvPr>
            <p:ph type="dt" idx="10"/>
          </p:nvPr>
        </p:nvSpPr>
        <p:spPr/>
        <p:txBody>
          <a:bodyPr/>
          <a:lstStyle/>
          <a:p>
            <a:fld id="{5CADFFA3-9FC3-4125-B685-B201A2200FBE}"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759447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dominant model for SMBs going forward is expected to be a hybrid model of on-premises</a:t>
            </a:r>
            <a:r>
              <a:rPr lang="en-US" baseline="0" dirty="0"/>
              <a:t> and cloud services. </a:t>
            </a:r>
            <a:r>
              <a:rPr lang="en-US" dirty="0"/>
              <a:t>Windows Server Essentials 2012 R2 addresses this configurations offers integration across a variety of messaging platforms including Office 365, Exchange Server running on-premises or a third-party hosted provider. </a:t>
            </a:r>
          </a:p>
        </p:txBody>
      </p:sp>
      <p:sp>
        <p:nvSpPr>
          <p:cNvPr id="8" name="Date Placeholder 7"/>
          <p:cNvSpPr>
            <a:spLocks noGrp="1"/>
          </p:cNvSpPr>
          <p:nvPr>
            <p:ph type="dt" idx="10"/>
          </p:nvPr>
        </p:nvSpPr>
        <p:spPr/>
        <p:txBody>
          <a:bodyPr/>
          <a:lstStyle/>
          <a:p>
            <a:fld id="{C620F935-DBF0-41BF-A178-172AD99C1950}"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50841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ts val="600"/>
              </a:spcBef>
            </a:pPr>
            <a:r>
              <a:rPr lang="en-GB" b="1" dirty="0"/>
              <a:t>Key message:</a:t>
            </a:r>
            <a:r>
              <a:rPr lang="en-GB" dirty="0"/>
              <a:t> </a:t>
            </a:r>
            <a:r>
              <a:rPr lang="en-US" sz="900" dirty="0">
                <a:solidFill>
                  <a:srgbClr val="969696"/>
                </a:solidFill>
              </a:rPr>
              <a:t>Enjoy the flexibility to choose the hybrid solution that fits best your business’ needs, with seamless integration of cloud services and on-premises applications.</a:t>
            </a:r>
          </a:p>
          <a:p>
            <a:endParaRPr lang="en-GB" dirty="0"/>
          </a:p>
          <a:p>
            <a:r>
              <a:rPr lang="en-US" sz="900" b="1" kern="1200" dirty="0">
                <a:solidFill>
                  <a:schemeClr val="tx1"/>
                </a:solidFill>
                <a:effectLst/>
                <a:latin typeface="Segoe UI Light" pitchFamily="34" charset="0"/>
                <a:ea typeface="+mn-ea"/>
                <a:cs typeface="+mn-cs"/>
              </a:rPr>
              <a:t>Messaging and Collaboration with Office 365.</a:t>
            </a:r>
            <a:r>
              <a:rPr lang="en-US" sz="900" kern="1200" dirty="0">
                <a:solidFill>
                  <a:schemeClr val="tx1"/>
                </a:solidFill>
                <a:effectLst/>
                <a:latin typeface="Segoe UI Light" pitchFamily="34" charset="0"/>
                <a:ea typeface="+mn-ea"/>
                <a:cs typeface="+mn-cs"/>
              </a:rPr>
              <a:t> Office 365 is an online subscription service that provides email, shared calendars, the ability to create and edit documents online, instant messaging, web conferencing, a public website for your business, and internal team sites—all accessible from virtually anywhere from nearly any device. Windows Server 2012 R2 Essentials includes an integration module that can be used to easily manage your user accounts across both the local Windows Server 2012 R2 Essentials and online Office 365 environments from within the Dashboard. In addition, customers with Office 2010 installed on their client computers can quickly configure it to work with Office 365. Users can then easily retrieve, edit and save Office docs in the Office 365 cloud, co-author docs in real-time with others, quickly initiate PC-to-PC calls, instant messages and web conferences with others.</a:t>
            </a:r>
          </a:p>
          <a:p>
            <a:endParaRPr lang="en-US" sz="900" kern="1200" dirty="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a:solidFill>
                  <a:schemeClr val="tx1"/>
                </a:solidFill>
                <a:effectLst/>
                <a:latin typeface="Segoe UI Light" pitchFamily="34" charset="0"/>
                <a:ea typeface="+mn-ea"/>
                <a:cs typeface="+mn-cs"/>
              </a:rPr>
              <a:t>On-premises Exchange Server.</a:t>
            </a:r>
            <a:r>
              <a:rPr lang="en-US" sz="900" kern="1200" dirty="0">
                <a:solidFill>
                  <a:schemeClr val="tx1"/>
                </a:solidFill>
                <a:effectLst/>
                <a:latin typeface="Segoe UI Light" pitchFamily="34" charset="0"/>
                <a:ea typeface="+mn-ea"/>
                <a:cs typeface="+mn-cs"/>
              </a:rPr>
              <a:t> Microsoft Exchange Server is a flexible and reliable messaging platform that millions of users rely on every day to stay connected and be productive. Although</a:t>
            </a:r>
            <a:r>
              <a:rPr lang="en-US" sz="900" kern="1200" baseline="0" dirty="0">
                <a:solidFill>
                  <a:schemeClr val="tx1"/>
                </a:solidFill>
                <a:effectLst/>
                <a:latin typeface="Segoe UI Light" pitchFamily="34" charset="0"/>
                <a:ea typeface="+mn-ea"/>
                <a:cs typeface="+mn-cs"/>
              </a:rPr>
              <a:t> Exchange Server is </a:t>
            </a:r>
            <a:r>
              <a:rPr lang="en-US" sz="900" kern="1200" dirty="0">
                <a:solidFill>
                  <a:schemeClr val="tx1"/>
                </a:solidFill>
                <a:effectLst/>
                <a:latin typeface="Segoe UI Light" pitchFamily="34" charset="0"/>
                <a:ea typeface="+mn-ea"/>
                <a:cs typeface="+mn-cs"/>
              </a:rPr>
              <a:t>no longer a core product component in Windows Server 2012 R2 Essentials, running Exchange Server on a separate server remains a fully supported choice for providing your small business with email services. Like with Office 365, an integration module can be used to easily manage your user accounts across both the Windows Server 2012 R2 Essentials and Exchange Server from within the Dashboard.</a:t>
            </a:r>
          </a:p>
          <a:p>
            <a:endParaRPr lang="en-GB" dirty="0"/>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a:solidFill>
                  <a:schemeClr val="tx1"/>
                </a:solidFill>
                <a:effectLst/>
                <a:latin typeface="Segoe UI Light" pitchFamily="34" charset="0"/>
                <a:ea typeface="+mn-ea"/>
                <a:cs typeface="+mn-cs"/>
              </a:rPr>
              <a:t>Hosted Exchange.</a:t>
            </a:r>
            <a:r>
              <a:rPr lang="en-US" sz="900" kern="1200" dirty="0">
                <a:solidFill>
                  <a:schemeClr val="tx1"/>
                </a:solidFill>
                <a:effectLst/>
                <a:latin typeface="Segoe UI Light" pitchFamily="34" charset="0"/>
                <a:ea typeface="+mn-ea"/>
                <a:cs typeface="+mn-cs"/>
              </a:rPr>
              <a:t> Many small businesses have taken advantage of cloud-based messaging services based on hosted Exchange offerings. Windows Server 2012 R2 Essentials will provide a framework that service providers can easily build a custom add-in on top of to work with their specific hosted Exchange environment. This will allow you to manage your user accounts across both the local Windows Server 2012 R2 Essentials and hosted Exchange environments from within the Dashboard.</a:t>
            </a:r>
            <a:endParaRPr lang="en-GB" dirty="0"/>
          </a:p>
        </p:txBody>
      </p:sp>
      <p:sp>
        <p:nvSpPr>
          <p:cNvPr id="6" name="Date Placeholder 5"/>
          <p:cNvSpPr>
            <a:spLocks noGrp="1"/>
          </p:cNvSpPr>
          <p:nvPr>
            <p:ph type="dt" idx="10"/>
          </p:nvPr>
        </p:nvSpPr>
        <p:spPr/>
        <p:txBody>
          <a:bodyPr/>
          <a:lstStyle/>
          <a:p>
            <a:fld id="{2125E2FD-CCF3-4C41-9B01-20A03440D271}" type="datetime1">
              <a:rPr lang="en-US" smtClean="0"/>
              <a:t>7/31/2021</a:t>
            </a:fld>
            <a:endParaRPr lang="en-US" dirty="0"/>
          </a:p>
        </p:txBody>
      </p:sp>
      <p:sp>
        <p:nvSpPr>
          <p:cNvPr id="7" name="Footer Placeholder 6"/>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Slide Number Placeholder 7"/>
          <p:cNvSpPr>
            <a:spLocks noGrp="1"/>
          </p:cNvSpPr>
          <p:nvPr>
            <p:ph type="sldNum" sz="quarter" idx="12"/>
          </p:nvPr>
        </p:nvSpPr>
        <p:spPr/>
        <p:txBody>
          <a:bodyPr/>
          <a:lstStyle/>
          <a:p>
            <a:fld id="{B4008EB6-D09E-4580-8CD6-DDB14511944F}" type="slidenum">
              <a:rPr lang="en-US" smtClean="0"/>
              <a:pPr/>
              <a:t>22</a:t>
            </a:fld>
            <a:endParaRPr lang="en-US" dirty="0"/>
          </a:p>
        </p:txBody>
      </p:sp>
      <p:sp>
        <p:nvSpPr>
          <p:cNvPr id="9" name="Header Placeholder 8"/>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39513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Improved</a:t>
            </a:r>
            <a:r>
              <a:rPr lang="en-US" baseline="0" dirty="0"/>
              <a:t> integration with Office 365 enables even more manageability options right within the Dashboard console.</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a:p>
            <a:r>
              <a:rPr lang="en-US" b="1" dirty="0"/>
              <a:t>Manage SharePoint Online libraries</a:t>
            </a:r>
          </a:p>
          <a:p>
            <a:pPr lvl="1"/>
            <a:r>
              <a:rPr lang="en-US" dirty="0"/>
              <a:t>A new feature in R2 is that you can manage SharePoint Online storage from within the Dashboard. SharePoint Online is of course part of Office 365. If you have Office 365, you can utilize a</a:t>
            </a:r>
            <a:r>
              <a:rPr lang="en-US" sz="900" kern="1200" dirty="0">
                <a:solidFill>
                  <a:schemeClr val="tx1"/>
                </a:solidFill>
                <a:effectLst/>
                <a:latin typeface="Segoe UI Light" pitchFamily="34" charset="0"/>
                <a:ea typeface="+mn-ea"/>
                <a:cs typeface="+mn-cs"/>
              </a:rPr>
              <a:t> new </a:t>
            </a:r>
            <a:r>
              <a:rPr lang="en-US" sz="900" b="1" kern="1200" dirty="0">
                <a:solidFill>
                  <a:schemeClr val="tx1"/>
                </a:solidFill>
                <a:effectLst/>
                <a:latin typeface="Segoe UI Light" pitchFamily="34" charset="0"/>
                <a:ea typeface="+mn-ea"/>
                <a:cs typeface="+mn-cs"/>
              </a:rPr>
              <a:t>SharePoint Libraries</a:t>
            </a:r>
            <a:r>
              <a:rPr lang="en-US" sz="900" kern="1200" dirty="0">
                <a:solidFill>
                  <a:schemeClr val="tx1"/>
                </a:solidFill>
                <a:effectLst/>
                <a:latin typeface="Segoe UI Light" pitchFamily="34" charset="0"/>
                <a:ea typeface="+mn-ea"/>
                <a:cs typeface="+mn-cs"/>
              </a:rPr>
              <a:t> sub-tab under the </a:t>
            </a:r>
            <a:r>
              <a:rPr lang="en-US" sz="900" b="1" kern="1200" dirty="0">
                <a:solidFill>
                  <a:schemeClr val="tx1"/>
                </a:solidFill>
                <a:effectLst/>
                <a:latin typeface="Segoe UI Light" pitchFamily="34" charset="0"/>
                <a:ea typeface="+mn-ea"/>
                <a:cs typeface="+mn-cs"/>
              </a:rPr>
              <a:t>Storage</a:t>
            </a:r>
            <a:r>
              <a:rPr lang="en-US" sz="900" kern="1200" dirty="0">
                <a:solidFill>
                  <a:schemeClr val="tx1"/>
                </a:solidFill>
                <a:effectLst/>
                <a:latin typeface="Segoe UI Light" pitchFamily="34" charset="0"/>
                <a:ea typeface="+mn-ea"/>
                <a:cs typeface="+mn-cs"/>
              </a:rPr>
              <a:t> tab in the same place the server shared folders are shown. SharePoint Libraries enable you to manage cloud-based storage in much the same way that you manage local storage. </a:t>
            </a:r>
            <a:endParaRPr lang="en-US" dirty="0"/>
          </a:p>
          <a:p>
            <a:pPr lvl="1"/>
            <a:r>
              <a:rPr lang="en-US" dirty="0"/>
              <a:t>There’s also simplified SharePoint permission management</a:t>
            </a:r>
          </a:p>
          <a:p>
            <a:pPr lvl="1"/>
            <a:endParaRPr lang="en-US" dirty="0"/>
          </a:p>
          <a:p>
            <a:pPr marL="0" lvl="1" indent="0">
              <a:buNone/>
            </a:pPr>
            <a:r>
              <a:rPr lang="en-US" dirty="0"/>
              <a:t>Exchange Active Sync, offered</a:t>
            </a:r>
            <a:r>
              <a:rPr lang="en-US" baseline="0" dirty="0"/>
              <a:t> through Office 365, helps you </a:t>
            </a:r>
            <a:r>
              <a:rPr lang="en-US" b="1" baseline="0" dirty="0"/>
              <a:t>m</a:t>
            </a:r>
            <a:r>
              <a:rPr lang="en-US" b="1" dirty="0"/>
              <a:t>anage mobile devices. </a:t>
            </a:r>
            <a:r>
              <a:rPr lang="en-US" b="0" dirty="0"/>
              <a:t>You can see it integrated within your dashboard. </a:t>
            </a:r>
            <a:r>
              <a:rPr lang="en-US" dirty="0"/>
              <a:t>Exchange Active Sync</a:t>
            </a:r>
            <a:r>
              <a:rPr lang="en-US" b="0" dirty="0"/>
              <a:t> gives you basic features of Exchange.</a:t>
            </a:r>
            <a:r>
              <a:rPr lang="en-US" b="0" baseline="0" dirty="0"/>
              <a:t> </a:t>
            </a:r>
            <a:r>
              <a:rPr lang="en-US" b="0" dirty="0"/>
              <a:t>So now you can set policies such as how long a device can remain inactive before it locks</a:t>
            </a:r>
            <a:r>
              <a:rPr lang="en-US" b="0" baseline="0" dirty="0"/>
              <a:t> and you have to reintroduce your pin. You can also:</a:t>
            </a:r>
            <a:endParaRPr lang="en-US" b="0" dirty="0"/>
          </a:p>
          <a:p>
            <a:pPr lvl="1"/>
            <a:r>
              <a:rPr lang="en-US" dirty="0"/>
              <a:t>View connected client and server</a:t>
            </a:r>
            <a:r>
              <a:rPr lang="en-US" baseline="0" dirty="0"/>
              <a:t> </a:t>
            </a:r>
            <a:r>
              <a:rPr lang="en-US" dirty="0"/>
              <a:t>devices</a:t>
            </a:r>
          </a:p>
          <a:p>
            <a:pPr lvl="1"/>
            <a:r>
              <a:rPr lang="en-US" dirty="0"/>
              <a:t>Configure password policy</a:t>
            </a:r>
          </a:p>
          <a:p>
            <a:pPr lvl="1"/>
            <a:r>
              <a:rPr lang="en-US" dirty="0"/>
              <a:t>Allow/block access from mobile devices</a:t>
            </a:r>
          </a:p>
          <a:p>
            <a:pPr lvl="1"/>
            <a:r>
              <a:rPr lang="en-US" dirty="0"/>
              <a:t>Remote wipe a mobile device</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Messaging and Collaboration with Office 365.</a:t>
            </a:r>
            <a:r>
              <a:rPr lang="en-US" sz="900" kern="1200" dirty="0">
                <a:solidFill>
                  <a:schemeClr val="tx1"/>
                </a:solidFill>
                <a:effectLst/>
                <a:latin typeface="Segoe UI Light" pitchFamily="34" charset="0"/>
                <a:ea typeface="+mn-ea"/>
                <a:cs typeface="+mn-cs"/>
              </a:rPr>
              <a:t> Office 365 is an online subscription service that provides email, shared calendars, the ability to create and edit documents online, instant messaging, web conferencing, a public website for your business, and internal team sites. As an online service, Office 365 is accessible from virtually anywhere on nearly any device. Windows Server 2012 R2 Essentials includes an integration module that you can use to easily manage your user accounts across both the local Windows Server 2012 R2 Essentials and online Office 365 environments from within the Dashboard. In addition, customers with Office 2010 or Office 2013 installed on their client computers can quickly configure their computers to work with Office 365. Users can then easily retrieve, edit, and save Office docs in the Office 365 cloud, co-author docs in real-time with others, and quickly initiate PC-to-PC calls, instant messages and web conferences with others.</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On-premises Exchange Server.</a:t>
            </a:r>
            <a:r>
              <a:rPr lang="en-US" sz="900" kern="1200" dirty="0">
                <a:solidFill>
                  <a:schemeClr val="tx1"/>
                </a:solidFill>
                <a:effectLst/>
                <a:latin typeface="Segoe UI Light" pitchFamily="34" charset="0"/>
                <a:ea typeface="+mn-ea"/>
                <a:cs typeface="+mn-cs"/>
              </a:rPr>
              <a:t> Microsoft Exchange Server offers a flexible and reliable messaging platform that millions of users rely on every day to stay connected and be productive. While no longer a core product component in Windows Server 2012 R2 Essentials, Exchange Server, running on a separate server, remains a fully-supported choice for providing your small business with email services. As with Office 365, you can take advantage of an integrated module to easily manage your user accounts across both the Windows Server 2012 R2 Essentials and Exchange Server from within the Dashboard.</a:t>
            </a:r>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066832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Windows Server 2012 R2 Essentials integrates the management</a:t>
            </a:r>
            <a:r>
              <a:rPr lang="en-US" baseline="0" dirty="0"/>
              <a:t> of Windows Azure Backup into the Dashboard console.</a:t>
            </a:r>
          </a:p>
          <a:p>
            <a:endParaRPr lang="en-US" dirty="0"/>
          </a:p>
          <a:p>
            <a:r>
              <a:rPr lang="en-US" dirty="0"/>
              <a:t>Windows Azure Backup helps protect server data against loss and corruption by enabling backup to offsite cloud storage in Windows Azure. It provides a consistent experience configuring, monitoring, and recovering backups across local disk and cloud storage, integrating with the in-box backup program in Windows Server or System Center Data Protection Manager.</a:t>
            </a:r>
          </a:p>
          <a:p>
            <a:endParaRPr lang="en-US" dirty="0"/>
          </a:p>
          <a:p>
            <a:r>
              <a:rPr lang="en-US" sz="900" dirty="0">
                <a:latin typeface="Segoe UI" pitchFamily="34" charset="0"/>
                <a:ea typeface="Segoe UI" pitchFamily="34" charset="0"/>
                <a:cs typeface="Segoe UI" pitchFamily="34" charset="0"/>
              </a:rPr>
              <a:t>Windows Azure Backup encrypts and</a:t>
            </a:r>
            <a:r>
              <a:rPr lang="en-US" sz="900" baseline="0" dirty="0">
                <a:latin typeface="Segoe UI" pitchFamily="34" charset="0"/>
                <a:ea typeface="Segoe UI" pitchFamily="34" charset="0"/>
                <a:cs typeface="Segoe UI" pitchFamily="34" charset="0"/>
              </a:rPr>
              <a:t> </a:t>
            </a:r>
            <a:r>
              <a:rPr lang="en-US" sz="900" dirty="0">
                <a:latin typeface="Segoe UI" pitchFamily="34" charset="0"/>
                <a:ea typeface="Segoe UI" pitchFamily="34" charset="0"/>
                <a:cs typeface="Segoe UI" pitchFamily="34" charset="0"/>
              </a:rPr>
              <a:t>protects your backups in</a:t>
            </a:r>
            <a:r>
              <a:rPr lang="en-US" sz="900" baseline="0" dirty="0">
                <a:latin typeface="Segoe UI" pitchFamily="34" charset="0"/>
                <a:ea typeface="Segoe UI" pitchFamily="34" charset="0"/>
                <a:cs typeface="Segoe UI" pitchFamily="34" charset="0"/>
              </a:rPr>
              <a:t> offsite cloud storage with Windows Azure</a:t>
            </a:r>
            <a:r>
              <a:rPr lang="en-US" sz="900" dirty="0">
                <a:latin typeface="Segoe UI" pitchFamily="34" charset="0"/>
                <a:ea typeface="Segoe UI" pitchFamily="34" charset="0"/>
                <a:cs typeface="Segoe UI" pitchFamily="34" charset="0"/>
              </a:rPr>
              <a:t>,</a:t>
            </a:r>
            <a:r>
              <a:rPr lang="en-US" sz="900" baseline="0" dirty="0">
                <a:latin typeface="Segoe UI" pitchFamily="34" charset="0"/>
                <a:ea typeface="Segoe UI" pitchFamily="34" charset="0"/>
                <a:cs typeface="Segoe UI" pitchFamily="34" charset="0"/>
              </a:rPr>
              <a:t> adding a layer of protection in case data loss or disaster impacts your servers.</a:t>
            </a:r>
          </a:p>
          <a:p>
            <a:endParaRPr lang="en-US" sz="900" baseline="0" dirty="0">
              <a:latin typeface="Segoe UI" pitchFamily="34" charset="0"/>
              <a:ea typeface="Segoe UI" pitchFamily="34" charset="0"/>
              <a:cs typeface="Segoe UI" pitchFamily="34" charset="0"/>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a:latin typeface="Segoe UI" pitchFamily="34" charset="0"/>
                <a:ea typeface="Segoe UI" pitchFamily="34" charset="0"/>
                <a:cs typeface="Segoe UI" pitchFamily="34" charset="0"/>
              </a:rPr>
              <a:t>Windows</a:t>
            </a:r>
            <a:r>
              <a:rPr lang="en-US" sz="900" baseline="0" dirty="0">
                <a:latin typeface="Segoe UI" pitchFamily="34" charset="0"/>
                <a:ea typeface="Segoe UI" pitchFamily="34" charset="0"/>
                <a:cs typeface="Segoe UI" pitchFamily="34" charset="0"/>
              </a:rPr>
              <a:t> Azure Backup can integrate with the backup tools in Windows Server or System Center Data Protection Manager. You can m</a:t>
            </a:r>
            <a:r>
              <a:rPr lang="en-US" sz="900" b="0" kern="1200" dirty="0">
                <a:solidFill>
                  <a:schemeClr val="tx1"/>
                </a:solidFill>
                <a:effectLst/>
                <a:latin typeface="Segoe UI" pitchFamily="34" charset="0"/>
                <a:ea typeface="Segoe UI" pitchFamily="34" charset="0"/>
                <a:cs typeface="Segoe UI" pitchFamily="34" charset="0"/>
              </a:rPr>
              <a:t>anage cloud backups from these familiar tools to configure, monitor, and recover backups</a:t>
            </a:r>
            <a:r>
              <a:rPr lang="en-US" sz="900" b="0" kern="1200" baseline="0" dirty="0">
                <a:solidFill>
                  <a:schemeClr val="tx1"/>
                </a:solidFill>
                <a:effectLst/>
                <a:latin typeface="Segoe UI" pitchFamily="34" charset="0"/>
                <a:ea typeface="Segoe UI" pitchFamily="34" charset="0"/>
                <a:cs typeface="Segoe UI" pitchFamily="34" charset="0"/>
              </a:rPr>
              <a:t> across local disk and cloud storage with ease.</a:t>
            </a:r>
            <a:endParaRPr lang="en-US" sz="900" b="0" kern="1200" dirty="0">
              <a:solidFill>
                <a:schemeClr val="tx1"/>
              </a:solidFill>
              <a:effectLst/>
              <a:latin typeface="Segoe UI" pitchFamily="34" charset="0"/>
              <a:ea typeface="Segoe UI" pitchFamily="34" charset="0"/>
              <a:cs typeface="Segoe UI" pitchFamily="34" charset="0"/>
            </a:endParaRPr>
          </a:p>
          <a:p>
            <a:endParaRPr lang="en-US" dirty="0"/>
          </a:p>
          <a:p>
            <a:pPr marL="0" marR="0" indent="0" algn="l" defTabSz="914206" rtl="0" eaLnBrk="1" fontAlgn="auto" latinLnBrk="0" hangingPunct="1">
              <a:lnSpc>
                <a:spcPct val="100000"/>
              </a:lnSpc>
              <a:spcBef>
                <a:spcPts val="0"/>
              </a:spcBef>
              <a:spcAft>
                <a:spcPts val="0"/>
              </a:spcAft>
              <a:buClrTx/>
              <a:buSzTx/>
              <a:buFontTx/>
              <a:buNone/>
              <a:tabLst/>
              <a:defRPr/>
            </a:pPr>
            <a:r>
              <a:rPr lang="en-US" sz="900" b="0" u="none" kern="1200" dirty="0">
                <a:solidFill>
                  <a:schemeClr val="tx1"/>
                </a:solidFill>
                <a:effectLst/>
                <a:latin typeface="Segoe UI" pitchFamily="34" charset="0"/>
                <a:ea typeface="Segoe UI" pitchFamily="34" charset="0"/>
                <a:cs typeface="Segoe UI" pitchFamily="34" charset="0"/>
              </a:rPr>
              <a:t>Windows Azure Backup delivers efficient data protection. It minimizes </a:t>
            </a:r>
            <a:r>
              <a:rPr lang="en-US" sz="900" b="0" u="none" kern="1200" baseline="0" dirty="0">
                <a:solidFill>
                  <a:schemeClr val="tx1"/>
                </a:solidFill>
                <a:effectLst/>
                <a:latin typeface="Segoe UI" pitchFamily="34" charset="0"/>
                <a:ea typeface="Segoe UI" pitchFamily="34" charset="0"/>
                <a:cs typeface="Segoe UI" pitchFamily="34" charset="0"/>
              </a:rPr>
              <a:t>network bandwidth use, provides flexible data retention policies, and provides a cost-effective data protection solution.</a:t>
            </a:r>
          </a:p>
          <a:p>
            <a:pPr marL="0" marR="0" indent="0" algn="l" defTabSz="914206" rtl="0" eaLnBrk="1" fontAlgn="auto" latinLnBrk="0" hangingPunct="1">
              <a:lnSpc>
                <a:spcPct val="100000"/>
              </a:lnSpc>
              <a:spcBef>
                <a:spcPts val="0"/>
              </a:spcBef>
              <a:spcAft>
                <a:spcPts val="0"/>
              </a:spcAft>
              <a:buClrTx/>
              <a:buSzTx/>
              <a:buFontTx/>
              <a:buNone/>
              <a:tabLst/>
              <a:defRPr/>
            </a:pPr>
            <a:endParaRPr lang="en-US" sz="900" b="0" u="none" kern="1200" dirty="0">
              <a:solidFill>
                <a:schemeClr val="tx1"/>
              </a:solidFill>
              <a:effectLst/>
              <a:latin typeface="Segoe UI" pitchFamily="34" charset="0"/>
              <a:ea typeface="Segoe UI" pitchFamily="34" charset="0"/>
              <a:cs typeface="Segoe UI" pitchFamily="34" charset="0"/>
            </a:endParaRPr>
          </a:p>
          <a:p>
            <a:pPr algn="l"/>
            <a:r>
              <a:rPr lang="en-US" sz="900" b="1" dirty="0">
                <a:solidFill>
                  <a:schemeClr val="tx1"/>
                </a:solidFill>
                <a:latin typeface="Segoe UI" pitchFamily="34" charset="0"/>
                <a:ea typeface="Segoe UI" pitchFamily="34" charset="0"/>
                <a:cs typeface="Segoe UI" pitchFamily="34" charset="0"/>
              </a:rPr>
              <a:t>Convenient offsite</a:t>
            </a:r>
            <a:r>
              <a:rPr lang="en-US" sz="900" b="1" baseline="0" dirty="0">
                <a:solidFill>
                  <a:schemeClr val="tx1"/>
                </a:solidFill>
                <a:latin typeface="Segoe UI" pitchFamily="34" charset="0"/>
                <a:ea typeface="Segoe UI" pitchFamily="34" charset="0"/>
                <a:cs typeface="Segoe UI" pitchFamily="34" charset="0"/>
              </a:rPr>
              <a:t> protection</a:t>
            </a:r>
            <a:r>
              <a:rPr lang="en-US" sz="900" b="1" dirty="0">
                <a:solidFill>
                  <a:schemeClr val="tx1"/>
                </a:solidFill>
                <a:latin typeface="Segoe UI" pitchFamily="34" charset="0"/>
                <a:ea typeface="Segoe UI" pitchFamily="34" charset="0"/>
                <a:cs typeface="Segoe UI" pitchFamily="34" charset="0"/>
              </a:rPr>
              <a:t>:</a:t>
            </a:r>
            <a:r>
              <a:rPr lang="en-US" sz="900" dirty="0">
                <a:latin typeface="Segoe UI" pitchFamily="34" charset="0"/>
                <a:ea typeface="Segoe UI" pitchFamily="34" charset="0"/>
                <a:cs typeface="Segoe UI" pitchFamily="34" charset="0"/>
              </a:rPr>
              <a:t> </a:t>
            </a:r>
            <a:r>
              <a:rPr lang="en-US" sz="900" baseline="0" dirty="0">
                <a:latin typeface="Segoe UI" pitchFamily="34" charset="0"/>
                <a:ea typeface="Segoe UI" pitchFamily="34" charset="0"/>
                <a:cs typeface="Segoe UI" pitchFamily="34" charset="0"/>
              </a:rPr>
              <a:t>Windows Azure Backup provides convenient, automated offsite data protection. </a:t>
            </a:r>
            <a:r>
              <a:rPr lang="en-US" sz="900" dirty="0">
                <a:latin typeface="Segoe UI" pitchFamily="34" charset="0"/>
                <a:ea typeface="Segoe UI" pitchFamily="34" charset="0"/>
                <a:cs typeface="Segoe UI" pitchFamily="34" charset="0"/>
              </a:rPr>
              <a:t>Local backups leave data vulnerable to unfortunate</a:t>
            </a:r>
            <a:r>
              <a:rPr lang="en-US" sz="900" baseline="0" dirty="0">
                <a:latin typeface="Segoe UI" pitchFamily="34" charset="0"/>
                <a:ea typeface="Segoe UI" pitchFamily="34" charset="0"/>
                <a:cs typeface="Segoe UI" pitchFamily="34" charset="0"/>
              </a:rPr>
              <a:t> events such as fire</a:t>
            </a:r>
            <a:r>
              <a:rPr lang="en-US" sz="900" dirty="0">
                <a:latin typeface="Segoe UI" pitchFamily="34" charset="0"/>
                <a:ea typeface="Segoe UI" pitchFamily="34" charset="0"/>
                <a:cs typeface="Segoe UI" pitchFamily="34" charset="0"/>
              </a:rPr>
              <a:t>. Continuously migrating backup media</a:t>
            </a:r>
            <a:r>
              <a:rPr lang="en-US" sz="900" baseline="0" dirty="0">
                <a:latin typeface="Segoe UI" pitchFamily="34" charset="0"/>
                <a:ea typeface="Segoe UI" pitchFamily="34" charset="0"/>
                <a:cs typeface="Segoe UI" pitchFamily="34" charset="0"/>
              </a:rPr>
              <a:t> offsite can be inconvenient. Windows Azure Backup stores data safely away from your premises, reducing the need to secure and protect onsite backup media. </a:t>
            </a:r>
          </a:p>
          <a:p>
            <a:pPr algn="l"/>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Segoe UI" pitchFamily="34" charset="0"/>
                <a:ea typeface="Segoe UI" pitchFamily="34" charset="0"/>
                <a:cs typeface="Segoe UI" pitchFamily="34" charset="0"/>
              </a:rPr>
              <a:t>Safe data</a:t>
            </a:r>
            <a:r>
              <a:rPr lang="en-US" sz="900" dirty="0">
                <a:latin typeface="Segoe UI" pitchFamily="34" charset="0"/>
                <a:ea typeface="Segoe UI" pitchFamily="34" charset="0"/>
                <a:cs typeface="Segoe UI" pitchFamily="34" charset="0"/>
              </a:rPr>
              <a:t>:</a:t>
            </a:r>
            <a:r>
              <a:rPr lang="en-US" sz="900" baseline="0" dirty="0">
                <a:latin typeface="Segoe UI" pitchFamily="34" charset="0"/>
                <a:ea typeface="Segoe UI" pitchFamily="34" charset="0"/>
                <a:cs typeface="Segoe UI" pitchFamily="34" charset="0"/>
              </a:rPr>
              <a:t> Data stored in Windows Azure is geo-replicated among Windows Azure data centers, for additional protection</a:t>
            </a:r>
            <a:r>
              <a:rPr lang="en-US" sz="900" dirty="0">
                <a:latin typeface="Segoe UI" pitchFamily="34" charset="0"/>
                <a:ea typeface="Segoe UI" pitchFamily="34" charset="0"/>
                <a:cs typeface="Segoe U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Segoe UI" pitchFamily="34" charset="0"/>
                <a:ea typeface="Segoe UI" pitchFamily="34" charset="0"/>
                <a:cs typeface="Segoe UI" pitchFamily="34" charset="0"/>
              </a:rPr>
              <a:t>Encrypted backups</a:t>
            </a:r>
            <a:r>
              <a:rPr lang="en-US" sz="900" dirty="0">
                <a:latin typeface="Segoe UI" pitchFamily="34" charset="0"/>
                <a:ea typeface="Segoe UI" pitchFamily="34" charset="0"/>
                <a:cs typeface="Segoe UI" pitchFamily="34" charset="0"/>
              </a:rPr>
              <a:t>:</a:t>
            </a:r>
            <a:r>
              <a:rPr lang="en-US" sz="900" baseline="0" dirty="0">
                <a:latin typeface="Segoe UI" pitchFamily="34" charset="0"/>
                <a:ea typeface="Segoe UI" pitchFamily="34" charset="0"/>
                <a:cs typeface="Segoe UI" pitchFamily="34" charset="0"/>
              </a:rPr>
              <a:t> Your data is encrypted before it leaves your premises, and remains encrypted in Windows Azure – only you have the key.</a:t>
            </a:r>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Segoe UI" pitchFamily="34" charset="0"/>
              <a:ea typeface="Segoe UI" pitchFamily="34" charset="0"/>
              <a:cs typeface="Segoe UI" pitchFamily="34" charset="0"/>
            </a:endParaRPr>
          </a:p>
          <a:p>
            <a:r>
              <a:rPr lang="en-US" sz="900" b="1" dirty="0">
                <a:latin typeface="Segoe UI" pitchFamily="34" charset="0"/>
                <a:ea typeface="Segoe UI" pitchFamily="34" charset="0"/>
                <a:cs typeface="Segoe UI" pitchFamily="34" charset="0"/>
              </a:rPr>
              <a:t>Familiar interface: </a:t>
            </a:r>
            <a:r>
              <a:rPr lang="en-US" sz="900" b="0" i="0" kern="1200" dirty="0">
                <a:solidFill>
                  <a:schemeClr val="tx1"/>
                </a:solidFill>
                <a:effectLst/>
                <a:latin typeface="Segoe UI" pitchFamily="34" charset="0"/>
                <a:ea typeface="Segoe UI" pitchFamily="34" charset="0"/>
                <a:cs typeface="Segoe UI" pitchFamily="34" charset="0"/>
              </a:rPr>
              <a:t>Small businesses protecting a single</a:t>
            </a:r>
            <a:r>
              <a:rPr lang="en-US" sz="900" b="0" i="0" kern="1200" baseline="0" dirty="0">
                <a:solidFill>
                  <a:schemeClr val="tx1"/>
                </a:solidFill>
                <a:effectLst/>
                <a:latin typeface="Segoe UI" pitchFamily="34" charset="0"/>
                <a:ea typeface="Segoe UI" pitchFamily="34" charset="0"/>
                <a:cs typeface="Segoe UI" pitchFamily="34" charset="0"/>
              </a:rPr>
              <a:t> server, or a few servers, can use the familiar in-box backup tool to protect data – manually or on a regular, automated schedule.</a:t>
            </a:r>
            <a:r>
              <a:rPr lang="en-US" sz="900" b="1" i="0" kern="1200" baseline="0" dirty="0">
                <a:solidFill>
                  <a:schemeClr val="tx1"/>
                </a:solidFill>
                <a:effectLst/>
                <a:latin typeface="Segoe UI" pitchFamily="34" charset="0"/>
                <a:ea typeface="Segoe UI" pitchFamily="34" charset="0"/>
                <a:cs typeface="Segoe UI" pitchFamily="34" charset="0"/>
              </a:rPr>
              <a:t> </a:t>
            </a:r>
            <a:r>
              <a:rPr lang="en-US" sz="900" b="0" baseline="0" dirty="0">
                <a:latin typeface="Segoe UI" pitchFamily="34" charset="0"/>
                <a:ea typeface="Segoe UI" pitchFamily="34" charset="0"/>
                <a:cs typeface="Segoe UI" pitchFamily="34" charset="0"/>
              </a:rPr>
              <a:t>Larger organizations with System Center 2012 can use the Data Protection Manager component to centrally manage backups across multiple servers.</a:t>
            </a:r>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Segoe UI" pitchFamily="34" charset="0"/>
                <a:ea typeface="Segoe UI" pitchFamily="34" charset="0"/>
                <a:cs typeface="Segoe UI" pitchFamily="34" charset="0"/>
              </a:rPr>
              <a:t>Windows Azure integration</a:t>
            </a:r>
            <a:r>
              <a:rPr lang="en-US" sz="900" dirty="0">
                <a:latin typeface="Segoe UI" pitchFamily="34" charset="0"/>
                <a:ea typeface="Segoe UI" pitchFamily="34" charset="0"/>
                <a:cs typeface="Segoe UI" pitchFamily="34" charset="0"/>
              </a:rPr>
              <a:t>: Windows Azure Backup is fully</a:t>
            </a:r>
            <a:r>
              <a:rPr lang="en-US" sz="900" baseline="0" dirty="0">
                <a:latin typeface="Segoe UI" pitchFamily="34" charset="0"/>
                <a:ea typeface="Segoe UI" pitchFamily="34" charset="0"/>
                <a:cs typeface="Segoe UI" pitchFamily="34" charset="0"/>
              </a:rPr>
              <a:t> integrated with the Azure Management Portal for sign-up, billing, and web-based management.</a:t>
            </a:r>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a:latin typeface="Segoe UI" pitchFamily="34" charset="0"/>
              <a:ea typeface="Segoe UI" pitchFamily="34" charset="0"/>
              <a:cs typeface="Segoe UI" pitchFamily="34" charset="0"/>
            </a:endParaRPr>
          </a:p>
          <a:p>
            <a:r>
              <a:rPr lang="en-US" sz="900" b="1" dirty="0">
                <a:latin typeface="Segoe UI" pitchFamily="34" charset="0"/>
                <a:ea typeface="Segoe UI" pitchFamily="34" charset="0"/>
                <a:cs typeface="Segoe UI" pitchFamily="34" charset="0"/>
              </a:rPr>
              <a:t>Efficient</a:t>
            </a:r>
            <a:r>
              <a:rPr lang="en-US" sz="900" b="1" baseline="0" dirty="0">
                <a:latin typeface="Segoe UI" pitchFamily="34" charset="0"/>
                <a:ea typeface="Segoe UI" pitchFamily="34" charset="0"/>
                <a:cs typeface="Segoe UI" pitchFamily="34" charset="0"/>
              </a:rPr>
              <a:t> use of bandwidth and storage</a:t>
            </a:r>
            <a:r>
              <a:rPr lang="en-US" sz="900" b="1" dirty="0">
                <a:latin typeface="Segoe UI" pitchFamily="34" charset="0"/>
                <a:ea typeface="Segoe UI" pitchFamily="34" charset="0"/>
                <a:cs typeface="Segoe UI" pitchFamily="34" charset="0"/>
              </a:rPr>
              <a:t>:</a:t>
            </a:r>
            <a:r>
              <a:rPr lang="en-US" sz="900" b="1" baseline="0" dirty="0">
                <a:latin typeface="Segoe UI" pitchFamily="34" charset="0"/>
                <a:ea typeface="Segoe UI" pitchFamily="34" charset="0"/>
                <a:cs typeface="Segoe UI" pitchFamily="34" charset="0"/>
              </a:rPr>
              <a:t> </a:t>
            </a:r>
            <a:r>
              <a:rPr lang="en-US" sz="900" b="0" baseline="0" dirty="0">
                <a:latin typeface="Segoe UI" pitchFamily="34" charset="0"/>
                <a:ea typeface="Segoe UI" pitchFamily="34" charset="0"/>
                <a:cs typeface="Segoe UI" pitchFamily="34" charset="0"/>
              </a:rPr>
              <a:t>Both WAN bandwidth and Windows Azure storage are conserved by sending only changes to files with incremental backups.</a:t>
            </a:r>
            <a:endParaRPr lang="en-US" sz="900" dirty="0">
              <a:latin typeface="Segoe UI" pitchFamily="34" charset="0"/>
              <a:ea typeface="Segoe UI" pitchFamily="34" charset="0"/>
              <a:cs typeface="Segoe UI" pitchFamily="34" charset="0"/>
            </a:endParaRPr>
          </a:p>
          <a:p>
            <a:endParaRPr lang="en-US" sz="900" dirty="0">
              <a:latin typeface="Segoe UI" pitchFamily="34" charset="0"/>
              <a:ea typeface="Segoe UI" pitchFamily="34" charset="0"/>
              <a:cs typeface="Segoe UI" pitchFamily="34" charset="0"/>
            </a:endParaRPr>
          </a:p>
          <a:p>
            <a:r>
              <a:rPr lang="en-US" sz="900" b="1" dirty="0">
                <a:latin typeface="Segoe UI" pitchFamily="34" charset="0"/>
                <a:ea typeface="Segoe UI" pitchFamily="34" charset="0"/>
                <a:cs typeface="Segoe UI" pitchFamily="34" charset="0"/>
              </a:rPr>
              <a:t>Flexibility in</a:t>
            </a:r>
            <a:r>
              <a:rPr lang="en-US" sz="900" b="1" baseline="0" dirty="0">
                <a:latin typeface="Segoe UI" pitchFamily="34" charset="0"/>
                <a:ea typeface="Segoe UI" pitchFamily="34" charset="0"/>
                <a:cs typeface="Segoe UI" pitchFamily="34" charset="0"/>
              </a:rPr>
              <a:t> recovery: </a:t>
            </a:r>
            <a:r>
              <a:rPr lang="en-US" sz="900" b="0" baseline="0" dirty="0">
                <a:latin typeface="Segoe UI" pitchFamily="34" charset="0"/>
                <a:ea typeface="Segoe UI" pitchFamily="34" charset="0"/>
                <a:cs typeface="Segoe UI" pitchFamily="34" charset="0"/>
              </a:rPr>
              <a:t>Incremental backups provide multiple versions of data for point-in-time recovery. Plus you can recover just what you need with file-level recovery.</a:t>
            </a:r>
            <a:endParaRPr lang="en-US" sz="90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Segoe UI" pitchFamily="34" charset="0"/>
                <a:ea typeface="Segoe UI" pitchFamily="34" charset="0"/>
                <a:cs typeface="Segoe UI" pitchFamily="34" charset="0"/>
              </a:rPr>
              <a:t>Flexible configuration</a:t>
            </a:r>
            <a:r>
              <a:rPr lang="en-US" sz="900" dirty="0">
                <a:latin typeface="Segoe UI" pitchFamily="34" charset="0"/>
                <a:ea typeface="Segoe UI" pitchFamily="34" charset="0"/>
                <a:cs typeface="Segoe UI" pitchFamily="34" charset="0"/>
              </a:rPr>
              <a:t>: Configurable data retention policies, data compression, and data transfer throttling provide</a:t>
            </a:r>
            <a:r>
              <a:rPr lang="en-US" sz="900" baseline="0" dirty="0">
                <a:latin typeface="Segoe UI" pitchFamily="34" charset="0"/>
                <a:ea typeface="Segoe UI" pitchFamily="34" charset="0"/>
                <a:cs typeface="Segoe UI" pitchFamily="34" charset="0"/>
              </a:rPr>
              <a:t> for both flexible backup policies and backup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aseline="0" dirty="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Segoe UI" pitchFamily="34" charset="0"/>
                <a:ea typeface="Segoe UI" pitchFamily="34" charset="0"/>
                <a:cs typeface="Segoe UI" pitchFamily="34" charset="0"/>
              </a:rPr>
              <a:t>Cost-effective</a:t>
            </a:r>
            <a:r>
              <a:rPr lang="en-US" sz="900" dirty="0">
                <a:latin typeface="Segoe UI" pitchFamily="34" charset="0"/>
                <a:ea typeface="Segoe UI" pitchFamily="34" charset="0"/>
                <a:cs typeface="Segoe UI" pitchFamily="34" charset="0"/>
              </a:rPr>
              <a:t>: Control costs by reducing the need for local storage</a:t>
            </a:r>
            <a:r>
              <a:rPr lang="en-US" sz="900" baseline="0" dirty="0">
                <a:latin typeface="Segoe UI" pitchFamily="34" charset="0"/>
                <a:ea typeface="Segoe UI" pitchFamily="34" charset="0"/>
                <a:cs typeface="Segoe UI" pitchFamily="34" charset="0"/>
              </a:rPr>
              <a:t> and offsite media management, while benefiting from simple </a:t>
            </a:r>
            <a:r>
              <a:rPr lang="en-US" sz="900" dirty="0">
                <a:latin typeface="Segoe UI" pitchFamily="34" charset="0"/>
                <a:ea typeface="Segoe UI" pitchFamily="34" charset="0"/>
                <a:cs typeface="Segoe UI" pitchFamily="34" charset="0"/>
              </a:rPr>
              <a:t>storage-based pricing with no per-server</a:t>
            </a:r>
            <a:r>
              <a:rPr lang="en-US" sz="900" baseline="0" dirty="0">
                <a:latin typeface="Segoe UI" pitchFamily="34" charset="0"/>
                <a:ea typeface="Segoe UI" pitchFamily="34" charset="0"/>
                <a:cs typeface="Segoe UI" pitchFamily="34" charset="0"/>
              </a:rPr>
              <a:t> or data transfer fees.</a:t>
            </a:r>
            <a:endParaRPr lang="en-US" sz="900" dirty="0">
              <a:latin typeface="Segoe UI" pitchFamily="34" charset="0"/>
              <a:ea typeface="Segoe UI" pitchFamily="34" charset="0"/>
              <a:cs typeface="Segoe UI" pitchFamily="34" charset="0"/>
            </a:endParaRPr>
          </a:p>
        </p:txBody>
      </p:sp>
      <p:sp>
        <p:nvSpPr>
          <p:cNvPr id="6" name="Date Placeholder 5"/>
          <p:cNvSpPr>
            <a:spLocks noGrp="1"/>
          </p:cNvSpPr>
          <p:nvPr>
            <p:ph type="dt" idx="10"/>
          </p:nvPr>
        </p:nvSpPr>
        <p:spPr/>
        <p:txBody>
          <a:bodyPr/>
          <a:lstStyle/>
          <a:p>
            <a:fld id="{2896C054-0E0B-4CA2-A46F-766AEEF466D3}" type="datetime1">
              <a:rPr lang="en-US" smtClean="0"/>
              <a:t>7/31/2021</a:t>
            </a:fld>
            <a:endParaRPr lang="en-US" dirty="0"/>
          </a:p>
        </p:txBody>
      </p:sp>
      <p:sp>
        <p:nvSpPr>
          <p:cNvPr id="7" name="Footer Placeholder 6"/>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Slide Number Placeholder 7"/>
          <p:cNvSpPr>
            <a:spLocks noGrp="1"/>
          </p:cNvSpPr>
          <p:nvPr>
            <p:ph type="sldNum" sz="quarter" idx="12"/>
          </p:nvPr>
        </p:nvSpPr>
        <p:spPr/>
        <p:txBody>
          <a:bodyPr/>
          <a:lstStyle/>
          <a:p>
            <a:fld id="{B4008EB6-D09E-4580-8CD6-DDB14511944F}" type="slidenum">
              <a:rPr lang="en-US" smtClean="0"/>
              <a:pPr/>
              <a:t>24</a:t>
            </a:fld>
            <a:endParaRPr lang="en-US" dirty="0"/>
          </a:p>
        </p:txBody>
      </p:sp>
      <p:sp>
        <p:nvSpPr>
          <p:cNvPr id="9" name="Header Placeholder 8"/>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70905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Server Essentials 2012 R2 has made some exciting enhancements that expand the possibilities</a:t>
            </a:r>
            <a:r>
              <a:rPr lang="en-US" baseline="0" dirty="0"/>
              <a:t> for various </a:t>
            </a:r>
            <a:r>
              <a:rPr lang="en-US" dirty="0"/>
              <a:t>deployment scenarios.</a:t>
            </a:r>
          </a:p>
        </p:txBody>
      </p:sp>
      <p:sp>
        <p:nvSpPr>
          <p:cNvPr id="8" name="Date Placeholder 7"/>
          <p:cNvSpPr>
            <a:spLocks noGrp="1"/>
          </p:cNvSpPr>
          <p:nvPr>
            <p:ph type="dt" idx="10"/>
          </p:nvPr>
        </p:nvSpPr>
        <p:spPr/>
        <p:txBody>
          <a:bodyPr/>
          <a:lstStyle/>
          <a:p>
            <a:fld id="{329C704F-1AC0-4896-8BBF-3CF33A2D359D}"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75850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The Windows Server Essentials Experience</a:t>
            </a:r>
            <a:r>
              <a:rPr lang="en-US" baseline="0" dirty="0"/>
              <a:t> </a:t>
            </a:r>
            <a:r>
              <a:rPr lang="en-US" dirty="0"/>
              <a:t>can be deployed as a role in both the Standard and Datacenter editions of Windows Server 2012</a:t>
            </a:r>
            <a:r>
              <a:rPr lang="en-US" baseline="0" dirty="0"/>
              <a:t> R2.</a:t>
            </a:r>
            <a:endParaRPr lang="en-US" dirty="0"/>
          </a:p>
          <a:p>
            <a:endParaRPr lang="en-US" dirty="0"/>
          </a:p>
          <a:p>
            <a:r>
              <a:rPr lang="en-US" dirty="0"/>
              <a:t>We have taken and encapsulated the Essentials experience into a role. What that means is</a:t>
            </a:r>
            <a:r>
              <a:rPr lang="en-US" baseline="0" dirty="0"/>
              <a:t> this role is now available across the entire family of Windows Server 2012 R2 (except for Foundation edition). The Essentials edition has this turned on by default. If you buy Standard or Datacenter, you can choose to turn on the Windows Server Essentials Experience role and get access to the set of features which previously were only available in the Essentials edition.  While it was possible to exercise downgrade rights from Windows Server 2012 Standard to Essentials, this was far more cumbersome to deploy—and now much, much easier with R2!</a:t>
            </a:r>
          </a:p>
          <a:p>
            <a:endParaRPr lang="en-US" baseline="0" dirty="0"/>
          </a:p>
          <a:p>
            <a:r>
              <a:rPr lang="en-US" baseline="0" dirty="0"/>
              <a:t>Just like any other server role, during setup (or later) the admin can add the Windows Server Essentials Experience role and effectively “turn on” the great features that Windows Server Essentials provides without changing their topology or hardware setup. </a:t>
            </a:r>
            <a:r>
              <a:rPr lang="en-US" sz="900" kern="1200" dirty="0">
                <a:solidFill>
                  <a:schemeClr val="tx1"/>
                </a:solidFill>
                <a:effectLst/>
                <a:latin typeface="Segoe UI Light" pitchFamily="34" charset="0"/>
                <a:ea typeface="+mn-ea"/>
                <a:cs typeface="+mn-cs"/>
              </a:rPr>
              <a:t>The Windows Server Essentials Experience role also supports remote and batch deployment via PowerShell and the Server Manager console, which can significantly help to simplify IT management for </a:t>
            </a:r>
            <a:r>
              <a:rPr lang="en-US" sz="900" kern="1200" dirty="0" err="1">
                <a:solidFill>
                  <a:schemeClr val="tx1"/>
                </a:solidFill>
                <a:effectLst/>
                <a:latin typeface="Segoe UI Light" pitchFamily="34" charset="0"/>
                <a:ea typeface="+mn-ea"/>
                <a:cs typeface="+mn-cs"/>
              </a:rPr>
              <a:t>hosters</a:t>
            </a:r>
            <a:r>
              <a:rPr lang="en-US" sz="900" kern="1200" dirty="0">
                <a:solidFill>
                  <a:schemeClr val="tx1"/>
                </a:solidFill>
                <a:effectLst/>
                <a:latin typeface="Segoe UI Light" pitchFamily="34" charset="0"/>
                <a:ea typeface="+mn-ea"/>
                <a:cs typeface="+mn-cs"/>
              </a:rPr>
              <a:t> and larger IT organizations.</a:t>
            </a:r>
            <a:endParaRPr lang="en-US" baseline="0" dirty="0"/>
          </a:p>
          <a:p>
            <a:endParaRPr lang="en-US" baseline="0" dirty="0"/>
          </a:p>
          <a:p>
            <a:r>
              <a:rPr lang="en-US" baseline="0" dirty="0"/>
              <a:t>In terms of scalability of Essentials Experience, there are maximum technical supportability limits for the features. For example, the client PC backup will not scale indefinitely, and the guideline is use the Essentials Experience features for up to 100 users and 200 devices.  Once you scale beyond that, we recommend you transition over to using the native tools, such as using Active Directory Users and Computers vs. using the Dashboard.  More information on the scalability limits is available on TechNet, http://technet.microsoft.com/en-US/sbs/jj159331.</a:t>
            </a:r>
          </a:p>
          <a:p>
            <a:endParaRPr lang="en-US" baseline="0" dirty="0"/>
          </a:p>
          <a:p>
            <a:endParaRPr lang="en-US" dirty="0"/>
          </a:p>
        </p:txBody>
      </p:sp>
      <p:sp>
        <p:nvSpPr>
          <p:cNvPr id="5" name="Date Placeholder 4"/>
          <p:cNvSpPr>
            <a:spLocks noGrp="1"/>
          </p:cNvSpPr>
          <p:nvPr>
            <p:ph type="dt" idx="10"/>
          </p:nvPr>
        </p:nvSpPr>
        <p:spPr/>
        <p:txBody>
          <a:bodyPr/>
          <a:lstStyle/>
          <a:p>
            <a:fld id="{95C97FF9-C1B7-44D3-B5B4-422534AC4729}"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26</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999030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As</a:t>
            </a:r>
            <a:r>
              <a:rPr lang="en-US" sz="900" kern="1200" baseline="0" dirty="0">
                <a:solidFill>
                  <a:schemeClr val="tx1"/>
                </a:solidFill>
                <a:effectLst/>
                <a:latin typeface="Segoe UI Light" pitchFamily="34" charset="0"/>
                <a:ea typeface="+mn-ea"/>
                <a:cs typeface="+mn-cs"/>
              </a:rPr>
              <a:t> mentioned earlier, you have more deployment options.</a:t>
            </a:r>
          </a:p>
          <a:p>
            <a:endParaRPr lang="en-US" sz="900" kern="1200" baseline="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Choose the option base</a:t>
            </a:r>
            <a:r>
              <a:rPr lang="en-US" sz="900" kern="1200" baseline="0" dirty="0">
                <a:solidFill>
                  <a:schemeClr val="tx1"/>
                </a:solidFill>
                <a:effectLst/>
                <a:latin typeface="Segoe UI Light" pitchFamily="34" charset="0"/>
                <a:ea typeface="+mn-ea"/>
                <a:cs typeface="+mn-cs"/>
              </a:rPr>
              <a:t>d on which license model makes sense for your organization, whether your organizational objectives make virtualization a priority, a</a:t>
            </a:r>
            <a:r>
              <a:rPr lang="en-US" sz="900" kern="1200" dirty="0">
                <a:solidFill>
                  <a:schemeClr val="tx1"/>
                </a:solidFill>
                <a:effectLst/>
                <a:latin typeface="Segoe UI Light" pitchFamily="34" charset="0"/>
                <a:ea typeface="+mn-ea"/>
                <a:cs typeface="+mn-cs"/>
              </a:rPr>
              <a:t>nd the number of workloads (server instances) you need to run. </a:t>
            </a:r>
            <a:r>
              <a:rPr lang="en-US" sz="900" kern="1200" baseline="0" dirty="0">
                <a:solidFill>
                  <a:schemeClr val="tx1"/>
                </a:solidFill>
                <a:effectLst/>
                <a:latin typeface="Segoe UI Light" pitchFamily="34" charset="0"/>
                <a:ea typeface="+mn-ea"/>
                <a:cs typeface="+mn-cs"/>
              </a:rPr>
              <a:t> For two or more workloads, consider </a:t>
            </a:r>
            <a:r>
              <a:rPr lang="en-US" sz="900" kern="1200" dirty="0">
                <a:solidFill>
                  <a:schemeClr val="tx1"/>
                </a:solidFill>
                <a:effectLst/>
                <a:latin typeface="Segoe UI Light" pitchFamily="34" charset="0"/>
                <a:ea typeface="+mn-ea"/>
                <a:cs typeface="+mn-cs"/>
              </a:rPr>
              <a:t>Standard. For a </a:t>
            </a:r>
            <a:r>
              <a:rPr lang="en-US" sz="900" kern="1200" dirty="0" err="1">
                <a:solidFill>
                  <a:schemeClr val="tx1"/>
                </a:solidFill>
                <a:effectLst/>
                <a:latin typeface="Segoe UI Light" pitchFamily="34" charset="0"/>
                <a:ea typeface="+mn-ea"/>
                <a:cs typeface="+mn-cs"/>
              </a:rPr>
              <a:t>hoster</a:t>
            </a:r>
            <a:r>
              <a:rPr lang="en-US" sz="900" kern="1200" dirty="0">
                <a:solidFill>
                  <a:schemeClr val="tx1"/>
                </a:solidFill>
                <a:effectLst/>
                <a:latin typeface="Segoe UI Light" pitchFamily="34" charset="0"/>
                <a:ea typeface="+mn-ea"/>
                <a:cs typeface="+mn-cs"/>
              </a:rPr>
              <a:t> scenario, consider Datacenter.</a:t>
            </a:r>
          </a:p>
          <a:p>
            <a:endParaRPr lang="en-US" sz="900" b="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a:solidFill>
                  <a:schemeClr val="tx1"/>
                </a:solidFill>
                <a:effectLst/>
                <a:latin typeface="Segoe UI Light" pitchFamily="34" charset="0"/>
                <a:ea typeface="+mn-ea"/>
                <a:cs typeface="+mn-cs"/>
              </a:rPr>
              <a:t>As before, you can deploy</a:t>
            </a:r>
            <a:r>
              <a:rPr lang="en-US" sz="900" b="0" kern="1200" baseline="0" dirty="0">
                <a:solidFill>
                  <a:schemeClr val="tx1"/>
                </a:solidFill>
                <a:effectLst/>
                <a:latin typeface="Segoe UI Light" pitchFamily="34" charset="0"/>
                <a:ea typeface="+mn-ea"/>
                <a:cs typeface="+mn-cs"/>
              </a:rPr>
              <a:t> </a:t>
            </a:r>
            <a:r>
              <a:rPr lang="en-US" sz="900" b="0" kern="1200" dirty="0">
                <a:solidFill>
                  <a:schemeClr val="tx1"/>
                </a:solidFill>
                <a:effectLst/>
                <a:latin typeface="Segoe UI Light" pitchFamily="34" charset="0"/>
                <a:ea typeface="+mn-ea"/>
                <a:cs typeface="+mn-cs"/>
              </a:rPr>
              <a:t>Windows Server 2012 R2 Essentials directly onto your</a:t>
            </a:r>
            <a:r>
              <a:rPr lang="en-US" sz="900" b="0" kern="1200" baseline="0" dirty="0">
                <a:solidFill>
                  <a:schemeClr val="tx1"/>
                </a:solidFill>
                <a:effectLst/>
                <a:latin typeface="Segoe UI Light" pitchFamily="34" charset="0"/>
                <a:ea typeface="+mn-ea"/>
                <a:cs typeface="+mn-cs"/>
              </a:rPr>
              <a:t> server’s physical hardware.  This traditional approach gives up the advantages of virtualization.</a:t>
            </a:r>
            <a:endParaRPr lang="en-US" sz="900" b="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a:solidFill>
                  <a:schemeClr val="tx1"/>
                </a:solidFill>
                <a:effectLst/>
                <a:latin typeface="Segoe UI Light" pitchFamily="34" charset="0"/>
                <a:ea typeface="+mn-ea"/>
                <a:cs typeface="+mn-cs"/>
              </a:rPr>
              <a:t>The first new deployment option is Windows Server 2012 R2 Essentials as its own Hyper-V host. </a:t>
            </a:r>
            <a:r>
              <a:rPr lang="en-US" sz="900" kern="1200" dirty="0">
                <a:solidFill>
                  <a:schemeClr val="tx1"/>
                </a:solidFill>
                <a:effectLst/>
                <a:latin typeface="Segoe UI Light" pitchFamily="34" charset="0"/>
                <a:ea typeface="+mn-ea"/>
                <a:cs typeface="+mn-cs"/>
              </a:rPr>
              <a:t>Previous versions of Windows Server Essentials did not include the Hyper-V role. This meant that you had to obtain a hypervisor separately in order to run it a virtual machine. With Windows Server 2012 R2 Essentials, the product licensing terms have been expanded, making the Hyper-V role available as part of Windows Server 2012 R2 Essentials. Installation wizards are provided via select OEM partners to simplify deployment as a virtual machine by automating the steps necessary to set up and configure the parent partition. This capability helps you take advantage of Hyper-V and its features, such as Live Migration and Hyper-V Replica. Volume License and retail</a:t>
            </a:r>
            <a:r>
              <a:rPr lang="en-US" sz="900" kern="1200" baseline="0" dirty="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r>
              <a:rPr lang="en-US" sz="900" b="0" kern="1200" dirty="0">
                <a:solidFill>
                  <a:schemeClr val="tx1"/>
                </a:solidFill>
                <a:effectLst/>
                <a:latin typeface="Segoe UI Light" pitchFamily="34" charset="0"/>
                <a:ea typeface="+mn-ea"/>
                <a:cs typeface="+mn-cs"/>
              </a:rPr>
              <a:t>The second new option is to implement the </a:t>
            </a:r>
            <a:r>
              <a:rPr lang="en-US" sz="900" b="1" kern="1200" dirty="0">
                <a:solidFill>
                  <a:schemeClr val="tx1"/>
                </a:solidFill>
                <a:effectLst/>
                <a:latin typeface="Segoe UI Light" pitchFamily="34" charset="0"/>
                <a:ea typeface="+mn-ea"/>
                <a:cs typeface="+mn-cs"/>
              </a:rPr>
              <a:t>Windows Server Essentials Experience</a:t>
            </a:r>
            <a:r>
              <a:rPr lang="en-US" sz="900" kern="1200" dirty="0">
                <a:solidFill>
                  <a:schemeClr val="tx1"/>
                </a:solidFill>
                <a:effectLst/>
                <a:latin typeface="Segoe UI Light" pitchFamily="34" charset="0"/>
                <a:ea typeface="+mn-ea"/>
                <a:cs typeface="+mn-cs"/>
              </a:rPr>
              <a:t> role on</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Windows</a:t>
            </a:r>
            <a:r>
              <a:rPr lang="en-US" sz="900" kern="1200" baseline="0" dirty="0">
                <a:solidFill>
                  <a:schemeClr val="tx1"/>
                </a:solidFill>
                <a:effectLst/>
                <a:latin typeface="Segoe UI Light" pitchFamily="34" charset="0"/>
                <a:ea typeface="+mn-ea"/>
                <a:cs typeface="+mn-cs"/>
              </a:rPr>
              <a:t> Server 2012 R2 Standard or Datacenter. </a:t>
            </a:r>
            <a:r>
              <a:rPr lang="en-US" sz="900" b="0" kern="1200" dirty="0">
                <a:solidFill>
                  <a:schemeClr val="tx1"/>
                </a:solidFill>
                <a:effectLst/>
                <a:latin typeface="Segoe UI Light" pitchFamily="34" charset="0"/>
                <a:ea typeface="+mn-ea"/>
                <a:cs typeface="+mn-cs"/>
              </a:rPr>
              <a:t>The Windows Server Essentials Experience role offers the </a:t>
            </a:r>
            <a:r>
              <a:rPr lang="en-US" sz="900" kern="1200" dirty="0">
                <a:solidFill>
                  <a:schemeClr val="tx1"/>
                </a:solidFill>
                <a:effectLst/>
                <a:latin typeface="Segoe UI Light" pitchFamily="34" charset="0"/>
                <a:ea typeface="+mn-ea"/>
                <a:cs typeface="+mn-cs"/>
              </a:rPr>
              <a:t>value-added features that were previously only found in the Essentials edition of Windows Server. Now however, those</a:t>
            </a:r>
            <a:r>
              <a:rPr lang="en-US" sz="900" kern="1200" baseline="0" dirty="0">
                <a:solidFill>
                  <a:schemeClr val="tx1"/>
                </a:solidFill>
                <a:effectLst/>
                <a:latin typeface="Segoe UI Light" pitchFamily="34" charset="0"/>
                <a:ea typeface="+mn-ea"/>
                <a:cs typeface="+mn-cs"/>
              </a:rPr>
              <a:t> features have</a:t>
            </a:r>
            <a:r>
              <a:rPr lang="en-US" sz="900" kern="1200" dirty="0">
                <a:solidFill>
                  <a:schemeClr val="tx1"/>
                </a:solidFill>
                <a:effectLst/>
                <a:latin typeface="Segoe UI Light" pitchFamily="34" charset="0"/>
                <a:ea typeface="+mn-ea"/>
                <a:cs typeface="+mn-cs"/>
              </a:rPr>
              <a:t> been encapsulated into a new server role. The Windows Server Essentials Experience role and its</a:t>
            </a:r>
            <a:r>
              <a:rPr lang="en-US" sz="900" kern="1200" baseline="0" dirty="0">
                <a:solidFill>
                  <a:schemeClr val="tx1"/>
                </a:solidFill>
                <a:effectLst/>
                <a:latin typeface="Segoe UI Light" pitchFamily="34" charset="0"/>
                <a:ea typeface="+mn-ea"/>
                <a:cs typeface="+mn-cs"/>
              </a:rPr>
              <a:t> availability across the Windows Server family</a:t>
            </a:r>
            <a:r>
              <a:rPr lang="en-US" sz="900" kern="1200" dirty="0">
                <a:solidFill>
                  <a:schemeClr val="tx1"/>
                </a:solidFill>
                <a:effectLst/>
                <a:latin typeface="Segoe UI Light" pitchFamily="34" charset="0"/>
                <a:ea typeface="+mn-ea"/>
                <a:cs typeface="+mn-cs"/>
              </a:rPr>
              <a:t> greatly increases the number of deployment scenarios that can now take advantage of these features, including in larger organizations and those with branch locations.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From a licensing perspective, there are two important points to keep in mind:</a:t>
            </a:r>
          </a:p>
          <a:p>
            <a:pPr marL="228600" lvl="0" indent="-228600">
              <a:buFont typeface="+mj-lt"/>
              <a:buAutoNum type="arabicPeriod"/>
            </a:pPr>
            <a:r>
              <a:rPr lang="en-US" sz="900" kern="1200" dirty="0">
                <a:solidFill>
                  <a:schemeClr val="tx1"/>
                </a:solidFill>
                <a:effectLst/>
                <a:latin typeface="Segoe UI Light" pitchFamily="34" charset="0"/>
                <a:ea typeface="+mn-ea"/>
                <a:cs typeface="+mn-cs"/>
              </a:rPr>
              <a:t>When you purchase the Standard or Datacenter editions of Windows Server 2012 R2 and use them to run the Windows</a:t>
            </a:r>
            <a:r>
              <a:rPr lang="en-US" sz="900" kern="1200" baseline="0" dirty="0">
                <a:solidFill>
                  <a:schemeClr val="tx1"/>
                </a:solidFill>
                <a:effectLst/>
                <a:latin typeface="Segoe UI Light" pitchFamily="34" charset="0"/>
                <a:ea typeface="+mn-ea"/>
                <a:cs typeface="+mn-cs"/>
              </a:rPr>
              <a:t> Server </a:t>
            </a:r>
            <a:r>
              <a:rPr lang="en-US" sz="900" kern="1200" dirty="0">
                <a:solidFill>
                  <a:schemeClr val="tx1"/>
                </a:solidFill>
                <a:effectLst/>
                <a:latin typeface="Segoe UI Light" pitchFamily="34" charset="0"/>
                <a:ea typeface="+mn-ea"/>
                <a:cs typeface="+mn-cs"/>
              </a:rPr>
              <a:t>Essentials Experience role, you need Windows Server CALs for each end user.  You also need Remote Desktop Service CALs (RDS CALs) for each end user that connects remotely to client computers or uses the Remote Dashboard, which are capabilities of Remote Web Access</a:t>
            </a:r>
            <a:r>
              <a:rPr lang="en-US" sz="900" kern="1200" baseline="0" dirty="0">
                <a:solidFill>
                  <a:schemeClr val="tx1"/>
                </a:solidFill>
                <a:effectLst/>
                <a:latin typeface="Segoe UI Light" pitchFamily="34" charset="0"/>
                <a:ea typeface="+mn-ea"/>
                <a:cs typeface="+mn-cs"/>
              </a:rPr>
              <a:t> that leverage RDS functionality.</a:t>
            </a:r>
            <a:endParaRPr lang="en-US" sz="900" kern="1200" dirty="0">
              <a:solidFill>
                <a:schemeClr val="tx1"/>
              </a:solidFill>
              <a:effectLst/>
              <a:latin typeface="Segoe UI Light" pitchFamily="34" charset="0"/>
              <a:ea typeface="+mn-ea"/>
              <a:cs typeface="+mn-cs"/>
            </a:endParaRPr>
          </a:p>
          <a:p>
            <a:pPr marL="228600" lvl="0" indent="-228600">
              <a:buFont typeface="+mj-lt"/>
              <a:buAutoNum type="arabicPeriod"/>
            </a:pPr>
            <a:r>
              <a:rPr lang="en-US" sz="900" kern="1200" dirty="0">
                <a:solidFill>
                  <a:schemeClr val="tx1"/>
                </a:solidFill>
                <a:effectLst/>
                <a:latin typeface="Segoe UI Light" pitchFamily="34" charset="0"/>
                <a:ea typeface="+mn-ea"/>
                <a:cs typeface="+mn-cs"/>
              </a:rPr>
              <a:t>The Standard or Datacenter editions of Windows Server 2012 R2 enable downgrade rights to the Essentials edition. However, the licensing terms of the edition you purchase are the ones that apply, regardless of whether or not you choose to exercise downgrade rights.</a:t>
            </a:r>
          </a:p>
          <a:p>
            <a:pPr lvl="0"/>
            <a:endParaRPr lang="en-US" sz="900" kern="1200" dirty="0">
              <a:solidFill>
                <a:schemeClr val="tx1"/>
              </a:solidFill>
              <a:effectLst/>
              <a:latin typeface="Segoe UI Light" pitchFamily="34" charset="0"/>
              <a:ea typeface="+mn-ea"/>
              <a:cs typeface="+mn-cs"/>
            </a:endParaRPr>
          </a:p>
          <a:p>
            <a:endParaRPr lang="en-US" sz="900" kern="1200" dirty="0">
              <a:solidFill>
                <a:schemeClr val="tx1"/>
              </a:solidFill>
              <a:effectLst/>
              <a:latin typeface="Segoe UI Light" pitchFamily="34" charset="0"/>
              <a:ea typeface="+mn-ea"/>
              <a:cs typeface="+mn-cs"/>
            </a:endParaRPr>
          </a:p>
          <a:p>
            <a:endParaRPr lang="en-US" sz="900" kern="1200" dirty="0">
              <a:solidFill>
                <a:schemeClr val="tx1"/>
              </a:solidFill>
              <a:effectLst/>
              <a:latin typeface="Segoe UI Light" pitchFamily="34" charset="0"/>
              <a:ea typeface="+mn-ea"/>
              <a:cs typeface="+mn-cs"/>
            </a:endParaRPr>
          </a:p>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solidFill>
                  <a:prstClr val="black"/>
                </a:solidFill>
              </a:rPr>
              <a:t>Windows Server 2012 R2 Essentials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solidFill>
                  <a:prstClr val="black"/>
                </a:solidFill>
              </a:rPr>
              <a:pPr/>
              <a:t>7/31/2021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246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For many small customers,</a:t>
            </a:r>
            <a:r>
              <a:rPr lang="en-US" baseline="0" dirty="0"/>
              <a:t> </a:t>
            </a:r>
            <a:r>
              <a:rPr lang="en-US" dirty="0"/>
              <a:t>Windows Server 2012 R2 Essentials is typically deployed pre-installed</a:t>
            </a:r>
            <a:r>
              <a:rPr lang="en-US" baseline="0" dirty="0"/>
              <a:t> </a:t>
            </a:r>
            <a:r>
              <a:rPr lang="en-US" dirty="0"/>
              <a:t>on a physical</a:t>
            </a:r>
            <a:r>
              <a:rPr lang="en-US" baseline="0" dirty="0"/>
              <a:t> server and combined with cloud-based apps and services.  This traditional deployment option remains as a completely supported, viable option; but it does give up all the advantages of virtualization.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397222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Windows Server 2012 R2 Essentials can be deployed as a virtual machine without having to obtain a hypervisor separately.</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a:p>
            <a:r>
              <a:rPr lang="en-US" sz="900" b="1" kern="1200" dirty="0">
                <a:solidFill>
                  <a:schemeClr val="tx1"/>
                </a:solidFill>
                <a:effectLst/>
                <a:latin typeface="Segoe UI Light" pitchFamily="34" charset="0"/>
                <a:ea typeface="+mn-ea"/>
                <a:cs typeface="+mn-cs"/>
              </a:rPr>
              <a:t>Windows Server 2012 R2 Essentials as its own Hyper-V host.</a:t>
            </a:r>
            <a:r>
              <a:rPr lang="en-US" sz="900" kern="1200" dirty="0">
                <a:solidFill>
                  <a:schemeClr val="tx1"/>
                </a:solidFill>
                <a:effectLst/>
                <a:latin typeface="Segoe UI Light" pitchFamily="34" charset="0"/>
                <a:ea typeface="+mn-ea"/>
                <a:cs typeface="+mn-cs"/>
              </a:rPr>
              <a:t> Unlike previous versions of the Windows Server Essentials edition that did</a:t>
            </a:r>
            <a:r>
              <a:rPr lang="en-US" sz="900" kern="1200" baseline="0" dirty="0">
                <a:solidFill>
                  <a:schemeClr val="tx1"/>
                </a:solidFill>
                <a:effectLst/>
                <a:latin typeface="Segoe UI Light" pitchFamily="34" charset="0"/>
                <a:ea typeface="+mn-ea"/>
                <a:cs typeface="+mn-cs"/>
              </a:rPr>
              <a:t> not have the Hyper-V role</a:t>
            </a:r>
            <a:r>
              <a:rPr lang="en-US" sz="900" kern="1200" dirty="0">
                <a:solidFill>
                  <a:schemeClr val="tx1"/>
                </a:solidFill>
                <a:effectLst/>
                <a:latin typeface="Segoe UI Light" pitchFamily="34" charset="0"/>
                <a:ea typeface="+mn-ea"/>
                <a:cs typeface="+mn-cs"/>
              </a:rPr>
              <a:t>, now the Hyper-V role is included</a:t>
            </a:r>
            <a:r>
              <a:rPr lang="en-US" sz="900" kern="1200" baseline="0" dirty="0">
                <a:solidFill>
                  <a:schemeClr val="tx1"/>
                </a:solidFill>
                <a:effectLst/>
                <a:latin typeface="Segoe UI Light" pitchFamily="34" charset="0"/>
                <a:ea typeface="+mn-ea"/>
                <a:cs typeface="+mn-cs"/>
              </a:rPr>
              <a:t> with Essentials and the licensing terms have been expanded to allow for one virtual instance running Essentials.</a:t>
            </a:r>
          </a:p>
          <a:p>
            <a:endParaRPr lang="en-US" sz="900" kern="1200" baseline="0" dirty="0">
              <a:solidFill>
                <a:schemeClr val="tx1"/>
              </a:solidFill>
              <a:effectLst/>
              <a:latin typeface="Segoe UI Light" pitchFamily="34" charset="0"/>
              <a:ea typeface="+mn-ea"/>
              <a:cs typeface="+mn-cs"/>
            </a:endParaRPr>
          </a:p>
          <a:p>
            <a:r>
              <a:rPr lang="en-US" sz="900" kern="1200" baseline="0" dirty="0">
                <a:solidFill>
                  <a:schemeClr val="tx1"/>
                </a:solidFill>
                <a:effectLst/>
                <a:latin typeface="Segoe UI Light" pitchFamily="34" charset="0"/>
                <a:ea typeface="+mn-ea"/>
                <a:cs typeface="+mn-cs"/>
              </a:rPr>
              <a:t>Choose to use Hyper-V is simple with offerings from select OEM partners:  the setup process can install Windows Server and Hyper-V on the server, create a virtual machine for you, create the networking based on your hardware configuration, and then roll into setup of the Essentials edition as a virtual machine. As previously mentioned, no additional purchases are necessary for this functionality. You end up with Hyper-V on the host and a virtual machine that is running Essentials, with the result being a very transparent experience that makes it easy to get up and running with a virtual environment.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Volume License and retail</a:t>
            </a:r>
            <a:r>
              <a:rPr lang="en-US" sz="900" kern="1200" baseline="0" dirty="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a:solidFill>
                <a:schemeClr val="tx1"/>
              </a:solidFill>
              <a:effectLst/>
              <a:latin typeface="Segoe UI Light" pitchFamily="34" charset="0"/>
              <a:ea typeface="+mn-ea"/>
              <a:cs typeface="+mn-cs"/>
            </a:endParaRPr>
          </a:p>
        </p:txBody>
      </p:sp>
      <p:sp>
        <p:nvSpPr>
          <p:cNvPr id="5" name="Date Placeholder 4"/>
          <p:cNvSpPr>
            <a:spLocks noGrp="1"/>
          </p:cNvSpPr>
          <p:nvPr>
            <p:ph type="dt" idx="10"/>
          </p:nvPr>
        </p:nvSpPr>
        <p:spPr/>
        <p:txBody>
          <a:bodyPr/>
          <a:lstStyle/>
          <a:p>
            <a:fld id="{AC07AC40-C56E-441D-B54B-0505FC2E3328}"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9748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4539AA21-0AA9-489C-B686-C527C18570A7}"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64629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The Windows Server Essentials Experience</a:t>
            </a:r>
            <a:r>
              <a:rPr lang="en-US" baseline="0" dirty="0"/>
              <a:t> </a:t>
            </a:r>
            <a:r>
              <a:rPr lang="en-US" dirty="0"/>
              <a:t>can be deployed as a role in the Standard and Datacenter editions of Windows Server 2012</a:t>
            </a:r>
            <a:r>
              <a:rPr lang="en-US" baseline="0" dirty="0"/>
              <a:t> R2.</a:t>
            </a:r>
            <a:endParaRPr lang="en-US" dirty="0"/>
          </a:p>
          <a:p>
            <a:endParaRPr lang="en-US" dirty="0"/>
          </a:p>
          <a:p>
            <a:r>
              <a:rPr lang="en-US" dirty="0"/>
              <a:t>When you are deploying Essentials with the Standard</a:t>
            </a:r>
            <a:r>
              <a:rPr lang="en-US" baseline="0" dirty="0"/>
              <a:t> or Datacenter editions, keep in mind that Standard has two virtual instances you can use while Datacenter provides for unlimited virtual instances. So when installing Standard as a virtualized environment, you could use one instance to run the Windows Server Essentials Experience (with Remote Web Access, Client PC backup, Email integration, the dashboard and so on); and in your second instance, you could run any workload that you need, such as Exchange Server, SharePoint, SQL Server and so on. </a:t>
            </a:r>
          </a:p>
          <a:p>
            <a:endParaRPr lang="en-US" baseline="0" dirty="0"/>
          </a:p>
          <a:p>
            <a:r>
              <a:rPr lang="en-US" baseline="0" dirty="0"/>
              <a:t>From a </a:t>
            </a:r>
            <a:r>
              <a:rPr lang="en-US" baseline="0" dirty="0" err="1"/>
              <a:t>hoster</a:t>
            </a:r>
            <a:r>
              <a:rPr lang="en-US" baseline="0" dirty="0"/>
              <a:t> perspective, you can use Datacenter as the basis for all your instances, and have a custom instance with the Windows Server Essentials Experience turned on to create a targeted offering to multiple isolated SMB customers--all within one host. Of course you’d want network virtualization here to isolate the networks and other multi-tenancy best practices. This provides a much cleaner way for </a:t>
            </a:r>
            <a:r>
              <a:rPr lang="en-US" baseline="0" dirty="0" err="1"/>
              <a:t>hosters</a:t>
            </a:r>
            <a:r>
              <a:rPr lang="en-US" baseline="0" dirty="0"/>
              <a:t> to offer the Essentials Experience to small business customers.</a:t>
            </a:r>
            <a:endParaRPr lang="en-US" dirty="0"/>
          </a:p>
        </p:txBody>
      </p:sp>
      <p:sp>
        <p:nvSpPr>
          <p:cNvPr id="5" name="Date Placeholder 4"/>
          <p:cNvSpPr>
            <a:spLocks noGrp="1"/>
          </p:cNvSpPr>
          <p:nvPr>
            <p:ph type="dt" idx="10"/>
          </p:nvPr>
        </p:nvSpPr>
        <p:spPr/>
        <p:txBody>
          <a:bodyPr/>
          <a:lstStyle/>
          <a:p>
            <a:fld id="{AC07AC40-C56E-441D-B54B-0505FC2E3328}" type="datetime1">
              <a:rPr lang="en-US" smtClean="0"/>
              <a:t>7/31/2021</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30</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97485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0" dirty="0"/>
              <a:t>Here’s</a:t>
            </a:r>
            <a:r>
              <a:rPr lang="en-US" b="1" dirty="0"/>
              <a:t> </a:t>
            </a:r>
            <a:r>
              <a:rPr lang="en-US" b="0" dirty="0"/>
              <a:t>another look at </a:t>
            </a:r>
            <a:r>
              <a:rPr lang="en-US" b="0" baseline="0" dirty="0"/>
              <a:t> the two virtualization deployment options. </a:t>
            </a:r>
            <a:r>
              <a:rPr lang="en-US" dirty="0"/>
              <a:t>The Windows Server Essentials Experience</a:t>
            </a:r>
            <a:r>
              <a:rPr lang="en-US" baseline="0" dirty="0"/>
              <a:t> </a:t>
            </a:r>
            <a:r>
              <a:rPr lang="en-US" dirty="0"/>
              <a:t>can be deployed as a role in both the Standard and Datacenter editions of Windows Server 2012</a:t>
            </a:r>
            <a:r>
              <a:rPr lang="en-US" baseline="0" dirty="0"/>
              <a:t> R2.</a:t>
            </a:r>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8" name="Date Placeholder 7"/>
          <p:cNvSpPr>
            <a:spLocks noGrp="1"/>
          </p:cNvSpPr>
          <p:nvPr>
            <p:ph type="dt" idx="10"/>
          </p:nvPr>
        </p:nvSpPr>
        <p:spPr/>
        <p:txBody>
          <a:bodyPr/>
          <a:lstStyle/>
          <a:p>
            <a:fld id="{2D4E5D5D-7B67-4B3B-9205-AC8C6F3F7866}"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013414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Customers who initially purchase the</a:t>
            </a:r>
            <a:r>
              <a:rPr lang="en-US" baseline="0" dirty="0"/>
              <a:t> Windows Server Essentials edition and perform an in-place license transition to Windows Server Standard if their future needs require it.</a:t>
            </a:r>
            <a:endParaRPr lang="en-US" dirty="0"/>
          </a:p>
          <a:p>
            <a:endParaRPr lang="en-US" dirty="0"/>
          </a:p>
          <a:p>
            <a:r>
              <a:rPr lang="en-US" b="1" dirty="0"/>
              <a:t>Grow your business</a:t>
            </a:r>
            <a:r>
              <a:rPr lang="en-US" dirty="0"/>
              <a:t>. One of the major pieces of feedback about Windows Small Business</a:t>
            </a:r>
            <a:r>
              <a:rPr lang="en-US" baseline="0" dirty="0"/>
              <a:t> </a:t>
            </a:r>
            <a:r>
              <a:rPr lang="en-US" dirty="0"/>
              <a:t>Server 2011 Essentials was that after a customer had grown beyond the 25-user limit, they had to migrate to Windows Server Standard. After the migration, key Windows</a:t>
            </a:r>
            <a:r>
              <a:rPr lang="en-US" baseline="0" dirty="0"/>
              <a:t> </a:t>
            </a:r>
            <a:r>
              <a:rPr lang="en-US" dirty="0"/>
              <a:t>Small Business Server</a:t>
            </a:r>
            <a:r>
              <a:rPr lang="en-US" sz="900" kern="1200" dirty="0">
                <a:solidFill>
                  <a:schemeClr val="tx1"/>
                </a:solidFill>
                <a:effectLst/>
                <a:latin typeface="Segoe UI Light" pitchFamily="34" charset="0"/>
                <a:ea typeface="+mn-ea"/>
                <a:cs typeface="+mn-cs"/>
              </a:rPr>
              <a:t>–</a:t>
            </a:r>
            <a:r>
              <a:rPr lang="en-US" dirty="0"/>
              <a:t>specific features that they had come to depend on (such as client backup or Remote Web Access), were no longer available.</a:t>
            </a:r>
            <a:r>
              <a:rPr lang="en-US" baseline="0" dirty="0"/>
              <a:t> </a:t>
            </a:r>
            <a:r>
              <a:rPr lang="en-US" dirty="0"/>
              <a:t>We addressed this issue in Windows Server 2012 R2 Essentials, so we now allow customers to do an in-place license transition to Windows Server 2012 R2 Standard. After the transition, customers are running Windows Server 2012 R2 Standard without any of the licensing limitations of Windows Server 2012 R2 Essentials, but the majority of Windows Server 2012 R2 Essentials functionality continues to operate and is fully supported for up to 100 users and devices. (Note that while there are no restrictions placed on the number of users/devices that can be added to a Windows Server 2012 R2 Standard environment, there are maximum supportability limits for the Windows Server 2012 R2 Essentials features.) </a:t>
            </a:r>
          </a:p>
          <a:p>
            <a:endParaRPr lang="en-US" dirty="0"/>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a:solidFill>
                  <a:schemeClr val="bg1"/>
                </a:solidFill>
                <a:latin typeface="Segoe UI Light" pitchFamily="34" charset="0"/>
                <a:ea typeface="+mn-ea"/>
                <a:cs typeface="+mn-cs"/>
              </a:rPr>
              <a:t>Ability to perform an in-place license transition from Windows Server 2012 R2 Essentials</a:t>
            </a:r>
            <a:r>
              <a:rPr lang="en-US" sz="800" kern="1200" baseline="0" dirty="0">
                <a:solidFill>
                  <a:schemeClr val="bg1"/>
                </a:solidFill>
                <a:latin typeface="Segoe UI Light" pitchFamily="34" charset="0"/>
                <a:ea typeface="+mn-ea"/>
                <a:cs typeface="+mn-cs"/>
              </a:rPr>
              <a:t> </a:t>
            </a:r>
            <a:r>
              <a:rPr lang="en-US" sz="800" kern="1200" dirty="0">
                <a:solidFill>
                  <a:schemeClr val="bg1"/>
                </a:solidFill>
                <a:latin typeface="Segoe UI Light" pitchFamily="34" charset="0"/>
                <a:ea typeface="+mn-ea"/>
                <a:cs typeface="+mn-cs"/>
              </a:rPr>
              <a:t>to Windows Server 2012 R2 Standard</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a:solidFill>
                  <a:schemeClr val="bg1"/>
                </a:solidFill>
                <a:latin typeface="Segoe UI Light" pitchFamily="34" charset="0"/>
                <a:ea typeface="+mn-ea"/>
                <a:cs typeface="+mn-cs"/>
              </a:rPr>
              <a:t>Most of the value-added features of Essentials will remain, but the locks and limits will be removed, e.g., gaining the ability to have Active Directory trust relationships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a:solidFill>
                  <a:schemeClr val="bg1"/>
                </a:solidFill>
                <a:latin typeface="Segoe UI Light" pitchFamily="34" charset="0"/>
                <a:ea typeface="+mn-ea"/>
                <a:cs typeface="+mn-cs"/>
              </a:rPr>
              <a:t>The value-added features of Essentials 2012 will not scale indefinitely, but for supportability purposes, it will be subject to a maximum of 100 users and devices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a:solidFill>
                  <a:schemeClr val="bg1"/>
                </a:solidFill>
                <a:latin typeface="Segoe UI Light" pitchFamily="34" charset="0"/>
                <a:ea typeface="+mn-ea"/>
                <a:cs typeface="+mn-cs"/>
              </a:rPr>
              <a:t>Customers will need to purchase a full copy of Windows Server 2012 R2 Standard and the appropriate number of CALs for their users/devices to be license-compliant</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a:solidFill>
                  <a:schemeClr val="bg1"/>
                </a:solidFill>
                <a:latin typeface="Segoe UI Light" pitchFamily="34" charset="0"/>
                <a:ea typeface="+mn-ea"/>
                <a:cs typeface="+mn-cs"/>
              </a:rPr>
              <a:t>Windows Server 2012 R2 Standard and Datacenter include downgrade (or “down-edition”) rights for running Essentials as one of their virtual instances (no separate purchase required)</a:t>
            </a:r>
          </a:p>
          <a:p>
            <a:endParaRPr lang="en-US" dirty="0"/>
          </a:p>
        </p:txBody>
      </p:sp>
      <p:sp>
        <p:nvSpPr>
          <p:cNvPr id="8" name="Date Placeholder 7"/>
          <p:cNvSpPr>
            <a:spLocks noGrp="1"/>
          </p:cNvSpPr>
          <p:nvPr>
            <p:ph type="dt" idx="10"/>
          </p:nvPr>
        </p:nvSpPr>
        <p:spPr/>
        <p:txBody>
          <a:bodyPr/>
          <a:lstStyle/>
          <a:p>
            <a:fld id="{8BF9A78C-6D3F-4837-AD1F-4FD4A5BEB07D}"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33865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2D13C5F8-222D-4A06-A36D-2C9AD0BCE817}"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741571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Full case study at http://www.microsoft.com/casestudies/Windows-Server-2012-Datacenter/Law-Offices-of-Aaron-I.-Katsman-P.C/New-York-Law-Firm-Avoids-Disaster-During-Hurricane-by-Using-Failover-System/710000001728</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dirty="0">
              <a:ln>
                <a:solidFill>
                  <a:schemeClr val="accent1">
                    <a:alpha val="0"/>
                  </a:schemeClr>
                </a:solidFill>
              </a:ln>
              <a:solidFill>
                <a:srgbClr val="00188F"/>
              </a:solidFill>
              <a:latin typeface="Segoe UI" pitchFamily="34" charset="0"/>
              <a:cs typeface="Segoe UI"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ln>
                  <a:solidFill>
                    <a:schemeClr val="accent1">
                      <a:alpha val="0"/>
                    </a:schemeClr>
                  </a:solidFill>
                </a:ln>
                <a:solidFill>
                  <a:srgbClr val="00188F"/>
                </a:solidFill>
                <a:latin typeface="Segoe UI" pitchFamily="34" charset="0"/>
                <a:cs typeface="Segoe UI" pitchFamily="34" charset="0"/>
              </a:rPr>
              <a:t>45</a:t>
            </a:r>
            <a:r>
              <a:rPr lang="en-US" sz="900" dirty="0">
                <a:ln>
                  <a:solidFill>
                    <a:srgbClr val="FFFFFF">
                      <a:alpha val="0"/>
                    </a:srgbClr>
                  </a:solidFill>
                </a:ln>
                <a:solidFill>
                  <a:srgbClr val="00188F"/>
                </a:solidFill>
                <a:latin typeface="Segoe UI" pitchFamily="34" charset="0"/>
                <a:ea typeface="Segoe UI" pitchFamily="34" charset="0"/>
                <a:cs typeface="Segoe UI" pitchFamily="34" charset="0"/>
              </a:rPr>
              <a:t> employees, Valley Stream, NY</a:t>
            </a:r>
          </a:p>
          <a:p>
            <a:endParaRPr lang="en-US" sz="900" dirty="0"/>
          </a:p>
          <a:p>
            <a:pPr lvl="0">
              <a:spcBef>
                <a:spcPts val="600"/>
              </a:spcBef>
              <a:spcAft>
                <a:spcPts val="600"/>
              </a:spcAft>
            </a:pPr>
            <a:r>
              <a:rPr lang="en-US" sz="900" dirty="0">
                <a:ln>
                  <a:solidFill>
                    <a:prstClr val="white">
                      <a:alpha val="0"/>
                    </a:prstClr>
                  </a:solidFill>
                </a:ln>
                <a:solidFill>
                  <a:prstClr val="white"/>
                </a:solidFill>
              </a:rPr>
              <a:t>During Hurricane Sandy the New</a:t>
            </a:r>
            <a:r>
              <a:rPr lang="en-US" sz="900" baseline="0" dirty="0">
                <a:ln>
                  <a:solidFill>
                    <a:prstClr val="white">
                      <a:alpha val="0"/>
                    </a:prstClr>
                  </a:solidFill>
                </a:ln>
                <a:solidFill>
                  <a:prstClr val="white"/>
                </a:solidFill>
              </a:rPr>
              <a:t> York L</a:t>
            </a:r>
            <a:r>
              <a:rPr lang="en-US" sz="900" dirty="0">
                <a:ln>
                  <a:solidFill>
                    <a:prstClr val="white">
                      <a:alpha val="0"/>
                    </a:prstClr>
                  </a:solidFill>
                </a:ln>
                <a:solidFill>
                  <a:prstClr val="white"/>
                </a:solidFill>
              </a:rPr>
              <a:t>aw Offices of Aaron I. </a:t>
            </a:r>
            <a:r>
              <a:rPr lang="en-US" sz="900" dirty="0" err="1">
                <a:ln>
                  <a:solidFill>
                    <a:prstClr val="white">
                      <a:alpha val="0"/>
                    </a:prstClr>
                  </a:solidFill>
                </a:ln>
                <a:solidFill>
                  <a:prstClr val="white"/>
                </a:solidFill>
              </a:rPr>
              <a:t>Katsman</a:t>
            </a:r>
            <a:r>
              <a:rPr lang="en-US" sz="900" dirty="0">
                <a:ln>
                  <a:solidFill>
                    <a:prstClr val="white">
                      <a:alpha val="0"/>
                    </a:prstClr>
                  </a:solidFill>
                </a:ln>
                <a:solidFill>
                  <a:prstClr val="white"/>
                </a:solidFill>
              </a:rPr>
              <a:t>, P.C. continued to operate, even after losing power. The hurricane knocked out power to the firm’s offices and the homes of many employees. But employees who weren’t as severely affected and still had power at home logged on to their applications and continued to work. The firm</a:t>
            </a:r>
            <a:r>
              <a:rPr lang="en-US" sz="900" baseline="0" dirty="0">
                <a:ln>
                  <a:solidFill>
                    <a:prstClr val="white">
                      <a:alpha val="0"/>
                    </a:prstClr>
                  </a:solidFill>
                </a:ln>
                <a:solidFill>
                  <a:prstClr val="white"/>
                </a:solidFill>
              </a:rPr>
              <a:t> says that instead of losing a week’s worth of business, with Windows Server 2012, they were back up and running within 20 minutes.</a:t>
            </a:r>
            <a:endParaRPr lang="en-US" sz="900" dirty="0">
              <a:ln>
                <a:solidFill>
                  <a:prstClr val="white">
                    <a:alpha val="0"/>
                  </a:prstClr>
                </a:solidFill>
              </a:ln>
              <a:solidFill>
                <a:prstClr val="white"/>
              </a:solidFill>
            </a:endParaRPr>
          </a:p>
          <a:p>
            <a:endParaRPr lang="en-US" sz="900" dirty="0"/>
          </a:p>
        </p:txBody>
      </p:sp>
      <p:sp>
        <p:nvSpPr>
          <p:cNvPr id="4" name="Header Placeholder 3"/>
          <p:cNvSpPr>
            <a:spLocks noGrp="1"/>
          </p:cNvSpPr>
          <p:nvPr>
            <p:ph type="hdr" sz="quarter" idx="10"/>
          </p:nvPr>
        </p:nvSpPr>
        <p:spPr/>
        <p:txBody>
          <a:bodyPr/>
          <a:lstStyle/>
          <a:p>
            <a:r>
              <a:rPr lang="en-US">
                <a:solidFill>
                  <a:prstClr val="black"/>
                </a:solidFill>
              </a:rPr>
              <a:t>Windows Server 2012 R2 Essentials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D85BC1-539B-4568-A50E-7113DE7701F2}" type="datetime1">
              <a:rPr lang="en-US" smtClean="0">
                <a:solidFill>
                  <a:prstClr val="black"/>
                </a:solidFill>
              </a:rPr>
              <a:pPr/>
              <a:t>7/31/2021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76296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900" b="1" u="sng" baseline="0" dirty="0">
                <a:solidFill>
                  <a:schemeClr val="bg1">
                    <a:lumMod val="10000"/>
                  </a:schemeClr>
                </a:solidFill>
              </a:rPr>
              <a:t>Protect your data</a:t>
            </a:r>
            <a:endParaRPr lang="en-US" sz="900" b="0" u="sng" baseline="0" dirty="0">
              <a:solidFill>
                <a:schemeClr val="bg1">
                  <a:lumMod val="10000"/>
                </a:schemeClr>
              </a:solidFill>
            </a:endParaRPr>
          </a:p>
          <a:p>
            <a:pPr lvl="0"/>
            <a:endParaRPr lang="en-US" b="0" baseline="0" dirty="0"/>
          </a:p>
          <a:p>
            <a:pPr lvl="0"/>
            <a:r>
              <a:rPr lang="en-US" b="1" dirty="0"/>
              <a:t>Simplified backups. </a:t>
            </a:r>
            <a:r>
              <a:rPr lang="en-US" dirty="0"/>
              <a:t>Enjoy peace of mind with daily, automatic backups of every computer on your network and the server itself.</a:t>
            </a:r>
          </a:p>
          <a:p>
            <a:pPr lvl="0"/>
            <a:r>
              <a:rPr lang="en-US" b="1" dirty="0"/>
              <a:t>	</a:t>
            </a:r>
            <a:r>
              <a:rPr lang="en-US" b="0" i="1" dirty="0"/>
              <a:t>With</a:t>
            </a:r>
            <a:r>
              <a:rPr lang="en-US" b="0" i="1" baseline="0" dirty="0"/>
              <a:t> the growing number of remote workers and more devices, automatic backups can help provide peace of mind.</a:t>
            </a:r>
          </a:p>
          <a:p>
            <a:pPr lvl="0"/>
            <a:endParaRPr lang="en-US" b="1" dirty="0"/>
          </a:p>
          <a:p>
            <a:r>
              <a:rPr lang="en-US" sz="900" b="1" kern="1200" dirty="0">
                <a:solidFill>
                  <a:schemeClr val="tx1"/>
                </a:solidFill>
                <a:effectLst/>
                <a:latin typeface="Segoe UI Light" pitchFamily="34" charset="0"/>
                <a:ea typeface="+mn-ea"/>
                <a:cs typeface="+mn-cs"/>
              </a:rPr>
              <a:t>Built-in disaster recovery. </a:t>
            </a:r>
            <a:r>
              <a:rPr lang="en-US" sz="900" kern="1200" dirty="0">
                <a:solidFill>
                  <a:schemeClr val="tx1"/>
                </a:solidFill>
                <a:effectLst/>
                <a:latin typeface="Segoe UI Light" pitchFamily="34" charset="0"/>
                <a:ea typeface="+mn-ea"/>
                <a:cs typeface="+mn-cs"/>
              </a:rPr>
              <a:t>Be protected from fire, theft, or flood. Even if your hardware fails, Microsoft’s online backup service helps you keep your data safe and secure in the cloud. </a:t>
            </a:r>
          </a:p>
          <a:p>
            <a:r>
              <a:rPr lang="en-US" sz="900" b="1"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In a fast-paced environment, you need a solution that can keep up with you and get you up and running quickly. You don’t want to risk having downtime impact your customers.</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Centralized IT management.</a:t>
            </a:r>
            <a:r>
              <a:rPr lang="en-US" sz="900" kern="1200" dirty="0">
                <a:solidFill>
                  <a:schemeClr val="tx1"/>
                </a:solidFill>
                <a:effectLst/>
                <a:latin typeface="Segoe UI Light" pitchFamily="34" charset="0"/>
                <a:ea typeface="+mn-ea"/>
                <a:cs typeface="+mn-cs"/>
              </a:rPr>
              <a:t> Save time by managing your devices through a single IT dashboard designed to easily handle common tasks and address IT issues before they occur. Make sure software, anti-virus tools, and backups are active and up-to-date, control who has access to what documents, and that you don’t run out of storage space. Get even more out of your IT investments when combined with Windows 8.x.</a:t>
            </a:r>
          </a:p>
          <a:p>
            <a:r>
              <a:rPr lang="en-US" sz="900"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A simple tool designed to help small businesses like yours keep up with the growing demands of your tech savvy team members.</a:t>
            </a:r>
            <a:endParaRPr lang="en-US" sz="900" kern="1200" dirty="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a:solidFill>
                <a:srgbClr val="EFEFEF"/>
              </a:solidFill>
              <a:latin typeface="Segoe UI Light" pitchFamily="34" charset="0"/>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dirty="0">
                <a:solidFill>
                  <a:srgbClr val="EFEFEF"/>
                </a:solidFill>
                <a:latin typeface="Segoe UI Light" pitchFamily="34" charset="0"/>
              </a:rPr>
              <a:t>Provide secure remote access</a:t>
            </a:r>
          </a:p>
          <a:p>
            <a:endParaRPr lang="en-US" i="1" baseline="0" dirty="0"/>
          </a:p>
          <a:p>
            <a:r>
              <a:rPr lang="en-US" sz="900" b="1" kern="1200" dirty="0">
                <a:solidFill>
                  <a:schemeClr val="tx1"/>
                </a:solidFill>
                <a:effectLst/>
                <a:latin typeface="Segoe UI Light" pitchFamily="34" charset="0"/>
                <a:ea typeface="+mn-ea"/>
                <a:cs typeface="+mn-cs"/>
              </a:rPr>
              <a:t>Consistent productivity</a:t>
            </a:r>
            <a:r>
              <a:rPr lang="en-US" sz="900" kern="1200" dirty="0">
                <a:solidFill>
                  <a:schemeClr val="tx1"/>
                </a:solidFill>
                <a:effectLst/>
                <a:latin typeface="Segoe UI Light" pitchFamily="34" charset="0"/>
                <a:ea typeface="+mn-ea"/>
                <a:cs typeface="+mn-cs"/>
              </a:rPr>
              <a:t>. Quickly connect to the computers in your network and access all your files and apps from virtually any location, just as if you were sitting in your office. Save time looking for scattered files with the powerful and centralized data storage and sharing features.</a:t>
            </a:r>
          </a:p>
          <a:p>
            <a:r>
              <a:rPr lang="en-US" sz="900" b="1"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As the line between people’s life and work gets blurred, you need a solution that supports individual work styles and helps them get the job done from virtually anywhere.</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Easy connectivity</a:t>
            </a:r>
            <a:r>
              <a:rPr lang="en-US" sz="900" kern="1200" dirty="0">
                <a:solidFill>
                  <a:schemeClr val="tx1"/>
                </a:solidFill>
                <a:effectLst/>
                <a:latin typeface="Segoe UI Light" pitchFamily="34" charset="0"/>
                <a:ea typeface="+mn-ea"/>
                <a:cs typeface="+mn-cs"/>
              </a:rPr>
              <a:t>. Stay connected to the tools you use most with access to your email, calendar, and contacts by using Windows Small Business Server together with Office 365, Hosted Exchange, or Exchange Server running on a second server. </a:t>
            </a:r>
          </a:p>
          <a:p>
            <a:r>
              <a:rPr lang="en-US" sz="900" b="1"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As your team continues to be more and more on the go, they expect to have access to the tools they need to get their jobs done.</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Increase security</a:t>
            </a:r>
            <a:r>
              <a:rPr lang="en-US" sz="900" kern="1200" dirty="0">
                <a:solidFill>
                  <a:schemeClr val="tx1"/>
                </a:solidFill>
                <a:effectLst/>
                <a:latin typeface="Segoe UI Light" pitchFamily="34" charset="0"/>
                <a:ea typeface="+mn-ea"/>
                <a:cs typeface="+mn-cs"/>
              </a:rPr>
              <a:t>. Stay productive by protecting your computers against pop-ups, slow performance, and security threats caused by spyware and other potentially unwanted software by leveraging Windows Defender through the server. Protect your devices with automatic backup and security features that function when away from the office.</a:t>
            </a:r>
          </a:p>
          <a:p>
            <a:r>
              <a:rPr lang="en-US" sz="900"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Enhanced security continues to be top of mind when evaluating the solution.</a:t>
            </a:r>
            <a:endParaRPr lang="en-US" sz="900" kern="1200" dirty="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a:solidFill>
                <a:srgbClr val="EFEFEF"/>
              </a:solidFill>
              <a:latin typeface="Segoe UI Light"/>
              <a:ea typeface="Segoe Light" pitchFamily="-65" charset="0"/>
              <a:cs typeface="Segoe UI Light"/>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dirty="0">
                <a:solidFill>
                  <a:srgbClr val="EFEFEF"/>
                </a:solidFill>
                <a:latin typeface="Segoe UI Light"/>
                <a:ea typeface="Segoe Light" pitchFamily="-65" charset="0"/>
                <a:cs typeface="Segoe UI Light"/>
              </a:rPr>
              <a:t>Integrate cloud services</a:t>
            </a:r>
            <a:endParaRPr lang="en-US" sz="900" b="1" u="sng" spc="-50" dirty="0">
              <a:gradFill>
                <a:gsLst>
                  <a:gs pos="2917">
                    <a:srgbClr val="505050"/>
                  </a:gs>
                  <a:gs pos="30000">
                    <a:srgbClr val="505050"/>
                  </a:gs>
                </a:gsLst>
                <a:lin ang="5400000" scaled="0"/>
              </a:gradFill>
            </a:endParaRPr>
          </a:p>
          <a:p>
            <a:endParaRPr lang="en-US" dirty="0"/>
          </a:p>
          <a:p>
            <a:r>
              <a:rPr lang="en-US" sz="900" b="1" kern="1200" dirty="0">
                <a:solidFill>
                  <a:schemeClr val="tx1"/>
                </a:solidFill>
                <a:effectLst/>
                <a:latin typeface="Segoe UI Light" pitchFamily="34" charset="0"/>
                <a:ea typeface="+mn-ea"/>
                <a:cs typeface="+mn-cs"/>
              </a:rPr>
              <a:t>Business agility. </a:t>
            </a:r>
            <a:r>
              <a:rPr lang="en-US" sz="900" kern="1200" dirty="0">
                <a:solidFill>
                  <a:schemeClr val="tx1"/>
                </a:solidFill>
                <a:effectLst/>
                <a:latin typeface="Segoe UI Light" pitchFamily="34" charset="0"/>
                <a:ea typeface="+mn-ea"/>
                <a:cs typeface="+mn-cs"/>
              </a:rPr>
              <a:t>Increase productivity and collaborate with customers, vendors, and partners using a broad range of cloud-based services, without losing control over, or the security of, your confidential information and documents.</a:t>
            </a:r>
          </a:p>
          <a:p>
            <a:r>
              <a:rPr lang="en-US" sz="900" b="1"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This is a great scenario that you can customize to their industry – for example, maybe they have clients they share files with, vendors they bring on seasonally, or 	have sensitive data such as confidential client records or secret sauce recipes, that they want only certain people to access.</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Flexible cloud solutions. </a:t>
            </a:r>
            <a:r>
              <a:rPr lang="en-US" sz="900" kern="1200" dirty="0">
                <a:solidFill>
                  <a:schemeClr val="tx1"/>
                </a:solidFill>
                <a:effectLst/>
                <a:latin typeface="Segoe UI Light" pitchFamily="34" charset="0"/>
                <a:ea typeface="+mn-ea"/>
                <a:cs typeface="+mn-cs"/>
              </a:rPr>
              <a:t>Enjoy the flexibility to choose the right solution for your business’s needs, with seamless integration and centralized administration of cloud services and on-premises applications.</a:t>
            </a:r>
          </a:p>
          <a:p>
            <a:r>
              <a:rPr lang="en-US" sz="900" b="1"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Here, you can provide an example based on the students’ familiarity and use of the cloud, and help them understand what they next step could be.</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Powerful partnership. </a:t>
            </a:r>
            <a:r>
              <a:rPr lang="en-US" sz="900" kern="1200" dirty="0">
                <a:solidFill>
                  <a:schemeClr val="tx1"/>
                </a:solidFill>
                <a:effectLst/>
                <a:latin typeface="Segoe UI Light" pitchFamily="34" charset="0"/>
                <a:ea typeface="+mn-ea"/>
                <a:cs typeface="+mn-cs"/>
              </a:rPr>
              <a:t>When combined with Office 365, Windows Server 2012 R2 Essentials gives you a variety of secure cloud-based collaboration options while providing a single, easy-to-use dashboard to manage them all.</a:t>
            </a:r>
            <a:r>
              <a:rPr lang="en-US" sz="900" b="1" kern="120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You can work seamlessly with the programs you know and use most, including Microsoft Outlook, Word, Excel, and PowerPoint. </a:t>
            </a:r>
          </a:p>
          <a:p>
            <a:r>
              <a:rPr lang="en-US" sz="900"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This can be a great example of the cloud connection for their business because most small businesses are familiar with the programs such as Word and Excel. You can then highlight how the familiarity of the solutions help ensure the solution is easy-to-use.</a:t>
            </a:r>
            <a:endParaRPr lang="en-US" sz="900" kern="1200" dirty="0">
              <a:solidFill>
                <a:schemeClr val="tx1"/>
              </a:solidFill>
              <a:effectLst/>
              <a:latin typeface="Segoe UI Light" pitchFamily="34" charset="0"/>
              <a:ea typeface="+mn-ea"/>
              <a:cs typeface="+mn-cs"/>
            </a:endParaRPr>
          </a:p>
          <a:p>
            <a:endParaRPr lang="en-US" dirty="0"/>
          </a:p>
        </p:txBody>
      </p:sp>
      <p:sp>
        <p:nvSpPr>
          <p:cNvPr id="2" name="Date Placeholder 1"/>
          <p:cNvSpPr>
            <a:spLocks noGrp="1"/>
          </p:cNvSpPr>
          <p:nvPr>
            <p:ph type="dt" idx="10"/>
          </p:nvPr>
        </p:nvSpPr>
        <p:spPr/>
        <p:txBody>
          <a:bodyPr/>
          <a:lstStyle/>
          <a:p>
            <a:fld id="{DFE09159-3EF3-4BAE-BB0E-CC77218BC375}" type="datetime1">
              <a:rPr lang="en-US" smtClean="0"/>
              <a:t>7/31/2021</a:t>
            </a:fld>
            <a:endParaRPr lang="en-US" dirty="0"/>
          </a:p>
        </p:txBody>
      </p:sp>
      <p:sp>
        <p:nvSpPr>
          <p:cNvPr id="3" name="Footer Placeholder 2"/>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2"/>
          </p:nvPr>
        </p:nvSpPr>
        <p:spPr/>
        <p:txBody>
          <a:bodyPr/>
          <a:lstStyle/>
          <a:p>
            <a:fld id="{B4008EB6-D09E-4580-8CD6-DDB14511944F}" type="slidenum">
              <a:rPr lang="en-US" smtClean="0"/>
              <a:pPr/>
              <a:t>35</a:t>
            </a:fld>
            <a:endParaRPr lang="en-US" dirty="0"/>
          </a:p>
        </p:txBody>
      </p:sp>
      <p:sp>
        <p:nvSpPr>
          <p:cNvPr id="5" name="Header Placeholder 4"/>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14794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fld id="{8D3600B6-BDF9-4030-8AE3-BE22872C1756}" type="datetime1">
              <a:rPr lang="en-US" smtClean="0"/>
              <a:t>7/31/2021</a:t>
            </a:fld>
            <a:endParaRPr lang="en-US" dirty="0"/>
          </a:p>
        </p:txBody>
      </p:sp>
      <p:sp>
        <p:nvSpPr>
          <p:cNvPr id="3" name="Footer Placeholder 2"/>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B4008EB6-D09E-4580-8CD6-DDB14511944F}" type="slidenum">
              <a:rPr lang="en-US" smtClean="0"/>
              <a:pPr/>
              <a:t>36</a:t>
            </a:fld>
            <a:endParaRPr lang="en-US" dirty="0"/>
          </a:p>
        </p:txBody>
      </p:sp>
      <p:sp>
        <p:nvSpPr>
          <p:cNvPr id="6" name="Header Placeholder 5"/>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2843147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4ED0762-1056-485A-8EAA-8FCE474D01D9}" type="datetime1">
              <a:rPr lang="en-US" smtClean="0"/>
              <a:t>7/31/2021</a:t>
            </a:fld>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
        <p:nvSpPr>
          <p:cNvPr id="8" name="Header Placeholder 7"/>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814912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Windows Server 2012 R2 introduces</a:t>
            </a:r>
            <a:r>
              <a:rPr lang="en-US" b="0" u="none" baseline="0" dirty="0"/>
              <a:t> a number of different deployment options that can be combined together in various ways to meet the specific needs of a broad range of customer scenarios.</a:t>
            </a:r>
          </a:p>
          <a:p>
            <a:endParaRPr lang="en-US" b="0" u="none" dirty="0"/>
          </a:p>
          <a:p>
            <a:r>
              <a:rPr lang="en-US" b="1" u="sng" dirty="0"/>
              <a:t>Deployment Type</a:t>
            </a:r>
          </a:p>
          <a:p>
            <a:endParaRPr lang="en-US" dirty="0"/>
          </a:p>
          <a:p>
            <a:pPr marL="171450" indent="-171450">
              <a:buFont typeface="Arial" panose="020B0604020202020204" pitchFamily="34" charset="0"/>
              <a:buChar char="•"/>
            </a:pPr>
            <a:r>
              <a:rPr lang="en-US" b="0" dirty="0"/>
              <a:t>Windows Server 2012 R2 Essentials edition pro</a:t>
            </a:r>
            <a:r>
              <a:rPr lang="en-US" dirty="0"/>
              <a:t>vides a simplified experience for up to 25 users and 50 devices.</a:t>
            </a:r>
          </a:p>
          <a:p>
            <a:pPr marL="171450" indent="-171450">
              <a:buFont typeface="Arial" panose="020B0604020202020204" pitchFamily="34" charset="0"/>
              <a:buChar char="•"/>
            </a:pPr>
            <a:r>
              <a:rPr lang="en-US" b="0" dirty="0"/>
              <a:t>The Windows Server Essentials Experience r</a:t>
            </a:r>
            <a:r>
              <a:rPr lang="en-US" dirty="0"/>
              <a:t>ole can be used with</a:t>
            </a:r>
            <a:r>
              <a:rPr lang="en-US" baseline="0" dirty="0"/>
              <a:t> the Standard or Datacenter editions of Windows Server 2012 R2 to offer the feature set of Essentials that can scale </a:t>
            </a:r>
            <a:r>
              <a:rPr lang="en-US" dirty="0"/>
              <a:t>up to 100 users and 200 devices.</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a:t>Deployment Location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a:t>Most customer</a:t>
            </a:r>
            <a:r>
              <a:rPr lang="en-US" b="0" u="none" baseline="0" dirty="0"/>
              <a:t> environments will reflect a Hybrid IT approach, with applications and services running both on-premises and in the cloud.  Both the Essentials edition and the Essentials Experience can be run on-premises.</a:t>
            </a:r>
            <a:endParaRPr lang="en-US" b="0" u="none" dirty="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a:t>Also, </a:t>
            </a:r>
            <a:r>
              <a:rPr lang="en-US" b="0" u="none" baseline="0" dirty="0"/>
              <a:t>the Essentials Experience role can be run on Windows Server instances in hosted environments, whether that is Windows Azure or at a 3</a:t>
            </a:r>
            <a:r>
              <a:rPr lang="en-US" b="0" u="none" baseline="30000" dirty="0"/>
              <a:t>rd</a:t>
            </a:r>
            <a:r>
              <a:rPr lang="en-US" b="0" u="none" baseline="0" dirty="0"/>
              <a:t> party </a:t>
            </a:r>
            <a:r>
              <a:rPr lang="en-US" b="0" u="none" baseline="0" dirty="0" err="1"/>
              <a:t>hoster</a:t>
            </a:r>
            <a:r>
              <a:rPr lang="en-US" b="0" u="none" baseline="0" dirty="0"/>
              <a:t>.  While possible to run the Essentials edition in a hosted environment, from both a licensing and deployment perspective, it will make much more sense to run the role.</a:t>
            </a:r>
            <a:endParaRPr lang="en-US" b="0" u="none"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a:t>Virtualization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baseline="0" dirty="0"/>
              <a:t>Both the Essentials edition and the Essentials Experience can be run virtualized.  This provides the greatest degree of flexibility and agility for managing and maintaining the IT infrastructure.</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baseline="0" dirty="0"/>
              <a:t>Both the Essentials edition and the Essentials Experience can also be run directly on physical hardware, but this would in almost all cases mean running on-premises rather than in the cloud.</a:t>
            </a: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b="0" u="none" dirty="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a:t>Active Directory</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a:t>As with previous versions, the Essentials edition must</a:t>
            </a:r>
            <a:r>
              <a:rPr lang="en-US" b="0" u="none" baseline="0" dirty="0"/>
              <a:t> be a domain controller.</a:t>
            </a:r>
            <a:endParaRPr lang="en-US" b="0" u="none" dirty="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a:t>With the introduction of the Essentials Experience server role, it is now much easier to make this feature set available as</a:t>
            </a:r>
            <a:r>
              <a:rPr lang="en-US" b="0" u="none" baseline="0" dirty="0"/>
              <a:t> part of a larger organization that already has an Active Directory infrastructure in place. In these environments, the server running the Essentials Experience does not need to be a domain controller.</a:t>
            </a:r>
            <a:endParaRPr lang="en-US" b="0" u="none"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02427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228600"/>
            <a:ext cx="3189288" cy="1793875"/>
          </a:xfrm>
        </p:spPr>
      </p:sp>
      <p:sp>
        <p:nvSpPr>
          <p:cNvPr id="3" name="Notes Placeholder 2"/>
          <p:cNvSpPr>
            <a:spLocks noGrp="1"/>
          </p:cNvSpPr>
          <p:nvPr>
            <p:ph type="body" idx="1"/>
          </p:nvPr>
        </p:nvSpPr>
        <p:spPr/>
        <p:txBody>
          <a:bodyPr/>
          <a:lstStyle/>
          <a:p>
            <a:r>
              <a:rPr lang="en-US" sz="1100" i="0" dirty="0"/>
              <a:t>The game is always changing for small and midsize</a:t>
            </a:r>
            <a:r>
              <a:rPr lang="en-US" sz="1100" i="0" baseline="0" dirty="0"/>
              <a:t> organizations as major technology trends continue to transform the business landscape.</a:t>
            </a:r>
          </a:p>
          <a:p>
            <a:endParaRPr lang="en-US" sz="1100" i="0" baseline="0" dirty="0"/>
          </a:p>
          <a:p>
            <a:r>
              <a:rPr lang="en-US" sz="1100" b="1" i="0" baseline="0" dirty="0"/>
              <a:t>The move to the cloud</a:t>
            </a:r>
          </a:p>
          <a:p>
            <a:r>
              <a:rPr lang="en-US" sz="1100" i="0" baseline="0" dirty="0"/>
              <a:t>There is a continued move toward greater use of cloud services as more organizations seek to take advantage of the reduced capital costs and major time-savings of using a hosted platform for their IT services on a “pay-as-you-go” service model. According to AMI Research, small and midsize business (SMB) spending on hosted services is growing 24% annually</a:t>
            </a:r>
            <a:r>
              <a:rPr lang="en-US" sz="1100" i="0" baseline="30000" dirty="0"/>
              <a:t>1</a:t>
            </a:r>
            <a:r>
              <a:rPr lang="en-US" sz="1100"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spc="-51" dirty="0">
              <a:gradFill>
                <a:gsLst>
                  <a:gs pos="2917">
                    <a:schemeClr val="tx1"/>
                  </a:gs>
                  <a:gs pos="30000">
                    <a:schemeClr val="tx1"/>
                  </a:gs>
                </a:gsLst>
                <a:lin ang="5400000" scaled="0"/>
              </a:gra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sym typeface="Segoe"/>
              </a:rPr>
              <a:t>Skyrocketing</a:t>
            </a:r>
            <a:r>
              <a:rPr lang="en-US" sz="1100" b="1" kern="1200" baseline="0" dirty="0">
                <a:solidFill>
                  <a:schemeClr val="tx1"/>
                </a:solidFill>
                <a:effectLst/>
                <a:sym typeface="Segoe"/>
              </a:rPr>
              <a:t> mobile &amp; remote usage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sym typeface="Segoe"/>
              </a:rPr>
              <a:t>For most SMBs, a mobile and remote workforce has become the norm today. M</a:t>
            </a:r>
            <a:r>
              <a:rPr lang="en-US" sz="1100" kern="1200" dirty="0">
                <a:solidFill>
                  <a:schemeClr val="tx1"/>
                </a:solidFill>
                <a:effectLst/>
                <a:sym typeface="Segoe"/>
              </a:rPr>
              <a:t>ore employees are working from home</a:t>
            </a:r>
            <a:r>
              <a:rPr lang="en-US" sz="1100" kern="1200" baseline="0" dirty="0">
                <a:solidFill>
                  <a:schemeClr val="tx1"/>
                </a:solidFill>
                <a:effectLst/>
                <a:sym typeface="Segoe"/>
              </a:rPr>
              <a:t> </a:t>
            </a:r>
            <a:r>
              <a:rPr lang="en-US" sz="1100" kern="1200" dirty="0">
                <a:solidFill>
                  <a:schemeClr val="tx1"/>
                </a:solidFill>
                <a:effectLst/>
                <a:sym typeface="Segoe"/>
              </a:rPr>
              <a:t>and on the road—and using a growing assortment of mobile devices to do this work. It</a:t>
            </a:r>
            <a:r>
              <a:rPr lang="en-US" sz="1100" kern="1200" baseline="0" dirty="0">
                <a:solidFill>
                  <a:schemeClr val="tx1"/>
                </a:solidFill>
                <a:effectLst/>
                <a:sym typeface="Segoe"/>
              </a:rPr>
              <a:t> is estimated that 85% of SMBs have employees using smartphones at work</a:t>
            </a:r>
            <a:r>
              <a:rPr lang="en-US" sz="1100" kern="1200" baseline="30000" dirty="0">
                <a:solidFill>
                  <a:schemeClr val="tx1"/>
                </a:solidFill>
                <a:effectLst/>
                <a:sym typeface="Segoe"/>
              </a:rPr>
              <a:t>2</a:t>
            </a:r>
            <a:r>
              <a:rPr lang="en-US" sz="1100" kern="1200" baseline="0" dirty="0">
                <a:solidFill>
                  <a:schemeClr val="tx1"/>
                </a:solidFill>
                <a:effectLst/>
                <a:sym typeface="Segoe"/>
              </a:rPr>
              <a:t>. Tablet use is growing fast—already in use at work by 25% of SMBs</a:t>
            </a:r>
            <a:r>
              <a:rPr lang="en-US" sz="1100" kern="1200" baseline="30000" dirty="0">
                <a:solidFill>
                  <a:schemeClr val="tx1"/>
                </a:solidFill>
                <a:effectLst/>
                <a:sym typeface="Segoe"/>
              </a:rPr>
              <a:t>2</a:t>
            </a:r>
            <a:r>
              <a:rPr lang="en-US" sz="1100" kern="1200" baseline="0" dirty="0">
                <a:solidFill>
                  <a:schemeClr val="tx1"/>
                </a:solidFill>
                <a:effectLst/>
                <a:sym typeface="Segoe"/>
              </a:rPr>
              <a:t>. 43% say they have some portion of their workforce telecommuting</a:t>
            </a:r>
            <a:r>
              <a:rPr lang="en-US" sz="1100" kern="1200" baseline="30000" dirty="0">
                <a:solidFill>
                  <a:schemeClr val="tx1"/>
                </a:solidFill>
                <a:effectLst/>
                <a:sym typeface="Segoe"/>
              </a:rPr>
              <a:t>2</a:t>
            </a:r>
            <a:r>
              <a:rPr lang="en-US" sz="1100" kern="1200" baseline="0" dirty="0">
                <a:solidFill>
                  <a:schemeClr val="tx1"/>
                </a:solidFill>
                <a:effectLst/>
                <a:sym typeface="Segoe"/>
              </a:rPr>
              <a:t>. </a:t>
            </a:r>
            <a:r>
              <a:rPr lang="en-US" sz="1100" kern="1200" dirty="0">
                <a:solidFill>
                  <a:schemeClr val="tx1"/>
                </a:solidFill>
                <a:effectLst/>
                <a:sym typeface="Segoe"/>
              </a:rPr>
              <a:t>Mobility creates a number of business</a:t>
            </a:r>
            <a:r>
              <a:rPr lang="en-US" sz="1100" kern="1200" baseline="0" dirty="0">
                <a:solidFill>
                  <a:schemeClr val="tx1"/>
                </a:solidFill>
                <a:effectLst/>
                <a:sym typeface="Segoe"/>
              </a:rPr>
              <a:t> benefits with greater speed and improved productivity, but it also create new challenges in supporting multiple devices and securing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sym typeface="Sego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t>Using data to compete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t>With</a:t>
            </a:r>
            <a:r>
              <a:rPr lang="en-US" sz="1100" b="0" i="0" baseline="0" dirty="0"/>
              <a:t> an increasingly competitive business environment, SMBs are always seeking new ways to differentiate themselves with customers and stay ahead of the competition. In an AMI Research study, SMBs cited “improving customer experience” as the number one planned activity looking ahead</a:t>
            </a:r>
            <a:r>
              <a:rPr lang="en-US" sz="1100" b="0" i="0" baseline="30000" dirty="0"/>
              <a:t>3</a:t>
            </a:r>
            <a:r>
              <a:rPr lang="en-US" sz="1100" b="0" i="0" baseline="0" dirty="0"/>
              <a:t>. Many are recognizing the value of data in helping differentiate their business—for example, by better understanding customer preferences and delivering improved service, or reaching prospects with the right marketing and sales messages. There is useful data everywhere—both inside and outside of the organization. The challenge is making it easy to put that data to use to achieve business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Sources:</a:t>
            </a:r>
          </a:p>
          <a:p>
            <a:r>
              <a:rPr lang="en-US" dirty="0"/>
              <a:t>1 AMI WW Market Opportunity Model: 2012-2017. Includes SaaS/IaaS/Related spending, but excludes web hosting.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AMI WW Market Opportunity Model: 2012-2017 and AMI ICT Tracker survey data Tablet &amp; smartphone penetrations shown as % of all businesses. Mobile workers, telecommuters, BI penetration shown % of PC SMBs.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AMI ICT Tracking Studies, U.S. SMB Trends &amp; Server Market Insights, March 14,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51" dirty="0">
              <a:gradFill>
                <a:gsLst>
                  <a:gs pos="2917">
                    <a:schemeClr val="tx1"/>
                  </a:gs>
                  <a:gs pos="30000">
                    <a:schemeClr val="tx1"/>
                  </a:gs>
                </a:gsLst>
                <a:lin ang="5400000" scaled="0"/>
              </a:gradFill>
            </a:endParaRPr>
          </a:p>
          <a:p>
            <a:endParaRPr lang="en-US" sz="1200" spc="-51" dirty="0">
              <a:gradFill>
                <a:gsLst>
                  <a:gs pos="2917">
                    <a:schemeClr val="tx1"/>
                  </a:gs>
                  <a:gs pos="30000">
                    <a:schemeClr val="tx1"/>
                  </a:gs>
                </a:gsLst>
                <a:lin ang="5400000" scaled="0"/>
              </a:gra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10"/>
          </p:nvPr>
        </p:nvSpPr>
        <p:spPr/>
        <p:txBody>
          <a:bodyPr/>
          <a:lstStyle/>
          <a:p>
            <a:fld id="{E2560271-D2EF-4F05-8156-BD32B902ADCA}" type="slidenum">
              <a:rPr lang="en-US" smtClean="0"/>
              <a:t>4</a:t>
            </a:fld>
            <a:endParaRPr lang="en-US" dirty="0"/>
          </a:p>
        </p:txBody>
      </p:sp>
    </p:spTree>
    <p:extLst>
      <p:ext uri="{BB962C8B-B14F-4D97-AF65-F5344CB8AC3E}">
        <p14:creationId xmlns:p14="http://schemas.microsoft.com/office/powerpoint/2010/main" val="267501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228600"/>
            <a:ext cx="3189288" cy="1793875"/>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ea typeface="Segoe UI" pitchFamily="34" charset="0"/>
              </a:rPr>
              <a:t>In response</a:t>
            </a:r>
            <a:r>
              <a:rPr lang="en-US" sz="1100" baseline="0" dirty="0">
                <a:ea typeface="Segoe UI" pitchFamily="34" charset="0"/>
              </a:rPr>
              <a:t> to all these changes, many small and midsize businesses are focused on three key areas:</a:t>
            </a:r>
          </a:p>
          <a:p>
            <a:endParaRPr lang="en-US" sz="1100" dirty="0">
              <a:ea typeface="Segoe UI" pitchFamily="34" charset="0"/>
            </a:endParaRPr>
          </a:p>
          <a:p>
            <a:pPr marL="228600" indent="-228600">
              <a:buAutoNum type="arabicPeriod"/>
            </a:pPr>
            <a:r>
              <a:rPr lang="en-US" sz="1100" b="1" dirty="0">
                <a:ea typeface="Segoe UI" pitchFamily="34" charset="0"/>
              </a:rPr>
              <a:t>Doing more with less</a:t>
            </a:r>
            <a:r>
              <a:rPr lang="en-US" sz="1100" b="0" dirty="0">
                <a:ea typeface="Segoe UI" pitchFamily="34" charset="0"/>
              </a:rPr>
              <a:t>—</a:t>
            </a:r>
            <a:r>
              <a:rPr lang="en-US" sz="1100" dirty="0">
                <a:ea typeface="Segoe UI" pitchFamily="34" charset="0"/>
              </a:rPr>
              <a:t>In today’s business environment, doing “more with less” has become the new normal. To stay ahead of the game, it is imperative to get the most out of every investment. </a:t>
            </a:r>
            <a:r>
              <a:rPr lang="en-US" sz="1100" kern="1200" dirty="0">
                <a:solidFill>
                  <a:schemeClr val="tx1"/>
                </a:solidFill>
                <a:effectLst/>
                <a:ea typeface="Segoe UI" pitchFamily="34" charset="0"/>
                <a:sym typeface="Segoe"/>
              </a:rPr>
              <a:t>When it comes to your technology investments, this means cutting costs wherever possible and getting the most value out of the products and services you purchase. It means creating a foundation that will grow with your business and set you up for the future.</a:t>
            </a:r>
          </a:p>
          <a:p>
            <a:pPr marL="228600" indent="-228600">
              <a:buAutoNum type="arabicPeriod"/>
            </a:pPr>
            <a:endParaRPr lang="en-US" sz="1100" kern="1200" dirty="0">
              <a:solidFill>
                <a:schemeClr val="tx1"/>
              </a:solidFill>
              <a:effectLst/>
              <a:ea typeface="Segoe UI" pitchFamily="34" charset="0"/>
              <a:sym typeface="Segoe"/>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kern="1200" dirty="0">
                <a:solidFill>
                  <a:schemeClr val="tx1"/>
                </a:solidFill>
                <a:effectLst/>
                <a:ea typeface="Segoe UI" pitchFamily="34" charset="0"/>
                <a:sym typeface="Segoe"/>
              </a:rPr>
              <a:t>Getting the job done, wherever you are</a:t>
            </a:r>
            <a:r>
              <a:rPr lang="en-US" sz="1100" b="0" dirty="0">
                <a:ea typeface="Segoe UI" pitchFamily="34" charset="0"/>
              </a:rPr>
              <a:t>—</a:t>
            </a:r>
            <a:r>
              <a:rPr lang="en-US" sz="1100" kern="1200" dirty="0">
                <a:solidFill>
                  <a:schemeClr val="tx1"/>
                </a:solidFill>
                <a:effectLst/>
                <a:ea typeface="Segoe UI" pitchFamily="34" charset="0"/>
                <a:sym typeface="Segoe"/>
              </a:rPr>
              <a:t>As the division between our personal and business lives blurs, employees expect to be able to work</a:t>
            </a:r>
            <a:r>
              <a:rPr lang="en-US" sz="1100" kern="1200" baseline="0" dirty="0">
                <a:solidFill>
                  <a:schemeClr val="tx1"/>
                </a:solidFill>
                <a:effectLst/>
                <a:ea typeface="Segoe UI" pitchFamily="34" charset="0"/>
                <a:sym typeface="Segoe"/>
              </a:rPr>
              <a:t> anywhere—whether on their PC, laptop, tablet, or smartphone. SMBs need to enable this mobility, while making sure their data is kept safe.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kern="1200" baseline="0" dirty="0">
              <a:solidFill>
                <a:schemeClr val="tx1"/>
              </a:solidFill>
              <a:effectLst/>
              <a:ea typeface="Segoe UI" pitchFamily="34" charset="0"/>
              <a:sym typeface="Segoe"/>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kern="1200" baseline="0" dirty="0">
                <a:solidFill>
                  <a:schemeClr val="tx1"/>
                </a:solidFill>
                <a:effectLst/>
                <a:ea typeface="Segoe UI" pitchFamily="34" charset="0"/>
                <a:sym typeface="Segoe"/>
              </a:rPr>
              <a:t>Focusing your efforts to win business</a:t>
            </a:r>
            <a:r>
              <a:rPr lang="en-US" sz="1100" b="0" dirty="0">
                <a:ea typeface="Segoe UI" pitchFamily="34" charset="0"/>
              </a:rPr>
              <a:t>—</a:t>
            </a:r>
            <a:r>
              <a:rPr lang="en-US" sz="1100" kern="1200" baseline="0" dirty="0">
                <a:solidFill>
                  <a:schemeClr val="tx1"/>
                </a:solidFill>
                <a:effectLst/>
                <a:ea typeface="Segoe UI" pitchFamily="34" charset="0"/>
                <a:sym typeface="Segoe"/>
              </a:rPr>
              <a:t>Most businesses recognize that they have a massive amount of useful data in a range of disparate sources, such as customer databases, accounting systems, and product data. </a:t>
            </a:r>
            <a:r>
              <a:rPr lang="en-US" sz="1100" kern="1200" dirty="0">
                <a:solidFill>
                  <a:schemeClr val="tx1"/>
                </a:solidFill>
                <a:effectLst/>
                <a:ea typeface="Segoe UI" pitchFamily="34" charset="0"/>
                <a:sym typeface="Segoe"/>
              </a:rPr>
              <a:t>But it is often challenging for employees to access the data they need and to put it to</a:t>
            </a:r>
            <a:r>
              <a:rPr lang="en-US" sz="1100" kern="1200" baseline="0" dirty="0">
                <a:solidFill>
                  <a:schemeClr val="tx1"/>
                </a:solidFill>
                <a:effectLst/>
                <a:ea typeface="Segoe UI" pitchFamily="34" charset="0"/>
                <a:sym typeface="Segoe"/>
              </a:rPr>
              <a:t> use to make sales and better service customers. </a:t>
            </a:r>
            <a:r>
              <a:rPr lang="en-US" sz="1100" kern="1200" dirty="0">
                <a:solidFill>
                  <a:schemeClr val="tx1"/>
                </a:solidFill>
                <a:effectLst/>
                <a:ea typeface="Segoe UI" pitchFamily="34" charset="0"/>
                <a:sym typeface="Segoe"/>
              </a:rPr>
              <a:t>Those businesses who can use information to their advantage will win customers and keep them. </a:t>
            </a:r>
          </a:p>
        </p:txBody>
      </p:sp>
      <p:sp>
        <p:nvSpPr>
          <p:cNvPr id="4" name="Slide Number Placeholder 3"/>
          <p:cNvSpPr>
            <a:spLocks noGrp="1"/>
          </p:cNvSpPr>
          <p:nvPr>
            <p:ph type="sldNum" sz="quarter" idx="10"/>
          </p:nvPr>
        </p:nvSpPr>
        <p:spPr/>
        <p:txBody>
          <a:bodyPr/>
          <a:lstStyle/>
          <a:p>
            <a:fld id="{0C6DFC91-585D-4F9B-AA10-204A745522C1}" type="slidenum">
              <a:rPr lang="en-US" smtClean="0"/>
              <a:t>5</a:t>
            </a:fld>
            <a:endParaRPr lang="en-US" dirty="0"/>
          </a:p>
        </p:txBody>
      </p:sp>
    </p:spTree>
    <p:extLst>
      <p:ext uri="{BB962C8B-B14F-4D97-AF65-F5344CB8AC3E}">
        <p14:creationId xmlns:p14="http://schemas.microsoft.com/office/powerpoint/2010/main" val="2763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228600"/>
            <a:ext cx="3189288" cy="1793875"/>
          </a:xfrm>
        </p:spPr>
      </p:sp>
      <p:sp>
        <p:nvSpPr>
          <p:cNvPr id="3" name="Notes Placeholder 2"/>
          <p:cNvSpPr>
            <a:spLocks noGrp="1"/>
          </p:cNvSpPr>
          <p:nvPr>
            <p:ph type="body" idx="1"/>
          </p:nvPr>
        </p:nvSpPr>
        <p:spPr/>
        <p:txBody>
          <a:bodyPr/>
          <a:lstStyle/>
          <a:p>
            <a:r>
              <a:rPr lang="en-US" sz="1100" baseline="0" dirty="0"/>
              <a:t>Today’s business environment is always changing. To win, you need to stay ahead of the game:</a:t>
            </a:r>
          </a:p>
          <a:p>
            <a:endParaRPr lang="en-US" sz="11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a:t>First, be lean &amp; stay lean. </a:t>
            </a:r>
            <a:r>
              <a:rPr lang="en-US" sz="1100" baseline="0" dirty="0"/>
              <a:t>Don’t invest a cent more than you need but scale instantly when required. </a:t>
            </a:r>
            <a:r>
              <a:rPr lang="en-US" sz="1100" kern="1200" dirty="0">
                <a:solidFill>
                  <a:schemeClr val="tx1"/>
                </a:solidFill>
                <a:effectLst/>
              </a:rPr>
              <a:t>Achieve your business goals while getting the most value from your investments.</a:t>
            </a:r>
          </a:p>
          <a:p>
            <a:pPr marL="171450" indent="-171450">
              <a:buFont typeface="Arial" pitchFamily="34" charset="0"/>
              <a:buChar char="•"/>
            </a:pPr>
            <a:endParaRPr lang="en-US" sz="1100" baseline="0" dirty="0"/>
          </a:p>
          <a:p>
            <a:pPr marL="171450" indent="-171450">
              <a:buFont typeface="Arial" pitchFamily="34" charset="0"/>
              <a:buChar char="•"/>
            </a:pPr>
            <a:r>
              <a:rPr lang="en-US" sz="1100" b="1" baseline="0" dirty="0"/>
              <a:t>Next, enable business anywhere. </a:t>
            </a:r>
            <a:r>
              <a:rPr lang="en-US" sz="1100" baseline="0" dirty="0"/>
              <a:t>Be faster and bolder than your competition. Empower your employees to work anywhere and make decisions and win in real time. </a:t>
            </a:r>
          </a:p>
          <a:p>
            <a:pPr marL="171450" indent="-171450">
              <a:buFont typeface="Arial" pitchFamily="34" charset="0"/>
              <a:buChar char="•"/>
            </a:pPr>
            <a:endParaRPr lang="en-US" sz="11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a:t>Finally, tap your data goldmine. </a:t>
            </a:r>
            <a:r>
              <a:rPr lang="en-US" sz="1100" b="0" baseline="0" dirty="0"/>
              <a:t>L</a:t>
            </a:r>
            <a:r>
              <a:rPr lang="en-US" sz="1100" baseline="0" dirty="0"/>
              <a:t>everage all the data you collect to its fullest </a:t>
            </a:r>
            <a:r>
              <a:rPr lang="en-US" sz="1100" b="0" baseline="0" dirty="0"/>
              <a:t>to k</a:t>
            </a:r>
            <a:r>
              <a:rPr lang="en-US" sz="1100" baseline="0" dirty="0"/>
              <a:t>now your customers better, target the right opportunities, and win sales.</a:t>
            </a:r>
          </a:p>
          <a:p>
            <a:pPr marL="171450" indent="-171450">
              <a:buFont typeface="Arial" pitchFamily="34" charset="0"/>
              <a:buChar char="•"/>
            </a:pPr>
            <a:endParaRPr lang="en-US" sz="1100" baseline="0" dirty="0"/>
          </a:p>
          <a:p>
            <a:r>
              <a:rPr lang="en-US" sz="1100" baseline="0" dirty="0"/>
              <a:t>When you’re ahead of the game, you lead!</a:t>
            </a:r>
          </a:p>
          <a:p>
            <a:endParaRPr lang="en-US" sz="1100" baseline="0" dirty="0"/>
          </a:p>
          <a:p>
            <a:endParaRPr lang="en-US" sz="1100" baseline="0" dirty="0"/>
          </a:p>
        </p:txBody>
      </p:sp>
      <p:sp>
        <p:nvSpPr>
          <p:cNvPr id="4" name="Slide Number Placeholder 3"/>
          <p:cNvSpPr>
            <a:spLocks noGrp="1"/>
          </p:cNvSpPr>
          <p:nvPr>
            <p:ph type="sldNum" sz="quarter" idx="10"/>
          </p:nvPr>
        </p:nvSpPr>
        <p:spPr/>
        <p:txBody>
          <a:bodyPr/>
          <a:lstStyle/>
          <a:p>
            <a:fld id="{0C6DFC91-585D-4F9B-AA10-204A745522C1}" type="slidenum">
              <a:rPr lang="en-US" smtClean="0"/>
              <a:t>6</a:t>
            </a:fld>
            <a:endParaRPr lang="en-US" dirty="0"/>
          </a:p>
        </p:txBody>
      </p:sp>
    </p:spTree>
    <p:extLst>
      <p:ext uri="{BB962C8B-B14F-4D97-AF65-F5344CB8AC3E}">
        <p14:creationId xmlns:p14="http://schemas.microsoft.com/office/powerpoint/2010/main" val="173175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u="sng" baseline="0" dirty="0">
                <a:solidFill>
                  <a:schemeClr val="bg1">
                    <a:lumMod val="10000"/>
                  </a:schemeClr>
                </a:solidFill>
              </a:rPr>
              <a:t>Protect your data</a:t>
            </a:r>
            <a:endParaRPr lang="en-US" sz="900" b="0" u="sng" baseline="0" dirty="0">
              <a:solidFill>
                <a:schemeClr val="bg1">
                  <a:lumMod val="10000"/>
                </a:schemeClr>
              </a:solidFill>
            </a:endParaRPr>
          </a:p>
          <a:p>
            <a:pPr lvl="0"/>
            <a:endParaRPr lang="en-US" b="0" baseline="0" dirty="0"/>
          </a:p>
          <a:p>
            <a:pPr lvl="0"/>
            <a:r>
              <a:rPr lang="en-US" b="1" dirty="0"/>
              <a:t>Simplified backups. </a:t>
            </a:r>
            <a:r>
              <a:rPr lang="en-US" dirty="0"/>
              <a:t>Enjoy peace of mind with daily, automatic backups of every computer on your network and the server itself.</a:t>
            </a:r>
          </a:p>
          <a:p>
            <a:pPr lvl="0"/>
            <a:r>
              <a:rPr lang="en-US" b="1" dirty="0"/>
              <a:t>	</a:t>
            </a:r>
            <a:r>
              <a:rPr lang="en-US" b="0" i="1" dirty="0"/>
              <a:t>With</a:t>
            </a:r>
            <a:r>
              <a:rPr lang="en-US" b="0" i="1" baseline="0" dirty="0"/>
              <a:t> the growing number of remote workers and more devices, automatic backups can help provide peace of mind.</a:t>
            </a:r>
          </a:p>
          <a:p>
            <a:pPr lvl="0"/>
            <a:endParaRPr lang="en-US" b="1" dirty="0"/>
          </a:p>
          <a:p>
            <a:pPr lvl="0"/>
            <a:r>
              <a:rPr lang="en-US" b="1" dirty="0"/>
              <a:t>Built-in disaster recovery. </a:t>
            </a:r>
            <a:r>
              <a:rPr lang="en-US" dirty="0"/>
              <a:t>Be protected from fire, theft, or flood. Even if your hardware fails, Microsoft’s online backup service helps you keep your data safe and secure in the cloud. </a:t>
            </a:r>
          </a:p>
          <a:p>
            <a:r>
              <a:rPr lang="en-US" b="1" dirty="0"/>
              <a:t>	</a:t>
            </a:r>
            <a:r>
              <a:rPr lang="en-US" b="0" i="1" dirty="0"/>
              <a:t>In</a:t>
            </a:r>
            <a:r>
              <a:rPr lang="en-US" b="0" i="1" baseline="0" dirty="0"/>
              <a:t> a fast-paced environment, you need a solution that can keep up with you and get you up and running quickly. You don’t want to risk having downtime impact your customers.</a:t>
            </a:r>
          </a:p>
          <a:p>
            <a:endParaRPr lang="en-US" b="1" dirty="0"/>
          </a:p>
          <a:p>
            <a:r>
              <a:rPr lang="en-US" b="1" dirty="0"/>
              <a:t>Centralized IT management.</a:t>
            </a:r>
            <a:r>
              <a:rPr lang="en-US" dirty="0"/>
              <a:t> Save time by managing your devices through a single IT dashboard designed to easily handle common tasks and address IT issues before they occur. Make sure software, anti-virus tools, and backups are active and up-to-date, control who has access to what documents, and that you don’t run out of storage space. Get even more out of your IT investments when combined with Windows 8.x.</a:t>
            </a:r>
          </a:p>
          <a:p>
            <a:r>
              <a:rPr lang="en-US" dirty="0"/>
              <a:t>	</a:t>
            </a:r>
            <a:r>
              <a:rPr lang="en-US" i="1" baseline="0" dirty="0"/>
              <a:t>The Dashboard is a simple tool designed to help small businesses like yours keep up with the growing demands of your tech savvy team members.</a:t>
            </a:r>
          </a:p>
          <a:p>
            <a:endParaRPr lang="en-US" i="1" baseline="0" dirty="0"/>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a:solidFill>
                <a:srgbClr val="EFEFEF"/>
              </a:solidFill>
              <a:latin typeface="Segoe UI Light" pitchFamily="34" charset="0"/>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dirty="0">
                <a:solidFill>
                  <a:srgbClr val="EFEFEF"/>
                </a:solidFill>
                <a:latin typeface="Segoe UI Light" pitchFamily="34" charset="0"/>
              </a:rPr>
              <a:t>Provide secure remote access</a:t>
            </a:r>
          </a:p>
          <a:p>
            <a:endParaRPr lang="en-US" i="1" baseline="0" dirty="0"/>
          </a:p>
          <a:p>
            <a:pPr lvl="0"/>
            <a:r>
              <a:rPr lang="en-US" sz="900" b="1" kern="1200" dirty="0">
                <a:solidFill>
                  <a:schemeClr val="tx1"/>
                </a:solidFill>
                <a:effectLst/>
                <a:latin typeface="Segoe UI Light" pitchFamily="34" charset="0"/>
                <a:ea typeface="+mn-ea"/>
                <a:cs typeface="+mn-cs"/>
              </a:rPr>
              <a:t>Consistent productivity</a:t>
            </a:r>
            <a:r>
              <a:rPr lang="en-US" sz="900" kern="1200" dirty="0">
                <a:solidFill>
                  <a:schemeClr val="tx1"/>
                </a:solidFill>
                <a:effectLst/>
                <a:latin typeface="Segoe UI Light" pitchFamily="34" charset="0"/>
                <a:ea typeface="+mn-ea"/>
                <a:cs typeface="+mn-cs"/>
              </a:rPr>
              <a:t>. Quickly connect to the computers in your network and access all your files and apps from virtually any location, just as if you were sitting in your office. Save time looking for scattered files with the powerful and centralized data storage and sharing features.</a:t>
            </a:r>
          </a:p>
          <a:p>
            <a:pPr lvl="0"/>
            <a:r>
              <a:rPr lang="en-US" sz="900" b="1" kern="1200" dirty="0">
                <a:solidFill>
                  <a:schemeClr val="tx1"/>
                </a:solidFill>
                <a:effectLst/>
                <a:latin typeface="Segoe UI Light" pitchFamily="34" charset="0"/>
                <a:ea typeface="+mn-ea"/>
                <a:cs typeface="+mn-cs"/>
              </a:rPr>
              <a:t>	</a:t>
            </a:r>
            <a:r>
              <a:rPr lang="en-US" sz="900" b="0" i="1" kern="1200" dirty="0">
                <a:solidFill>
                  <a:schemeClr val="tx1"/>
                </a:solidFill>
                <a:effectLst/>
                <a:latin typeface="Segoe UI Light" pitchFamily="34" charset="0"/>
                <a:ea typeface="+mn-ea"/>
                <a:cs typeface="+mn-cs"/>
              </a:rPr>
              <a:t>As</a:t>
            </a:r>
            <a:r>
              <a:rPr lang="en-US" sz="900" b="0" i="1" kern="1200" baseline="0" dirty="0">
                <a:solidFill>
                  <a:schemeClr val="tx1"/>
                </a:solidFill>
                <a:effectLst/>
                <a:latin typeface="Segoe UI Light" pitchFamily="34" charset="0"/>
                <a:ea typeface="+mn-ea"/>
                <a:cs typeface="+mn-cs"/>
              </a:rPr>
              <a:t> the line </a:t>
            </a:r>
            <a:r>
              <a:rPr lang="en-US" b="0" i="1" dirty="0"/>
              <a:t>between people’s life and work gets blurred,</a:t>
            </a:r>
            <a:r>
              <a:rPr lang="en-US" b="0" i="1" baseline="0" dirty="0"/>
              <a:t> you need a solution that supports </a:t>
            </a:r>
            <a:r>
              <a:rPr lang="en-US" b="0" i="1" dirty="0"/>
              <a:t>individual work styles and helps</a:t>
            </a:r>
            <a:r>
              <a:rPr lang="en-US" b="0" i="1" baseline="0" dirty="0"/>
              <a:t> them get the job done from virtually anywhere.</a:t>
            </a:r>
            <a:endParaRPr lang="en-US" b="0" i="1" dirty="0"/>
          </a:p>
          <a:p>
            <a:pPr lvl="0"/>
            <a:endParaRPr lang="en-US" sz="900" b="1" kern="1200" dirty="0">
              <a:solidFill>
                <a:schemeClr val="tx1"/>
              </a:solidFill>
              <a:effectLst/>
              <a:latin typeface="Segoe UI Light" pitchFamily="34" charset="0"/>
              <a:ea typeface="+mn-ea"/>
              <a:cs typeface="+mn-cs"/>
            </a:endParaRPr>
          </a:p>
          <a:p>
            <a:pPr lvl="0"/>
            <a:r>
              <a:rPr lang="en-US" sz="900" b="1" kern="1200" dirty="0">
                <a:solidFill>
                  <a:schemeClr val="tx1"/>
                </a:solidFill>
                <a:effectLst/>
                <a:latin typeface="Segoe UI Light" pitchFamily="34" charset="0"/>
                <a:ea typeface="+mn-ea"/>
                <a:cs typeface="+mn-cs"/>
              </a:rPr>
              <a:t>Easy connectivity</a:t>
            </a:r>
            <a:r>
              <a:rPr lang="en-US" sz="900" kern="1200" dirty="0">
                <a:solidFill>
                  <a:schemeClr val="tx1"/>
                </a:solidFill>
                <a:effectLst/>
                <a:latin typeface="Segoe UI Light" pitchFamily="34" charset="0"/>
                <a:ea typeface="+mn-ea"/>
                <a:cs typeface="+mn-cs"/>
              </a:rPr>
              <a:t>. Stay connected to the tools you use most with access to your email, calendar, and contacts by using Windows Small Business Server together with Office 365, Hosted Exchange, or Exchange Server running on a second server. </a:t>
            </a:r>
          </a:p>
          <a:p>
            <a:r>
              <a:rPr lang="en-US" sz="900" b="1" kern="1200" dirty="0">
                <a:solidFill>
                  <a:schemeClr val="tx1"/>
                </a:solidFill>
                <a:effectLst/>
                <a:latin typeface="Segoe UI Light" pitchFamily="34" charset="0"/>
                <a:ea typeface="+mn-ea"/>
                <a:cs typeface="+mn-cs"/>
              </a:rPr>
              <a:t>	</a:t>
            </a:r>
            <a:r>
              <a:rPr lang="en-US" sz="900" b="0" i="1" kern="1200" dirty="0">
                <a:solidFill>
                  <a:schemeClr val="tx1"/>
                </a:solidFill>
                <a:effectLst/>
                <a:latin typeface="Segoe UI Light" pitchFamily="34" charset="0"/>
                <a:ea typeface="+mn-ea"/>
                <a:cs typeface="+mn-cs"/>
              </a:rPr>
              <a:t>As your team</a:t>
            </a:r>
            <a:r>
              <a:rPr lang="en-US" sz="900" b="0" i="1" kern="1200" baseline="0" dirty="0">
                <a:solidFill>
                  <a:schemeClr val="tx1"/>
                </a:solidFill>
                <a:effectLst/>
                <a:latin typeface="Segoe UI Light" pitchFamily="34" charset="0"/>
                <a:ea typeface="+mn-ea"/>
                <a:cs typeface="+mn-cs"/>
              </a:rPr>
              <a:t> continues to be more and more on the go, they expect to have access to the tools they need to get their jobs done.</a:t>
            </a: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Increase security</a:t>
            </a:r>
            <a:r>
              <a:rPr lang="en-US" sz="900" kern="1200" dirty="0">
                <a:solidFill>
                  <a:schemeClr val="tx1"/>
                </a:solidFill>
                <a:effectLst/>
                <a:latin typeface="Segoe UI Light" pitchFamily="34" charset="0"/>
                <a:ea typeface="+mn-ea"/>
                <a:cs typeface="+mn-cs"/>
              </a:rPr>
              <a:t>. Stay productive by protecting your computers against pop-ups, slow performance, and security threats caused by spyware and other potentially unwanted software by leveraging Windows Defender through the server. Protect your devices with automatic backup and security features that function when away from the office.</a:t>
            </a:r>
          </a:p>
          <a:p>
            <a:r>
              <a:rPr lang="en-US" sz="900"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Enhanced</a:t>
            </a:r>
            <a:r>
              <a:rPr lang="en-US" sz="900" i="1" kern="1200" baseline="0" dirty="0">
                <a:solidFill>
                  <a:schemeClr val="tx1"/>
                </a:solidFill>
                <a:effectLst/>
                <a:latin typeface="Segoe UI Light" pitchFamily="34" charset="0"/>
                <a:ea typeface="+mn-ea"/>
                <a:cs typeface="+mn-cs"/>
              </a:rPr>
              <a:t> security continues to be top of mind when evaluating the solution.</a:t>
            </a:r>
          </a:p>
          <a:p>
            <a:endParaRPr lang="en-US" sz="900" i="1" kern="1200" baseline="0" dirty="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a:solidFill>
                <a:srgbClr val="EFEFEF"/>
              </a:solidFill>
              <a:latin typeface="Segoe UI Light"/>
              <a:ea typeface="Segoe Light" pitchFamily="-65" charset="0"/>
              <a:cs typeface="Segoe UI Light"/>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dirty="0">
                <a:solidFill>
                  <a:srgbClr val="EFEFEF"/>
                </a:solidFill>
                <a:latin typeface="Segoe UI Light"/>
                <a:ea typeface="Segoe Light" pitchFamily="-65" charset="0"/>
                <a:cs typeface="Segoe UI Light"/>
              </a:rPr>
              <a:t>Integrate cloud services</a:t>
            </a:r>
            <a:endParaRPr lang="en-US" sz="900" b="1" u="sng" spc="-50" dirty="0">
              <a:gradFill>
                <a:gsLst>
                  <a:gs pos="2917">
                    <a:srgbClr val="505050"/>
                  </a:gs>
                  <a:gs pos="30000">
                    <a:srgbClr val="505050"/>
                  </a:gs>
                </a:gsLst>
                <a:lin ang="5400000" scaled="0"/>
              </a:gradFill>
            </a:endParaRPr>
          </a:p>
          <a:p>
            <a:endParaRPr lang="en-US" dirty="0"/>
          </a:p>
          <a:p>
            <a:pPr lvl="0"/>
            <a:r>
              <a:rPr lang="en-US" sz="900" b="1" kern="1200" dirty="0">
                <a:solidFill>
                  <a:schemeClr val="tx1"/>
                </a:solidFill>
                <a:effectLst/>
                <a:latin typeface="Segoe UI Light" pitchFamily="34" charset="0"/>
                <a:ea typeface="+mn-ea"/>
                <a:cs typeface="+mn-cs"/>
              </a:rPr>
              <a:t>Business agility. </a:t>
            </a:r>
            <a:r>
              <a:rPr lang="en-US" sz="900" kern="1200" dirty="0">
                <a:solidFill>
                  <a:schemeClr val="tx1"/>
                </a:solidFill>
                <a:effectLst/>
                <a:latin typeface="Segoe UI Light" pitchFamily="34" charset="0"/>
                <a:ea typeface="+mn-ea"/>
                <a:cs typeface="+mn-cs"/>
              </a:rPr>
              <a:t>Increase productivity and collaborate with customers, vendors, and partners using a broad range of cloud-based services, without losing control over, or the security of, your confidential information and documents.</a:t>
            </a:r>
          </a:p>
          <a:p>
            <a:pPr lvl="0"/>
            <a:r>
              <a:rPr lang="en-US" sz="900" b="1" kern="1200" dirty="0">
                <a:solidFill>
                  <a:schemeClr val="tx1"/>
                </a:solidFill>
                <a:effectLst/>
                <a:latin typeface="Segoe UI Light" pitchFamily="34" charset="0"/>
                <a:ea typeface="+mn-ea"/>
                <a:cs typeface="+mn-cs"/>
              </a:rPr>
              <a:t>	</a:t>
            </a:r>
            <a:r>
              <a:rPr lang="en-US" sz="900" b="0" i="1" kern="1200" dirty="0">
                <a:solidFill>
                  <a:schemeClr val="tx1"/>
                </a:solidFill>
                <a:effectLst/>
                <a:latin typeface="Segoe UI Light" pitchFamily="34" charset="0"/>
                <a:ea typeface="+mn-ea"/>
                <a:cs typeface="+mn-cs"/>
              </a:rPr>
              <a:t>This is</a:t>
            </a:r>
            <a:r>
              <a:rPr lang="en-US" sz="900" b="0" i="1" kern="1200" baseline="0" dirty="0">
                <a:solidFill>
                  <a:schemeClr val="tx1"/>
                </a:solidFill>
                <a:effectLst/>
                <a:latin typeface="Segoe UI Light" pitchFamily="34" charset="0"/>
                <a:ea typeface="+mn-ea"/>
                <a:cs typeface="+mn-cs"/>
              </a:rPr>
              <a:t> a great scenario that you can customize to their industry – for example, maybe they have clients they share files with, vendors they bring on seasonally, or 	have sensitive data such as confidential client records or secret sauce recipes, that they want only certain people to access.</a:t>
            </a:r>
            <a:endParaRPr lang="en-US" sz="900" b="0" kern="1200" dirty="0">
              <a:solidFill>
                <a:schemeClr val="tx1"/>
              </a:solidFill>
              <a:effectLst/>
              <a:latin typeface="Segoe UI Light" pitchFamily="34" charset="0"/>
              <a:ea typeface="+mn-ea"/>
              <a:cs typeface="+mn-cs"/>
            </a:endParaRPr>
          </a:p>
          <a:p>
            <a:pPr lvl="0"/>
            <a:endParaRPr lang="en-US" sz="900" b="1" kern="1200" dirty="0">
              <a:solidFill>
                <a:schemeClr val="tx1"/>
              </a:solidFill>
              <a:effectLst/>
              <a:latin typeface="Segoe UI Light" pitchFamily="34" charset="0"/>
              <a:ea typeface="+mn-ea"/>
              <a:cs typeface="+mn-cs"/>
            </a:endParaRPr>
          </a:p>
          <a:p>
            <a:pPr lvl="0"/>
            <a:r>
              <a:rPr lang="en-US" sz="900" b="1" kern="1200" dirty="0">
                <a:solidFill>
                  <a:schemeClr val="tx1"/>
                </a:solidFill>
                <a:effectLst/>
                <a:latin typeface="Segoe UI Light" pitchFamily="34" charset="0"/>
                <a:ea typeface="+mn-ea"/>
                <a:cs typeface="+mn-cs"/>
              </a:rPr>
              <a:t>Flexible cloud solutions. </a:t>
            </a:r>
            <a:r>
              <a:rPr lang="en-US" sz="900" kern="1200" dirty="0">
                <a:solidFill>
                  <a:schemeClr val="tx1"/>
                </a:solidFill>
                <a:effectLst/>
                <a:latin typeface="Segoe UI Light" pitchFamily="34" charset="0"/>
                <a:ea typeface="+mn-ea"/>
                <a:cs typeface="+mn-cs"/>
              </a:rPr>
              <a:t>Enjoy the flexibility to choose the right solution for your business’s needs, with seamless integration and centralized administration of cloud services and on-premises applications.</a:t>
            </a:r>
          </a:p>
          <a:p>
            <a:r>
              <a:rPr lang="en-US" sz="900" b="1" kern="1200" dirty="0">
                <a:solidFill>
                  <a:schemeClr val="tx1"/>
                </a:solidFill>
                <a:effectLst/>
                <a:latin typeface="Segoe UI Light" pitchFamily="34" charset="0"/>
                <a:ea typeface="+mn-ea"/>
                <a:cs typeface="+mn-cs"/>
              </a:rPr>
              <a:t>	</a:t>
            </a:r>
            <a:r>
              <a:rPr lang="en-US" sz="900" b="0" i="1" kern="1200" dirty="0">
                <a:solidFill>
                  <a:schemeClr val="tx1"/>
                </a:solidFill>
                <a:effectLst/>
                <a:latin typeface="Segoe UI Light" pitchFamily="34" charset="0"/>
                <a:ea typeface="+mn-ea"/>
                <a:cs typeface="+mn-cs"/>
              </a:rPr>
              <a:t>Here, you can provide</a:t>
            </a:r>
            <a:r>
              <a:rPr lang="en-US" sz="900" b="0" i="1" kern="1200" baseline="0" dirty="0">
                <a:solidFill>
                  <a:schemeClr val="tx1"/>
                </a:solidFill>
                <a:effectLst/>
                <a:latin typeface="Segoe UI Light" pitchFamily="34" charset="0"/>
                <a:ea typeface="+mn-ea"/>
                <a:cs typeface="+mn-cs"/>
              </a:rPr>
              <a:t> an example based on the students’ familiarity and use of the cloud, and help them understand what they next step could be.</a:t>
            </a:r>
            <a:endParaRPr lang="en-US" sz="900" b="0" i="1" kern="1200" dirty="0">
              <a:solidFill>
                <a:schemeClr val="tx1"/>
              </a:solidFill>
              <a:effectLst/>
              <a:latin typeface="Segoe UI Light" pitchFamily="34" charset="0"/>
              <a:ea typeface="+mn-ea"/>
              <a:cs typeface="+mn-cs"/>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Powerful partnership. </a:t>
            </a:r>
            <a:r>
              <a:rPr lang="en-US" sz="900" kern="1200" dirty="0">
                <a:solidFill>
                  <a:schemeClr val="tx1"/>
                </a:solidFill>
                <a:effectLst/>
                <a:latin typeface="Segoe UI Light" pitchFamily="34" charset="0"/>
                <a:ea typeface="+mn-ea"/>
                <a:cs typeface="+mn-cs"/>
              </a:rPr>
              <a:t>When combined with Office 365, Windows Server 2012 R2 Essentials gives you a variety of secure cloud-based collaboration options while providing a single, easy-to-use dashboard to manage them all</a:t>
            </a:r>
            <a:r>
              <a:rPr lang="en-US" sz="900" b="0" kern="1200" dirty="0">
                <a:solidFill>
                  <a:schemeClr val="tx1"/>
                </a:solidFill>
                <a:effectLst/>
                <a:latin typeface="Segoe UI Light" pitchFamily="34" charset="0"/>
                <a:ea typeface="+mn-ea"/>
                <a:cs typeface="+mn-cs"/>
              </a:rPr>
              <a:t>.</a:t>
            </a:r>
            <a:r>
              <a:rPr lang="en-US" sz="900" b="1" kern="120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You can work seamlessly with the programs you know and use most, including Microsoft Outlook, Word, Excel, and PowerPoint. </a:t>
            </a:r>
          </a:p>
          <a:p>
            <a:r>
              <a:rPr lang="en-US" sz="900" kern="1200" dirty="0">
                <a:solidFill>
                  <a:schemeClr val="tx1"/>
                </a:solidFill>
                <a:effectLst/>
                <a:latin typeface="Segoe UI Light" pitchFamily="34" charset="0"/>
                <a:ea typeface="+mn-ea"/>
                <a:cs typeface="+mn-cs"/>
              </a:rPr>
              <a:t>	</a:t>
            </a:r>
            <a:r>
              <a:rPr lang="en-US" sz="900" i="1" kern="1200" dirty="0">
                <a:solidFill>
                  <a:schemeClr val="tx1"/>
                </a:solidFill>
                <a:effectLst/>
                <a:latin typeface="Segoe UI Light" pitchFamily="34" charset="0"/>
                <a:ea typeface="+mn-ea"/>
                <a:cs typeface="+mn-cs"/>
              </a:rPr>
              <a:t>This can be a great</a:t>
            </a:r>
            <a:r>
              <a:rPr lang="en-US" sz="900" i="1" kern="1200" baseline="0" dirty="0">
                <a:solidFill>
                  <a:schemeClr val="tx1"/>
                </a:solidFill>
                <a:effectLst/>
                <a:latin typeface="Segoe UI Light" pitchFamily="34" charset="0"/>
                <a:ea typeface="+mn-ea"/>
                <a:cs typeface="+mn-cs"/>
              </a:rPr>
              <a:t> example of the cloud connection for their business because most small businesses are familiar with the programs such as Word and Excel. You can then highlight how the familiarity of the solutions help ensure the solution is easy-to-use.</a:t>
            </a:r>
          </a:p>
        </p:txBody>
      </p:sp>
      <p:sp>
        <p:nvSpPr>
          <p:cNvPr id="8" name="Date Placeholder 7"/>
          <p:cNvSpPr>
            <a:spLocks noGrp="1"/>
          </p:cNvSpPr>
          <p:nvPr>
            <p:ph type="dt" idx="10"/>
          </p:nvPr>
        </p:nvSpPr>
        <p:spPr/>
        <p:txBody>
          <a:bodyPr/>
          <a:lstStyle/>
          <a:p>
            <a:fld id="{A7E87F91-9500-429C-9AE1-D61FEB6C5D42}"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357945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Key Message:</a:t>
            </a:r>
            <a:r>
              <a:rPr lang="en-US" dirty="0"/>
              <a:t>  There is now new flexibility in deploying the Windows Server Essentials edition and the Windows Server Essentials Experience</a:t>
            </a:r>
            <a:r>
              <a:rPr lang="en-US" baseline="0" dirty="0"/>
              <a:t> on other editions.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a:p>
            <a:r>
              <a:rPr lang="en-US" sz="900" kern="1200" dirty="0">
                <a:solidFill>
                  <a:schemeClr val="tx1"/>
                </a:solidFill>
                <a:effectLst/>
                <a:latin typeface="Segoe UI Light" pitchFamily="34" charset="0"/>
                <a:ea typeface="+mn-ea"/>
                <a:cs typeface="+mn-cs"/>
              </a:rPr>
              <a:t>Choose the option base</a:t>
            </a:r>
            <a:r>
              <a:rPr lang="en-US" sz="900" kern="1200" baseline="0" dirty="0">
                <a:solidFill>
                  <a:schemeClr val="tx1"/>
                </a:solidFill>
                <a:effectLst/>
                <a:latin typeface="Segoe UI Light" pitchFamily="34" charset="0"/>
                <a:ea typeface="+mn-ea"/>
                <a:cs typeface="+mn-cs"/>
              </a:rPr>
              <a:t>d on which license model makes sense for your organization, whether your organizational objectives make virtualization a priority, a</a:t>
            </a:r>
            <a:r>
              <a:rPr lang="en-US" sz="900" kern="1200" dirty="0">
                <a:solidFill>
                  <a:schemeClr val="tx1"/>
                </a:solidFill>
                <a:effectLst/>
                <a:latin typeface="Segoe UI Light" pitchFamily="34" charset="0"/>
                <a:ea typeface="+mn-ea"/>
                <a:cs typeface="+mn-cs"/>
              </a:rPr>
              <a:t>nd the number of workloads (server instances) you need to run. </a:t>
            </a:r>
            <a:r>
              <a:rPr lang="en-US" sz="900" kern="1200" baseline="0" dirty="0">
                <a:solidFill>
                  <a:schemeClr val="tx1"/>
                </a:solidFill>
                <a:effectLst/>
                <a:latin typeface="Segoe UI Light" pitchFamily="34" charset="0"/>
                <a:ea typeface="+mn-ea"/>
                <a:cs typeface="+mn-cs"/>
              </a:rPr>
              <a:t> For two or more workloads, consider </a:t>
            </a:r>
            <a:r>
              <a:rPr lang="en-US" sz="900" kern="1200" dirty="0">
                <a:solidFill>
                  <a:schemeClr val="tx1"/>
                </a:solidFill>
                <a:effectLst/>
                <a:latin typeface="Segoe UI Light" pitchFamily="34" charset="0"/>
                <a:ea typeface="+mn-ea"/>
                <a:cs typeface="+mn-cs"/>
              </a:rPr>
              <a:t>Standard. For a </a:t>
            </a:r>
            <a:r>
              <a:rPr lang="en-US" sz="900" kern="1200" dirty="0" err="1">
                <a:solidFill>
                  <a:schemeClr val="tx1"/>
                </a:solidFill>
                <a:effectLst/>
                <a:latin typeface="Segoe UI Light" pitchFamily="34" charset="0"/>
                <a:ea typeface="+mn-ea"/>
                <a:cs typeface="+mn-cs"/>
              </a:rPr>
              <a:t>hoster</a:t>
            </a:r>
            <a:r>
              <a:rPr lang="en-US" sz="900" kern="1200" dirty="0">
                <a:solidFill>
                  <a:schemeClr val="tx1"/>
                </a:solidFill>
                <a:effectLst/>
                <a:latin typeface="Segoe UI Light" pitchFamily="34" charset="0"/>
                <a:ea typeface="+mn-ea"/>
                <a:cs typeface="+mn-cs"/>
              </a:rPr>
              <a:t> scenario, consider Datacenter.</a:t>
            </a:r>
          </a:p>
          <a:p>
            <a:endParaRPr lang="en-US" sz="900" b="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a:solidFill>
                  <a:schemeClr val="tx1"/>
                </a:solidFill>
                <a:effectLst/>
                <a:latin typeface="Segoe UI Light" pitchFamily="34" charset="0"/>
                <a:ea typeface="+mn-ea"/>
                <a:cs typeface="+mn-cs"/>
              </a:rPr>
              <a:t>The first new deployment option is Windows Server 2012 R2 Essentials as its own Hyper-V host. </a:t>
            </a:r>
            <a:r>
              <a:rPr lang="en-US" sz="900" kern="1200" dirty="0">
                <a:solidFill>
                  <a:schemeClr val="tx1"/>
                </a:solidFill>
                <a:effectLst/>
                <a:latin typeface="Segoe UI Light" pitchFamily="34" charset="0"/>
                <a:ea typeface="+mn-ea"/>
                <a:cs typeface="+mn-cs"/>
              </a:rPr>
              <a:t>Previous versions of Windows Server Essentials did not include the Hyper-V role. This meant that you had to obtain a hypervisor separately in order to run it a virtual machine. With Windows Server 2012 R2 Essentials, the product licensing terms have been expanded, making the Hyper-V role available as part of Windows Server 2012 R2 Essentials. Installation wizards are provided via select OEM partners to simplify deployment as a virtual machine by automating the steps necessary to set up and configure the parent partition. This capability helps you take advantage of Hyper-V and its features, such as Live Migration and Hyper-V Replica. Volume License and retail</a:t>
            </a:r>
            <a:r>
              <a:rPr lang="en-US" sz="900" kern="1200" baseline="0" dirty="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r>
              <a:rPr lang="en-US" sz="900" b="0" kern="1200" dirty="0">
                <a:solidFill>
                  <a:schemeClr val="tx1"/>
                </a:solidFill>
                <a:effectLst/>
                <a:latin typeface="Segoe UI Light" pitchFamily="34" charset="0"/>
                <a:ea typeface="+mn-ea"/>
                <a:cs typeface="+mn-cs"/>
              </a:rPr>
              <a:t>The second new option is to implement the </a:t>
            </a:r>
            <a:r>
              <a:rPr lang="en-US" sz="900" b="1" kern="1200" dirty="0">
                <a:solidFill>
                  <a:schemeClr val="tx1"/>
                </a:solidFill>
                <a:effectLst/>
                <a:latin typeface="Segoe UI Light" pitchFamily="34" charset="0"/>
                <a:ea typeface="+mn-ea"/>
                <a:cs typeface="+mn-cs"/>
              </a:rPr>
              <a:t>Windows Server Essentials Experience</a:t>
            </a:r>
            <a:r>
              <a:rPr lang="en-US" sz="900" kern="1200" dirty="0">
                <a:solidFill>
                  <a:schemeClr val="tx1"/>
                </a:solidFill>
                <a:effectLst/>
                <a:latin typeface="Segoe UI Light" pitchFamily="34" charset="0"/>
                <a:ea typeface="+mn-ea"/>
                <a:cs typeface="+mn-cs"/>
              </a:rPr>
              <a:t> role on</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Windows</a:t>
            </a:r>
            <a:r>
              <a:rPr lang="en-US" sz="900" kern="1200" baseline="0" dirty="0">
                <a:solidFill>
                  <a:schemeClr val="tx1"/>
                </a:solidFill>
                <a:effectLst/>
                <a:latin typeface="Segoe UI Light" pitchFamily="34" charset="0"/>
                <a:ea typeface="+mn-ea"/>
                <a:cs typeface="+mn-cs"/>
              </a:rPr>
              <a:t> Server 2012 R2 Standard or Datacenter. </a:t>
            </a:r>
            <a:r>
              <a:rPr lang="en-US" sz="900" b="0" kern="1200" dirty="0">
                <a:solidFill>
                  <a:schemeClr val="tx1"/>
                </a:solidFill>
                <a:effectLst/>
                <a:latin typeface="Segoe UI Light" pitchFamily="34" charset="0"/>
                <a:ea typeface="+mn-ea"/>
                <a:cs typeface="+mn-cs"/>
              </a:rPr>
              <a:t>The Windows Server Essentials Experience role offers the </a:t>
            </a:r>
            <a:r>
              <a:rPr lang="en-US" sz="900" kern="1200" dirty="0">
                <a:solidFill>
                  <a:schemeClr val="tx1"/>
                </a:solidFill>
                <a:effectLst/>
                <a:latin typeface="Segoe UI Light" pitchFamily="34" charset="0"/>
                <a:ea typeface="+mn-ea"/>
                <a:cs typeface="+mn-cs"/>
              </a:rPr>
              <a:t>value-added features that were previously only found in the Essentials edition of Windows Server. Now however, those</a:t>
            </a:r>
            <a:r>
              <a:rPr lang="en-US" sz="900" kern="1200" baseline="0" dirty="0">
                <a:solidFill>
                  <a:schemeClr val="tx1"/>
                </a:solidFill>
                <a:effectLst/>
                <a:latin typeface="Segoe UI Light" pitchFamily="34" charset="0"/>
                <a:ea typeface="+mn-ea"/>
                <a:cs typeface="+mn-cs"/>
              </a:rPr>
              <a:t> features have</a:t>
            </a:r>
            <a:r>
              <a:rPr lang="en-US" sz="900" kern="1200" dirty="0">
                <a:solidFill>
                  <a:schemeClr val="tx1"/>
                </a:solidFill>
                <a:effectLst/>
                <a:latin typeface="Segoe UI Light" pitchFamily="34" charset="0"/>
                <a:ea typeface="+mn-ea"/>
                <a:cs typeface="+mn-cs"/>
              </a:rPr>
              <a:t> been encapsulated into a new server role. The Windows Server Essentials Experience role and its</a:t>
            </a:r>
            <a:r>
              <a:rPr lang="en-US" sz="900" kern="1200" baseline="0" dirty="0">
                <a:solidFill>
                  <a:schemeClr val="tx1"/>
                </a:solidFill>
                <a:effectLst/>
                <a:latin typeface="Segoe UI Light" pitchFamily="34" charset="0"/>
                <a:ea typeface="+mn-ea"/>
                <a:cs typeface="+mn-cs"/>
              </a:rPr>
              <a:t> availability across the Windows Server family</a:t>
            </a:r>
            <a:r>
              <a:rPr lang="en-US" sz="900" kern="1200" dirty="0">
                <a:solidFill>
                  <a:schemeClr val="tx1"/>
                </a:solidFill>
                <a:effectLst/>
                <a:latin typeface="Segoe UI Light" pitchFamily="34" charset="0"/>
                <a:ea typeface="+mn-ea"/>
                <a:cs typeface="+mn-cs"/>
              </a:rPr>
              <a:t> greatly increases the number of deployment scenarios that can now take advantage of these features, including in larger organizations and those with branch locations.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From a licensing perspective, there are two important points to keep in mind:</a:t>
            </a:r>
          </a:p>
          <a:p>
            <a:pPr marL="228600" lvl="0" indent="-228600">
              <a:buFont typeface="+mj-lt"/>
              <a:buAutoNum type="arabicPeriod"/>
            </a:pPr>
            <a:r>
              <a:rPr lang="en-US" sz="900" kern="1200" dirty="0">
                <a:solidFill>
                  <a:schemeClr val="tx1"/>
                </a:solidFill>
                <a:effectLst/>
                <a:latin typeface="Segoe UI Light" pitchFamily="34" charset="0"/>
                <a:ea typeface="+mn-ea"/>
                <a:cs typeface="+mn-cs"/>
              </a:rPr>
              <a:t>When you purchase the Standard or Datacenter editions of Windows Server 2012 R2 and use them to run the Windows</a:t>
            </a:r>
            <a:r>
              <a:rPr lang="en-US" sz="900" kern="1200" baseline="0" dirty="0">
                <a:solidFill>
                  <a:schemeClr val="tx1"/>
                </a:solidFill>
                <a:effectLst/>
                <a:latin typeface="Segoe UI Light" pitchFamily="34" charset="0"/>
                <a:ea typeface="+mn-ea"/>
                <a:cs typeface="+mn-cs"/>
              </a:rPr>
              <a:t> Server </a:t>
            </a:r>
            <a:r>
              <a:rPr lang="en-US" sz="900" kern="1200" dirty="0">
                <a:solidFill>
                  <a:schemeClr val="tx1"/>
                </a:solidFill>
                <a:effectLst/>
                <a:latin typeface="Segoe UI Light" pitchFamily="34" charset="0"/>
                <a:ea typeface="+mn-ea"/>
                <a:cs typeface="+mn-cs"/>
              </a:rPr>
              <a:t>Essentials Experience role, you need Windows Server CALs for each end user.  You also need Remote Desktop Service CALs (RDS CALs) for each end user that connects remotely to client computers or uses the Remote Dashboard, which are capabilities of Remote Web Access</a:t>
            </a:r>
            <a:r>
              <a:rPr lang="en-US" sz="900" kern="1200" baseline="0" dirty="0">
                <a:solidFill>
                  <a:schemeClr val="tx1"/>
                </a:solidFill>
                <a:effectLst/>
                <a:latin typeface="Segoe UI Light" pitchFamily="34" charset="0"/>
                <a:ea typeface="+mn-ea"/>
                <a:cs typeface="+mn-cs"/>
              </a:rPr>
              <a:t> that leverage RDS functionality.</a:t>
            </a:r>
            <a:endParaRPr lang="en-US" sz="900" kern="1200" dirty="0">
              <a:solidFill>
                <a:schemeClr val="tx1"/>
              </a:solidFill>
              <a:effectLst/>
              <a:latin typeface="Segoe UI Light" pitchFamily="34" charset="0"/>
              <a:ea typeface="+mn-ea"/>
              <a:cs typeface="+mn-cs"/>
            </a:endParaRPr>
          </a:p>
          <a:p>
            <a:pPr marL="228600" lvl="0" indent="-228600">
              <a:buFont typeface="+mj-lt"/>
              <a:buAutoNum type="arabicPeriod"/>
            </a:pPr>
            <a:r>
              <a:rPr lang="en-US" sz="900" kern="1200" dirty="0">
                <a:solidFill>
                  <a:schemeClr val="tx1"/>
                </a:solidFill>
                <a:effectLst/>
                <a:latin typeface="Segoe UI Light" pitchFamily="34" charset="0"/>
                <a:ea typeface="+mn-ea"/>
                <a:cs typeface="+mn-cs"/>
              </a:rPr>
              <a:t>The Standard or Datacenter editions of Windows Server 2012 R2 enable downgrade rights to the Essentials edition. However, the licensing terms of the edition you purchase are the ones that apply, regardless of whether or not you choose to exercise downgrade rights.</a:t>
            </a:r>
          </a:p>
          <a:p>
            <a:pPr lvl="0"/>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7/31/2021</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246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your data has long been a core value proposition for Windows Server </a:t>
            </a:r>
            <a:r>
              <a:rPr lang="en-US" baseline="0" dirty="0"/>
              <a:t>Essentials and </a:t>
            </a:r>
            <a:r>
              <a:rPr lang="en-US" dirty="0"/>
              <a:t>Windows SBS</a:t>
            </a:r>
            <a:r>
              <a:rPr lang="en-US" baseline="0" dirty="0"/>
              <a:t> before that.</a:t>
            </a:r>
          </a:p>
          <a:p>
            <a:endParaRPr lang="en-US" baseline="0" dirty="0"/>
          </a:p>
          <a:p>
            <a:r>
              <a:rPr lang="en-US" baseline="0" dirty="0"/>
              <a:t>Peer-to-peer networks do not provide the capabilities that business owners need to help them protect and control access to their critical data.</a:t>
            </a:r>
          </a:p>
          <a:p>
            <a:endParaRPr lang="en-US" baseline="0" dirty="0"/>
          </a:p>
          <a:p>
            <a:r>
              <a:rPr lang="en-US" baseline="0" dirty="0"/>
              <a:t>And now that virtualized deployments are easier than ever, we also have new disaster recovery options with Windows Server Essentials 2012 R2 with the ability to leverage Hyper-V Replica.</a:t>
            </a:r>
            <a:endParaRPr lang="en-US" dirty="0"/>
          </a:p>
        </p:txBody>
      </p:sp>
      <p:sp>
        <p:nvSpPr>
          <p:cNvPr id="8" name="Date Placeholder 7"/>
          <p:cNvSpPr>
            <a:spLocks noGrp="1"/>
          </p:cNvSpPr>
          <p:nvPr>
            <p:ph type="dt" idx="10"/>
          </p:nvPr>
        </p:nvSpPr>
        <p:spPr/>
        <p:txBody>
          <a:bodyPr/>
          <a:lstStyle/>
          <a:p>
            <a:fld id="{EACDDEC4-684F-454D-A5F9-B34267818251}" type="datetime1">
              <a:rPr lang="en-US" smtClean="0"/>
              <a:t>7/31/2021</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a:t>Windows Server 2012 R2 Essentials Overview</a:t>
            </a:r>
            <a:endParaRPr lang="en-US" dirty="0"/>
          </a:p>
        </p:txBody>
      </p:sp>
    </p:spTree>
    <p:extLst>
      <p:ext uri="{BB962C8B-B14F-4D97-AF65-F5344CB8AC3E}">
        <p14:creationId xmlns:p14="http://schemas.microsoft.com/office/powerpoint/2010/main" val="1573218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17" y="0"/>
            <a:ext cx="12394639" cy="6994525"/>
          </a:xfrm>
          <a:prstGeom prst="rect">
            <a:avLst/>
          </a:prstGeom>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a:t>Pull quote</a:t>
            </a:r>
            <a:br>
              <a:rPr lang="en-US"/>
            </a:br>
            <a:r>
              <a:rPr lang="en-US"/>
              <a:t>text goes</a:t>
            </a:r>
            <a:br>
              <a:rPr lang="en-US"/>
            </a:br>
            <a:r>
              <a:rPr lang="en-US"/>
              <a:t>here</a:t>
            </a:r>
          </a:p>
        </p:txBody>
      </p:sp>
    </p:spTree>
    <p:extLst>
      <p:ext uri="{BB962C8B-B14F-4D97-AF65-F5344CB8AC3E}">
        <p14:creationId xmlns:p14="http://schemas.microsoft.com/office/powerpoint/2010/main" val="2240934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6_Red Tile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59"/>
            <a:ext cx="12436090" cy="7017916"/>
          </a:xfrm>
          <a:prstGeom prst="rect">
            <a:avLst/>
          </a:prstGeom>
        </p:spPr>
      </p:pic>
      <p:sp>
        <p:nvSpPr>
          <p:cNvPr id="7" name="Rectangle 6"/>
          <p:cNvSpPr/>
          <p:nvPr userDrawn="1"/>
        </p:nvSpPr>
        <p:spPr bwMode="auto">
          <a:xfrm>
            <a:off x="274638" y="296863"/>
            <a:ext cx="5486400" cy="5486400"/>
          </a:xfrm>
          <a:prstGeom prst="rect">
            <a:avLst/>
          </a:prstGeom>
          <a:solidFill>
            <a:srgbClr val="1B54A5">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defRPr sz="6000">
                <a:solidFill>
                  <a:schemeClr val="bg1"/>
                </a:solidFill>
              </a:defRPr>
            </a:lvl1pPr>
          </a:lstStyle>
          <a:p>
            <a:r>
              <a:rPr lang="en-US"/>
              <a:t>Lorem ipsum</a:t>
            </a:r>
            <a:br>
              <a:rPr lang="en-US"/>
            </a:br>
            <a:r>
              <a:rPr lang="en-US"/>
              <a:t>dolor amet</a:t>
            </a:r>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Speaker Name</a:t>
            </a:r>
            <a:br>
              <a:rPr lang="en-US"/>
            </a:br>
            <a:r>
              <a:rPr lang="en-US"/>
              <a:t>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14984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 y="0"/>
            <a:ext cx="12435840" cy="7017775"/>
          </a:xfrm>
          <a:prstGeom prst="rect">
            <a:avLst/>
          </a:prstGeom>
          <a:noFill/>
          <a:ln>
            <a:noFill/>
          </a:ln>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a:t>Pull quote</a:t>
            </a:r>
            <a:br>
              <a:rPr lang="en-US"/>
            </a:br>
            <a:r>
              <a:rPr lang="en-US"/>
              <a:t>text goes</a:t>
            </a:r>
            <a:br>
              <a:rPr lang="en-US"/>
            </a:br>
            <a:r>
              <a:rPr lang="en-US"/>
              <a:t>here</a:t>
            </a:r>
          </a:p>
        </p:txBody>
      </p:sp>
    </p:spTree>
    <p:extLst>
      <p:ext uri="{BB962C8B-B14F-4D97-AF65-F5344CB8AC3E}">
        <p14:creationId xmlns:p14="http://schemas.microsoft.com/office/powerpoint/2010/main" val="19375970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 y="1"/>
            <a:ext cx="12435840" cy="7017775"/>
          </a:xfrm>
          <a:prstGeom prst="rect">
            <a:avLst/>
          </a:prstGeom>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dirty="0"/>
              <a:t>Pull quote</a:t>
            </a:r>
            <a:br>
              <a:rPr lang="en-US" dirty="0"/>
            </a:br>
            <a:r>
              <a:rPr lang="en-US" dirty="0"/>
              <a:t>text goes</a:t>
            </a:r>
            <a:br>
              <a:rPr lang="en-US" dirty="0"/>
            </a:br>
            <a:r>
              <a:rPr lang="en-US" dirty="0"/>
              <a:t>here</a:t>
            </a:r>
          </a:p>
        </p:txBody>
      </p:sp>
      <p:sp>
        <p:nvSpPr>
          <p:cNvPr id="5" name="Slide Number Placeholder 4"/>
          <p:cNvSpPr>
            <a:spLocks noGrp="1"/>
          </p:cNvSpPr>
          <p:nvPr>
            <p:ph type="sldNum" sz="quarter" idx="13"/>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3837810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4068958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4800" baseline="0">
                <a:solidFill>
                  <a:srgbClr val="505050"/>
                </a:solidFill>
              </a:defRPr>
            </a:lvl1pPr>
          </a:lstStyle>
          <a:p>
            <a:r>
              <a:rPr lang="en-US" dirty="0" err="1"/>
              <a:t>Lorem</a:t>
            </a:r>
            <a:r>
              <a:rPr lang="en-US" dirty="0"/>
              <a:t> </a:t>
            </a:r>
            <a:r>
              <a:rPr lang="en-US" dirty="0" err="1"/>
              <a:t>ipsum</a:t>
            </a:r>
            <a:r>
              <a:rPr lang="en-US" dirty="0"/>
              <a:t> dolor sit.</a:t>
            </a:r>
          </a:p>
        </p:txBody>
      </p:sp>
      <p:sp>
        <p:nvSpPr>
          <p:cNvPr id="8" name="Text Placeholder 7"/>
          <p:cNvSpPr>
            <a:spLocks noGrp="1"/>
          </p:cNvSpPr>
          <p:nvPr>
            <p:ph type="body" sz="quarter" idx="13" hasCustomPrompt="1"/>
          </p:nvPr>
        </p:nvSpPr>
        <p:spPr>
          <a:xfrm>
            <a:off x="274638" y="2125663"/>
            <a:ext cx="9144000" cy="4082870"/>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a:t>Lorem ipsum dolor sit amet, consectetur adipiscing </a:t>
            </a:r>
            <a:br>
              <a:rPr lang="en-US"/>
            </a:br>
            <a:r>
              <a:rPr lang="en-US"/>
              <a:t>elit. Nunc et sagittis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920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8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4800" baseline="0">
                <a:solidFill>
                  <a:srgbClr val="505050"/>
                </a:solidFill>
              </a:defRPr>
            </a:lvl1pPr>
          </a:lstStyle>
          <a:p>
            <a:r>
              <a:rPr lang="en-US" dirty="0" err="1"/>
              <a:t>Lorem</a:t>
            </a:r>
            <a:r>
              <a:rPr lang="en-US" dirty="0"/>
              <a:t> </a:t>
            </a:r>
            <a:r>
              <a:rPr lang="en-US" dirty="0" err="1"/>
              <a:t>ipsum</a:t>
            </a:r>
            <a:r>
              <a:rPr lang="en-US" dirty="0"/>
              <a:t> dolor sit.</a:t>
            </a:r>
          </a:p>
        </p:txBody>
      </p:sp>
    </p:spTree>
    <p:extLst>
      <p:ext uri="{BB962C8B-B14F-4D97-AF65-F5344CB8AC3E}">
        <p14:creationId xmlns:p14="http://schemas.microsoft.com/office/powerpoint/2010/main" val="17361979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48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4800" baseline="0">
                <a:solidFill>
                  <a:srgbClr val="505050"/>
                </a:solidFill>
              </a:defRPr>
            </a:lvl1pPr>
          </a:lstStyle>
          <a:p>
            <a:r>
              <a:rPr lang="en-US" dirty="0" err="1"/>
              <a:t>Lorem</a:t>
            </a:r>
            <a:r>
              <a:rPr lang="en-US" dirty="0"/>
              <a:t> </a:t>
            </a:r>
            <a:r>
              <a:rPr lang="en-US" dirty="0" err="1"/>
              <a:t>ipsum</a:t>
            </a:r>
            <a:r>
              <a:rPr lang="en-US" dirty="0"/>
              <a:t> dolor sit.</a:t>
            </a:r>
          </a:p>
        </p:txBody>
      </p:sp>
    </p:spTree>
    <p:extLst>
      <p:ext uri="{BB962C8B-B14F-4D97-AF65-F5344CB8AC3E}">
        <p14:creationId xmlns:p14="http://schemas.microsoft.com/office/powerpoint/2010/main" val="15651717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78317" y="2790663"/>
            <a:ext cx="5980482" cy="3079252"/>
          </a:xfrm>
          <a:prstGeom prst="rect">
            <a:avLst/>
          </a:prstGeom>
          <a:solidFill>
            <a:srgbClr val="0221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15" name="Rectangle 14"/>
          <p:cNvSpPr/>
          <p:nvPr userDrawn="1"/>
        </p:nvSpPr>
        <p:spPr>
          <a:xfrm>
            <a:off x="6153586" y="2790663"/>
            <a:ext cx="3091473" cy="3079252"/>
          </a:xfrm>
          <a:prstGeom prst="rect">
            <a:avLst/>
          </a:prstGeom>
          <a:solidFill>
            <a:srgbClr val="1074C2"/>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16" name="Rectangle 15"/>
          <p:cNvSpPr/>
          <p:nvPr userDrawn="1"/>
        </p:nvSpPr>
        <p:spPr>
          <a:xfrm>
            <a:off x="9235271" y="2790663"/>
            <a:ext cx="3096045" cy="3079252"/>
          </a:xfrm>
          <a:prstGeom prst="rect">
            <a:avLst/>
          </a:prstGeom>
          <a:solidFill>
            <a:srgbClr val="20BD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2" name="Title 1"/>
          <p:cNvSpPr>
            <a:spLocks noGrp="1"/>
          </p:cNvSpPr>
          <p:nvPr>
            <p:ph type="ctrTitle"/>
          </p:nvPr>
        </p:nvSpPr>
        <p:spPr>
          <a:xfrm>
            <a:off x="274320" y="265176"/>
            <a:ext cx="9144000" cy="1097280"/>
          </a:xfrm>
        </p:spPr>
        <p:txBody>
          <a:bodyPr anchor="t">
            <a:normAutofit/>
          </a:bodyPr>
          <a:lstStyle>
            <a:lvl1pPr algn="l">
              <a:defRPr sz="5200">
                <a:solidFill>
                  <a:srgbClr val="505050"/>
                </a:solidFill>
              </a:defRPr>
            </a:lvl1pPr>
          </a:lstStyle>
          <a:p>
            <a:r>
              <a:rPr lang="en-US" dirty="0"/>
              <a:t>Click to edit Master title style</a:t>
            </a:r>
          </a:p>
        </p:txBody>
      </p:sp>
      <p:sp>
        <p:nvSpPr>
          <p:cNvPr id="3" name="Subtitle 2"/>
          <p:cNvSpPr>
            <a:spLocks noGrp="1"/>
          </p:cNvSpPr>
          <p:nvPr>
            <p:ph type="subTitle" idx="1"/>
          </p:nvPr>
        </p:nvSpPr>
        <p:spPr>
          <a:xfrm>
            <a:off x="178317" y="2790663"/>
            <a:ext cx="5975269" cy="3079251"/>
          </a:xfrm>
        </p:spPr>
        <p:txBody>
          <a:bodyPr lIns="91440" tIns="45720" rIns="91440" bIns="45720">
            <a:normAutofit/>
          </a:bodyPr>
          <a:lstStyle>
            <a:lvl1pPr marL="0" indent="0" algn="l">
              <a:buNone/>
              <a:defRPr sz="3000">
                <a:solidFill>
                  <a:schemeClr val="bg1"/>
                </a:solidFill>
                <a:latin typeface="+mj-lt"/>
              </a:defRPr>
            </a:lvl1pPr>
            <a:lvl2pPr marL="466256" indent="0" algn="ctr">
              <a:buNone/>
              <a:defRPr sz="2000"/>
            </a:lvl2pPr>
            <a:lvl3pPr marL="932513" indent="0" algn="ctr">
              <a:buNone/>
              <a:defRPr sz="1800"/>
            </a:lvl3pPr>
            <a:lvl4pPr marL="1398769" indent="0" algn="ctr">
              <a:buNone/>
              <a:defRPr sz="1600"/>
            </a:lvl4pPr>
            <a:lvl5pPr marL="1865026" indent="0" algn="ctr">
              <a:buNone/>
              <a:defRPr sz="1600"/>
            </a:lvl5pPr>
            <a:lvl6pPr marL="2331281" indent="0" algn="ctr">
              <a:buNone/>
              <a:defRPr sz="1600"/>
            </a:lvl6pPr>
            <a:lvl7pPr marL="2797538" indent="0" algn="ctr">
              <a:buNone/>
              <a:defRPr sz="1600"/>
            </a:lvl7pPr>
            <a:lvl8pPr marL="3263794" indent="0" algn="ctr">
              <a:buNone/>
              <a:defRPr sz="1600"/>
            </a:lvl8pPr>
            <a:lvl9pPr marL="3730050" indent="0" algn="ctr">
              <a:buNone/>
              <a:defRPr sz="1600"/>
            </a:lvl9pPr>
          </a:lstStyle>
          <a:p>
            <a:r>
              <a:rPr lang="en-US" dirty="0"/>
              <a:t>Click to edit Master subtitle style</a:t>
            </a:r>
          </a:p>
        </p:txBody>
      </p:sp>
      <p:sp>
        <p:nvSpPr>
          <p:cNvPr id="8" name="Text Placeholder 7"/>
          <p:cNvSpPr>
            <a:spLocks noGrp="1"/>
          </p:cNvSpPr>
          <p:nvPr>
            <p:ph type="body" sz="quarter" idx="13"/>
          </p:nvPr>
        </p:nvSpPr>
        <p:spPr>
          <a:xfrm>
            <a:off x="6158799" y="2790663"/>
            <a:ext cx="3076471" cy="3079252"/>
          </a:xfrm>
        </p:spPr>
        <p:txBody>
          <a:bodyPr lIns="91440" tIns="45720" bIns="45720"/>
          <a:lstStyle>
            <a:lvl1pPr marL="0" indent="0">
              <a:lnSpc>
                <a:spcPct val="95000"/>
              </a:lnSpc>
              <a:spcBef>
                <a:spcPts val="0"/>
              </a:spcBef>
              <a:spcAft>
                <a:spcPts val="800"/>
              </a:spcAft>
              <a:buFontTx/>
              <a:buNone/>
              <a:defRPr sz="2000" b="0" baseline="0">
                <a:solidFill>
                  <a:schemeClr val="bg1"/>
                </a:solidFill>
                <a:latin typeface="+mj-lt"/>
              </a:defRPr>
            </a:lvl1pPr>
            <a:lvl2pPr marL="342772" indent="0">
              <a:buFontTx/>
              <a:buNone/>
              <a:defRPr sz="1800">
                <a:solidFill>
                  <a:schemeClr val="bg1"/>
                </a:solidFill>
                <a:latin typeface="+mj-lt"/>
              </a:defRPr>
            </a:lvl2pPr>
            <a:lvl3pPr marL="571284" indent="0">
              <a:buFontTx/>
              <a:buNone/>
              <a:defRPr sz="1800">
                <a:solidFill>
                  <a:schemeClr val="bg1"/>
                </a:solidFill>
                <a:latin typeface="+mj-lt"/>
              </a:defRPr>
            </a:lvl3pPr>
            <a:lvl4pPr marL="799799" indent="0">
              <a:buFontTx/>
              <a:buNone/>
              <a:defRPr sz="1800">
                <a:solidFill>
                  <a:schemeClr val="bg1"/>
                </a:solidFill>
                <a:latin typeface="+mj-lt"/>
              </a:defRPr>
            </a:lvl4pPr>
            <a:lvl5pPr marL="1028313" indent="0">
              <a:buFontTx/>
              <a:buNone/>
              <a:defRPr sz="1800">
                <a:solidFill>
                  <a:schemeClr val="bg1"/>
                </a:solidFill>
                <a:latin typeface="+mj-lt"/>
              </a:defRPr>
            </a:lvl5pPr>
          </a:lstStyle>
          <a:p>
            <a:pPr lvl="0"/>
            <a:endParaRPr lang="en-US" dirty="0"/>
          </a:p>
        </p:txBody>
      </p:sp>
      <p:sp>
        <p:nvSpPr>
          <p:cNvPr id="10" name="Text Placeholder 9"/>
          <p:cNvSpPr>
            <a:spLocks noGrp="1"/>
          </p:cNvSpPr>
          <p:nvPr>
            <p:ph type="body" sz="quarter" idx="14"/>
          </p:nvPr>
        </p:nvSpPr>
        <p:spPr>
          <a:xfrm>
            <a:off x="9235271" y="2790663"/>
            <a:ext cx="3096045" cy="3079252"/>
          </a:xfrm>
        </p:spPr>
        <p:txBody>
          <a:bodyPr lIns="91440" tIns="45720" rIns="91440" bIns="45720"/>
          <a:lstStyle>
            <a:lvl1pPr marL="0" indent="0">
              <a:lnSpc>
                <a:spcPct val="95000"/>
              </a:lnSpc>
              <a:spcBef>
                <a:spcPts val="0"/>
              </a:spcBef>
              <a:spcAft>
                <a:spcPts val="800"/>
              </a:spcAft>
              <a:buFontTx/>
              <a:buNone/>
              <a:defRPr sz="2000" b="0" baseline="0">
                <a:solidFill>
                  <a:schemeClr val="bg1"/>
                </a:solidFill>
                <a:latin typeface="+mj-lt"/>
              </a:defRPr>
            </a:lvl1pPr>
            <a:lvl2pPr marL="342772" indent="0">
              <a:buFontTx/>
              <a:buNone/>
              <a:defRPr sz="1800">
                <a:solidFill>
                  <a:schemeClr val="bg1"/>
                </a:solidFill>
                <a:latin typeface="+mj-lt"/>
              </a:defRPr>
            </a:lvl2pPr>
            <a:lvl3pPr marL="571284" indent="0">
              <a:buFontTx/>
              <a:buNone/>
              <a:defRPr sz="1800">
                <a:solidFill>
                  <a:schemeClr val="bg1"/>
                </a:solidFill>
                <a:latin typeface="+mj-lt"/>
              </a:defRPr>
            </a:lvl3pPr>
            <a:lvl4pPr marL="799799" indent="0">
              <a:buFontTx/>
              <a:buNone/>
              <a:defRPr sz="1800">
                <a:solidFill>
                  <a:schemeClr val="bg1"/>
                </a:solidFill>
                <a:latin typeface="+mj-lt"/>
              </a:defRPr>
            </a:lvl4pPr>
            <a:lvl5pPr marL="1028313" indent="0">
              <a:buFontTx/>
              <a:buNone/>
              <a:defRPr sz="1800">
                <a:solidFill>
                  <a:schemeClr val="bg1"/>
                </a:solidFill>
                <a:latin typeface="+mj-lt"/>
              </a:defRPr>
            </a:lvl5pPr>
          </a:lstStyle>
          <a:p>
            <a:pPr lvl="0"/>
            <a:endParaRPr lang="en-US" dirty="0"/>
          </a:p>
        </p:txBody>
      </p:sp>
      <p:sp>
        <p:nvSpPr>
          <p:cNvPr id="12" name="Text Placeholder 11"/>
          <p:cNvSpPr>
            <a:spLocks noGrp="1"/>
          </p:cNvSpPr>
          <p:nvPr>
            <p:ph type="body" sz="quarter" idx="15"/>
          </p:nvPr>
        </p:nvSpPr>
        <p:spPr>
          <a:xfrm>
            <a:off x="288591" y="972943"/>
            <a:ext cx="11244262" cy="625475"/>
          </a:xfrm>
        </p:spPr>
        <p:txBody>
          <a:bodyPr/>
          <a:lstStyle>
            <a:lvl1pPr marL="0" indent="0">
              <a:buFontTx/>
              <a:buNone/>
              <a:defRPr sz="2400">
                <a:solidFill>
                  <a:srgbClr val="505050"/>
                </a:solidFill>
                <a:latin typeface="+mj-lt"/>
              </a:defRPr>
            </a:lvl1pPr>
            <a:lvl2pPr marL="342772" indent="0">
              <a:buFontTx/>
              <a:buNone/>
              <a:defRPr sz="2400">
                <a:latin typeface="+mj-lt"/>
              </a:defRPr>
            </a:lvl2pPr>
            <a:lvl3pPr marL="571284" indent="0">
              <a:buFontTx/>
              <a:buNone/>
              <a:defRPr sz="2400">
                <a:latin typeface="+mj-lt"/>
              </a:defRPr>
            </a:lvl3pPr>
            <a:lvl4pPr marL="799799" indent="0">
              <a:buFontTx/>
              <a:buNone/>
              <a:defRPr sz="2400">
                <a:latin typeface="+mj-lt"/>
              </a:defRPr>
            </a:lvl4pPr>
            <a:lvl5pPr marL="1028313" indent="0">
              <a:buFontTx/>
              <a:buNone/>
              <a:defRPr sz="2400">
                <a:latin typeface="+mj-lt"/>
              </a:defRPr>
            </a:lvl5pPr>
          </a:lstStyle>
          <a:p>
            <a:pPr lvl="0"/>
            <a:r>
              <a:rPr lang="en-US" dirty="0"/>
              <a:t>Click to edit Master text styles</a:t>
            </a:r>
          </a:p>
        </p:txBody>
      </p:sp>
    </p:spTree>
    <p:extLst>
      <p:ext uri="{BB962C8B-B14F-4D97-AF65-F5344CB8AC3E}">
        <p14:creationId xmlns:p14="http://schemas.microsoft.com/office/powerpoint/2010/main" val="15220657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665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301752"/>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82880" tIns="146304" rIns="182880" bIns="14630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546102"/>
      </p:ext>
    </p:extLst>
  </p:cSld>
  <p:clrMap bg1="lt1" tx1="dk1" bg2="lt2" tx2="dk2" accent1="accent1" accent2="accent2" accent3="accent3" accent4="accent4" accent5="accent5" accent6="accent6" hlink="hlink" folHlink="folHlink"/>
  <p:sldLayoutIdLst>
    <p:sldLayoutId id="2147484323" r:id="rId1"/>
    <p:sldLayoutId id="2147484447" r:id="rId2"/>
    <p:sldLayoutId id="2147484451" r:id="rId3"/>
    <p:sldLayoutId id="2147484348" r:id="rId4"/>
    <p:sldLayoutId id="2147484349" r:id="rId5"/>
    <p:sldLayoutId id="2147484350" r:id="rId6"/>
    <p:sldLayoutId id="2147484449" r:id="rId7"/>
    <p:sldLayoutId id="2147484488" r:id="rId8"/>
    <p:sldLayoutId id="2147484489" r:id="rId9"/>
    <p:sldLayoutId id="2147484490" r:id="rId1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blogs.technet.com/b/sbs/archive/2012/12/12/using-windows-server-2012-essentials-with-more-than-25-users.aspx"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3" Type="http://schemas.openxmlformats.org/officeDocument/2006/relationships/hyperlink" Target="http://technet.microsoft.com/en-US/sbs/jj159331"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partner.microsof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1668482"/>
            <a:ext cx="5486403" cy="2194536"/>
          </a:xfrm>
        </p:spPr>
        <p:txBody>
          <a:bodyPr/>
          <a:lstStyle/>
          <a:p>
            <a:pPr>
              <a:spcBef>
                <a:spcPts val="1200"/>
              </a:spcBef>
              <a:spcAft>
                <a:spcPts val="1200"/>
              </a:spcAft>
            </a:pPr>
            <a:r>
              <a:rPr lang="en-US" sz="4800" dirty="0"/>
              <a:t>Windows Server 2012 R2</a:t>
            </a:r>
            <a:br>
              <a:rPr lang="en-US" sz="4800" dirty="0"/>
            </a:br>
            <a:r>
              <a:rPr lang="en-US" sz="1600" dirty="0"/>
              <a:t/>
            </a:r>
            <a:br>
              <a:rPr lang="en-US" sz="1600" dirty="0"/>
            </a:br>
            <a:r>
              <a:rPr lang="en-US" sz="3600" dirty="0"/>
              <a:t>The Essentials Experience</a:t>
            </a:r>
          </a:p>
        </p:txBody>
      </p:sp>
    </p:spTree>
    <p:extLst>
      <p:ext uri="{BB962C8B-B14F-4D97-AF65-F5344CB8AC3E}">
        <p14:creationId xmlns:p14="http://schemas.microsoft.com/office/powerpoint/2010/main" val="13949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Client computer backup</a:t>
            </a:r>
          </a:p>
        </p:txBody>
      </p:sp>
      <p:sp>
        <p:nvSpPr>
          <p:cNvPr id="37" name="Content Placeholder 2"/>
          <p:cNvSpPr>
            <a:spLocks noGrp="1"/>
          </p:cNvSpPr>
          <p:nvPr>
            <p:ph type="body" sz="quarter" idx="13"/>
          </p:nvPr>
        </p:nvSpPr>
        <p:spPr>
          <a:xfrm>
            <a:off x="274638" y="1490472"/>
            <a:ext cx="6876765" cy="4082870"/>
          </a:xfrm>
        </p:spPr>
        <p:txBody>
          <a:bodyPr/>
          <a:lstStyle/>
          <a:p>
            <a:r>
              <a:rPr lang="en-US" sz="2400" dirty="0">
                <a:solidFill>
                  <a:srgbClr val="505050"/>
                </a:solidFill>
              </a:rPr>
              <a:t>Automatic back up of client computers on a nightly basis</a:t>
            </a:r>
          </a:p>
          <a:p>
            <a:r>
              <a:rPr lang="en-US" sz="2400" dirty="0">
                <a:solidFill>
                  <a:srgbClr val="505050"/>
                </a:solidFill>
              </a:rPr>
              <a:t>File and folder restore wizard</a:t>
            </a:r>
          </a:p>
          <a:p>
            <a:r>
              <a:rPr lang="en-US" sz="2400" dirty="0">
                <a:solidFill>
                  <a:srgbClr val="505050"/>
                </a:solidFill>
              </a:rPr>
              <a:t>Recovery of full system and </a:t>
            </a:r>
            <a:br>
              <a:rPr lang="en-US" sz="2400" dirty="0">
                <a:solidFill>
                  <a:srgbClr val="505050"/>
                </a:solidFill>
              </a:rPr>
            </a:br>
            <a:r>
              <a:rPr lang="en-US" sz="2400" dirty="0">
                <a:solidFill>
                  <a:srgbClr val="505050"/>
                </a:solidFill>
              </a:rPr>
              <a:t>data (bare metal restore) </a:t>
            </a:r>
            <a:br>
              <a:rPr lang="en-US" sz="2400" dirty="0">
                <a:solidFill>
                  <a:srgbClr val="505050"/>
                </a:solidFill>
              </a:rPr>
            </a:br>
            <a:r>
              <a:rPr lang="en-US" sz="2400" dirty="0">
                <a:solidFill>
                  <a:srgbClr val="505050"/>
                </a:solidFill>
              </a:rPr>
              <a:t>of backed up client computers </a:t>
            </a:r>
            <a:br>
              <a:rPr lang="en-US" sz="2400" dirty="0">
                <a:solidFill>
                  <a:srgbClr val="505050"/>
                </a:solidFill>
              </a:rPr>
            </a:br>
            <a:r>
              <a:rPr lang="en-US" sz="2400" dirty="0">
                <a:solidFill>
                  <a:srgbClr val="505050"/>
                </a:solidFill>
              </a:rPr>
              <a:t>to similar hardware</a:t>
            </a:r>
          </a:p>
          <a:p>
            <a:r>
              <a:rPr lang="en-US" sz="2400" dirty="0">
                <a:solidFill>
                  <a:srgbClr val="505050"/>
                </a:solidFill>
              </a:rPr>
              <a:t>VSS writer for backup and restore </a:t>
            </a:r>
            <a:br>
              <a:rPr lang="en-US" sz="2400" dirty="0">
                <a:solidFill>
                  <a:srgbClr val="505050"/>
                </a:solidFill>
              </a:rPr>
            </a:br>
            <a:r>
              <a:rPr lang="en-US" sz="2400" dirty="0">
                <a:solidFill>
                  <a:srgbClr val="505050"/>
                </a:solidFill>
              </a:rPr>
              <a:t>of client backup database</a:t>
            </a:r>
          </a:p>
        </p:txBody>
      </p:sp>
      <p:grpSp>
        <p:nvGrpSpPr>
          <p:cNvPr id="43" name="Group 42"/>
          <p:cNvGrpSpPr/>
          <p:nvPr/>
        </p:nvGrpSpPr>
        <p:grpSpPr>
          <a:xfrm>
            <a:off x="9006765" y="1529739"/>
            <a:ext cx="2016459" cy="2082558"/>
            <a:chOff x="9524285" y="1701189"/>
            <a:chExt cx="2016459" cy="2082558"/>
          </a:xfrm>
        </p:grpSpPr>
        <p:pic>
          <p:nvPicPr>
            <p:cNvPr id="121" name="Picture 4"/>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10112412" y="1701189"/>
              <a:ext cx="1428332" cy="1207282"/>
            </a:xfrm>
            <a:prstGeom prst="rect">
              <a:avLst/>
            </a:prstGeom>
            <a:noFill/>
          </p:spPr>
        </p:pic>
        <p:grpSp>
          <p:nvGrpSpPr>
            <p:cNvPr id="122" name="Group 12"/>
            <p:cNvGrpSpPr>
              <a:grpSpLocks noChangeAspect="1"/>
            </p:cNvGrpSpPr>
            <p:nvPr/>
          </p:nvGrpSpPr>
          <p:grpSpPr bwMode="auto">
            <a:xfrm>
              <a:off x="9524285" y="2205463"/>
              <a:ext cx="864009" cy="1483344"/>
              <a:chOff x="3613" y="1772"/>
              <a:chExt cx="452" cy="776"/>
            </a:xfrm>
          </p:grpSpPr>
          <p:sp>
            <p:nvSpPr>
              <p:cNvPr id="123" name="AutoShape 11"/>
              <p:cNvSpPr>
                <a:spLocks noChangeAspect="1" noChangeArrowheads="1" noTextEdit="1"/>
              </p:cNvSpPr>
              <p:nvPr/>
            </p:nvSpPr>
            <p:spPr bwMode="auto">
              <a:xfrm>
                <a:off x="3613" y="1772"/>
                <a:ext cx="45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24" name="Freeform 13"/>
              <p:cNvSpPr>
                <a:spLocks noEditPoints="1"/>
              </p:cNvSpPr>
              <p:nvPr/>
            </p:nvSpPr>
            <p:spPr bwMode="auto">
              <a:xfrm>
                <a:off x="3611" y="1767"/>
                <a:ext cx="455" cy="782"/>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125" name="Group 32"/>
            <p:cNvGrpSpPr>
              <a:grpSpLocks noChangeAspect="1"/>
            </p:cNvGrpSpPr>
            <p:nvPr/>
          </p:nvGrpSpPr>
          <p:grpSpPr bwMode="auto">
            <a:xfrm>
              <a:off x="10157594" y="2844350"/>
              <a:ext cx="638177" cy="939397"/>
              <a:chOff x="6191" y="919"/>
              <a:chExt cx="500" cy="736"/>
            </a:xfrm>
          </p:grpSpPr>
          <p:sp>
            <p:nvSpPr>
              <p:cNvPr id="126" name="AutoShape 31"/>
              <p:cNvSpPr>
                <a:spLocks noChangeAspect="1" noChangeArrowheads="1" noTextEdit="1"/>
              </p:cNvSpPr>
              <p:nvPr/>
            </p:nvSpPr>
            <p:spPr bwMode="auto">
              <a:xfrm>
                <a:off x="6191" y="919"/>
                <a:ext cx="50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27" name="Freeform 33"/>
              <p:cNvSpPr>
                <a:spLocks noEditPoints="1"/>
              </p:cNvSpPr>
              <p:nvPr/>
            </p:nvSpPr>
            <p:spPr bwMode="auto">
              <a:xfrm>
                <a:off x="6191" y="918"/>
                <a:ext cx="500" cy="738"/>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cxnSp>
        <p:nvCxnSpPr>
          <p:cNvPr id="15" name="Straight Arrow Connector 14"/>
          <p:cNvCxnSpPr/>
          <p:nvPr/>
        </p:nvCxnSpPr>
        <p:spPr>
          <a:xfrm flipH="1" flipV="1">
            <a:off x="9544661" y="3644962"/>
            <a:ext cx="1156295" cy="756842"/>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325554" y="3644960"/>
            <a:ext cx="0" cy="1758124"/>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329542" y="3644960"/>
            <a:ext cx="776904" cy="530172"/>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705857" y="3849797"/>
            <a:ext cx="850561" cy="940409"/>
            <a:chOff x="8343722" y="3436398"/>
            <a:chExt cx="850561" cy="940409"/>
          </a:xfrm>
        </p:grpSpPr>
        <p:sp>
          <p:nvSpPr>
            <p:cNvPr id="40" name="Freeform 39"/>
            <p:cNvSpPr/>
            <p:nvPr/>
          </p:nvSpPr>
          <p:spPr bwMode="auto">
            <a:xfrm>
              <a:off x="8399614" y="3460016"/>
              <a:ext cx="781146" cy="689246"/>
            </a:xfrm>
            <a:custGeom>
              <a:avLst/>
              <a:gdLst>
                <a:gd name="connsiteX0" fmla="*/ 0 w 781146"/>
                <a:gd name="connsiteY0" fmla="*/ 78115 h 689246"/>
                <a:gd name="connsiteX1" fmla="*/ 698436 w 781146"/>
                <a:gd name="connsiteY1" fmla="*/ 0 h 689246"/>
                <a:gd name="connsiteX2" fmla="*/ 781146 w 781146"/>
                <a:gd name="connsiteY2" fmla="*/ 560587 h 689246"/>
                <a:gd name="connsiteX3" fmla="*/ 68925 w 781146"/>
                <a:gd name="connsiteY3" fmla="*/ 689246 h 689246"/>
                <a:gd name="connsiteX4" fmla="*/ 0 w 781146"/>
                <a:gd name="connsiteY4" fmla="*/ 78115 h 68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46" h="689246">
                  <a:moveTo>
                    <a:pt x="0" y="78115"/>
                  </a:moveTo>
                  <a:lnTo>
                    <a:pt x="698436" y="0"/>
                  </a:lnTo>
                  <a:lnTo>
                    <a:pt x="781146" y="560587"/>
                  </a:lnTo>
                  <a:lnTo>
                    <a:pt x="68925" y="689246"/>
                  </a:lnTo>
                  <a:lnTo>
                    <a:pt x="0" y="78115"/>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79" name="Group 78"/>
            <p:cNvGrpSpPr/>
            <p:nvPr/>
          </p:nvGrpSpPr>
          <p:grpSpPr>
            <a:xfrm>
              <a:off x="8343722" y="3436398"/>
              <a:ext cx="850561" cy="940409"/>
              <a:chOff x="9765233" y="3442775"/>
              <a:chExt cx="2122146" cy="2346317"/>
            </a:xfrm>
          </p:grpSpPr>
          <p:sp>
            <p:nvSpPr>
              <p:cNvPr id="80" name="AutoShape 7"/>
              <p:cNvSpPr>
                <a:spLocks noChangeAspect="1" noChangeArrowheads="1" noTextEdit="1"/>
              </p:cNvSpPr>
              <p:nvPr/>
            </p:nvSpPr>
            <p:spPr bwMode="auto">
              <a:xfrm>
                <a:off x="9768223" y="3445764"/>
                <a:ext cx="2116168" cy="23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81" name="Freeform 9"/>
              <p:cNvSpPr>
                <a:spLocks noEditPoints="1"/>
              </p:cNvSpPr>
              <p:nvPr/>
            </p:nvSpPr>
            <p:spPr bwMode="auto">
              <a:xfrm>
                <a:off x="9765233" y="3442775"/>
                <a:ext cx="2122146" cy="2346317"/>
              </a:xfrm>
              <a:custGeom>
                <a:avLst/>
                <a:gdLst>
                  <a:gd name="T0" fmla="*/ 0 w 1082"/>
                  <a:gd name="T1" fmla="*/ 155 h 1196"/>
                  <a:gd name="T2" fmla="*/ 85 w 1082"/>
                  <a:gd name="T3" fmla="*/ 893 h 1196"/>
                  <a:gd name="T4" fmla="*/ 129 w 1082"/>
                  <a:gd name="T5" fmla="*/ 956 h 1196"/>
                  <a:gd name="T6" fmla="*/ 213 w 1082"/>
                  <a:gd name="T7" fmla="*/ 938 h 1196"/>
                  <a:gd name="T8" fmla="*/ 167 w 1082"/>
                  <a:gd name="T9" fmla="*/ 1024 h 1196"/>
                  <a:gd name="T10" fmla="*/ 517 w 1082"/>
                  <a:gd name="T11" fmla="*/ 1196 h 1196"/>
                  <a:gd name="T12" fmla="*/ 866 w 1082"/>
                  <a:gd name="T13" fmla="*/ 1024 h 1196"/>
                  <a:gd name="T14" fmla="*/ 607 w 1082"/>
                  <a:gd name="T15" fmla="*/ 857 h 1196"/>
                  <a:gd name="T16" fmla="*/ 1082 w 1082"/>
                  <a:gd name="T17" fmla="*/ 759 h 1196"/>
                  <a:gd name="T18" fmla="*/ 984 w 1082"/>
                  <a:gd name="T19" fmla="*/ 0 h 1196"/>
                  <a:gd name="T20" fmla="*/ 31 w 1082"/>
                  <a:gd name="T21" fmla="*/ 119 h 1196"/>
                  <a:gd name="T22" fmla="*/ 0 w 1082"/>
                  <a:gd name="T23" fmla="*/ 155 h 1196"/>
                  <a:gd name="T24" fmla="*/ 92 w 1082"/>
                  <a:gd name="T25" fmla="*/ 152 h 1196"/>
                  <a:gd name="T26" fmla="*/ 943 w 1082"/>
                  <a:gd name="T27" fmla="*/ 44 h 1196"/>
                  <a:gd name="T28" fmla="*/ 1034 w 1082"/>
                  <a:gd name="T29" fmla="*/ 695 h 1196"/>
                  <a:gd name="T30" fmla="*/ 180 w 1082"/>
                  <a:gd name="T31" fmla="*/ 861 h 1196"/>
                  <a:gd name="T32" fmla="*/ 92 w 1082"/>
                  <a:gd name="T33" fmla="*/ 15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1196">
                    <a:moveTo>
                      <a:pt x="0" y="155"/>
                    </a:moveTo>
                    <a:cubicBezTo>
                      <a:pt x="85" y="893"/>
                      <a:pt x="85" y="893"/>
                      <a:pt x="85" y="893"/>
                    </a:cubicBezTo>
                    <a:cubicBezTo>
                      <a:pt x="129" y="956"/>
                      <a:pt x="129" y="956"/>
                      <a:pt x="129" y="956"/>
                    </a:cubicBezTo>
                    <a:cubicBezTo>
                      <a:pt x="213" y="938"/>
                      <a:pt x="213" y="938"/>
                      <a:pt x="213" y="938"/>
                    </a:cubicBezTo>
                    <a:cubicBezTo>
                      <a:pt x="184" y="964"/>
                      <a:pt x="167" y="993"/>
                      <a:pt x="167" y="1024"/>
                    </a:cubicBezTo>
                    <a:cubicBezTo>
                      <a:pt x="167" y="1119"/>
                      <a:pt x="324" y="1196"/>
                      <a:pt x="517" y="1196"/>
                    </a:cubicBezTo>
                    <a:cubicBezTo>
                      <a:pt x="709" y="1196"/>
                      <a:pt x="866" y="1119"/>
                      <a:pt x="866" y="1024"/>
                    </a:cubicBezTo>
                    <a:cubicBezTo>
                      <a:pt x="866" y="944"/>
                      <a:pt x="756" y="877"/>
                      <a:pt x="607" y="857"/>
                    </a:cubicBezTo>
                    <a:cubicBezTo>
                      <a:pt x="1082" y="759"/>
                      <a:pt x="1082" y="759"/>
                      <a:pt x="1082" y="759"/>
                    </a:cubicBezTo>
                    <a:cubicBezTo>
                      <a:pt x="984" y="0"/>
                      <a:pt x="984" y="0"/>
                      <a:pt x="984" y="0"/>
                    </a:cubicBezTo>
                    <a:cubicBezTo>
                      <a:pt x="31" y="119"/>
                      <a:pt x="31" y="119"/>
                      <a:pt x="31" y="119"/>
                    </a:cubicBezTo>
                    <a:lnTo>
                      <a:pt x="0" y="155"/>
                    </a:lnTo>
                    <a:close/>
                    <a:moveTo>
                      <a:pt x="92" y="152"/>
                    </a:moveTo>
                    <a:cubicBezTo>
                      <a:pt x="943" y="44"/>
                      <a:pt x="943" y="44"/>
                      <a:pt x="943" y="44"/>
                    </a:cubicBezTo>
                    <a:cubicBezTo>
                      <a:pt x="1034" y="695"/>
                      <a:pt x="1034" y="695"/>
                      <a:pt x="1034" y="695"/>
                    </a:cubicBezTo>
                    <a:cubicBezTo>
                      <a:pt x="180" y="861"/>
                      <a:pt x="180" y="861"/>
                      <a:pt x="180" y="861"/>
                    </a:cubicBezTo>
                    <a:lnTo>
                      <a:pt x="92" y="152"/>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82" name="Freeform 10"/>
              <p:cNvSpPr>
                <a:spLocks noEditPoints="1"/>
              </p:cNvSpPr>
              <p:nvPr/>
            </p:nvSpPr>
            <p:spPr bwMode="auto">
              <a:xfrm>
                <a:off x="10930919" y="4231855"/>
                <a:ext cx="298894" cy="304872"/>
              </a:xfrm>
              <a:custGeom>
                <a:avLst/>
                <a:gdLst>
                  <a:gd name="T0" fmla="*/ 93 w 152"/>
                  <a:gd name="T1" fmla="*/ 5 h 155"/>
                  <a:gd name="T2" fmla="*/ 143 w 152"/>
                  <a:gd name="T3" fmla="*/ 103 h 155"/>
                  <a:gd name="T4" fmla="*/ 87 w 152"/>
                  <a:gd name="T5" fmla="*/ 154 h 155"/>
                  <a:gd name="T6" fmla="*/ 60 w 152"/>
                  <a:gd name="T7" fmla="*/ 150 h 155"/>
                  <a:gd name="T8" fmla="*/ 10 w 152"/>
                  <a:gd name="T9" fmla="*/ 53 h 155"/>
                  <a:gd name="T10" fmla="*/ 66 w 152"/>
                  <a:gd name="T11" fmla="*/ 1 h 155"/>
                  <a:gd name="T12" fmla="*/ 93 w 152"/>
                  <a:gd name="T13" fmla="*/ 5 h 155"/>
                  <a:gd name="T14" fmla="*/ 111 w 152"/>
                  <a:gd name="T15" fmla="*/ 91 h 155"/>
                  <a:gd name="T16" fmla="*/ 85 w 152"/>
                  <a:gd name="T17" fmla="*/ 40 h 155"/>
                  <a:gd name="T18" fmla="*/ 71 w 152"/>
                  <a:gd name="T19" fmla="*/ 38 h 155"/>
                  <a:gd name="T20" fmla="*/ 42 w 152"/>
                  <a:gd name="T21" fmla="*/ 65 h 155"/>
                  <a:gd name="T22" fmla="*/ 68 w 152"/>
                  <a:gd name="T23" fmla="*/ 115 h 155"/>
                  <a:gd name="T24" fmla="*/ 82 w 152"/>
                  <a:gd name="T25" fmla="*/ 117 h 155"/>
                  <a:gd name="T26" fmla="*/ 111 w 152"/>
                  <a:gd name="T2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55">
                    <a:moveTo>
                      <a:pt x="93" y="5"/>
                    </a:moveTo>
                    <a:cubicBezTo>
                      <a:pt x="130" y="19"/>
                      <a:pt x="152" y="62"/>
                      <a:pt x="143" y="103"/>
                    </a:cubicBezTo>
                    <a:cubicBezTo>
                      <a:pt x="136" y="133"/>
                      <a:pt x="113" y="152"/>
                      <a:pt x="87" y="154"/>
                    </a:cubicBezTo>
                    <a:cubicBezTo>
                      <a:pt x="78" y="155"/>
                      <a:pt x="69" y="154"/>
                      <a:pt x="60" y="150"/>
                    </a:cubicBezTo>
                    <a:cubicBezTo>
                      <a:pt x="23" y="137"/>
                      <a:pt x="0" y="93"/>
                      <a:pt x="10" y="53"/>
                    </a:cubicBezTo>
                    <a:cubicBezTo>
                      <a:pt x="17" y="23"/>
                      <a:pt x="40" y="3"/>
                      <a:pt x="66" y="1"/>
                    </a:cubicBezTo>
                    <a:cubicBezTo>
                      <a:pt x="75" y="0"/>
                      <a:pt x="84" y="1"/>
                      <a:pt x="93" y="5"/>
                    </a:cubicBezTo>
                    <a:close/>
                    <a:moveTo>
                      <a:pt x="111" y="91"/>
                    </a:moveTo>
                    <a:cubicBezTo>
                      <a:pt x="116" y="70"/>
                      <a:pt x="104" y="47"/>
                      <a:pt x="85" y="40"/>
                    </a:cubicBezTo>
                    <a:cubicBezTo>
                      <a:pt x="80" y="38"/>
                      <a:pt x="76" y="38"/>
                      <a:pt x="71" y="38"/>
                    </a:cubicBezTo>
                    <a:cubicBezTo>
                      <a:pt x="57" y="39"/>
                      <a:pt x="46" y="49"/>
                      <a:pt x="42" y="65"/>
                    </a:cubicBezTo>
                    <a:cubicBezTo>
                      <a:pt x="37" y="86"/>
                      <a:pt x="49" y="108"/>
                      <a:pt x="68" y="115"/>
                    </a:cubicBezTo>
                    <a:cubicBezTo>
                      <a:pt x="72" y="117"/>
                      <a:pt x="77" y="118"/>
                      <a:pt x="82" y="117"/>
                    </a:cubicBezTo>
                    <a:cubicBezTo>
                      <a:pt x="95" y="116"/>
                      <a:pt x="107" y="106"/>
                      <a:pt x="111" y="91"/>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83" name="Freeform 11"/>
              <p:cNvSpPr>
                <a:spLocks noEditPoints="1"/>
              </p:cNvSpPr>
              <p:nvPr/>
            </p:nvSpPr>
            <p:spPr bwMode="auto">
              <a:xfrm>
                <a:off x="10455679" y="4007684"/>
                <a:ext cx="197269" cy="197270"/>
              </a:xfrm>
              <a:custGeom>
                <a:avLst/>
                <a:gdLst>
                  <a:gd name="T0" fmla="*/ 61 w 100"/>
                  <a:gd name="T1" fmla="*/ 3 h 102"/>
                  <a:gd name="T2" fmla="*/ 94 w 100"/>
                  <a:gd name="T3" fmla="*/ 67 h 102"/>
                  <a:gd name="T4" fmla="*/ 57 w 100"/>
                  <a:gd name="T5" fmla="*/ 101 h 102"/>
                  <a:gd name="T6" fmla="*/ 39 w 100"/>
                  <a:gd name="T7" fmla="*/ 99 h 102"/>
                  <a:gd name="T8" fmla="*/ 6 w 100"/>
                  <a:gd name="T9" fmla="*/ 34 h 102"/>
                  <a:gd name="T10" fmla="*/ 43 w 100"/>
                  <a:gd name="T11" fmla="*/ 0 h 102"/>
                  <a:gd name="T12" fmla="*/ 61 w 100"/>
                  <a:gd name="T13" fmla="*/ 3 h 102"/>
                  <a:gd name="T14" fmla="*/ 72 w 100"/>
                  <a:gd name="T15" fmla="*/ 59 h 102"/>
                  <a:gd name="T16" fmla="*/ 55 w 100"/>
                  <a:gd name="T17" fmla="*/ 26 h 102"/>
                  <a:gd name="T18" fmla="*/ 46 w 100"/>
                  <a:gd name="T19" fmla="*/ 25 h 102"/>
                  <a:gd name="T20" fmla="*/ 27 w 100"/>
                  <a:gd name="T21" fmla="*/ 42 h 102"/>
                  <a:gd name="T22" fmla="*/ 44 w 100"/>
                  <a:gd name="T23" fmla="*/ 75 h 102"/>
                  <a:gd name="T24" fmla="*/ 53 w 100"/>
                  <a:gd name="T25" fmla="*/ 77 h 102"/>
                  <a:gd name="T26" fmla="*/ 72 w 100"/>
                  <a:gd name="T2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2">
                    <a:moveTo>
                      <a:pt x="61" y="3"/>
                    </a:moveTo>
                    <a:cubicBezTo>
                      <a:pt x="85" y="12"/>
                      <a:pt x="100" y="41"/>
                      <a:pt x="94" y="67"/>
                    </a:cubicBezTo>
                    <a:cubicBezTo>
                      <a:pt x="89" y="87"/>
                      <a:pt x="74" y="100"/>
                      <a:pt x="57" y="101"/>
                    </a:cubicBezTo>
                    <a:cubicBezTo>
                      <a:pt x="51" y="102"/>
                      <a:pt x="45" y="101"/>
                      <a:pt x="39" y="99"/>
                    </a:cubicBezTo>
                    <a:cubicBezTo>
                      <a:pt x="15" y="90"/>
                      <a:pt x="0" y="61"/>
                      <a:pt x="6" y="34"/>
                    </a:cubicBezTo>
                    <a:cubicBezTo>
                      <a:pt x="11" y="15"/>
                      <a:pt x="26" y="2"/>
                      <a:pt x="43" y="0"/>
                    </a:cubicBezTo>
                    <a:cubicBezTo>
                      <a:pt x="49" y="0"/>
                      <a:pt x="55" y="1"/>
                      <a:pt x="61" y="3"/>
                    </a:cubicBezTo>
                    <a:close/>
                    <a:moveTo>
                      <a:pt x="72" y="59"/>
                    </a:moveTo>
                    <a:cubicBezTo>
                      <a:pt x="75" y="46"/>
                      <a:pt x="68" y="31"/>
                      <a:pt x="55" y="26"/>
                    </a:cubicBezTo>
                    <a:cubicBezTo>
                      <a:pt x="52" y="25"/>
                      <a:pt x="49" y="25"/>
                      <a:pt x="46" y="25"/>
                    </a:cubicBezTo>
                    <a:cubicBezTo>
                      <a:pt x="37" y="26"/>
                      <a:pt x="30" y="32"/>
                      <a:pt x="27" y="42"/>
                    </a:cubicBezTo>
                    <a:cubicBezTo>
                      <a:pt x="24" y="56"/>
                      <a:pt x="32" y="71"/>
                      <a:pt x="44" y="75"/>
                    </a:cubicBezTo>
                    <a:cubicBezTo>
                      <a:pt x="47" y="77"/>
                      <a:pt x="50" y="77"/>
                      <a:pt x="53" y="77"/>
                    </a:cubicBezTo>
                    <a:cubicBezTo>
                      <a:pt x="62" y="76"/>
                      <a:pt x="70" y="69"/>
                      <a:pt x="72" y="59"/>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84" name="Freeform 12"/>
              <p:cNvSpPr>
                <a:spLocks noEditPoints="1"/>
              </p:cNvSpPr>
              <p:nvPr/>
            </p:nvSpPr>
            <p:spPr bwMode="auto">
              <a:xfrm>
                <a:off x="10339110" y="3867204"/>
                <a:ext cx="427418" cy="475241"/>
              </a:xfrm>
              <a:custGeom>
                <a:avLst/>
                <a:gdLst>
                  <a:gd name="T0" fmla="*/ 213 w 217"/>
                  <a:gd name="T1" fmla="*/ 97 h 243"/>
                  <a:gd name="T2" fmla="*/ 217 w 217"/>
                  <a:gd name="T3" fmla="*/ 129 h 243"/>
                  <a:gd name="T4" fmla="*/ 195 w 217"/>
                  <a:gd name="T5" fmla="*/ 153 h 243"/>
                  <a:gd name="T6" fmla="*/ 205 w 217"/>
                  <a:gd name="T7" fmla="*/ 188 h 243"/>
                  <a:gd name="T8" fmla="*/ 188 w 217"/>
                  <a:gd name="T9" fmla="*/ 212 h 243"/>
                  <a:gd name="T10" fmla="*/ 167 w 217"/>
                  <a:gd name="T11" fmla="*/ 206 h 243"/>
                  <a:gd name="T12" fmla="*/ 155 w 217"/>
                  <a:gd name="T13" fmla="*/ 210 h 243"/>
                  <a:gd name="T14" fmla="*/ 141 w 217"/>
                  <a:gd name="T15" fmla="*/ 240 h 243"/>
                  <a:gd name="T16" fmla="*/ 125 w 217"/>
                  <a:gd name="T17" fmla="*/ 243 h 243"/>
                  <a:gd name="T18" fmla="*/ 110 w 217"/>
                  <a:gd name="T19" fmla="*/ 243 h 243"/>
                  <a:gd name="T20" fmla="*/ 87 w 217"/>
                  <a:gd name="T21" fmla="*/ 216 h 243"/>
                  <a:gd name="T22" fmla="*/ 75 w 217"/>
                  <a:gd name="T23" fmla="*/ 214 h 243"/>
                  <a:gd name="T24" fmla="*/ 56 w 217"/>
                  <a:gd name="T25" fmla="*/ 223 h 243"/>
                  <a:gd name="T26" fmla="*/ 33 w 217"/>
                  <a:gd name="T27" fmla="*/ 202 h 243"/>
                  <a:gd name="T28" fmla="*/ 33 w 217"/>
                  <a:gd name="T29" fmla="*/ 166 h 243"/>
                  <a:gd name="T30" fmla="*/ 4 w 217"/>
                  <a:gd name="T31" fmla="*/ 146 h 243"/>
                  <a:gd name="T32" fmla="*/ 0 w 217"/>
                  <a:gd name="T33" fmla="*/ 115 h 243"/>
                  <a:gd name="T34" fmla="*/ 23 w 217"/>
                  <a:gd name="T35" fmla="*/ 91 h 243"/>
                  <a:gd name="T36" fmla="*/ 13 w 217"/>
                  <a:gd name="T37" fmla="*/ 56 h 243"/>
                  <a:gd name="T38" fmla="*/ 30 w 217"/>
                  <a:gd name="T39" fmla="*/ 31 h 243"/>
                  <a:gd name="T40" fmla="*/ 50 w 217"/>
                  <a:gd name="T41" fmla="*/ 37 h 243"/>
                  <a:gd name="T42" fmla="*/ 62 w 217"/>
                  <a:gd name="T43" fmla="*/ 34 h 243"/>
                  <a:gd name="T44" fmla="*/ 77 w 217"/>
                  <a:gd name="T45" fmla="*/ 3 h 243"/>
                  <a:gd name="T46" fmla="*/ 92 w 217"/>
                  <a:gd name="T47" fmla="*/ 0 h 243"/>
                  <a:gd name="T48" fmla="*/ 108 w 217"/>
                  <a:gd name="T49" fmla="*/ 1 h 243"/>
                  <a:gd name="T50" fmla="*/ 131 w 217"/>
                  <a:gd name="T51" fmla="*/ 28 h 243"/>
                  <a:gd name="T52" fmla="*/ 143 w 217"/>
                  <a:gd name="T53" fmla="*/ 30 h 243"/>
                  <a:gd name="T54" fmla="*/ 161 w 217"/>
                  <a:gd name="T55" fmla="*/ 20 h 243"/>
                  <a:gd name="T56" fmla="*/ 185 w 217"/>
                  <a:gd name="T57" fmla="*/ 42 h 243"/>
                  <a:gd name="T58" fmla="*/ 185 w 217"/>
                  <a:gd name="T59" fmla="*/ 78 h 243"/>
                  <a:gd name="T60" fmla="*/ 213 w 217"/>
                  <a:gd name="T61" fmla="*/ 97 h 243"/>
                  <a:gd name="T62" fmla="*/ 173 w 217"/>
                  <a:gd name="T63" fmla="*/ 146 h 243"/>
                  <a:gd name="T64" fmla="*/ 125 w 217"/>
                  <a:gd name="T65" fmla="*/ 52 h 243"/>
                  <a:gd name="T66" fmla="*/ 99 w 217"/>
                  <a:gd name="T67" fmla="*/ 48 h 243"/>
                  <a:gd name="T68" fmla="*/ 45 w 217"/>
                  <a:gd name="T69" fmla="*/ 98 h 243"/>
                  <a:gd name="T70" fmla="*/ 93 w 217"/>
                  <a:gd name="T71" fmla="*/ 192 h 243"/>
                  <a:gd name="T72" fmla="*/ 119 w 217"/>
                  <a:gd name="T73" fmla="*/ 195 h 243"/>
                  <a:gd name="T74" fmla="*/ 173 w 217"/>
                  <a:gd name="T75"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43">
                    <a:moveTo>
                      <a:pt x="213" y="97"/>
                    </a:moveTo>
                    <a:cubicBezTo>
                      <a:pt x="216" y="108"/>
                      <a:pt x="217" y="118"/>
                      <a:pt x="217" y="129"/>
                    </a:cubicBezTo>
                    <a:cubicBezTo>
                      <a:pt x="207" y="131"/>
                      <a:pt x="198" y="140"/>
                      <a:pt x="195" y="153"/>
                    </a:cubicBezTo>
                    <a:cubicBezTo>
                      <a:pt x="192" y="165"/>
                      <a:pt x="196" y="179"/>
                      <a:pt x="205" y="188"/>
                    </a:cubicBezTo>
                    <a:cubicBezTo>
                      <a:pt x="200" y="197"/>
                      <a:pt x="194" y="205"/>
                      <a:pt x="188" y="212"/>
                    </a:cubicBezTo>
                    <a:cubicBezTo>
                      <a:pt x="181" y="208"/>
                      <a:pt x="174" y="206"/>
                      <a:pt x="167" y="206"/>
                    </a:cubicBezTo>
                    <a:cubicBezTo>
                      <a:pt x="163" y="207"/>
                      <a:pt x="159" y="208"/>
                      <a:pt x="155" y="210"/>
                    </a:cubicBezTo>
                    <a:cubicBezTo>
                      <a:pt x="145" y="216"/>
                      <a:pt x="140" y="228"/>
                      <a:pt x="141" y="240"/>
                    </a:cubicBezTo>
                    <a:cubicBezTo>
                      <a:pt x="136" y="242"/>
                      <a:pt x="131" y="243"/>
                      <a:pt x="125" y="243"/>
                    </a:cubicBezTo>
                    <a:cubicBezTo>
                      <a:pt x="120" y="243"/>
                      <a:pt x="115" y="243"/>
                      <a:pt x="110" y="243"/>
                    </a:cubicBezTo>
                    <a:cubicBezTo>
                      <a:pt x="107" y="231"/>
                      <a:pt x="99" y="220"/>
                      <a:pt x="87" y="216"/>
                    </a:cubicBezTo>
                    <a:cubicBezTo>
                      <a:pt x="83" y="214"/>
                      <a:pt x="79" y="213"/>
                      <a:pt x="75" y="214"/>
                    </a:cubicBezTo>
                    <a:cubicBezTo>
                      <a:pt x="67" y="214"/>
                      <a:pt x="61" y="218"/>
                      <a:pt x="56" y="223"/>
                    </a:cubicBezTo>
                    <a:cubicBezTo>
                      <a:pt x="48" y="217"/>
                      <a:pt x="40" y="210"/>
                      <a:pt x="33" y="202"/>
                    </a:cubicBezTo>
                    <a:cubicBezTo>
                      <a:pt x="39" y="191"/>
                      <a:pt x="39" y="178"/>
                      <a:pt x="33" y="166"/>
                    </a:cubicBezTo>
                    <a:cubicBezTo>
                      <a:pt x="27" y="154"/>
                      <a:pt x="16" y="147"/>
                      <a:pt x="4" y="146"/>
                    </a:cubicBezTo>
                    <a:cubicBezTo>
                      <a:pt x="2" y="136"/>
                      <a:pt x="0" y="125"/>
                      <a:pt x="0" y="115"/>
                    </a:cubicBezTo>
                    <a:cubicBezTo>
                      <a:pt x="11" y="112"/>
                      <a:pt x="20" y="104"/>
                      <a:pt x="23" y="91"/>
                    </a:cubicBezTo>
                    <a:cubicBezTo>
                      <a:pt x="25" y="78"/>
                      <a:pt x="21" y="65"/>
                      <a:pt x="13" y="56"/>
                    </a:cubicBezTo>
                    <a:cubicBezTo>
                      <a:pt x="18" y="47"/>
                      <a:pt x="23" y="38"/>
                      <a:pt x="30" y="31"/>
                    </a:cubicBezTo>
                    <a:cubicBezTo>
                      <a:pt x="36" y="36"/>
                      <a:pt x="43" y="38"/>
                      <a:pt x="50" y="37"/>
                    </a:cubicBezTo>
                    <a:cubicBezTo>
                      <a:pt x="54" y="37"/>
                      <a:pt x="58" y="36"/>
                      <a:pt x="62" y="34"/>
                    </a:cubicBezTo>
                    <a:cubicBezTo>
                      <a:pt x="72" y="27"/>
                      <a:pt x="77" y="16"/>
                      <a:pt x="77" y="3"/>
                    </a:cubicBezTo>
                    <a:cubicBezTo>
                      <a:pt x="82" y="2"/>
                      <a:pt x="87" y="1"/>
                      <a:pt x="92" y="0"/>
                    </a:cubicBezTo>
                    <a:cubicBezTo>
                      <a:pt x="97" y="0"/>
                      <a:pt x="103" y="0"/>
                      <a:pt x="108" y="1"/>
                    </a:cubicBezTo>
                    <a:cubicBezTo>
                      <a:pt x="111" y="13"/>
                      <a:pt x="119" y="24"/>
                      <a:pt x="131" y="28"/>
                    </a:cubicBezTo>
                    <a:cubicBezTo>
                      <a:pt x="135" y="29"/>
                      <a:pt x="139" y="30"/>
                      <a:pt x="143" y="30"/>
                    </a:cubicBezTo>
                    <a:cubicBezTo>
                      <a:pt x="150" y="29"/>
                      <a:pt x="157" y="26"/>
                      <a:pt x="161" y="20"/>
                    </a:cubicBezTo>
                    <a:cubicBezTo>
                      <a:pt x="170" y="27"/>
                      <a:pt x="178" y="34"/>
                      <a:pt x="185" y="42"/>
                    </a:cubicBezTo>
                    <a:cubicBezTo>
                      <a:pt x="179" y="52"/>
                      <a:pt x="179" y="66"/>
                      <a:pt x="185" y="78"/>
                    </a:cubicBezTo>
                    <a:cubicBezTo>
                      <a:pt x="191" y="90"/>
                      <a:pt x="202" y="97"/>
                      <a:pt x="213" y="97"/>
                    </a:cubicBezTo>
                    <a:close/>
                    <a:moveTo>
                      <a:pt x="173" y="146"/>
                    </a:moveTo>
                    <a:cubicBezTo>
                      <a:pt x="182" y="107"/>
                      <a:pt x="160" y="65"/>
                      <a:pt x="125" y="52"/>
                    </a:cubicBezTo>
                    <a:cubicBezTo>
                      <a:pt x="116" y="49"/>
                      <a:pt x="107" y="48"/>
                      <a:pt x="99" y="48"/>
                    </a:cubicBezTo>
                    <a:cubicBezTo>
                      <a:pt x="73" y="50"/>
                      <a:pt x="52" y="69"/>
                      <a:pt x="45" y="98"/>
                    </a:cubicBezTo>
                    <a:cubicBezTo>
                      <a:pt x="36" y="136"/>
                      <a:pt x="57" y="178"/>
                      <a:pt x="93" y="192"/>
                    </a:cubicBezTo>
                    <a:cubicBezTo>
                      <a:pt x="101" y="195"/>
                      <a:pt x="110" y="196"/>
                      <a:pt x="119" y="195"/>
                    </a:cubicBezTo>
                    <a:cubicBezTo>
                      <a:pt x="144" y="193"/>
                      <a:pt x="166" y="174"/>
                      <a:pt x="173" y="1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85" name="Freeform 13"/>
              <p:cNvSpPr>
                <a:spLocks noEditPoints="1"/>
              </p:cNvSpPr>
              <p:nvPr/>
            </p:nvSpPr>
            <p:spPr bwMode="auto">
              <a:xfrm>
                <a:off x="10757560" y="4019641"/>
                <a:ext cx="648600" cy="726312"/>
              </a:xfrm>
              <a:custGeom>
                <a:avLst/>
                <a:gdLst>
                  <a:gd name="T0" fmla="*/ 324 w 331"/>
                  <a:gd name="T1" fmla="*/ 148 h 371"/>
                  <a:gd name="T2" fmla="*/ 331 w 331"/>
                  <a:gd name="T3" fmla="*/ 197 h 371"/>
                  <a:gd name="T4" fmla="*/ 297 w 331"/>
                  <a:gd name="T5" fmla="*/ 233 h 371"/>
                  <a:gd name="T6" fmla="*/ 311 w 331"/>
                  <a:gd name="T7" fmla="*/ 286 h 371"/>
                  <a:gd name="T8" fmla="*/ 286 w 331"/>
                  <a:gd name="T9" fmla="*/ 324 h 371"/>
                  <a:gd name="T10" fmla="*/ 255 w 331"/>
                  <a:gd name="T11" fmla="*/ 314 h 371"/>
                  <a:gd name="T12" fmla="*/ 237 w 331"/>
                  <a:gd name="T13" fmla="*/ 320 h 371"/>
                  <a:gd name="T14" fmla="*/ 214 w 331"/>
                  <a:gd name="T15" fmla="*/ 367 h 371"/>
                  <a:gd name="T16" fmla="*/ 191 w 331"/>
                  <a:gd name="T17" fmla="*/ 371 h 371"/>
                  <a:gd name="T18" fmla="*/ 167 w 331"/>
                  <a:gd name="T19" fmla="*/ 371 h 371"/>
                  <a:gd name="T20" fmla="*/ 132 w 331"/>
                  <a:gd name="T21" fmla="*/ 329 h 371"/>
                  <a:gd name="T22" fmla="*/ 113 w 331"/>
                  <a:gd name="T23" fmla="*/ 326 h 371"/>
                  <a:gd name="T24" fmla="*/ 85 w 331"/>
                  <a:gd name="T25" fmla="*/ 340 h 371"/>
                  <a:gd name="T26" fmla="*/ 50 w 331"/>
                  <a:gd name="T27" fmla="*/ 307 h 371"/>
                  <a:gd name="T28" fmla="*/ 50 w 331"/>
                  <a:gd name="T29" fmla="*/ 253 h 371"/>
                  <a:gd name="T30" fmla="*/ 6 w 331"/>
                  <a:gd name="T31" fmla="*/ 223 h 371"/>
                  <a:gd name="T32" fmla="*/ 0 w 331"/>
                  <a:gd name="T33" fmla="*/ 175 h 371"/>
                  <a:gd name="T34" fmla="*/ 34 w 331"/>
                  <a:gd name="T35" fmla="*/ 139 h 371"/>
                  <a:gd name="T36" fmla="*/ 19 w 331"/>
                  <a:gd name="T37" fmla="*/ 85 h 371"/>
                  <a:gd name="T38" fmla="*/ 45 w 331"/>
                  <a:gd name="T39" fmla="*/ 48 h 371"/>
                  <a:gd name="T40" fmla="*/ 76 w 331"/>
                  <a:gd name="T41" fmla="*/ 57 h 371"/>
                  <a:gd name="T42" fmla="*/ 94 w 331"/>
                  <a:gd name="T43" fmla="*/ 51 h 371"/>
                  <a:gd name="T44" fmla="*/ 117 w 331"/>
                  <a:gd name="T45" fmla="*/ 5 h 371"/>
                  <a:gd name="T46" fmla="*/ 140 w 331"/>
                  <a:gd name="T47" fmla="*/ 1 h 371"/>
                  <a:gd name="T48" fmla="*/ 164 w 331"/>
                  <a:gd name="T49" fmla="*/ 1 h 371"/>
                  <a:gd name="T50" fmla="*/ 199 w 331"/>
                  <a:gd name="T51" fmla="*/ 43 h 371"/>
                  <a:gd name="T52" fmla="*/ 218 w 331"/>
                  <a:gd name="T53" fmla="*/ 45 h 371"/>
                  <a:gd name="T54" fmla="*/ 246 w 331"/>
                  <a:gd name="T55" fmla="*/ 31 h 371"/>
                  <a:gd name="T56" fmla="*/ 281 w 331"/>
                  <a:gd name="T57" fmla="*/ 64 h 371"/>
                  <a:gd name="T58" fmla="*/ 281 w 331"/>
                  <a:gd name="T59" fmla="*/ 119 h 371"/>
                  <a:gd name="T60" fmla="*/ 324 w 331"/>
                  <a:gd name="T61" fmla="*/ 148 h 371"/>
                  <a:gd name="T62" fmla="*/ 263 w 331"/>
                  <a:gd name="T63" fmla="*/ 222 h 371"/>
                  <a:gd name="T64" fmla="*/ 190 w 331"/>
                  <a:gd name="T65" fmla="*/ 79 h 371"/>
                  <a:gd name="T66" fmla="*/ 150 w 331"/>
                  <a:gd name="T67" fmla="*/ 74 h 371"/>
                  <a:gd name="T68" fmla="*/ 68 w 331"/>
                  <a:gd name="T69" fmla="*/ 149 h 371"/>
                  <a:gd name="T70" fmla="*/ 141 w 331"/>
                  <a:gd name="T71" fmla="*/ 292 h 371"/>
                  <a:gd name="T72" fmla="*/ 181 w 331"/>
                  <a:gd name="T73" fmla="*/ 298 h 371"/>
                  <a:gd name="T74" fmla="*/ 263 w 331"/>
                  <a:gd name="T75" fmla="*/ 22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71">
                    <a:moveTo>
                      <a:pt x="324" y="148"/>
                    </a:moveTo>
                    <a:cubicBezTo>
                      <a:pt x="329" y="164"/>
                      <a:pt x="331" y="180"/>
                      <a:pt x="331" y="197"/>
                    </a:cubicBezTo>
                    <a:cubicBezTo>
                      <a:pt x="315" y="200"/>
                      <a:pt x="301" y="213"/>
                      <a:pt x="297" y="233"/>
                    </a:cubicBezTo>
                    <a:cubicBezTo>
                      <a:pt x="293" y="252"/>
                      <a:pt x="299" y="272"/>
                      <a:pt x="311" y="286"/>
                    </a:cubicBezTo>
                    <a:cubicBezTo>
                      <a:pt x="304" y="300"/>
                      <a:pt x="296" y="313"/>
                      <a:pt x="286" y="324"/>
                    </a:cubicBezTo>
                    <a:cubicBezTo>
                      <a:pt x="276" y="317"/>
                      <a:pt x="265" y="314"/>
                      <a:pt x="255" y="314"/>
                    </a:cubicBezTo>
                    <a:cubicBezTo>
                      <a:pt x="248" y="315"/>
                      <a:pt x="242" y="317"/>
                      <a:pt x="237" y="320"/>
                    </a:cubicBezTo>
                    <a:cubicBezTo>
                      <a:pt x="221" y="329"/>
                      <a:pt x="213" y="348"/>
                      <a:pt x="214" y="367"/>
                    </a:cubicBezTo>
                    <a:cubicBezTo>
                      <a:pt x="207" y="369"/>
                      <a:pt x="199" y="370"/>
                      <a:pt x="191" y="371"/>
                    </a:cubicBezTo>
                    <a:cubicBezTo>
                      <a:pt x="183" y="371"/>
                      <a:pt x="175" y="371"/>
                      <a:pt x="167" y="371"/>
                    </a:cubicBezTo>
                    <a:cubicBezTo>
                      <a:pt x="163" y="352"/>
                      <a:pt x="150" y="335"/>
                      <a:pt x="132" y="329"/>
                    </a:cubicBezTo>
                    <a:cubicBezTo>
                      <a:pt x="126" y="326"/>
                      <a:pt x="119" y="326"/>
                      <a:pt x="113" y="326"/>
                    </a:cubicBezTo>
                    <a:cubicBezTo>
                      <a:pt x="102" y="327"/>
                      <a:pt x="93" y="332"/>
                      <a:pt x="85" y="340"/>
                    </a:cubicBezTo>
                    <a:cubicBezTo>
                      <a:pt x="72" y="331"/>
                      <a:pt x="60" y="320"/>
                      <a:pt x="50" y="307"/>
                    </a:cubicBezTo>
                    <a:cubicBezTo>
                      <a:pt x="58" y="292"/>
                      <a:pt x="59" y="271"/>
                      <a:pt x="50" y="253"/>
                    </a:cubicBezTo>
                    <a:cubicBezTo>
                      <a:pt x="40" y="235"/>
                      <a:pt x="23" y="224"/>
                      <a:pt x="6" y="223"/>
                    </a:cubicBezTo>
                    <a:cubicBezTo>
                      <a:pt x="2" y="207"/>
                      <a:pt x="0" y="191"/>
                      <a:pt x="0" y="175"/>
                    </a:cubicBezTo>
                    <a:cubicBezTo>
                      <a:pt x="16" y="171"/>
                      <a:pt x="30" y="158"/>
                      <a:pt x="34" y="139"/>
                    </a:cubicBezTo>
                    <a:cubicBezTo>
                      <a:pt x="38" y="119"/>
                      <a:pt x="32" y="99"/>
                      <a:pt x="19" y="85"/>
                    </a:cubicBezTo>
                    <a:cubicBezTo>
                      <a:pt x="26" y="71"/>
                      <a:pt x="35" y="59"/>
                      <a:pt x="45" y="48"/>
                    </a:cubicBezTo>
                    <a:cubicBezTo>
                      <a:pt x="55" y="55"/>
                      <a:pt x="66" y="58"/>
                      <a:pt x="76" y="57"/>
                    </a:cubicBezTo>
                    <a:cubicBezTo>
                      <a:pt x="83" y="57"/>
                      <a:pt x="89" y="55"/>
                      <a:pt x="94" y="51"/>
                    </a:cubicBezTo>
                    <a:cubicBezTo>
                      <a:pt x="110" y="42"/>
                      <a:pt x="118" y="24"/>
                      <a:pt x="117" y="5"/>
                    </a:cubicBezTo>
                    <a:cubicBezTo>
                      <a:pt x="124" y="3"/>
                      <a:pt x="132" y="1"/>
                      <a:pt x="140" y="1"/>
                    </a:cubicBezTo>
                    <a:cubicBezTo>
                      <a:pt x="148" y="0"/>
                      <a:pt x="156" y="0"/>
                      <a:pt x="164" y="1"/>
                    </a:cubicBezTo>
                    <a:cubicBezTo>
                      <a:pt x="168" y="20"/>
                      <a:pt x="181" y="36"/>
                      <a:pt x="199" y="43"/>
                    </a:cubicBezTo>
                    <a:cubicBezTo>
                      <a:pt x="205" y="45"/>
                      <a:pt x="211" y="46"/>
                      <a:pt x="218" y="45"/>
                    </a:cubicBezTo>
                    <a:cubicBezTo>
                      <a:pt x="228" y="45"/>
                      <a:pt x="238" y="39"/>
                      <a:pt x="246" y="31"/>
                    </a:cubicBezTo>
                    <a:cubicBezTo>
                      <a:pt x="259" y="41"/>
                      <a:pt x="271" y="52"/>
                      <a:pt x="281" y="64"/>
                    </a:cubicBezTo>
                    <a:cubicBezTo>
                      <a:pt x="273" y="79"/>
                      <a:pt x="272" y="100"/>
                      <a:pt x="281" y="119"/>
                    </a:cubicBezTo>
                    <a:cubicBezTo>
                      <a:pt x="291" y="137"/>
                      <a:pt x="307" y="148"/>
                      <a:pt x="324" y="148"/>
                    </a:cubicBezTo>
                    <a:close/>
                    <a:moveTo>
                      <a:pt x="263" y="222"/>
                    </a:moveTo>
                    <a:cubicBezTo>
                      <a:pt x="276" y="163"/>
                      <a:pt x="244" y="99"/>
                      <a:pt x="190" y="79"/>
                    </a:cubicBezTo>
                    <a:cubicBezTo>
                      <a:pt x="177" y="74"/>
                      <a:pt x="163" y="73"/>
                      <a:pt x="150" y="74"/>
                    </a:cubicBezTo>
                    <a:cubicBezTo>
                      <a:pt x="112" y="77"/>
                      <a:pt x="78" y="105"/>
                      <a:pt x="68" y="149"/>
                    </a:cubicBezTo>
                    <a:cubicBezTo>
                      <a:pt x="54" y="208"/>
                      <a:pt x="87" y="272"/>
                      <a:pt x="141" y="292"/>
                    </a:cubicBezTo>
                    <a:cubicBezTo>
                      <a:pt x="154" y="297"/>
                      <a:pt x="168" y="299"/>
                      <a:pt x="181" y="298"/>
                    </a:cubicBezTo>
                    <a:cubicBezTo>
                      <a:pt x="219" y="295"/>
                      <a:pt x="253" y="266"/>
                      <a:pt x="263" y="222"/>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solidFill>
                    <a:schemeClr val="tx2"/>
                  </a:solidFill>
                </a:endParaRPr>
              </a:p>
            </p:txBody>
          </p:sp>
        </p:grpSp>
      </p:grpSp>
      <p:grpSp>
        <p:nvGrpSpPr>
          <p:cNvPr id="101" name="Group 100"/>
          <p:cNvGrpSpPr/>
          <p:nvPr/>
        </p:nvGrpSpPr>
        <p:grpSpPr>
          <a:xfrm>
            <a:off x="8913557" y="5261923"/>
            <a:ext cx="850561" cy="940409"/>
            <a:chOff x="8343722" y="3436398"/>
            <a:chExt cx="850561" cy="940409"/>
          </a:xfrm>
        </p:grpSpPr>
        <p:sp>
          <p:nvSpPr>
            <p:cNvPr id="102" name="Freeform 101"/>
            <p:cNvSpPr/>
            <p:nvPr/>
          </p:nvSpPr>
          <p:spPr bwMode="auto">
            <a:xfrm>
              <a:off x="8399614" y="3460016"/>
              <a:ext cx="781146" cy="689246"/>
            </a:xfrm>
            <a:custGeom>
              <a:avLst/>
              <a:gdLst>
                <a:gd name="connsiteX0" fmla="*/ 0 w 781146"/>
                <a:gd name="connsiteY0" fmla="*/ 78115 h 689246"/>
                <a:gd name="connsiteX1" fmla="*/ 698436 w 781146"/>
                <a:gd name="connsiteY1" fmla="*/ 0 h 689246"/>
                <a:gd name="connsiteX2" fmla="*/ 781146 w 781146"/>
                <a:gd name="connsiteY2" fmla="*/ 560587 h 689246"/>
                <a:gd name="connsiteX3" fmla="*/ 68925 w 781146"/>
                <a:gd name="connsiteY3" fmla="*/ 689246 h 689246"/>
                <a:gd name="connsiteX4" fmla="*/ 0 w 781146"/>
                <a:gd name="connsiteY4" fmla="*/ 78115 h 68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46" h="689246">
                  <a:moveTo>
                    <a:pt x="0" y="78115"/>
                  </a:moveTo>
                  <a:lnTo>
                    <a:pt x="698436" y="0"/>
                  </a:lnTo>
                  <a:lnTo>
                    <a:pt x="781146" y="560587"/>
                  </a:lnTo>
                  <a:lnTo>
                    <a:pt x="68925" y="689246"/>
                  </a:lnTo>
                  <a:lnTo>
                    <a:pt x="0" y="78115"/>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03" name="Group 102"/>
            <p:cNvGrpSpPr/>
            <p:nvPr/>
          </p:nvGrpSpPr>
          <p:grpSpPr>
            <a:xfrm>
              <a:off x="8343722" y="3436398"/>
              <a:ext cx="850561" cy="940409"/>
              <a:chOff x="9765233" y="3442775"/>
              <a:chExt cx="2122146" cy="2346317"/>
            </a:xfrm>
          </p:grpSpPr>
          <p:sp>
            <p:nvSpPr>
              <p:cNvPr id="104" name="AutoShape 7"/>
              <p:cNvSpPr>
                <a:spLocks noChangeAspect="1" noChangeArrowheads="1" noTextEdit="1"/>
              </p:cNvSpPr>
              <p:nvPr/>
            </p:nvSpPr>
            <p:spPr bwMode="auto">
              <a:xfrm>
                <a:off x="9768223" y="3445764"/>
                <a:ext cx="2116168" cy="23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05" name="Freeform 9"/>
              <p:cNvSpPr>
                <a:spLocks noEditPoints="1"/>
              </p:cNvSpPr>
              <p:nvPr/>
            </p:nvSpPr>
            <p:spPr bwMode="auto">
              <a:xfrm>
                <a:off x="9765233" y="3442775"/>
                <a:ext cx="2122146" cy="2346317"/>
              </a:xfrm>
              <a:custGeom>
                <a:avLst/>
                <a:gdLst>
                  <a:gd name="T0" fmla="*/ 0 w 1082"/>
                  <a:gd name="T1" fmla="*/ 155 h 1196"/>
                  <a:gd name="T2" fmla="*/ 85 w 1082"/>
                  <a:gd name="T3" fmla="*/ 893 h 1196"/>
                  <a:gd name="T4" fmla="*/ 129 w 1082"/>
                  <a:gd name="T5" fmla="*/ 956 h 1196"/>
                  <a:gd name="T6" fmla="*/ 213 w 1082"/>
                  <a:gd name="T7" fmla="*/ 938 h 1196"/>
                  <a:gd name="T8" fmla="*/ 167 w 1082"/>
                  <a:gd name="T9" fmla="*/ 1024 h 1196"/>
                  <a:gd name="T10" fmla="*/ 517 w 1082"/>
                  <a:gd name="T11" fmla="*/ 1196 h 1196"/>
                  <a:gd name="T12" fmla="*/ 866 w 1082"/>
                  <a:gd name="T13" fmla="*/ 1024 h 1196"/>
                  <a:gd name="T14" fmla="*/ 607 w 1082"/>
                  <a:gd name="T15" fmla="*/ 857 h 1196"/>
                  <a:gd name="T16" fmla="*/ 1082 w 1082"/>
                  <a:gd name="T17" fmla="*/ 759 h 1196"/>
                  <a:gd name="T18" fmla="*/ 984 w 1082"/>
                  <a:gd name="T19" fmla="*/ 0 h 1196"/>
                  <a:gd name="T20" fmla="*/ 31 w 1082"/>
                  <a:gd name="T21" fmla="*/ 119 h 1196"/>
                  <a:gd name="T22" fmla="*/ 0 w 1082"/>
                  <a:gd name="T23" fmla="*/ 155 h 1196"/>
                  <a:gd name="T24" fmla="*/ 92 w 1082"/>
                  <a:gd name="T25" fmla="*/ 152 h 1196"/>
                  <a:gd name="T26" fmla="*/ 943 w 1082"/>
                  <a:gd name="T27" fmla="*/ 44 h 1196"/>
                  <a:gd name="T28" fmla="*/ 1034 w 1082"/>
                  <a:gd name="T29" fmla="*/ 695 h 1196"/>
                  <a:gd name="T30" fmla="*/ 180 w 1082"/>
                  <a:gd name="T31" fmla="*/ 861 h 1196"/>
                  <a:gd name="T32" fmla="*/ 92 w 1082"/>
                  <a:gd name="T33" fmla="*/ 15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1196">
                    <a:moveTo>
                      <a:pt x="0" y="155"/>
                    </a:moveTo>
                    <a:cubicBezTo>
                      <a:pt x="85" y="893"/>
                      <a:pt x="85" y="893"/>
                      <a:pt x="85" y="893"/>
                    </a:cubicBezTo>
                    <a:cubicBezTo>
                      <a:pt x="129" y="956"/>
                      <a:pt x="129" y="956"/>
                      <a:pt x="129" y="956"/>
                    </a:cubicBezTo>
                    <a:cubicBezTo>
                      <a:pt x="213" y="938"/>
                      <a:pt x="213" y="938"/>
                      <a:pt x="213" y="938"/>
                    </a:cubicBezTo>
                    <a:cubicBezTo>
                      <a:pt x="184" y="964"/>
                      <a:pt x="167" y="993"/>
                      <a:pt x="167" y="1024"/>
                    </a:cubicBezTo>
                    <a:cubicBezTo>
                      <a:pt x="167" y="1119"/>
                      <a:pt x="324" y="1196"/>
                      <a:pt x="517" y="1196"/>
                    </a:cubicBezTo>
                    <a:cubicBezTo>
                      <a:pt x="709" y="1196"/>
                      <a:pt x="866" y="1119"/>
                      <a:pt x="866" y="1024"/>
                    </a:cubicBezTo>
                    <a:cubicBezTo>
                      <a:pt x="866" y="944"/>
                      <a:pt x="756" y="877"/>
                      <a:pt x="607" y="857"/>
                    </a:cubicBezTo>
                    <a:cubicBezTo>
                      <a:pt x="1082" y="759"/>
                      <a:pt x="1082" y="759"/>
                      <a:pt x="1082" y="759"/>
                    </a:cubicBezTo>
                    <a:cubicBezTo>
                      <a:pt x="984" y="0"/>
                      <a:pt x="984" y="0"/>
                      <a:pt x="984" y="0"/>
                    </a:cubicBezTo>
                    <a:cubicBezTo>
                      <a:pt x="31" y="119"/>
                      <a:pt x="31" y="119"/>
                      <a:pt x="31" y="119"/>
                    </a:cubicBezTo>
                    <a:lnTo>
                      <a:pt x="0" y="155"/>
                    </a:lnTo>
                    <a:close/>
                    <a:moveTo>
                      <a:pt x="92" y="152"/>
                    </a:moveTo>
                    <a:cubicBezTo>
                      <a:pt x="943" y="44"/>
                      <a:pt x="943" y="44"/>
                      <a:pt x="943" y="44"/>
                    </a:cubicBezTo>
                    <a:cubicBezTo>
                      <a:pt x="1034" y="695"/>
                      <a:pt x="1034" y="695"/>
                      <a:pt x="1034" y="695"/>
                    </a:cubicBezTo>
                    <a:cubicBezTo>
                      <a:pt x="180" y="861"/>
                      <a:pt x="180" y="861"/>
                      <a:pt x="180" y="861"/>
                    </a:cubicBezTo>
                    <a:lnTo>
                      <a:pt x="92" y="152"/>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06" name="Freeform 10"/>
              <p:cNvSpPr>
                <a:spLocks noEditPoints="1"/>
              </p:cNvSpPr>
              <p:nvPr/>
            </p:nvSpPr>
            <p:spPr bwMode="auto">
              <a:xfrm>
                <a:off x="10930919" y="4231855"/>
                <a:ext cx="298894" cy="304872"/>
              </a:xfrm>
              <a:custGeom>
                <a:avLst/>
                <a:gdLst>
                  <a:gd name="T0" fmla="*/ 93 w 152"/>
                  <a:gd name="T1" fmla="*/ 5 h 155"/>
                  <a:gd name="T2" fmla="*/ 143 w 152"/>
                  <a:gd name="T3" fmla="*/ 103 h 155"/>
                  <a:gd name="T4" fmla="*/ 87 w 152"/>
                  <a:gd name="T5" fmla="*/ 154 h 155"/>
                  <a:gd name="T6" fmla="*/ 60 w 152"/>
                  <a:gd name="T7" fmla="*/ 150 h 155"/>
                  <a:gd name="T8" fmla="*/ 10 w 152"/>
                  <a:gd name="T9" fmla="*/ 53 h 155"/>
                  <a:gd name="T10" fmla="*/ 66 w 152"/>
                  <a:gd name="T11" fmla="*/ 1 h 155"/>
                  <a:gd name="T12" fmla="*/ 93 w 152"/>
                  <a:gd name="T13" fmla="*/ 5 h 155"/>
                  <a:gd name="T14" fmla="*/ 111 w 152"/>
                  <a:gd name="T15" fmla="*/ 91 h 155"/>
                  <a:gd name="T16" fmla="*/ 85 w 152"/>
                  <a:gd name="T17" fmla="*/ 40 h 155"/>
                  <a:gd name="T18" fmla="*/ 71 w 152"/>
                  <a:gd name="T19" fmla="*/ 38 h 155"/>
                  <a:gd name="T20" fmla="*/ 42 w 152"/>
                  <a:gd name="T21" fmla="*/ 65 h 155"/>
                  <a:gd name="T22" fmla="*/ 68 w 152"/>
                  <a:gd name="T23" fmla="*/ 115 h 155"/>
                  <a:gd name="T24" fmla="*/ 82 w 152"/>
                  <a:gd name="T25" fmla="*/ 117 h 155"/>
                  <a:gd name="T26" fmla="*/ 111 w 152"/>
                  <a:gd name="T2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55">
                    <a:moveTo>
                      <a:pt x="93" y="5"/>
                    </a:moveTo>
                    <a:cubicBezTo>
                      <a:pt x="130" y="19"/>
                      <a:pt x="152" y="62"/>
                      <a:pt x="143" y="103"/>
                    </a:cubicBezTo>
                    <a:cubicBezTo>
                      <a:pt x="136" y="133"/>
                      <a:pt x="113" y="152"/>
                      <a:pt x="87" y="154"/>
                    </a:cubicBezTo>
                    <a:cubicBezTo>
                      <a:pt x="78" y="155"/>
                      <a:pt x="69" y="154"/>
                      <a:pt x="60" y="150"/>
                    </a:cubicBezTo>
                    <a:cubicBezTo>
                      <a:pt x="23" y="137"/>
                      <a:pt x="0" y="93"/>
                      <a:pt x="10" y="53"/>
                    </a:cubicBezTo>
                    <a:cubicBezTo>
                      <a:pt x="17" y="23"/>
                      <a:pt x="40" y="3"/>
                      <a:pt x="66" y="1"/>
                    </a:cubicBezTo>
                    <a:cubicBezTo>
                      <a:pt x="75" y="0"/>
                      <a:pt x="84" y="1"/>
                      <a:pt x="93" y="5"/>
                    </a:cubicBezTo>
                    <a:close/>
                    <a:moveTo>
                      <a:pt x="111" y="91"/>
                    </a:moveTo>
                    <a:cubicBezTo>
                      <a:pt x="116" y="70"/>
                      <a:pt x="104" y="47"/>
                      <a:pt x="85" y="40"/>
                    </a:cubicBezTo>
                    <a:cubicBezTo>
                      <a:pt x="80" y="38"/>
                      <a:pt x="76" y="38"/>
                      <a:pt x="71" y="38"/>
                    </a:cubicBezTo>
                    <a:cubicBezTo>
                      <a:pt x="57" y="39"/>
                      <a:pt x="46" y="49"/>
                      <a:pt x="42" y="65"/>
                    </a:cubicBezTo>
                    <a:cubicBezTo>
                      <a:pt x="37" y="86"/>
                      <a:pt x="49" y="108"/>
                      <a:pt x="68" y="115"/>
                    </a:cubicBezTo>
                    <a:cubicBezTo>
                      <a:pt x="72" y="117"/>
                      <a:pt x="77" y="118"/>
                      <a:pt x="82" y="117"/>
                    </a:cubicBezTo>
                    <a:cubicBezTo>
                      <a:pt x="95" y="116"/>
                      <a:pt x="107" y="106"/>
                      <a:pt x="111" y="91"/>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07" name="Freeform 11"/>
              <p:cNvSpPr>
                <a:spLocks noEditPoints="1"/>
              </p:cNvSpPr>
              <p:nvPr/>
            </p:nvSpPr>
            <p:spPr bwMode="auto">
              <a:xfrm>
                <a:off x="10455679" y="4007684"/>
                <a:ext cx="197269" cy="197270"/>
              </a:xfrm>
              <a:custGeom>
                <a:avLst/>
                <a:gdLst>
                  <a:gd name="T0" fmla="*/ 61 w 100"/>
                  <a:gd name="T1" fmla="*/ 3 h 102"/>
                  <a:gd name="T2" fmla="*/ 94 w 100"/>
                  <a:gd name="T3" fmla="*/ 67 h 102"/>
                  <a:gd name="T4" fmla="*/ 57 w 100"/>
                  <a:gd name="T5" fmla="*/ 101 h 102"/>
                  <a:gd name="T6" fmla="*/ 39 w 100"/>
                  <a:gd name="T7" fmla="*/ 99 h 102"/>
                  <a:gd name="T8" fmla="*/ 6 w 100"/>
                  <a:gd name="T9" fmla="*/ 34 h 102"/>
                  <a:gd name="T10" fmla="*/ 43 w 100"/>
                  <a:gd name="T11" fmla="*/ 0 h 102"/>
                  <a:gd name="T12" fmla="*/ 61 w 100"/>
                  <a:gd name="T13" fmla="*/ 3 h 102"/>
                  <a:gd name="T14" fmla="*/ 72 w 100"/>
                  <a:gd name="T15" fmla="*/ 59 h 102"/>
                  <a:gd name="T16" fmla="*/ 55 w 100"/>
                  <a:gd name="T17" fmla="*/ 26 h 102"/>
                  <a:gd name="T18" fmla="*/ 46 w 100"/>
                  <a:gd name="T19" fmla="*/ 25 h 102"/>
                  <a:gd name="T20" fmla="*/ 27 w 100"/>
                  <a:gd name="T21" fmla="*/ 42 h 102"/>
                  <a:gd name="T22" fmla="*/ 44 w 100"/>
                  <a:gd name="T23" fmla="*/ 75 h 102"/>
                  <a:gd name="T24" fmla="*/ 53 w 100"/>
                  <a:gd name="T25" fmla="*/ 77 h 102"/>
                  <a:gd name="T26" fmla="*/ 72 w 100"/>
                  <a:gd name="T2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2">
                    <a:moveTo>
                      <a:pt x="61" y="3"/>
                    </a:moveTo>
                    <a:cubicBezTo>
                      <a:pt x="85" y="12"/>
                      <a:pt x="100" y="41"/>
                      <a:pt x="94" y="67"/>
                    </a:cubicBezTo>
                    <a:cubicBezTo>
                      <a:pt x="89" y="87"/>
                      <a:pt x="74" y="100"/>
                      <a:pt x="57" y="101"/>
                    </a:cubicBezTo>
                    <a:cubicBezTo>
                      <a:pt x="51" y="102"/>
                      <a:pt x="45" y="101"/>
                      <a:pt x="39" y="99"/>
                    </a:cubicBezTo>
                    <a:cubicBezTo>
                      <a:pt x="15" y="90"/>
                      <a:pt x="0" y="61"/>
                      <a:pt x="6" y="34"/>
                    </a:cubicBezTo>
                    <a:cubicBezTo>
                      <a:pt x="11" y="15"/>
                      <a:pt x="26" y="2"/>
                      <a:pt x="43" y="0"/>
                    </a:cubicBezTo>
                    <a:cubicBezTo>
                      <a:pt x="49" y="0"/>
                      <a:pt x="55" y="1"/>
                      <a:pt x="61" y="3"/>
                    </a:cubicBezTo>
                    <a:close/>
                    <a:moveTo>
                      <a:pt x="72" y="59"/>
                    </a:moveTo>
                    <a:cubicBezTo>
                      <a:pt x="75" y="46"/>
                      <a:pt x="68" y="31"/>
                      <a:pt x="55" y="26"/>
                    </a:cubicBezTo>
                    <a:cubicBezTo>
                      <a:pt x="52" y="25"/>
                      <a:pt x="49" y="25"/>
                      <a:pt x="46" y="25"/>
                    </a:cubicBezTo>
                    <a:cubicBezTo>
                      <a:pt x="37" y="26"/>
                      <a:pt x="30" y="32"/>
                      <a:pt x="27" y="42"/>
                    </a:cubicBezTo>
                    <a:cubicBezTo>
                      <a:pt x="24" y="56"/>
                      <a:pt x="32" y="71"/>
                      <a:pt x="44" y="75"/>
                    </a:cubicBezTo>
                    <a:cubicBezTo>
                      <a:pt x="47" y="77"/>
                      <a:pt x="50" y="77"/>
                      <a:pt x="53" y="77"/>
                    </a:cubicBezTo>
                    <a:cubicBezTo>
                      <a:pt x="62" y="76"/>
                      <a:pt x="70" y="69"/>
                      <a:pt x="72" y="59"/>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08" name="Freeform 12"/>
              <p:cNvSpPr>
                <a:spLocks noEditPoints="1"/>
              </p:cNvSpPr>
              <p:nvPr/>
            </p:nvSpPr>
            <p:spPr bwMode="auto">
              <a:xfrm>
                <a:off x="10339110" y="3867204"/>
                <a:ext cx="427418" cy="475241"/>
              </a:xfrm>
              <a:custGeom>
                <a:avLst/>
                <a:gdLst>
                  <a:gd name="T0" fmla="*/ 213 w 217"/>
                  <a:gd name="T1" fmla="*/ 97 h 243"/>
                  <a:gd name="T2" fmla="*/ 217 w 217"/>
                  <a:gd name="T3" fmla="*/ 129 h 243"/>
                  <a:gd name="T4" fmla="*/ 195 w 217"/>
                  <a:gd name="T5" fmla="*/ 153 h 243"/>
                  <a:gd name="T6" fmla="*/ 205 w 217"/>
                  <a:gd name="T7" fmla="*/ 188 h 243"/>
                  <a:gd name="T8" fmla="*/ 188 w 217"/>
                  <a:gd name="T9" fmla="*/ 212 h 243"/>
                  <a:gd name="T10" fmla="*/ 167 w 217"/>
                  <a:gd name="T11" fmla="*/ 206 h 243"/>
                  <a:gd name="T12" fmla="*/ 155 w 217"/>
                  <a:gd name="T13" fmla="*/ 210 h 243"/>
                  <a:gd name="T14" fmla="*/ 141 w 217"/>
                  <a:gd name="T15" fmla="*/ 240 h 243"/>
                  <a:gd name="T16" fmla="*/ 125 w 217"/>
                  <a:gd name="T17" fmla="*/ 243 h 243"/>
                  <a:gd name="T18" fmla="*/ 110 w 217"/>
                  <a:gd name="T19" fmla="*/ 243 h 243"/>
                  <a:gd name="T20" fmla="*/ 87 w 217"/>
                  <a:gd name="T21" fmla="*/ 216 h 243"/>
                  <a:gd name="T22" fmla="*/ 75 w 217"/>
                  <a:gd name="T23" fmla="*/ 214 h 243"/>
                  <a:gd name="T24" fmla="*/ 56 w 217"/>
                  <a:gd name="T25" fmla="*/ 223 h 243"/>
                  <a:gd name="T26" fmla="*/ 33 w 217"/>
                  <a:gd name="T27" fmla="*/ 202 h 243"/>
                  <a:gd name="T28" fmla="*/ 33 w 217"/>
                  <a:gd name="T29" fmla="*/ 166 h 243"/>
                  <a:gd name="T30" fmla="*/ 4 w 217"/>
                  <a:gd name="T31" fmla="*/ 146 h 243"/>
                  <a:gd name="T32" fmla="*/ 0 w 217"/>
                  <a:gd name="T33" fmla="*/ 115 h 243"/>
                  <a:gd name="T34" fmla="*/ 23 w 217"/>
                  <a:gd name="T35" fmla="*/ 91 h 243"/>
                  <a:gd name="T36" fmla="*/ 13 w 217"/>
                  <a:gd name="T37" fmla="*/ 56 h 243"/>
                  <a:gd name="T38" fmla="*/ 30 w 217"/>
                  <a:gd name="T39" fmla="*/ 31 h 243"/>
                  <a:gd name="T40" fmla="*/ 50 w 217"/>
                  <a:gd name="T41" fmla="*/ 37 h 243"/>
                  <a:gd name="T42" fmla="*/ 62 w 217"/>
                  <a:gd name="T43" fmla="*/ 34 h 243"/>
                  <a:gd name="T44" fmla="*/ 77 w 217"/>
                  <a:gd name="T45" fmla="*/ 3 h 243"/>
                  <a:gd name="T46" fmla="*/ 92 w 217"/>
                  <a:gd name="T47" fmla="*/ 0 h 243"/>
                  <a:gd name="T48" fmla="*/ 108 w 217"/>
                  <a:gd name="T49" fmla="*/ 1 h 243"/>
                  <a:gd name="T50" fmla="*/ 131 w 217"/>
                  <a:gd name="T51" fmla="*/ 28 h 243"/>
                  <a:gd name="T52" fmla="*/ 143 w 217"/>
                  <a:gd name="T53" fmla="*/ 30 h 243"/>
                  <a:gd name="T54" fmla="*/ 161 w 217"/>
                  <a:gd name="T55" fmla="*/ 20 h 243"/>
                  <a:gd name="T56" fmla="*/ 185 w 217"/>
                  <a:gd name="T57" fmla="*/ 42 h 243"/>
                  <a:gd name="T58" fmla="*/ 185 w 217"/>
                  <a:gd name="T59" fmla="*/ 78 h 243"/>
                  <a:gd name="T60" fmla="*/ 213 w 217"/>
                  <a:gd name="T61" fmla="*/ 97 h 243"/>
                  <a:gd name="T62" fmla="*/ 173 w 217"/>
                  <a:gd name="T63" fmla="*/ 146 h 243"/>
                  <a:gd name="T64" fmla="*/ 125 w 217"/>
                  <a:gd name="T65" fmla="*/ 52 h 243"/>
                  <a:gd name="T66" fmla="*/ 99 w 217"/>
                  <a:gd name="T67" fmla="*/ 48 h 243"/>
                  <a:gd name="T68" fmla="*/ 45 w 217"/>
                  <a:gd name="T69" fmla="*/ 98 h 243"/>
                  <a:gd name="T70" fmla="*/ 93 w 217"/>
                  <a:gd name="T71" fmla="*/ 192 h 243"/>
                  <a:gd name="T72" fmla="*/ 119 w 217"/>
                  <a:gd name="T73" fmla="*/ 195 h 243"/>
                  <a:gd name="T74" fmla="*/ 173 w 217"/>
                  <a:gd name="T75"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43">
                    <a:moveTo>
                      <a:pt x="213" y="97"/>
                    </a:moveTo>
                    <a:cubicBezTo>
                      <a:pt x="216" y="108"/>
                      <a:pt x="217" y="118"/>
                      <a:pt x="217" y="129"/>
                    </a:cubicBezTo>
                    <a:cubicBezTo>
                      <a:pt x="207" y="131"/>
                      <a:pt x="198" y="140"/>
                      <a:pt x="195" y="153"/>
                    </a:cubicBezTo>
                    <a:cubicBezTo>
                      <a:pt x="192" y="165"/>
                      <a:pt x="196" y="179"/>
                      <a:pt x="205" y="188"/>
                    </a:cubicBezTo>
                    <a:cubicBezTo>
                      <a:pt x="200" y="197"/>
                      <a:pt x="194" y="205"/>
                      <a:pt x="188" y="212"/>
                    </a:cubicBezTo>
                    <a:cubicBezTo>
                      <a:pt x="181" y="208"/>
                      <a:pt x="174" y="206"/>
                      <a:pt x="167" y="206"/>
                    </a:cubicBezTo>
                    <a:cubicBezTo>
                      <a:pt x="163" y="207"/>
                      <a:pt x="159" y="208"/>
                      <a:pt x="155" y="210"/>
                    </a:cubicBezTo>
                    <a:cubicBezTo>
                      <a:pt x="145" y="216"/>
                      <a:pt x="140" y="228"/>
                      <a:pt x="141" y="240"/>
                    </a:cubicBezTo>
                    <a:cubicBezTo>
                      <a:pt x="136" y="242"/>
                      <a:pt x="131" y="243"/>
                      <a:pt x="125" y="243"/>
                    </a:cubicBezTo>
                    <a:cubicBezTo>
                      <a:pt x="120" y="243"/>
                      <a:pt x="115" y="243"/>
                      <a:pt x="110" y="243"/>
                    </a:cubicBezTo>
                    <a:cubicBezTo>
                      <a:pt x="107" y="231"/>
                      <a:pt x="99" y="220"/>
                      <a:pt x="87" y="216"/>
                    </a:cubicBezTo>
                    <a:cubicBezTo>
                      <a:pt x="83" y="214"/>
                      <a:pt x="79" y="213"/>
                      <a:pt x="75" y="214"/>
                    </a:cubicBezTo>
                    <a:cubicBezTo>
                      <a:pt x="67" y="214"/>
                      <a:pt x="61" y="218"/>
                      <a:pt x="56" y="223"/>
                    </a:cubicBezTo>
                    <a:cubicBezTo>
                      <a:pt x="48" y="217"/>
                      <a:pt x="40" y="210"/>
                      <a:pt x="33" y="202"/>
                    </a:cubicBezTo>
                    <a:cubicBezTo>
                      <a:pt x="39" y="191"/>
                      <a:pt x="39" y="178"/>
                      <a:pt x="33" y="166"/>
                    </a:cubicBezTo>
                    <a:cubicBezTo>
                      <a:pt x="27" y="154"/>
                      <a:pt x="16" y="147"/>
                      <a:pt x="4" y="146"/>
                    </a:cubicBezTo>
                    <a:cubicBezTo>
                      <a:pt x="2" y="136"/>
                      <a:pt x="0" y="125"/>
                      <a:pt x="0" y="115"/>
                    </a:cubicBezTo>
                    <a:cubicBezTo>
                      <a:pt x="11" y="112"/>
                      <a:pt x="20" y="104"/>
                      <a:pt x="23" y="91"/>
                    </a:cubicBezTo>
                    <a:cubicBezTo>
                      <a:pt x="25" y="78"/>
                      <a:pt x="21" y="65"/>
                      <a:pt x="13" y="56"/>
                    </a:cubicBezTo>
                    <a:cubicBezTo>
                      <a:pt x="18" y="47"/>
                      <a:pt x="23" y="38"/>
                      <a:pt x="30" y="31"/>
                    </a:cubicBezTo>
                    <a:cubicBezTo>
                      <a:pt x="36" y="36"/>
                      <a:pt x="43" y="38"/>
                      <a:pt x="50" y="37"/>
                    </a:cubicBezTo>
                    <a:cubicBezTo>
                      <a:pt x="54" y="37"/>
                      <a:pt x="58" y="36"/>
                      <a:pt x="62" y="34"/>
                    </a:cubicBezTo>
                    <a:cubicBezTo>
                      <a:pt x="72" y="27"/>
                      <a:pt x="77" y="16"/>
                      <a:pt x="77" y="3"/>
                    </a:cubicBezTo>
                    <a:cubicBezTo>
                      <a:pt x="82" y="2"/>
                      <a:pt x="87" y="1"/>
                      <a:pt x="92" y="0"/>
                    </a:cubicBezTo>
                    <a:cubicBezTo>
                      <a:pt x="97" y="0"/>
                      <a:pt x="103" y="0"/>
                      <a:pt x="108" y="1"/>
                    </a:cubicBezTo>
                    <a:cubicBezTo>
                      <a:pt x="111" y="13"/>
                      <a:pt x="119" y="24"/>
                      <a:pt x="131" y="28"/>
                    </a:cubicBezTo>
                    <a:cubicBezTo>
                      <a:pt x="135" y="29"/>
                      <a:pt x="139" y="30"/>
                      <a:pt x="143" y="30"/>
                    </a:cubicBezTo>
                    <a:cubicBezTo>
                      <a:pt x="150" y="29"/>
                      <a:pt x="157" y="26"/>
                      <a:pt x="161" y="20"/>
                    </a:cubicBezTo>
                    <a:cubicBezTo>
                      <a:pt x="170" y="27"/>
                      <a:pt x="178" y="34"/>
                      <a:pt x="185" y="42"/>
                    </a:cubicBezTo>
                    <a:cubicBezTo>
                      <a:pt x="179" y="52"/>
                      <a:pt x="179" y="66"/>
                      <a:pt x="185" y="78"/>
                    </a:cubicBezTo>
                    <a:cubicBezTo>
                      <a:pt x="191" y="90"/>
                      <a:pt x="202" y="97"/>
                      <a:pt x="213" y="97"/>
                    </a:cubicBezTo>
                    <a:close/>
                    <a:moveTo>
                      <a:pt x="173" y="146"/>
                    </a:moveTo>
                    <a:cubicBezTo>
                      <a:pt x="182" y="107"/>
                      <a:pt x="160" y="65"/>
                      <a:pt x="125" y="52"/>
                    </a:cubicBezTo>
                    <a:cubicBezTo>
                      <a:pt x="116" y="49"/>
                      <a:pt x="107" y="48"/>
                      <a:pt x="99" y="48"/>
                    </a:cubicBezTo>
                    <a:cubicBezTo>
                      <a:pt x="73" y="50"/>
                      <a:pt x="52" y="69"/>
                      <a:pt x="45" y="98"/>
                    </a:cubicBezTo>
                    <a:cubicBezTo>
                      <a:pt x="36" y="136"/>
                      <a:pt x="57" y="178"/>
                      <a:pt x="93" y="192"/>
                    </a:cubicBezTo>
                    <a:cubicBezTo>
                      <a:pt x="101" y="195"/>
                      <a:pt x="110" y="196"/>
                      <a:pt x="119" y="195"/>
                    </a:cubicBezTo>
                    <a:cubicBezTo>
                      <a:pt x="144" y="193"/>
                      <a:pt x="166" y="174"/>
                      <a:pt x="173" y="1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09" name="Freeform 13"/>
              <p:cNvSpPr>
                <a:spLocks noEditPoints="1"/>
              </p:cNvSpPr>
              <p:nvPr/>
            </p:nvSpPr>
            <p:spPr bwMode="auto">
              <a:xfrm>
                <a:off x="10757560" y="4019641"/>
                <a:ext cx="648600" cy="726312"/>
              </a:xfrm>
              <a:custGeom>
                <a:avLst/>
                <a:gdLst>
                  <a:gd name="T0" fmla="*/ 324 w 331"/>
                  <a:gd name="T1" fmla="*/ 148 h 371"/>
                  <a:gd name="T2" fmla="*/ 331 w 331"/>
                  <a:gd name="T3" fmla="*/ 197 h 371"/>
                  <a:gd name="T4" fmla="*/ 297 w 331"/>
                  <a:gd name="T5" fmla="*/ 233 h 371"/>
                  <a:gd name="T6" fmla="*/ 311 w 331"/>
                  <a:gd name="T7" fmla="*/ 286 h 371"/>
                  <a:gd name="T8" fmla="*/ 286 w 331"/>
                  <a:gd name="T9" fmla="*/ 324 h 371"/>
                  <a:gd name="T10" fmla="*/ 255 w 331"/>
                  <a:gd name="T11" fmla="*/ 314 h 371"/>
                  <a:gd name="T12" fmla="*/ 237 w 331"/>
                  <a:gd name="T13" fmla="*/ 320 h 371"/>
                  <a:gd name="T14" fmla="*/ 214 w 331"/>
                  <a:gd name="T15" fmla="*/ 367 h 371"/>
                  <a:gd name="T16" fmla="*/ 191 w 331"/>
                  <a:gd name="T17" fmla="*/ 371 h 371"/>
                  <a:gd name="T18" fmla="*/ 167 w 331"/>
                  <a:gd name="T19" fmla="*/ 371 h 371"/>
                  <a:gd name="T20" fmla="*/ 132 w 331"/>
                  <a:gd name="T21" fmla="*/ 329 h 371"/>
                  <a:gd name="T22" fmla="*/ 113 w 331"/>
                  <a:gd name="T23" fmla="*/ 326 h 371"/>
                  <a:gd name="T24" fmla="*/ 85 w 331"/>
                  <a:gd name="T25" fmla="*/ 340 h 371"/>
                  <a:gd name="T26" fmla="*/ 50 w 331"/>
                  <a:gd name="T27" fmla="*/ 307 h 371"/>
                  <a:gd name="T28" fmla="*/ 50 w 331"/>
                  <a:gd name="T29" fmla="*/ 253 h 371"/>
                  <a:gd name="T30" fmla="*/ 6 w 331"/>
                  <a:gd name="T31" fmla="*/ 223 h 371"/>
                  <a:gd name="T32" fmla="*/ 0 w 331"/>
                  <a:gd name="T33" fmla="*/ 175 h 371"/>
                  <a:gd name="T34" fmla="*/ 34 w 331"/>
                  <a:gd name="T35" fmla="*/ 139 h 371"/>
                  <a:gd name="T36" fmla="*/ 19 w 331"/>
                  <a:gd name="T37" fmla="*/ 85 h 371"/>
                  <a:gd name="T38" fmla="*/ 45 w 331"/>
                  <a:gd name="T39" fmla="*/ 48 h 371"/>
                  <a:gd name="T40" fmla="*/ 76 w 331"/>
                  <a:gd name="T41" fmla="*/ 57 h 371"/>
                  <a:gd name="T42" fmla="*/ 94 w 331"/>
                  <a:gd name="T43" fmla="*/ 51 h 371"/>
                  <a:gd name="T44" fmla="*/ 117 w 331"/>
                  <a:gd name="T45" fmla="*/ 5 h 371"/>
                  <a:gd name="T46" fmla="*/ 140 w 331"/>
                  <a:gd name="T47" fmla="*/ 1 h 371"/>
                  <a:gd name="T48" fmla="*/ 164 w 331"/>
                  <a:gd name="T49" fmla="*/ 1 h 371"/>
                  <a:gd name="T50" fmla="*/ 199 w 331"/>
                  <a:gd name="T51" fmla="*/ 43 h 371"/>
                  <a:gd name="T52" fmla="*/ 218 w 331"/>
                  <a:gd name="T53" fmla="*/ 45 h 371"/>
                  <a:gd name="T54" fmla="*/ 246 w 331"/>
                  <a:gd name="T55" fmla="*/ 31 h 371"/>
                  <a:gd name="T56" fmla="*/ 281 w 331"/>
                  <a:gd name="T57" fmla="*/ 64 h 371"/>
                  <a:gd name="T58" fmla="*/ 281 w 331"/>
                  <a:gd name="T59" fmla="*/ 119 h 371"/>
                  <a:gd name="T60" fmla="*/ 324 w 331"/>
                  <a:gd name="T61" fmla="*/ 148 h 371"/>
                  <a:gd name="T62" fmla="*/ 263 w 331"/>
                  <a:gd name="T63" fmla="*/ 222 h 371"/>
                  <a:gd name="T64" fmla="*/ 190 w 331"/>
                  <a:gd name="T65" fmla="*/ 79 h 371"/>
                  <a:gd name="T66" fmla="*/ 150 w 331"/>
                  <a:gd name="T67" fmla="*/ 74 h 371"/>
                  <a:gd name="T68" fmla="*/ 68 w 331"/>
                  <a:gd name="T69" fmla="*/ 149 h 371"/>
                  <a:gd name="T70" fmla="*/ 141 w 331"/>
                  <a:gd name="T71" fmla="*/ 292 h 371"/>
                  <a:gd name="T72" fmla="*/ 181 w 331"/>
                  <a:gd name="T73" fmla="*/ 298 h 371"/>
                  <a:gd name="T74" fmla="*/ 263 w 331"/>
                  <a:gd name="T75" fmla="*/ 22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71">
                    <a:moveTo>
                      <a:pt x="324" y="148"/>
                    </a:moveTo>
                    <a:cubicBezTo>
                      <a:pt x="329" y="164"/>
                      <a:pt x="331" y="180"/>
                      <a:pt x="331" y="197"/>
                    </a:cubicBezTo>
                    <a:cubicBezTo>
                      <a:pt x="315" y="200"/>
                      <a:pt x="301" y="213"/>
                      <a:pt x="297" y="233"/>
                    </a:cubicBezTo>
                    <a:cubicBezTo>
                      <a:pt x="293" y="252"/>
                      <a:pt x="299" y="272"/>
                      <a:pt x="311" y="286"/>
                    </a:cubicBezTo>
                    <a:cubicBezTo>
                      <a:pt x="304" y="300"/>
                      <a:pt x="296" y="313"/>
                      <a:pt x="286" y="324"/>
                    </a:cubicBezTo>
                    <a:cubicBezTo>
                      <a:pt x="276" y="317"/>
                      <a:pt x="265" y="314"/>
                      <a:pt x="255" y="314"/>
                    </a:cubicBezTo>
                    <a:cubicBezTo>
                      <a:pt x="248" y="315"/>
                      <a:pt x="242" y="317"/>
                      <a:pt x="237" y="320"/>
                    </a:cubicBezTo>
                    <a:cubicBezTo>
                      <a:pt x="221" y="329"/>
                      <a:pt x="213" y="348"/>
                      <a:pt x="214" y="367"/>
                    </a:cubicBezTo>
                    <a:cubicBezTo>
                      <a:pt x="207" y="369"/>
                      <a:pt x="199" y="370"/>
                      <a:pt x="191" y="371"/>
                    </a:cubicBezTo>
                    <a:cubicBezTo>
                      <a:pt x="183" y="371"/>
                      <a:pt x="175" y="371"/>
                      <a:pt x="167" y="371"/>
                    </a:cubicBezTo>
                    <a:cubicBezTo>
                      <a:pt x="163" y="352"/>
                      <a:pt x="150" y="335"/>
                      <a:pt x="132" y="329"/>
                    </a:cubicBezTo>
                    <a:cubicBezTo>
                      <a:pt x="126" y="326"/>
                      <a:pt x="119" y="326"/>
                      <a:pt x="113" y="326"/>
                    </a:cubicBezTo>
                    <a:cubicBezTo>
                      <a:pt x="102" y="327"/>
                      <a:pt x="93" y="332"/>
                      <a:pt x="85" y="340"/>
                    </a:cubicBezTo>
                    <a:cubicBezTo>
                      <a:pt x="72" y="331"/>
                      <a:pt x="60" y="320"/>
                      <a:pt x="50" y="307"/>
                    </a:cubicBezTo>
                    <a:cubicBezTo>
                      <a:pt x="58" y="292"/>
                      <a:pt x="59" y="271"/>
                      <a:pt x="50" y="253"/>
                    </a:cubicBezTo>
                    <a:cubicBezTo>
                      <a:pt x="40" y="235"/>
                      <a:pt x="23" y="224"/>
                      <a:pt x="6" y="223"/>
                    </a:cubicBezTo>
                    <a:cubicBezTo>
                      <a:pt x="2" y="207"/>
                      <a:pt x="0" y="191"/>
                      <a:pt x="0" y="175"/>
                    </a:cubicBezTo>
                    <a:cubicBezTo>
                      <a:pt x="16" y="171"/>
                      <a:pt x="30" y="158"/>
                      <a:pt x="34" y="139"/>
                    </a:cubicBezTo>
                    <a:cubicBezTo>
                      <a:pt x="38" y="119"/>
                      <a:pt x="32" y="99"/>
                      <a:pt x="19" y="85"/>
                    </a:cubicBezTo>
                    <a:cubicBezTo>
                      <a:pt x="26" y="71"/>
                      <a:pt x="35" y="59"/>
                      <a:pt x="45" y="48"/>
                    </a:cubicBezTo>
                    <a:cubicBezTo>
                      <a:pt x="55" y="55"/>
                      <a:pt x="66" y="58"/>
                      <a:pt x="76" y="57"/>
                    </a:cubicBezTo>
                    <a:cubicBezTo>
                      <a:pt x="83" y="57"/>
                      <a:pt x="89" y="55"/>
                      <a:pt x="94" y="51"/>
                    </a:cubicBezTo>
                    <a:cubicBezTo>
                      <a:pt x="110" y="42"/>
                      <a:pt x="118" y="24"/>
                      <a:pt x="117" y="5"/>
                    </a:cubicBezTo>
                    <a:cubicBezTo>
                      <a:pt x="124" y="3"/>
                      <a:pt x="132" y="1"/>
                      <a:pt x="140" y="1"/>
                    </a:cubicBezTo>
                    <a:cubicBezTo>
                      <a:pt x="148" y="0"/>
                      <a:pt x="156" y="0"/>
                      <a:pt x="164" y="1"/>
                    </a:cubicBezTo>
                    <a:cubicBezTo>
                      <a:pt x="168" y="20"/>
                      <a:pt x="181" y="36"/>
                      <a:pt x="199" y="43"/>
                    </a:cubicBezTo>
                    <a:cubicBezTo>
                      <a:pt x="205" y="45"/>
                      <a:pt x="211" y="46"/>
                      <a:pt x="218" y="45"/>
                    </a:cubicBezTo>
                    <a:cubicBezTo>
                      <a:pt x="228" y="45"/>
                      <a:pt x="238" y="39"/>
                      <a:pt x="246" y="31"/>
                    </a:cubicBezTo>
                    <a:cubicBezTo>
                      <a:pt x="259" y="41"/>
                      <a:pt x="271" y="52"/>
                      <a:pt x="281" y="64"/>
                    </a:cubicBezTo>
                    <a:cubicBezTo>
                      <a:pt x="273" y="79"/>
                      <a:pt x="272" y="100"/>
                      <a:pt x="281" y="119"/>
                    </a:cubicBezTo>
                    <a:cubicBezTo>
                      <a:pt x="291" y="137"/>
                      <a:pt x="307" y="148"/>
                      <a:pt x="324" y="148"/>
                    </a:cubicBezTo>
                    <a:close/>
                    <a:moveTo>
                      <a:pt x="263" y="222"/>
                    </a:moveTo>
                    <a:cubicBezTo>
                      <a:pt x="276" y="163"/>
                      <a:pt x="244" y="99"/>
                      <a:pt x="190" y="79"/>
                    </a:cubicBezTo>
                    <a:cubicBezTo>
                      <a:pt x="177" y="74"/>
                      <a:pt x="163" y="73"/>
                      <a:pt x="150" y="74"/>
                    </a:cubicBezTo>
                    <a:cubicBezTo>
                      <a:pt x="112" y="77"/>
                      <a:pt x="78" y="105"/>
                      <a:pt x="68" y="149"/>
                    </a:cubicBezTo>
                    <a:cubicBezTo>
                      <a:pt x="54" y="208"/>
                      <a:pt x="87" y="272"/>
                      <a:pt x="141" y="292"/>
                    </a:cubicBezTo>
                    <a:cubicBezTo>
                      <a:pt x="154" y="297"/>
                      <a:pt x="168" y="299"/>
                      <a:pt x="181" y="298"/>
                    </a:cubicBezTo>
                    <a:cubicBezTo>
                      <a:pt x="219" y="295"/>
                      <a:pt x="253" y="266"/>
                      <a:pt x="263" y="222"/>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solidFill>
                    <a:schemeClr val="tx2"/>
                  </a:solidFill>
                </a:endParaRPr>
              </a:p>
            </p:txBody>
          </p:sp>
        </p:grpSp>
      </p:grpSp>
      <p:grpSp>
        <p:nvGrpSpPr>
          <p:cNvPr id="110" name="Group 109"/>
          <p:cNvGrpSpPr/>
          <p:nvPr/>
        </p:nvGrpSpPr>
        <p:grpSpPr>
          <a:xfrm>
            <a:off x="10346021" y="4076214"/>
            <a:ext cx="850561" cy="940409"/>
            <a:chOff x="8343722" y="3436398"/>
            <a:chExt cx="850561" cy="940409"/>
          </a:xfrm>
        </p:grpSpPr>
        <p:sp>
          <p:nvSpPr>
            <p:cNvPr id="111" name="Freeform 110"/>
            <p:cNvSpPr/>
            <p:nvPr/>
          </p:nvSpPr>
          <p:spPr bwMode="auto">
            <a:xfrm>
              <a:off x="8399614" y="3460016"/>
              <a:ext cx="781146" cy="689246"/>
            </a:xfrm>
            <a:custGeom>
              <a:avLst/>
              <a:gdLst>
                <a:gd name="connsiteX0" fmla="*/ 0 w 781146"/>
                <a:gd name="connsiteY0" fmla="*/ 78115 h 689246"/>
                <a:gd name="connsiteX1" fmla="*/ 698436 w 781146"/>
                <a:gd name="connsiteY1" fmla="*/ 0 h 689246"/>
                <a:gd name="connsiteX2" fmla="*/ 781146 w 781146"/>
                <a:gd name="connsiteY2" fmla="*/ 560587 h 689246"/>
                <a:gd name="connsiteX3" fmla="*/ 68925 w 781146"/>
                <a:gd name="connsiteY3" fmla="*/ 689246 h 689246"/>
                <a:gd name="connsiteX4" fmla="*/ 0 w 781146"/>
                <a:gd name="connsiteY4" fmla="*/ 78115 h 68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46" h="689246">
                  <a:moveTo>
                    <a:pt x="0" y="78115"/>
                  </a:moveTo>
                  <a:lnTo>
                    <a:pt x="698436" y="0"/>
                  </a:lnTo>
                  <a:lnTo>
                    <a:pt x="781146" y="560587"/>
                  </a:lnTo>
                  <a:lnTo>
                    <a:pt x="68925" y="689246"/>
                  </a:lnTo>
                  <a:lnTo>
                    <a:pt x="0" y="78115"/>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12" name="Group 111"/>
            <p:cNvGrpSpPr/>
            <p:nvPr/>
          </p:nvGrpSpPr>
          <p:grpSpPr>
            <a:xfrm>
              <a:off x="8343722" y="3436398"/>
              <a:ext cx="850561" cy="940409"/>
              <a:chOff x="9765233" y="3442775"/>
              <a:chExt cx="2122146" cy="2346317"/>
            </a:xfrm>
          </p:grpSpPr>
          <p:sp>
            <p:nvSpPr>
              <p:cNvPr id="113" name="AutoShape 7"/>
              <p:cNvSpPr>
                <a:spLocks noChangeAspect="1" noChangeArrowheads="1" noTextEdit="1"/>
              </p:cNvSpPr>
              <p:nvPr/>
            </p:nvSpPr>
            <p:spPr bwMode="auto">
              <a:xfrm>
                <a:off x="9768223" y="3445764"/>
                <a:ext cx="2116168" cy="23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14" name="Freeform 9"/>
              <p:cNvSpPr>
                <a:spLocks noEditPoints="1"/>
              </p:cNvSpPr>
              <p:nvPr/>
            </p:nvSpPr>
            <p:spPr bwMode="auto">
              <a:xfrm>
                <a:off x="9765233" y="3442775"/>
                <a:ext cx="2122146" cy="2346317"/>
              </a:xfrm>
              <a:custGeom>
                <a:avLst/>
                <a:gdLst>
                  <a:gd name="T0" fmla="*/ 0 w 1082"/>
                  <a:gd name="T1" fmla="*/ 155 h 1196"/>
                  <a:gd name="T2" fmla="*/ 85 w 1082"/>
                  <a:gd name="T3" fmla="*/ 893 h 1196"/>
                  <a:gd name="T4" fmla="*/ 129 w 1082"/>
                  <a:gd name="T5" fmla="*/ 956 h 1196"/>
                  <a:gd name="T6" fmla="*/ 213 w 1082"/>
                  <a:gd name="T7" fmla="*/ 938 h 1196"/>
                  <a:gd name="T8" fmla="*/ 167 w 1082"/>
                  <a:gd name="T9" fmla="*/ 1024 h 1196"/>
                  <a:gd name="T10" fmla="*/ 517 w 1082"/>
                  <a:gd name="T11" fmla="*/ 1196 h 1196"/>
                  <a:gd name="T12" fmla="*/ 866 w 1082"/>
                  <a:gd name="T13" fmla="*/ 1024 h 1196"/>
                  <a:gd name="T14" fmla="*/ 607 w 1082"/>
                  <a:gd name="T15" fmla="*/ 857 h 1196"/>
                  <a:gd name="T16" fmla="*/ 1082 w 1082"/>
                  <a:gd name="T17" fmla="*/ 759 h 1196"/>
                  <a:gd name="T18" fmla="*/ 984 w 1082"/>
                  <a:gd name="T19" fmla="*/ 0 h 1196"/>
                  <a:gd name="T20" fmla="*/ 31 w 1082"/>
                  <a:gd name="T21" fmla="*/ 119 h 1196"/>
                  <a:gd name="T22" fmla="*/ 0 w 1082"/>
                  <a:gd name="T23" fmla="*/ 155 h 1196"/>
                  <a:gd name="T24" fmla="*/ 92 w 1082"/>
                  <a:gd name="T25" fmla="*/ 152 h 1196"/>
                  <a:gd name="T26" fmla="*/ 943 w 1082"/>
                  <a:gd name="T27" fmla="*/ 44 h 1196"/>
                  <a:gd name="T28" fmla="*/ 1034 w 1082"/>
                  <a:gd name="T29" fmla="*/ 695 h 1196"/>
                  <a:gd name="T30" fmla="*/ 180 w 1082"/>
                  <a:gd name="T31" fmla="*/ 861 h 1196"/>
                  <a:gd name="T32" fmla="*/ 92 w 1082"/>
                  <a:gd name="T33" fmla="*/ 15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1196">
                    <a:moveTo>
                      <a:pt x="0" y="155"/>
                    </a:moveTo>
                    <a:cubicBezTo>
                      <a:pt x="85" y="893"/>
                      <a:pt x="85" y="893"/>
                      <a:pt x="85" y="893"/>
                    </a:cubicBezTo>
                    <a:cubicBezTo>
                      <a:pt x="129" y="956"/>
                      <a:pt x="129" y="956"/>
                      <a:pt x="129" y="956"/>
                    </a:cubicBezTo>
                    <a:cubicBezTo>
                      <a:pt x="213" y="938"/>
                      <a:pt x="213" y="938"/>
                      <a:pt x="213" y="938"/>
                    </a:cubicBezTo>
                    <a:cubicBezTo>
                      <a:pt x="184" y="964"/>
                      <a:pt x="167" y="993"/>
                      <a:pt x="167" y="1024"/>
                    </a:cubicBezTo>
                    <a:cubicBezTo>
                      <a:pt x="167" y="1119"/>
                      <a:pt x="324" y="1196"/>
                      <a:pt x="517" y="1196"/>
                    </a:cubicBezTo>
                    <a:cubicBezTo>
                      <a:pt x="709" y="1196"/>
                      <a:pt x="866" y="1119"/>
                      <a:pt x="866" y="1024"/>
                    </a:cubicBezTo>
                    <a:cubicBezTo>
                      <a:pt x="866" y="944"/>
                      <a:pt x="756" y="877"/>
                      <a:pt x="607" y="857"/>
                    </a:cubicBezTo>
                    <a:cubicBezTo>
                      <a:pt x="1082" y="759"/>
                      <a:pt x="1082" y="759"/>
                      <a:pt x="1082" y="759"/>
                    </a:cubicBezTo>
                    <a:cubicBezTo>
                      <a:pt x="984" y="0"/>
                      <a:pt x="984" y="0"/>
                      <a:pt x="984" y="0"/>
                    </a:cubicBezTo>
                    <a:cubicBezTo>
                      <a:pt x="31" y="119"/>
                      <a:pt x="31" y="119"/>
                      <a:pt x="31" y="119"/>
                    </a:cubicBezTo>
                    <a:lnTo>
                      <a:pt x="0" y="155"/>
                    </a:lnTo>
                    <a:close/>
                    <a:moveTo>
                      <a:pt x="92" y="152"/>
                    </a:moveTo>
                    <a:cubicBezTo>
                      <a:pt x="943" y="44"/>
                      <a:pt x="943" y="44"/>
                      <a:pt x="943" y="44"/>
                    </a:cubicBezTo>
                    <a:cubicBezTo>
                      <a:pt x="1034" y="695"/>
                      <a:pt x="1034" y="695"/>
                      <a:pt x="1034" y="695"/>
                    </a:cubicBezTo>
                    <a:cubicBezTo>
                      <a:pt x="180" y="861"/>
                      <a:pt x="180" y="861"/>
                      <a:pt x="180" y="861"/>
                    </a:cubicBezTo>
                    <a:lnTo>
                      <a:pt x="92" y="152"/>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15" name="Freeform 10"/>
              <p:cNvSpPr>
                <a:spLocks noEditPoints="1"/>
              </p:cNvSpPr>
              <p:nvPr/>
            </p:nvSpPr>
            <p:spPr bwMode="auto">
              <a:xfrm>
                <a:off x="10930919" y="4231855"/>
                <a:ext cx="298894" cy="304872"/>
              </a:xfrm>
              <a:custGeom>
                <a:avLst/>
                <a:gdLst>
                  <a:gd name="T0" fmla="*/ 93 w 152"/>
                  <a:gd name="T1" fmla="*/ 5 h 155"/>
                  <a:gd name="T2" fmla="*/ 143 w 152"/>
                  <a:gd name="T3" fmla="*/ 103 h 155"/>
                  <a:gd name="T4" fmla="*/ 87 w 152"/>
                  <a:gd name="T5" fmla="*/ 154 h 155"/>
                  <a:gd name="T6" fmla="*/ 60 w 152"/>
                  <a:gd name="T7" fmla="*/ 150 h 155"/>
                  <a:gd name="T8" fmla="*/ 10 w 152"/>
                  <a:gd name="T9" fmla="*/ 53 h 155"/>
                  <a:gd name="T10" fmla="*/ 66 w 152"/>
                  <a:gd name="T11" fmla="*/ 1 h 155"/>
                  <a:gd name="T12" fmla="*/ 93 w 152"/>
                  <a:gd name="T13" fmla="*/ 5 h 155"/>
                  <a:gd name="T14" fmla="*/ 111 w 152"/>
                  <a:gd name="T15" fmla="*/ 91 h 155"/>
                  <a:gd name="T16" fmla="*/ 85 w 152"/>
                  <a:gd name="T17" fmla="*/ 40 h 155"/>
                  <a:gd name="T18" fmla="*/ 71 w 152"/>
                  <a:gd name="T19" fmla="*/ 38 h 155"/>
                  <a:gd name="T20" fmla="*/ 42 w 152"/>
                  <a:gd name="T21" fmla="*/ 65 h 155"/>
                  <a:gd name="T22" fmla="*/ 68 w 152"/>
                  <a:gd name="T23" fmla="*/ 115 h 155"/>
                  <a:gd name="T24" fmla="*/ 82 w 152"/>
                  <a:gd name="T25" fmla="*/ 117 h 155"/>
                  <a:gd name="T26" fmla="*/ 111 w 152"/>
                  <a:gd name="T2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55">
                    <a:moveTo>
                      <a:pt x="93" y="5"/>
                    </a:moveTo>
                    <a:cubicBezTo>
                      <a:pt x="130" y="19"/>
                      <a:pt x="152" y="62"/>
                      <a:pt x="143" y="103"/>
                    </a:cubicBezTo>
                    <a:cubicBezTo>
                      <a:pt x="136" y="133"/>
                      <a:pt x="113" y="152"/>
                      <a:pt x="87" y="154"/>
                    </a:cubicBezTo>
                    <a:cubicBezTo>
                      <a:pt x="78" y="155"/>
                      <a:pt x="69" y="154"/>
                      <a:pt x="60" y="150"/>
                    </a:cubicBezTo>
                    <a:cubicBezTo>
                      <a:pt x="23" y="137"/>
                      <a:pt x="0" y="93"/>
                      <a:pt x="10" y="53"/>
                    </a:cubicBezTo>
                    <a:cubicBezTo>
                      <a:pt x="17" y="23"/>
                      <a:pt x="40" y="3"/>
                      <a:pt x="66" y="1"/>
                    </a:cubicBezTo>
                    <a:cubicBezTo>
                      <a:pt x="75" y="0"/>
                      <a:pt x="84" y="1"/>
                      <a:pt x="93" y="5"/>
                    </a:cubicBezTo>
                    <a:close/>
                    <a:moveTo>
                      <a:pt x="111" y="91"/>
                    </a:moveTo>
                    <a:cubicBezTo>
                      <a:pt x="116" y="70"/>
                      <a:pt x="104" y="47"/>
                      <a:pt x="85" y="40"/>
                    </a:cubicBezTo>
                    <a:cubicBezTo>
                      <a:pt x="80" y="38"/>
                      <a:pt x="76" y="38"/>
                      <a:pt x="71" y="38"/>
                    </a:cubicBezTo>
                    <a:cubicBezTo>
                      <a:pt x="57" y="39"/>
                      <a:pt x="46" y="49"/>
                      <a:pt x="42" y="65"/>
                    </a:cubicBezTo>
                    <a:cubicBezTo>
                      <a:pt x="37" y="86"/>
                      <a:pt x="49" y="108"/>
                      <a:pt x="68" y="115"/>
                    </a:cubicBezTo>
                    <a:cubicBezTo>
                      <a:pt x="72" y="117"/>
                      <a:pt x="77" y="118"/>
                      <a:pt x="82" y="117"/>
                    </a:cubicBezTo>
                    <a:cubicBezTo>
                      <a:pt x="95" y="116"/>
                      <a:pt x="107" y="106"/>
                      <a:pt x="111" y="91"/>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16" name="Freeform 11"/>
              <p:cNvSpPr>
                <a:spLocks noEditPoints="1"/>
              </p:cNvSpPr>
              <p:nvPr/>
            </p:nvSpPr>
            <p:spPr bwMode="auto">
              <a:xfrm>
                <a:off x="10455679" y="4007684"/>
                <a:ext cx="197269" cy="197270"/>
              </a:xfrm>
              <a:custGeom>
                <a:avLst/>
                <a:gdLst>
                  <a:gd name="T0" fmla="*/ 61 w 100"/>
                  <a:gd name="T1" fmla="*/ 3 h 102"/>
                  <a:gd name="T2" fmla="*/ 94 w 100"/>
                  <a:gd name="T3" fmla="*/ 67 h 102"/>
                  <a:gd name="T4" fmla="*/ 57 w 100"/>
                  <a:gd name="T5" fmla="*/ 101 h 102"/>
                  <a:gd name="T6" fmla="*/ 39 w 100"/>
                  <a:gd name="T7" fmla="*/ 99 h 102"/>
                  <a:gd name="T8" fmla="*/ 6 w 100"/>
                  <a:gd name="T9" fmla="*/ 34 h 102"/>
                  <a:gd name="T10" fmla="*/ 43 w 100"/>
                  <a:gd name="T11" fmla="*/ 0 h 102"/>
                  <a:gd name="T12" fmla="*/ 61 w 100"/>
                  <a:gd name="T13" fmla="*/ 3 h 102"/>
                  <a:gd name="T14" fmla="*/ 72 w 100"/>
                  <a:gd name="T15" fmla="*/ 59 h 102"/>
                  <a:gd name="T16" fmla="*/ 55 w 100"/>
                  <a:gd name="T17" fmla="*/ 26 h 102"/>
                  <a:gd name="T18" fmla="*/ 46 w 100"/>
                  <a:gd name="T19" fmla="*/ 25 h 102"/>
                  <a:gd name="T20" fmla="*/ 27 w 100"/>
                  <a:gd name="T21" fmla="*/ 42 h 102"/>
                  <a:gd name="T22" fmla="*/ 44 w 100"/>
                  <a:gd name="T23" fmla="*/ 75 h 102"/>
                  <a:gd name="T24" fmla="*/ 53 w 100"/>
                  <a:gd name="T25" fmla="*/ 77 h 102"/>
                  <a:gd name="T26" fmla="*/ 72 w 100"/>
                  <a:gd name="T2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2">
                    <a:moveTo>
                      <a:pt x="61" y="3"/>
                    </a:moveTo>
                    <a:cubicBezTo>
                      <a:pt x="85" y="12"/>
                      <a:pt x="100" y="41"/>
                      <a:pt x="94" y="67"/>
                    </a:cubicBezTo>
                    <a:cubicBezTo>
                      <a:pt x="89" y="87"/>
                      <a:pt x="74" y="100"/>
                      <a:pt x="57" y="101"/>
                    </a:cubicBezTo>
                    <a:cubicBezTo>
                      <a:pt x="51" y="102"/>
                      <a:pt x="45" y="101"/>
                      <a:pt x="39" y="99"/>
                    </a:cubicBezTo>
                    <a:cubicBezTo>
                      <a:pt x="15" y="90"/>
                      <a:pt x="0" y="61"/>
                      <a:pt x="6" y="34"/>
                    </a:cubicBezTo>
                    <a:cubicBezTo>
                      <a:pt x="11" y="15"/>
                      <a:pt x="26" y="2"/>
                      <a:pt x="43" y="0"/>
                    </a:cubicBezTo>
                    <a:cubicBezTo>
                      <a:pt x="49" y="0"/>
                      <a:pt x="55" y="1"/>
                      <a:pt x="61" y="3"/>
                    </a:cubicBezTo>
                    <a:close/>
                    <a:moveTo>
                      <a:pt x="72" y="59"/>
                    </a:moveTo>
                    <a:cubicBezTo>
                      <a:pt x="75" y="46"/>
                      <a:pt x="68" y="31"/>
                      <a:pt x="55" y="26"/>
                    </a:cubicBezTo>
                    <a:cubicBezTo>
                      <a:pt x="52" y="25"/>
                      <a:pt x="49" y="25"/>
                      <a:pt x="46" y="25"/>
                    </a:cubicBezTo>
                    <a:cubicBezTo>
                      <a:pt x="37" y="26"/>
                      <a:pt x="30" y="32"/>
                      <a:pt x="27" y="42"/>
                    </a:cubicBezTo>
                    <a:cubicBezTo>
                      <a:pt x="24" y="56"/>
                      <a:pt x="32" y="71"/>
                      <a:pt x="44" y="75"/>
                    </a:cubicBezTo>
                    <a:cubicBezTo>
                      <a:pt x="47" y="77"/>
                      <a:pt x="50" y="77"/>
                      <a:pt x="53" y="77"/>
                    </a:cubicBezTo>
                    <a:cubicBezTo>
                      <a:pt x="62" y="76"/>
                      <a:pt x="70" y="69"/>
                      <a:pt x="72" y="59"/>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17" name="Freeform 12"/>
              <p:cNvSpPr>
                <a:spLocks noEditPoints="1"/>
              </p:cNvSpPr>
              <p:nvPr/>
            </p:nvSpPr>
            <p:spPr bwMode="auto">
              <a:xfrm>
                <a:off x="10339110" y="3867204"/>
                <a:ext cx="427418" cy="475241"/>
              </a:xfrm>
              <a:custGeom>
                <a:avLst/>
                <a:gdLst>
                  <a:gd name="T0" fmla="*/ 213 w 217"/>
                  <a:gd name="T1" fmla="*/ 97 h 243"/>
                  <a:gd name="T2" fmla="*/ 217 w 217"/>
                  <a:gd name="T3" fmla="*/ 129 h 243"/>
                  <a:gd name="T4" fmla="*/ 195 w 217"/>
                  <a:gd name="T5" fmla="*/ 153 h 243"/>
                  <a:gd name="T6" fmla="*/ 205 w 217"/>
                  <a:gd name="T7" fmla="*/ 188 h 243"/>
                  <a:gd name="T8" fmla="*/ 188 w 217"/>
                  <a:gd name="T9" fmla="*/ 212 h 243"/>
                  <a:gd name="T10" fmla="*/ 167 w 217"/>
                  <a:gd name="T11" fmla="*/ 206 h 243"/>
                  <a:gd name="T12" fmla="*/ 155 w 217"/>
                  <a:gd name="T13" fmla="*/ 210 h 243"/>
                  <a:gd name="T14" fmla="*/ 141 w 217"/>
                  <a:gd name="T15" fmla="*/ 240 h 243"/>
                  <a:gd name="T16" fmla="*/ 125 w 217"/>
                  <a:gd name="T17" fmla="*/ 243 h 243"/>
                  <a:gd name="T18" fmla="*/ 110 w 217"/>
                  <a:gd name="T19" fmla="*/ 243 h 243"/>
                  <a:gd name="T20" fmla="*/ 87 w 217"/>
                  <a:gd name="T21" fmla="*/ 216 h 243"/>
                  <a:gd name="T22" fmla="*/ 75 w 217"/>
                  <a:gd name="T23" fmla="*/ 214 h 243"/>
                  <a:gd name="T24" fmla="*/ 56 w 217"/>
                  <a:gd name="T25" fmla="*/ 223 h 243"/>
                  <a:gd name="T26" fmla="*/ 33 w 217"/>
                  <a:gd name="T27" fmla="*/ 202 h 243"/>
                  <a:gd name="T28" fmla="*/ 33 w 217"/>
                  <a:gd name="T29" fmla="*/ 166 h 243"/>
                  <a:gd name="T30" fmla="*/ 4 w 217"/>
                  <a:gd name="T31" fmla="*/ 146 h 243"/>
                  <a:gd name="T32" fmla="*/ 0 w 217"/>
                  <a:gd name="T33" fmla="*/ 115 h 243"/>
                  <a:gd name="T34" fmla="*/ 23 w 217"/>
                  <a:gd name="T35" fmla="*/ 91 h 243"/>
                  <a:gd name="T36" fmla="*/ 13 w 217"/>
                  <a:gd name="T37" fmla="*/ 56 h 243"/>
                  <a:gd name="T38" fmla="*/ 30 w 217"/>
                  <a:gd name="T39" fmla="*/ 31 h 243"/>
                  <a:gd name="T40" fmla="*/ 50 w 217"/>
                  <a:gd name="T41" fmla="*/ 37 h 243"/>
                  <a:gd name="T42" fmla="*/ 62 w 217"/>
                  <a:gd name="T43" fmla="*/ 34 h 243"/>
                  <a:gd name="T44" fmla="*/ 77 w 217"/>
                  <a:gd name="T45" fmla="*/ 3 h 243"/>
                  <a:gd name="T46" fmla="*/ 92 w 217"/>
                  <a:gd name="T47" fmla="*/ 0 h 243"/>
                  <a:gd name="T48" fmla="*/ 108 w 217"/>
                  <a:gd name="T49" fmla="*/ 1 h 243"/>
                  <a:gd name="T50" fmla="*/ 131 w 217"/>
                  <a:gd name="T51" fmla="*/ 28 h 243"/>
                  <a:gd name="T52" fmla="*/ 143 w 217"/>
                  <a:gd name="T53" fmla="*/ 30 h 243"/>
                  <a:gd name="T54" fmla="*/ 161 w 217"/>
                  <a:gd name="T55" fmla="*/ 20 h 243"/>
                  <a:gd name="T56" fmla="*/ 185 w 217"/>
                  <a:gd name="T57" fmla="*/ 42 h 243"/>
                  <a:gd name="T58" fmla="*/ 185 w 217"/>
                  <a:gd name="T59" fmla="*/ 78 h 243"/>
                  <a:gd name="T60" fmla="*/ 213 w 217"/>
                  <a:gd name="T61" fmla="*/ 97 h 243"/>
                  <a:gd name="T62" fmla="*/ 173 w 217"/>
                  <a:gd name="T63" fmla="*/ 146 h 243"/>
                  <a:gd name="T64" fmla="*/ 125 w 217"/>
                  <a:gd name="T65" fmla="*/ 52 h 243"/>
                  <a:gd name="T66" fmla="*/ 99 w 217"/>
                  <a:gd name="T67" fmla="*/ 48 h 243"/>
                  <a:gd name="T68" fmla="*/ 45 w 217"/>
                  <a:gd name="T69" fmla="*/ 98 h 243"/>
                  <a:gd name="T70" fmla="*/ 93 w 217"/>
                  <a:gd name="T71" fmla="*/ 192 h 243"/>
                  <a:gd name="T72" fmla="*/ 119 w 217"/>
                  <a:gd name="T73" fmla="*/ 195 h 243"/>
                  <a:gd name="T74" fmla="*/ 173 w 217"/>
                  <a:gd name="T75"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43">
                    <a:moveTo>
                      <a:pt x="213" y="97"/>
                    </a:moveTo>
                    <a:cubicBezTo>
                      <a:pt x="216" y="108"/>
                      <a:pt x="217" y="118"/>
                      <a:pt x="217" y="129"/>
                    </a:cubicBezTo>
                    <a:cubicBezTo>
                      <a:pt x="207" y="131"/>
                      <a:pt x="198" y="140"/>
                      <a:pt x="195" y="153"/>
                    </a:cubicBezTo>
                    <a:cubicBezTo>
                      <a:pt x="192" y="165"/>
                      <a:pt x="196" y="179"/>
                      <a:pt x="205" y="188"/>
                    </a:cubicBezTo>
                    <a:cubicBezTo>
                      <a:pt x="200" y="197"/>
                      <a:pt x="194" y="205"/>
                      <a:pt x="188" y="212"/>
                    </a:cubicBezTo>
                    <a:cubicBezTo>
                      <a:pt x="181" y="208"/>
                      <a:pt x="174" y="206"/>
                      <a:pt x="167" y="206"/>
                    </a:cubicBezTo>
                    <a:cubicBezTo>
                      <a:pt x="163" y="207"/>
                      <a:pt x="159" y="208"/>
                      <a:pt x="155" y="210"/>
                    </a:cubicBezTo>
                    <a:cubicBezTo>
                      <a:pt x="145" y="216"/>
                      <a:pt x="140" y="228"/>
                      <a:pt x="141" y="240"/>
                    </a:cubicBezTo>
                    <a:cubicBezTo>
                      <a:pt x="136" y="242"/>
                      <a:pt x="131" y="243"/>
                      <a:pt x="125" y="243"/>
                    </a:cubicBezTo>
                    <a:cubicBezTo>
                      <a:pt x="120" y="243"/>
                      <a:pt x="115" y="243"/>
                      <a:pt x="110" y="243"/>
                    </a:cubicBezTo>
                    <a:cubicBezTo>
                      <a:pt x="107" y="231"/>
                      <a:pt x="99" y="220"/>
                      <a:pt x="87" y="216"/>
                    </a:cubicBezTo>
                    <a:cubicBezTo>
                      <a:pt x="83" y="214"/>
                      <a:pt x="79" y="213"/>
                      <a:pt x="75" y="214"/>
                    </a:cubicBezTo>
                    <a:cubicBezTo>
                      <a:pt x="67" y="214"/>
                      <a:pt x="61" y="218"/>
                      <a:pt x="56" y="223"/>
                    </a:cubicBezTo>
                    <a:cubicBezTo>
                      <a:pt x="48" y="217"/>
                      <a:pt x="40" y="210"/>
                      <a:pt x="33" y="202"/>
                    </a:cubicBezTo>
                    <a:cubicBezTo>
                      <a:pt x="39" y="191"/>
                      <a:pt x="39" y="178"/>
                      <a:pt x="33" y="166"/>
                    </a:cubicBezTo>
                    <a:cubicBezTo>
                      <a:pt x="27" y="154"/>
                      <a:pt x="16" y="147"/>
                      <a:pt x="4" y="146"/>
                    </a:cubicBezTo>
                    <a:cubicBezTo>
                      <a:pt x="2" y="136"/>
                      <a:pt x="0" y="125"/>
                      <a:pt x="0" y="115"/>
                    </a:cubicBezTo>
                    <a:cubicBezTo>
                      <a:pt x="11" y="112"/>
                      <a:pt x="20" y="104"/>
                      <a:pt x="23" y="91"/>
                    </a:cubicBezTo>
                    <a:cubicBezTo>
                      <a:pt x="25" y="78"/>
                      <a:pt x="21" y="65"/>
                      <a:pt x="13" y="56"/>
                    </a:cubicBezTo>
                    <a:cubicBezTo>
                      <a:pt x="18" y="47"/>
                      <a:pt x="23" y="38"/>
                      <a:pt x="30" y="31"/>
                    </a:cubicBezTo>
                    <a:cubicBezTo>
                      <a:pt x="36" y="36"/>
                      <a:pt x="43" y="38"/>
                      <a:pt x="50" y="37"/>
                    </a:cubicBezTo>
                    <a:cubicBezTo>
                      <a:pt x="54" y="37"/>
                      <a:pt x="58" y="36"/>
                      <a:pt x="62" y="34"/>
                    </a:cubicBezTo>
                    <a:cubicBezTo>
                      <a:pt x="72" y="27"/>
                      <a:pt x="77" y="16"/>
                      <a:pt x="77" y="3"/>
                    </a:cubicBezTo>
                    <a:cubicBezTo>
                      <a:pt x="82" y="2"/>
                      <a:pt x="87" y="1"/>
                      <a:pt x="92" y="0"/>
                    </a:cubicBezTo>
                    <a:cubicBezTo>
                      <a:pt x="97" y="0"/>
                      <a:pt x="103" y="0"/>
                      <a:pt x="108" y="1"/>
                    </a:cubicBezTo>
                    <a:cubicBezTo>
                      <a:pt x="111" y="13"/>
                      <a:pt x="119" y="24"/>
                      <a:pt x="131" y="28"/>
                    </a:cubicBezTo>
                    <a:cubicBezTo>
                      <a:pt x="135" y="29"/>
                      <a:pt x="139" y="30"/>
                      <a:pt x="143" y="30"/>
                    </a:cubicBezTo>
                    <a:cubicBezTo>
                      <a:pt x="150" y="29"/>
                      <a:pt x="157" y="26"/>
                      <a:pt x="161" y="20"/>
                    </a:cubicBezTo>
                    <a:cubicBezTo>
                      <a:pt x="170" y="27"/>
                      <a:pt x="178" y="34"/>
                      <a:pt x="185" y="42"/>
                    </a:cubicBezTo>
                    <a:cubicBezTo>
                      <a:pt x="179" y="52"/>
                      <a:pt x="179" y="66"/>
                      <a:pt x="185" y="78"/>
                    </a:cubicBezTo>
                    <a:cubicBezTo>
                      <a:pt x="191" y="90"/>
                      <a:pt x="202" y="97"/>
                      <a:pt x="213" y="97"/>
                    </a:cubicBezTo>
                    <a:close/>
                    <a:moveTo>
                      <a:pt x="173" y="146"/>
                    </a:moveTo>
                    <a:cubicBezTo>
                      <a:pt x="182" y="107"/>
                      <a:pt x="160" y="65"/>
                      <a:pt x="125" y="52"/>
                    </a:cubicBezTo>
                    <a:cubicBezTo>
                      <a:pt x="116" y="49"/>
                      <a:pt x="107" y="48"/>
                      <a:pt x="99" y="48"/>
                    </a:cubicBezTo>
                    <a:cubicBezTo>
                      <a:pt x="73" y="50"/>
                      <a:pt x="52" y="69"/>
                      <a:pt x="45" y="98"/>
                    </a:cubicBezTo>
                    <a:cubicBezTo>
                      <a:pt x="36" y="136"/>
                      <a:pt x="57" y="178"/>
                      <a:pt x="93" y="192"/>
                    </a:cubicBezTo>
                    <a:cubicBezTo>
                      <a:pt x="101" y="195"/>
                      <a:pt x="110" y="196"/>
                      <a:pt x="119" y="195"/>
                    </a:cubicBezTo>
                    <a:cubicBezTo>
                      <a:pt x="144" y="193"/>
                      <a:pt x="166" y="174"/>
                      <a:pt x="173" y="1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18" name="Freeform 13"/>
              <p:cNvSpPr>
                <a:spLocks noEditPoints="1"/>
              </p:cNvSpPr>
              <p:nvPr/>
            </p:nvSpPr>
            <p:spPr bwMode="auto">
              <a:xfrm>
                <a:off x="10757560" y="4019641"/>
                <a:ext cx="648600" cy="726312"/>
              </a:xfrm>
              <a:custGeom>
                <a:avLst/>
                <a:gdLst>
                  <a:gd name="T0" fmla="*/ 324 w 331"/>
                  <a:gd name="T1" fmla="*/ 148 h 371"/>
                  <a:gd name="T2" fmla="*/ 331 w 331"/>
                  <a:gd name="T3" fmla="*/ 197 h 371"/>
                  <a:gd name="T4" fmla="*/ 297 w 331"/>
                  <a:gd name="T5" fmla="*/ 233 h 371"/>
                  <a:gd name="T6" fmla="*/ 311 w 331"/>
                  <a:gd name="T7" fmla="*/ 286 h 371"/>
                  <a:gd name="T8" fmla="*/ 286 w 331"/>
                  <a:gd name="T9" fmla="*/ 324 h 371"/>
                  <a:gd name="T10" fmla="*/ 255 w 331"/>
                  <a:gd name="T11" fmla="*/ 314 h 371"/>
                  <a:gd name="T12" fmla="*/ 237 w 331"/>
                  <a:gd name="T13" fmla="*/ 320 h 371"/>
                  <a:gd name="T14" fmla="*/ 214 w 331"/>
                  <a:gd name="T15" fmla="*/ 367 h 371"/>
                  <a:gd name="T16" fmla="*/ 191 w 331"/>
                  <a:gd name="T17" fmla="*/ 371 h 371"/>
                  <a:gd name="T18" fmla="*/ 167 w 331"/>
                  <a:gd name="T19" fmla="*/ 371 h 371"/>
                  <a:gd name="T20" fmla="*/ 132 w 331"/>
                  <a:gd name="T21" fmla="*/ 329 h 371"/>
                  <a:gd name="T22" fmla="*/ 113 w 331"/>
                  <a:gd name="T23" fmla="*/ 326 h 371"/>
                  <a:gd name="T24" fmla="*/ 85 w 331"/>
                  <a:gd name="T25" fmla="*/ 340 h 371"/>
                  <a:gd name="T26" fmla="*/ 50 w 331"/>
                  <a:gd name="T27" fmla="*/ 307 h 371"/>
                  <a:gd name="T28" fmla="*/ 50 w 331"/>
                  <a:gd name="T29" fmla="*/ 253 h 371"/>
                  <a:gd name="T30" fmla="*/ 6 w 331"/>
                  <a:gd name="T31" fmla="*/ 223 h 371"/>
                  <a:gd name="T32" fmla="*/ 0 w 331"/>
                  <a:gd name="T33" fmla="*/ 175 h 371"/>
                  <a:gd name="T34" fmla="*/ 34 w 331"/>
                  <a:gd name="T35" fmla="*/ 139 h 371"/>
                  <a:gd name="T36" fmla="*/ 19 w 331"/>
                  <a:gd name="T37" fmla="*/ 85 h 371"/>
                  <a:gd name="T38" fmla="*/ 45 w 331"/>
                  <a:gd name="T39" fmla="*/ 48 h 371"/>
                  <a:gd name="T40" fmla="*/ 76 w 331"/>
                  <a:gd name="T41" fmla="*/ 57 h 371"/>
                  <a:gd name="T42" fmla="*/ 94 w 331"/>
                  <a:gd name="T43" fmla="*/ 51 h 371"/>
                  <a:gd name="T44" fmla="*/ 117 w 331"/>
                  <a:gd name="T45" fmla="*/ 5 h 371"/>
                  <a:gd name="T46" fmla="*/ 140 w 331"/>
                  <a:gd name="T47" fmla="*/ 1 h 371"/>
                  <a:gd name="T48" fmla="*/ 164 w 331"/>
                  <a:gd name="T49" fmla="*/ 1 h 371"/>
                  <a:gd name="T50" fmla="*/ 199 w 331"/>
                  <a:gd name="T51" fmla="*/ 43 h 371"/>
                  <a:gd name="T52" fmla="*/ 218 w 331"/>
                  <a:gd name="T53" fmla="*/ 45 h 371"/>
                  <a:gd name="T54" fmla="*/ 246 w 331"/>
                  <a:gd name="T55" fmla="*/ 31 h 371"/>
                  <a:gd name="T56" fmla="*/ 281 w 331"/>
                  <a:gd name="T57" fmla="*/ 64 h 371"/>
                  <a:gd name="T58" fmla="*/ 281 w 331"/>
                  <a:gd name="T59" fmla="*/ 119 h 371"/>
                  <a:gd name="T60" fmla="*/ 324 w 331"/>
                  <a:gd name="T61" fmla="*/ 148 h 371"/>
                  <a:gd name="T62" fmla="*/ 263 w 331"/>
                  <a:gd name="T63" fmla="*/ 222 h 371"/>
                  <a:gd name="T64" fmla="*/ 190 w 331"/>
                  <a:gd name="T65" fmla="*/ 79 h 371"/>
                  <a:gd name="T66" fmla="*/ 150 w 331"/>
                  <a:gd name="T67" fmla="*/ 74 h 371"/>
                  <a:gd name="T68" fmla="*/ 68 w 331"/>
                  <a:gd name="T69" fmla="*/ 149 h 371"/>
                  <a:gd name="T70" fmla="*/ 141 w 331"/>
                  <a:gd name="T71" fmla="*/ 292 h 371"/>
                  <a:gd name="T72" fmla="*/ 181 w 331"/>
                  <a:gd name="T73" fmla="*/ 298 h 371"/>
                  <a:gd name="T74" fmla="*/ 263 w 331"/>
                  <a:gd name="T75" fmla="*/ 22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71">
                    <a:moveTo>
                      <a:pt x="324" y="148"/>
                    </a:moveTo>
                    <a:cubicBezTo>
                      <a:pt x="329" y="164"/>
                      <a:pt x="331" y="180"/>
                      <a:pt x="331" y="197"/>
                    </a:cubicBezTo>
                    <a:cubicBezTo>
                      <a:pt x="315" y="200"/>
                      <a:pt x="301" y="213"/>
                      <a:pt x="297" y="233"/>
                    </a:cubicBezTo>
                    <a:cubicBezTo>
                      <a:pt x="293" y="252"/>
                      <a:pt x="299" y="272"/>
                      <a:pt x="311" y="286"/>
                    </a:cubicBezTo>
                    <a:cubicBezTo>
                      <a:pt x="304" y="300"/>
                      <a:pt x="296" y="313"/>
                      <a:pt x="286" y="324"/>
                    </a:cubicBezTo>
                    <a:cubicBezTo>
                      <a:pt x="276" y="317"/>
                      <a:pt x="265" y="314"/>
                      <a:pt x="255" y="314"/>
                    </a:cubicBezTo>
                    <a:cubicBezTo>
                      <a:pt x="248" y="315"/>
                      <a:pt x="242" y="317"/>
                      <a:pt x="237" y="320"/>
                    </a:cubicBezTo>
                    <a:cubicBezTo>
                      <a:pt x="221" y="329"/>
                      <a:pt x="213" y="348"/>
                      <a:pt x="214" y="367"/>
                    </a:cubicBezTo>
                    <a:cubicBezTo>
                      <a:pt x="207" y="369"/>
                      <a:pt x="199" y="370"/>
                      <a:pt x="191" y="371"/>
                    </a:cubicBezTo>
                    <a:cubicBezTo>
                      <a:pt x="183" y="371"/>
                      <a:pt x="175" y="371"/>
                      <a:pt x="167" y="371"/>
                    </a:cubicBezTo>
                    <a:cubicBezTo>
                      <a:pt x="163" y="352"/>
                      <a:pt x="150" y="335"/>
                      <a:pt x="132" y="329"/>
                    </a:cubicBezTo>
                    <a:cubicBezTo>
                      <a:pt x="126" y="326"/>
                      <a:pt x="119" y="326"/>
                      <a:pt x="113" y="326"/>
                    </a:cubicBezTo>
                    <a:cubicBezTo>
                      <a:pt x="102" y="327"/>
                      <a:pt x="93" y="332"/>
                      <a:pt x="85" y="340"/>
                    </a:cubicBezTo>
                    <a:cubicBezTo>
                      <a:pt x="72" y="331"/>
                      <a:pt x="60" y="320"/>
                      <a:pt x="50" y="307"/>
                    </a:cubicBezTo>
                    <a:cubicBezTo>
                      <a:pt x="58" y="292"/>
                      <a:pt x="59" y="271"/>
                      <a:pt x="50" y="253"/>
                    </a:cubicBezTo>
                    <a:cubicBezTo>
                      <a:pt x="40" y="235"/>
                      <a:pt x="23" y="224"/>
                      <a:pt x="6" y="223"/>
                    </a:cubicBezTo>
                    <a:cubicBezTo>
                      <a:pt x="2" y="207"/>
                      <a:pt x="0" y="191"/>
                      <a:pt x="0" y="175"/>
                    </a:cubicBezTo>
                    <a:cubicBezTo>
                      <a:pt x="16" y="171"/>
                      <a:pt x="30" y="158"/>
                      <a:pt x="34" y="139"/>
                    </a:cubicBezTo>
                    <a:cubicBezTo>
                      <a:pt x="38" y="119"/>
                      <a:pt x="32" y="99"/>
                      <a:pt x="19" y="85"/>
                    </a:cubicBezTo>
                    <a:cubicBezTo>
                      <a:pt x="26" y="71"/>
                      <a:pt x="35" y="59"/>
                      <a:pt x="45" y="48"/>
                    </a:cubicBezTo>
                    <a:cubicBezTo>
                      <a:pt x="55" y="55"/>
                      <a:pt x="66" y="58"/>
                      <a:pt x="76" y="57"/>
                    </a:cubicBezTo>
                    <a:cubicBezTo>
                      <a:pt x="83" y="57"/>
                      <a:pt x="89" y="55"/>
                      <a:pt x="94" y="51"/>
                    </a:cubicBezTo>
                    <a:cubicBezTo>
                      <a:pt x="110" y="42"/>
                      <a:pt x="118" y="24"/>
                      <a:pt x="117" y="5"/>
                    </a:cubicBezTo>
                    <a:cubicBezTo>
                      <a:pt x="124" y="3"/>
                      <a:pt x="132" y="1"/>
                      <a:pt x="140" y="1"/>
                    </a:cubicBezTo>
                    <a:cubicBezTo>
                      <a:pt x="148" y="0"/>
                      <a:pt x="156" y="0"/>
                      <a:pt x="164" y="1"/>
                    </a:cubicBezTo>
                    <a:cubicBezTo>
                      <a:pt x="168" y="20"/>
                      <a:pt x="181" y="36"/>
                      <a:pt x="199" y="43"/>
                    </a:cubicBezTo>
                    <a:cubicBezTo>
                      <a:pt x="205" y="45"/>
                      <a:pt x="211" y="46"/>
                      <a:pt x="218" y="45"/>
                    </a:cubicBezTo>
                    <a:cubicBezTo>
                      <a:pt x="228" y="45"/>
                      <a:pt x="238" y="39"/>
                      <a:pt x="246" y="31"/>
                    </a:cubicBezTo>
                    <a:cubicBezTo>
                      <a:pt x="259" y="41"/>
                      <a:pt x="271" y="52"/>
                      <a:pt x="281" y="64"/>
                    </a:cubicBezTo>
                    <a:cubicBezTo>
                      <a:pt x="273" y="79"/>
                      <a:pt x="272" y="100"/>
                      <a:pt x="281" y="119"/>
                    </a:cubicBezTo>
                    <a:cubicBezTo>
                      <a:pt x="291" y="137"/>
                      <a:pt x="307" y="148"/>
                      <a:pt x="324" y="148"/>
                    </a:cubicBezTo>
                    <a:close/>
                    <a:moveTo>
                      <a:pt x="263" y="222"/>
                    </a:moveTo>
                    <a:cubicBezTo>
                      <a:pt x="276" y="163"/>
                      <a:pt x="244" y="99"/>
                      <a:pt x="190" y="79"/>
                    </a:cubicBezTo>
                    <a:cubicBezTo>
                      <a:pt x="177" y="74"/>
                      <a:pt x="163" y="73"/>
                      <a:pt x="150" y="74"/>
                    </a:cubicBezTo>
                    <a:cubicBezTo>
                      <a:pt x="112" y="77"/>
                      <a:pt x="78" y="105"/>
                      <a:pt x="68" y="149"/>
                    </a:cubicBezTo>
                    <a:cubicBezTo>
                      <a:pt x="54" y="208"/>
                      <a:pt x="87" y="272"/>
                      <a:pt x="141" y="292"/>
                    </a:cubicBezTo>
                    <a:cubicBezTo>
                      <a:pt x="154" y="297"/>
                      <a:pt x="168" y="299"/>
                      <a:pt x="181" y="298"/>
                    </a:cubicBezTo>
                    <a:cubicBezTo>
                      <a:pt x="219" y="295"/>
                      <a:pt x="253" y="266"/>
                      <a:pt x="263" y="222"/>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solidFill>
                    <a:schemeClr val="tx2"/>
                  </a:solidFill>
                </a:endParaRPr>
              </a:p>
            </p:txBody>
          </p:sp>
        </p:grpSp>
      </p:grpSp>
    </p:spTree>
    <p:extLst>
      <p:ext uri="{BB962C8B-B14F-4D97-AF65-F5344CB8AC3E}">
        <p14:creationId xmlns:p14="http://schemas.microsoft.com/office/powerpoint/2010/main" val="4739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6" presetClass="emph" presetSubtype="0" accel="50000" decel="50000" autoRev="1" fill="hold" nodeType="afterEffect">
                                  <p:stCondLst>
                                    <p:cond delay="0"/>
                                  </p:stCondLst>
                                  <p:childTnLst>
                                    <p:animScale>
                                      <p:cBhvr>
                                        <p:cTn id="10" dur="500" fill="hold"/>
                                        <p:tgtEl>
                                          <p:spTgt spid="41"/>
                                        </p:tgtEl>
                                      </p:cBhvr>
                                      <p:by x="150000" y="150000"/>
                                    </p:animScale>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50"/>
                                        <p:tgtEl>
                                          <p:spTgt spid="13"/>
                                        </p:tgtEl>
                                      </p:cBhvr>
                                    </p:animEffect>
                                  </p:childTnLst>
                                </p:cTn>
                              </p:par>
                            </p:childTnLst>
                          </p:cTn>
                        </p:par>
                        <p:par>
                          <p:cTn id="15" fill="hold">
                            <p:stCondLst>
                              <p:cond delay="1500"/>
                            </p:stCondLst>
                            <p:childTnLst>
                              <p:par>
                                <p:cTn id="16" presetID="6" presetClass="emph" presetSubtype="0" accel="50000" decel="50000" autoRev="1" fill="hold" nodeType="afterEffect">
                                  <p:stCondLst>
                                    <p:cond delay="0"/>
                                  </p:stCondLst>
                                  <p:childTnLst>
                                    <p:animScale>
                                      <p:cBhvr>
                                        <p:cTn id="17" dur="500" fill="hold"/>
                                        <p:tgtEl>
                                          <p:spTgt spid="101"/>
                                        </p:tgtEl>
                                      </p:cBhvr>
                                      <p:by x="150000" y="150000"/>
                                    </p:animScale>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childTnLst>
                          </p:cTn>
                        </p:par>
                        <p:par>
                          <p:cTn id="22" fill="hold">
                            <p:stCondLst>
                              <p:cond delay="2750"/>
                            </p:stCondLst>
                            <p:childTnLst>
                              <p:par>
                                <p:cTn id="23" presetID="6" presetClass="emph" presetSubtype="0" accel="50000" decel="50000" autoRev="1" fill="hold" nodeType="afterEffect">
                                  <p:stCondLst>
                                    <p:cond delay="0"/>
                                  </p:stCondLst>
                                  <p:childTnLst>
                                    <p:animScale>
                                      <p:cBhvr>
                                        <p:cTn id="24" dur="500" fill="hold"/>
                                        <p:tgtEl>
                                          <p:spTgt spid="1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History integration</a:t>
            </a:r>
          </a:p>
        </p:txBody>
      </p:sp>
      <p:sp>
        <p:nvSpPr>
          <p:cNvPr id="3" name="Text Placeholder 2"/>
          <p:cNvSpPr>
            <a:spLocks noGrp="1"/>
          </p:cNvSpPr>
          <p:nvPr>
            <p:ph type="body" sz="quarter" idx="13"/>
          </p:nvPr>
        </p:nvSpPr>
        <p:spPr>
          <a:xfrm>
            <a:off x="274637" y="1490471"/>
            <a:ext cx="8689515" cy="5024277"/>
          </a:xfrm>
        </p:spPr>
        <p:txBody>
          <a:bodyPr/>
          <a:lstStyle/>
          <a:p>
            <a:r>
              <a:rPr lang="en-US" sz="2400" dirty="0">
                <a:solidFill>
                  <a:srgbClr val="505050"/>
                </a:solidFill>
              </a:rPr>
              <a:t>Enable Windows 8.x users to restore files and folders</a:t>
            </a:r>
          </a:p>
          <a:p>
            <a:r>
              <a:rPr lang="en-US" sz="2400" dirty="0">
                <a:solidFill>
                  <a:srgbClr val="505050"/>
                </a:solidFill>
              </a:rPr>
              <a:t>Utilize improved File History management and restore</a:t>
            </a:r>
          </a:p>
          <a:p>
            <a:pPr marL="520700" lvl="1" indent="-292100"/>
            <a:r>
              <a:rPr lang="en-US" sz="2000" dirty="0">
                <a:solidFill>
                  <a:srgbClr val="505050"/>
                </a:solidFill>
              </a:rPr>
              <a:t>Enabled per user rather than per PC</a:t>
            </a:r>
          </a:p>
          <a:p>
            <a:pPr marL="520700" lvl="1" indent="-292100"/>
            <a:r>
              <a:rPr lang="en-US" sz="2000" dirty="0">
                <a:solidFill>
                  <a:srgbClr val="505050"/>
                </a:solidFill>
              </a:rPr>
              <a:t>Automatic restore for new PCs</a:t>
            </a:r>
          </a:p>
          <a:p>
            <a:r>
              <a:rPr lang="en-US" sz="2400" dirty="0">
                <a:solidFill>
                  <a:srgbClr val="505050"/>
                </a:solidFill>
              </a:rPr>
              <a:t>Select the folders to protect</a:t>
            </a:r>
          </a:p>
          <a:p>
            <a:pPr marL="520700" lvl="1" indent="-292100"/>
            <a:r>
              <a:rPr lang="en-US" sz="2000" dirty="0">
                <a:solidFill>
                  <a:srgbClr val="505050"/>
                </a:solidFill>
              </a:rPr>
              <a:t>Documents and Desktop</a:t>
            </a:r>
          </a:p>
          <a:p>
            <a:pPr marL="520700" lvl="1" indent="-292100"/>
            <a:r>
              <a:rPr lang="en-US" sz="2000" dirty="0">
                <a:solidFill>
                  <a:srgbClr val="505050"/>
                </a:solidFill>
              </a:rPr>
              <a:t>Libraries, Desktop, Contacts, and Favorites</a:t>
            </a:r>
          </a:p>
          <a:p>
            <a:pPr marL="520700" lvl="1" indent="-292100"/>
            <a:r>
              <a:rPr lang="en-US" sz="2000" dirty="0">
                <a:solidFill>
                  <a:srgbClr val="505050"/>
                </a:solidFill>
              </a:rPr>
              <a:t>All profile data except Libraries of media</a:t>
            </a:r>
          </a:p>
          <a:p>
            <a:r>
              <a:rPr lang="en-US" sz="2400" dirty="0">
                <a:solidFill>
                  <a:srgbClr val="505050"/>
                </a:solidFill>
              </a:rPr>
              <a:t>Set desired frequency</a:t>
            </a:r>
            <a:br>
              <a:rPr lang="en-US" sz="2400" dirty="0">
                <a:solidFill>
                  <a:srgbClr val="505050"/>
                </a:solidFill>
              </a:rPr>
            </a:br>
            <a:r>
              <a:rPr lang="en-US" sz="2400" dirty="0">
                <a:solidFill>
                  <a:srgbClr val="505050"/>
                </a:solidFill>
              </a:rPr>
              <a:t>(from once every 10 minutes to once per day)</a:t>
            </a:r>
          </a:p>
          <a:p>
            <a:r>
              <a:rPr lang="en-US" sz="2400" dirty="0">
                <a:solidFill>
                  <a:srgbClr val="505050"/>
                </a:solidFill>
              </a:rPr>
              <a:t>Set desired retention policy</a:t>
            </a:r>
          </a:p>
        </p:txBody>
      </p:sp>
      <p:grpSp>
        <p:nvGrpSpPr>
          <p:cNvPr id="6" name="Group 5"/>
          <p:cNvGrpSpPr/>
          <p:nvPr/>
        </p:nvGrpSpPr>
        <p:grpSpPr>
          <a:xfrm>
            <a:off x="8229895" y="1856048"/>
            <a:ext cx="3314279" cy="3652872"/>
            <a:chOff x="8218381" y="2132916"/>
            <a:chExt cx="3314279" cy="3652872"/>
          </a:xfrm>
        </p:grpSpPr>
        <p:sp>
          <p:nvSpPr>
            <p:cNvPr id="7" name="Freeform 6"/>
            <p:cNvSpPr/>
            <p:nvPr/>
          </p:nvSpPr>
          <p:spPr bwMode="auto">
            <a:xfrm>
              <a:off x="8282940" y="4488180"/>
              <a:ext cx="1112520" cy="982980"/>
            </a:xfrm>
            <a:custGeom>
              <a:avLst/>
              <a:gdLst>
                <a:gd name="connsiteX0" fmla="*/ 0 w 1112520"/>
                <a:gd name="connsiteY0" fmla="*/ 118110 h 982980"/>
                <a:gd name="connsiteX1" fmla="*/ 114300 w 1112520"/>
                <a:gd name="connsiteY1" fmla="*/ 982980 h 982980"/>
                <a:gd name="connsiteX2" fmla="*/ 1112520 w 1112520"/>
                <a:gd name="connsiteY2" fmla="*/ 773430 h 982980"/>
                <a:gd name="connsiteX3" fmla="*/ 1002030 w 1112520"/>
                <a:gd name="connsiteY3" fmla="*/ 0 h 982980"/>
                <a:gd name="connsiteX4" fmla="*/ 0 w 1112520"/>
                <a:gd name="connsiteY4" fmla="*/ 118110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520" h="982980">
                  <a:moveTo>
                    <a:pt x="0" y="118110"/>
                  </a:moveTo>
                  <a:lnTo>
                    <a:pt x="114300" y="982980"/>
                  </a:lnTo>
                  <a:lnTo>
                    <a:pt x="1112520" y="773430"/>
                  </a:lnTo>
                  <a:lnTo>
                    <a:pt x="1002030" y="0"/>
                  </a:lnTo>
                  <a:lnTo>
                    <a:pt x="0" y="118110"/>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8" name="Group 7"/>
            <p:cNvGrpSpPr/>
            <p:nvPr/>
          </p:nvGrpSpPr>
          <p:grpSpPr>
            <a:xfrm>
              <a:off x="8218381" y="2132916"/>
              <a:ext cx="3314279" cy="3652872"/>
              <a:chOff x="8405300" y="1624122"/>
              <a:chExt cx="3314279" cy="3652872"/>
            </a:xfrm>
          </p:grpSpPr>
          <p:grpSp>
            <p:nvGrpSpPr>
              <p:cNvPr id="9" name="Group 8"/>
              <p:cNvGrpSpPr/>
              <p:nvPr/>
            </p:nvGrpSpPr>
            <p:grpSpPr>
              <a:xfrm>
                <a:off x="8405300" y="3954457"/>
                <a:ext cx="1196180" cy="1322537"/>
                <a:chOff x="9765233" y="3442775"/>
                <a:chExt cx="2122146" cy="2346317"/>
              </a:xfrm>
            </p:grpSpPr>
            <p:sp>
              <p:nvSpPr>
                <p:cNvPr id="18" name="AutoShape 7"/>
                <p:cNvSpPr>
                  <a:spLocks noChangeAspect="1" noChangeArrowheads="1" noTextEdit="1"/>
                </p:cNvSpPr>
                <p:nvPr/>
              </p:nvSpPr>
              <p:spPr bwMode="auto">
                <a:xfrm>
                  <a:off x="9768223" y="3445764"/>
                  <a:ext cx="2116168" cy="23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9" name="Freeform 9"/>
                <p:cNvSpPr>
                  <a:spLocks noEditPoints="1"/>
                </p:cNvSpPr>
                <p:nvPr/>
              </p:nvSpPr>
              <p:spPr bwMode="auto">
                <a:xfrm>
                  <a:off x="9765233" y="3442775"/>
                  <a:ext cx="2122146" cy="2346317"/>
                </a:xfrm>
                <a:custGeom>
                  <a:avLst/>
                  <a:gdLst>
                    <a:gd name="T0" fmla="*/ 0 w 1082"/>
                    <a:gd name="T1" fmla="*/ 155 h 1196"/>
                    <a:gd name="T2" fmla="*/ 85 w 1082"/>
                    <a:gd name="T3" fmla="*/ 893 h 1196"/>
                    <a:gd name="T4" fmla="*/ 129 w 1082"/>
                    <a:gd name="T5" fmla="*/ 956 h 1196"/>
                    <a:gd name="T6" fmla="*/ 213 w 1082"/>
                    <a:gd name="T7" fmla="*/ 938 h 1196"/>
                    <a:gd name="T8" fmla="*/ 167 w 1082"/>
                    <a:gd name="T9" fmla="*/ 1024 h 1196"/>
                    <a:gd name="T10" fmla="*/ 517 w 1082"/>
                    <a:gd name="T11" fmla="*/ 1196 h 1196"/>
                    <a:gd name="T12" fmla="*/ 866 w 1082"/>
                    <a:gd name="T13" fmla="*/ 1024 h 1196"/>
                    <a:gd name="T14" fmla="*/ 607 w 1082"/>
                    <a:gd name="T15" fmla="*/ 857 h 1196"/>
                    <a:gd name="T16" fmla="*/ 1082 w 1082"/>
                    <a:gd name="T17" fmla="*/ 759 h 1196"/>
                    <a:gd name="T18" fmla="*/ 984 w 1082"/>
                    <a:gd name="T19" fmla="*/ 0 h 1196"/>
                    <a:gd name="T20" fmla="*/ 31 w 1082"/>
                    <a:gd name="T21" fmla="*/ 119 h 1196"/>
                    <a:gd name="T22" fmla="*/ 0 w 1082"/>
                    <a:gd name="T23" fmla="*/ 155 h 1196"/>
                    <a:gd name="T24" fmla="*/ 92 w 1082"/>
                    <a:gd name="T25" fmla="*/ 152 h 1196"/>
                    <a:gd name="T26" fmla="*/ 943 w 1082"/>
                    <a:gd name="T27" fmla="*/ 44 h 1196"/>
                    <a:gd name="T28" fmla="*/ 1034 w 1082"/>
                    <a:gd name="T29" fmla="*/ 695 h 1196"/>
                    <a:gd name="T30" fmla="*/ 180 w 1082"/>
                    <a:gd name="T31" fmla="*/ 861 h 1196"/>
                    <a:gd name="T32" fmla="*/ 92 w 1082"/>
                    <a:gd name="T33" fmla="*/ 15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1196">
                      <a:moveTo>
                        <a:pt x="0" y="155"/>
                      </a:moveTo>
                      <a:cubicBezTo>
                        <a:pt x="85" y="893"/>
                        <a:pt x="85" y="893"/>
                        <a:pt x="85" y="893"/>
                      </a:cubicBezTo>
                      <a:cubicBezTo>
                        <a:pt x="129" y="956"/>
                        <a:pt x="129" y="956"/>
                        <a:pt x="129" y="956"/>
                      </a:cubicBezTo>
                      <a:cubicBezTo>
                        <a:pt x="213" y="938"/>
                        <a:pt x="213" y="938"/>
                        <a:pt x="213" y="938"/>
                      </a:cubicBezTo>
                      <a:cubicBezTo>
                        <a:pt x="184" y="964"/>
                        <a:pt x="167" y="993"/>
                        <a:pt x="167" y="1024"/>
                      </a:cubicBezTo>
                      <a:cubicBezTo>
                        <a:pt x="167" y="1119"/>
                        <a:pt x="324" y="1196"/>
                        <a:pt x="517" y="1196"/>
                      </a:cubicBezTo>
                      <a:cubicBezTo>
                        <a:pt x="709" y="1196"/>
                        <a:pt x="866" y="1119"/>
                        <a:pt x="866" y="1024"/>
                      </a:cubicBezTo>
                      <a:cubicBezTo>
                        <a:pt x="866" y="944"/>
                        <a:pt x="756" y="877"/>
                        <a:pt x="607" y="857"/>
                      </a:cubicBezTo>
                      <a:cubicBezTo>
                        <a:pt x="1082" y="759"/>
                        <a:pt x="1082" y="759"/>
                        <a:pt x="1082" y="759"/>
                      </a:cubicBezTo>
                      <a:cubicBezTo>
                        <a:pt x="984" y="0"/>
                        <a:pt x="984" y="0"/>
                        <a:pt x="984" y="0"/>
                      </a:cubicBezTo>
                      <a:cubicBezTo>
                        <a:pt x="31" y="119"/>
                        <a:pt x="31" y="119"/>
                        <a:pt x="31" y="119"/>
                      </a:cubicBezTo>
                      <a:lnTo>
                        <a:pt x="0" y="155"/>
                      </a:lnTo>
                      <a:close/>
                      <a:moveTo>
                        <a:pt x="92" y="152"/>
                      </a:moveTo>
                      <a:cubicBezTo>
                        <a:pt x="943" y="44"/>
                        <a:pt x="943" y="44"/>
                        <a:pt x="943" y="44"/>
                      </a:cubicBezTo>
                      <a:cubicBezTo>
                        <a:pt x="1034" y="695"/>
                        <a:pt x="1034" y="695"/>
                        <a:pt x="1034" y="695"/>
                      </a:cubicBezTo>
                      <a:cubicBezTo>
                        <a:pt x="180" y="861"/>
                        <a:pt x="180" y="861"/>
                        <a:pt x="180" y="861"/>
                      </a:cubicBezTo>
                      <a:lnTo>
                        <a:pt x="92" y="15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0" name="Freeform 10"/>
                <p:cNvSpPr>
                  <a:spLocks noEditPoints="1"/>
                </p:cNvSpPr>
                <p:nvPr/>
              </p:nvSpPr>
              <p:spPr bwMode="auto">
                <a:xfrm>
                  <a:off x="10930919" y="4231855"/>
                  <a:ext cx="298894" cy="304872"/>
                </a:xfrm>
                <a:custGeom>
                  <a:avLst/>
                  <a:gdLst>
                    <a:gd name="T0" fmla="*/ 93 w 152"/>
                    <a:gd name="T1" fmla="*/ 5 h 155"/>
                    <a:gd name="T2" fmla="*/ 143 w 152"/>
                    <a:gd name="T3" fmla="*/ 103 h 155"/>
                    <a:gd name="T4" fmla="*/ 87 w 152"/>
                    <a:gd name="T5" fmla="*/ 154 h 155"/>
                    <a:gd name="T6" fmla="*/ 60 w 152"/>
                    <a:gd name="T7" fmla="*/ 150 h 155"/>
                    <a:gd name="T8" fmla="*/ 10 w 152"/>
                    <a:gd name="T9" fmla="*/ 53 h 155"/>
                    <a:gd name="T10" fmla="*/ 66 w 152"/>
                    <a:gd name="T11" fmla="*/ 1 h 155"/>
                    <a:gd name="T12" fmla="*/ 93 w 152"/>
                    <a:gd name="T13" fmla="*/ 5 h 155"/>
                    <a:gd name="T14" fmla="*/ 111 w 152"/>
                    <a:gd name="T15" fmla="*/ 91 h 155"/>
                    <a:gd name="T16" fmla="*/ 85 w 152"/>
                    <a:gd name="T17" fmla="*/ 40 h 155"/>
                    <a:gd name="T18" fmla="*/ 71 w 152"/>
                    <a:gd name="T19" fmla="*/ 38 h 155"/>
                    <a:gd name="T20" fmla="*/ 42 w 152"/>
                    <a:gd name="T21" fmla="*/ 65 h 155"/>
                    <a:gd name="T22" fmla="*/ 68 w 152"/>
                    <a:gd name="T23" fmla="*/ 115 h 155"/>
                    <a:gd name="T24" fmla="*/ 82 w 152"/>
                    <a:gd name="T25" fmla="*/ 117 h 155"/>
                    <a:gd name="T26" fmla="*/ 111 w 152"/>
                    <a:gd name="T2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55">
                      <a:moveTo>
                        <a:pt x="93" y="5"/>
                      </a:moveTo>
                      <a:cubicBezTo>
                        <a:pt x="130" y="19"/>
                        <a:pt x="152" y="62"/>
                        <a:pt x="143" y="103"/>
                      </a:cubicBezTo>
                      <a:cubicBezTo>
                        <a:pt x="136" y="133"/>
                        <a:pt x="113" y="152"/>
                        <a:pt x="87" y="154"/>
                      </a:cubicBezTo>
                      <a:cubicBezTo>
                        <a:pt x="78" y="155"/>
                        <a:pt x="69" y="154"/>
                        <a:pt x="60" y="150"/>
                      </a:cubicBezTo>
                      <a:cubicBezTo>
                        <a:pt x="23" y="137"/>
                        <a:pt x="0" y="93"/>
                        <a:pt x="10" y="53"/>
                      </a:cubicBezTo>
                      <a:cubicBezTo>
                        <a:pt x="17" y="23"/>
                        <a:pt x="40" y="3"/>
                        <a:pt x="66" y="1"/>
                      </a:cubicBezTo>
                      <a:cubicBezTo>
                        <a:pt x="75" y="0"/>
                        <a:pt x="84" y="1"/>
                        <a:pt x="93" y="5"/>
                      </a:cubicBezTo>
                      <a:close/>
                      <a:moveTo>
                        <a:pt x="111" y="91"/>
                      </a:moveTo>
                      <a:cubicBezTo>
                        <a:pt x="116" y="70"/>
                        <a:pt x="104" y="47"/>
                        <a:pt x="85" y="40"/>
                      </a:cubicBezTo>
                      <a:cubicBezTo>
                        <a:pt x="80" y="38"/>
                        <a:pt x="76" y="38"/>
                        <a:pt x="71" y="38"/>
                      </a:cubicBezTo>
                      <a:cubicBezTo>
                        <a:pt x="57" y="39"/>
                        <a:pt x="46" y="49"/>
                        <a:pt x="42" y="65"/>
                      </a:cubicBezTo>
                      <a:cubicBezTo>
                        <a:pt x="37" y="86"/>
                        <a:pt x="49" y="108"/>
                        <a:pt x="68" y="115"/>
                      </a:cubicBezTo>
                      <a:cubicBezTo>
                        <a:pt x="72" y="117"/>
                        <a:pt x="77" y="118"/>
                        <a:pt x="82" y="117"/>
                      </a:cubicBezTo>
                      <a:cubicBezTo>
                        <a:pt x="95" y="116"/>
                        <a:pt x="107" y="106"/>
                        <a:pt x="111" y="91"/>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1" name="Freeform 11"/>
                <p:cNvSpPr>
                  <a:spLocks noEditPoints="1"/>
                </p:cNvSpPr>
                <p:nvPr/>
              </p:nvSpPr>
              <p:spPr bwMode="auto">
                <a:xfrm>
                  <a:off x="10455679" y="4007684"/>
                  <a:ext cx="197269" cy="197270"/>
                </a:xfrm>
                <a:custGeom>
                  <a:avLst/>
                  <a:gdLst>
                    <a:gd name="T0" fmla="*/ 61 w 100"/>
                    <a:gd name="T1" fmla="*/ 3 h 102"/>
                    <a:gd name="T2" fmla="*/ 94 w 100"/>
                    <a:gd name="T3" fmla="*/ 67 h 102"/>
                    <a:gd name="T4" fmla="*/ 57 w 100"/>
                    <a:gd name="T5" fmla="*/ 101 h 102"/>
                    <a:gd name="T6" fmla="*/ 39 w 100"/>
                    <a:gd name="T7" fmla="*/ 99 h 102"/>
                    <a:gd name="T8" fmla="*/ 6 w 100"/>
                    <a:gd name="T9" fmla="*/ 34 h 102"/>
                    <a:gd name="T10" fmla="*/ 43 w 100"/>
                    <a:gd name="T11" fmla="*/ 0 h 102"/>
                    <a:gd name="T12" fmla="*/ 61 w 100"/>
                    <a:gd name="T13" fmla="*/ 3 h 102"/>
                    <a:gd name="T14" fmla="*/ 72 w 100"/>
                    <a:gd name="T15" fmla="*/ 59 h 102"/>
                    <a:gd name="T16" fmla="*/ 55 w 100"/>
                    <a:gd name="T17" fmla="*/ 26 h 102"/>
                    <a:gd name="T18" fmla="*/ 46 w 100"/>
                    <a:gd name="T19" fmla="*/ 25 h 102"/>
                    <a:gd name="T20" fmla="*/ 27 w 100"/>
                    <a:gd name="T21" fmla="*/ 42 h 102"/>
                    <a:gd name="T22" fmla="*/ 44 w 100"/>
                    <a:gd name="T23" fmla="*/ 75 h 102"/>
                    <a:gd name="T24" fmla="*/ 53 w 100"/>
                    <a:gd name="T25" fmla="*/ 77 h 102"/>
                    <a:gd name="T26" fmla="*/ 72 w 100"/>
                    <a:gd name="T2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2">
                      <a:moveTo>
                        <a:pt x="61" y="3"/>
                      </a:moveTo>
                      <a:cubicBezTo>
                        <a:pt x="85" y="12"/>
                        <a:pt x="100" y="41"/>
                        <a:pt x="94" y="67"/>
                      </a:cubicBezTo>
                      <a:cubicBezTo>
                        <a:pt x="89" y="87"/>
                        <a:pt x="74" y="100"/>
                        <a:pt x="57" y="101"/>
                      </a:cubicBezTo>
                      <a:cubicBezTo>
                        <a:pt x="51" y="102"/>
                        <a:pt x="45" y="101"/>
                        <a:pt x="39" y="99"/>
                      </a:cubicBezTo>
                      <a:cubicBezTo>
                        <a:pt x="15" y="90"/>
                        <a:pt x="0" y="61"/>
                        <a:pt x="6" y="34"/>
                      </a:cubicBezTo>
                      <a:cubicBezTo>
                        <a:pt x="11" y="15"/>
                        <a:pt x="26" y="2"/>
                        <a:pt x="43" y="0"/>
                      </a:cubicBezTo>
                      <a:cubicBezTo>
                        <a:pt x="49" y="0"/>
                        <a:pt x="55" y="1"/>
                        <a:pt x="61" y="3"/>
                      </a:cubicBezTo>
                      <a:close/>
                      <a:moveTo>
                        <a:pt x="72" y="59"/>
                      </a:moveTo>
                      <a:cubicBezTo>
                        <a:pt x="75" y="46"/>
                        <a:pt x="68" y="31"/>
                        <a:pt x="55" y="26"/>
                      </a:cubicBezTo>
                      <a:cubicBezTo>
                        <a:pt x="52" y="25"/>
                        <a:pt x="49" y="25"/>
                        <a:pt x="46" y="25"/>
                      </a:cubicBezTo>
                      <a:cubicBezTo>
                        <a:pt x="37" y="26"/>
                        <a:pt x="30" y="32"/>
                        <a:pt x="27" y="42"/>
                      </a:cubicBezTo>
                      <a:cubicBezTo>
                        <a:pt x="24" y="56"/>
                        <a:pt x="32" y="71"/>
                        <a:pt x="44" y="75"/>
                      </a:cubicBezTo>
                      <a:cubicBezTo>
                        <a:pt x="47" y="77"/>
                        <a:pt x="50" y="77"/>
                        <a:pt x="53" y="77"/>
                      </a:cubicBezTo>
                      <a:cubicBezTo>
                        <a:pt x="62" y="76"/>
                        <a:pt x="70" y="69"/>
                        <a:pt x="72" y="59"/>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2" name="Freeform 12"/>
                <p:cNvSpPr>
                  <a:spLocks noEditPoints="1"/>
                </p:cNvSpPr>
                <p:nvPr/>
              </p:nvSpPr>
              <p:spPr bwMode="auto">
                <a:xfrm>
                  <a:off x="10339110" y="3867204"/>
                  <a:ext cx="427418" cy="475241"/>
                </a:xfrm>
                <a:custGeom>
                  <a:avLst/>
                  <a:gdLst>
                    <a:gd name="T0" fmla="*/ 213 w 217"/>
                    <a:gd name="T1" fmla="*/ 97 h 243"/>
                    <a:gd name="T2" fmla="*/ 217 w 217"/>
                    <a:gd name="T3" fmla="*/ 129 h 243"/>
                    <a:gd name="T4" fmla="*/ 195 w 217"/>
                    <a:gd name="T5" fmla="*/ 153 h 243"/>
                    <a:gd name="T6" fmla="*/ 205 w 217"/>
                    <a:gd name="T7" fmla="*/ 188 h 243"/>
                    <a:gd name="T8" fmla="*/ 188 w 217"/>
                    <a:gd name="T9" fmla="*/ 212 h 243"/>
                    <a:gd name="T10" fmla="*/ 167 w 217"/>
                    <a:gd name="T11" fmla="*/ 206 h 243"/>
                    <a:gd name="T12" fmla="*/ 155 w 217"/>
                    <a:gd name="T13" fmla="*/ 210 h 243"/>
                    <a:gd name="T14" fmla="*/ 141 w 217"/>
                    <a:gd name="T15" fmla="*/ 240 h 243"/>
                    <a:gd name="T16" fmla="*/ 125 w 217"/>
                    <a:gd name="T17" fmla="*/ 243 h 243"/>
                    <a:gd name="T18" fmla="*/ 110 w 217"/>
                    <a:gd name="T19" fmla="*/ 243 h 243"/>
                    <a:gd name="T20" fmla="*/ 87 w 217"/>
                    <a:gd name="T21" fmla="*/ 216 h 243"/>
                    <a:gd name="T22" fmla="*/ 75 w 217"/>
                    <a:gd name="T23" fmla="*/ 214 h 243"/>
                    <a:gd name="T24" fmla="*/ 56 w 217"/>
                    <a:gd name="T25" fmla="*/ 223 h 243"/>
                    <a:gd name="T26" fmla="*/ 33 w 217"/>
                    <a:gd name="T27" fmla="*/ 202 h 243"/>
                    <a:gd name="T28" fmla="*/ 33 w 217"/>
                    <a:gd name="T29" fmla="*/ 166 h 243"/>
                    <a:gd name="T30" fmla="*/ 4 w 217"/>
                    <a:gd name="T31" fmla="*/ 146 h 243"/>
                    <a:gd name="T32" fmla="*/ 0 w 217"/>
                    <a:gd name="T33" fmla="*/ 115 h 243"/>
                    <a:gd name="T34" fmla="*/ 23 w 217"/>
                    <a:gd name="T35" fmla="*/ 91 h 243"/>
                    <a:gd name="T36" fmla="*/ 13 w 217"/>
                    <a:gd name="T37" fmla="*/ 56 h 243"/>
                    <a:gd name="T38" fmla="*/ 30 w 217"/>
                    <a:gd name="T39" fmla="*/ 31 h 243"/>
                    <a:gd name="T40" fmla="*/ 50 w 217"/>
                    <a:gd name="T41" fmla="*/ 37 h 243"/>
                    <a:gd name="T42" fmla="*/ 62 w 217"/>
                    <a:gd name="T43" fmla="*/ 34 h 243"/>
                    <a:gd name="T44" fmla="*/ 77 w 217"/>
                    <a:gd name="T45" fmla="*/ 3 h 243"/>
                    <a:gd name="T46" fmla="*/ 92 w 217"/>
                    <a:gd name="T47" fmla="*/ 0 h 243"/>
                    <a:gd name="T48" fmla="*/ 108 w 217"/>
                    <a:gd name="T49" fmla="*/ 1 h 243"/>
                    <a:gd name="T50" fmla="*/ 131 w 217"/>
                    <a:gd name="T51" fmla="*/ 28 h 243"/>
                    <a:gd name="T52" fmla="*/ 143 w 217"/>
                    <a:gd name="T53" fmla="*/ 30 h 243"/>
                    <a:gd name="T54" fmla="*/ 161 w 217"/>
                    <a:gd name="T55" fmla="*/ 20 h 243"/>
                    <a:gd name="T56" fmla="*/ 185 w 217"/>
                    <a:gd name="T57" fmla="*/ 42 h 243"/>
                    <a:gd name="T58" fmla="*/ 185 w 217"/>
                    <a:gd name="T59" fmla="*/ 78 h 243"/>
                    <a:gd name="T60" fmla="*/ 213 w 217"/>
                    <a:gd name="T61" fmla="*/ 97 h 243"/>
                    <a:gd name="T62" fmla="*/ 173 w 217"/>
                    <a:gd name="T63" fmla="*/ 146 h 243"/>
                    <a:gd name="T64" fmla="*/ 125 w 217"/>
                    <a:gd name="T65" fmla="*/ 52 h 243"/>
                    <a:gd name="T66" fmla="*/ 99 w 217"/>
                    <a:gd name="T67" fmla="*/ 48 h 243"/>
                    <a:gd name="T68" fmla="*/ 45 w 217"/>
                    <a:gd name="T69" fmla="*/ 98 h 243"/>
                    <a:gd name="T70" fmla="*/ 93 w 217"/>
                    <a:gd name="T71" fmla="*/ 192 h 243"/>
                    <a:gd name="T72" fmla="*/ 119 w 217"/>
                    <a:gd name="T73" fmla="*/ 195 h 243"/>
                    <a:gd name="T74" fmla="*/ 173 w 217"/>
                    <a:gd name="T75"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43">
                      <a:moveTo>
                        <a:pt x="213" y="97"/>
                      </a:moveTo>
                      <a:cubicBezTo>
                        <a:pt x="216" y="108"/>
                        <a:pt x="217" y="118"/>
                        <a:pt x="217" y="129"/>
                      </a:cubicBezTo>
                      <a:cubicBezTo>
                        <a:pt x="207" y="131"/>
                        <a:pt x="198" y="140"/>
                        <a:pt x="195" y="153"/>
                      </a:cubicBezTo>
                      <a:cubicBezTo>
                        <a:pt x="192" y="165"/>
                        <a:pt x="196" y="179"/>
                        <a:pt x="205" y="188"/>
                      </a:cubicBezTo>
                      <a:cubicBezTo>
                        <a:pt x="200" y="197"/>
                        <a:pt x="194" y="205"/>
                        <a:pt x="188" y="212"/>
                      </a:cubicBezTo>
                      <a:cubicBezTo>
                        <a:pt x="181" y="208"/>
                        <a:pt x="174" y="206"/>
                        <a:pt x="167" y="206"/>
                      </a:cubicBezTo>
                      <a:cubicBezTo>
                        <a:pt x="163" y="207"/>
                        <a:pt x="159" y="208"/>
                        <a:pt x="155" y="210"/>
                      </a:cubicBezTo>
                      <a:cubicBezTo>
                        <a:pt x="145" y="216"/>
                        <a:pt x="140" y="228"/>
                        <a:pt x="141" y="240"/>
                      </a:cubicBezTo>
                      <a:cubicBezTo>
                        <a:pt x="136" y="242"/>
                        <a:pt x="131" y="243"/>
                        <a:pt x="125" y="243"/>
                      </a:cubicBezTo>
                      <a:cubicBezTo>
                        <a:pt x="120" y="243"/>
                        <a:pt x="115" y="243"/>
                        <a:pt x="110" y="243"/>
                      </a:cubicBezTo>
                      <a:cubicBezTo>
                        <a:pt x="107" y="231"/>
                        <a:pt x="99" y="220"/>
                        <a:pt x="87" y="216"/>
                      </a:cubicBezTo>
                      <a:cubicBezTo>
                        <a:pt x="83" y="214"/>
                        <a:pt x="79" y="213"/>
                        <a:pt x="75" y="214"/>
                      </a:cubicBezTo>
                      <a:cubicBezTo>
                        <a:pt x="67" y="214"/>
                        <a:pt x="61" y="218"/>
                        <a:pt x="56" y="223"/>
                      </a:cubicBezTo>
                      <a:cubicBezTo>
                        <a:pt x="48" y="217"/>
                        <a:pt x="40" y="210"/>
                        <a:pt x="33" y="202"/>
                      </a:cubicBezTo>
                      <a:cubicBezTo>
                        <a:pt x="39" y="191"/>
                        <a:pt x="39" y="178"/>
                        <a:pt x="33" y="166"/>
                      </a:cubicBezTo>
                      <a:cubicBezTo>
                        <a:pt x="27" y="154"/>
                        <a:pt x="16" y="147"/>
                        <a:pt x="4" y="146"/>
                      </a:cubicBezTo>
                      <a:cubicBezTo>
                        <a:pt x="2" y="136"/>
                        <a:pt x="0" y="125"/>
                        <a:pt x="0" y="115"/>
                      </a:cubicBezTo>
                      <a:cubicBezTo>
                        <a:pt x="11" y="112"/>
                        <a:pt x="20" y="104"/>
                        <a:pt x="23" y="91"/>
                      </a:cubicBezTo>
                      <a:cubicBezTo>
                        <a:pt x="25" y="78"/>
                        <a:pt x="21" y="65"/>
                        <a:pt x="13" y="56"/>
                      </a:cubicBezTo>
                      <a:cubicBezTo>
                        <a:pt x="18" y="47"/>
                        <a:pt x="23" y="38"/>
                        <a:pt x="30" y="31"/>
                      </a:cubicBezTo>
                      <a:cubicBezTo>
                        <a:pt x="36" y="36"/>
                        <a:pt x="43" y="38"/>
                        <a:pt x="50" y="37"/>
                      </a:cubicBezTo>
                      <a:cubicBezTo>
                        <a:pt x="54" y="37"/>
                        <a:pt x="58" y="36"/>
                        <a:pt x="62" y="34"/>
                      </a:cubicBezTo>
                      <a:cubicBezTo>
                        <a:pt x="72" y="27"/>
                        <a:pt x="77" y="16"/>
                        <a:pt x="77" y="3"/>
                      </a:cubicBezTo>
                      <a:cubicBezTo>
                        <a:pt x="82" y="2"/>
                        <a:pt x="87" y="1"/>
                        <a:pt x="92" y="0"/>
                      </a:cubicBezTo>
                      <a:cubicBezTo>
                        <a:pt x="97" y="0"/>
                        <a:pt x="103" y="0"/>
                        <a:pt x="108" y="1"/>
                      </a:cubicBezTo>
                      <a:cubicBezTo>
                        <a:pt x="111" y="13"/>
                        <a:pt x="119" y="24"/>
                        <a:pt x="131" y="28"/>
                      </a:cubicBezTo>
                      <a:cubicBezTo>
                        <a:pt x="135" y="29"/>
                        <a:pt x="139" y="30"/>
                        <a:pt x="143" y="30"/>
                      </a:cubicBezTo>
                      <a:cubicBezTo>
                        <a:pt x="150" y="29"/>
                        <a:pt x="157" y="26"/>
                        <a:pt x="161" y="20"/>
                      </a:cubicBezTo>
                      <a:cubicBezTo>
                        <a:pt x="170" y="27"/>
                        <a:pt x="178" y="34"/>
                        <a:pt x="185" y="42"/>
                      </a:cubicBezTo>
                      <a:cubicBezTo>
                        <a:pt x="179" y="52"/>
                        <a:pt x="179" y="66"/>
                        <a:pt x="185" y="78"/>
                      </a:cubicBezTo>
                      <a:cubicBezTo>
                        <a:pt x="191" y="90"/>
                        <a:pt x="202" y="97"/>
                        <a:pt x="213" y="97"/>
                      </a:cubicBezTo>
                      <a:close/>
                      <a:moveTo>
                        <a:pt x="173" y="146"/>
                      </a:moveTo>
                      <a:cubicBezTo>
                        <a:pt x="182" y="107"/>
                        <a:pt x="160" y="65"/>
                        <a:pt x="125" y="52"/>
                      </a:cubicBezTo>
                      <a:cubicBezTo>
                        <a:pt x="116" y="49"/>
                        <a:pt x="107" y="48"/>
                        <a:pt x="99" y="48"/>
                      </a:cubicBezTo>
                      <a:cubicBezTo>
                        <a:pt x="73" y="50"/>
                        <a:pt x="52" y="69"/>
                        <a:pt x="45" y="98"/>
                      </a:cubicBezTo>
                      <a:cubicBezTo>
                        <a:pt x="36" y="136"/>
                        <a:pt x="57" y="178"/>
                        <a:pt x="93" y="192"/>
                      </a:cubicBezTo>
                      <a:cubicBezTo>
                        <a:pt x="101" y="195"/>
                        <a:pt x="110" y="196"/>
                        <a:pt x="119" y="195"/>
                      </a:cubicBezTo>
                      <a:cubicBezTo>
                        <a:pt x="144" y="193"/>
                        <a:pt x="166" y="174"/>
                        <a:pt x="173" y="1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3" name="Freeform 13"/>
                <p:cNvSpPr>
                  <a:spLocks noEditPoints="1"/>
                </p:cNvSpPr>
                <p:nvPr/>
              </p:nvSpPr>
              <p:spPr bwMode="auto">
                <a:xfrm>
                  <a:off x="10757560" y="4019641"/>
                  <a:ext cx="648600" cy="726312"/>
                </a:xfrm>
                <a:custGeom>
                  <a:avLst/>
                  <a:gdLst>
                    <a:gd name="T0" fmla="*/ 324 w 331"/>
                    <a:gd name="T1" fmla="*/ 148 h 371"/>
                    <a:gd name="T2" fmla="*/ 331 w 331"/>
                    <a:gd name="T3" fmla="*/ 197 h 371"/>
                    <a:gd name="T4" fmla="*/ 297 w 331"/>
                    <a:gd name="T5" fmla="*/ 233 h 371"/>
                    <a:gd name="T6" fmla="*/ 311 w 331"/>
                    <a:gd name="T7" fmla="*/ 286 h 371"/>
                    <a:gd name="T8" fmla="*/ 286 w 331"/>
                    <a:gd name="T9" fmla="*/ 324 h 371"/>
                    <a:gd name="T10" fmla="*/ 255 w 331"/>
                    <a:gd name="T11" fmla="*/ 314 h 371"/>
                    <a:gd name="T12" fmla="*/ 237 w 331"/>
                    <a:gd name="T13" fmla="*/ 320 h 371"/>
                    <a:gd name="T14" fmla="*/ 214 w 331"/>
                    <a:gd name="T15" fmla="*/ 367 h 371"/>
                    <a:gd name="T16" fmla="*/ 191 w 331"/>
                    <a:gd name="T17" fmla="*/ 371 h 371"/>
                    <a:gd name="T18" fmla="*/ 167 w 331"/>
                    <a:gd name="T19" fmla="*/ 371 h 371"/>
                    <a:gd name="T20" fmla="*/ 132 w 331"/>
                    <a:gd name="T21" fmla="*/ 329 h 371"/>
                    <a:gd name="T22" fmla="*/ 113 w 331"/>
                    <a:gd name="T23" fmla="*/ 326 h 371"/>
                    <a:gd name="T24" fmla="*/ 85 w 331"/>
                    <a:gd name="T25" fmla="*/ 340 h 371"/>
                    <a:gd name="T26" fmla="*/ 50 w 331"/>
                    <a:gd name="T27" fmla="*/ 307 h 371"/>
                    <a:gd name="T28" fmla="*/ 50 w 331"/>
                    <a:gd name="T29" fmla="*/ 253 h 371"/>
                    <a:gd name="T30" fmla="*/ 6 w 331"/>
                    <a:gd name="T31" fmla="*/ 223 h 371"/>
                    <a:gd name="T32" fmla="*/ 0 w 331"/>
                    <a:gd name="T33" fmla="*/ 175 h 371"/>
                    <a:gd name="T34" fmla="*/ 34 w 331"/>
                    <a:gd name="T35" fmla="*/ 139 h 371"/>
                    <a:gd name="T36" fmla="*/ 19 w 331"/>
                    <a:gd name="T37" fmla="*/ 85 h 371"/>
                    <a:gd name="T38" fmla="*/ 45 w 331"/>
                    <a:gd name="T39" fmla="*/ 48 h 371"/>
                    <a:gd name="T40" fmla="*/ 76 w 331"/>
                    <a:gd name="T41" fmla="*/ 57 h 371"/>
                    <a:gd name="T42" fmla="*/ 94 w 331"/>
                    <a:gd name="T43" fmla="*/ 51 h 371"/>
                    <a:gd name="T44" fmla="*/ 117 w 331"/>
                    <a:gd name="T45" fmla="*/ 5 h 371"/>
                    <a:gd name="T46" fmla="*/ 140 w 331"/>
                    <a:gd name="T47" fmla="*/ 1 h 371"/>
                    <a:gd name="T48" fmla="*/ 164 w 331"/>
                    <a:gd name="T49" fmla="*/ 1 h 371"/>
                    <a:gd name="T50" fmla="*/ 199 w 331"/>
                    <a:gd name="T51" fmla="*/ 43 h 371"/>
                    <a:gd name="T52" fmla="*/ 218 w 331"/>
                    <a:gd name="T53" fmla="*/ 45 h 371"/>
                    <a:gd name="T54" fmla="*/ 246 w 331"/>
                    <a:gd name="T55" fmla="*/ 31 h 371"/>
                    <a:gd name="T56" fmla="*/ 281 w 331"/>
                    <a:gd name="T57" fmla="*/ 64 h 371"/>
                    <a:gd name="T58" fmla="*/ 281 w 331"/>
                    <a:gd name="T59" fmla="*/ 119 h 371"/>
                    <a:gd name="T60" fmla="*/ 324 w 331"/>
                    <a:gd name="T61" fmla="*/ 148 h 371"/>
                    <a:gd name="T62" fmla="*/ 263 w 331"/>
                    <a:gd name="T63" fmla="*/ 222 h 371"/>
                    <a:gd name="T64" fmla="*/ 190 w 331"/>
                    <a:gd name="T65" fmla="*/ 79 h 371"/>
                    <a:gd name="T66" fmla="*/ 150 w 331"/>
                    <a:gd name="T67" fmla="*/ 74 h 371"/>
                    <a:gd name="T68" fmla="*/ 68 w 331"/>
                    <a:gd name="T69" fmla="*/ 149 h 371"/>
                    <a:gd name="T70" fmla="*/ 141 w 331"/>
                    <a:gd name="T71" fmla="*/ 292 h 371"/>
                    <a:gd name="T72" fmla="*/ 181 w 331"/>
                    <a:gd name="T73" fmla="*/ 298 h 371"/>
                    <a:gd name="T74" fmla="*/ 263 w 331"/>
                    <a:gd name="T75" fmla="*/ 22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71">
                      <a:moveTo>
                        <a:pt x="324" y="148"/>
                      </a:moveTo>
                      <a:cubicBezTo>
                        <a:pt x="329" y="164"/>
                        <a:pt x="331" y="180"/>
                        <a:pt x="331" y="197"/>
                      </a:cubicBezTo>
                      <a:cubicBezTo>
                        <a:pt x="315" y="200"/>
                        <a:pt x="301" y="213"/>
                        <a:pt x="297" y="233"/>
                      </a:cubicBezTo>
                      <a:cubicBezTo>
                        <a:pt x="293" y="252"/>
                        <a:pt x="299" y="272"/>
                        <a:pt x="311" y="286"/>
                      </a:cubicBezTo>
                      <a:cubicBezTo>
                        <a:pt x="304" y="300"/>
                        <a:pt x="296" y="313"/>
                        <a:pt x="286" y="324"/>
                      </a:cubicBezTo>
                      <a:cubicBezTo>
                        <a:pt x="276" y="317"/>
                        <a:pt x="265" y="314"/>
                        <a:pt x="255" y="314"/>
                      </a:cubicBezTo>
                      <a:cubicBezTo>
                        <a:pt x="248" y="315"/>
                        <a:pt x="242" y="317"/>
                        <a:pt x="237" y="320"/>
                      </a:cubicBezTo>
                      <a:cubicBezTo>
                        <a:pt x="221" y="329"/>
                        <a:pt x="213" y="348"/>
                        <a:pt x="214" y="367"/>
                      </a:cubicBezTo>
                      <a:cubicBezTo>
                        <a:pt x="207" y="369"/>
                        <a:pt x="199" y="370"/>
                        <a:pt x="191" y="371"/>
                      </a:cubicBezTo>
                      <a:cubicBezTo>
                        <a:pt x="183" y="371"/>
                        <a:pt x="175" y="371"/>
                        <a:pt x="167" y="371"/>
                      </a:cubicBezTo>
                      <a:cubicBezTo>
                        <a:pt x="163" y="352"/>
                        <a:pt x="150" y="335"/>
                        <a:pt x="132" y="329"/>
                      </a:cubicBezTo>
                      <a:cubicBezTo>
                        <a:pt x="126" y="326"/>
                        <a:pt x="119" y="326"/>
                        <a:pt x="113" y="326"/>
                      </a:cubicBezTo>
                      <a:cubicBezTo>
                        <a:pt x="102" y="327"/>
                        <a:pt x="93" y="332"/>
                        <a:pt x="85" y="340"/>
                      </a:cubicBezTo>
                      <a:cubicBezTo>
                        <a:pt x="72" y="331"/>
                        <a:pt x="60" y="320"/>
                        <a:pt x="50" y="307"/>
                      </a:cubicBezTo>
                      <a:cubicBezTo>
                        <a:pt x="58" y="292"/>
                        <a:pt x="59" y="271"/>
                        <a:pt x="50" y="253"/>
                      </a:cubicBezTo>
                      <a:cubicBezTo>
                        <a:pt x="40" y="235"/>
                        <a:pt x="23" y="224"/>
                        <a:pt x="6" y="223"/>
                      </a:cubicBezTo>
                      <a:cubicBezTo>
                        <a:pt x="2" y="207"/>
                        <a:pt x="0" y="191"/>
                        <a:pt x="0" y="175"/>
                      </a:cubicBezTo>
                      <a:cubicBezTo>
                        <a:pt x="16" y="171"/>
                        <a:pt x="30" y="158"/>
                        <a:pt x="34" y="139"/>
                      </a:cubicBezTo>
                      <a:cubicBezTo>
                        <a:pt x="38" y="119"/>
                        <a:pt x="32" y="99"/>
                        <a:pt x="19" y="85"/>
                      </a:cubicBezTo>
                      <a:cubicBezTo>
                        <a:pt x="26" y="71"/>
                        <a:pt x="35" y="59"/>
                        <a:pt x="45" y="48"/>
                      </a:cubicBezTo>
                      <a:cubicBezTo>
                        <a:pt x="55" y="55"/>
                        <a:pt x="66" y="58"/>
                        <a:pt x="76" y="57"/>
                      </a:cubicBezTo>
                      <a:cubicBezTo>
                        <a:pt x="83" y="57"/>
                        <a:pt x="89" y="55"/>
                        <a:pt x="94" y="51"/>
                      </a:cubicBezTo>
                      <a:cubicBezTo>
                        <a:pt x="110" y="42"/>
                        <a:pt x="118" y="24"/>
                        <a:pt x="117" y="5"/>
                      </a:cubicBezTo>
                      <a:cubicBezTo>
                        <a:pt x="124" y="3"/>
                        <a:pt x="132" y="1"/>
                        <a:pt x="140" y="1"/>
                      </a:cubicBezTo>
                      <a:cubicBezTo>
                        <a:pt x="148" y="0"/>
                        <a:pt x="156" y="0"/>
                        <a:pt x="164" y="1"/>
                      </a:cubicBezTo>
                      <a:cubicBezTo>
                        <a:pt x="168" y="20"/>
                        <a:pt x="181" y="36"/>
                        <a:pt x="199" y="43"/>
                      </a:cubicBezTo>
                      <a:cubicBezTo>
                        <a:pt x="205" y="45"/>
                        <a:pt x="211" y="46"/>
                        <a:pt x="218" y="45"/>
                      </a:cubicBezTo>
                      <a:cubicBezTo>
                        <a:pt x="228" y="45"/>
                        <a:pt x="238" y="39"/>
                        <a:pt x="246" y="31"/>
                      </a:cubicBezTo>
                      <a:cubicBezTo>
                        <a:pt x="259" y="41"/>
                        <a:pt x="271" y="52"/>
                        <a:pt x="281" y="64"/>
                      </a:cubicBezTo>
                      <a:cubicBezTo>
                        <a:pt x="273" y="79"/>
                        <a:pt x="272" y="100"/>
                        <a:pt x="281" y="119"/>
                      </a:cubicBezTo>
                      <a:cubicBezTo>
                        <a:pt x="291" y="137"/>
                        <a:pt x="307" y="148"/>
                        <a:pt x="324" y="148"/>
                      </a:cubicBezTo>
                      <a:close/>
                      <a:moveTo>
                        <a:pt x="263" y="222"/>
                      </a:moveTo>
                      <a:cubicBezTo>
                        <a:pt x="276" y="163"/>
                        <a:pt x="244" y="99"/>
                        <a:pt x="190" y="79"/>
                      </a:cubicBezTo>
                      <a:cubicBezTo>
                        <a:pt x="177" y="74"/>
                        <a:pt x="163" y="73"/>
                        <a:pt x="150" y="74"/>
                      </a:cubicBezTo>
                      <a:cubicBezTo>
                        <a:pt x="112" y="77"/>
                        <a:pt x="78" y="105"/>
                        <a:pt x="68" y="149"/>
                      </a:cubicBezTo>
                      <a:cubicBezTo>
                        <a:pt x="54" y="208"/>
                        <a:pt x="87" y="272"/>
                        <a:pt x="141" y="292"/>
                      </a:cubicBezTo>
                      <a:cubicBezTo>
                        <a:pt x="154" y="297"/>
                        <a:pt x="168" y="299"/>
                        <a:pt x="181" y="298"/>
                      </a:cubicBezTo>
                      <a:cubicBezTo>
                        <a:pt x="219" y="295"/>
                        <a:pt x="253" y="266"/>
                        <a:pt x="263" y="222"/>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solidFill>
                      <a:schemeClr val="tx2"/>
                    </a:solidFill>
                  </a:endParaRPr>
                </a:p>
              </p:txBody>
            </p:sp>
          </p:grpSp>
          <p:sp>
            <p:nvSpPr>
              <p:cNvPr id="10" name="Freeform 9"/>
              <p:cNvSpPr>
                <a:spLocks/>
              </p:cNvSpPr>
              <p:nvPr/>
            </p:nvSpPr>
            <p:spPr bwMode="auto">
              <a:xfrm rot="-19680000">
                <a:off x="8656598" y="2509253"/>
                <a:ext cx="603392" cy="1425642"/>
              </a:xfrm>
              <a:custGeom>
                <a:avLst/>
                <a:gdLst>
                  <a:gd name="T0" fmla="*/ 79 w 154"/>
                  <a:gd name="T1" fmla="*/ 328 h 328"/>
                  <a:gd name="T2" fmla="*/ 114 w 154"/>
                  <a:gd name="T3" fmla="*/ 293 h 328"/>
                  <a:gd name="T4" fmla="*/ 113 w 154"/>
                  <a:gd name="T5" fmla="*/ 74 h 328"/>
                  <a:gd name="T6" fmla="*/ 154 w 154"/>
                  <a:gd name="T7" fmla="*/ 116 h 328"/>
                  <a:gd name="T8" fmla="*/ 154 w 154"/>
                  <a:gd name="T9" fmla="*/ 0 h 328"/>
                  <a:gd name="T10" fmla="*/ 38 w 154"/>
                  <a:gd name="T11" fmla="*/ 0 h 328"/>
                  <a:gd name="T12" fmla="*/ 78 w 154"/>
                  <a:gd name="T13" fmla="*/ 40 h 328"/>
                  <a:gd name="T14" fmla="*/ 79 w 154"/>
                  <a:gd name="T15" fmla="*/ 328 h 328"/>
                  <a:gd name="connsiteX0" fmla="*/ 3856 w 8726"/>
                  <a:gd name="connsiteY0" fmla="*/ 10000 h 10000"/>
                  <a:gd name="connsiteX1" fmla="*/ 4460 w 8726"/>
                  <a:gd name="connsiteY1" fmla="*/ 9730 h 10000"/>
                  <a:gd name="connsiteX2" fmla="*/ 6129 w 8726"/>
                  <a:gd name="connsiteY2" fmla="*/ 8933 h 10000"/>
                  <a:gd name="connsiteX3" fmla="*/ 6064 w 8726"/>
                  <a:gd name="connsiteY3" fmla="*/ 2256 h 10000"/>
                  <a:gd name="connsiteX4" fmla="*/ 8726 w 8726"/>
                  <a:gd name="connsiteY4" fmla="*/ 3537 h 10000"/>
                  <a:gd name="connsiteX5" fmla="*/ 8726 w 8726"/>
                  <a:gd name="connsiteY5" fmla="*/ 0 h 10000"/>
                  <a:gd name="connsiteX6" fmla="*/ 1194 w 8726"/>
                  <a:gd name="connsiteY6" fmla="*/ 0 h 10000"/>
                  <a:gd name="connsiteX7" fmla="*/ 3791 w 8726"/>
                  <a:gd name="connsiteY7" fmla="*/ 1220 h 10000"/>
                  <a:gd name="connsiteX8" fmla="*/ 3856 w 8726"/>
                  <a:gd name="connsiteY8" fmla="*/ 10000 h 10000"/>
                  <a:gd name="connsiteX0" fmla="*/ 4419 w 10000"/>
                  <a:gd name="connsiteY0" fmla="*/ 10000 h 10000"/>
                  <a:gd name="connsiteX1" fmla="*/ 5111 w 10000"/>
                  <a:gd name="connsiteY1" fmla="*/ 9730 h 10000"/>
                  <a:gd name="connsiteX2" fmla="*/ 6317 w 10000"/>
                  <a:gd name="connsiteY2" fmla="*/ 9271 h 10000"/>
                  <a:gd name="connsiteX3" fmla="*/ 7024 w 10000"/>
                  <a:gd name="connsiteY3" fmla="*/ 8933 h 10000"/>
                  <a:gd name="connsiteX4" fmla="*/ 6949 w 10000"/>
                  <a:gd name="connsiteY4" fmla="*/ 2256 h 10000"/>
                  <a:gd name="connsiteX5" fmla="*/ 10000 w 10000"/>
                  <a:gd name="connsiteY5" fmla="*/ 3537 h 10000"/>
                  <a:gd name="connsiteX6" fmla="*/ 10000 w 10000"/>
                  <a:gd name="connsiteY6" fmla="*/ 0 h 10000"/>
                  <a:gd name="connsiteX7" fmla="*/ 1368 w 10000"/>
                  <a:gd name="connsiteY7" fmla="*/ 0 h 10000"/>
                  <a:gd name="connsiteX8" fmla="*/ 4344 w 10000"/>
                  <a:gd name="connsiteY8" fmla="*/ 1220 h 10000"/>
                  <a:gd name="connsiteX9" fmla="*/ 4419 w 10000"/>
                  <a:gd name="connsiteY9" fmla="*/ 10000 h 10000"/>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9 w 10000"/>
                  <a:gd name="connsiteY3" fmla="*/ 9153 h 12043"/>
                  <a:gd name="connsiteX4" fmla="*/ 7024 w 10000"/>
                  <a:gd name="connsiteY4" fmla="*/ 8933 h 12043"/>
                  <a:gd name="connsiteX5" fmla="*/ 6949 w 10000"/>
                  <a:gd name="connsiteY5" fmla="*/ 2256 h 12043"/>
                  <a:gd name="connsiteX6" fmla="*/ 10000 w 10000"/>
                  <a:gd name="connsiteY6" fmla="*/ 3537 h 12043"/>
                  <a:gd name="connsiteX7" fmla="*/ 10000 w 10000"/>
                  <a:gd name="connsiteY7" fmla="*/ 0 h 12043"/>
                  <a:gd name="connsiteX8" fmla="*/ 1368 w 10000"/>
                  <a:gd name="connsiteY8" fmla="*/ 0 h 12043"/>
                  <a:gd name="connsiteX9" fmla="*/ 4344 w 10000"/>
                  <a:gd name="connsiteY9" fmla="*/ 1220 h 12043"/>
                  <a:gd name="connsiteX10" fmla="*/ 4419 w 10000"/>
                  <a:gd name="connsiteY10" fmla="*/ 10000 h 12043"/>
                  <a:gd name="connsiteX0" fmla="*/ 4419 w 12376"/>
                  <a:gd name="connsiteY0" fmla="*/ 10000 h 12043"/>
                  <a:gd name="connsiteX1" fmla="*/ 9303 w 12376"/>
                  <a:gd name="connsiteY1" fmla="*/ 12043 h 12043"/>
                  <a:gd name="connsiteX2" fmla="*/ 12038 w 12376"/>
                  <a:gd name="connsiteY2" fmla="*/ 10594 h 12043"/>
                  <a:gd name="connsiteX3" fmla="*/ 7029 w 12376"/>
                  <a:gd name="connsiteY3" fmla="*/ 9153 h 12043"/>
                  <a:gd name="connsiteX4" fmla="*/ 7024 w 12376"/>
                  <a:gd name="connsiteY4" fmla="*/ 8933 h 12043"/>
                  <a:gd name="connsiteX5" fmla="*/ 6949 w 12376"/>
                  <a:gd name="connsiteY5" fmla="*/ 2256 h 12043"/>
                  <a:gd name="connsiteX6" fmla="*/ 10000 w 12376"/>
                  <a:gd name="connsiteY6" fmla="*/ 3537 h 12043"/>
                  <a:gd name="connsiteX7" fmla="*/ 10000 w 12376"/>
                  <a:gd name="connsiteY7" fmla="*/ 0 h 12043"/>
                  <a:gd name="connsiteX8" fmla="*/ 1368 w 12376"/>
                  <a:gd name="connsiteY8" fmla="*/ 0 h 12043"/>
                  <a:gd name="connsiteX9" fmla="*/ 4344 w 12376"/>
                  <a:gd name="connsiteY9" fmla="*/ 1220 h 12043"/>
                  <a:gd name="connsiteX10" fmla="*/ 4419 w 12376"/>
                  <a:gd name="connsiteY10" fmla="*/ 10000 h 12043"/>
                  <a:gd name="connsiteX0" fmla="*/ 4419 w 12038"/>
                  <a:gd name="connsiteY0" fmla="*/ 10000 h 12043"/>
                  <a:gd name="connsiteX1" fmla="*/ 9303 w 12038"/>
                  <a:gd name="connsiteY1" fmla="*/ 12043 h 12043"/>
                  <a:gd name="connsiteX2" fmla="*/ 12038 w 12038"/>
                  <a:gd name="connsiteY2" fmla="*/ 10594 h 12043"/>
                  <a:gd name="connsiteX3" fmla="*/ 7029 w 12038"/>
                  <a:gd name="connsiteY3" fmla="*/ 9153 h 12043"/>
                  <a:gd name="connsiteX4" fmla="*/ 7024 w 12038"/>
                  <a:gd name="connsiteY4" fmla="*/ 8933 h 12043"/>
                  <a:gd name="connsiteX5" fmla="*/ 6949 w 12038"/>
                  <a:gd name="connsiteY5" fmla="*/ 2256 h 12043"/>
                  <a:gd name="connsiteX6" fmla="*/ 10000 w 12038"/>
                  <a:gd name="connsiteY6" fmla="*/ 3537 h 12043"/>
                  <a:gd name="connsiteX7" fmla="*/ 10000 w 12038"/>
                  <a:gd name="connsiteY7" fmla="*/ 0 h 12043"/>
                  <a:gd name="connsiteX8" fmla="*/ 1368 w 12038"/>
                  <a:gd name="connsiteY8" fmla="*/ 0 h 12043"/>
                  <a:gd name="connsiteX9" fmla="*/ 4344 w 12038"/>
                  <a:gd name="connsiteY9" fmla="*/ 1220 h 12043"/>
                  <a:gd name="connsiteX10" fmla="*/ 4419 w 12038"/>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9 w 11809"/>
                  <a:gd name="connsiteY3" fmla="*/ 9153 h 12043"/>
                  <a:gd name="connsiteX4" fmla="*/ 7024 w 11809"/>
                  <a:gd name="connsiteY4" fmla="*/ 8933 h 12043"/>
                  <a:gd name="connsiteX5" fmla="*/ 6949 w 11809"/>
                  <a:gd name="connsiteY5" fmla="*/ 2256 h 12043"/>
                  <a:gd name="connsiteX6" fmla="*/ 10000 w 11809"/>
                  <a:gd name="connsiteY6" fmla="*/ 3537 h 12043"/>
                  <a:gd name="connsiteX7" fmla="*/ 10000 w 11809"/>
                  <a:gd name="connsiteY7" fmla="*/ 0 h 12043"/>
                  <a:gd name="connsiteX8" fmla="*/ 1368 w 11809"/>
                  <a:gd name="connsiteY8" fmla="*/ 0 h 12043"/>
                  <a:gd name="connsiteX9" fmla="*/ 4344 w 11809"/>
                  <a:gd name="connsiteY9" fmla="*/ 1220 h 12043"/>
                  <a:gd name="connsiteX10" fmla="*/ 4419 w 11809"/>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9 w 11809"/>
                  <a:gd name="connsiteY3" fmla="*/ 9153 h 12043"/>
                  <a:gd name="connsiteX4" fmla="*/ 7024 w 11809"/>
                  <a:gd name="connsiteY4" fmla="*/ 8933 h 12043"/>
                  <a:gd name="connsiteX5" fmla="*/ 6949 w 11809"/>
                  <a:gd name="connsiteY5" fmla="*/ 2256 h 12043"/>
                  <a:gd name="connsiteX6" fmla="*/ 10000 w 11809"/>
                  <a:gd name="connsiteY6" fmla="*/ 3537 h 12043"/>
                  <a:gd name="connsiteX7" fmla="*/ 10000 w 11809"/>
                  <a:gd name="connsiteY7" fmla="*/ 0 h 12043"/>
                  <a:gd name="connsiteX8" fmla="*/ 1368 w 11809"/>
                  <a:gd name="connsiteY8" fmla="*/ 0 h 12043"/>
                  <a:gd name="connsiteX9" fmla="*/ 4344 w 11809"/>
                  <a:gd name="connsiteY9" fmla="*/ 1220 h 12043"/>
                  <a:gd name="connsiteX10" fmla="*/ 4419 w 11809"/>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1973"/>
                  <a:gd name="connsiteX1" fmla="*/ 9477 w 11809"/>
                  <a:gd name="connsiteY1" fmla="*/ 11973 h 11973"/>
                  <a:gd name="connsiteX2" fmla="*/ 11809 w 11809"/>
                  <a:gd name="connsiteY2" fmla="*/ 10701 h 11973"/>
                  <a:gd name="connsiteX3" fmla="*/ 7024 w 11809"/>
                  <a:gd name="connsiteY3" fmla="*/ 8933 h 11973"/>
                  <a:gd name="connsiteX4" fmla="*/ 6949 w 11809"/>
                  <a:gd name="connsiteY4" fmla="*/ 2256 h 11973"/>
                  <a:gd name="connsiteX5" fmla="*/ 10000 w 11809"/>
                  <a:gd name="connsiteY5" fmla="*/ 3537 h 11973"/>
                  <a:gd name="connsiteX6" fmla="*/ 10000 w 11809"/>
                  <a:gd name="connsiteY6" fmla="*/ 0 h 11973"/>
                  <a:gd name="connsiteX7" fmla="*/ 1368 w 11809"/>
                  <a:gd name="connsiteY7" fmla="*/ 0 h 11973"/>
                  <a:gd name="connsiteX8" fmla="*/ 4344 w 11809"/>
                  <a:gd name="connsiteY8" fmla="*/ 1220 h 11973"/>
                  <a:gd name="connsiteX9" fmla="*/ 4419 w 11809"/>
                  <a:gd name="connsiteY9" fmla="*/ 10000 h 11973"/>
                  <a:gd name="connsiteX0" fmla="*/ 4419 w 11809"/>
                  <a:gd name="connsiteY0" fmla="*/ 10000 h 12011"/>
                  <a:gd name="connsiteX1" fmla="*/ 9422 w 11809"/>
                  <a:gd name="connsiteY1" fmla="*/ 12011 h 12011"/>
                  <a:gd name="connsiteX2" fmla="*/ 11809 w 11809"/>
                  <a:gd name="connsiteY2" fmla="*/ 10701 h 12011"/>
                  <a:gd name="connsiteX3" fmla="*/ 7024 w 11809"/>
                  <a:gd name="connsiteY3" fmla="*/ 8933 h 12011"/>
                  <a:gd name="connsiteX4" fmla="*/ 6949 w 11809"/>
                  <a:gd name="connsiteY4" fmla="*/ 2256 h 12011"/>
                  <a:gd name="connsiteX5" fmla="*/ 10000 w 11809"/>
                  <a:gd name="connsiteY5" fmla="*/ 3537 h 12011"/>
                  <a:gd name="connsiteX6" fmla="*/ 10000 w 11809"/>
                  <a:gd name="connsiteY6" fmla="*/ 0 h 12011"/>
                  <a:gd name="connsiteX7" fmla="*/ 1368 w 11809"/>
                  <a:gd name="connsiteY7" fmla="*/ 0 h 12011"/>
                  <a:gd name="connsiteX8" fmla="*/ 4344 w 11809"/>
                  <a:gd name="connsiteY8" fmla="*/ 1220 h 12011"/>
                  <a:gd name="connsiteX9" fmla="*/ 4419 w 11809"/>
                  <a:gd name="connsiteY9" fmla="*/ 10000 h 12011"/>
                  <a:gd name="connsiteX0" fmla="*/ 4419 w 11809"/>
                  <a:gd name="connsiteY0" fmla="*/ 10000 h 11897"/>
                  <a:gd name="connsiteX1" fmla="*/ 9586 w 11809"/>
                  <a:gd name="connsiteY1" fmla="*/ 11897 h 11897"/>
                  <a:gd name="connsiteX2" fmla="*/ 11809 w 11809"/>
                  <a:gd name="connsiteY2" fmla="*/ 10701 h 11897"/>
                  <a:gd name="connsiteX3" fmla="*/ 7024 w 11809"/>
                  <a:gd name="connsiteY3" fmla="*/ 8933 h 11897"/>
                  <a:gd name="connsiteX4" fmla="*/ 6949 w 11809"/>
                  <a:gd name="connsiteY4" fmla="*/ 2256 h 11897"/>
                  <a:gd name="connsiteX5" fmla="*/ 10000 w 11809"/>
                  <a:gd name="connsiteY5" fmla="*/ 3537 h 11897"/>
                  <a:gd name="connsiteX6" fmla="*/ 10000 w 11809"/>
                  <a:gd name="connsiteY6" fmla="*/ 0 h 11897"/>
                  <a:gd name="connsiteX7" fmla="*/ 1368 w 11809"/>
                  <a:gd name="connsiteY7" fmla="*/ 0 h 11897"/>
                  <a:gd name="connsiteX8" fmla="*/ 4344 w 11809"/>
                  <a:gd name="connsiteY8" fmla="*/ 1220 h 11897"/>
                  <a:gd name="connsiteX9" fmla="*/ 4419 w 11809"/>
                  <a:gd name="connsiteY9" fmla="*/ 10000 h 11897"/>
                  <a:gd name="connsiteX0" fmla="*/ 4419 w 11809"/>
                  <a:gd name="connsiteY0" fmla="*/ 10000 h 11897"/>
                  <a:gd name="connsiteX1" fmla="*/ 9586 w 11809"/>
                  <a:gd name="connsiteY1" fmla="*/ 11897 h 11897"/>
                  <a:gd name="connsiteX2" fmla="*/ 11809 w 11809"/>
                  <a:gd name="connsiteY2" fmla="*/ 10701 h 11897"/>
                  <a:gd name="connsiteX3" fmla="*/ 7024 w 11809"/>
                  <a:gd name="connsiteY3" fmla="*/ 8933 h 11897"/>
                  <a:gd name="connsiteX4" fmla="*/ 6949 w 11809"/>
                  <a:gd name="connsiteY4" fmla="*/ 2256 h 11897"/>
                  <a:gd name="connsiteX5" fmla="*/ 10000 w 11809"/>
                  <a:gd name="connsiteY5" fmla="*/ 3537 h 11897"/>
                  <a:gd name="connsiteX6" fmla="*/ 10000 w 11809"/>
                  <a:gd name="connsiteY6" fmla="*/ 0 h 11897"/>
                  <a:gd name="connsiteX7" fmla="*/ 1368 w 11809"/>
                  <a:gd name="connsiteY7" fmla="*/ 0 h 11897"/>
                  <a:gd name="connsiteX8" fmla="*/ 4344 w 11809"/>
                  <a:gd name="connsiteY8" fmla="*/ 1220 h 11897"/>
                  <a:gd name="connsiteX9" fmla="*/ 4419 w 11809"/>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4" h="11897">
                    <a:moveTo>
                      <a:pt x="4419" y="10000"/>
                    </a:moveTo>
                    <a:cubicBezTo>
                      <a:pt x="6480" y="10824"/>
                      <a:pt x="7296" y="11180"/>
                      <a:pt x="9586" y="11897"/>
                    </a:cubicBezTo>
                    <a:cubicBezTo>
                      <a:pt x="9902" y="11776"/>
                      <a:pt x="10536" y="11377"/>
                      <a:pt x="11904" y="10653"/>
                    </a:cubicBezTo>
                    <a:cubicBezTo>
                      <a:pt x="10015" y="10088"/>
                      <a:pt x="8503" y="9605"/>
                      <a:pt x="7024" y="8933"/>
                    </a:cubicBezTo>
                    <a:cubicBezTo>
                      <a:pt x="2882" y="7052"/>
                      <a:pt x="2485" y="4116"/>
                      <a:pt x="6949" y="2256"/>
                    </a:cubicBezTo>
                    <a:lnTo>
                      <a:pt x="10000" y="3537"/>
                    </a:lnTo>
                    <a:lnTo>
                      <a:pt x="10000" y="0"/>
                    </a:lnTo>
                    <a:lnTo>
                      <a:pt x="1368" y="0"/>
                    </a:lnTo>
                    <a:lnTo>
                      <a:pt x="4344" y="1220"/>
                    </a:lnTo>
                    <a:cubicBezTo>
                      <a:pt x="-1460" y="3659"/>
                      <a:pt x="-1460" y="7561"/>
                      <a:pt x="4419" y="10000"/>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1" name="Freeform 10"/>
              <p:cNvSpPr>
                <a:spLocks noEditPoints="1"/>
              </p:cNvSpPr>
              <p:nvPr/>
            </p:nvSpPr>
            <p:spPr bwMode="auto">
              <a:xfrm rot="19695734">
                <a:off x="11006893" y="2472148"/>
                <a:ext cx="587070" cy="1347367"/>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nvGrpSpPr>
              <p:cNvPr id="12" name="Group 11"/>
              <p:cNvGrpSpPr/>
              <p:nvPr/>
            </p:nvGrpSpPr>
            <p:grpSpPr>
              <a:xfrm>
                <a:off x="10427157" y="3954457"/>
                <a:ext cx="1292422" cy="1321492"/>
                <a:chOff x="9692359" y="4075713"/>
                <a:chExt cx="1755023" cy="1794500"/>
              </a:xfrm>
            </p:grpSpPr>
            <p:sp>
              <p:nvSpPr>
                <p:cNvPr id="16" name="Freeform 15"/>
                <p:cNvSpPr>
                  <a:spLocks/>
                </p:cNvSpPr>
                <p:nvPr/>
              </p:nvSpPr>
              <p:spPr bwMode="auto">
                <a:xfrm>
                  <a:off x="9692359" y="4284377"/>
                  <a:ext cx="716840" cy="1114855"/>
                </a:xfrm>
                <a:custGeom>
                  <a:avLst/>
                  <a:gdLst>
                    <a:gd name="T0" fmla="*/ 120 w 189"/>
                    <a:gd name="T1" fmla="*/ 240 h 307"/>
                    <a:gd name="T2" fmla="*/ 186 w 189"/>
                    <a:gd name="T3" fmla="*/ 142 h 307"/>
                    <a:gd name="T4" fmla="*/ 161 w 189"/>
                    <a:gd name="T5" fmla="*/ 130 h 307"/>
                    <a:gd name="T6" fmla="*/ 189 w 189"/>
                    <a:gd name="T7" fmla="*/ 105 h 307"/>
                    <a:gd name="T8" fmla="*/ 176 w 189"/>
                    <a:gd name="T9" fmla="*/ 49 h 307"/>
                    <a:gd name="T10" fmla="*/ 179 w 189"/>
                    <a:gd name="T11" fmla="*/ 21 h 307"/>
                    <a:gd name="T12" fmla="*/ 130 w 189"/>
                    <a:gd name="T13" fmla="*/ 0 h 307"/>
                    <a:gd name="T14" fmla="*/ 61 w 189"/>
                    <a:gd name="T15" fmla="*/ 69 h 307"/>
                    <a:gd name="T16" fmla="*/ 95 w 189"/>
                    <a:gd name="T17" fmla="*/ 128 h 307"/>
                    <a:gd name="T18" fmla="*/ 24 w 189"/>
                    <a:gd name="T19" fmla="*/ 200 h 307"/>
                    <a:gd name="T20" fmla="*/ 17 w 189"/>
                    <a:gd name="T21" fmla="*/ 270 h 307"/>
                    <a:gd name="T22" fmla="*/ 30 w 189"/>
                    <a:gd name="T23" fmla="*/ 244 h 307"/>
                    <a:gd name="T24" fmla="*/ 34 w 189"/>
                    <a:gd name="T25" fmla="*/ 279 h 307"/>
                    <a:gd name="T26" fmla="*/ 100 w 189"/>
                    <a:gd name="T27" fmla="*/ 307 h 307"/>
                    <a:gd name="T28" fmla="*/ 120 w 189"/>
                    <a:gd name="T29" fmla="*/ 2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307">
                      <a:moveTo>
                        <a:pt x="120" y="240"/>
                      </a:moveTo>
                      <a:cubicBezTo>
                        <a:pt x="138" y="198"/>
                        <a:pt x="158" y="165"/>
                        <a:pt x="186" y="142"/>
                      </a:cubicBezTo>
                      <a:cubicBezTo>
                        <a:pt x="178" y="137"/>
                        <a:pt x="170" y="133"/>
                        <a:pt x="161" y="130"/>
                      </a:cubicBezTo>
                      <a:cubicBezTo>
                        <a:pt x="173" y="125"/>
                        <a:pt x="182" y="116"/>
                        <a:pt x="189" y="105"/>
                      </a:cubicBezTo>
                      <a:cubicBezTo>
                        <a:pt x="181" y="88"/>
                        <a:pt x="176" y="69"/>
                        <a:pt x="176" y="49"/>
                      </a:cubicBezTo>
                      <a:cubicBezTo>
                        <a:pt x="176" y="39"/>
                        <a:pt x="177" y="30"/>
                        <a:pt x="179" y="21"/>
                      </a:cubicBezTo>
                      <a:cubicBezTo>
                        <a:pt x="167" y="8"/>
                        <a:pt x="150" y="0"/>
                        <a:pt x="130" y="0"/>
                      </a:cubicBezTo>
                      <a:cubicBezTo>
                        <a:pt x="92" y="0"/>
                        <a:pt x="61" y="31"/>
                        <a:pt x="61" y="69"/>
                      </a:cubicBezTo>
                      <a:cubicBezTo>
                        <a:pt x="61" y="94"/>
                        <a:pt x="75" y="116"/>
                        <a:pt x="95" y="128"/>
                      </a:cubicBezTo>
                      <a:cubicBezTo>
                        <a:pt x="60" y="135"/>
                        <a:pt x="42" y="156"/>
                        <a:pt x="24" y="200"/>
                      </a:cubicBezTo>
                      <a:cubicBezTo>
                        <a:pt x="0" y="255"/>
                        <a:pt x="17" y="270"/>
                        <a:pt x="17" y="270"/>
                      </a:cubicBezTo>
                      <a:cubicBezTo>
                        <a:pt x="30" y="244"/>
                        <a:pt x="30" y="244"/>
                        <a:pt x="30" y="244"/>
                      </a:cubicBezTo>
                      <a:cubicBezTo>
                        <a:pt x="34" y="279"/>
                        <a:pt x="34" y="279"/>
                        <a:pt x="34" y="279"/>
                      </a:cubicBezTo>
                      <a:cubicBezTo>
                        <a:pt x="34" y="279"/>
                        <a:pt x="51" y="300"/>
                        <a:pt x="100" y="307"/>
                      </a:cubicBezTo>
                      <a:cubicBezTo>
                        <a:pt x="102" y="289"/>
                        <a:pt x="108" y="267"/>
                        <a:pt x="120" y="240"/>
                      </a:cubicBez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7" name="Freeform 16"/>
                <p:cNvSpPr>
                  <a:spLocks/>
                </p:cNvSpPr>
                <p:nvPr/>
              </p:nvSpPr>
              <p:spPr bwMode="auto">
                <a:xfrm>
                  <a:off x="10100217" y="4075713"/>
                  <a:ext cx="1347165" cy="1794500"/>
                </a:xfrm>
                <a:custGeom>
                  <a:avLst/>
                  <a:gdLst>
                    <a:gd name="T0" fmla="*/ 248 w 358"/>
                    <a:gd name="T1" fmla="*/ 200 h 492"/>
                    <a:gd name="T2" fmla="*/ 306 w 358"/>
                    <a:gd name="T3" fmla="*/ 105 h 492"/>
                    <a:gd name="T4" fmla="*/ 200 w 358"/>
                    <a:gd name="T5" fmla="*/ 0 h 492"/>
                    <a:gd name="T6" fmla="*/ 95 w 358"/>
                    <a:gd name="T7" fmla="*/ 105 h 492"/>
                    <a:gd name="T8" fmla="*/ 146 w 358"/>
                    <a:gd name="T9" fmla="*/ 196 h 492"/>
                    <a:gd name="T10" fmla="*/ 37 w 358"/>
                    <a:gd name="T11" fmla="*/ 306 h 492"/>
                    <a:gd name="T12" fmla="*/ 27 w 358"/>
                    <a:gd name="T13" fmla="*/ 414 h 492"/>
                    <a:gd name="T14" fmla="*/ 46 w 358"/>
                    <a:gd name="T15" fmla="*/ 374 h 492"/>
                    <a:gd name="T16" fmla="*/ 52 w 358"/>
                    <a:gd name="T17" fmla="*/ 428 h 492"/>
                    <a:gd name="T18" fmla="*/ 172 w 358"/>
                    <a:gd name="T19" fmla="*/ 473 h 492"/>
                    <a:gd name="T20" fmla="*/ 358 w 358"/>
                    <a:gd name="T21" fmla="*/ 374 h 492"/>
                    <a:gd name="T22" fmla="*/ 248 w 358"/>
                    <a:gd name="T23" fmla="*/ 20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492">
                      <a:moveTo>
                        <a:pt x="248" y="200"/>
                      </a:moveTo>
                      <a:cubicBezTo>
                        <a:pt x="282" y="182"/>
                        <a:pt x="306" y="147"/>
                        <a:pt x="306" y="105"/>
                      </a:cubicBezTo>
                      <a:cubicBezTo>
                        <a:pt x="306" y="47"/>
                        <a:pt x="259" y="0"/>
                        <a:pt x="200" y="0"/>
                      </a:cubicBezTo>
                      <a:cubicBezTo>
                        <a:pt x="142" y="0"/>
                        <a:pt x="95" y="47"/>
                        <a:pt x="95" y="105"/>
                      </a:cubicBezTo>
                      <a:cubicBezTo>
                        <a:pt x="95" y="144"/>
                        <a:pt x="115" y="177"/>
                        <a:pt x="146" y="196"/>
                      </a:cubicBezTo>
                      <a:cubicBezTo>
                        <a:pt x="93" y="207"/>
                        <a:pt x="66" y="239"/>
                        <a:pt x="37" y="306"/>
                      </a:cubicBezTo>
                      <a:cubicBezTo>
                        <a:pt x="0" y="391"/>
                        <a:pt x="27" y="414"/>
                        <a:pt x="27" y="414"/>
                      </a:cubicBezTo>
                      <a:cubicBezTo>
                        <a:pt x="46" y="374"/>
                        <a:pt x="46" y="374"/>
                        <a:pt x="46" y="374"/>
                      </a:cubicBezTo>
                      <a:cubicBezTo>
                        <a:pt x="52" y="428"/>
                        <a:pt x="52" y="428"/>
                        <a:pt x="52" y="428"/>
                      </a:cubicBezTo>
                      <a:cubicBezTo>
                        <a:pt x="52" y="428"/>
                        <a:pt x="83" y="466"/>
                        <a:pt x="172" y="473"/>
                      </a:cubicBezTo>
                      <a:cubicBezTo>
                        <a:pt x="267" y="482"/>
                        <a:pt x="358" y="492"/>
                        <a:pt x="358" y="374"/>
                      </a:cubicBezTo>
                      <a:cubicBezTo>
                        <a:pt x="358" y="280"/>
                        <a:pt x="311" y="220"/>
                        <a:pt x="248" y="200"/>
                      </a:cubicBez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grpSp>
            <p:nvGrpSpPr>
              <p:cNvPr id="13" name="Group 12"/>
              <p:cNvGrpSpPr>
                <a:grpSpLocks noChangeAspect="1"/>
              </p:cNvGrpSpPr>
              <p:nvPr/>
            </p:nvGrpSpPr>
            <p:grpSpPr bwMode="auto">
              <a:xfrm>
                <a:off x="9647560" y="1624122"/>
                <a:ext cx="864009" cy="1483344"/>
                <a:chOff x="3613" y="1772"/>
                <a:chExt cx="452" cy="776"/>
              </a:xfrm>
            </p:grpSpPr>
            <p:sp>
              <p:nvSpPr>
                <p:cNvPr id="14" name="AutoShape 11"/>
                <p:cNvSpPr>
                  <a:spLocks noChangeAspect="1" noChangeArrowheads="1" noTextEdit="1"/>
                </p:cNvSpPr>
                <p:nvPr/>
              </p:nvSpPr>
              <p:spPr bwMode="auto">
                <a:xfrm>
                  <a:off x="3613" y="1772"/>
                  <a:ext cx="45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5" name="Freeform 13"/>
                <p:cNvSpPr>
                  <a:spLocks noEditPoints="1"/>
                </p:cNvSpPr>
                <p:nvPr/>
              </p:nvSpPr>
              <p:spPr bwMode="auto">
                <a:xfrm>
                  <a:off x="3611" y="1767"/>
                  <a:ext cx="455" cy="782"/>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grpSp>
    </p:spTree>
    <p:extLst>
      <p:ext uri="{BB962C8B-B14F-4D97-AF65-F5344CB8AC3E}">
        <p14:creationId xmlns:p14="http://schemas.microsoft.com/office/powerpoint/2010/main" val="2284550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Windows Server backup</a:t>
            </a:r>
          </a:p>
        </p:txBody>
      </p:sp>
      <p:sp>
        <p:nvSpPr>
          <p:cNvPr id="6" name="Content Placeholder 2"/>
          <p:cNvSpPr>
            <a:spLocks noGrp="1"/>
          </p:cNvSpPr>
          <p:nvPr>
            <p:ph type="body" sz="quarter" idx="13"/>
          </p:nvPr>
        </p:nvSpPr>
        <p:spPr>
          <a:xfrm>
            <a:off x="274638" y="1490472"/>
            <a:ext cx="9144000" cy="4082870"/>
          </a:xfrm>
        </p:spPr>
        <p:txBody>
          <a:bodyPr/>
          <a:lstStyle/>
          <a:p>
            <a:r>
              <a:rPr lang="en-US" sz="2400" dirty="0">
                <a:solidFill>
                  <a:srgbClr val="505050"/>
                </a:solidFill>
              </a:rPr>
              <a:t>Uses the Windows Server 2012 R2 backup feature</a:t>
            </a:r>
          </a:p>
          <a:p>
            <a:r>
              <a:rPr lang="en-US" sz="2400" dirty="0">
                <a:solidFill>
                  <a:srgbClr val="505050"/>
                </a:solidFill>
              </a:rPr>
              <a:t>Supports volumes &gt; 2 TB</a:t>
            </a:r>
          </a:p>
          <a:p>
            <a:r>
              <a:rPr lang="en-US" sz="2400" dirty="0">
                <a:solidFill>
                  <a:srgbClr val="505050"/>
                </a:solidFill>
              </a:rPr>
              <a:t>Key scenarios:</a:t>
            </a:r>
          </a:p>
          <a:p>
            <a:pPr marL="520700" lvl="1" indent="-292100"/>
            <a:r>
              <a:rPr lang="en-US" sz="2000" dirty="0">
                <a:solidFill>
                  <a:srgbClr val="505050"/>
                </a:solidFill>
              </a:rPr>
              <a:t>Single file restore</a:t>
            </a:r>
          </a:p>
          <a:p>
            <a:pPr marL="520700" lvl="1" indent="-292100"/>
            <a:r>
              <a:rPr lang="en-US" sz="2000" dirty="0">
                <a:solidFill>
                  <a:srgbClr val="505050"/>
                </a:solidFill>
              </a:rPr>
              <a:t>Folder restore</a:t>
            </a:r>
          </a:p>
          <a:p>
            <a:pPr marL="520700" lvl="1" indent="-292100"/>
            <a:r>
              <a:rPr lang="en-US" sz="2000" dirty="0">
                <a:solidFill>
                  <a:srgbClr val="505050"/>
                </a:solidFill>
              </a:rPr>
              <a:t>Full server “bare metal” recovery</a:t>
            </a:r>
          </a:p>
          <a:p>
            <a:r>
              <a:rPr lang="en-US" sz="2400" dirty="0">
                <a:solidFill>
                  <a:srgbClr val="505050"/>
                </a:solidFill>
              </a:rPr>
              <a:t>Uses multiple external removable </a:t>
            </a:r>
            <a:br>
              <a:rPr lang="en-US" sz="2400" dirty="0">
                <a:solidFill>
                  <a:srgbClr val="505050"/>
                </a:solidFill>
              </a:rPr>
            </a:br>
            <a:r>
              <a:rPr lang="en-US" sz="2400" dirty="0">
                <a:solidFill>
                  <a:srgbClr val="505050"/>
                </a:solidFill>
              </a:rPr>
              <a:t>backup destinations (such as USB </a:t>
            </a:r>
            <a:br>
              <a:rPr lang="en-US" sz="2400" dirty="0">
                <a:solidFill>
                  <a:srgbClr val="505050"/>
                </a:solidFill>
              </a:rPr>
            </a:br>
            <a:r>
              <a:rPr lang="en-US" sz="2400" dirty="0">
                <a:solidFill>
                  <a:srgbClr val="505050"/>
                </a:solidFill>
              </a:rPr>
              <a:t>drives) to allow for offsite rotation</a:t>
            </a:r>
          </a:p>
        </p:txBody>
      </p:sp>
      <p:grpSp>
        <p:nvGrpSpPr>
          <p:cNvPr id="7" name="Group 6"/>
          <p:cNvGrpSpPr/>
          <p:nvPr/>
        </p:nvGrpSpPr>
        <p:grpSpPr>
          <a:xfrm>
            <a:off x="7485683" y="5033962"/>
            <a:ext cx="1073024" cy="566397"/>
            <a:chOff x="4429125" y="2127251"/>
            <a:chExt cx="1423988" cy="639762"/>
          </a:xfrm>
          <a:solidFill>
            <a:srgbClr val="505050"/>
          </a:solidFill>
        </p:grpSpPr>
        <p:sp>
          <p:nvSpPr>
            <p:cNvPr id="8" name="Freeform 7"/>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9" name="Freeform 8"/>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0" name="Freeform 9"/>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pic>
        <p:nvPicPr>
          <p:cNvPr id="20" name="Picture 4"/>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9604417" y="1537573"/>
            <a:ext cx="1428332" cy="1207282"/>
          </a:xfrm>
          <a:prstGeom prst="rect">
            <a:avLst/>
          </a:prstGeom>
          <a:noFill/>
          <a:ln>
            <a:noFill/>
          </a:ln>
        </p:spPr>
      </p:pic>
      <p:grpSp>
        <p:nvGrpSpPr>
          <p:cNvPr id="21" name="Group 12"/>
          <p:cNvGrpSpPr>
            <a:grpSpLocks noChangeAspect="1"/>
          </p:cNvGrpSpPr>
          <p:nvPr/>
        </p:nvGrpSpPr>
        <p:grpSpPr bwMode="auto">
          <a:xfrm>
            <a:off x="9016290" y="2041847"/>
            <a:ext cx="864009" cy="1483344"/>
            <a:chOff x="3613" y="1772"/>
            <a:chExt cx="452" cy="776"/>
          </a:xfrm>
        </p:grpSpPr>
        <p:sp>
          <p:nvSpPr>
            <p:cNvPr id="22" name="AutoShape 11"/>
            <p:cNvSpPr>
              <a:spLocks noChangeAspect="1" noChangeArrowheads="1" noTextEdit="1"/>
            </p:cNvSpPr>
            <p:nvPr/>
          </p:nvSpPr>
          <p:spPr bwMode="auto">
            <a:xfrm>
              <a:off x="3613" y="1772"/>
              <a:ext cx="45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3" name="Freeform 13"/>
            <p:cNvSpPr>
              <a:spLocks noEditPoints="1"/>
            </p:cNvSpPr>
            <p:nvPr/>
          </p:nvSpPr>
          <p:spPr bwMode="auto">
            <a:xfrm>
              <a:off x="3611" y="1767"/>
              <a:ext cx="455" cy="782"/>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26" name="Freeform 33"/>
          <p:cNvSpPr>
            <a:spLocks noEditPoints="1"/>
          </p:cNvSpPr>
          <p:nvPr/>
        </p:nvSpPr>
        <p:spPr bwMode="auto">
          <a:xfrm>
            <a:off x="9649599" y="2679458"/>
            <a:ext cx="638177" cy="941950"/>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p>
            <a:endParaRPr lang="en-GB" sz="1836" dirty="0"/>
          </a:p>
        </p:txBody>
      </p:sp>
      <p:cxnSp>
        <p:nvCxnSpPr>
          <p:cNvPr id="27" name="Straight Arrow Connector 26"/>
          <p:cNvCxnSpPr/>
          <p:nvPr/>
        </p:nvCxnSpPr>
        <p:spPr>
          <a:xfrm flipH="1">
            <a:off x="8260438" y="3658376"/>
            <a:ext cx="990891" cy="1334616"/>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8808896" y="5033962"/>
            <a:ext cx="1073024" cy="566397"/>
            <a:chOff x="4429125" y="2127251"/>
            <a:chExt cx="1423988" cy="639762"/>
          </a:xfrm>
          <a:solidFill>
            <a:srgbClr val="505050"/>
          </a:solidFill>
        </p:grpSpPr>
        <p:sp>
          <p:nvSpPr>
            <p:cNvPr id="33" name="Freeform 32"/>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4" name="Freeform 33"/>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5" name="Freeform 34"/>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grpSp>
        <p:nvGrpSpPr>
          <p:cNvPr id="36" name="Group 35"/>
          <p:cNvGrpSpPr/>
          <p:nvPr/>
        </p:nvGrpSpPr>
        <p:grpSpPr>
          <a:xfrm>
            <a:off x="10183161" y="5033962"/>
            <a:ext cx="1073024" cy="566397"/>
            <a:chOff x="4429125" y="2127251"/>
            <a:chExt cx="1423988" cy="639762"/>
          </a:xfrm>
          <a:solidFill>
            <a:srgbClr val="505050"/>
          </a:solidFill>
        </p:grpSpPr>
        <p:sp>
          <p:nvSpPr>
            <p:cNvPr id="37" name="Freeform 3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8" name="Freeform 3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9" name="Freeform 3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cxnSp>
        <p:nvCxnSpPr>
          <p:cNvPr id="40" name="Straight Arrow Connector 39"/>
          <p:cNvCxnSpPr/>
          <p:nvPr/>
        </p:nvCxnSpPr>
        <p:spPr>
          <a:xfrm flipH="1">
            <a:off x="9366342" y="3717406"/>
            <a:ext cx="162092" cy="1275587"/>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53370" y="3658376"/>
            <a:ext cx="638576" cy="1334616"/>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8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management</a:t>
            </a:r>
          </a:p>
        </p:txBody>
      </p:sp>
      <p:sp>
        <p:nvSpPr>
          <p:cNvPr id="11" name="Content Placeholder 2"/>
          <p:cNvSpPr>
            <a:spLocks noGrp="1"/>
          </p:cNvSpPr>
          <p:nvPr>
            <p:ph type="body" sz="quarter" idx="13"/>
          </p:nvPr>
        </p:nvSpPr>
        <p:spPr>
          <a:xfrm>
            <a:off x="274638" y="1490472"/>
            <a:ext cx="7768878" cy="4082870"/>
          </a:xfrm>
        </p:spPr>
        <p:txBody>
          <a:bodyPr/>
          <a:lstStyle/>
          <a:p>
            <a:r>
              <a:rPr lang="en-US" sz="2400" dirty="0">
                <a:solidFill>
                  <a:srgbClr val="505050"/>
                </a:solidFill>
              </a:rPr>
              <a:t>Uses Active Directory for authentication and authorization</a:t>
            </a:r>
          </a:p>
          <a:p>
            <a:r>
              <a:rPr lang="en-US" sz="2400" dirty="0">
                <a:solidFill>
                  <a:srgbClr val="505050"/>
                </a:solidFill>
              </a:rPr>
              <a:t>User accounts can be created as Standard or Administrator</a:t>
            </a:r>
          </a:p>
          <a:p>
            <a:pPr marL="520700" lvl="1" indent="-292100"/>
            <a:r>
              <a:rPr lang="en-US" sz="2000" dirty="0">
                <a:solidFill>
                  <a:srgbClr val="505050"/>
                </a:solidFill>
              </a:rPr>
              <a:t>Built-in “Administrator” account is disabled</a:t>
            </a:r>
          </a:p>
          <a:p>
            <a:r>
              <a:rPr lang="en-US" sz="2400" dirty="0">
                <a:solidFill>
                  <a:srgbClr val="505050"/>
                </a:solidFill>
              </a:rPr>
              <a:t>Integrated mailbox management with </a:t>
            </a:r>
            <a:br>
              <a:rPr lang="en-US" sz="2400" dirty="0">
                <a:solidFill>
                  <a:srgbClr val="505050"/>
                </a:solidFill>
              </a:rPr>
            </a:br>
            <a:r>
              <a:rPr lang="en-US" sz="2400" dirty="0">
                <a:solidFill>
                  <a:srgbClr val="505050"/>
                </a:solidFill>
              </a:rPr>
              <a:t>cloud or on-premises messaging</a:t>
            </a:r>
          </a:p>
          <a:p>
            <a:r>
              <a:rPr lang="en-US" sz="2400" dirty="0">
                <a:solidFill>
                  <a:srgbClr val="505050"/>
                </a:solidFill>
              </a:rPr>
              <a:t>Manage user security groups, </a:t>
            </a:r>
            <a:br>
              <a:rPr lang="en-US" sz="2400" dirty="0">
                <a:solidFill>
                  <a:srgbClr val="505050"/>
                </a:solidFill>
              </a:rPr>
            </a:br>
            <a:r>
              <a:rPr lang="en-US" sz="2400" dirty="0">
                <a:solidFill>
                  <a:srgbClr val="505050"/>
                </a:solidFill>
              </a:rPr>
              <a:t>and also email distribution groups</a:t>
            </a:r>
            <a:br>
              <a:rPr lang="en-US" sz="2400" dirty="0">
                <a:solidFill>
                  <a:srgbClr val="505050"/>
                </a:solidFill>
              </a:rPr>
            </a:br>
            <a:r>
              <a:rPr lang="en-US" sz="2400" dirty="0">
                <a:solidFill>
                  <a:srgbClr val="505050"/>
                </a:solidFill>
              </a:rPr>
              <a:t>if email integration is configured</a:t>
            </a:r>
          </a:p>
          <a:p>
            <a:r>
              <a:rPr lang="en-US" sz="2400" dirty="0">
                <a:solidFill>
                  <a:srgbClr val="505050"/>
                </a:solidFill>
              </a:rPr>
              <a:t>Set password policy</a:t>
            </a:r>
          </a:p>
        </p:txBody>
      </p:sp>
      <p:sp>
        <p:nvSpPr>
          <p:cNvPr id="142" name="Rectangle 2"/>
          <p:cNvSpPr>
            <a:spLocks noChangeArrowheads="1"/>
          </p:cNvSpPr>
          <p:nvPr/>
        </p:nvSpPr>
        <p:spPr bwMode="auto">
          <a:xfrm>
            <a:off x="2501" y="-191155"/>
            <a:ext cx="188409" cy="3823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endParaRPr lang="en-US" sz="1836" dirty="0"/>
          </a:p>
        </p:txBody>
      </p:sp>
      <p:grpSp>
        <p:nvGrpSpPr>
          <p:cNvPr id="38" name="Group 37"/>
          <p:cNvGrpSpPr/>
          <p:nvPr/>
        </p:nvGrpSpPr>
        <p:grpSpPr>
          <a:xfrm>
            <a:off x="7246634" y="1709270"/>
            <a:ext cx="4268707" cy="3864072"/>
            <a:chOff x="7246634" y="1709270"/>
            <a:chExt cx="4268707" cy="3864072"/>
          </a:xfrm>
        </p:grpSpPr>
        <p:grpSp>
          <p:nvGrpSpPr>
            <p:cNvPr id="8" name="Group 7"/>
            <p:cNvGrpSpPr/>
            <p:nvPr/>
          </p:nvGrpSpPr>
          <p:grpSpPr>
            <a:xfrm>
              <a:off x="8966232" y="1835931"/>
              <a:ext cx="637794" cy="636916"/>
              <a:chOff x="2611438" y="1601787"/>
              <a:chExt cx="1152525" cy="1150938"/>
            </a:xfrm>
            <a:solidFill>
              <a:srgbClr val="0072C6"/>
            </a:solidFill>
          </p:grpSpPr>
          <p:sp>
            <p:nvSpPr>
              <p:cNvPr id="9" name="Freeform 8"/>
              <p:cNvSpPr>
                <a:spLocks noEditPoints="1"/>
              </p:cNvSpPr>
              <p:nvPr/>
            </p:nvSpPr>
            <p:spPr bwMode="auto">
              <a:xfrm>
                <a:off x="2611438" y="1601787"/>
                <a:ext cx="1152525" cy="1150938"/>
              </a:xfrm>
              <a:custGeom>
                <a:avLst/>
                <a:gdLst>
                  <a:gd name="T0" fmla="*/ 930 w 944"/>
                  <a:gd name="T1" fmla="*/ 448 h 942"/>
                  <a:gd name="T2" fmla="*/ 915 w 944"/>
                  <a:gd name="T3" fmla="*/ 354 h 942"/>
                  <a:gd name="T4" fmla="*/ 881 w 944"/>
                  <a:gd name="T5" fmla="*/ 264 h 942"/>
                  <a:gd name="T6" fmla="*/ 829 w 944"/>
                  <a:gd name="T7" fmla="*/ 183 h 942"/>
                  <a:gd name="T8" fmla="*/ 762 w 944"/>
                  <a:gd name="T9" fmla="*/ 115 h 942"/>
                  <a:gd name="T10" fmla="*/ 681 w 944"/>
                  <a:gd name="T11" fmla="*/ 63 h 942"/>
                  <a:gd name="T12" fmla="*/ 592 w 944"/>
                  <a:gd name="T13" fmla="*/ 28 h 942"/>
                  <a:gd name="T14" fmla="*/ 497 w 944"/>
                  <a:gd name="T15" fmla="*/ 13 h 942"/>
                  <a:gd name="T16" fmla="*/ 402 w 944"/>
                  <a:gd name="T17" fmla="*/ 18 h 942"/>
                  <a:gd name="T18" fmla="*/ 309 w 944"/>
                  <a:gd name="T19" fmla="*/ 42 h 942"/>
                  <a:gd name="T20" fmla="*/ 223 w 944"/>
                  <a:gd name="T21" fmla="*/ 86 h 942"/>
                  <a:gd name="T22" fmla="*/ 149 w 944"/>
                  <a:gd name="T23" fmla="*/ 146 h 942"/>
                  <a:gd name="T24" fmla="*/ 88 w 944"/>
                  <a:gd name="T25" fmla="*/ 220 h 942"/>
                  <a:gd name="T26" fmla="*/ 44 w 944"/>
                  <a:gd name="T27" fmla="*/ 305 h 942"/>
                  <a:gd name="T28" fmla="*/ 19 w 944"/>
                  <a:gd name="T29" fmla="*/ 398 h 942"/>
                  <a:gd name="T30" fmla="*/ 14 w 944"/>
                  <a:gd name="T31" fmla="*/ 494 h 942"/>
                  <a:gd name="T32" fmla="*/ 29 w 944"/>
                  <a:gd name="T33" fmla="*/ 588 h 942"/>
                  <a:gd name="T34" fmla="*/ 63 w 944"/>
                  <a:gd name="T35" fmla="*/ 678 h 942"/>
                  <a:gd name="T36" fmla="*/ 115 w 944"/>
                  <a:gd name="T37" fmla="*/ 759 h 942"/>
                  <a:gd name="T38" fmla="*/ 182 w 944"/>
                  <a:gd name="T39" fmla="*/ 827 h 942"/>
                  <a:gd name="T40" fmla="*/ 263 w 944"/>
                  <a:gd name="T41" fmla="*/ 879 h 942"/>
                  <a:gd name="T42" fmla="*/ 352 w 944"/>
                  <a:gd name="T43" fmla="*/ 914 h 942"/>
                  <a:gd name="T44" fmla="*/ 447 w 944"/>
                  <a:gd name="T45" fmla="*/ 929 h 942"/>
                  <a:gd name="T46" fmla="*/ 543 w 944"/>
                  <a:gd name="T47" fmla="*/ 924 h 942"/>
                  <a:gd name="T48" fmla="*/ 635 w 944"/>
                  <a:gd name="T49" fmla="*/ 900 h 942"/>
                  <a:gd name="T50" fmla="*/ 721 w 944"/>
                  <a:gd name="T51" fmla="*/ 856 h 942"/>
                  <a:gd name="T52" fmla="*/ 795 w 944"/>
                  <a:gd name="T53" fmla="*/ 796 h 942"/>
                  <a:gd name="T54" fmla="*/ 856 w 944"/>
                  <a:gd name="T55" fmla="*/ 722 h 942"/>
                  <a:gd name="T56" fmla="*/ 900 w 944"/>
                  <a:gd name="T57" fmla="*/ 637 h 942"/>
                  <a:gd name="T58" fmla="*/ 925 w 944"/>
                  <a:gd name="T59" fmla="*/ 544 h 942"/>
                  <a:gd name="T60" fmla="*/ 472 w 944"/>
                  <a:gd name="T61" fmla="*/ 874 h 942"/>
                  <a:gd name="T62" fmla="*/ 472 w 944"/>
                  <a:gd name="T63" fmla="*/ 68 h 942"/>
                  <a:gd name="T64" fmla="*/ 472 w 944"/>
                  <a:gd name="T65" fmla="*/ 87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4" h="942">
                    <a:moveTo>
                      <a:pt x="930" y="494"/>
                    </a:moveTo>
                    <a:cubicBezTo>
                      <a:pt x="944" y="481"/>
                      <a:pt x="944" y="461"/>
                      <a:pt x="930" y="448"/>
                    </a:cubicBezTo>
                    <a:cubicBezTo>
                      <a:pt x="916" y="436"/>
                      <a:pt x="914" y="413"/>
                      <a:pt x="925" y="398"/>
                    </a:cubicBezTo>
                    <a:cubicBezTo>
                      <a:pt x="936" y="383"/>
                      <a:pt x="932" y="363"/>
                      <a:pt x="915" y="354"/>
                    </a:cubicBezTo>
                    <a:cubicBezTo>
                      <a:pt x="899" y="344"/>
                      <a:pt x="892" y="323"/>
                      <a:pt x="900" y="305"/>
                    </a:cubicBezTo>
                    <a:cubicBezTo>
                      <a:pt x="907" y="288"/>
                      <a:pt x="899" y="270"/>
                      <a:pt x="881" y="264"/>
                    </a:cubicBezTo>
                    <a:cubicBezTo>
                      <a:pt x="863" y="258"/>
                      <a:pt x="852" y="238"/>
                      <a:pt x="856" y="220"/>
                    </a:cubicBezTo>
                    <a:cubicBezTo>
                      <a:pt x="860" y="202"/>
                      <a:pt x="848" y="185"/>
                      <a:pt x="829" y="183"/>
                    </a:cubicBezTo>
                    <a:cubicBezTo>
                      <a:pt x="811" y="181"/>
                      <a:pt x="795" y="165"/>
                      <a:pt x="795" y="146"/>
                    </a:cubicBezTo>
                    <a:cubicBezTo>
                      <a:pt x="795" y="127"/>
                      <a:pt x="780" y="113"/>
                      <a:pt x="762" y="115"/>
                    </a:cubicBezTo>
                    <a:cubicBezTo>
                      <a:pt x="743" y="117"/>
                      <a:pt x="725" y="104"/>
                      <a:pt x="721" y="86"/>
                    </a:cubicBezTo>
                    <a:cubicBezTo>
                      <a:pt x="717" y="67"/>
                      <a:pt x="699" y="57"/>
                      <a:pt x="681" y="63"/>
                    </a:cubicBezTo>
                    <a:cubicBezTo>
                      <a:pt x="664" y="69"/>
                      <a:pt x="643" y="59"/>
                      <a:pt x="635" y="42"/>
                    </a:cubicBezTo>
                    <a:cubicBezTo>
                      <a:pt x="628" y="25"/>
                      <a:pt x="608" y="19"/>
                      <a:pt x="592" y="28"/>
                    </a:cubicBezTo>
                    <a:cubicBezTo>
                      <a:pt x="576" y="38"/>
                      <a:pt x="553" y="33"/>
                      <a:pt x="543" y="18"/>
                    </a:cubicBezTo>
                    <a:cubicBezTo>
                      <a:pt x="532" y="3"/>
                      <a:pt x="511" y="0"/>
                      <a:pt x="497" y="13"/>
                    </a:cubicBezTo>
                    <a:cubicBezTo>
                      <a:pt x="483" y="26"/>
                      <a:pt x="461" y="26"/>
                      <a:pt x="447" y="13"/>
                    </a:cubicBezTo>
                    <a:cubicBezTo>
                      <a:pt x="433" y="0"/>
                      <a:pt x="412" y="3"/>
                      <a:pt x="402" y="18"/>
                    </a:cubicBezTo>
                    <a:cubicBezTo>
                      <a:pt x="391" y="33"/>
                      <a:pt x="368" y="38"/>
                      <a:pt x="352" y="28"/>
                    </a:cubicBezTo>
                    <a:cubicBezTo>
                      <a:pt x="336" y="19"/>
                      <a:pt x="316" y="25"/>
                      <a:pt x="309" y="42"/>
                    </a:cubicBezTo>
                    <a:cubicBezTo>
                      <a:pt x="301" y="59"/>
                      <a:pt x="280" y="69"/>
                      <a:pt x="263" y="63"/>
                    </a:cubicBezTo>
                    <a:cubicBezTo>
                      <a:pt x="245" y="57"/>
                      <a:pt x="227" y="67"/>
                      <a:pt x="223" y="86"/>
                    </a:cubicBezTo>
                    <a:cubicBezTo>
                      <a:pt x="219" y="104"/>
                      <a:pt x="201" y="117"/>
                      <a:pt x="182" y="115"/>
                    </a:cubicBezTo>
                    <a:cubicBezTo>
                      <a:pt x="164" y="113"/>
                      <a:pt x="149" y="127"/>
                      <a:pt x="149" y="146"/>
                    </a:cubicBezTo>
                    <a:cubicBezTo>
                      <a:pt x="149" y="165"/>
                      <a:pt x="133" y="181"/>
                      <a:pt x="115" y="183"/>
                    </a:cubicBezTo>
                    <a:cubicBezTo>
                      <a:pt x="96" y="185"/>
                      <a:pt x="84" y="202"/>
                      <a:pt x="88" y="220"/>
                    </a:cubicBezTo>
                    <a:cubicBezTo>
                      <a:pt x="92" y="238"/>
                      <a:pt x="81" y="258"/>
                      <a:pt x="63" y="264"/>
                    </a:cubicBezTo>
                    <a:cubicBezTo>
                      <a:pt x="45" y="270"/>
                      <a:pt x="37" y="288"/>
                      <a:pt x="44" y="305"/>
                    </a:cubicBezTo>
                    <a:cubicBezTo>
                      <a:pt x="52" y="323"/>
                      <a:pt x="45" y="344"/>
                      <a:pt x="29" y="354"/>
                    </a:cubicBezTo>
                    <a:cubicBezTo>
                      <a:pt x="12" y="363"/>
                      <a:pt x="8" y="383"/>
                      <a:pt x="19" y="398"/>
                    </a:cubicBezTo>
                    <a:cubicBezTo>
                      <a:pt x="30" y="413"/>
                      <a:pt x="28" y="436"/>
                      <a:pt x="14" y="448"/>
                    </a:cubicBezTo>
                    <a:cubicBezTo>
                      <a:pt x="0" y="461"/>
                      <a:pt x="0" y="481"/>
                      <a:pt x="14" y="494"/>
                    </a:cubicBezTo>
                    <a:cubicBezTo>
                      <a:pt x="28" y="506"/>
                      <a:pt x="30" y="529"/>
                      <a:pt x="19" y="544"/>
                    </a:cubicBezTo>
                    <a:cubicBezTo>
                      <a:pt x="8" y="559"/>
                      <a:pt x="12" y="579"/>
                      <a:pt x="29" y="588"/>
                    </a:cubicBezTo>
                    <a:cubicBezTo>
                      <a:pt x="45" y="598"/>
                      <a:pt x="52" y="619"/>
                      <a:pt x="44" y="637"/>
                    </a:cubicBezTo>
                    <a:cubicBezTo>
                      <a:pt x="37" y="654"/>
                      <a:pt x="45" y="672"/>
                      <a:pt x="63" y="678"/>
                    </a:cubicBezTo>
                    <a:cubicBezTo>
                      <a:pt x="81" y="684"/>
                      <a:pt x="92" y="704"/>
                      <a:pt x="88" y="722"/>
                    </a:cubicBezTo>
                    <a:cubicBezTo>
                      <a:pt x="84" y="740"/>
                      <a:pt x="96" y="757"/>
                      <a:pt x="115" y="759"/>
                    </a:cubicBezTo>
                    <a:cubicBezTo>
                      <a:pt x="133" y="761"/>
                      <a:pt x="149" y="777"/>
                      <a:pt x="149" y="796"/>
                    </a:cubicBezTo>
                    <a:cubicBezTo>
                      <a:pt x="149" y="815"/>
                      <a:pt x="164" y="829"/>
                      <a:pt x="182" y="827"/>
                    </a:cubicBezTo>
                    <a:cubicBezTo>
                      <a:pt x="201" y="825"/>
                      <a:pt x="219" y="838"/>
                      <a:pt x="223" y="856"/>
                    </a:cubicBezTo>
                    <a:cubicBezTo>
                      <a:pt x="227" y="875"/>
                      <a:pt x="245" y="885"/>
                      <a:pt x="263" y="879"/>
                    </a:cubicBezTo>
                    <a:cubicBezTo>
                      <a:pt x="280" y="873"/>
                      <a:pt x="301" y="883"/>
                      <a:pt x="309" y="900"/>
                    </a:cubicBezTo>
                    <a:cubicBezTo>
                      <a:pt x="316" y="917"/>
                      <a:pt x="336" y="923"/>
                      <a:pt x="352" y="914"/>
                    </a:cubicBezTo>
                    <a:cubicBezTo>
                      <a:pt x="368" y="904"/>
                      <a:pt x="391" y="909"/>
                      <a:pt x="402" y="924"/>
                    </a:cubicBezTo>
                    <a:cubicBezTo>
                      <a:pt x="412" y="939"/>
                      <a:pt x="433" y="942"/>
                      <a:pt x="447" y="929"/>
                    </a:cubicBezTo>
                    <a:cubicBezTo>
                      <a:pt x="461" y="916"/>
                      <a:pt x="483" y="916"/>
                      <a:pt x="497" y="929"/>
                    </a:cubicBezTo>
                    <a:cubicBezTo>
                      <a:pt x="511" y="942"/>
                      <a:pt x="532" y="939"/>
                      <a:pt x="543" y="924"/>
                    </a:cubicBezTo>
                    <a:cubicBezTo>
                      <a:pt x="553" y="909"/>
                      <a:pt x="576" y="904"/>
                      <a:pt x="592" y="914"/>
                    </a:cubicBezTo>
                    <a:cubicBezTo>
                      <a:pt x="608" y="923"/>
                      <a:pt x="628" y="917"/>
                      <a:pt x="635" y="900"/>
                    </a:cubicBezTo>
                    <a:cubicBezTo>
                      <a:pt x="643" y="883"/>
                      <a:pt x="664" y="873"/>
                      <a:pt x="681" y="879"/>
                    </a:cubicBezTo>
                    <a:cubicBezTo>
                      <a:pt x="699" y="885"/>
                      <a:pt x="717" y="875"/>
                      <a:pt x="721" y="856"/>
                    </a:cubicBezTo>
                    <a:cubicBezTo>
                      <a:pt x="725" y="838"/>
                      <a:pt x="743" y="825"/>
                      <a:pt x="762" y="827"/>
                    </a:cubicBezTo>
                    <a:cubicBezTo>
                      <a:pt x="780" y="829"/>
                      <a:pt x="795" y="815"/>
                      <a:pt x="795" y="796"/>
                    </a:cubicBezTo>
                    <a:cubicBezTo>
                      <a:pt x="795" y="777"/>
                      <a:pt x="811" y="761"/>
                      <a:pt x="829" y="759"/>
                    </a:cubicBezTo>
                    <a:cubicBezTo>
                      <a:pt x="848" y="757"/>
                      <a:pt x="860" y="740"/>
                      <a:pt x="856" y="722"/>
                    </a:cubicBezTo>
                    <a:cubicBezTo>
                      <a:pt x="852" y="704"/>
                      <a:pt x="863" y="684"/>
                      <a:pt x="881" y="678"/>
                    </a:cubicBezTo>
                    <a:cubicBezTo>
                      <a:pt x="899" y="672"/>
                      <a:pt x="907" y="654"/>
                      <a:pt x="900" y="637"/>
                    </a:cubicBezTo>
                    <a:cubicBezTo>
                      <a:pt x="892" y="619"/>
                      <a:pt x="899" y="598"/>
                      <a:pt x="915" y="588"/>
                    </a:cubicBezTo>
                    <a:cubicBezTo>
                      <a:pt x="932" y="579"/>
                      <a:pt x="936" y="559"/>
                      <a:pt x="925" y="544"/>
                    </a:cubicBezTo>
                    <a:cubicBezTo>
                      <a:pt x="914" y="529"/>
                      <a:pt x="916" y="506"/>
                      <a:pt x="930" y="494"/>
                    </a:cubicBezTo>
                    <a:close/>
                    <a:moveTo>
                      <a:pt x="472" y="874"/>
                    </a:moveTo>
                    <a:cubicBezTo>
                      <a:pt x="249" y="874"/>
                      <a:pt x="69" y="694"/>
                      <a:pt x="69" y="471"/>
                    </a:cubicBezTo>
                    <a:cubicBezTo>
                      <a:pt x="69" y="248"/>
                      <a:pt x="249" y="68"/>
                      <a:pt x="472" y="68"/>
                    </a:cubicBezTo>
                    <a:cubicBezTo>
                      <a:pt x="695" y="68"/>
                      <a:pt x="875" y="248"/>
                      <a:pt x="875" y="471"/>
                    </a:cubicBezTo>
                    <a:cubicBezTo>
                      <a:pt x="875" y="694"/>
                      <a:pt x="695" y="874"/>
                      <a:pt x="472" y="8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0" name="Freeform 9"/>
              <p:cNvSpPr>
                <a:spLocks/>
              </p:cNvSpPr>
              <p:nvPr/>
            </p:nvSpPr>
            <p:spPr bwMode="auto">
              <a:xfrm>
                <a:off x="2979738" y="2278063"/>
                <a:ext cx="1588" cy="317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2" name="Freeform 11"/>
              <p:cNvSpPr>
                <a:spLocks/>
              </p:cNvSpPr>
              <p:nvPr/>
            </p:nvSpPr>
            <p:spPr bwMode="auto">
              <a:xfrm>
                <a:off x="2989263" y="2305050"/>
                <a:ext cx="1588" cy="317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3" name="Freeform 12"/>
              <p:cNvSpPr>
                <a:spLocks/>
              </p:cNvSpPr>
              <p:nvPr/>
            </p:nvSpPr>
            <p:spPr bwMode="auto">
              <a:xfrm>
                <a:off x="2978150" y="227171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4" name="Freeform 13"/>
              <p:cNvSpPr>
                <a:spLocks/>
              </p:cNvSpPr>
              <p:nvPr/>
            </p:nvSpPr>
            <p:spPr bwMode="auto">
              <a:xfrm>
                <a:off x="2986088" y="2295525"/>
                <a:ext cx="1588" cy="317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1" y="3"/>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5" name="Freeform 14"/>
              <p:cNvSpPr>
                <a:spLocks/>
              </p:cNvSpPr>
              <p:nvPr/>
            </p:nvSpPr>
            <p:spPr bwMode="auto">
              <a:xfrm>
                <a:off x="3387725" y="2295525"/>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6" name="Freeform 15"/>
              <p:cNvSpPr>
                <a:spLocks/>
              </p:cNvSpPr>
              <p:nvPr/>
            </p:nvSpPr>
            <p:spPr bwMode="auto">
              <a:xfrm>
                <a:off x="3394075" y="2278063"/>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7" name="Freeform 16"/>
              <p:cNvSpPr>
                <a:spLocks/>
              </p:cNvSpPr>
              <p:nvPr/>
            </p:nvSpPr>
            <p:spPr bwMode="auto">
              <a:xfrm>
                <a:off x="3384550" y="2305050"/>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8" name="Freeform 17"/>
              <p:cNvSpPr>
                <a:spLocks/>
              </p:cNvSpPr>
              <p:nvPr/>
            </p:nvSpPr>
            <p:spPr bwMode="auto">
              <a:xfrm>
                <a:off x="3379788" y="2314575"/>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1"/>
                      <a:pt x="1" y="0"/>
                    </a:cubicBezTo>
                    <a:cubicBezTo>
                      <a:pt x="1"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19" name="Freeform 18"/>
              <p:cNvSpPr>
                <a:spLocks/>
              </p:cNvSpPr>
              <p:nvPr/>
            </p:nvSpPr>
            <p:spPr bwMode="auto">
              <a:xfrm>
                <a:off x="2994025" y="2314575"/>
                <a:ext cx="1588" cy="317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0" name="Freeform 19"/>
              <p:cNvSpPr>
                <a:spLocks/>
              </p:cNvSpPr>
              <p:nvPr/>
            </p:nvSpPr>
            <p:spPr bwMode="auto">
              <a:xfrm>
                <a:off x="3390900" y="2287588"/>
                <a:ext cx="0" cy="1588"/>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1" name="Freeform 20"/>
              <p:cNvSpPr>
                <a:spLocks/>
              </p:cNvSpPr>
              <p:nvPr/>
            </p:nvSpPr>
            <p:spPr bwMode="auto">
              <a:xfrm>
                <a:off x="2984500" y="2287588"/>
                <a:ext cx="0" cy="158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2" name="Freeform 21"/>
              <p:cNvSpPr>
                <a:spLocks noEditPoints="1"/>
              </p:cNvSpPr>
              <p:nvPr/>
            </p:nvSpPr>
            <p:spPr bwMode="auto">
              <a:xfrm>
                <a:off x="2984500" y="1911350"/>
                <a:ext cx="406400" cy="531813"/>
              </a:xfrm>
              <a:custGeom>
                <a:avLst/>
                <a:gdLst>
                  <a:gd name="T0" fmla="*/ 332 w 332"/>
                  <a:gd name="T1" fmla="*/ 262 h 436"/>
                  <a:gd name="T2" fmla="*/ 332 w 332"/>
                  <a:gd name="T3" fmla="*/ 54 h 436"/>
                  <a:gd name="T4" fmla="*/ 331 w 332"/>
                  <a:gd name="T5" fmla="*/ 52 h 436"/>
                  <a:gd name="T6" fmla="*/ 166 w 332"/>
                  <a:gd name="T7" fmla="*/ 0 h 436"/>
                  <a:gd name="T8" fmla="*/ 1 w 332"/>
                  <a:gd name="T9" fmla="*/ 52 h 436"/>
                  <a:gd name="T10" fmla="*/ 0 w 332"/>
                  <a:gd name="T11" fmla="*/ 54 h 436"/>
                  <a:gd name="T12" fmla="*/ 0 w 332"/>
                  <a:gd name="T13" fmla="*/ 262 h 436"/>
                  <a:gd name="T14" fmla="*/ 0 w 332"/>
                  <a:gd name="T15" fmla="*/ 262 h 436"/>
                  <a:gd name="T16" fmla="*/ 27 w 332"/>
                  <a:gd name="T17" fmla="*/ 343 h 436"/>
                  <a:gd name="T18" fmla="*/ 165 w 332"/>
                  <a:gd name="T19" fmla="*/ 436 h 436"/>
                  <a:gd name="T20" fmla="*/ 166 w 332"/>
                  <a:gd name="T21" fmla="*/ 436 h 436"/>
                  <a:gd name="T22" fmla="*/ 167 w 332"/>
                  <a:gd name="T23" fmla="*/ 436 h 436"/>
                  <a:gd name="T24" fmla="*/ 305 w 332"/>
                  <a:gd name="T25" fmla="*/ 343 h 436"/>
                  <a:gd name="T26" fmla="*/ 332 w 332"/>
                  <a:gd name="T27" fmla="*/ 262 h 436"/>
                  <a:gd name="T28" fmla="*/ 322 w 332"/>
                  <a:gd name="T29" fmla="*/ 261 h 436"/>
                  <a:gd name="T30" fmla="*/ 296 w 332"/>
                  <a:gd name="T31" fmla="*/ 338 h 436"/>
                  <a:gd name="T32" fmla="*/ 166 w 332"/>
                  <a:gd name="T33" fmla="*/ 426 h 436"/>
                  <a:gd name="T34" fmla="*/ 36 w 332"/>
                  <a:gd name="T35" fmla="*/ 338 h 436"/>
                  <a:gd name="T36" fmla="*/ 10 w 332"/>
                  <a:gd name="T37" fmla="*/ 261 h 436"/>
                  <a:gd name="T38" fmla="*/ 10 w 332"/>
                  <a:gd name="T39" fmla="*/ 242 h 436"/>
                  <a:gd name="T40" fmla="*/ 322 w 332"/>
                  <a:gd name="T41" fmla="*/ 75 h 436"/>
                  <a:gd name="T42" fmla="*/ 322 w 332"/>
                  <a:gd name="T43" fmla="*/ 261 h 436"/>
                  <a:gd name="T44" fmla="*/ 322 w 332"/>
                  <a:gd name="T45" fmla="*/ 70 h 436"/>
                  <a:gd name="T46" fmla="*/ 10 w 332"/>
                  <a:gd name="T47" fmla="*/ 148 h 436"/>
                  <a:gd name="T48" fmla="*/ 10 w 332"/>
                  <a:gd name="T49" fmla="*/ 58 h 436"/>
                  <a:gd name="T50" fmla="*/ 166 w 332"/>
                  <a:gd name="T51" fmla="*/ 10 h 436"/>
                  <a:gd name="T52" fmla="*/ 286 w 332"/>
                  <a:gd name="T53" fmla="*/ 35 h 436"/>
                  <a:gd name="T54" fmla="*/ 315 w 332"/>
                  <a:gd name="T55" fmla="*/ 52 h 436"/>
                  <a:gd name="T56" fmla="*/ 322 w 332"/>
                  <a:gd name="T57" fmla="*/ 57 h 436"/>
                  <a:gd name="T58" fmla="*/ 322 w 332"/>
                  <a:gd name="T59" fmla="*/ 58 h 436"/>
                  <a:gd name="T60" fmla="*/ 322 w 332"/>
                  <a:gd name="T61" fmla="*/ 7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2" h="436">
                    <a:moveTo>
                      <a:pt x="332" y="262"/>
                    </a:moveTo>
                    <a:cubicBezTo>
                      <a:pt x="332" y="54"/>
                      <a:pt x="332" y="54"/>
                      <a:pt x="332" y="54"/>
                    </a:cubicBezTo>
                    <a:cubicBezTo>
                      <a:pt x="331" y="52"/>
                      <a:pt x="331" y="52"/>
                      <a:pt x="331" y="52"/>
                    </a:cubicBezTo>
                    <a:cubicBezTo>
                      <a:pt x="330" y="52"/>
                      <a:pt x="278" y="0"/>
                      <a:pt x="166" y="0"/>
                    </a:cubicBezTo>
                    <a:cubicBezTo>
                      <a:pt x="51" y="0"/>
                      <a:pt x="2" y="52"/>
                      <a:pt x="1" y="52"/>
                    </a:cubicBezTo>
                    <a:cubicBezTo>
                      <a:pt x="0" y="54"/>
                      <a:pt x="0" y="54"/>
                      <a:pt x="0" y="54"/>
                    </a:cubicBezTo>
                    <a:cubicBezTo>
                      <a:pt x="0" y="262"/>
                      <a:pt x="0" y="262"/>
                      <a:pt x="0" y="262"/>
                    </a:cubicBezTo>
                    <a:cubicBezTo>
                      <a:pt x="0" y="262"/>
                      <a:pt x="0" y="262"/>
                      <a:pt x="0" y="262"/>
                    </a:cubicBezTo>
                    <a:cubicBezTo>
                      <a:pt x="0" y="268"/>
                      <a:pt x="6" y="305"/>
                      <a:pt x="27" y="343"/>
                    </a:cubicBezTo>
                    <a:cubicBezTo>
                      <a:pt x="57" y="396"/>
                      <a:pt x="104" y="428"/>
                      <a:pt x="165" y="436"/>
                    </a:cubicBezTo>
                    <a:cubicBezTo>
                      <a:pt x="166" y="436"/>
                      <a:pt x="166" y="436"/>
                      <a:pt x="166" y="436"/>
                    </a:cubicBezTo>
                    <a:cubicBezTo>
                      <a:pt x="167" y="436"/>
                      <a:pt x="167" y="436"/>
                      <a:pt x="167" y="436"/>
                    </a:cubicBezTo>
                    <a:cubicBezTo>
                      <a:pt x="228" y="428"/>
                      <a:pt x="275" y="396"/>
                      <a:pt x="305" y="343"/>
                    </a:cubicBezTo>
                    <a:cubicBezTo>
                      <a:pt x="326" y="305"/>
                      <a:pt x="332" y="268"/>
                      <a:pt x="332" y="262"/>
                    </a:cubicBezTo>
                    <a:close/>
                    <a:moveTo>
                      <a:pt x="322" y="261"/>
                    </a:moveTo>
                    <a:cubicBezTo>
                      <a:pt x="321" y="267"/>
                      <a:pt x="316" y="302"/>
                      <a:pt x="296" y="338"/>
                    </a:cubicBezTo>
                    <a:cubicBezTo>
                      <a:pt x="267" y="388"/>
                      <a:pt x="224" y="418"/>
                      <a:pt x="166" y="426"/>
                    </a:cubicBezTo>
                    <a:cubicBezTo>
                      <a:pt x="108" y="418"/>
                      <a:pt x="65" y="388"/>
                      <a:pt x="36" y="338"/>
                    </a:cubicBezTo>
                    <a:cubicBezTo>
                      <a:pt x="16" y="302"/>
                      <a:pt x="11" y="267"/>
                      <a:pt x="10" y="261"/>
                    </a:cubicBezTo>
                    <a:cubicBezTo>
                      <a:pt x="10" y="242"/>
                      <a:pt x="10" y="242"/>
                      <a:pt x="10" y="242"/>
                    </a:cubicBezTo>
                    <a:cubicBezTo>
                      <a:pt x="86" y="141"/>
                      <a:pt x="197" y="77"/>
                      <a:pt x="322" y="75"/>
                    </a:cubicBezTo>
                    <a:lnTo>
                      <a:pt x="322" y="261"/>
                    </a:lnTo>
                    <a:close/>
                    <a:moveTo>
                      <a:pt x="322" y="70"/>
                    </a:moveTo>
                    <a:cubicBezTo>
                      <a:pt x="198" y="70"/>
                      <a:pt x="128" y="76"/>
                      <a:pt x="10" y="148"/>
                    </a:cubicBezTo>
                    <a:cubicBezTo>
                      <a:pt x="10" y="58"/>
                      <a:pt x="10" y="58"/>
                      <a:pt x="10" y="58"/>
                    </a:cubicBezTo>
                    <a:cubicBezTo>
                      <a:pt x="18" y="50"/>
                      <a:pt x="66" y="10"/>
                      <a:pt x="166" y="10"/>
                    </a:cubicBezTo>
                    <a:cubicBezTo>
                      <a:pt x="220" y="10"/>
                      <a:pt x="260" y="23"/>
                      <a:pt x="286" y="35"/>
                    </a:cubicBezTo>
                    <a:cubicBezTo>
                      <a:pt x="299" y="41"/>
                      <a:pt x="308" y="47"/>
                      <a:pt x="315" y="52"/>
                    </a:cubicBezTo>
                    <a:cubicBezTo>
                      <a:pt x="318" y="54"/>
                      <a:pt x="320" y="56"/>
                      <a:pt x="322" y="57"/>
                    </a:cubicBezTo>
                    <a:cubicBezTo>
                      <a:pt x="322" y="58"/>
                      <a:pt x="322" y="58"/>
                      <a:pt x="322" y="58"/>
                    </a:cubicBezTo>
                    <a:lnTo>
                      <a:pt x="322" y="7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3" name="Freeform 22"/>
              <p:cNvSpPr>
                <a:spLocks noEditPoints="1"/>
              </p:cNvSpPr>
              <p:nvPr/>
            </p:nvSpPr>
            <p:spPr bwMode="auto">
              <a:xfrm>
                <a:off x="2779713" y="1770063"/>
                <a:ext cx="815975" cy="814388"/>
              </a:xfrm>
              <a:custGeom>
                <a:avLst/>
                <a:gdLst>
                  <a:gd name="T0" fmla="*/ 0 w 668"/>
                  <a:gd name="T1" fmla="*/ 334 h 668"/>
                  <a:gd name="T2" fmla="*/ 668 w 668"/>
                  <a:gd name="T3" fmla="*/ 334 h 668"/>
                  <a:gd name="T4" fmla="*/ 175 w 668"/>
                  <a:gd name="T5" fmla="*/ 487 h 668"/>
                  <a:gd name="T6" fmla="*/ 176 w 668"/>
                  <a:gd name="T7" fmla="*/ 534 h 668"/>
                  <a:gd name="T8" fmla="*/ 162 w 668"/>
                  <a:gd name="T9" fmla="*/ 584 h 668"/>
                  <a:gd name="T10" fmla="*/ 130 w 668"/>
                  <a:gd name="T11" fmla="*/ 539 h 668"/>
                  <a:gd name="T12" fmla="*/ 164 w 668"/>
                  <a:gd name="T13" fmla="*/ 492 h 668"/>
                  <a:gd name="T14" fmla="*/ 141 w 668"/>
                  <a:gd name="T15" fmla="*/ 485 h 668"/>
                  <a:gd name="T16" fmla="*/ 50 w 668"/>
                  <a:gd name="T17" fmla="*/ 486 h 668"/>
                  <a:gd name="T18" fmla="*/ 46 w 668"/>
                  <a:gd name="T19" fmla="*/ 444 h 668"/>
                  <a:gd name="T20" fmla="*/ 111 w 668"/>
                  <a:gd name="T21" fmla="*/ 472 h 668"/>
                  <a:gd name="T22" fmla="*/ 167 w 668"/>
                  <a:gd name="T23" fmla="*/ 469 h 668"/>
                  <a:gd name="T24" fmla="*/ 185 w 668"/>
                  <a:gd name="T25" fmla="*/ 465 h 668"/>
                  <a:gd name="T26" fmla="*/ 175 w 668"/>
                  <a:gd name="T27" fmla="*/ 487 h 668"/>
                  <a:gd name="T28" fmla="*/ 627 w 668"/>
                  <a:gd name="T29" fmla="*/ 443 h 668"/>
                  <a:gd name="T30" fmla="*/ 568 w 668"/>
                  <a:gd name="T31" fmla="*/ 502 h 668"/>
                  <a:gd name="T32" fmla="*/ 487 w 668"/>
                  <a:gd name="T33" fmla="*/ 471 h 668"/>
                  <a:gd name="T34" fmla="*/ 516 w 668"/>
                  <a:gd name="T35" fmla="*/ 499 h 668"/>
                  <a:gd name="T36" fmla="*/ 503 w 668"/>
                  <a:gd name="T37" fmla="*/ 589 h 668"/>
                  <a:gd name="T38" fmla="*/ 501 w 668"/>
                  <a:gd name="T39" fmla="*/ 567 h 668"/>
                  <a:gd name="T40" fmla="*/ 501 w 668"/>
                  <a:gd name="T41" fmla="*/ 504 h 668"/>
                  <a:gd name="T42" fmla="*/ 479 w 668"/>
                  <a:gd name="T43" fmla="*/ 472 h 668"/>
                  <a:gd name="T44" fmla="*/ 336 w 668"/>
                  <a:gd name="T45" fmla="*/ 564 h 668"/>
                  <a:gd name="T46" fmla="*/ 332 w 668"/>
                  <a:gd name="T47" fmla="*/ 564 h 668"/>
                  <a:gd name="T48" fmla="*/ 180 w 668"/>
                  <a:gd name="T49" fmla="*/ 456 h 668"/>
                  <a:gd name="T50" fmla="*/ 159 w 668"/>
                  <a:gd name="T51" fmla="*/ 453 h 668"/>
                  <a:gd name="T52" fmla="*/ 118 w 668"/>
                  <a:gd name="T53" fmla="*/ 376 h 668"/>
                  <a:gd name="T54" fmla="*/ 159 w 668"/>
                  <a:gd name="T55" fmla="*/ 399 h 668"/>
                  <a:gd name="T56" fmla="*/ 156 w 668"/>
                  <a:gd name="T57" fmla="*/ 379 h 668"/>
                  <a:gd name="T58" fmla="*/ 160 w 668"/>
                  <a:gd name="T59" fmla="*/ 160 h 668"/>
                  <a:gd name="T60" fmla="*/ 507 w 668"/>
                  <a:gd name="T61" fmla="*/ 160 h 668"/>
                  <a:gd name="T62" fmla="*/ 512 w 668"/>
                  <a:gd name="T63" fmla="*/ 379 h 668"/>
                  <a:gd name="T64" fmla="*/ 509 w 668"/>
                  <a:gd name="T65" fmla="*/ 398 h 668"/>
                  <a:gd name="T66" fmla="*/ 549 w 668"/>
                  <a:gd name="T67" fmla="*/ 376 h 668"/>
                  <a:gd name="T68" fmla="*/ 509 w 668"/>
                  <a:gd name="T69" fmla="*/ 453 h 668"/>
                  <a:gd name="T70" fmla="*/ 488 w 668"/>
                  <a:gd name="T71" fmla="*/ 456 h 668"/>
                  <a:gd name="T72" fmla="*/ 500 w 668"/>
                  <a:gd name="T73" fmla="*/ 469 h 668"/>
                  <a:gd name="T74" fmla="*/ 556 w 668"/>
                  <a:gd name="T75" fmla="*/ 472 h 668"/>
                  <a:gd name="T76" fmla="*/ 621 w 668"/>
                  <a:gd name="T77" fmla="*/ 44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8" h="668">
                    <a:moveTo>
                      <a:pt x="334" y="0"/>
                    </a:moveTo>
                    <a:cubicBezTo>
                      <a:pt x="149" y="0"/>
                      <a:pt x="0" y="149"/>
                      <a:pt x="0" y="334"/>
                    </a:cubicBezTo>
                    <a:cubicBezTo>
                      <a:pt x="0" y="519"/>
                      <a:pt x="149" y="668"/>
                      <a:pt x="334" y="668"/>
                    </a:cubicBezTo>
                    <a:cubicBezTo>
                      <a:pt x="519" y="668"/>
                      <a:pt x="668" y="519"/>
                      <a:pt x="668" y="334"/>
                    </a:cubicBezTo>
                    <a:cubicBezTo>
                      <a:pt x="668" y="149"/>
                      <a:pt x="519" y="0"/>
                      <a:pt x="334" y="0"/>
                    </a:cubicBezTo>
                    <a:close/>
                    <a:moveTo>
                      <a:pt x="175" y="487"/>
                    </a:moveTo>
                    <a:cubicBezTo>
                      <a:pt x="171" y="490"/>
                      <a:pt x="167" y="498"/>
                      <a:pt x="167" y="504"/>
                    </a:cubicBezTo>
                    <a:cubicBezTo>
                      <a:pt x="166" y="510"/>
                      <a:pt x="175" y="524"/>
                      <a:pt x="176" y="534"/>
                    </a:cubicBezTo>
                    <a:cubicBezTo>
                      <a:pt x="177" y="544"/>
                      <a:pt x="170" y="562"/>
                      <a:pt x="167" y="567"/>
                    </a:cubicBezTo>
                    <a:cubicBezTo>
                      <a:pt x="163" y="572"/>
                      <a:pt x="161" y="580"/>
                      <a:pt x="162" y="584"/>
                    </a:cubicBezTo>
                    <a:cubicBezTo>
                      <a:pt x="163" y="588"/>
                      <a:pt x="164" y="589"/>
                      <a:pt x="164" y="589"/>
                    </a:cubicBezTo>
                    <a:cubicBezTo>
                      <a:pt x="140" y="583"/>
                      <a:pt x="130" y="561"/>
                      <a:pt x="130" y="539"/>
                    </a:cubicBezTo>
                    <a:cubicBezTo>
                      <a:pt x="130" y="516"/>
                      <a:pt x="148" y="502"/>
                      <a:pt x="151" y="499"/>
                    </a:cubicBezTo>
                    <a:cubicBezTo>
                      <a:pt x="154" y="496"/>
                      <a:pt x="161" y="495"/>
                      <a:pt x="164" y="492"/>
                    </a:cubicBezTo>
                    <a:cubicBezTo>
                      <a:pt x="167" y="489"/>
                      <a:pt x="180" y="471"/>
                      <a:pt x="180" y="471"/>
                    </a:cubicBezTo>
                    <a:cubicBezTo>
                      <a:pt x="180" y="471"/>
                      <a:pt x="150" y="483"/>
                      <a:pt x="141" y="485"/>
                    </a:cubicBezTo>
                    <a:cubicBezTo>
                      <a:pt x="132" y="487"/>
                      <a:pt x="116" y="497"/>
                      <a:pt x="100" y="502"/>
                    </a:cubicBezTo>
                    <a:cubicBezTo>
                      <a:pt x="83" y="507"/>
                      <a:pt x="63" y="500"/>
                      <a:pt x="50" y="486"/>
                    </a:cubicBezTo>
                    <a:cubicBezTo>
                      <a:pt x="38" y="471"/>
                      <a:pt x="41" y="443"/>
                      <a:pt x="41" y="443"/>
                    </a:cubicBezTo>
                    <a:cubicBezTo>
                      <a:pt x="41" y="443"/>
                      <a:pt x="41" y="443"/>
                      <a:pt x="46" y="444"/>
                    </a:cubicBezTo>
                    <a:cubicBezTo>
                      <a:pt x="52" y="446"/>
                      <a:pt x="68" y="442"/>
                      <a:pt x="79" y="445"/>
                    </a:cubicBezTo>
                    <a:cubicBezTo>
                      <a:pt x="90" y="448"/>
                      <a:pt x="105" y="464"/>
                      <a:pt x="111" y="472"/>
                    </a:cubicBezTo>
                    <a:cubicBezTo>
                      <a:pt x="117" y="480"/>
                      <a:pt x="127" y="484"/>
                      <a:pt x="132" y="484"/>
                    </a:cubicBezTo>
                    <a:cubicBezTo>
                      <a:pt x="138" y="483"/>
                      <a:pt x="157" y="475"/>
                      <a:pt x="167" y="469"/>
                    </a:cubicBezTo>
                    <a:cubicBezTo>
                      <a:pt x="172" y="466"/>
                      <a:pt x="179" y="464"/>
                      <a:pt x="184" y="463"/>
                    </a:cubicBezTo>
                    <a:cubicBezTo>
                      <a:pt x="184" y="464"/>
                      <a:pt x="185" y="464"/>
                      <a:pt x="185" y="465"/>
                    </a:cubicBezTo>
                    <a:cubicBezTo>
                      <a:pt x="186" y="467"/>
                      <a:pt x="188" y="470"/>
                      <a:pt x="189" y="472"/>
                    </a:cubicBezTo>
                    <a:cubicBezTo>
                      <a:pt x="183" y="476"/>
                      <a:pt x="178" y="484"/>
                      <a:pt x="175" y="487"/>
                    </a:cubicBezTo>
                    <a:close/>
                    <a:moveTo>
                      <a:pt x="621" y="444"/>
                    </a:moveTo>
                    <a:cubicBezTo>
                      <a:pt x="627" y="443"/>
                      <a:pt x="627" y="443"/>
                      <a:pt x="627" y="443"/>
                    </a:cubicBezTo>
                    <a:cubicBezTo>
                      <a:pt x="627" y="443"/>
                      <a:pt x="630" y="471"/>
                      <a:pt x="617" y="486"/>
                    </a:cubicBezTo>
                    <a:cubicBezTo>
                      <a:pt x="605" y="500"/>
                      <a:pt x="585" y="507"/>
                      <a:pt x="568" y="502"/>
                    </a:cubicBezTo>
                    <a:cubicBezTo>
                      <a:pt x="551" y="497"/>
                      <a:pt x="536" y="487"/>
                      <a:pt x="527" y="485"/>
                    </a:cubicBezTo>
                    <a:cubicBezTo>
                      <a:pt x="518" y="483"/>
                      <a:pt x="487" y="471"/>
                      <a:pt x="487" y="471"/>
                    </a:cubicBezTo>
                    <a:cubicBezTo>
                      <a:pt x="487" y="471"/>
                      <a:pt x="500" y="489"/>
                      <a:pt x="504" y="492"/>
                    </a:cubicBezTo>
                    <a:cubicBezTo>
                      <a:pt x="507" y="495"/>
                      <a:pt x="513" y="496"/>
                      <a:pt x="516" y="499"/>
                    </a:cubicBezTo>
                    <a:cubicBezTo>
                      <a:pt x="520" y="502"/>
                      <a:pt x="537" y="516"/>
                      <a:pt x="537" y="539"/>
                    </a:cubicBezTo>
                    <a:cubicBezTo>
                      <a:pt x="537" y="561"/>
                      <a:pt x="527" y="583"/>
                      <a:pt x="503" y="589"/>
                    </a:cubicBezTo>
                    <a:cubicBezTo>
                      <a:pt x="503" y="589"/>
                      <a:pt x="505" y="588"/>
                      <a:pt x="505" y="584"/>
                    </a:cubicBezTo>
                    <a:cubicBezTo>
                      <a:pt x="506" y="580"/>
                      <a:pt x="504" y="572"/>
                      <a:pt x="501" y="567"/>
                    </a:cubicBezTo>
                    <a:cubicBezTo>
                      <a:pt x="497" y="562"/>
                      <a:pt x="491" y="544"/>
                      <a:pt x="491" y="534"/>
                    </a:cubicBezTo>
                    <a:cubicBezTo>
                      <a:pt x="492" y="524"/>
                      <a:pt x="501" y="510"/>
                      <a:pt x="501" y="504"/>
                    </a:cubicBezTo>
                    <a:cubicBezTo>
                      <a:pt x="500" y="498"/>
                      <a:pt x="497" y="490"/>
                      <a:pt x="493" y="487"/>
                    </a:cubicBezTo>
                    <a:cubicBezTo>
                      <a:pt x="490" y="484"/>
                      <a:pt x="485" y="477"/>
                      <a:pt x="479" y="472"/>
                    </a:cubicBezTo>
                    <a:cubicBezTo>
                      <a:pt x="480" y="470"/>
                      <a:pt x="482" y="467"/>
                      <a:pt x="483" y="465"/>
                    </a:cubicBezTo>
                    <a:cubicBezTo>
                      <a:pt x="451" y="522"/>
                      <a:pt x="402" y="555"/>
                      <a:pt x="336" y="564"/>
                    </a:cubicBezTo>
                    <a:cubicBezTo>
                      <a:pt x="334" y="564"/>
                      <a:pt x="334" y="564"/>
                      <a:pt x="334" y="564"/>
                    </a:cubicBezTo>
                    <a:cubicBezTo>
                      <a:pt x="332" y="564"/>
                      <a:pt x="332" y="564"/>
                      <a:pt x="332" y="564"/>
                    </a:cubicBezTo>
                    <a:cubicBezTo>
                      <a:pt x="266" y="555"/>
                      <a:pt x="217" y="522"/>
                      <a:pt x="185" y="465"/>
                    </a:cubicBezTo>
                    <a:cubicBezTo>
                      <a:pt x="183" y="462"/>
                      <a:pt x="182" y="459"/>
                      <a:pt x="180" y="456"/>
                    </a:cubicBezTo>
                    <a:cubicBezTo>
                      <a:pt x="180" y="456"/>
                      <a:pt x="181" y="457"/>
                      <a:pt x="181" y="457"/>
                    </a:cubicBezTo>
                    <a:cubicBezTo>
                      <a:pt x="175" y="455"/>
                      <a:pt x="168" y="454"/>
                      <a:pt x="159" y="453"/>
                    </a:cubicBezTo>
                    <a:cubicBezTo>
                      <a:pt x="134" y="450"/>
                      <a:pt x="123" y="434"/>
                      <a:pt x="116" y="420"/>
                    </a:cubicBezTo>
                    <a:cubicBezTo>
                      <a:pt x="109" y="405"/>
                      <a:pt x="118" y="376"/>
                      <a:pt x="118" y="376"/>
                    </a:cubicBezTo>
                    <a:cubicBezTo>
                      <a:pt x="118" y="376"/>
                      <a:pt x="121" y="380"/>
                      <a:pt x="128" y="385"/>
                    </a:cubicBezTo>
                    <a:cubicBezTo>
                      <a:pt x="134" y="388"/>
                      <a:pt x="149" y="393"/>
                      <a:pt x="159" y="399"/>
                    </a:cubicBezTo>
                    <a:cubicBezTo>
                      <a:pt x="157" y="389"/>
                      <a:pt x="156" y="382"/>
                      <a:pt x="156" y="380"/>
                    </a:cubicBezTo>
                    <a:cubicBezTo>
                      <a:pt x="156" y="379"/>
                      <a:pt x="156" y="379"/>
                      <a:pt x="156" y="379"/>
                    </a:cubicBezTo>
                    <a:cubicBezTo>
                      <a:pt x="156" y="165"/>
                      <a:pt x="156" y="165"/>
                      <a:pt x="156" y="165"/>
                    </a:cubicBezTo>
                    <a:cubicBezTo>
                      <a:pt x="160" y="160"/>
                      <a:pt x="160" y="160"/>
                      <a:pt x="160" y="160"/>
                    </a:cubicBezTo>
                    <a:cubicBezTo>
                      <a:pt x="162" y="158"/>
                      <a:pt x="214" y="104"/>
                      <a:pt x="334" y="104"/>
                    </a:cubicBezTo>
                    <a:cubicBezTo>
                      <a:pt x="450" y="104"/>
                      <a:pt x="505" y="157"/>
                      <a:pt x="507" y="160"/>
                    </a:cubicBezTo>
                    <a:cubicBezTo>
                      <a:pt x="512" y="165"/>
                      <a:pt x="512" y="165"/>
                      <a:pt x="512" y="165"/>
                    </a:cubicBezTo>
                    <a:cubicBezTo>
                      <a:pt x="512" y="379"/>
                      <a:pt x="512" y="379"/>
                      <a:pt x="512" y="379"/>
                    </a:cubicBezTo>
                    <a:cubicBezTo>
                      <a:pt x="512" y="380"/>
                      <a:pt x="512" y="380"/>
                      <a:pt x="512" y="380"/>
                    </a:cubicBezTo>
                    <a:cubicBezTo>
                      <a:pt x="512" y="382"/>
                      <a:pt x="511" y="389"/>
                      <a:pt x="509" y="398"/>
                    </a:cubicBezTo>
                    <a:cubicBezTo>
                      <a:pt x="519" y="392"/>
                      <a:pt x="534" y="388"/>
                      <a:pt x="539" y="385"/>
                    </a:cubicBezTo>
                    <a:cubicBezTo>
                      <a:pt x="546" y="380"/>
                      <a:pt x="549" y="376"/>
                      <a:pt x="549" y="376"/>
                    </a:cubicBezTo>
                    <a:cubicBezTo>
                      <a:pt x="549" y="376"/>
                      <a:pt x="559" y="405"/>
                      <a:pt x="551" y="420"/>
                    </a:cubicBezTo>
                    <a:cubicBezTo>
                      <a:pt x="544" y="434"/>
                      <a:pt x="534" y="450"/>
                      <a:pt x="509" y="453"/>
                    </a:cubicBezTo>
                    <a:cubicBezTo>
                      <a:pt x="500" y="454"/>
                      <a:pt x="493" y="455"/>
                      <a:pt x="487" y="457"/>
                    </a:cubicBezTo>
                    <a:cubicBezTo>
                      <a:pt x="487" y="457"/>
                      <a:pt x="488" y="457"/>
                      <a:pt x="488" y="456"/>
                    </a:cubicBezTo>
                    <a:cubicBezTo>
                      <a:pt x="486" y="459"/>
                      <a:pt x="485" y="461"/>
                      <a:pt x="484" y="463"/>
                    </a:cubicBezTo>
                    <a:cubicBezTo>
                      <a:pt x="489" y="465"/>
                      <a:pt x="496" y="467"/>
                      <a:pt x="500" y="469"/>
                    </a:cubicBezTo>
                    <a:cubicBezTo>
                      <a:pt x="510" y="475"/>
                      <a:pt x="530" y="483"/>
                      <a:pt x="535" y="484"/>
                    </a:cubicBezTo>
                    <a:cubicBezTo>
                      <a:pt x="540" y="484"/>
                      <a:pt x="551" y="480"/>
                      <a:pt x="556" y="472"/>
                    </a:cubicBezTo>
                    <a:cubicBezTo>
                      <a:pt x="562" y="464"/>
                      <a:pt x="577" y="448"/>
                      <a:pt x="588" y="445"/>
                    </a:cubicBezTo>
                    <a:cubicBezTo>
                      <a:pt x="600" y="442"/>
                      <a:pt x="616" y="446"/>
                      <a:pt x="621" y="44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4" name="Freeform 23"/>
              <p:cNvSpPr>
                <a:spLocks noEditPoints="1"/>
              </p:cNvSpPr>
              <p:nvPr/>
            </p:nvSpPr>
            <p:spPr bwMode="auto">
              <a:xfrm>
                <a:off x="2720975" y="1711325"/>
                <a:ext cx="933450" cy="931863"/>
              </a:xfrm>
              <a:custGeom>
                <a:avLst/>
                <a:gdLst>
                  <a:gd name="T0" fmla="*/ 382 w 764"/>
                  <a:gd name="T1" fmla="*/ 0 h 764"/>
                  <a:gd name="T2" fmla="*/ 0 w 764"/>
                  <a:gd name="T3" fmla="*/ 382 h 764"/>
                  <a:gd name="T4" fmla="*/ 382 w 764"/>
                  <a:gd name="T5" fmla="*/ 764 h 764"/>
                  <a:gd name="T6" fmla="*/ 764 w 764"/>
                  <a:gd name="T7" fmla="*/ 382 h 764"/>
                  <a:gd name="T8" fmla="*/ 382 w 764"/>
                  <a:gd name="T9" fmla="*/ 0 h 764"/>
                  <a:gd name="T10" fmla="*/ 382 w 764"/>
                  <a:gd name="T11" fmla="*/ 740 h 764"/>
                  <a:gd name="T12" fmla="*/ 24 w 764"/>
                  <a:gd name="T13" fmla="*/ 382 h 764"/>
                  <a:gd name="T14" fmla="*/ 382 w 764"/>
                  <a:gd name="T15" fmla="*/ 24 h 764"/>
                  <a:gd name="T16" fmla="*/ 740 w 764"/>
                  <a:gd name="T17" fmla="*/ 382 h 764"/>
                  <a:gd name="T18" fmla="*/ 382 w 764"/>
                  <a:gd name="T19" fmla="*/ 74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4">
                    <a:moveTo>
                      <a:pt x="382" y="0"/>
                    </a:moveTo>
                    <a:cubicBezTo>
                      <a:pt x="171" y="0"/>
                      <a:pt x="0" y="171"/>
                      <a:pt x="0" y="382"/>
                    </a:cubicBezTo>
                    <a:cubicBezTo>
                      <a:pt x="0" y="593"/>
                      <a:pt x="171" y="764"/>
                      <a:pt x="382" y="764"/>
                    </a:cubicBezTo>
                    <a:cubicBezTo>
                      <a:pt x="593" y="764"/>
                      <a:pt x="764" y="593"/>
                      <a:pt x="764" y="382"/>
                    </a:cubicBezTo>
                    <a:cubicBezTo>
                      <a:pt x="764" y="171"/>
                      <a:pt x="593" y="0"/>
                      <a:pt x="382" y="0"/>
                    </a:cubicBezTo>
                    <a:close/>
                    <a:moveTo>
                      <a:pt x="382" y="740"/>
                    </a:moveTo>
                    <a:cubicBezTo>
                      <a:pt x="184" y="740"/>
                      <a:pt x="24" y="580"/>
                      <a:pt x="24" y="382"/>
                    </a:cubicBezTo>
                    <a:cubicBezTo>
                      <a:pt x="24" y="184"/>
                      <a:pt x="184" y="24"/>
                      <a:pt x="382" y="24"/>
                    </a:cubicBezTo>
                    <a:cubicBezTo>
                      <a:pt x="580" y="24"/>
                      <a:pt x="740" y="184"/>
                      <a:pt x="740" y="382"/>
                    </a:cubicBezTo>
                    <a:cubicBezTo>
                      <a:pt x="740" y="580"/>
                      <a:pt x="580" y="740"/>
                      <a:pt x="382" y="74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sp>
          <p:nvSpPr>
            <p:cNvPr id="27" name="Freeform 26"/>
            <p:cNvSpPr>
              <a:spLocks/>
            </p:cNvSpPr>
            <p:nvPr/>
          </p:nvSpPr>
          <p:spPr bwMode="auto">
            <a:xfrm>
              <a:off x="8596093" y="3317881"/>
              <a:ext cx="782020" cy="1068124"/>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8" name="Freeform 27"/>
            <p:cNvSpPr>
              <a:spLocks noEditPoints="1"/>
            </p:cNvSpPr>
            <p:nvPr/>
          </p:nvSpPr>
          <p:spPr bwMode="auto">
            <a:xfrm>
              <a:off x="8853588" y="1709270"/>
              <a:ext cx="863081" cy="867851"/>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solidFill>
              <a:srgbClr val="00188F"/>
            </a:solidFill>
            <a:ln>
              <a:solidFill>
                <a:srgbClr val="00188F"/>
              </a:solid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9" name="Rectangle 28"/>
            <p:cNvSpPr>
              <a:spLocks noChangeArrowheads="1"/>
            </p:cNvSpPr>
            <p:nvPr/>
          </p:nvSpPr>
          <p:spPr bwMode="auto">
            <a:xfrm>
              <a:off x="9258904" y="2520077"/>
              <a:ext cx="52451" cy="286105"/>
            </a:xfrm>
            <a:prstGeom prst="rect">
              <a:avLst/>
            </a:prstGeom>
            <a:solidFill>
              <a:srgbClr val="00188F"/>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0" name="Freeform 29"/>
            <p:cNvSpPr>
              <a:spLocks noEditPoints="1"/>
            </p:cNvSpPr>
            <p:nvPr/>
          </p:nvSpPr>
          <p:spPr bwMode="auto">
            <a:xfrm>
              <a:off x="7246634" y="2826737"/>
              <a:ext cx="967986" cy="972756"/>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1" name="Freeform 30"/>
            <p:cNvSpPr>
              <a:spLocks/>
            </p:cNvSpPr>
            <p:nvPr/>
          </p:nvSpPr>
          <p:spPr bwMode="auto">
            <a:xfrm>
              <a:off x="8081105" y="3398946"/>
              <a:ext cx="286105" cy="143052"/>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3" name="Freeform 32"/>
            <p:cNvSpPr>
              <a:spLocks/>
            </p:cNvSpPr>
            <p:nvPr/>
          </p:nvSpPr>
          <p:spPr bwMode="auto">
            <a:xfrm>
              <a:off x="10212587" y="3398946"/>
              <a:ext cx="286105" cy="143052"/>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4" name="Freeform 33"/>
            <p:cNvSpPr>
              <a:spLocks noEditPoints="1"/>
            </p:cNvSpPr>
            <p:nvPr/>
          </p:nvSpPr>
          <p:spPr bwMode="auto">
            <a:xfrm>
              <a:off x="7833147" y="4591049"/>
              <a:ext cx="977523" cy="982293"/>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5" name="Freeform 34"/>
            <p:cNvSpPr>
              <a:spLocks/>
            </p:cNvSpPr>
            <p:nvPr/>
          </p:nvSpPr>
          <p:spPr bwMode="auto">
            <a:xfrm>
              <a:off x="8519799" y="4529058"/>
              <a:ext cx="209810" cy="262264"/>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6" name="Freeform 35"/>
            <p:cNvSpPr>
              <a:spLocks noEditPoints="1"/>
            </p:cNvSpPr>
            <p:nvPr/>
          </p:nvSpPr>
          <p:spPr bwMode="auto">
            <a:xfrm>
              <a:off x="9716672" y="4591049"/>
              <a:ext cx="982293" cy="982293"/>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7" name="Freeform 36"/>
            <p:cNvSpPr>
              <a:spLocks/>
            </p:cNvSpPr>
            <p:nvPr/>
          </p:nvSpPr>
          <p:spPr bwMode="auto">
            <a:xfrm>
              <a:off x="9797733" y="4529058"/>
              <a:ext cx="209810" cy="262264"/>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solidFill>
              <a:srgbClr val="00BBF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48" name="Freeform 47"/>
            <p:cNvSpPr>
              <a:spLocks/>
            </p:cNvSpPr>
            <p:nvPr/>
          </p:nvSpPr>
          <p:spPr bwMode="auto">
            <a:xfrm>
              <a:off x="10422397" y="49343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49" name="Freeform 48"/>
            <p:cNvSpPr>
              <a:spLocks/>
            </p:cNvSpPr>
            <p:nvPr/>
          </p:nvSpPr>
          <p:spPr bwMode="auto">
            <a:xfrm>
              <a:off x="10422397" y="48580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50" name="Freeform 49"/>
            <p:cNvSpPr>
              <a:spLocks/>
            </p:cNvSpPr>
            <p:nvPr/>
          </p:nvSpPr>
          <p:spPr bwMode="auto">
            <a:xfrm>
              <a:off x="10422397" y="50154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63" name="Freeform 62"/>
            <p:cNvSpPr>
              <a:spLocks noEditPoints="1"/>
            </p:cNvSpPr>
            <p:nvPr/>
          </p:nvSpPr>
          <p:spPr bwMode="auto">
            <a:xfrm>
              <a:off x="9125389" y="3170062"/>
              <a:ext cx="810630" cy="963219"/>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26" name="Freeform 25"/>
            <p:cNvSpPr>
              <a:spLocks noEditPoints="1"/>
            </p:cNvSpPr>
            <p:nvPr/>
          </p:nvSpPr>
          <p:spPr bwMode="auto">
            <a:xfrm>
              <a:off x="8281378" y="2759979"/>
              <a:ext cx="2007500" cy="2007503"/>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5" name="Freeform 5"/>
            <p:cNvSpPr>
              <a:spLocks/>
            </p:cNvSpPr>
            <p:nvPr/>
          </p:nvSpPr>
          <p:spPr bwMode="auto">
            <a:xfrm>
              <a:off x="10370441" y="2820704"/>
              <a:ext cx="1144900" cy="82678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nvGrpSpPr>
            <p:cNvPr id="65" name="Group 8"/>
            <p:cNvGrpSpPr>
              <a:grpSpLocks noChangeAspect="1"/>
            </p:cNvGrpSpPr>
            <p:nvPr/>
          </p:nvGrpSpPr>
          <p:grpSpPr bwMode="auto">
            <a:xfrm>
              <a:off x="9868514" y="4884312"/>
              <a:ext cx="678611" cy="415975"/>
              <a:chOff x="3423" y="1913"/>
              <a:chExt cx="832" cy="510"/>
            </a:xfrm>
            <a:solidFill>
              <a:srgbClr val="0072C6"/>
            </a:solidFill>
          </p:grpSpPr>
          <p:sp>
            <p:nvSpPr>
              <p:cNvPr id="68" name="Freeform 9"/>
              <p:cNvSpPr>
                <a:spLocks/>
              </p:cNvSpPr>
              <p:nvPr/>
            </p:nvSpPr>
            <p:spPr bwMode="auto">
              <a:xfrm>
                <a:off x="3772" y="1971"/>
                <a:ext cx="196" cy="318"/>
              </a:xfrm>
              <a:custGeom>
                <a:avLst/>
                <a:gdLst>
                  <a:gd name="T0" fmla="*/ 219 w 344"/>
                  <a:gd name="T1" fmla="*/ 434 h 557"/>
                  <a:gd name="T2" fmla="*/ 338 w 344"/>
                  <a:gd name="T3" fmla="*/ 258 h 557"/>
                  <a:gd name="T4" fmla="*/ 293 w 344"/>
                  <a:gd name="T5" fmla="*/ 236 h 557"/>
                  <a:gd name="T6" fmla="*/ 344 w 344"/>
                  <a:gd name="T7" fmla="*/ 190 h 557"/>
                  <a:gd name="T8" fmla="*/ 321 w 344"/>
                  <a:gd name="T9" fmla="*/ 89 h 557"/>
                  <a:gd name="T10" fmla="*/ 327 w 344"/>
                  <a:gd name="T11" fmla="*/ 37 h 557"/>
                  <a:gd name="T12" fmla="*/ 237 w 344"/>
                  <a:gd name="T13" fmla="*/ 0 h 557"/>
                  <a:gd name="T14" fmla="*/ 113 w 344"/>
                  <a:gd name="T15" fmla="*/ 124 h 557"/>
                  <a:gd name="T16" fmla="*/ 173 w 344"/>
                  <a:gd name="T17" fmla="*/ 231 h 557"/>
                  <a:gd name="T18" fmla="*/ 44 w 344"/>
                  <a:gd name="T19" fmla="*/ 361 h 557"/>
                  <a:gd name="T20" fmla="*/ 33 w 344"/>
                  <a:gd name="T21" fmla="*/ 490 h 557"/>
                  <a:gd name="T22" fmla="*/ 55 w 344"/>
                  <a:gd name="T23" fmla="*/ 442 h 557"/>
                  <a:gd name="T24" fmla="*/ 62 w 344"/>
                  <a:gd name="T25" fmla="*/ 506 h 557"/>
                  <a:gd name="T26" fmla="*/ 182 w 344"/>
                  <a:gd name="T27" fmla="*/ 557 h 557"/>
                  <a:gd name="T28" fmla="*/ 219 w 344"/>
                  <a:gd name="T29" fmla="*/ 4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557">
                    <a:moveTo>
                      <a:pt x="219" y="434"/>
                    </a:moveTo>
                    <a:cubicBezTo>
                      <a:pt x="252" y="358"/>
                      <a:pt x="287" y="298"/>
                      <a:pt x="338" y="258"/>
                    </a:cubicBezTo>
                    <a:cubicBezTo>
                      <a:pt x="324" y="249"/>
                      <a:pt x="309" y="241"/>
                      <a:pt x="293" y="236"/>
                    </a:cubicBezTo>
                    <a:cubicBezTo>
                      <a:pt x="314" y="226"/>
                      <a:pt x="331" y="210"/>
                      <a:pt x="344" y="190"/>
                    </a:cubicBezTo>
                    <a:cubicBezTo>
                      <a:pt x="329" y="159"/>
                      <a:pt x="321" y="124"/>
                      <a:pt x="321" y="89"/>
                    </a:cubicBezTo>
                    <a:cubicBezTo>
                      <a:pt x="321" y="71"/>
                      <a:pt x="323" y="54"/>
                      <a:pt x="327" y="37"/>
                    </a:cubicBezTo>
                    <a:cubicBezTo>
                      <a:pt x="304" y="14"/>
                      <a:pt x="272" y="0"/>
                      <a:pt x="237" y="0"/>
                    </a:cubicBezTo>
                    <a:cubicBezTo>
                      <a:pt x="169" y="0"/>
                      <a:pt x="113" y="55"/>
                      <a:pt x="113" y="124"/>
                    </a:cubicBezTo>
                    <a:cubicBezTo>
                      <a:pt x="113" y="170"/>
                      <a:pt x="137" y="210"/>
                      <a:pt x="173" y="231"/>
                    </a:cubicBezTo>
                    <a:cubicBezTo>
                      <a:pt x="111" y="244"/>
                      <a:pt x="78" y="282"/>
                      <a:pt x="44" y="361"/>
                    </a:cubicBezTo>
                    <a:cubicBezTo>
                      <a:pt x="0" y="462"/>
                      <a:pt x="33" y="490"/>
                      <a:pt x="33" y="490"/>
                    </a:cubicBezTo>
                    <a:cubicBezTo>
                      <a:pt x="55" y="442"/>
                      <a:pt x="55" y="442"/>
                      <a:pt x="55" y="442"/>
                    </a:cubicBezTo>
                    <a:cubicBezTo>
                      <a:pt x="62" y="506"/>
                      <a:pt x="62" y="506"/>
                      <a:pt x="62" y="506"/>
                    </a:cubicBezTo>
                    <a:cubicBezTo>
                      <a:pt x="62" y="506"/>
                      <a:pt x="94" y="544"/>
                      <a:pt x="182" y="557"/>
                    </a:cubicBezTo>
                    <a:cubicBezTo>
                      <a:pt x="187" y="524"/>
                      <a:pt x="198" y="484"/>
                      <a:pt x="219" y="434"/>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69" name="Freeform 10"/>
              <p:cNvSpPr>
                <a:spLocks/>
              </p:cNvSpPr>
              <p:nvPr/>
            </p:nvSpPr>
            <p:spPr bwMode="auto">
              <a:xfrm>
                <a:off x="3883" y="1913"/>
                <a:ext cx="372" cy="510"/>
              </a:xfrm>
              <a:custGeom>
                <a:avLst/>
                <a:gdLst>
                  <a:gd name="T0" fmla="*/ 449 w 650"/>
                  <a:gd name="T1" fmla="*/ 362 h 892"/>
                  <a:gd name="T2" fmla="*/ 555 w 650"/>
                  <a:gd name="T3" fmla="*/ 191 h 892"/>
                  <a:gd name="T4" fmla="*/ 364 w 650"/>
                  <a:gd name="T5" fmla="*/ 0 h 892"/>
                  <a:gd name="T6" fmla="*/ 172 w 650"/>
                  <a:gd name="T7" fmla="*/ 191 h 892"/>
                  <a:gd name="T8" fmla="*/ 265 w 650"/>
                  <a:gd name="T9" fmla="*/ 355 h 892"/>
                  <a:gd name="T10" fmla="*/ 67 w 650"/>
                  <a:gd name="T11" fmla="*/ 554 h 892"/>
                  <a:gd name="T12" fmla="*/ 49 w 650"/>
                  <a:gd name="T13" fmla="*/ 751 h 892"/>
                  <a:gd name="T14" fmla="*/ 84 w 650"/>
                  <a:gd name="T15" fmla="*/ 677 h 892"/>
                  <a:gd name="T16" fmla="*/ 95 w 650"/>
                  <a:gd name="T17" fmla="*/ 776 h 892"/>
                  <a:gd name="T18" fmla="*/ 313 w 650"/>
                  <a:gd name="T19" fmla="*/ 858 h 892"/>
                  <a:gd name="T20" fmla="*/ 650 w 650"/>
                  <a:gd name="T21" fmla="*/ 677 h 892"/>
                  <a:gd name="T22" fmla="*/ 449 w 650"/>
                  <a:gd name="T23" fmla="*/ 36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0" h="892">
                    <a:moveTo>
                      <a:pt x="449" y="362"/>
                    </a:moveTo>
                    <a:cubicBezTo>
                      <a:pt x="512" y="331"/>
                      <a:pt x="555" y="266"/>
                      <a:pt x="555" y="191"/>
                    </a:cubicBezTo>
                    <a:cubicBezTo>
                      <a:pt x="555" y="85"/>
                      <a:pt x="469" y="0"/>
                      <a:pt x="364" y="0"/>
                    </a:cubicBezTo>
                    <a:cubicBezTo>
                      <a:pt x="258" y="0"/>
                      <a:pt x="172" y="85"/>
                      <a:pt x="172" y="191"/>
                    </a:cubicBezTo>
                    <a:cubicBezTo>
                      <a:pt x="172" y="261"/>
                      <a:pt x="209" y="322"/>
                      <a:pt x="265" y="355"/>
                    </a:cubicBezTo>
                    <a:cubicBezTo>
                      <a:pt x="169" y="375"/>
                      <a:pt x="119" y="433"/>
                      <a:pt x="67" y="554"/>
                    </a:cubicBezTo>
                    <a:cubicBezTo>
                      <a:pt x="0" y="709"/>
                      <a:pt x="49" y="751"/>
                      <a:pt x="49" y="751"/>
                    </a:cubicBezTo>
                    <a:cubicBezTo>
                      <a:pt x="84" y="677"/>
                      <a:pt x="84" y="677"/>
                      <a:pt x="84" y="677"/>
                    </a:cubicBezTo>
                    <a:cubicBezTo>
                      <a:pt x="95" y="776"/>
                      <a:pt x="95" y="776"/>
                      <a:pt x="95" y="776"/>
                    </a:cubicBezTo>
                    <a:cubicBezTo>
                      <a:pt x="95" y="776"/>
                      <a:pt x="151" y="844"/>
                      <a:pt x="313" y="858"/>
                    </a:cubicBezTo>
                    <a:cubicBezTo>
                      <a:pt x="484" y="873"/>
                      <a:pt x="650" y="892"/>
                      <a:pt x="650" y="677"/>
                    </a:cubicBezTo>
                    <a:cubicBezTo>
                      <a:pt x="650" y="508"/>
                      <a:pt x="564" y="400"/>
                      <a:pt x="449" y="362"/>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0" name="Freeform 11"/>
              <p:cNvSpPr>
                <a:spLocks/>
              </p:cNvSpPr>
              <p:nvPr/>
            </p:nvSpPr>
            <p:spPr bwMode="auto">
              <a:xfrm>
                <a:off x="3423" y="2089"/>
                <a:ext cx="333" cy="185"/>
              </a:xfrm>
              <a:custGeom>
                <a:avLst/>
                <a:gdLst>
                  <a:gd name="T0" fmla="*/ 232 w 582"/>
                  <a:gd name="T1" fmla="*/ 167 h 323"/>
                  <a:gd name="T2" fmla="*/ 0 w 582"/>
                  <a:gd name="T3" fmla="*/ 0 h 323"/>
                  <a:gd name="T4" fmla="*/ 0 w 582"/>
                  <a:gd name="T5" fmla="*/ 279 h 323"/>
                  <a:gd name="T6" fmla="*/ 45 w 582"/>
                  <a:gd name="T7" fmla="*/ 323 h 323"/>
                  <a:gd name="T8" fmla="*/ 538 w 582"/>
                  <a:gd name="T9" fmla="*/ 323 h 323"/>
                  <a:gd name="T10" fmla="*/ 582 w 582"/>
                  <a:gd name="T11" fmla="*/ 279 h 323"/>
                  <a:gd name="T12" fmla="*/ 582 w 582"/>
                  <a:gd name="T13" fmla="*/ 0 h 323"/>
                  <a:gd name="T14" fmla="*/ 350 w 582"/>
                  <a:gd name="T15" fmla="*/ 167 h 323"/>
                  <a:gd name="T16" fmla="*/ 232 w 582"/>
                  <a:gd name="T17" fmla="*/ 16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323">
                    <a:moveTo>
                      <a:pt x="232" y="167"/>
                    </a:moveTo>
                    <a:cubicBezTo>
                      <a:pt x="0" y="0"/>
                      <a:pt x="0" y="0"/>
                      <a:pt x="0" y="0"/>
                    </a:cubicBezTo>
                    <a:cubicBezTo>
                      <a:pt x="0" y="279"/>
                      <a:pt x="0" y="279"/>
                      <a:pt x="0" y="279"/>
                    </a:cubicBezTo>
                    <a:cubicBezTo>
                      <a:pt x="0" y="303"/>
                      <a:pt x="20" y="323"/>
                      <a:pt x="45" y="323"/>
                    </a:cubicBezTo>
                    <a:cubicBezTo>
                      <a:pt x="538" y="323"/>
                      <a:pt x="538" y="323"/>
                      <a:pt x="538" y="323"/>
                    </a:cubicBezTo>
                    <a:cubicBezTo>
                      <a:pt x="562" y="323"/>
                      <a:pt x="582" y="303"/>
                      <a:pt x="582" y="279"/>
                    </a:cubicBezTo>
                    <a:cubicBezTo>
                      <a:pt x="582" y="0"/>
                      <a:pt x="582" y="0"/>
                      <a:pt x="582" y="0"/>
                    </a:cubicBezTo>
                    <a:cubicBezTo>
                      <a:pt x="350" y="167"/>
                      <a:pt x="350" y="167"/>
                      <a:pt x="350" y="167"/>
                    </a:cubicBezTo>
                    <a:cubicBezTo>
                      <a:pt x="318" y="190"/>
                      <a:pt x="265" y="190"/>
                      <a:pt x="232" y="167"/>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1" name="Freeform 12"/>
              <p:cNvSpPr>
                <a:spLocks/>
              </p:cNvSpPr>
              <p:nvPr/>
            </p:nvSpPr>
            <p:spPr bwMode="auto">
              <a:xfrm>
                <a:off x="3423" y="2014"/>
                <a:ext cx="333" cy="163"/>
              </a:xfrm>
              <a:custGeom>
                <a:avLst/>
                <a:gdLst>
                  <a:gd name="T0" fmla="*/ 582 w 582"/>
                  <a:gd name="T1" fmla="*/ 44 h 284"/>
                  <a:gd name="T2" fmla="*/ 538 w 582"/>
                  <a:gd name="T3" fmla="*/ 0 h 284"/>
                  <a:gd name="T4" fmla="*/ 45 w 582"/>
                  <a:gd name="T5" fmla="*/ 0 h 284"/>
                  <a:gd name="T6" fmla="*/ 0 w 582"/>
                  <a:gd name="T7" fmla="*/ 44 h 284"/>
                  <a:gd name="T8" fmla="*/ 0 w 582"/>
                  <a:gd name="T9" fmla="*/ 94 h 284"/>
                  <a:gd name="T10" fmla="*/ 232 w 582"/>
                  <a:gd name="T11" fmla="*/ 261 h 284"/>
                  <a:gd name="T12" fmla="*/ 350 w 582"/>
                  <a:gd name="T13" fmla="*/ 261 h 284"/>
                  <a:gd name="T14" fmla="*/ 582 w 582"/>
                  <a:gd name="T15" fmla="*/ 94 h 284"/>
                  <a:gd name="T16" fmla="*/ 582 w 582"/>
                  <a:gd name="T17"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284">
                    <a:moveTo>
                      <a:pt x="582" y="44"/>
                    </a:moveTo>
                    <a:cubicBezTo>
                      <a:pt x="582" y="20"/>
                      <a:pt x="562" y="0"/>
                      <a:pt x="538" y="0"/>
                    </a:cubicBezTo>
                    <a:cubicBezTo>
                      <a:pt x="45" y="0"/>
                      <a:pt x="45" y="0"/>
                      <a:pt x="45" y="0"/>
                    </a:cubicBezTo>
                    <a:cubicBezTo>
                      <a:pt x="20" y="0"/>
                      <a:pt x="0" y="20"/>
                      <a:pt x="0" y="44"/>
                    </a:cubicBezTo>
                    <a:cubicBezTo>
                      <a:pt x="0" y="94"/>
                      <a:pt x="0" y="94"/>
                      <a:pt x="0" y="94"/>
                    </a:cubicBezTo>
                    <a:cubicBezTo>
                      <a:pt x="232" y="261"/>
                      <a:pt x="232" y="261"/>
                      <a:pt x="232" y="261"/>
                    </a:cubicBezTo>
                    <a:cubicBezTo>
                      <a:pt x="265" y="284"/>
                      <a:pt x="318" y="284"/>
                      <a:pt x="350" y="261"/>
                    </a:cubicBezTo>
                    <a:cubicBezTo>
                      <a:pt x="582" y="94"/>
                      <a:pt x="582" y="94"/>
                      <a:pt x="582" y="94"/>
                    </a:cubicBezTo>
                    <a:lnTo>
                      <a:pt x="582" y="44"/>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87" name="Group 86"/>
            <p:cNvGrpSpPr/>
            <p:nvPr/>
          </p:nvGrpSpPr>
          <p:grpSpPr>
            <a:xfrm>
              <a:off x="8270881" y="4869056"/>
              <a:ext cx="393952" cy="415975"/>
              <a:chOff x="10704203" y="2958415"/>
              <a:chExt cx="518942" cy="547952"/>
            </a:xfrm>
            <a:solidFill>
              <a:srgbClr val="0072C6"/>
            </a:solidFill>
          </p:grpSpPr>
          <p:sp>
            <p:nvSpPr>
              <p:cNvPr id="76" name="Freeform 9"/>
              <p:cNvSpPr>
                <a:spLocks/>
              </p:cNvSpPr>
              <p:nvPr/>
            </p:nvSpPr>
            <p:spPr bwMode="auto">
              <a:xfrm>
                <a:off x="10704203" y="3020731"/>
                <a:ext cx="210585" cy="341664"/>
              </a:xfrm>
              <a:custGeom>
                <a:avLst/>
                <a:gdLst>
                  <a:gd name="T0" fmla="*/ 219 w 344"/>
                  <a:gd name="T1" fmla="*/ 434 h 557"/>
                  <a:gd name="T2" fmla="*/ 338 w 344"/>
                  <a:gd name="T3" fmla="*/ 258 h 557"/>
                  <a:gd name="T4" fmla="*/ 293 w 344"/>
                  <a:gd name="T5" fmla="*/ 236 h 557"/>
                  <a:gd name="T6" fmla="*/ 344 w 344"/>
                  <a:gd name="T7" fmla="*/ 190 h 557"/>
                  <a:gd name="T8" fmla="*/ 321 w 344"/>
                  <a:gd name="T9" fmla="*/ 89 h 557"/>
                  <a:gd name="T10" fmla="*/ 327 w 344"/>
                  <a:gd name="T11" fmla="*/ 37 h 557"/>
                  <a:gd name="T12" fmla="*/ 237 w 344"/>
                  <a:gd name="T13" fmla="*/ 0 h 557"/>
                  <a:gd name="T14" fmla="*/ 113 w 344"/>
                  <a:gd name="T15" fmla="*/ 124 h 557"/>
                  <a:gd name="T16" fmla="*/ 173 w 344"/>
                  <a:gd name="T17" fmla="*/ 231 h 557"/>
                  <a:gd name="T18" fmla="*/ 44 w 344"/>
                  <a:gd name="T19" fmla="*/ 361 h 557"/>
                  <a:gd name="T20" fmla="*/ 33 w 344"/>
                  <a:gd name="T21" fmla="*/ 490 h 557"/>
                  <a:gd name="T22" fmla="*/ 55 w 344"/>
                  <a:gd name="T23" fmla="*/ 442 h 557"/>
                  <a:gd name="T24" fmla="*/ 62 w 344"/>
                  <a:gd name="T25" fmla="*/ 506 h 557"/>
                  <a:gd name="T26" fmla="*/ 182 w 344"/>
                  <a:gd name="T27" fmla="*/ 557 h 557"/>
                  <a:gd name="T28" fmla="*/ 219 w 344"/>
                  <a:gd name="T29" fmla="*/ 4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557">
                    <a:moveTo>
                      <a:pt x="219" y="434"/>
                    </a:moveTo>
                    <a:cubicBezTo>
                      <a:pt x="252" y="358"/>
                      <a:pt x="287" y="298"/>
                      <a:pt x="338" y="258"/>
                    </a:cubicBezTo>
                    <a:cubicBezTo>
                      <a:pt x="324" y="249"/>
                      <a:pt x="309" y="241"/>
                      <a:pt x="293" y="236"/>
                    </a:cubicBezTo>
                    <a:cubicBezTo>
                      <a:pt x="314" y="226"/>
                      <a:pt x="331" y="210"/>
                      <a:pt x="344" y="190"/>
                    </a:cubicBezTo>
                    <a:cubicBezTo>
                      <a:pt x="329" y="159"/>
                      <a:pt x="321" y="124"/>
                      <a:pt x="321" y="89"/>
                    </a:cubicBezTo>
                    <a:cubicBezTo>
                      <a:pt x="321" y="71"/>
                      <a:pt x="323" y="54"/>
                      <a:pt x="327" y="37"/>
                    </a:cubicBezTo>
                    <a:cubicBezTo>
                      <a:pt x="304" y="14"/>
                      <a:pt x="272" y="0"/>
                      <a:pt x="237" y="0"/>
                    </a:cubicBezTo>
                    <a:cubicBezTo>
                      <a:pt x="169" y="0"/>
                      <a:pt x="113" y="55"/>
                      <a:pt x="113" y="124"/>
                    </a:cubicBezTo>
                    <a:cubicBezTo>
                      <a:pt x="113" y="170"/>
                      <a:pt x="137" y="210"/>
                      <a:pt x="173" y="231"/>
                    </a:cubicBezTo>
                    <a:cubicBezTo>
                      <a:pt x="111" y="244"/>
                      <a:pt x="78" y="282"/>
                      <a:pt x="44" y="361"/>
                    </a:cubicBezTo>
                    <a:cubicBezTo>
                      <a:pt x="0" y="462"/>
                      <a:pt x="33" y="490"/>
                      <a:pt x="33" y="490"/>
                    </a:cubicBezTo>
                    <a:cubicBezTo>
                      <a:pt x="55" y="442"/>
                      <a:pt x="55" y="442"/>
                      <a:pt x="55" y="442"/>
                    </a:cubicBezTo>
                    <a:cubicBezTo>
                      <a:pt x="62" y="506"/>
                      <a:pt x="62" y="506"/>
                      <a:pt x="62" y="506"/>
                    </a:cubicBezTo>
                    <a:cubicBezTo>
                      <a:pt x="62" y="506"/>
                      <a:pt x="94" y="544"/>
                      <a:pt x="182" y="557"/>
                    </a:cubicBezTo>
                    <a:cubicBezTo>
                      <a:pt x="187" y="524"/>
                      <a:pt x="198" y="484"/>
                      <a:pt x="219" y="434"/>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7" name="Freeform 10"/>
              <p:cNvSpPr>
                <a:spLocks/>
              </p:cNvSpPr>
              <p:nvPr/>
            </p:nvSpPr>
            <p:spPr bwMode="auto">
              <a:xfrm>
                <a:off x="10823463" y="2958415"/>
                <a:ext cx="399682" cy="547952"/>
              </a:xfrm>
              <a:custGeom>
                <a:avLst/>
                <a:gdLst>
                  <a:gd name="T0" fmla="*/ 449 w 650"/>
                  <a:gd name="T1" fmla="*/ 362 h 892"/>
                  <a:gd name="T2" fmla="*/ 555 w 650"/>
                  <a:gd name="T3" fmla="*/ 191 h 892"/>
                  <a:gd name="T4" fmla="*/ 364 w 650"/>
                  <a:gd name="T5" fmla="*/ 0 h 892"/>
                  <a:gd name="T6" fmla="*/ 172 w 650"/>
                  <a:gd name="T7" fmla="*/ 191 h 892"/>
                  <a:gd name="T8" fmla="*/ 265 w 650"/>
                  <a:gd name="T9" fmla="*/ 355 h 892"/>
                  <a:gd name="T10" fmla="*/ 67 w 650"/>
                  <a:gd name="T11" fmla="*/ 554 h 892"/>
                  <a:gd name="T12" fmla="*/ 49 w 650"/>
                  <a:gd name="T13" fmla="*/ 751 h 892"/>
                  <a:gd name="T14" fmla="*/ 84 w 650"/>
                  <a:gd name="T15" fmla="*/ 677 h 892"/>
                  <a:gd name="T16" fmla="*/ 95 w 650"/>
                  <a:gd name="T17" fmla="*/ 776 h 892"/>
                  <a:gd name="T18" fmla="*/ 313 w 650"/>
                  <a:gd name="T19" fmla="*/ 858 h 892"/>
                  <a:gd name="T20" fmla="*/ 650 w 650"/>
                  <a:gd name="T21" fmla="*/ 677 h 892"/>
                  <a:gd name="T22" fmla="*/ 449 w 650"/>
                  <a:gd name="T23" fmla="*/ 36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0" h="892">
                    <a:moveTo>
                      <a:pt x="449" y="362"/>
                    </a:moveTo>
                    <a:cubicBezTo>
                      <a:pt x="512" y="331"/>
                      <a:pt x="555" y="266"/>
                      <a:pt x="555" y="191"/>
                    </a:cubicBezTo>
                    <a:cubicBezTo>
                      <a:pt x="555" y="85"/>
                      <a:pt x="469" y="0"/>
                      <a:pt x="364" y="0"/>
                    </a:cubicBezTo>
                    <a:cubicBezTo>
                      <a:pt x="258" y="0"/>
                      <a:pt x="172" y="85"/>
                      <a:pt x="172" y="191"/>
                    </a:cubicBezTo>
                    <a:cubicBezTo>
                      <a:pt x="172" y="261"/>
                      <a:pt x="209" y="322"/>
                      <a:pt x="265" y="355"/>
                    </a:cubicBezTo>
                    <a:cubicBezTo>
                      <a:pt x="169" y="375"/>
                      <a:pt x="119" y="433"/>
                      <a:pt x="67" y="554"/>
                    </a:cubicBezTo>
                    <a:cubicBezTo>
                      <a:pt x="0" y="709"/>
                      <a:pt x="49" y="751"/>
                      <a:pt x="49" y="751"/>
                    </a:cubicBezTo>
                    <a:cubicBezTo>
                      <a:pt x="84" y="677"/>
                      <a:pt x="84" y="677"/>
                      <a:pt x="84" y="677"/>
                    </a:cubicBezTo>
                    <a:cubicBezTo>
                      <a:pt x="95" y="776"/>
                      <a:pt x="95" y="776"/>
                      <a:pt x="95" y="776"/>
                    </a:cubicBezTo>
                    <a:cubicBezTo>
                      <a:pt x="95" y="776"/>
                      <a:pt x="151" y="844"/>
                      <a:pt x="313" y="858"/>
                    </a:cubicBezTo>
                    <a:cubicBezTo>
                      <a:pt x="484" y="873"/>
                      <a:pt x="650" y="892"/>
                      <a:pt x="650" y="677"/>
                    </a:cubicBezTo>
                    <a:cubicBezTo>
                      <a:pt x="650" y="508"/>
                      <a:pt x="564" y="400"/>
                      <a:pt x="449" y="36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86" name="Group 85"/>
            <p:cNvGrpSpPr/>
            <p:nvPr/>
          </p:nvGrpSpPr>
          <p:grpSpPr>
            <a:xfrm>
              <a:off x="10774774" y="3096846"/>
              <a:ext cx="362779" cy="283251"/>
              <a:chOff x="10329232" y="3066931"/>
              <a:chExt cx="357780" cy="279348"/>
            </a:xfrm>
            <a:solidFill>
              <a:srgbClr val="0072C6"/>
            </a:solidFill>
          </p:grpSpPr>
          <p:sp>
            <p:nvSpPr>
              <p:cNvPr id="78" name="Freeform 11"/>
              <p:cNvSpPr>
                <a:spLocks/>
              </p:cNvSpPr>
              <p:nvPr/>
            </p:nvSpPr>
            <p:spPr bwMode="auto">
              <a:xfrm>
                <a:off x="10329232" y="3147512"/>
                <a:ext cx="357780" cy="198767"/>
              </a:xfrm>
              <a:custGeom>
                <a:avLst/>
                <a:gdLst>
                  <a:gd name="T0" fmla="*/ 232 w 582"/>
                  <a:gd name="T1" fmla="*/ 167 h 323"/>
                  <a:gd name="T2" fmla="*/ 0 w 582"/>
                  <a:gd name="T3" fmla="*/ 0 h 323"/>
                  <a:gd name="T4" fmla="*/ 0 w 582"/>
                  <a:gd name="T5" fmla="*/ 279 h 323"/>
                  <a:gd name="T6" fmla="*/ 45 w 582"/>
                  <a:gd name="T7" fmla="*/ 323 h 323"/>
                  <a:gd name="T8" fmla="*/ 538 w 582"/>
                  <a:gd name="T9" fmla="*/ 323 h 323"/>
                  <a:gd name="T10" fmla="*/ 582 w 582"/>
                  <a:gd name="T11" fmla="*/ 279 h 323"/>
                  <a:gd name="T12" fmla="*/ 582 w 582"/>
                  <a:gd name="T13" fmla="*/ 0 h 323"/>
                  <a:gd name="T14" fmla="*/ 350 w 582"/>
                  <a:gd name="T15" fmla="*/ 167 h 323"/>
                  <a:gd name="T16" fmla="*/ 232 w 582"/>
                  <a:gd name="T17" fmla="*/ 16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323">
                    <a:moveTo>
                      <a:pt x="232" y="167"/>
                    </a:moveTo>
                    <a:cubicBezTo>
                      <a:pt x="0" y="0"/>
                      <a:pt x="0" y="0"/>
                      <a:pt x="0" y="0"/>
                    </a:cubicBezTo>
                    <a:cubicBezTo>
                      <a:pt x="0" y="279"/>
                      <a:pt x="0" y="279"/>
                      <a:pt x="0" y="279"/>
                    </a:cubicBezTo>
                    <a:cubicBezTo>
                      <a:pt x="0" y="303"/>
                      <a:pt x="20" y="323"/>
                      <a:pt x="45" y="323"/>
                    </a:cubicBezTo>
                    <a:cubicBezTo>
                      <a:pt x="538" y="323"/>
                      <a:pt x="538" y="323"/>
                      <a:pt x="538" y="323"/>
                    </a:cubicBezTo>
                    <a:cubicBezTo>
                      <a:pt x="562" y="323"/>
                      <a:pt x="582" y="303"/>
                      <a:pt x="582" y="279"/>
                    </a:cubicBezTo>
                    <a:cubicBezTo>
                      <a:pt x="582" y="0"/>
                      <a:pt x="582" y="0"/>
                      <a:pt x="582" y="0"/>
                    </a:cubicBezTo>
                    <a:cubicBezTo>
                      <a:pt x="350" y="167"/>
                      <a:pt x="350" y="167"/>
                      <a:pt x="350" y="167"/>
                    </a:cubicBezTo>
                    <a:cubicBezTo>
                      <a:pt x="318" y="190"/>
                      <a:pt x="265" y="190"/>
                      <a:pt x="232" y="1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9" name="Freeform 12"/>
              <p:cNvSpPr>
                <a:spLocks/>
              </p:cNvSpPr>
              <p:nvPr/>
            </p:nvSpPr>
            <p:spPr bwMode="auto">
              <a:xfrm>
                <a:off x="10329232" y="3066931"/>
                <a:ext cx="357780" cy="175130"/>
              </a:xfrm>
              <a:custGeom>
                <a:avLst/>
                <a:gdLst>
                  <a:gd name="T0" fmla="*/ 582 w 582"/>
                  <a:gd name="T1" fmla="*/ 44 h 284"/>
                  <a:gd name="T2" fmla="*/ 538 w 582"/>
                  <a:gd name="T3" fmla="*/ 0 h 284"/>
                  <a:gd name="T4" fmla="*/ 45 w 582"/>
                  <a:gd name="T5" fmla="*/ 0 h 284"/>
                  <a:gd name="T6" fmla="*/ 0 w 582"/>
                  <a:gd name="T7" fmla="*/ 44 h 284"/>
                  <a:gd name="T8" fmla="*/ 0 w 582"/>
                  <a:gd name="T9" fmla="*/ 94 h 284"/>
                  <a:gd name="T10" fmla="*/ 232 w 582"/>
                  <a:gd name="T11" fmla="*/ 261 h 284"/>
                  <a:gd name="T12" fmla="*/ 350 w 582"/>
                  <a:gd name="T13" fmla="*/ 261 h 284"/>
                  <a:gd name="T14" fmla="*/ 582 w 582"/>
                  <a:gd name="T15" fmla="*/ 94 h 284"/>
                  <a:gd name="T16" fmla="*/ 582 w 582"/>
                  <a:gd name="T17"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284">
                    <a:moveTo>
                      <a:pt x="582" y="44"/>
                    </a:moveTo>
                    <a:cubicBezTo>
                      <a:pt x="582" y="20"/>
                      <a:pt x="562" y="0"/>
                      <a:pt x="538" y="0"/>
                    </a:cubicBezTo>
                    <a:cubicBezTo>
                      <a:pt x="45" y="0"/>
                      <a:pt x="45" y="0"/>
                      <a:pt x="45" y="0"/>
                    </a:cubicBezTo>
                    <a:cubicBezTo>
                      <a:pt x="20" y="0"/>
                      <a:pt x="0" y="20"/>
                      <a:pt x="0" y="44"/>
                    </a:cubicBezTo>
                    <a:cubicBezTo>
                      <a:pt x="0" y="94"/>
                      <a:pt x="0" y="94"/>
                      <a:pt x="0" y="94"/>
                    </a:cubicBezTo>
                    <a:cubicBezTo>
                      <a:pt x="232" y="261"/>
                      <a:pt x="232" y="261"/>
                      <a:pt x="232" y="261"/>
                    </a:cubicBezTo>
                    <a:cubicBezTo>
                      <a:pt x="265" y="284"/>
                      <a:pt x="318" y="284"/>
                      <a:pt x="350" y="261"/>
                    </a:cubicBezTo>
                    <a:cubicBezTo>
                      <a:pt x="582" y="94"/>
                      <a:pt x="582" y="94"/>
                      <a:pt x="582" y="94"/>
                    </a:cubicBezTo>
                    <a:lnTo>
                      <a:pt x="582"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85" name="Group 84"/>
            <p:cNvGrpSpPr/>
            <p:nvPr/>
          </p:nvGrpSpPr>
          <p:grpSpPr>
            <a:xfrm>
              <a:off x="7421120" y="3073417"/>
              <a:ext cx="618605" cy="415975"/>
              <a:chOff x="8084006" y="5639318"/>
              <a:chExt cx="814871" cy="547952"/>
            </a:xfrm>
            <a:solidFill>
              <a:srgbClr val="0072C6"/>
            </a:solidFill>
          </p:grpSpPr>
          <p:grpSp>
            <p:nvGrpSpPr>
              <p:cNvPr id="72" name="Group 71"/>
              <p:cNvGrpSpPr/>
              <p:nvPr/>
            </p:nvGrpSpPr>
            <p:grpSpPr>
              <a:xfrm>
                <a:off x="8379934" y="5639318"/>
                <a:ext cx="518943" cy="547952"/>
                <a:chOff x="8379934" y="5639318"/>
                <a:chExt cx="518943" cy="547952"/>
              </a:xfrm>
              <a:grpFill/>
            </p:grpSpPr>
            <p:sp>
              <p:nvSpPr>
                <p:cNvPr id="80" name="Freeform 9"/>
                <p:cNvSpPr>
                  <a:spLocks/>
                </p:cNvSpPr>
                <p:nvPr/>
              </p:nvSpPr>
              <p:spPr bwMode="auto">
                <a:xfrm>
                  <a:off x="8379934" y="5701634"/>
                  <a:ext cx="210585" cy="341664"/>
                </a:xfrm>
                <a:custGeom>
                  <a:avLst/>
                  <a:gdLst>
                    <a:gd name="T0" fmla="*/ 219 w 344"/>
                    <a:gd name="T1" fmla="*/ 434 h 557"/>
                    <a:gd name="T2" fmla="*/ 338 w 344"/>
                    <a:gd name="T3" fmla="*/ 258 h 557"/>
                    <a:gd name="T4" fmla="*/ 293 w 344"/>
                    <a:gd name="T5" fmla="*/ 236 h 557"/>
                    <a:gd name="T6" fmla="*/ 344 w 344"/>
                    <a:gd name="T7" fmla="*/ 190 h 557"/>
                    <a:gd name="T8" fmla="*/ 321 w 344"/>
                    <a:gd name="T9" fmla="*/ 89 h 557"/>
                    <a:gd name="T10" fmla="*/ 327 w 344"/>
                    <a:gd name="T11" fmla="*/ 37 h 557"/>
                    <a:gd name="T12" fmla="*/ 237 w 344"/>
                    <a:gd name="T13" fmla="*/ 0 h 557"/>
                    <a:gd name="T14" fmla="*/ 113 w 344"/>
                    <a:gd name="T15" fmla="*/ 124 h 557"/>
                    <a:gd name="T16" fmla="*/ 173 w 344"/>
                    <a:gd name="T17" fmla="*/ 231 h 557"/>
                    <a:gd name="T18" fmla="*/ 44 w 344"/>
                    <a:gd name="T19" fmla="*/ 361 h 557"/>
                    <a:gd name="T20" fmla="*/ 33 w 344"/>
                    <a:gd name="T21" fmla="*/ 490 h 557"/>
                    <a:gd name="T22" fmla="*/ 55 w 344"/>
                    <a:gd name="T23" fmla="*/ 442 h 557"/>
                    <a:gd name="T24" fmla="*/ 62 w 344"/>
                    <a:gd name="T25" fmla="*/ 506 h 557"/>
                    <a:gd name="T26" fmla="*/ 182 w 344"/>
                    <a:gd name="T27" fmla="*/ 557 h 557"/>
                    <a:gd name="T28" fmla="*/ 219 w 344"/>
                    <a:gd name="T29" fmla="*/ 4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557">
                      <a:moveTo>
                        <a:pt x="219" y="434"/>
                      </a:moveTo>
                      <a:cubicBezTo>
                        <a:pt x="252" y="358"/>
                        <a:pt x="287" y="298"/>
                        <a:pt x="338" y="258"/>
                      </a:cubicBezTo>
                      <a:cubicBezTo>
                        <a:pt x="324" y="249"/>
                        <a:pt x="309" y="241"/>
                        <a:pt x="293" y="236"/>
                      </a:cubicBezTo>
                      <a:cubicBezTo>
                        <a:pt x="314" y="226"/>
                        <a:pt x="331" y="210"/>
                        <a:pt x="344" y="190"/>
                      </a:cubicBezTo>
                      <a:cubicBezTo>
                        <a:pt x="329" y="159"/>
                        <a:pt x="321" y="124"/>
                        <a:pt x="321" y="89"/>
                      </a:cubicBezTo>
                      <a:cubicBezTo>
                        <a:pt x="321" y="71"/>
                        <a:pt x="323" y="54"/>
                        <a:pt x="327" y="37"/>
                      </a:cubicBezTo>
                      <a:cubicBezTo>
                        <a:pt x="304" y="14"/>
                        <a:pt x="272" y="0"/>
                        <a:pt x="237" y="0"/>
                      </a:cubicBezTo>
                      <a:cubicBezTo>
                        <a:pt x="169" y="0"/>
                        <a:pt x="113" y="55"/>
                        <a:pt x="113" y="124"/>
                      </a:cubicBezTo>
                      <a:cubicBezTo>
                        <a:pt x="113" y="170"/>
                        <a:pt x="137" y="210"/>
                        <a:pt x="173" y="231"/>
                      </a:cubicBezTo>
                      <a:cubicBezTo>
                        <a:pt x="111" y="244"/>
                        <a:pt x="78" y="282"/>
                        <a:pt x="44" y="361"/>
                      </a:cubicBezTo>
                      <a:cubicBezTo>
                        <a:pt x="0" y="462"/>
                        <a:pt x="33" y="490"/>
                        <a:pt x="33" y="490"/>
                      </a:cubicBezTo>
                      <a:cubicBezTo>
                        <a:pt x="55" y="442"/>
                        <a:pt x="55" y="442"/>
                        <a:pt x="55" y="442"/>
                      </a:cubicBezTo>
                      <a:cubicBezTo>
                        <a:pt x="62" y="506"/>
                        <a:pt x="62" y="506"/>
                        <a:pt x="62" y="506"/>
                      </a:cubicBezTo>
                      <a:cubicBezTo>
                        <a:pt x="62" y="506"/>
                        <a:pt x="94" y="544"/>
                        <a:pt x="182" y="557"/>
                      </a:cubicBezTo>
                      <a:cubicBezTo>
                        <a:pt x="187" y="524"/>
                        <a:pt x="198" y="484"/>
                        <a:pt x="219" y="434"/>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81" name="Freeform 10"/>
                <p:cNvSpPr>
                  <a:spLocks/>
                </p:cNvSpPr>
                <p:nvPr/>
              </p:nvSpPr>
              <p:spPr bwMode="auto">
                <a:xfrm>
                  <a:off x="8499194" y="5639318"/>
                  <a:ext cx="399683" cy="547952"/>
                </a:xfrm>
                <a:custGeom>
                  <a:avLst/>
                  <a:gdLst>
                    <a:gd name="T0" fmla="*/ 449 w 650"/>
                    <a:gd name="T1" fmla="*/ 362 h 892"/>
                    <a:gd name="T2" fmla="*/ 555 w 650"/>
                    <a:gd name="T3" fmla="*/ 191 h 892"/>
                    <a:gd name="T4" fmla="*/ 364 w 650"/>
                    <a:gd name="T5" fmla="*/ 0 h 892"/>
                    <a:gd name="T6" fmla="*/ 172 w 650"/>
                    <a:gd name="T7" fmla="*/ 191 h 892"/>
                    <a:gd name="T8" fmla="*/ 265 w 650"/>
                    <a:gd name="T9" fmla="*/ 355 h 892"/>
                    <a:gd name="T10" fmla="*/ 67 w 650"/>
                    <a:gd name="T11" fmla="*/ 554 h 892"/>
                    <a:gd name="T12" fmla="*/ 49 w 650"/>
                    <a:gd name="T13" fmla="*/ 751 h 892"/>
                    <a:gd name="T14" fmla="*/ 84 w 650"/>
                    <a:gd name="T15" fmla="*/ 677 h 892"/>
                    <a:gd name="T16" fmla="*/ 95 w 650"/>
                    <a:gd name="T17" fmla="*/ 776 h 892"/>
                    <a:gd name="T18" fmla="*/ 313 w 650"/>
                    <a:gd name="T19" fmla="*/ 858 h 892"/>
                    <a:gd name="T20" fmla="*/ 650 w 650"/>
                    <a:gd name="T21" fmla="*/ 677 h 892"/>
                    <a:gd name="T22" fmla="*/ 449 w 650"/>
                    <a:gd name="T23" fmla="*/ 36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0" h="892">
                      <a:moveTo>
                        <a:pt x="449" y="362"/>
                      </a:moveTo>
                      <a:cubicBezTo>
                        <a:pt x="512" y="331"/>
                        <a:pt x="555" y="266"/>
                        <a:pt x="555" y="191"/>
                      </a:cubicBezTo>
                      <a:cubicBezTo>
                        <a:pt x="555" y="85"/>
                        <a:pt x="469" y="0"/>
                        <a:pt x="364" y="0"/>
                      </a:cubicBezTo>
                      <a:cubicBezTo>
                        <a:pt x="258" y="0"/>
                        <a:pt x="172" y="85"/>
                        <a:pt x="172" y="191"/>
                      </a:cubicBezTo>
                      <a:cubicBezTo>
                        <a:pt x="172" y="261"/>
                        <a:pt x="209" y="322"/>
                        <a:pt x="265" y="355"/>
                      </a:cubicBezTo>
                      <a:cubicBezTo>
                        <a:pt x="169" y="375"/>
                        <a:pt x="119" y="433"/>
                        <a:pt x="67" y="554"/>
                      </a:cubicBezTo>
                      <a:cubicBezTo>
                        <a:pt x="0" y="709"/>
                        <a:pt x="49" y="751"/>
                        <a:pt x="49" y="751"/>
                      </a:cubicBezTo>
                      <a:cubicBezTo>
                        <a:pt x="84" y="677"/>
                        <a:pt x="84" y="677"/>
                        <a:pt x="84" y="677"/>
                      </a:cubicBezTo>
                      <a:cubicBezTo>
                        <a:pt x="95" y="776"/>
                        <a:pt x="95" y="776"/>
                        <a:pt x="95" y="776"/>
                      </a:cubicBezTo>
                      <a:cubicBezTo>
                        <a:pt x="95" y="776"/>
                        <a:pt x="151" y="844"/>
                        <a:pt x="313" y="858"/>
                      </a:cubicBezTo>
                      <a:cubicBezTo>
                        <a:pt x="484" y="873"/>
                        <a:pt x="650" y="892"/>
                        <a:pt x="650" y="677"/>
                      </a:cubicBezTo>
                      <a:cubicBezTo>
                        <a:pt x="650" y="508"/>
                        <a:pt x="564" y="400"/>
                        <a:pt x="449" y="362"/>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84" name="Freeform 16"/>
              <p:cNvSpPr>
                <a:spLocks noEditPoints="1"/>
              </p:cNvSpPr>
              <p:nvPr/>
            </p:nvSpPr>
            <p:spPr bwMode="auto">
              <a:xfrm>
                <a:off x="8084006" y="5814318"/>
                <a:ext cx="282664" cy="363425"/>
              </a:xfrm>
              <a:custGeom>
                <a:avLst/>
                <a:gdLst>
                  <a:gd name="T0" fmla="*/ 52 w 842"/>
                  <a:gd name="T1" fmla="*/ 598 h 1085"/>
                  <a:gd name="T2" fmla="*/ 52 w 842"/>
                  <a:gd name="T3" fmla="*/ 644 h 1085"/>
                  <a:gd name="T4" fmla="*/ 115 w 842"/>
                  <a:gd name="T5" fmla="*/ 825 h 1085"/>
                  <a:gd name="T6" fmla="*/ 421 w 842"/>
                  <a:gd name="T7" fmla="*/ 1032 h 1085"/>
                  <a:gd name="T8" fmla="*/ 727 w 842"/>
                  <a:gd name="T9" fmla="*/ 825 h 1085"/>
                  <a:gd name="T10" fmla="*/ 790 w 842"/>
                  <a:gd name="T11" fmla="*/ 644 h 1085"/>
                  <a:gd name="T12" fmla="*/ 790 w 842"/>
                  <a:gd name="T13" fmla="*/ 206 h 1085"/>
                  <a:gd name="T14" fmla="*/ 52 w 842"/>
                  <a:gd name="T15" fmla="*/ 598 h 1085"/>
                  <a:gd name="T16" fmla="*/ 772 w 842"/>
                  <a:gd name="T17" fmla="*/ 151 h 1085"/>
                  <a:gd name="T18" fmla="*/ 704 w 842"/>
                  <a:gd name="T19" fmla="*/ 110 h 1085"/>
                  <a:gd name="T20" fmla="*/ 421 w 842"/>
                  <a:gd name="T21" fmla="*/ 52 h 1085"/>
                  <a:gd name="T22" fmla="*/ 52 w 842"/>
                  <a:gd name="T23" fmla="*/ 165 h 1085"/>
                  <a:gd name="T24" fmla="*/ 52 w 842"/>
                  <a:gd name="T25" fmla="*/ 377 h 1085"/>
                  <a:gd name="T26" fmla="*/ 790 w 842"/>
                  <a:gd name="T27" fmla="*/ 194 h 1085"/>
                  <a:gd name="T28" fmla="*/ 790 w 842"/>
                  <a:gd name="T29" fmla="*/ 165 h 1085"/>
                  <a:gd name="T30" fmla="*/ 788 w 842"/>
                  <a:gd name="T31" fmla="*/ 164 h 1085"/>
                  <a:gd name="T32" fmla="*/ 772 w 842"/>
                  <a:gd name="T33" fmla="*/ 151 h 1085"/>
                  <a:gd name="T34" fmla="*/ 830 w 842"/>
                  <a:gd name="T35" fmla="*/ 131 h 1085"/>
                  <a:gd name="T36" fmla="*/ 421 w 842"/>
                  <a:gd name="T37" fmla="*/ 0 h 1085"/>
                  <a:gd name="T38" fmla="*/ 11 w 842"/>
                  <a:gd name="T39" fmla="*/ 132 h 1085"/>
                  <a:gd name="T40" fmla="*/ 0 w 842"/>
                  <a:gd name="T41" fmla="*/ 144 h 1085"/>
                  <a:gd name="T42" fmla="*/ 0 w 842"/>
                  <a:gd name="T43" fmla="*/ 648 h 1085"/>
                  <a:gd name="T44" fmla="*/ 1 w 842"/>
                  <a:gd name="T45" fmla="*/ 650 h 1085"/>
                  <a:gd name="T46" fmla="*/ 69 w 842"/>
                  <a:gd name="T47" fmla="*/ 850 h 1085"/>
                  <a:gd name="T48" fmla="*/ 416 w 842"/>
                  <a:gd name="T49" fmla="*/ 1084 h 1085"/>
                  <a:gd name="T50" fmla="*/ 421 w 842"/>
                  <a:gd name="T51" fmla="*/ 1085 h 1085"/>
                  <a:gd name="T52" fmla="*/ 426 w 842"/>
                  <a:gd name="T53" fmla="*/ 1084 h 1085"/>
                  <a:gd name="T54" fmla="*/ 773 w 842"/>
                  <a:gd name="T55" fmla="*/ 850 h 1085"/>
                  <a:gd name="T56" fmla="*/ 841 w 842"/>
                  <a:gd name="T57" fmla="*/ 650 h 1085"/>
                  <a:gd name="T58" fmla="*/ 842 w 842"/>
                  <a:gd name="T59" fmla="*/ 648 h 1085"/>
                  <a:gd name="T60" fmla="*/ 842 w 842"/>
                  <a:gd name="T61" fmla="*/ 143 h 1085"/>
                  <a:gd name="T62" fmla="*/ 830 w 842"/>
                  <a:gd name="T63" fmla="*/ 131 h 1085"/>
                  <a:gd name="T64" fmla="*/ 814 w 842"/>
                  <a:gd name="T65" fmla="*/ 646 h 1085"/>
                  <a:gd name="T66" fmla="*/ 813 w 842"/>
                  <a:gd name="T67" fmla="*/ 647 h 1085"/>
                  <a:gd name="T68" fmla="*/ 748 w 842"/>
                  <a:gd name="T69" fmla="*/ 837 h 1085"/>
                  <a:gd name="T70" fmla="*/ 423 w 842"/>
                  <a:gd name="T71" fmla="*/ 1056 h 1085"/>
                  <a:gd name="T72" fmla="*/ 421 w 842"/>
                  <a:gd name="T73" fmla="*/ 1056 h 1085"/>
                  <a:gd name="T74" fmla="*/ 419 w 842"/>
                  <a:gd name="T75" fmla="*/ 1056 h 1085"/>
                  <a:gd name="T76" fmla="*/ 94 w 842"/>
                  <a:gd name="T77" fmla="*/ 837 h 1085"/>
                  <a:gd name="T78" fmla="*/ 29 w 842"/>
                  <a:gd name="T79" fmla="*/ 647 h 1085"/>
                  <a:gd name="T80" fmla="*/ 28 w 842"/>
                  <a:gd name="T81" fmla="*/ 646 h 1085"/>
                  <a:gd name="T82" fmla="*/ 28 w 842"/>
                  <a:gd name="T83" fmla="*/ 155 h 1085"/>
                  <a:gd name="T84" fmla="*/ 32 w 842"/>
                  <a:gd name="T85" fmla="*/ 151 h 1085"/>
                  <a:gd name="T86" fmla="*/ 421 w 842"/>
                  <a:gd name="T87" fmla="*/ 28 h 1085"/>
                  <a:gd name="T88" fmla="*/ 810 w 842"/>
                  <a:gd name="T89" fmla="*/ 151 h 1085"/>
                  <a:gd name="T90" fmla="*/ 814 w 842"/>
                  <a:gd name="T91" fmla="*/ 155 h 1085"/>
                  <a:gd name="T92" fmla="*/ 814 w 842"/>
                  <a:gd name="T93" fmla="*/ 64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2" h="1085">
                    <a:moveTo>
                      <a:pt x="52" y="598"/>
                    </a:moveTo>
                    <a:cubicBezTo>
                      <a:pt x="52" y="644"/>
                      <a:pt x="52" y="644"/>
                      <a:pt x="52" y="644"/>
                    </a:cubicBezTo>
                    <a:cubicBezTo>
                      <a:pt x="54" y="659"/>
                      <a:pt x="67" y="741"/>
                      <a:pt x="115" y="825"/>
                    </a:cubicBezTo>
                    <a:cubicBezTo>
                      <a:pt x="182" y="944"/>
                      <a:pt x="284" y="1013"/>
                      <a:pt x="421" y="1032"/>
                    </a:cubicBezTo>
                    <a:cubicBezTo>
                      <a:pt x="558" y="1013"/>
                      <a:pt x="660" y="944"/>
                      <a:pt x="727" y="825"/>
                    </a:cubicBezTo>
                    <a:cubicBezTo>
                      <a:pt x="775" y="741"/>
                      <a:pt x="788" y="658"/>
                      <a:pt x="790" y="644"/>
                    </a:cubicBezTo>
                    <a:cubicBezTo>
                      <a:pt x="790" y="206"/>
                      <a:pt x="790" y="206"/>
                      <a:pt x="790" y="206"/>
                    </a:cubicBezTo>
                    <a:cubicBezTo>
                      <a:pt x="495" y="210"/>
                      <a:pt x="231" y="361"/>
                      <a:pt x="52" y="598"/>
                    </a:cubicBezTo>
                    <a:close/>
                    <a:moveTo>
                      <a:pt x="772" y="151"/>
                    </a:moveTo>
                    <a:cubicBezTo>
                      <a:pt x="757" y="140"/>
                      <a:pt x="734" y="125"/>
                      <a:pt x="704" y="110"/>
                    </a:cubicBezTo>
                    <a:cubicBezTo>
                      <a:pt x="642" y="81"/>
                      <a:pt x="549" y="52"/>
                      <a:pt x="421" y="52"/>
                    </a:cubicBezTo>
                    <a:cubicBezTo>
                      <a:pt x="185" y="52"/>
                      <a:pt x="72" y="146"/>
                      <a:pt x="52" y="165"/>
                    </a:cubicBezTo>
                    <a:cubicBezTo>
                      <a:pt x="52" y="377"/>
                      <a:pt x="52" y="377"/>
                      <a:pt x="52" y="377"/>
                    </a:cubicBezTo>
                    <a:cubicBezTo>
                      <a:pt x="332" y="206"/>
                      <a:pt x="497" y="194"/>
                      <a:pt x="790" y="194"/>
                    </a:cubicBezTo>
                    <a:cubicBezTo>
                      <a:pt x="790" y="165"/>
                      <a:pt x="790" y="165"/>
                      <a:pt x="790" y="165"/>
                    </a:cubicBezTo>
                    <a:cubicBezTo>
                      <a:pt x="789" y="165"/>
                      <a:pt x="789" y="164"/>
                      <a:pt x="788" y="164"/>
                    </a:cubicBezTo>
                    <a:cubicBezTo>
                      <a:pt x="784" y="161"/>
                      <a:pt x="779" y="156"/>
                      <a:pt x="772" y="151"/>
                    </a:cubicBezTo>
                    <a:close/>
                    <a:moveTo>
                      <a:pt x="830" y="131"/>
                    </a:moveTo>
                    <a:cubicBezTo>
                      <a:pt x="824" y="126"/>
                      <a:pt x="694" y="0"/>
                      <a:pt x="421" y="0"/>
                    </a:cubicBezTo>
                    <a:cubicBezTo>
                      <a:pt x="139" y="0"/>
                      <a:pt x="16" y="127"/>
                      <a:pt x="11" y="132"/>
                    </a:cubicBezTo>
                    <a:cubicBezTo>
                      <a:pt x="0" y="144"/>
                      <a:pt x="0" y="144"/>
                      <a:pt x="0" y="144"/>
                    </a:cubicBezTo>
                    <a:cubicBezTo>
                      <a:pt x="0" y="648"/>
                      <a:pt x="0" y="648"/>
                      <a:pt x="0" y="648"/>
                    </a:cubicBezTo>
                    <a:cubicBezTo>
                      <a:pt x="1" y="650"/>
                      <a:pt x="1" y="650"/>
                      <a:pt x="1" y="650"/>
                    </a:cubicBezTo>
                    <a:cubicBezTo>
                      <a:pt x="3" y="667"/>
                      <a:pt x="17" y="757"/>
                      <a:pt x="69" y="850"/>
                    </a:cubicBezTo>
                    <a:cubicBezTo>
                      <a:pt x="145" y="985"/>
                      <a:pt x="262" y="1063"/>
                      <a:pt x="416" y="1084"/>
                    </a:cubicBezTo>
                    <a:cubicBezTo>
                      <a:pt x="421" y="1085"/>
                      <a:pt x="421" y="1085"/>
                      <a:pt x="421" y="1085"/>
                    </a:cubicBezTo>
                    <a:cubicBezTo>
                      <a:pt x="426" y="1084"/>
                      <a:pt x="426" y="1084"/>
                      <a:pt x="426" y="1084"/>
                    </a:cubicBezTo>
                    <a:cubicBezTo>
                      <a:pt x="580" y="1063"/>
                      <a:pt x="697" y="985"/>
                      <a:pt x="773" y="850"/>
                    </a:cubicBezTo>
                    <a:cubicBezTo>
                      <a:pt x="825" y="757"/>
                      <a:pt x="839" y="667"/>
                      <a:pt x="841" y="650"/>
                    </a:cubicBezTo>
                    <a:cubicBezTo>
                      <a:pt x="842" y="648"/>
                      <a:pt x="842" y="648"/>
                      <a:pt x="842" y="648"/>
                    </a:cubicBezTo>
                    <a:cubicBezTo>
                      <a:pt x="842" y="143"/>
                      <a:pt x="842" y="143"/>
                      <a:pt x="842" y="143"/>
                    </a:cubicBezTo>
                    <a:lnTo>
                      <a:pt x="830" y="131"/>
                    </a:lnTo>
                    <a:close/>
                    <a:moveTo>
                      <a:pt x="814" y="646"/>
                    </a:moveTo>
                    <a:cubicBezTo>
                      <a:pt x="813" y="647"/>
                      <a:pt x="813" y="647"/>
                      <a:pt x="813" y="647"/>
                    </a:cubicBezTo>
                    <a:cubicBezTo>
                      <a:pt x="812" y="660"/>
                      <a:pt x="799" y="747"/>
                      <a:pt x="748" y="837"/>
                    </a:cubicBezTo>
                    <a:cubicBezTo>
                      <a:pt x="678" y="962"/>
                      <a:pt x="567" y="1037"/>
                      <a:pt x="423" y="1056"/>
                    </a:cubicBezTo>
                    <a:cubicBezTo>
                      <a:pt x="421" y="1056"/>
                      <a:pt x="421" y="1056"/>
                      <a:pt x="421" y="1056"/>
                    </a:cubicBezTo>
                    <a:cubicBezTo>
                      <a:pt x="419" y="1056"/>
                      <a:pt x="419" y="1056"/>
                      <a:pt x="419" y="1056"/>
                    </a:cubicBezTo>
                    <a:cubicBezTo>
                      <a:pt x="275" y="1037"/>
                      <a:pt x="164" y="962"/>
                      <a:pt x="94" y="837"/>
                    </a:cubicBezTo>
                    <a:cubicBezTo>
                      <a:pt x="43" y="747"/>
                      <a:pt x="30" y="660"/>
                      <a:pt x="29" y="647"/>
                    </a:cubicBezTo>
                    <a:cubicBezTo>
                      <a:pt x="28" y="646"/>
                      <a:pt x="28" y="646"/>
                      <a:pt x="28" y="646"/>
                    </a:cubicBezTo>
                    <a:cubicBezTo>
                      <a:pt x="28" y="155"/>
                      <a:pt x="28" y="155"/>
                      <a:pt x="28" y="155"/>
                    </a:cubicBezTo>
                    <a:cubicBezTo>
                      <a:pt x="32" y="151"/>
                      <a:pt x="32" y="151"/>
                      <a:pt x="32" y="151"/>
                    </a:cubicBezTo>
                    <a:cubicBezTo>
                      <a:pt x="33" y="150"/>
                      <a:pt x="149" y="28"/>
                      <a:pt x="421" y="28"/>
                    </a:cubicBezTo>
                    <a:cubicBezTo>
                      <a:pt x="685" y="28"/>
                      <a:pt x="809" y="150"/>
                      <a:pt x="810" y="151"/>
                    </a:cubicBezTo>
                    <a:cubicBezTo>
                      <a:pt x="814" y="155"/>
                      <a:pt x="814" y="155"/>
                      <a:pt x="814" y="155"/>
                    </a:cubicBezTo>
                    <a:lnTo>
                      <a:pt x="814" y="646"/>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89" name="AutoShape 18"/>
            <p:cNvSpPr>
              <a:spLocks noChangeAspect="1" noChangeArrowheads="1" noTextEdit="1"/>
            </p:cNvSpPr>
            <p:nvPr/>
          </p:nvSpPr>
          <p:spPr bwMode="auto">
            <a:xfrm>
              <a:off x="7984505" y="5005931"/>
              <a:ext cx="286258" cy="176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91" name="Freeform 20"/>
            <p:cNvSpPr>
              <a:spLocks noEditPoints="1"/>
            </p:cNvSpPr>
            <p:nvPr/>
          </p:nvSpPr>
          <p:spPr bwMode="auto">
            <a:xfrm>
              <a:off x="7975903" y="4995720"/>
              <a:ext cx="301042" cy="195271"/>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92" name="Freeform 21"/>
            <p:cNvSpPr>
              <a:spLocks noEditPoints="1"/>
            </p:cNvSpPr>
            <p:nvPr/>
          </p:nvSpPr>
          <p:spPr bwMode="auto">
            <a:xfrm>
              <a:off x="7975903" y="4957258"/>
              <a:ext cx="301042" cy="35134"/>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93" name="Freeform 22"/>
            <p:cNvSpPr>
              <a:spLocks noEditPoints="1"/>
            </p:cNvSpPr>
            <p:nvPr/>
          </p:nvSpPr>
          <p:spPr bwMode="auto">
            <a:xfrm>
              <a:off x="8109042" y="5057112"/>
              <a:ext cx="92458" cy="92827"/>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94" name="Freeform 23"/>
            <p:cNvSpPr>
              <a:spLocks noEditPoints="1"/>
            </p:cNvSpPr>
            <p:nvPr/>
          </p:nvSpPr>
          <p:spPr bwMode="auto">
            <a:xfrm>
              <a:off x="8133266" y="5081891"/>
              <a:ext cx="44010" cy="43270"/>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95" name="Freeform 24"/>
            <p:cNvSpPr>
              <a:spLocks noEditPoints="1"/>
            </p:cNvSpPr>
            <p:nvPr/>
          </p:nvSpPr>
          <p:spPr bwMode="auto">
            <a:xfrm>
              <a:off x="8055047" y="5032703"/>
              <a:ext cx="61022" cy="60653"/>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28" name="Freeform 25"/>
            <p:cNvSpPr>
              <a:spLocks noEditPoints="1"/>
            </p:cNvSpPr>
            <p:nvPr/>
          </p:nvSpPr>
          <p:spPr bwMode="auto">
            <a:xfrm>
              <a:off x="8071319" y="5048607"/>
              <a:ext cx="28478" cy="28847"/>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grpSp>
    </p:spTree>
    <p:extLst>
      <p:ext uri="{BB962C8B-B14F-4D97-AF65-F5344CB8AC3E}">
        <p14:creationId xmlns:p14="http://schemas.microsoft.com/office/powerpoint/2010/main" val="32618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Health monitoring</a:t>
            </a:r>
          </a:p>
        </p:txBody>
      </p:sp>
      <p:sp>
        <p:nvSpPr>
          <p:cNvPr id="7" name="Content Placeholder 2"/>
          <p:cNvSpPr>
            <a:spLocks noGrp="1"/>
          </p:cNvSpPr>
          <p:nvPr>
            <p:ph type="body" sz="quarter" idx="13"/>
          </p:nvPr>
        </p:nvSpPr>
        <p:spPr>
          <a:xfrm>
            <a:off x="274638" y="1490472"/>
            <a:ext cx="9144000" cy="4082870"/>
          </a:xfrm>
        </p:spPr>
        <p:txBody>
          <a:bodyPr/>
          <a:lstStyle/>
          <a:p>
            <a:r>
              <a:rPr lang="en-US" sz="2400" dirty="0">
                <a:solidFill>
                  <a:srgbClr val="505050"/>
                </a:solidFill>
              </a:rPr>
              <a:t>Helps customers/partners monitor </a:t>
            </a:r>
            <a:br>
              <a:rPr lang="en-US" sz="2400" dirty="0">
                <a:solidFill>
                  <a:srgbClr val="505050"/>
                </a:solidFill>
              </a:rPr>
            </a:br>
            <a:r>
              <a:rPr lang="en-US" sz="2400" dirty="0">
                <a:solidFill>
                  <a:srgbClr val="505050"/>
                </a:solidFill>
              </a:rPr>
              <a:t>security status of the servers &amp; client</a:t>
            </a:r>
            <a:br>
              <a:rPr lang="en-US" sz="2400" dirty="0">
                <a:solidFill>
                  <a:srgbClr val="505050"/>
                </a:solidFill>
              </a:rPr>
            </a:br>
            <a:r>
              <a:rPr lang="en-US" sz="2400" dirty="0">
                <a:solidFill>
                  <a:srgbClr val="505050"/>
                </a:solidFill>
              </a:rPr>
              <a:t>computers</a:t>
            </a:r>
          </a:p>
          <a:p>
            <a:pPr marL="520700" lvl="1" indent="-292100"/>
            <a:r>
              <a:rPr lang="en-US" sz="2000" dirty="0">
                <a:solidFill>
                  <a:srgbClr val="505050"/>
                </a:solidFill>
              </a:rPr>
              <a:t>Send alert notifications to customers</a:t>
            </a:r>
            <a:br>
              <a:rPr lang="en-US" sz="2000" dirty="0">
                <a:solidFill>
                  <a:srgbClr val="505050"/>
                </a:solidFill>
              </a:rPr>
            </a:br>
            <a:r>
              <a:rPr lang="en-US" sz="2000" dirty="0">
                <a:solidFill>
                  <a:srgbClr val="505050"/>
                </a:solidFill>
              </a:rPr>
              <a:t>and/or partners</a:t>
            </a:r>
          </a:p>
          <a:p>
            <a:r>
              <a:rPr lang="en-US" sz="2400" dirty="0">
                <a:solidFill>
                  <a:srgbClr val="505050"/>
                </a:solidFill>
              </a:rPr>
              <a:t>Offers three severity levels </a:t>
            </a:r>
            <a:br>
              <a:rPr lang="en-US" sz="2400" dirty="0">
                <a:solidFill>
                  <a:srgbClr val="505050"/>
                </a:solidFill>
              </a:rPr>
            </a:br>
            <a:r>
              <a:rPr lang="en-US" sz="2400" dirty="0">
                <a:solidFill>
                  <a:srgbClr val="505050"/>
                </a:solidFill>
              </a:rPr>
              <a:t>(informational, warning, critical)</a:t>
            </a:r>
          </a:p>
          <a:p>
            <a:r>
              <a:rPr lang="en-US" sz="2400" dirty="0">
                <a:solidFill>
                  <a:srgbClr val="505050"/>
                </a:solidFill>
              </a:rPr>
              <a:t>Alerts include proscriptive guidance for resolution</a:t>
            </a:r>
          </a:p>
          <a:p>
            <a:r>
              <a:rPr lang="en-US" sz="2400" dirty="0">
                <a:solidFill>
                  <a:srgbClr val="505050"/>
                </a:solidFill>
              </a:rPr>
              <a:t>Includes active links with many alerts</a:t>
            </a:r>
          </a:p>
          <a:p>
            <a:r>
              <a:rPr lang="en-US" sz="2400" dirty="0">
                <a:solidFill>
                  <a:srgbClr val="505050"/>
                </a:solidFill>
              </a:rPr>
              <a:t>Offers integrated health monitoring and reporting</a:t>
            </a:r>
          </a:p>
          <a:p>
            <a:pPr marL="520700" lvl="1" indent="-292100"/>
            <a:r>
              <a:rPr lang="en-US" sz="2000" dirty="0">
                <a:solidFill>
                  <a:srgbClr val="505050"/>
                </a:solidFill>
              </a:rPr>
              <a:t>Send health report to chosen email address </a:t>
            </a:r>
            <a:br>
              <a:rPr lang="en-US" sz="2000" dirty="0">
                <a:solidFill>
                  <a:srgbClr val="505050"/>
                </a:solidFill>
              </a:rPr>
            </a:br>
            <a:r>
              <a:rPr lang="en-US" sz="2000" dirty="0">
                <a:solidFill>
                  <a:srgbClr val="505050"/>
                </a:solidFill>
              </a:rPr>
              <a:t>on a customizable schedule</a:t>
            </a:r>
          </a:p>
        </p:txBody>
      </p:sp>
      <p:grpSp>
        <p:nvGrpSpPr>
          <p:cNvPr id="31" name="Group 30"/>
          <p:cNvGrpSpPr/>
          <p:nvPr/>
        </p:nvGrpSpPr>
        <p:grpSpPr>
          <a:xfrm>
            <a:off x="7681261" y="1746266"/>
            <a:ext cx="3140256" cy="3571282"/>
            <a:chOff x="8305392" y="2173711"/>
            <a:chExt cx="3140256" cy="3571282"/>
          </a:xfrm>
        </p:grpSpPr>
        <p:grpSp>
          <p:nvGrpSpPr>
            <p:cNvPr id="28" name="Group 27"/>
            <p:cNvGrpSpPr/>
            <p:nvPr/>
          </p:nvGrpSpPr>
          <p:grpSpPr>
            <a:xfrm>
              <a:off x="9697439" y="3812113"/>
              <a:ext cx="1748209" cy="1932880"/>
              <a:chOff x="9697439" y="3812113"/>
              <a:chExt cx="1748209" cy="1932880"/>
            </a:xfrm>
          </p:grpSpPr>
          <p:sp>
            <p:nvSpPr>
              <p:cNvPr id="29" name="Freeform 28"/>
              <p:cNvSpPr/>
              <p:nvPr/>
            </p:nvSpPr>
            <p:spPr bwMode="auto">
              <a:xfrm>
                <a:off x="9805170" y="3871914"/>
                <a:ext cx="1589943" cy="1402890"/>
              </a:xfrm>
              <a:custGeom>
                <a:avLst/>
                <a:gdLst>
                  <a:gd name="connsiteX0" fmla="*/ 0 w 781146"/>
                  <a:gd name="connsiteY0" fmla="*/ 78115 h 689246"/>
                  <a:gd name="connsiteX1" fmla="*/ 698436 w 781146"/>
                  <a:gd name="connsiteY1" fmla="*/ 0 h 689246"/>
                  <a:gd name="connsiteX2" fmla="*/ 781146 w 781146"/>
                  <a:gd name="connsiteY2" fmla="*/ 560587 h 689246"/>
                  <a:gd name="connsiteX3" fmla="*/ 68925 w 781146"/>
                  <a:gd name="connsiteY3" fmla="*/ 689246 h 689246"/>
                  <a:gd name="connsiteX4" fmla="*/ 0 w 781146"/>
                  <a:gd name="connsiteY4" fmla="*/ 78115 h 68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46" h="689246">
                    <a:moveTo>
                      <a:pt x="0" y="78115"/>
                    </a:moveTo>
                    <a:lnTo>
                      <a:pt x="698436" y="0"/>
                    </a:lnTo>
                    <a:lnTo>
                      <a:pt x="781146" y="560587"/>
                    </a:lnTo>
                    <a:lnTo>
                      <a:pt x="68925" y="689246"/>
                    </a:lnTo>
                    <a:lnTo>
                      <a:pt x="0" y="78115"/>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5" name="Group 4"/>
              <p:cNvGrpSpPr/>
              <p:nvPr/>
            </p:nvGrpSpPr>
            <p:grpSpPr>
              <a:xfrm>
                <a:off x="9697439" y="3812113"/>
                <a:ext cx="1748209" cy="1932880"/>
                <a:chOff x="9765233" y="3442775"/>
                <a:chExt cx="2122146" cy="2346317"/>
              </a:xfrm>
            </p:grpSpPr>
            <p:sp>
              <p:nvSpPr>
                <p:cNvPr id="12" name="AutoShape 7"/>
                <p:cNvSpPr>
                  <a:spLocks noChangeAspect="1" noChangeArrowheads="1" noTextEdit="1"/>
                </p:cNvSpPr>
                <p:nvPr/>
              </p:nvSpPr>
              <p:spPr bwMode="auto">
                <a:xfrm>
                  <a:off x="9768223" y="3445764"/>
                  <a:ext cx="2116168" cy="23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4" name="Freeform 9"/>
                <p:cNvSpPr>
                  <a:spLocks noEditPoints="1"/>
                </p:cNvSpPr>
                <p:nvPr/>
              </p:nvSpPr>
              <p:spPr bwMode="auto">
                <a:xfrm>
                  <a:off x="9765233" y="3442775"/>
                  <a:ext cx="2122146" cy="2346317"/>
                </a:xfrm>
                <a:custGeom>
                  <a:avLst/>
                  <a:gdLst>
                    <a:gd name="T0" fmla="*/ 0 w 1082"/>
                    <a:gd name="T1" fmla="*/ 155 h 1196"/>
                    <a:gd name="T2" fmla="*/ 85 w 1082"/>
                    <a:gd name="T3" fmla="*/ 893 h 1196"/>
                    <a:gd name="T4" fmla="*/ 129 w 1082"/>
                    <a:gd name="T5" fmla="*/ 956 h 1196"/>
                    <a:gd name="T6" fmla="*/ 213 w 1082"/>
                    <a:gd name="T7" fmla="*/ 938 h 1196"/>
                    <a:gd name="T8" fmla="*/ 167 w 1082"/>
                    <a:gd name="T9" fmla="*/ 1024 h 1196"/>
                    <a:gd name="T10" fmla="*/ 517 w 1082"/>
                    <a:gd name="T11" fmla="*/ 1196 h 1196"/>
                    <a:gd name="T12" fmla="*/ 866 w 1082"/>
                    <a:gd name="T13" fmla="*/ 1024 h 1196"/>
                    <a:gd name="T14" fmla="*/ 607 w 1082"/>
                    <a:gd name="T15" fmla="*/ 857 h 1196"/>
                    <a:gd name="T16" fmla="*/ 1082 w 1082"/>
                    <a:gd name="T17" fmla="*/ 759 h 1196"/>
                    <a:gd name="T18" fmla="*/ 984 w 1082"/>
                    <a:gd name="T19" fmla="*/ 0 h 1196"/>
                    <a:gd name="T20" fmla="*/ 31 w 1082"/>
                    <a:gd name="T21" fmla="*/ 119 h 1196"/>
                    <a:gd name="T22" fmla="*/ 0 w 1082"/>
                    <a:gd name="T23" fmla="*/ 155 h 1196"/>
                    <a:gd name="T24" fmla="*/ 92 w 1082"/>
                    <a:gd name="T25" fmla="*/ 152 h 1196"/>
                    <a:gd name="T26" fmla="*/ 943 w 1082"/>
                    <a:gd name="T27" fmla="*/ 44 h 1196"/>
                    <a:gd name="T28" fmla="*/ 1034 w 1082"/>
                    <a:gd name="T29" fmla="*/ 695 h 1196"/>
                    <a:gd name="T30" fmla="*/ 180 w 1082"/>
                    <a:gd name="T31" fmla="*/ 861 h 1196"/>
                    <a:gd name="T32" fmla="*/ 92 w 1082"/>
                    <a:gd name="T33" fmla="*/ 15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1196">
                      <a:moveTo>
                        <a:pt x="0" y="155"/>
                      </a:moveTo>
                      <a:cubicBezTo>
                        <a:pt x="85" y="893"/>
                        <a:pt x="85" y="893"/>
                        <a:pt x="85" y="893"/>
                      </a:cubicBezTo>
                      <a:cubicBezTo>
                        <a:pt x="129" y="956"/>
                        <a:pt x="129" y="956"/>
                        <a:pt x="129" y="956"/>
                      </a:cubicBezTo>
                      <a:cubicBezTo>
                        <a:pt x="213" y="938"/>
                        <a:pt x="213" y="938"/>
                        <a:pt x="213" y="938"/>
                      </a:cubicBezTo>
                      <a:cubicBezTo>
                        <a:pt x="184" y="964"/>
                        <a:pt x="167" y="993"/>
                        <a:pt x="167" y="1024"/>
                      </a:cubicBezTo>
                      <a:cubicBezTo>
                        <a:pt x="167" y="1119"/>
                        <a:pt x="324" y="1196"/>
                        <a:pt x="517" y="1196"/>
                      </a:cubicBezTo>
                      <a:cubicBezTo>
                        <a:pt x="709" y="1196"/>
                        <a:pt x="866" y="1119"/>
                        <a:pt x="866" y="1024"/>
                      </a:cubicBezTo>
                      <a:cubicBezTo>
                        <a:pt x="866" y="944"/>
                        <a:pt x="756" y="877"/>
                        <a:pt x="607" y="857"/>
                      </a:cubicBezTo>
                      <a:cubicBezTo>
                        <a:pt x="1082" y="759"/>
                        <a:pt x="1082" y="759"/>
                        <a:pt x="1082" y="759"/>
                      </a:cubicBezTo>
                      <a:cubicBezTo>
                        <a:pt x="984" y="0"/>
                        <a:pt x="984" y="0"/>
                        <a:pt x="984" y="0"/>
                      </a:cubicBezTo>
                      <a:cubicBezTo>
                        <a:pt x="31" y="119"/>
                        <a:pt x="31" y="119"/>
                        <a:pt x="31" y="119"/>
                      </a:cubicBezTo>
                      <a:lnTo>
                        <a:pt x="0" y="155"/>
                      </a:lnTo>
                      <a:close/>
                      <a:moveTo>
                        <a:pt x="92" y="152"/>
                      </a:moveTo>
                      <a:cubicBezTo>
                        <a:pt x="943" y="44"/>
                        <a:pt x="943" y="44"/>
                        <a:pt x="943" y="44"/>
                      </a:cubicBezTo>
                      <a:cubicBezTo>
                        <a:pt x="1034" y="695"/>
                        <a:pt x="1034" y="695"/>
                        <a:pt x="1034" y="695"/>
                      </a:cubicBezTo>
                      <a:cubicBezTo>
                        <a:pt x="180" y="861"/>
                        <a:pt x="180" y="861"/>
                        <a:pt x="180" y="861"/>
                      </a:cubicBezTo>
                      <a:lnTo>
                        <a:pt x="92" y="152"/>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5" name="Freeform 10"/>
                <p:cNvSpPr>
                  <a:spLocks noEditPoints="1"/>
                </p:cNvSpPr>
                <p:nvPr/>
              </p:nvSpPr>
              <p:spPr bwMode="auto">
                <a:xfrm>
                  <a:off x="10930919" y="4231855"/>
                  <a:ext cx="298894" cy="304872"/>
                </a:xfrm>
                <a:custGeom>
                  <a:avLst/>
                  <a:gdLst>
                    <a:gd name="T0" fmla="*/ 93 w 152"/>
                    <a:gd name="T1" fmla="*/ 5 h 155"/>
                    <a:gd name="T2" fmla="*/ 143 w 152"/>
                    <a:gd name="T3" fmla="*/ 103 h 155"/>
                    <a:gd name="T4" fmla="*/ 87 w 152"/>
                    <a:gd name="T5" fmla="*/ 154 h 155"/>
                    <a:gd name="T6" fmla="*/ 60 w 152"/>
                    <a:gd name="T7" fmla="*/ 150 h 155"/>
                    <a:gd name="T8" fmla="*/ 10 w 152"/>
                    <a:gd name="T9" fmla="*/ 53 h 155"/>
                    <a:gd name="T10" fmla="*/ 66 w 152"/>
                    <a:gd name="T11" fmla="*/ 1 h 155"/>
                    <a:gd name="T12" fmla="*/ 93 w 152"/>
                    <a:gd name="T13" fmla="*/ 5 h 155"/>
                    <a:gd name="T14" fmla="*/ 111 w 152"/>
                    <a:gd name="T15" fmla="*/ 91 h 155"/>
                    <a:gd name="T16" fmla="*/ 85 w 152"/>
                    <a:gd name="T17" fmla="*/ 40 h 155"/>
                    <a:gd name="T18" fmla="*/ 71 w 152"/>
                    <a:gd name="T19" fmla="*/ 38 h 155"/>
                    <a:gd name="T20" fmla="*/ 42 w 152"/>
                    <a:gd name="T21" fmla="*/ 65 h 155"/>
                    <a:gd name="T22" fmla="*/ 68 w 152"/>
                    <a:gd name="T23" fmla="*/ 115 h 155"/>
                    <a:gd name="T24" fmla="*/ 82 w 152"/>
                    <a:gd name="T25" fmla="*/ 117 h 155"/>
                    <a:gd name="T26" fmla="*/ 111 w 152"/>
                    <a:gd name="T2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55">
                      <a:moveTo>
                        <a:pt x="93" y="5"/>
                      </a:moveTo>
                      <a:cubicBezTo>
                        <a:pt x="130" y="19"/>
                        <a:pt x="152" y="62"/>
                        <a:pt x="143" y="103"/>
                      </a:cubicBezTo>
                      <a:cubicBezTo>
                        <a:pt x="136" y="133"/>
                        <a:pt x="113" y="152"/>
                        <a:pt x="87" y="154"/>
                      </a:cubicBezTo>
                      <a:cubicBezTo>
                        <a:pt x="78" y="155"/>
                        <a:pt x="69" y="154"/>
                        <a:pt x="60" y="150"/>
                      </a:cubicBezTo>
                      <a:cubicBezTo>
                        <a:pt x="23" y="137"/>
                        <a:pt x="0" y="93"/>
                        <a:pt x="10" y="53"/>
                      </a:cubicBezTo>
                      <a:cubicBezTo>
                        <a:pt x="17" y="23"/>
                        <a:pt x="40" y="3"/>
                        <a:pt x="66" y="1"/>
                      </a:cubicBezTo>
                      <a:cubicBezTo>
                        <a:pt x="75" y="0"/>
                        <a:pt x="84" y="1"/>
                        <a:pt x="93" y="5"/>
                      </a:cubicBezTo>
                      <a:close/>
                      <a:moveTo>
                        <a:pt x="111" y="91"/>
                      </a:moveTo>
                      <a:cubicBezTo>
                        <a:pt x="116" y="70"/>
                        <a:pt x="104" y="47"/>
                        <a:pt x="85" y="40"/>
                      </a:cubicBezTo>
                      <a:cubicBezTo>
                        <a:pt x="80" y="38"/>
                        <a:pt x="76" y="38"/>
                        <a:pt x="71" y="38"/>
                      </a:cubicBezTo>
                      <a:cubicBezTo>
                        <a:pt x="57" y="39"/>
                        <a:pt x="46" y="49"/>
                        <a:pt x="42" y="65"/>
                      </a:cubicBezTo>
                      <a:cubicBezTo>
                        <a:pt x="37" y="86"/>
                        <a:pt x="49" y="108"/>
                        <a:pt x="68" y="115"/>
                      </a:cubicBezTo>
                      <a:cubicBezTo>
                        <a:pt x="72" y="117"/>
                        <a:pt x="77" y="118"/>
                        <a:pt x="82" y="117"/>
                      </a:cubicBezTo>
                      <a:cubicBezTo>
                        <a:pt x="95" y="116"/>
                        <a:pt x="107" y="106"/>
                        <a:pt x="111" y="91"/>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6" name="Freeform 11"/>
                <p:cNvSpPr>
                  <a:spLocks noEditPoints="1"/>
                </p:cNvSpPr>
                <p:nvPr/>
              </p:nvSpPr>
              <p:spPr bwMode="auto">
                <a:xfrm>
                  <a:off x="10455679" y="4007684"/>
                  <a:ext cx="197269" cy="197270"/>
                </a:xfrm>
                <a:custGeom>
                  <a:avLst/>
                  <a:gdLst>
                    <a:gd name="T0" fmla="*/ 61 w 100"/>
                    <a:gd name="T1" fmla="*/ 3 h 102"/>
                    <a:gd name="T2" fmla="*/ 94 w 100"/>
                    <a:gd name="T3" fmla="*/ 67 h 102"/>
                    <a:gd name="T4" fmla="*/ 57 w 100"/>
                    <a:gd name="T5" fmla="*/ 101 h 102"/>
                    <a:gd name="T6" fmla="*/ 39 w 100"/>
                    <a:gd name="T7" fmla="*/ 99 h 102"/>
                    <a:gd name="T8" fmla="*/ 6 w 100"/>
                    <a:gd name="T9" fmla="*/ 34 h 102"/>
                    <a:gd name="T10" fmla="*/ 43 w 100"/>
                    <a:gd name="T11" fmla="*/ 0 h 102"/>
                    <a:gd name="T12" fmla="*/ 61 w 100"/>
                    <a:gd name="T13" fmla="*/ 3 h 102"/>
                    <a:gd name="T14" fmla="*/ 72 w 100"/>
                    <a:gd name="T15" fmla="*/ 59 h 102"/>
                    <a:gd name="T16" fmla="*/ 55 w 100"/>
                    <a:gd name="T17" fmla="*/ 26 h 102"/>
                    <a:gd name="T18" fmla="*/ 46 w 100"/>
                    <a:gd name="T19" fmla="*/ 25 h 102"/>
                    <a:gd name="T20" fmla="*/ 27 w 100"/>
                    <a:gd name="T21" fmla="*/ 42 h 102"/>
                    <a:gd name="T22" fmla="*/ 44 w 100"/>
                    <a:gd name="T23" fmla="*/ 75 h 102"/>
                    <a:gd name="T24" fmla="*/ 53 w 100"/>
                    <a:gd name="T25" fmla="*/ 77 h 102"/>
                    <a:gd name="T26" fmla="*/ 72 w 100"/>
                    <a:gd name="T2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2">
                      <a:moveTo>
                        <a:pt x="61" y="3"/>
                      </a:moveTo>
                      <a:cubicBezTo>
                        <a:pt x="85" y="12"/>
                        <a:pt x="100" y="41"/>
                        <a:pt x="94" y="67"/>
                      </a:cubicBezTo>
                      <a:cubicBezTo>
                        <a:pt x="89" y="87"/>
                        <a:pt x="74" y="100"/>
                        <a:pt x="57" y="101"/>
                      </a:cubicBezTo>
                      <a:cubicBezTo>
                        <a:pt x="51" y="102"/>
                        <a:pt x="45" y="101"/>
                        <a:pt x="39" y="99"/>
                      </a:cubicBezTo>
                      <a:cubicBezTo>
                        <a:pt x="15" y="90"/>
                        <a:pt x="0" y="61"/>
                        <a:pt x="6" y="34"/>
                      </a:cubicBezTo>
                      <a:cubicBezTo>
                        <a:pt x="11" y="15"/>
                        <a:pt x="26" y="2"/>
                        <a:pt x="43" y="0"/>
                      </a:cubicBezTo>
                      <a:cubicBezTo>
                        <a:pt x="49" y="0"/>
                        <a:pt x="55" y="1"/>
                        <a:pt x="61" y="3"/>
                      </a:cubicBezTo>
                      <a:close/>
                      <a:moveTo>
                        <a:pt x="72" y="59"/>
                      </a:moveTo>
                      <a:cubicBezTo>
                        <a:pt x="75" y="46"/>
                        <a:pt x="68" y="31"/>
                        <a:pt x="55" y="26"/>
                      </a:cubicBezTo>
                      <a:cubicBezTo>
                        <a:pt x="52" y="25"/>
                        <a:pt x="49" y="25"/>
                        <a:pt x="46" y="25"/>
                      </a:cubicBezTo>
                      <a:cubicBezTo>
                        <a:pt x="37" y="26"/>
                        <a:pt x="30" y="32"/>
                        <a:pt x="27" y="42"/>
                      </a:cubicBezTo>
                      <a:cubicBezTo>
                        <a:pt x="24" y="56"/>
                        <a:pt x="32" y="71"/>
                        <a:pt x="44" y="75"/>
                      </a:cubicBezTo>
                      <a:cubicBezTo>
                        <a:pt x="47" y="77"/>
                        <a:pt x="50" y="77"/>
                        <a:pt x="53" y="77"/>
                      </a:cubicBezTo>
                      <a:cubicBezTo>
                        <a:pt x="62" y="76"/>
                        <a:pt x="70" y="69"/>
                        <a:pt x="72" y="59"/>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7" name="Freeform 12"/>
                <p:cNvSpPr>
                  <a:spLocks noEditPoints="1"/>
                </p:cNvSpPr>
                <p:nvPr/>
              </p:nvSpPr>
              <p:spPr bwMode="auto">
                <a:xfrm>
                  <a:off x="10339110" y="3867204"/>
                  <a:ext cx="427418" cy="475241"/>
                </a:xfrm>
                <a:custGeom>
                  <a:avLst/>
                  <a:gdLst>
                    <a:gd name="T0" fmla="*/ 213 w 217"/>
                    <a:gd name="T1" fmla="*/ 97 h 243"/>
                    <a:gd name="T2" fmla="*/ 217 w 217"/>
                    <a:gd name="T3" fmla="*/ 129 h 243"/>
                    <a:gd name="T4" fmla="*/ 195 w 217"/>
                    <a:gd name="T5" fmla="*/ 153 h 243"/>
                    <a:gd name="T6" fmla="*/ 205 w 217"/>
                    <a:gd name="T7" fmla="*/ 188 h 243"/>
                    <a:gd name="T8" fmla="*/ 188 w 217"/>
                    <a:gd name="T9" fmla="*/ 212 h 243"/>
                    <a:gd name="T10" fmla="*/ 167 w 217"/>
                    <a:gd name="T11" fmla="*/ 206 h 243"/>
                    <a:gd name="T12" fmla="*/ 155 w 217"/>
                    <a:gd name="T13" fmla="*/ 210 h 243"/>
                    <a:gd name="T14" fmla="*/ 141 w 217"/>
                    <a:gd name="T15" fmla="*/ 240 h 243"/>
                    <a:gd name="T16" fmla="*/ 125 w 217"/>
                    <a:gd name="T17" fmla="*/ 243 h 243"/>
                    <a:gd name="T18" fmla="*/ 110 w 217"/>
                    <a:gd name="T19" fmla="*/ 243 h 243"/>
                    <a:gd name="T20" fmla="*/ 87 w 217"/>
                    <a:gd name="T21" fmla="*/ 216 h 243"/>
                    <a:gd name="T22" fmla="*/ 75 w 217"/>
                    <a:gd name="T23" fmla="*/ 214 h 243"/>
                    <a:gd name="T24" fmla="*/ 56 w 217"/>
                    <a:gd name="T25" fmla="*/ 223 h 243"/>
                    <a:gd name="T26" fmla="*/ 33 w 217"/>
                    <a:gd name="T27" fmla="*/ 202 h 243"/>
                    <a:gd name="T28" fmla="*/ 33 w 217"/>
                    <a:gd name="T29" fmla="*/ 166 h 243"/>
                    <a:gd name="T30" fmla="*/ 4 w 217"/>
                    <a:gd name="T31" fmla="*/ 146 h 243"/>
                    <a:gd name="T32" fmla="*/ 0 w 217"/>
                    <a:gd name="T33" fmla="*/ 115 h 243"/>
                    <a:gd name="T34" fmla="*/ 23 w 217"/>
                    <a:gd name="T35" fmla="*/ 91 h 243"/>
                    <a:gd name="T36" fmla="*/ 13 w 217"/>
                    <a:gd name="T37" fmla="*/ 56 h 243"/>
                    <a:gd name="T38" fmla="*/ 30 w 217"/>
                    <a:gd name="T39" fmla="*/ 31 h 243"/>
                    <a:gd name="T40" fmla="*/ 50 w 217"/>
                    <a:gd name="T41" fmla="*/ 37 h 243"/>
                    <a:gd name="T42" fmla="*/ 62 w 217"/>
                    <a:gd name="T43" fmla="*/ 34 h 243"/>
                    <a:gd name="T44" fmla="*/ 77 w 217"/>
                    <a:gd name="T45" fmla="*/ 3 h 243"/>
                    <a:gd name="T46" fmla="*/ 92 w 217"/>
                    <a:gd name="T47" fmla="*/ 0 h 243"/>
                    <a:gd name="T48" fmla="*/ 108 w 217"/>
                    <a:gd name="T49" fmla="*/ 1 h 243"/>
                    <a:gd name="T50" fmla="*/ 131 w 217"/>
                    <a:gd name="T51" fmla="*/ 28 h 243"/>
                    <a:gd name="T52" fmla="*/ 143 w 217"/>
                    <a:gd name="T53" fmla="*/ 30 h 243"/>
                    <a:gd name="T54" fmla="*/ 161 w 217"/>
                    <a:gd name="T55" fmla="*/ 20 h 243"/>
                    <a:gd name="T56" fmla="*/ 185 w 217"/>
                    <a:gd name="T57" fmla="*/ 42 h 243"/>
                    <a:gd name="T58" fmla="*/ 185 w 217"/>
                    <a:gd name="T59" fmla="*/ 78 h 243"/>
                    <a:gd name="T60" fmla="*/ 213 w 217"/>
                    <a:gd name="T61" fmla="*/ 97 h 243"/>
                    <a:gd name="T62" fmla="*/ 173 w 217"/>
                    <a:gd name="T63" fmla="*/ 146 h 243"/>
                    <a:gd name="T64" fmla="*/ 125 w 217"/>
                    <a:gd name="T65" fmla="*/ 52 h 243"/>
                    <a:gd name="T66" fmla="*/ 99 w 217"/>
                    <a:gd name="T67" fmla="*/ 48 h 243"/>
                    <a:gd name="T68" fmla="*/ 45 w 217"/>
                    <a:gd name="T69" fmla="*/ 98 h 243"/>
                    <a:gd name="T70" fmla="*/ 93 w 217"/>
                    <a:gd name="T71" fmla="*/ 192 h 243"/>
                    <a:gd name="T72" fmla="*/ 119 w 217"/>
                    <a:gd name="T73" fmla="*/ 195 h 243"/>
                    <a:gd name="T74" fmla="*/ 173 w 217"/>
                    <a:gd name="T75"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43">
                      <a:moveTo>
                        <a:pt x="213" y="97"/>
                      </a:moveTo>
                      <a:cubicBezTo>
                        <a:pt x="216" y="108"/>
                        <a:pt x="217" y="118"/>
                        <a:pt x="217" y="129"/>
                      </a:cubicBezTo>
                      <a:cubicBezTo>
                        <a:pt x="207" y="131"/>
                        <a:pt x="198" y="140"/>
                        <a:pt x="195" y="153"/>
                      </a:cubicBezTo>
                      <a:cubicBezTo>
                        <a:pt x="192" y="165"/>
                        <a:pt x="196" y="179"/>
                        <a:pt x="205" y="188"/>
                      </a:cubicBezTo>
                      <a:cubicBezTo>
                        <a:pt x="200" y="197"/>
                        <a:pt x="194" y="205"/>
                        <a:pt x="188" y="212"/>
                      </a:cubicBezTo>
                      <a:cubicBezTo>
                        <a:pt x="181" y="208"/>
                        <a:pt x="174" y="206"/>
                        <a:pt x="167" y="206"/>
                      </a:cubicBezTo>
                      <a:cubicBezTo>
                        <a:pt x="163" y="207"/>
                        <a:pt x="159" y="208"/>
                        <a:pt x="155" y="210"/>
                      </a:cubicBezTo>
                      <a:cubicBezTo>
                        <a:pt x="145" y="216"/>
                        <a:pt x="140" y="228"/>
                        <a:pt x="141" y="240"/>
                      </a:cubicBezTo>
                      <a:cubicBezTo>
                        <a:pt x="136" y="242"/>
                        <a:pt x="131" y="243"/>
                        <a:pt x="125" y="243"/>
                      </a:cubicBezTo>
                      <a:cubicBezTo>
                        <a:pt x="120" y="243"/>
                        <a:pt x="115" y="243"/>
                        <a:pt x="110" y="243"/>
                      </a:cubicBezTo>
                      <a:cubicBezTo>
                        <a:pt x="107" y="231"/>
                        <a:pt x="99" y="220"/>
                        <a:pt x="87" y="216"/>
                      </a:cubicBezTo>
                      <a:cubicBezTo>
                        <a:pt x="83" y="214"/>
                        <a:pt x="79" y="213"/>
                        <a:pt x="75" y="214"/>
                      </a:cubicBezTo>
                      <a:cubicBezTo>
                        <a:pt x="67" y="214"/>
                        <a:pt x="61" y="218"/>
                        <a:pt x="56" y="223"/>
                      </a:cubicBezTo>
                      <a:cubicBezTo>
                        <a:pt x="48" y="217"/>
                        <a:pt x="40" y="210"/>
                        <a:pt x="33" y="202"/>
                      </a:cubicBezTo>
                      <a:cubicBezTo>
                        <a:pt x="39" y="191"/>
                        <a:pt x="39" y="178"/>
                        <a:pt x="33" y="166"/>
                      </a:cubicBezTo>
                      <a:cubicBezTo>
                        <a:pt x="27" y="154"/>
                        <a:pt x="16" y="147"/>
                        <a:pt x="4" y="146"/>
                      </a:cubicBezTo>
                      <a:cubicBezTo>
                        <a:pt x="2" y="136"/>
                        <a:pt x="0" y="125"/>
                        <a:pt x="0" y="115"/>
                      </a:cubicBezTo>
                      <a:cubicBezTo>
                        <a:pt x="11" y="112"/>
                        <a:pt x="20" y="104"/>
                        <a:pt x="23" y="91"/>
                      </a:cubicBezTo>
                      <a:cubicBezTo>
                        <a:pt x="25" y="78"/>
                        <a:pt x="21" y="65"/>
                        <a:pt x="13" y="56"/>
                      </a:cubicBezTo>
                      <a:cubicBezTo>
                        <a:pt x="18" y="47"/>
                        <a:pt x="23" y="38"/>
                        <a:pt x="30" y="31"/>
                      </a:cubicBezTo>
                      <a:cubicBezTo>
                        <a:pt x="36" y="36"/>
                        <a:pt x="43" y="38"/>
                        <a:pt x="50" y="37"/>
                      </a:cubicBezTo>
                      <a:cubicBezTo>
                        <a:pt x="54" y="37"/>
                        <a:pt x="58" y="36"/>
                        <a:pt x="62" y="34"/>
                      </a:cubicBezTo>
                      <a:cubicBezTo>
                        <a:pt x="72" y="27"/>
                        <a:pt x="77" y="16"/>
                        <a:pt x="77" y="3"/>
                      </a:cubicBezTo>
                      <a:cubicBezTo>
                        <a:pt x="82" y="2"/>
                        <a:pt x="87" y="1"/>
                        <a:pt x="92" y="0"/>
                      </a:cubicBezTo>
                      <a:cubicBezTo>
                        <a:pt x="97" y="0"/>
                        <a:pt x="103" y="0"/>
                        <a:pt x="108" y="1"/>
                      </a:cubicBezTo>
                      <a:cubicBezTo>
                        <a:pt x="111" y="13"/>
                        <a:pt x="119" y="24"/>
                        <a:pt x="131" y="28"/>
                      </a:cubicBezTo>
                      <a:cubicBezTo>
                        <a:pt x="135" y="29"/>
                        <a:pt x="139" y="30"/>
                        <a:pt x="143" y="30"/>
                      </a:cubicBezTo>
                      <a:cubicBezTo>
                        <a:pt x="150" y="29"/>
                        <a:pt x="157" y="26"/>
                        <a:pt x="161" y="20"/>
                      </a:cubicBezTo>
                      <a:cubicBezTo>
                        <a:pt x="170" y="27"/>
                        <a:pt x="178" y="34"/>
                        <a:pt x="185" y="42"/>
                      </a:cubicBezTo>
                      <a:cubicBezTo>
                        <a:pt x="179" y="52"/>
                        <a:pt x="179" y="66"/>
                        <a:pt x="185" y="78"/>
                      </a:cubicBezTo>
                      <a:cubicBezTo>
                        <a:pt x="191" y="90"/>
                        <a:pt x="202" y="97"/>
                        <a:pt x="213" y="97"/>
                      </a:cubicBezTo>
                      <a:close/>
                      <a:moveTo>
                        <a:pt x="173" y="146"/>
                      </a:moveTo>
                      <a:cubicBezTo>
                        <a:pt x="182" y="107"/>
                        <a:pt x="160" y="65"/>
                        <a:pt x="125" y="52"/>
                      </a:cubicBezTo>
                      <a:cubicBezTo>
                        <a:pt x="116" y="49"/>
                        <a:pt x="107" y="48"/>
                        <a:pt x="99" y="48"/>
                      </a:cubicBezTo>
                      <a:cubicBezTo>
                        <a:pt x="73" y="50"/>
                        <a:pt x="52" y="69"/>
                        <a:pt x="45" y="98"/>
                      </a:cubicBezTo>
                      <a:cubicBezTo>
                        <a:pt x="36" y="136"/>
                        <a:pt x="57" y="178"/>
                        <a:pt x="93" y="192"/>
                      </a:cubicBezTo>
                      <a:cubicBezTo>
                        <a:pt x="101" y="195"/>
                        <a:pt x="110" y="196"/>
                        <a:pt x="119" y="195"/>
                      </a:cubicBezTo>
                      <a:cubicBezTo>
                        <a:pt x="144" y="193"/>
                        <a:pt x="166" y="174"/>
                        <a:pt x="173" y="1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8" name="Freeform 13"/>
                <p:cNvSpPr>
                  <a:spLocks noEditPoints="1"/>
                </p:cNvSpPr>
                <p:nvPr/>
              </p:nvSpPr>
              <p:spPr bwMode="auto">
                <a:xfrm>
                  <a:off x="10757560" y="4019641"/>
                  <a:ext cx="648600" cy="726312"/>
                </a:xfrm>
                <a:custGeom>
                  <a:avLst/>
                  <a:gdLst>
                    <a:gd name="T0" fmla="*/ 324 w 331"/>
                    <a:gd name="T1" fmla="*/ 148 h 371"/>
                    <a:gd name="T2" fmla="*/ 331 w 331"/>
                    <a:gd name="T3" fmla="*/ 197 h 371"/>
                    <a:gd name="T4" fmla="*/ 297 w 331"/>
                    <a:gd name="T5" fmla="*/ 233 h 371"/>
                    <a:gd name="T6" fmla="*/ 311 w 331"/>
                    <a:gd name="T7" fmla="*/ 286 h 371"/>
                    <a:gd name="T8" fmla="*/ 286 w 331"/>
                    <a:gd name="T9" fmla="*/ 324 h 371"/>
                    <a:gd name="T10" fmla="*/ 255 w 331"/>
                    <a:gd name="T11" fmla="*/ 314 h 371"/>
                    <a:gd name="T12" fmla="*/ 237 w 331"/>
                    <a:gd name="T13" fmla="*/ 320 h 371"/>
                    <a:gd name="T14" fmla="*/ 214 w 331"/>
                    <a:gd name="T15" fmla="*/ 367 h 371"/>
                    <a:gd name="T16" fmla="*/ 191 w 331"/>
                    <a:gd name="T17" fmla="*/ 371 h 371"/>
                    <a:gd name="T18" fmla="*/ 167 w 331"/>
                    <a:gd name="T19" fmla="*/ 371 h 371"/>
                    <a:gd name="T20" fmla="*/ 132 w 331"/>
                    <a:gd name="T21" fmla="*/ 329 h 371"/>
                    <a:gd name="T22" fmla="*/ 113 w 331"/>
                    <a:gd name="T23" fmla="*/ 326 h 371"/>
                    <a:gd name="T24" fmla="*/ 85 w 331"/>
                    <a:gd name="T25" fmla="*/ 340 h 371"/>
                    <a:gd name="T26" fmla="*/ 50 w 331"/>
                    <a:gd name="T27" fmla="*/ 307 h 371"/>
                    <a:gd name="T28" fmla="*/ 50 w 331"/>
                    <a:gd name="T29" fmla="*/ 253 h 371"/>
                    <a:gd name="T30" fmla="*/ 6 w 331"/>
                    <a:gd name="T31" fmla="*/ 223 h 371"/>
                    <a:gd name="T32" fmla="*/ 0 w 331"/>
                    <a:gd name="T33" fmla="*/ 175 h 371"/>
                    <a:gd name="T34" fmla="*/ 34 w 331"/>
                    <a:gd name="T35" fmla="*/ 139 h 371"/>
                    <a:gd name="T36" fmla="*/ 19 w 331"/>
                    <a:gd name="T37" fmla="*/ 85 h 371"/>
                    <a:gd name="T38" fmla="*/ 45 w 331"/>
                    <a:gd name="T39" fmla="*/ 48 h 371"/>
                    <a:gd name="T40" fmla="*/ 76 w 331"/>
                    <a:gd name="T41" fmla="*/ 57 h 371"/>
                    <a:gd name="T42" fmla="*/ 94 w 331"/>
                    <a:gd name="T43" fmla="*/ 51 h 371"/>
                    <a:gd name="T44" fmla="*/ 117 w 331"/>
                    <a:gd name="T45" fmla="*/ 5 h 371"/>
                    <a:gd name="T46" fmla="*/ 140 w 331"/>
                    <a:gd name="T47" fmla="*/ 1 h 371"/>
                    <a:gd name="T48" fmla="*/ 164 w 331"/>
                    <a:gd name="T49" fmla="*/ 1 h 371"/>
                    <a:gd name="T50" fmla="*/ 199 w 331"/>
                    <a:gd name="T51" fmla="*/ 43 h 371"/>
                    <a:gd name="T52" fmla="*/ 218 w 331"/>
                    <a:gd name="T53" fmla="*/ 45 h 371"/>
                    <a:gd name="T54" fmla="*/ 246 w 331"/>
                    <a:gd name="T55" fmla="*/ 31 h 371"/>
                    <a:gd name="T56" fmla="*/ 281 w 331"/>
                    <a:gd name="T57" fmla="*/ 64 h 371"/>
                    <a:gd name="T58" fmla="*/ 281 w 331"/>
                    <a:gd name="T59" fmla="*/ 119 h 371"/>
                    <a:gd name="T60" fmla="*/ 324 w 331"/>
                    <a:gd name="T61" fmla="*/ 148 h 371"/>
                    <a:gd name="T62" fmla="*/ 263 w 331"/>
                    <a:gd name="T63" fmla="*/ 222 h 371"/>
                    <a:gd name="T64" fmla="*/ 190 w 331"/>
                    <a:gd name="T65" fmla="*/ 79 h 371"/>
                    <a:gd name="T66" fmla="*/ 150 w 331"/>
                    <a:gd name="T67" fmla="*/ 74 h 371"/>
                    <a:gd name="T68" fmla="*/ 68 w 331"/>
                    <a:gd name="T69" fmla="*/ 149 h 371"/>
                    <a:gd name="T70" fmla="*/ 141 w 331"/>
                    <a:gd name="T71" fmla="*/ 292 h 371"/>
                    <a:gd name="T72" fmla="*/ 181 w 331"/>
                    <a:gd name="T73" fmla="*/ 298 h 371"/>
                    <a:gd name="T74" fmla="*/ 263 w 331"/>
                    <a:gd name="T75" fmla="*/ 22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71">
                      <a:moveTo>
                        <a:pt x="324" y="148"/>
                      </a:moveTo>
                      <a:cubicBezTo>
                        <a:pt x="329" y="164"/>
                        <a:pt x="331" y="180"/>
                        <a:pt x="331" y="197"/>
                      </a:cubicBezTo>
                      <a:cubicBezTo>
                        <a:pt x="315" y="200"/>
                        <a:pt x="301" y="213"/>
                        <a:pt x="297" y="233"/>
                      </a:cubicBezTo>
                      <a:cubicBezTo>
                        <a:pt x="293" y="252"/>
                        <a:pt x="299" y="272"/>
                        <a:pt x="311" y="286"/>
                      </a:cubicBezTo>
                      <a:cubicBezTo>
                        <a:pt x="304" y="300"/>
                        <a:pt x="296" y="313"/>
                        <a:pt x="286" y="324"/>
                      </a:cubicBezTo>
                      <a:cubicBezTo>
                        <a:pt x="276" y="317"/>
                        <a:pt x="265" y="314"/>
                        <a:pt x="255" y="314"/>
                      </a:cubicBezTo>
                      <a:cubicBezTo>
                        <a:pt x="248" y="315"/>
                        <a:pt x="242" y="317"/>
                        <a:pt x="237" y="320"/>
                      </a:cubicBezTo>
                      <a:cubicBezTo>
                        <a:pt x="221" y="329"/>
                        <a:pt x="213" y="348"/>
                        <a:pt x="214" y="367"/>
                      </a:cubicBezTo>
                      <a:cubicBezTo>
                        <a:pt x="207" y="369"/>
                        <a:pt x="199" y="370"/>
                        <a:pt x="191" y="371"/>
                      </a:cubicBezTo>
                      <a:cubicBezTo>
                        <a:pt x="183" y="371"/>
                        <a:pt x="175" y="371"/>
                        <a:pt x="167" y="371"/>
                      </a:cubicBezTo>
                      <a:cubicBezTo>
                        <a:pt x="163" y="352"/>
                        <a:pt x="150" y="335"/>
                        <a:pt x="132" y="329"/>
                      </a:cubicBezTo>
                      <a:cubicBezTo>
                        <a:pt x="126" y="326"/>
                        <a:pt x="119" y="326"/>
                        <a:pt x="113" y="326"/>
                      </a:cubicBezTo>
                      <a:cubicBezTo>
                        <a:pt x="102" y="327"/>
                        <a:pt x="93" y="332"/>
                        <a:pt x="85" y="340"/>
                      </a:cubicBezTo>
                      <a:cubicBezTo>
                        <a:pt x="72" y="331"/>
                        <a:pt x="60" y="320"/>
                        <a:pt x="50" y="307"/>
                      </a:cubicBezTo>
                      <a:cubicBezTo>
                        <a:pt x="58" y="292"/>
                        <a:pt x="59" y="271"/>
                        <a:pt x="50" y="253"/>
                      </a:cubicBezTo>
                      <a:cubicBezTo>
                        <a:pt x="40" y="235"/>
                        <a:pt x="23" y="224"/>
                        <a:pt x="6" y="223"/>
                      </a:cubicBezTo>
                      <a:cubicBezTo>
                        <a:pt x="2" y="207"/>
                        <a:pt x="0" y="191"/>
                        <a:pt x="0" y="175"/>
                      </a:cubicBezTo>
                      <a:cubicBezTo>
                        <a:pt x="16" y="171"/>
                        <a:pt x="30" y="158"/>
                        <a:pt x="34" y="139"/>
                      </a:cubicBezTo>
                      <a:cubicBezTo>
                        <a:pt x="38" y="119"/>
                        <a:pt x="32" y="99"/>
                        <a:pt x="19" y="85"/>
                      </a:cubicBezTo>
                      <a:cubicBezTo>
                        <a:pt x="26" y="71"/>
                        <a:pt x="35" y="59"/>
                        <a:pt x="45" y="48"/>
                      </a:cubicBezTo>
                      <a:cubicBezTo>
                        <a:pt x="55" y="55"/>
                        <a:pt x="66" y="58"/>
                        <a:pt x="76" y="57"/>
                      </a:cubicBezTo>
                      <a:cubicBezTo>
                        <a:pt x="83" y="57"/>
                        <a:pt x="89" y="55"/>
                        <a:pt x="94" y="51"/>
                      </a:cubicBezTo>
                      <a:cubicBezTo>
                        <a:pt x="110" y="42"/>
                        <a:pt x="118" y="24"/>
                        <a:pt x="117" y="5"/>
                      </a:cubicBezTo>
                      <a:cubicBezTo>
                        <a:pt x="124" y="3"/>
                        <a:pt x="132" y="1"/>
                        <a:pt x="140" y="1"/>
                      </a:cubicBezTo>
                      <a:cubicBezTo>
                        <a:pt x="148" y="0"/>
                        <a:pt x="156" y="0"/>
                        <a:pt x="164" y="1"/>
                      </a:cubicBezTo>
                      <a:cubicBezTo>
                        <a:pt x="168" y="20"/>
                        <a:pt x="181" y="36"/>
                        <a:pt x="199" y="43"/>
                      </a:cubicBezTo>
                      <a:cubicBezTo>
                        <a:pt x="205" y="45"/>
                        <a:pt x="211" y="46"/>
                        <a:pt x="218" y="45"/>
                      </a:cubicBezTo>
                      <a:cubicBezTo>
                        <a:pt x="228" y="45"/>
                        <a:pt x="238" y="39"/>
                        <a:pt x="246" y="31"/>
                      </a:cubicBezTo>
                      <a:cubicBezTo>
                        <a:pt x="259" y="41"/>
                        <a:pt x="271" y="52"/>
                        <a:pt x="281" y="64"/>
                      </a:cubicBezTo>
                      <a:cubicBezTo>
                        <a:pt x="273" y="79"/>
                        <a:pt x="272" y="100"/>
                        <a:pt x="281" y="119"/>
                      </a:cubicBezTo>
                      <a:cubicBezTo>
                        <a:pt x="291" y="137"/>
                        <a:pt x="307" y="148"/>
                        <a:pt x="324" y="148"/>
                      </a:cubicBezTo>
                      <a:close/>
                      <a:moveTo>
                        <a:pt x="263" y="222"/>
                      </a:moveTo>
                      <a:cubicBezTo>
                        <a:pt x="276" y="163"/>
                        <a:pt x="244" y="99"/>
                        <a:pt x="190" y="79"/>
                      </a:cubicBezTo>
                      <a:cubicBezTo>
                        <a:pt x="177" y="74"/>
                        <a:pt x="163" y="73"/>
                        <a:pt x="150" y="74"/>
                      </a:cubicBezTo>
                      <a:cubicBezTo>
                        <a:pt x="112" y="77"/>
                        <a:pt x="78" y="105"/>
                        <a:pt x="68" y="149"/>
                      </a:cubicBezTo>
                      <a:cubicBezTo>
                        <a:pt x="54" y="208"/>
                        <a:pt x="87" y="272"/>
                        <a:pt x="141" y="292"/>
                      </a:cubicBezTo>
                      <a:cubicBezTo>
                        <a:pt x="154" y="297"/>
                        <a:pt x="168" y="299"/>
                        <a:pt x="181" y="298"/>
                      </a:cubicBezTo>
                      <a:cubicBezTo>
                        <a:pt x="219" y="295"/>
                        <a:pt x="253" y="266"/>
                        <a:pt x="263" y="222"/>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solidFill>
                      <a:schemeClr val="tx2"/>
                    </a:solidFill>
                  </a:endParaRPr>
                </a:p>
              </p:txBody>
            </p:sp>
          </p:grpSp>
        </p:grpSp>
        <p:grpSp>
          <p:nvGrpSpPr>
            <p:cNvPr id="11" name="Group 10"/>
            <p:cNvGrpSpPr/>
            <p:nvPr/>
          </p:nvGrpSpPr>
          <p:grpSpPr>
            <a:xfrm>
              <a:off x="8305392" y="2173711"/>
              <a:ext cx="2010416" cy="1683288"/>
              <a:chOff x="8107182" y="1329678"/>
              <a:chExt cx="2440438" cy="2043337"/>
            </a:xfrm>
          </p:grpSpPr>
          <p:grpSp>
            <p:nvGrpSpPr>
              <p:cNvPr id="3" name="Group 4"/>
              <p:cNvGrpSpPr>
                <a:grpSpLocks noChangeAspect="1"/>
              </p:cNvGrpSpPr>
              <p:nvPr/>
            </p:nvGrpSpPr>
            <p:grpSpPr bwMode="auto">
              <a:xfrm>
                <a:off x="8808728" y="1457319"/>
                <a:ext cx="1060063" cy="1367562"/>
                <a:chOff x="4115" y="2552"/>
                <a:chExt cx="524" cy="676"/>
              </a:xfrm>
            </p:grpSpPr>
            <p:sp>
              <p:nvSpPr>
                <p:cNvPr id="4" name="AutoShape 3"/>
                <p:cNvSpPr>
                  <a:spLocks noChangeAspect="1" noChangeArrowheads="1" noTextEdit="1"/>
                </p:cNvSpPr>
                <p:nvPr/>
              </p:nvSpPr>
              <p:spPr bwMode="auto">
                <a:xfrm>
                  <a:off x="4115" y="2552"/>
                  <a:ext cx="524"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0" name="Freeform 5"/>
                <p:cNvSpPr>
                  <a:spLocks noEditPoints="1"/>
                </p:cNvSpPr>
                <p:nvPr/>
              </p:nvSpPr>
              <p:spPr bwMode="auto">
                <a:xfrm>
                  <a:off x="4114" y="2552"/>
                  <a:ext cx="526" cy="675"/>
                </a:xfrm>
                <a:custGeom>
                  <a:avLst/>
                  <a:gdLst>
                    <a:gd name="T0" fmla="*/ 52 w 842"/>
                    <a:gd name="T1" fmla="*/ 598 h 1085"/>
                    <a:gd name="T2" fmla="*/ 52 w 842"/>
                    <a:gd name="T3" fmla="*/ 644 h 1085"/>
                    <a:gd name="T4" fmla="*/ 115 w 842"/>
                    <a:gd name="T5" fmla="*/ 825 h 1085"/>
                    <a:gd name="T6" fmla="*/ 421 w 842"/>
                    <a:gd name="T7" fmla="*/ 1032 h 1085"/>
                    <a:gd name="T8" fmla="*/ 727 w 842"/>
                    <a:gd name="T9" fmla="*/ 825 h 1085"/>
                    <a:gd name="T10" fmla="*/ 790 w 842"/>
                    <a:gd name="T11" fmla="*/ 644 h 1085"/>
                    <a:gd name="T12" fmla="*/ 790 w 842"/>
                    <a:gd name="T13" fmla="*/ 206 h 1085"/>
                    <a:gd name="T14" fmla="*/ 52 w 842"/>
                    <a:gd name="T15" fmla="*/ 598 h 1085"/>
                    <a:gd name="T16" fmla="*/ 772 w 842"/>
                    <a:gd name="T17" fmla="*/ 151 h 1085"/>
                    <a:gd name="T18" fmla="*/ 704 w 842"/>
                    <a:gd name="T19" fmla="*/ 110 h 1085"/>
                    <a:gd name="T20" fmla="*/ 421 w 842"/>
                    <a:gd name="T21" fmla="*/ 52 h 1085"/>
                    <a:gd name="T22" fmla="*/ 52 w 842"/>
                    <a:gd name="T23" fmla="*/ 165 h 1085"/>
                    <a:gd name="T24" fmla="*/ 52 w 842"/>
                    <a:gd name="T25" fmla="*/ 377 h 1085"/>
                    <a:gd name="T26" fmla="*/ 790 w 842"/>
                    <a:gd name="T27" fmla="*/ 194 h 1085"/>
                    <a:gd name="T28" fmla="*/ 790 w 842"/>
                    <a:gd name="T29" fmla="*/ 165 h 1085"/>
                    <a:gd name="T30" fmla="*/ 788 w 842"/>
                    <a:gd name="T31" fmla="*/ 164 h 1085"/>
                    <a:gd name="T32" fmla="*/ 772 w 842"/>
                    <a:gd name="T33" fmla="*/ 151 h 1085"/>
                    <a:gd name="T34" fmla="*/ 830 w 842"/>
                    <a:gd name="T35" fmla="*/ 131 h 1085"/>
                    <a:gd name="T36" fmla="*/ 421 w 842"/>
                    <a:gd name="T37" fmla="*/ 0 h 1085"/>
                    <a:gd name="T38" fmla="*/ 11 w 842"/>
                    <a:gd name="T39" fmla="*/ 132 h 1085"/>
                    <a:gd name="T40" fmla="*/ 0 w 842"/>
                    <a:gd name="T41" fmla="*/ 144 h 1085"/>
                    <a:gd name="T42" fmla="*/ 0 w 842"/>
                    <a:gd name="T43" fmla="*/ 648 h 1085"/>
                    <a:gd name="T44" fmla="*/ 1 w 842"/>
                    <a:gd name="T45" fmla="*/ 650 h 1085"/>
                    <a:gd name="T46" fmla="*/ 69 w 842"/>
                    <a:gd name="T47" fmla="*/ 850 h 1085"/>
                    <a:gd name="T48" fmla="*/ 416 w 842"/>
                    <a:gd name="T49" fmla="*/ 1084 h 1085"/>
                    <a:gd name="T50" fmla="*/ 421 w 842"/>
                    <a:gd name="T51" fmla="*/ 1085 h 1085"/>
                    <a:gd name="T52" fmla="*/ 426 w 842"/>
                    <a:gd name="T53" fmla="*/ 1084 h 1085"/>
                    <a:gd name="T54" fmla="*/ 773 w 842"/>
                    <a:gd name="T55" fmla="*/ 850 h 1085"/>
                    <a:gd name="T56" fmla="*/ 841 w 842"/>
                    <a:gd name="T57" fmla="*/ 650 h 1085"/>
                    <a:gd name="T58" fmla="*/ 842 w 842"/>
                    <a:gd name="T59" fmla="*/ 648 h 1085"/>
                    <a:gd name="T60" fmla="*/ 842 w 842"/>
                    <a:gd name="T61" fmla="*/ 143 h 1085"/>
                    <a:gd name="T62" fmla="*/ 830 w 842"/>
                    <a:gd name="T63" fmla="*/ 131 h 1085"/>
                    <a:gd name="T64" fmla="*/ 814 w 842"/>
                    <a:gd name="T65" fmla="*/ 646 h 1085"/>
                    <a:gd name="T66" fmla="*/ 813 w 842"/>
                    <a:gd name="T67" fmla="*/ 647 h 1085"/>
                    <a:gd name="T68" fmla="*/ 748 w 842"/>
                    <a:gd name="T69" fmla="*/ 837 h 1085"/>
                    <a:gd name="T70" fmla="*/ 423 w 842"/>
                    <a:gd name="T71" fmla="*/ 1056 h 1085"/>
                    <a:gd name="T72" fmla="*/ 421 w 842"/>
                    <a:gd name="T73" fmla="*/ 1056 h 1085"/>
                    <a:gd name="T74" fmla="*/ 419 w 842"/>
                    <a:gd name="T75" fmla="*/ 1056 h 1085"/>
                    <a:gd name="T76" fmla="*/ 94 w 842"/>
                    <a:gd name="T77" fmla="*/ 837 h 1085"/>
                    <a:gd name="T78" fmla="*/ 29 w 842"/>
                    <a:gd name="T79" fmla="*/ 647 h 1085"/>
                    <a:gd name="T80" fmla="*/ 28 w 842"/>
                    <a:gd name="T81" fmla="*/ 646 h 1085"/>
                    <a:gd name="T82" fmla="*/ 28 w 842"/>
                    <a:gd name="T83" fmla="*/ 155 h 1085"/>
                    <a:gd name="T84" fmla="*/ 32 w 842"/>
                    <a:gd name="T85" fmla="*/ 151 h 1085"/>
                    <a:gd name="T86" fmla="*/ 421 w 842"/>
                    <a:gd name="T87" fmla="*/ 28 h 1085"/>
                    <a:gd name="T88" fmla="*/ 810 w 842"/>
                    <a:gd name="T89" fmla="*/ 151 h 1085"/>
                    <a:gd name="T90" fmla="*/ 814 w 842"/>
                    <a:gd name="T91" fmla="*/ 155 h 1085"/>
                    <a:gd name="T92" fmla="*/ 814 w 842"/>
                    <a:gd name="T93" fmla="*/ 64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2" h="1085">
                      <a:moveTo>
                        <a:pt x="52" y="598"/>
                      </a:moveTo>
                      <a:cubicBezTo>
                        <a:pt x="52" y="644"/>
                        <a:pt x="52" y="644"/>
                        <a:pt x="52" y="644"/>
                      </a:cubicBezTo>
                      <a:cubicBezTo>
                        <a:pt x="54" y="659"/>
                        <a:pt x="67" y="741"/>
                        <a:pt x="115" y="825"/>
                      </a:cubicBezTo>
                      <a:cubicBezTo>
                        <a:pt x="182" y="944"/>
                        <a:pt x="284" y="1013"/>
                        <a:pt x="421" y="1032"/>
                      </a:cubicBezTo>
                      <a:cubicBezTo>
                        <a:pt x="558" y="1013"/>
                        <a:pt x="660" y="944"/>
                        <a:pt x="727" y="825"/>
                      </a:cubicBezTo>
                      <a:cubicBezTo>
                        <a:pt x="775" y="741"/>
                        <a:pt x="788" y="658"/>
                        <a:pt x="790" y="644"/>
                      </a:cubicBezTo>
                      <a:cubicBezTo>
                        <a:pt x="790" y="206"/>
                        <a:pt x="790" y="206"/>
                        <a:pt x="790" y="206"/>
                      </a:cubicBezTo>
                      <a:cubicBezTo>
                        <a:pt x="495" y="210"/>
                        <a:pt x="231" y="361"/>
                        <a:pt x="52" y="598"/>
                      </a:cubicBezTo>
                      <a:close/>
                      <a:moveTo>
                        <a:pt x="772" y="151"/>
                      </a:moveTo>
                      <a:cubicBezTo>
                        <a:pt x="757" y="140"/>
                        <a:pt x="734" y="125"/>
                        <a:pt x="704" y="110"/>
                      </a:cubicBezTo>
                      <a:cubicBezTo>
                        <a:pt x="642" y="81"/>
                        <a:pt x="549" y="52"/>
                        <a:pt x="421" y="52"/>
                      </a:cubicBezTo>
                      <a:cubicBezTo>
                        <a:pt x="185" y="52"/>
                        <a:pt x="72" y="146"/>
                        <a:pt x="52" y="165"/>
                      </a:cubicBezTo>
                      <a:cubicBezTo>
                        <a:pt x="52" y="377"/>
                        <a:pt x="52" y="377"/>
                        <a:pt x="52" y="377"/>
                      </a:cubicBezTo>
                      <a:cubicBezTo>
                        <a:pt x="332" y="206"/>
                        <a:pt x="497" y="194"/>
                        <a:pt x="790" y="194"/>
                      </a:cubicBezTo>
                      <a:cubicBezTo>
                        <a:pt x="790" y="165"/>
                        <a:pt x="790" y="165"/>
                        <a:pt x="790" y="165"/>
                      </a:cubicBezTo>
                      <a:cubicBezTo>
                        <a:pt x="789" y="165"/>
                        <a:pt x="789" y="164"/>
                        <a:pt x="788" y="164"/>
                      </a:cubicBezTo>
                      <a:cubicBezTo>
                        <a:pt x="784" y="161"/>
                        <a:pt x="779" y="156"/>
                        <a:pt x="772" y="151"/>
                      </a:cubicBezTo>
                      <a:close/>
                      <a:moveTo>
                        <a:pt x="830" y="131"/>
                      </a:moveTo>
                      <a:cubicBezTo>
                        <a:pt x="824" y="126"/>
                        <a:pt x="694" y="0"/>
                        <a:pt x="421" y="0"/>
                      </a:cubicBezTo>
                      <a:cubicBezTo>
                        <a:pt x="139" y="0"/>
                        <a:pt x="16" y="127"/>
                        <a:pt x="11" y="132"/>
                      </a:cubicBezTo>
                      <a:cubicBezTo>
                        <a:pt x="0" y="144"/>
                        <a:pt x="0" y="144"/>
                        <a:pt x="0" y="144"/>
                      </a:cubicBezTo>
                      <a:cubicBezTo>
                        <a:pt x="0" y="648"/>
                        <a:pt x="0" y="648"/>
                        <a:pt x="0" y="648"/>
                      </a:cubicBezTo>
                      <a:cubicBezTo>
                        <a:pt x="1" y="650"/>
                        <a:pt x="1" y="650"/>
                        <a:pt x="1" y="650"/>
                      </a:cubicBezTo>
                      <a:cubicBezTo>
                        <a:pt x="3" y="667"/>
                        <a:pt x="17" y="757"/>
                        <a:pt x="69" y="850"/>
                      </a:cubicBezTo>
                      <a:cubicBezTo>
                        <a:pt x="145" y="985"/>
                        <a:pt x="262" y="1063"/>
                        <a:pt x="416" y="1084"/>
                      </a:cubicBezTo>
                      <a:cubicBezTo>
                        <a:pt x="421" y="1085"/>
                        <a:pt x="421" y="1085"/>
                        <a:pt x="421" y="1085"/>
                      </a:cubicBezTo>
                      <a:cubicBezTo>
                        <a:pt x="426" y="1084"/>
                        <a:pt x="426" y="1084"/>
                        <a:pt x="426" y="1084"/>
                      </a:cubicBezTo>
                      <a:cubicBezTo>
                        <a:pt x="580" y="1063"/>
                        <a:pt x="697" y="985"/>
                        <a:pt x="773" y="850"/>
                      </a:cubicBezTo>
                      <a:cubicBezTo>
                        <a:pt x="825" y="757"/>
                        <a:pt x="839" y="667"/>
                        <a:pt x="841" y="650"/>
                      </a:cubicBezTo>
                      <a:cubicBezTo>
                        <a:pt x="842" y="648"/>
                        <a:pt x="842" y="648"/>
                        <a:pt x="842" y="648"/>
                      </a:cubicBezTo>
                      <a:cubicBezTo>
                        <a:pt x="842" y="143"/>
                        <a:pt x="842" y="143"/>
                        <a:pt x="842" y="143"/>
                      </a:cubicBezTo>
                      <a:lnTo>
                        <a:pt x="830" y="131"/>
                      </a:lnTo>
                      <a:close/>
                      <a:moveTo>
                        <a:pt x="814" y="646"/>
                      </a:moveTo>
                      <a:cubicBezTo>
                        <a:pt x="813" y="647"/>
                        <a:pt x="813" y="647"/>
                        <a:pt x="813" y="647"/>
                      </a:cubicBezTo>
                      <a:cubicBezTo>
                        <a:pt x="812" y="660"/>
                        <a:pt x="799" y="747"/>
                        <a:pt x="748" y="837"/>
                      </a:cubicBezTo>
                      <a:cubicBezTo>
                        <a:pt x="678" y="962"/>
                        <a:pt x="567" y="1037"/>
                        <a:pt x="423" y="1056"/>
                      </a:cubicBezTo>
                      <a:cubicBezTo>
                        <a:pt x="421" y="1056"/>
                        <a:pt x="421" y="1056"/>
                        <a:pt x="421" y="1056"/>
                      </a:cubicBezTo>
                      <a:cubicBezTo>
                        <a:pt x="419" y="1056"/>
                        <a:pt x="419" y="1056"/>
                        <a:pt x="419" y="1056"/>
                      </a:cubicBezTo>
                      <a:cubicBezTo>
                        <a:pt x="275" y="1037"/>
                        <a:pt x="164" y="962"/>
                        <a:pt x="94" y="837"/>
                      </a:cubicBezTo>
                      <a:cubicBezTo>
                        <a:pt x="43" y="747"/>
                        <a:pt x="30" y="660"/>
                        <a:pt x="29" y="647"/>
                      </a:cubicBezTo>
                      <a:cubicBezTo>
                        <a:pt x="28" y="646"/>
                        <a:pt x="28" y="646"/>
                        <a:pt x="28" y="646"/>
                      </a:cubicBezTo>
                      <a:cubicBezTo>
                        <a:pt x="28" y="155"/>
                        <a:pt x="28" y="155"/>
                        <a:pt x="28" y="155"/>
                      </a:cubicBezTo>
                      <a:cubicBezTo>
                        <a:pt x="32" y="151"/>
                        <a:pt x="32" y="151"/>
                        <a:pt x="32" y="151"/>
                      </a:cubicBezTo>
                      <a:cubicBezTo>
                        <a:pt x="33" y="150"/>
                        <a:pt x="149" y="28"/>
                        <a:pt x="421" y="28"/>
                      </a:cubicBezTo>
                      <a:cubicBezTo>
                        <a:pt x="685" y="28"/>
                        <a:pt x="809" y="150"/>
                        <a:pt x="810" y="151"/>
                      </a:cubicBezTo>
                      <a:cubicBezTo>
                        <a:pt x="814" y="155"/>
                        <a:pt x="814" y="155"/>
                        <a:pt x="814" y="155"/>
                      </a:cubicBezTo>
                      <a:lnTo>
                        <a:pt x="814" y="64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19" name="Group 16"/>
              <p:cNvGrpSpPr>
                <a:grpSpLocks noChangeAspect="1"/>
              </p:cNvGrpSpPr>
              <p:nvPr/>
            </p:nvGrpSpPr>
            <p:grpSpPr bwMode="auto">
              <a:xfrm>
                <a:off x="9017882" y="1829154"/>
                <a:ext cx="666656" cy="825744"/>
                <a:chOff x="3907" y="1728"/>
                <a:chExt cx="616" cy="763"/>
              </a:xfrm>
            </p:grpSpPr>
            <p:sp>
              <p:nvSpPr>
                <p:cNvPr id="20" name="AutoShape 15"/>
                <p:cNvSpPr>
                  <a:spLocks noChangeAspect="1" noChangeArrowheads="1" noTextEdit="1"/>
                </p:cNvSpPr>
                <p:nvPr/>
              </p:nvSpPr>
              <p:spPr bwMode="auto">
                <a:xfrm>
                  <a:off x="3907" y="1728"/>
                  <a:ext cx="572"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1" name="Freeform 17"/>
                <p:cNvSpPr>
                  <a:spLocks/>
                </p:cNvSpPr>
                <p:nvPr/>
              </p:nvSpPr>
              <p:spPr bwMode="auto">
                <a:xfrm>
                  <a:off x="3907" y="1962"/>
                  <a:ext cx="542" cy="529"/>
                </a:xfrm>
                <a:custGeom>
                  <a:avLst/>
                  <a:gdLst>
                    <a:gd name="T0" fmla="*/ 989 w 1034"/>
                    <a:gd name="T1" fmla="*/ 810 h 1011"/>
                    <a:gd name="T2" fmla="*/ 339 w 1034"/>
                    <a:gd name="T3" fmla="*/ 223 h 1011"/>
                    <a:gd name="T4" fmla="*/ 566 w 1034"/>
                    <a:gd name="T5" fmla="*/ 120 h 1011"/>
                    <a:gd name="T6" fmla="*/ 575 w 1034"/>
                    <a:gd name="T7" fmla="*/ 99 h 1011"/>
                    <a:gd name="T8" fmla="*/ 330 w 1034"/>
                    <a:gd name="T9" fmla="*/ 69 h 1011"/>
                    <a:gd name="T10" fmla="*/ 152 w 1034"/>
                    <a:gd name="T11" fmla="*/ 220 h 1011"/>
                    <a:gd name="T12" fmla="*/ 131 w 1034"/>
                    <a:gd name="T13" fmla="*/ 257 h 1011"/>
                    <a:gd name="T14" fmla="*/ 38 w 1034"/>
                    <a:gd name="T15" fmla="*/ 284 h 1011"/>
                    <a:gd name="T16" fmla="*/ 0 w 1034"/>
                    <a:gd name="T17" fmla="*/ 325 h 1011"/>
                    <a:gd name="T18" fmla="*/ 119 w 1034"/>
                    <a:gd name="T19" fmla="*/ 448 h 1011"/>
                    <a:gd name="T20" fmla="*/ 203 w 1034"/>
                    <a:gd name="T21" fmla="*/ 395 h 1011"/>
                    <a:gd name="T22" fmla="*/ 208 w 1034"/>
                    <a:gd name="T23" fmla="*/ 346 h 1011"/>
                    <a:gd name="T24" fmla="*/ 270 w 1034"/>
                    <a:gd name="T25" fmla="*/ 293 h 1011"/>
                    <a:gd name="T26" fmla="*/ 855 w 1034"/>
                    <a:gd name="T27" fmla="*/ 959 h 1011"/>
                    <a:gd name="T28" fmla="*/ 953 w 1034"/>
                    <a:gd name="T29" fmla="*/ 930 h 1011"/>
                    <a:gd name="T30" fmla="*/ 1000 w 1034"/>
                    <a:gd name="T31" fmla="*/ 890 h 1011"/>
                    <a:gd name="T32" fmla="*/ 989 w 1034"/>
                    <a:gd name="T33" fmla="*/ 81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4" h="1011">
                      <a:moveTo>
                        <a:pt x="989" y="810"/>
                      </a:moveTo>
                      <a:cubicBezTo>
                        <a:pt x="339" y="223"/>
                        <a:pt x="339" y="223"/>
                        <a:pt x="339" y="223"/>
                      </a:cubicBezTo>
                      <a:cubicBezTo>
                        <a:pt x="339" y="223"/>
                        <a:pt x="429" y="75"/>
                        <a:pt x="566" y="120"/>
                      </a:cubicBezTo>
                      <a:cubicBezTo>
                        <a:pt x="575" y="99"/>
                        <a:pt x="575" y="99"/>
                        <a:pt x="575" y="99"/>
                      </a:cubicBezTo>
                      <a:cubicBezTo>
                        <a:pt x="575" y="99"/>
                        <a:pt x="435" y="0"/>
                        <a:pt x="330" y="69"/>
                      </a:cubicBezTo>
                      <a:cubicBezTo>
                        <a:pt x="152" y="220"/>
                        <a:pt x="152" y="220"/>
                        <a:pt x="152" y="220"/>
                      </a:cubicBezTo>
                      <a:cubicBezTo>
                        <a:pt x="152" y="220"/>
                        <a:pt x="143" y="240"/>
                        <a:pt x="131" y="257"/>
                      </a:cubicBezTo>
                      <a:cubicBezTo>
                        <a:pt x="38" y="284"/>
                        <a:pt x="38" y="284"/>
                        <a:pt x="38" y="284"/>
                      </a:cubicBezTo>
                      <a:cubicBezTo>
                        <a:pt x="0" y="325"/>
                        <a:pt x="0" y="325"/>
                        <a:pt x="0" y="325"/>
                      </a:cubicBezTo>
                      <a:cubicBezTo>
                        <a:pt x="119" y="448"/>
                        <a:pt x="119" y="448"/>
                        <a:pt x="119" y="448"/>
                      </a:cubicBezTo>
                      <a:cubicBezTo>
                        <a:pt x="203" y="395"/>
                        <a:pt x="203" y="395"/>
                        <a:pt x="203" y="395"/>
                      </a:cubicBezTo>
                      <a:cubicBezTo>
                        <a:pt x="208" y="346"/>
                        <a:pt x="208" y="346"/>
                        <a:pt x="208" y="346"/>
                      </a:cubicBezTo>
                      <a:cubicBezTo>
                        <a:pt x="270" y="293"/>
                        <a:pt x="270" y="293"/>
                        <a:pt x="270" y="293"/>
                      </a:cubicBezTo>
                      <a:cubicBezTo>
                        <a:pt x="855" y="959"/>
                        <a:pt x="855" y="959"/>
                        <a:pt x="855" y="959"/>
                      </a:cubicBezTo>
                      <a:cubicBezTo>
                        <a:pt x="855" y="959"/>
                        <a:pt x="890" y="1011"/>
                        <a:pt x="953" y="930"/>
                      </a:cubicBezTo>
                      <a:cubicBezTo>
                        <a:pt x="1000" y="890"/>
                        <a:pt x="1000" y="890"/>
                        <a:pt x="1000" y="890"/>
                      </a:cubicBezTo>
                      <a:cubicBezTo>
                        <a:pt x="1000" y="890"/>
                        <a:pt x="1034" y="849"/>
                        <a:pt x="989" y="8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2" name="Freeform 18"/>
                <p:cNvSpPr>
                  <a:spLocks/>
                </p:cNvSpPr>
                <p:nvPr/>
              </p:nvSpPr>
              <p:spPr bwMode="auto">
                <a:xfrm>
                  <a:off x="4098" y="1746"/>
                  <a:ext cx="425" cy="590"/>
                </a:xfrm>
                <a:custGeom>
                  <a:avLst/>
                  <a:gdLst>
                    <a:gd name="T0" fmla="*/ 318 w 812"/>
                    <a:gd name="T1" fmla="*/ 404 h 1128"/>
                    <a:gd name="T2" fmla="*/ 603 w 812"/>
                    <a:gd name="T3" fmla="*/ 1061 h 1128"/>
                    <a:gd name="T4" fmla="*/ 679 w 812"/>
                    <a:gd name="T5" fmla="*/ 1122 h 1128"/>
                    <a:gd name="T6" fmla="*/ 770 w 812"/>
                    <a:gd name="T7" fmla="*/ 1074 h 1128"/>
                    <a:gd name="T8" fmla="*/ 786 w 812"/>
                    <a:gd name="T9" fmla="*/ 1000 h 1128"/>
                    <a:gd name="T10" fmla="*/ 416 w 812"/>
                    <a:gd name="T11" fmla="*/ 337 h 1128"/>
                    <a:gd name="T12" fmla="*/ 463 w 812"/>
                    <a:gd name="T13" fmla="*/ 150 h 1128"/>
                    <a:gd name="T14" fmla="*/ 334 w 812"/>
                    <a:gd name="T15" fmla="*/ 0 h 1128"/>
                    <a:gd name="T16" fmla="*/ 319 w 812"/>
                    <a:gd name="T17" fmla="*/ 17 h 1128"/>
                    <a:gd name="T18" fmla="*/ 384 w 812"/>
                    <a:gd name="T19" fmla="*/ 110 h 1128"/>
                    <a:gd name="T20" fmla="*/ 308 w 812"/>
                    <a:gd name="T21" fmla="*/ 242 h 1128"/>
                    <a:gd name="T22" fmla="*/ 125 w 812"/>
                    <a:gd name="T23" fmla="*/ 223 h 1128"/>
                    <a:gd name="T24" fmla="*/ 87 w 812"/>
                    <a:gd name="T25" fmla="*/ 118 h 1128"/>
                    <a:gd name="T26" fmla="*/ 67 w 812"/>
                    <a:gd name="T27" fmla="*/ 111 h 1128"/>
                    <a:gd name="T28" fmla="*/ 117 w 812"/>
                    <a:gd name="T29" fmla="*/ 313 h 1128"/>
                    <a:gd name="T30" fmla="*/ 318 w 812"/>
                    <a:gd name="T31" fmla="*/ 404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2" h="1128">
                      <a:moveTo>
                        <a:pt x="318" y="404"/>
                      </a:moveTo>
                      <a:cubicBezTo>
                        <a:pt x="603" y="1061"/>
                        <a:pt x="603" y="1061"/>
                        <a:pt x="603" y="1061"/>
                      </a:cubicBezTo>
                      <a:cubicBezTo>
                        <a:pt x="603" y="1061"/>
                        <a:pt x="620" y="1128"/>
                        <a:pt x="679" y="1122"/>
                      </a:cubicBezTo>
                      <a:cubicBezTo>
                        <a:pt x="770" y="1074"/>
                        <a:pt x="770" y="1074"/>
                        <a:pt x="770" y="1074"/>
                      </a:cubicBezTo>
                      <a:cubicBezTo>
                        <a:pt x="770" y="1074"/>
                        <a:pt x="812" y="1066"/>
                        <a:pt x="786" y="1000"/>
                      </a:cubicBezTo>
                      <a:cubicBezTo>
                        <a:pt x="761" y="934"/>
                        <a:pt x="416" y="337"/>
                        <a:pt x="416" y="337"/>
                      </a:cubicBezTo>
                      <a:cubicBezTo>
                        <a:pt x="463" y="150"/>
                        <a:pt x="463" y="150"/>
                        <a:pt x="463" y="150"/>
                      </a:cubicBezTo>
                      <a:cubicBezTo>
                        <a:pt x="463" y="150"/>
                        <a:pt x="446" y="21"/>
                        <a:pt x="334" y="0"/>
                      </a:cubicBezTo>
                      <a:cubicBezTo>
                        <a:pt x="319" y="17"/>
                        <a:pt x="319" y="17"/>
                        <a:pt x="319" y="17"/>
                      </a:cubicBezTo>
                      <a:cubicBezTo>
                        <a:pt x="384" y="110"/>
                        <a:pt x="384" y="110"/>
                        <a:pt x="384" y="110"/>
                      </a:cubicBezTo>
                      <a:cubicBezTo>
                        <a:pt x="308" y="242"/>
                        <a:pt x="308" y="242"/>
                        <a:pt x="308" y="242"/>
                      </a:cubicBezTo>
                      <a:cubicBezTo>
                        <a:pt x="125" y="223"/>
                        <a:pt x="125" y="223"/>
                        <a:pt x="125" y="223"/>
                      </a:cubicBezTo>
                      <a:cubicBezTo>
                        <a:pt x="87" y="118"/>
                        <a:pt x="87" y="118"/>
                        <a:pt x="87" y="118"/>
                      </a:cubicBezTo>
                      <a:cubicBezTo>
                        <a:pt x="67" y="111"/>
                        <a:pt x="67" y="111"/>
                        <a:pt x="67" y="111"/>
                      </a:cubicBezTo>
                      <a:cubicBezTo>
                        <a:pt x="67" y="111"/>
                        <a:pt x="0" y="216"/>
                        <a:pt x="117" y="313"/>
                      </a:cubicBezTo>
                      <a:lnTo>
                        <a:pt x="318"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24" name="Freeform 23"/>
              <p:cNvSpPr>
                <a:spLocks noEditPoints="1"/>
              </p:cNvSpPr>
              <p:nvPr/>
            </p:nvSpPr>
            <p:spPr bwMode="auto">
              <a:xfrm>
                <a:off x="8107182" y="1329678"/>
                <a:ext cx="2440438" cy="204333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
            <p:nvSpPr>
              <p:cNvPr id="30" name="Freeform 29"/>
              <p:cNvSpPr>
                <a:spLocks/>
              </p:cNvSpPr>
              <p:nvPr/>
            </p:nvSpPr>
            <p:spPr bwMode="black">
              <a:xfrm>
                <a:off x="9042310" y="2408959"/>
                <a:ext cx="268857" cy="238921"/>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p>
            </p:txBody>
          </p:sp>
        </p:grpSp>
      </p:grpSp>
    </p:spTree>
    <p:extLst>
      <p:ext uri="{BB962C8B-B14F-4D97-AF65-F5344CB8AC3E}">
        <p14:creationId xmlns:p14="http://schemas.microsoft.com/office/powerpoint/2010/main" val="391834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Business continuity</a:t>
            </a:r>
            <a:endParaRPr lang="zh-CN" altLang="en-US" dirty="0"/>
          </a:p>
        </p:txBody>
      </p:sp>
      <p:sp>
        <p:nvSpPr>
          <p:cNvPr id="17" name="Content Placeholder 8"/>
          <p:cNvSpPr>
            <a:spLocks noGrp="1"/>
          </p:cNvSpPr>
          <p:nvPr>
            <p:ph type="body" sz="quarter" idx="13"/>
          </p:nvPr>
        </p:nvSpPr>
        <p:spPr>
          <a:xfrm>
            <a:off x="274638" y="1490472"/>
            <a:ext cx="9144000" cy="4082870"/>
          </a:xfrm>
        </p:spPr>
        <p:txBody>
          <a:bodyPr/>
          <a:lstStyle/>
          <a:p>
            <a:r>
              <a:rPr lang="en-US" sz="2400" dirty="0">
                <a:solidFill>
                  <a:srgbClr val="505050"/>
                </a:solidFill>
              </a:rPr>
              <a:t>Replicate Hyper‑V virtual machines from</a:t>
            </a:r>
            <a:br>
              <a:rPr lang="en-US" sz="2400" dirty="0">
                <a:solidFill>
                  <a:srgbClr val="505050"/>
                </a:solidFill>
              </a:rPr>
            </a:br>
            <a:r>
              <a:rPr lang="en-US" sz="2400" dirty="0">
                <a:solidFill>
                  <a:srgbClr val="505050"/>
                </a:solidFill>
              </a:rPr>
              <a:t>a primary site to a replica site</a:t>
            </a:r>
          </a:p>
          <a:p>
            <a:r>
              <a:rPr lang="en-US" sz="2400" dirty="0">
                <a:solidFill>
                  <a:srgbClr val="505050"/>
                </a:solidFill>
              </a:rPr>
              <a:t>Benefits:</a:t>
            </a:r>
          </a:p>
          <a:p>
            <a:pPr marL="520700" lvl="1" indent="-292100"/>
            <a:r>
              <a:rPr lang="en-US" sz="2000" dirty="0">
                <a:solidFill>
                  <a:srgbClr val="505050"/>
                </a:solidFill>
              </a:rPr>
              <a:t>Affordable in-box business continuity</a:t>
            </a:r>
            <a:br>
              <a:rPr lang="en-US" sz="2000" dirty="0">
                <a:solidFill>
                  <a:srgbClr val="505050"/>
                </a:solidFill>
              </a:rPr>
            </a:br>
            <a:r>
              <a:rPr lang="en-US" sz="2000" dirty="0">
                <a:solidFill>
                  <a:srgbClr val="505050"/>
                </a:solidFill>
              </a:rPr>
              <a:t>and disaster recovery</a:t>
            </a:r>
          </a:p>
          <a:p>
            <a:pPr marL="520700" lvl="1" indent="-292100"/>
            <a:r>
              <a:rPr lang="en-US" sz="2000" dirty="0">
                <a:solidFill>
                  <a:srgbClr val="505050"/>
                </a:solidFill>
              </a:rPr>
              <a:t>Failure recovery in minutes</a:t>
            </a:r>
          </a:p>
          <a:p>
            <a:pPr marL="520700" lvl="1" indent="-292100"/>
            <a:r>
              <a:rPr lang="en-US" sz="2000" dirty="0">
                <a:solidFill>
                  <a:srgbClr val="505050"/>
                </a:solidFill>
              </a:rPr>
              <a:t>More secure replication across network</a:t>
            </a:r>
          </a:p>
          <a:p>
            <a:pPr marL="520700" lvl="1" indent="-292100"/>
            <a:r>
              <a:rPr lang="en-US" sz="2000" dirty="0">
                <a:solidFill>
                  <a:srgbClr val="505050"/>
                </a:solidFill>
              </a:rPr>
              <a:t>No need for storage arrays</a:t>
            </a:r>
          </a:p>
          <a:p>
            <a:pPr marL="520700" lvl="1" indent="-292100"/>
            <a:r>
              <a:rPr lang="en-US" sz="2000" dirty="0">
                <a:solidFill>
                  <a:srgbClr val="505050"/>
                </a:solidFill>
              </a:rPr>
              <a:t>Automatic handling of live migration</a:t>
            </a:r>
          </a:p>
          <a:p>
            <a:pPr marL="520700" lvl="1" indent="-292100"/>
            <a:r>
              <a:rPr lang="en-US" sz="2000" dirty="0">
                <a:solidFill>
                  <a:srgbClr val="505050"/>
                </a:solidFill>
              </a:rPr>
              <a:t>Simple configuration and management</a:t>
            </a:r>
          </a:p>
        </p:txBody>
      </p:sp>
      <p:grpSp>
        <p:nvGrpSpPr>
          <p:cNvPr id="10" name="Group 9"/>
          <p:cNvGrpSpPr/>
          <p:nvPr/>
        </p:nvGrpSpPr>
        <p:grpSpPr>
          <a:xfrm>
            <a:off x="7132627" y="1531504"/>
            <a:ext cx="4224347" cy="4800367"/>
            <a:chOff x="7937425" y="1382633"/>
            <a:chExt cx="4224347" cy="4800367"/>
          </a:xfrm>
        </p:grpSpPr>
        <p:sp>
          <p:nvSpPr>
            <p:cNvPr id="8" name="TextBox 7"/>
            <p:cNvSpPr txBox="1"/>
            <p:nvPr/>
          </p:nvSpPr>
          <p:spPr>
            <a:xfrm>
              <a:off x="9327132" y="2409264"/>
              <a:ext cx="2834640" cy="627864"/>
            </a:xfrm>
            <a:prstGeom prst="rect">
              <a:avLst/>
            </a:prstGeom>
          </p:spPr>
          <p:txBody>
            <a:bodyPr vert="horz" wrap="square" lIns="146304" tIns="91440" rIns="146304" bIns="91440" rtlCol="0" anchor="b" anchorCtr="0">
              <a:spAutoFit/>
            </a:bodyPr>
            <a:lstStyle>
              <a:lvl1pPr marR="0" indent="0" fontAlgn="auto">
                <a:lnSpc>
                  <a:spcPct val="90000"/>
                </a:lnSpc>
                <a:spcBef>
                  <a:spcPct val="20000"/>
                </a:spcBef>
                <a:spcAft>
                  <a:spcPts val="0"/>
                </a:spcAft>
                <a:buClrTx/>
                <a:buSzPct val="90000"/>
                <a:buFont typeface="Arial" pitchFamily="34" charset="0"/>
                <a:buNone/>
                <a:tabLst/>
                <a:defRPr sz="3600" spc="0" baseline="0">
                  <a:gradFill>
                    <a:gsLst>
                      <a:gs pos="1250">
                        <a:schemeClr val="tx1"/>
                      </a:gs>
                      <a:gs pos="99000">
                        <a:schemeClr val="tx1"/>
                      </a:gs>
                    </a:gsLst>
                    <a:lin ang="5400000" scaled="0"/>
                  </a:gradFill>
                  <a:latin typeface="+mj-lt"/>
                </a:defRPr>
              </a:lvl1pPr>
              <a:lvl2pPr marL="0" marR="0" lvl="1" indent="0" fontAlgn="auto">
                <a:lnSpc>
                  <a:spcPct val="90000"/>
                </a:lnSpc>
                <a:spcBef>
                  <a:spcPct val="20000"/>
                </a:spcBef>
                <a:spcAft>
                  <a:spcPts val="0"/>
                </a:spcAft>
                <a:buClrTx/>
                <a:buSzPct val="90000"/>
                <a:buFontTx/>
                <a:buNone/>
                <a:tabLst/>
                <a:defRPr spc="0" baseline="0">
                  <a:gradFill>
                    <a:gsLst>
                      <a:gs pos="1250">
                        <a:schemeClr val="tx1"/>
                      </a:gs>
                      <a:gs pos="100000">
                        <a:schemeClr val="tx1"/>
                      </a:gs>
                    </a:gsLst>
                    <a:lin ang="5400000" scaled="0"/>
                  </a:gradFill>
                </a:defRPr>
              </a:lvl2pPr>
              <a:lvl3pPr marL="228600" marR="0" indent="0" fontAlgn="auto">
                <a:lnSpc>
                  <a:spcPct val="90000"/>
                </a:lnSpc>
                <a:spcBef>
                  <a:spcPct val="20000"/>
                </a:spcBef>
                <a:spcAft>
                  <a:spcPts val="0"/>
                </a:spcAft>
                <a:buClrTx/>
                <a:buSzPct val="90000"/>
                <a:buFont typeface="Arial" pitchFamily="34" charset="0"/>
                <a:buNone/>
                <a:tabLst/>
                <a:defRPr sz="2000" spc="0" baseline="0">
                  <a:gradFill>
                    <a:gsLst>
                      <a:gs pos="1250">
                        <a:schemeClr val="tx1"/>
                      </a:gs>
                      <a:gs pos="100000">
                        <a:schemeClr val="tx1"/>
                      </a:gs>
                    </a:gsLst>
                    <a:lin ang="5400000" scaled="0"/>
                  </a:gradFill>
                </a:defRPr>
              </a:lvl3pPr>
              <a:lvl4pPr marL="4572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4pPr>
              <a:lvl5pPr marL="6858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sz="1600" dirty="0">
                  <a:solidFill>
                    <a:srgbClr val="505050"/>
                  </a:solidFill>
                  <a:latin typeface="+mn-lt"/>
                </a:rPr>
                <a:t>Virtual instance running</a:t>
              </a:r>
              <a:br>
                <a:rPr lang="en-US" sz="1600" dirty="0">
                  <a:solidFill>
                    <a:srgbClr val="505050"/>
                  </a:solidFill>
                  <a:latin typeface="+mn-lt"/>
                </a:rPr>
              </a:br>
              <a:r>
                <a:rPr lang="en-US" sz="1600" b="1" dirty="0">
                  <a:solidFill>
                    <a:srgbClr val="505050"/>
                  </a:solidFill>
                  <a:latin typeface="+mn-lt"/>
                </a:rPr>
                <a:t>Windows Server Essentials</a:t>
              </a:r>
            </a:p>
          </p:txBody>
        </p:sp>
        <p:sp>
          <p:nvSpPr>
            <p:cNvPr id="14" name="Freeform 5"/>
            <p:cNvSpPr>
              <a:spLocks/>
            </p:cNvSpPr>
            <p:nvPr/>
          </p:nvSpPr>
          <p:spPr bwMode="auto">
            <a:xfrm>
              <a:off x="8314478" y="3863018"/>
              <a:ext cx="3341523" cy="2319982"/>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00BBF1"/>
            </a:solidFill>
            <a:ln>
              <a:noFill/>
            </a:ln>
          </p:spPr>
          <p:txBody>
            <a:bodyPr vert="horz" wrap="square" lIns="93235" tIns="46617" rIns="93235" bIns="46617" numCol="1" anchor="t" anchorCtr="0" compatLnSpc="1">
              <a:prstTxWarp prst="textNoShape">
                <a:avLst/>
              </a:prstTxWarp>
            </a:bodyPr>
            <a:lstStyle/>
            <a:p>
              <a:endParaRPr lang="en-US" sz="1836" dirty="0">
                <a:gradFill>
                  <a:gsLst>
                    <a:gs pos="1250">
                      <a:srgbClr val="FFFFFF"/>
                    </a:gs>
                    <a:gs pos="100000">
                      <a:srgbClr val="FFFFFF"/>
                    </a:gs>
                  </a:gsLst>
                  <a:lin ang="5400000" scaled="0"/>
                </a:gradFill>
              </a:endParaRPr>
            </a:p>
          </p:txBody>
        </p:sp>
        <p:sp>
          <p:nvSpPr>
            <p:cNvPr id="3" name="TextBox 2"/>
            <p:cNvSpPr txBox="1"/>
            <p:nvPr/>
          </p:nvSpPr>
          <p:spPr>
            <a:xfrm>
              <a:off x="9967236" y="4796964"/>
              <a:ext cx="1346080" cy="627864"/>
            </a:xfrm>
            <a:prstGeom prst="rect">
              <a:avLst/>
            </a:prstGeom>
          </p:spPr>
          <p:txBody>
            <a:bodyPr vert="horz" wrap="square" lIns="146304" tIns="91440" rIns="146304" bIns="91440" rtlCol="0">
              <a:spAutoFit/>
            </a:bodyPr>
            <a:lstStyle>
              <a:defPPr>
                <a:defRPr lang="en-US"/>
              </a:defPPr>
              <a:lvl1pPr marR="0" indent="0" fontAlgn="auto">
                <a:lnSpc>
                  <a:spcPct val="90000"/>
                </a:lnSpc>
                <a:spcBef>
                  <a:spcPct val="20000"/>
                </a:spcBef>
                <a:spcAft>
                  <a:spcPts val="0"/>
                </a:spcAft>
                <a:buClrTx/>
                <a:buSzPct val="90000"/>
                <a:buFont typeface="Arial" pitchFamily="34" charset="0"/>
                <a:buNone/>
                <a:tabLst/>
                <a:defRPr sz="1600" spc="0" baseline="0">
                  <a:gradFill>
                    <a:gsLst>
                      <a:gs pos="1250">
                        <a:schemeClr val="accent1"/>
                      </a:gs>
                      <a:gs pos="100000">
                        <a:schemeClr val="accent1"/>
                      </a:gs>
                    </a:gsLst>
                    <a:lin ang="5400000" scaled="0"/>
                  </a:gradFill>
                </a:defRPr>
              </a:lvl1pPr>
              <a:lvl2pPr marL="0" marR="0" lvl="1" indent="0" fontAlgn="auto">
                <a:lnSpc>
                  <a:spcPct val="90000"/>
                </a:lnSpc>
                <a:spcBef>
                  <a:spcPct val="20000"/>
                </a:spcBef>
                <a:spcAft>
                  <a:spcPts val="0"/>
                </a:spcAft>
                <a:buClrTx/>
                <a:buSzPct val="90000"/>
                <a:buFontTx/>
                <a:buNone/>
                <a:tabLst/>
                <a:defRPr spc="0" baseline="0">
                  <a:gradFill>
                    <a:gsLst>
                      <a:gs pos="1250">
                        <a:schemeClr val="tx1"/>
                      </a:gs>
                      <a:gs pos="100000">
                        <a:schemeClr val="tx1"/>
                      </a:gs>
                    </a:gsLst>
                    <a:lin ang="5400000" scaled="0"/>
                  </a:gradFill>
                </a:defRPr>
              </a:lvl2pPr>
              <a:lvl3pPr marL="228600" marR="0" indent="0" fontAlgn="auto">
                <a:lnSpc>
                  <a:spcPct val="90000"/>
                </a:lnSpc>
                <a:spcBef>
                  <a:spcPct val="20000"/>
                </a:spcBef>
                <a:spcAft>
                  <a:spcPts val="0"/>
                </a:spcAft>
                <a:buClrTx/>
                <a:buSzPct val="90000"/>
                <a:buFont typeface="Arial" pitchFamily="34" charset="0"/>
                <a:buNone/>
                <a:tabLst/>
                <a:defRPr sz="2000" spc="0" baseline="0">
                  <a:gradFill>
                    <a:gsLst>
                      <a:gs pos="1250">
                        <a:schemeClr val="tx1"/>
                      </a:gs>
                      <a:gs pos="100000">
                        <a:schemeClr val="tx1"/>
                      </a:gs>
                    </a:gsLst>
                    <a:lin ang="5400000" scaled="0"/>
                  </a:gradFill>
                </a:defRPr>
              </a:lvl3pPr>
              <a:lvl4pPr marL="4572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4pPr>
              <a:lvl5pPr marL="685800" marR="0" indent="0" fontAlgn="auto">
                <a:lnSpc>
                  <a:spcPct val="90000"/>
                </a:lnSpc>
                <a:spcBef>
                  <a:spcPct val="20000"/>
                </a:spcBef>
                <a:spcAft>
                  <a:spcPts val="0"/>
                </a:spcAft>
                <a:buClrTx/>
                <a:buSzPct val="90000"/>
                <a:buFont typeface="Arial" pitchFamily="34" charset="0"/>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gradFill>
                    <a:gsLst>
                      <a:gs pos="1250">
                        <a:srgbClr val="FFFFFF"/>
                      </a:gs>
                      <a:gs pos="100000">
                        <a:srgbClr val="FFFFFF"/>
                      </a:gs>
                    </a:gsLst>
                    <a:lin ang="5400000" scaled="0"/>
                  </a:gradFill>
                </a:rPr>
                <a:t>Hyper-V replica site</a:t>
              </a:r>
            </a:p>
          </p:txBody>
        </p:sp>
        <p:grpSp>
          <p:nvGrpSpPr>
            <p:cNvPr id="22" name="Group 4"/>
            <p:cNvGrpSpPr>
              <a:grpSpLocks noChangeAspect="1"/>
            </p:cNvGrpSpPr>
            <p:nvPr/>
          </p:nvGrpSpPr>
          <p:grpSpPr bwMode="auto">
            <a:xfrm>
              <a:off x="8320884" y="1382633"/>
              <a:ext cx="1011192" cy="1656505"/>
              <a:chOff x="5830" y="507"/>
              <a:chExt cx="503" cy="824"/>
            </a:xfrm>
          </p:grpSpPr>
          <p:sp>
            <p:nvSpPr>
              <p:cNvPr id="24" name="Freeform 5"/>
              <p:cNvSpPr>
                <a:spLocks noEditPoints="1"/>
              </p:cNvSpPr>
              <p:nvPr/>
            </p:nvSpPr>
            <p:spPr bwMode="auto">
              <a:xfrm>
                <a:off x="5830" y="507"/>
                <a:ext cx="503" cy="824"/>
              </a:xfrm>
              <a:custGeom>
                <a:avLst/>
                <a:gdLst>
                  <a:gd name="T0" fmla="*/ 434 w 840"/>
                  <a:gd name="T1" fmla="*/ 1360 h 1376"/>
                  <a:gd name="T2" fmla="*/ 508 w 840"/>
                  <a:gd name="T3" fmla="*/ 1356 h 1376"/>
                  <a:gd name="T4" fmla="*/ 290 w 840"/>
                  <a:gd name="T5" fmla="*/ 1373 h 1376"/>
                  <a:gd name="T6" fmla="*/ 242 w 840"/>
                  <a:gd name="T7" fmla="*/ 1372 h 1376"/>
                  <a:gd name="T8" fmla="*/ 242 w 840"/>
                  <a:gd name="T9" fmla="*/ 1372 h 1376"/>
                  <a:gd name="T10" fmla="*/ 98 w 840"/>
                  <a:gd name="T11" fmla="*/ 1353 h 1376"/>
                  <a:gd name="T12" fmla="*/ 556 w 840"/>
                  <a:gd name="T13" fmla="*/ 1370 h 1376"/>
                  <a:gd name="T14" fmla="*/ 556 w 840"/>
                  <a:gd name="T15" fmla="*/ 1370 h 1376"/>
                  <a:gd name="T16" fmla="*/ 700 w 840"/>
                  <a:gd name="T17" fmla="*/ 1363 h 1376"/>
                  <a:gd name="T18" fmla="*/ 795 w 840"/>
                  <a:gd name="T19" fmla="*/ 1342 h 1376"/>
                  <a:gd name="T20" fmla="*/ 40 w 840"/>
                  <a:gd name="T21" fmla="*/ 1340 h 1376"/>
                  <a:gd name="T22" fmla="*/ 59 w 840"/>
                  <a:gd name="T23" fmla="*/ 1337 h 1376"/>
                  <a:gd name="T24" fmla="*/ 840 w 840"/>
                  <a:gd name="T25" fmla="*/ 1289 h 1376"/>
                  <a:gd name="T26" fmla="*/ 18 w 840"/>
                  <a:gd name="T27" fmla="*/ 1254 h 1376"/>
                  <a:gd name="T28" fmla="*/ 824 w 840"/>
                  <a:gd name="T29" fmla="*/ 1241 h 1376"/>
                  <a:gd name="T30" fmla="*/ 824 w 840"/>
                  <a:gd name="T31" fmla="*/ 1241 h 1376"/>
                  <a:gd name="T32" fmla="*/ 36 w 840"/>
                  <a:gd name="T33" fmla="*/ 1110 h 1376"/>
                  <a:gd name="T34" fmla="*/ 840 w 840"/>
                  <a:gd name="T35" fmla="*/ 1097 h 1376"/>
                  <a:gd name="T36" fmla="*/ 21 w 840"/>
                  <a:gd name="T37" fmla="*/ 1062 h 1376"/>
                  <a:gd name="T38" fmla="*/ 824 w 840"/>
                  <a:gd name="T39" fmla="*/ 1049 h 1376"/>
                  <a:gd name="T40" fmla="*/ 824 w 840"/>
                  <a:gd name="T41" fmla="*/ 1049 h 1376"/>
                  <a:gd name="T42" fmla="*/ 38 w 840"/>
                  <a:gd name="T43" fmla="*/ 918 h 1376"/>
                  <a:gd name="T44" fmla="*/ 839 w 840"/>
                  <a:gd name="T45" fmla="*/ 905 h 1376"/>
                  <a:gd name="T46" fmla="*/ 23 w 840"/>
                  <a:gd name="T47" fmla="*/ 869 h 1376"/>
                  <a:gd name="T48" fmla="*/ 39 w 840"/>
                  <a:gd name="T49" fmla="*/ 821 h 1376"/>
                  <a:gd name="T50" fmla="*/ 823 w 840"/>
                  <a:gd name="T51" fmla="*/ 857 h 1376"/>
                  <a:gd name="T52" fmla="*/ 823 w 840"/>
                  <a:gd name="T53" fmla="*/ 857 h 1376"/>
                  <a:gd name="T54" fmla="*/ 21 w 840"/>
                  <a:gd name="T55" fmla="*/ 726 h 1376"/>
                  <a:gd name="T56" fmla="*/ 823 w 840"/>
                  <a:gd name="T57" fmla="*/ 761 h 1376"/>
                  <a:gd name="T58" fmla="*/ 823 w 840"/>
                  <a:gd name="T59" fmla="*/ 761 h 1376"/>
                  <a:gd name="T60" fmla="*/ 1 w 840"/>
                  <a:gd name="T61" fmla="*/ 632 h 1376"/>
                  <a:gd name="T62" fmla="*/ 16 w 840"/>
                  <a:gd name="T63" fmla="*/ 681 h 1376"/>
                  <a:gd name="T64" fmla="*/ 839 w 840"/>
                  <a:gd name="T65" fmla="*/ 617 h 1376"/>
                  <a:gd name="T66" fmla="*/ 2 w 840"/>
                  <a:gd name="T67" fmla="*/ 584 h 1376"/>
                  <a:gd name="T68" fmla="*/ 823 w 840"/>
                  <a:gd name="T69" fmla="*/ 569 h 1376"/>
                  <a:gd name="T70" fmla="*/ 823 w 840"/>
                  <a:gd name="T71" fmla="*/ 569 h 1376"/>
                  <a:gd name="T72" fmla="*/ 20 w 840"/>
                  <a:gd name="T73" fmla="*/ 440 h 1376"/>
                  <a:gd name="T74" fmla="*/ 838 w 840"/>
                  <a:gd name="T75" fmla="*/ 425 h 1376"/>
                  <a:gd name="T76" fmla="*/ 5 w 840"/>
                  <a:gd name="T77" fmla="*/ 392 h 1376"/>
                  <a:gd name="T78" fmla="*/ 822 w 840"/>
                  <a:gd name="T79" fmla="*/ 377 h 1376"/>
                  <a:gd name="T80" fmla="*/ 819 w 840"/>
                  <a:gd name="T81" fmla="*/ 332 h 1376"/>
                  <a:gd name="T82" fmla="*/ 838 w 840"/>
                  <a:gd name="T83" fmla="*/ 377 h 1376"/>
                  <a:gd name="T84" fmla="*/ 767 w 840"/>
                  <a:gd name="T85" fmla="*/ 254 h 1376"/>
                  <a:gd name="T86" fmla="*/ 7 w 840"/>
                  <a:gd name="T87" fmla="*/ 296 h 1376"/>
                  <a:gd name="T88" fmla="*/ 719 w 840"/>
                  <a:gd name="T89" fmla="*/ 237 h 1376"/>
                  <a:gd name="T90" fmla="*/ 719 w 840"/>
                  <a:gd name="T91" fmla="*/ 237 h 1376"/>
                  <a:gd name="T92" fmla="*/ 25 w 840"/>
                  <a:gd name="T93" fmla="*/ 152 h 1376"/>
                  <a:gd name="T94" fmla="*/ 615 w 840"/>
                  <a:gd name="T95" fmla="*/ 136 h 1376"/>
                  <a:gd name="T96" fmla="*/ 529 w 840"/>
                  <a:gd name="T97" fmla="*/ 90 h 1376"/>
                  <a:gd name="T98" fmla="*/ 26 w 840"/>
                  <a:gd name="T99" fmla="*/ 104 h 1376"/>
                  <a:gd name="T100" fmla="*/ 26 w 840"/>
                  <a:gd name="T101" fmla="*/ 104 h 1376"/>
                  <a:gd name="T102" fmla="*/ 501 w 840"/>
                  <a:gd name="T103" fmla="*/ 48 h 1376"/>
                  <a:gd name="T104" fmla="*/ 94 w 840"/>
                  <a:gd name="T105" fmla="*/ 25 h 1376"/>
                  <a:gd name="T106" fmla="*/ 81 w 840"/>
                  <a:gd name="T107" fmla="*/ 44 h 1376"/>
                  <a:gd name="T108" fmla="*/ 223 w 840"/>
                  <a:gd name="T109" fmla="*/ 29 h 1376"/>
                  <a:gd name="T110" fmla="*/ 367 w 840"/>
                  <a:gd name="T111" fmla="*/ 16 h 1376"/>
                  <a:gd name="T112" fmla="*/ 409 w 840"/>
                  <a:gd name="T113" fmla="*/ 8 h 1376"/>
                  <a:gd name="T114" fmla="*/ 412 w 840"/>
                  <a:gd name="T115" fmla="*/ 10 h 1376"/>
                  <a:gd name="T116" fmla="*/ 271 w 840"/>
                  <a:gd name="T117" fmla="*/ 24 h 1376"/>
                  <a:gd name="T118" fmla="*/ 271 w 840"/>
                  <a:gd name="T119" fmla="*/ 2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0" h="1376">
                    <a:moveTo>
                      <a:pt x="434" y="1376"/>
                    </a:moveTo>
                    <a:cubicBezTo>
                      <a:pt x="386" y="1375"/>
                      <a:pt x="386" y="1375"/>
                      <a:pt x="386" y="1375"/>
                    </a:cubicBezTo>
                    <a:cubicBezTo>
                      <a:pt x="386" y="1359"/>
                      <a:pt x="386" y="1359"/>
                      <a:pt x="386" y="1359"/>
                    </a:cubicBezTo>
                    <a:cubicBezTo>
                      <a:pt x="434" y="1360"/>
                      <a:pt x="434" y="1360"/>
                      <a:pt x="434" y="1360"/>
                    </a:cubicBezTo>
                    <a:lnTo>
                      <a:pt x="434" y="1376"/>
                    </a:lnTo>
                    <a:close/>
                    <a:moveTo>
                      <a:pt x="460" y="1375"/>
                    </a:moveTo>
                    <a:cubicBezTo>
                      <a:pt x="460" y="1359"/>
                      <a:pt x="460" y="1359"/>
                      <a:pt x="460" y="1359"/>
                    </a:cubicBezTo>
                    <a:cubicBezTo>
                      <a:pt x="508" y="1356"/>
                      <a:pt x="508" y="1356"/>
                      <a:pt x="508" y="1356"/>
                    </a:cubicBezTo>
                    <a:cubicBezTo>
                      <a:pt x="508" y="1372"/>
                      <a:pt x="508" y="1372"/>
                      <a:pt x="508" y="1372"/>
                    </a:cubicBezTo>
                    <a:lnTo>
                      <a:pt x="460" y="1375"/>
                    </a:lnTo>
                    <a:close/>
                    <a:moveTo>
                      <a:pt x="338" y="1374"/>
                    </a:moveTo>
                    <a:cubicBezTo>
                      <a:pt x="290" y="1373"/>
                      <a:pt x="290" y="1373"/>
                      <a:pt x="290" y="1373"/>
                    </a:cubicBezTo>
                    <a:cubicBezTo>
                      <a:pt x="290" y="1357"/>
                      <a:pt x="290" y="1357"/>
                      <a:pt x="290" y="1357"/>
                    </a:cubicBezTo>
                    <a:cubicBezTo>
                      <a:pt x="338" y="1358"/>
                      <a:pt x="338" y="1358"/>
                      <a:pt x="338" y="1358"/>
                    </a:cubicBezTo>
                    <a:lnTo>
                      <a:pt x="338" y="1374"/>
                    </a:lnTo>
                    <a:close/>
                    <a:moveTo>
                      <a:pt x="242" y="1372"/>
                    </a:moveTo>
                    <a:cubicBezTo>
                      <a:pt x="225" y="1372"/>
                      <a:pt x="209" y="1372"/>
                      <a:pt x="193" y="1371"/>
                    </a:cubicBezTo>
                    <a:cubicBezTo>
                      <a:pt x="194" y="1355"/>
                      <a:pt x="194" y="1355"/>
                      <a:pt x="194" y="1355"/>
                    </a:cubicBezTo>
                    <a:cubicBezTo>
                      <a:pt x="209" y="1356"/>
                      <a:pt x="225" y="1356"/>
                      <a:pt x="242" y="1356"/>
                    </a:cubicBezTo>
                    <a:lnTo>
                      <a:pt x="242" y="1372"/>
                    </a:lnTo>
                    <a:close/>
                    <a:moveTo>
                      <a:pt x="145" y="1370"/>
                    </a:moveTo>
                    <a:cubicBezTo>
                      <a:pt x="124" y="1370"/>
                      <a:pt x="110" y="1369"/>
                      <a:pt x="102" y="1369"/>
                    </a:cubicBezTo>
                    <a:cubicBezTo>
                      <a:pt x="100" y="1369"/>
                      <a:pt x="98" y="1369"/>
                      <a:pt x="97" y="1369"/>
                    </a:cubicBezTo>
                    <a:cubicBezTo>
                      <a:pt x="98" y="1353"/>
                      <a:pt x="98" y="1353"/>
                      <a:pt x="98" y="1353"/>
                    </a:cubicBezTo>
                    <a:cubicBezTo>
                      <a:pt x="100" y="1353"/>
                      <a:pt x="101" y="1353"/>
                      <a:pt x="103" y="1353"/>
                    </a:cubicBezTo>
                    <a:cubicBezTo>
                      <a:pt x="110" y="1353"/>
                      <a:pt x="124" y="1354"/>
                      <a:pt x="146" y="1354"/>
                    </a:cubicBezTo>
                    <a:lnTo>
                      <a:pt x="145" y="1370"/>
                    </a:lnTo>
                    <a:close/>
                    <a:moveTo>
                      <a:pt x="556" y="1370"/>
                    </a:moveTo>
                    <a:cubicBezTo>
                      <a:pt x="556" y="1354"/>
                      <a:pt x="556" y="1354"/>
                      <a:pt x="556" y="1354"/>
                    </a:cubicBezTo>
                    <a:cubicBezTo>
                      <a:pt x="603" y="1352"/>
                      <a:pt x="603" y="1352"/>
                      <a:pt x="603" y="1352"/>
                    </a:cubicBezTo>
                    <a:cubicBezTo>
                      <a:pt x="604" y="1368"/>
                      <a:pt x="604" y="1368"/>
                      <a:pt x="604" y="1368"/>
                    </a:cubicBezTo>
                    <a:lnTo>
                      <a:pt x="556" y="1370"/>
                    </a:lnTo>
                    <a:close/>
                    <a:moveTo>
                      <a:pt x="652" y="1365"/>
                    </a:moveTo>
                    <a:cubicBezTo>
                      <a:pt x="651" y="1349"/>
                      <a:pt x="651" y="1349"/>
                      <a:pt x="651" y="1349"/>
                    </a:cubicBezTo>
                    <a:cubicBezTo>
                      <a:pt x="699" y="1347"/>
                      <a:pt x="699" y="1347"/>
                      <a:pt x="699" y="1347"/>
                    </a:cubicBezTo>
                    <a:cubicBezTo>
                      <a:pt x="700" y="1363"/>
                      <a:pt x="700" y="1363"/>
                      <a:pt x="700" y="1363"/>
                    </a:cubicBezTo>
                    <a:lnTo>
                      <a:pt x="652" y="1365"/>
                    </a:lnTo>
                    <a:close/>
                    <a:moveTo>
                      <a:pt x="748" y="1361"/>
                    </a:moveTo>
                    <a:cubicBezTo>
                      <a:pt x="747" y="1345"/>
                      <a:pt x="747" y="1345"/>
                      <a:pt x="747" y="1345"/>
                    </a:cubicBezTo>
                    <a:cubicBezTo>
                      <a:pt x="795" y="1342"/>
                      <a:pt x="795" y="1342"/>
                      <a:pt x="795" y="1342"/>
                    </a:cubicBezTo>
                    <a:cubicBezTo>
                      <a:pt x="796" y="1358"/>
                      <a:pt x="796" y="1358"/>
                      <a:pt x="796" y="1358"/>
                    </a:cubicBezTo>
                    <a:lnTo>
                      <a:pt x="748" y="1361"/>
                    </a:lnTo>
                    <a:close/>
                    <a:moveTo>
                      <a:pt x="49" y="1349"/>
                    </a:moveTo>
                    <a:cubicBezTo>
                      <a:pt x="45" y="1346"/>
                      <a:pt x="42" y="1343"/>
                      <a:pt x="40" y="1340"/>
                    </a:cubicBezTo>
                    <a:cubicBezTo>
                      <a:pt x="31" y="1330"/>
                      <a:pt x="25" y="1318"/>
                      <a:pt x="21" y="1304"/>
                    </a:cubicBezTo>
                    <a:cubicBezTo>
                      <a:pt x="37" y="1300"/>
                      <a:pt x="37" y="1300"/>
                      <a:pt x="37" y="1300"/>
                    </a:cubicBezTo>
                    <a:cubicBezTo>
                      <a:pt x="40" y="1311"/>
                      <a:pt x="45" y="1321"/>
                      <a:pt x="52" y="1329"/>
                    </a:cubicBezTo>
                    <a:cubicBezTo>
                      <a:pt x="54" y="1332"/>
                      <a:pt x="56" y="1334"/>
                      <a:pt x="59" y="1337"/>
                    </a:cubicBezTo>
                    <a:lnTo>
                      <a:pt x="49" y="1349"/>
                    </a:lnTo>
                    <a:close/>
                    <a:moveTo>
                      <a:pt x="824" y="1337"/>
                    </a:moveTo>
                    <a:cubicBezTo>
                      <a:pt x="824" y="1289"/>
                      <a:pt x="824" y="1289"/>
                      <a:pt x="824" y="1289"/>
                    </a:cubicBezTo>
                    <a:cubicBezTo>
                      <a:pt x="840" y="1289"/>
                      <a:pt x="840" y="1289"/>
                      <a:pt x="840" y="1289"/>
                    </a:cubicBezTo>
                    <a:cubicBezTo>
                      <a:pt x="840" y="1337"/>
                      <a:pt x="840" y="1337"/>
                      <a:pt x="840" y="1337"/>
                    </a:cubicBezTo>
                    <a:lnTo>
                      <a:pt x="824" y="1337"/>
                    </a:lnTo>
                    <a:close/>
                    <a:moveTo>
                      <a:pt x="34" y="1255"/>
                    </a:moveTo>
                    <a:cubicBezTo>
                      <a:pt x="18" y="1254"/>
                      <a:pt x="18" y="1254"/>
                      <a:pt x="18" y="1254"/>
                    </a:cubicBezTo>
                    <a:cubicBezTo>
                      <a:pt x="19" y="1206"/>
                      <a:pt x="19" y="1206"/>
                      <a:pt x="19" y="1206"/>
                    </a:cubicBezTo>
                    <a:cubicBezTo>
                      <a:pt x="35" y="1206"/>
                      <a:pt x="35" y="1206"/>
                      <a:pt x="35" y="1206"/>
                    </a:cubicBezTo>
                    <a:lnTo>
                      <a:pt x="34" y="1255"/>
                    </a:lnTo>
                    <a:close/>
                    <a:moveTo>
                      <a:pt x="824" y="1241"/>
                    </a:moveTo>
                    <a:cubicBezTo>
                      <a:pt x="824" y="1193"/>
                      <a:pt x="824" y="1193"/>
                      <a:pt x="824" y="1193"/>
                    </a:cubicBezTo>
                    <a:cubicBezTo>
                      <a:pt x="840" y="1193"/>
                      <a:pt x="840" y="1193"/>
                      <a:pt x="840" y="1193"/>
                    </a:cubicBezTo>
                    <a:cubicBezTo>
                      <a:pt x="840" y="1241"/>
                      <a:pt x="840" y="1241"/>
                      <a:pt x="840" y="1241"/>
                    </a:cubicBezTo>
                    <a:lnTo>
                      <a:pt x="824" y="1241"/>
                    </a:lnTo>
                    <a:close/>
                    <a:moveTo>
                      <a:pt x="35" y="1158"/>
                    </a:moveTo>
                    <a:cubicBezTo>
                      <a:pt x="19" y="1158"/>
                      <a:pt x="19" y="1158"/>
                      <a:pt x="19" y="1158"/>
                    </a:cubicBezTo>
                    <a:cubicBezTo>
                      <a:pt x="20" y="1110"/>
                      <a:pt x="20" y="1110"/>
                      <a:pt x="20" y="1110"/>
                    </a:cubicBezTo>
                    <a:cubicBezTo>
                      <a:pt x="36" y="1110"/>
                      <a:pt x="36" y="1110"/>
                      <a:pt x="36" y="1110"/>
                    </a:cubicBezTo>
                    <a:lnTo>
                      <a:pt x="35" y="1158"/>
                    </a:lnTo>
                    <a:close/>
                    <a:moveTo>
                      <a:pt x="824" y="1145"/>
                    </a:moveTo>
                    <a:cubicBezTo>
                      <a:pt x="824" y="1097"/>
                      <a:pt x="824" y="1097"/>
                      <a:pt x="824" y="1097"/>
                    </a:cubicBezTo>
                    <a:cubicBezTo>
                      <a:pt x="840" y="1097"/>
                      <a:pt x="840" y="1097"/>
                      <a:pt x="840" y="1097"/>
                    </a:cubicBezTo>
                    <a:cubicBezTo>
                      <a:pt x="840" y="1145"/>
                      <a:pt x="840" y="1145"/>
                      <a:pt x="840" y="1145"/>
                    </a:cubicBezTo>
                    <a:lnTo>
                      <a:pt x="824" y="1145"/>
                    </a:lnTo>
                    <a:close/>
                    <a:moveTo>
                      <a:pt x="37" y="1062"/>
                    </a:moveTo>
                    <a:cubicBezTo>
                      <a:pt x="21" y="1062"/>
                      <a:pt x="21" y="1062"/>
                      <a:pt x="21" y="1062"/>
                    </a:cubicBezTo>
                    <a:cubicBezTo>
                      <a:pt x="21" y="1014"/>
                      <a:pt x="21" y="1014"/>
                      <a:pt x="21" y="1014"/>
                    </a:cubicBezTo>
                    <a:cubicBezTo>
                      <a:pt x="37" y="1014"/>
                      <a:pt x="37" y="1014"/>
                      <a:pt x="37" y="1014"/>
                    </a:cubicBezTo>
                    <a:lnTo>
                      <a:pt x="37" y="1062"/>
                    </a:lnTo>
                    <a:close/>
                    <a:moveTo>
                      <a:pt x="824" y="1049"/>
                    </a:moveTo>
                    <a:cubicBezTo>
                      <a:pt x="824" y="1001"/>
                      <a:pt x="824" y="1001"/>
                      <a:pt x="824" y="1001"/>
                    </a:cubicBezTo>
                    <a:cubicBezTo>
                      <a:pt x="840" y="1001"/>
                      <a:pt x="840" y="1001"/>
                      <a:pt x="840" y="1001"/>
                    </a:cubicBezTo>
                    <a:cubicBezTo>
                      <a:pt x="840" y="1049"/>
                      <a:pt x="840" y="1049"/>
                      <a:pt x="840" y="1049"/>
                    </a:cubicBezTo>
                    <a:lnTo>
                      <a:pt x="824" y="1049"/>
                    </a:lnTo>
                    <a:close/>
                    <a:moveTo>
                      <a:pt x="38" y="966"/>
                    </a:moveTo>
                    <a:cubicBezTo>
                      <a:pt x="22" y="966"/>
                      <a:pt x="22" y="966"/>
                      <a:pt x="22" y="966"/>
                    </a:cubicBezTo>
                    <a:cubicBezTo>
                      <a:pt x="22" y="918"/>
                      <a:pt x="22" y="918"/>
                      <a:pt x="22" y="918"/>
                    </a:cubicBezTo>
                    <a:cubicBezTo>
                      <a:pt x="38" y="918"/>
                      <a:pt x="38" y="918"/>
                      <a:pt x="38" y="918"/>
                    </a:cubicBezTo>
                    <a:lnTo>
                      <a:pt x="38" y="966"/>
                    </a:lnTo>
                    <a:close/>
                    <a:moveTo>
                      <a:pt x="824" y="953"/>
                    </a:moveTo>
                    <a:cubicBezTo>
                      <a:pt x="823" y="905"/>
                      <a:pt x="823" y="905"/>
                      <a:pt x="823" y="905"/>
                    </a:cubicBezTo>
                    <a:cubicBezTo>
                      <a:pt x="839" y="905"/>
                      <a:pt x="839" y="905"/>
                      <a:pt x="839" y="905"/>
                    </a:cubicBezTo>
                    <a:cubicBezTo>
                      <a:pt x="840" y="953"/>
                      <a:pt x="840" y="953"/>
                      <a:pt x="840" y="953"/>
                    </a:cubicBezTo>
                    <a:lnTo>
                      <a:pt x="824" y="953"/>
                    </a:lnTo>
                    <a:close/>
                    <a:moveTo>
                      <a:pt x="39" y="870"/>
                    </a:moveTo>
                    <a:cubicBezTo>
                      <a:pt x="23" y="869"/>
                      <a:pt x="23" y="869"/>
                      <a:pt x="23" y="869"/>
                    </a:cubicBezTo>
                    <a:cubicBezTo>
                      <a:pt x="23" y="859"/>
                      <a:pt x="23" y="852"/>
                      <a:pt x="23" y="848"/>
                    </a:cubicBezTo>
                    <a:cubicBezTo>
                      <a:pt x="23" y="842"/>
                      <a:pt x="23" y="837"/>
                      <a:pt x="23" y="831"/>
                    </a:cubicBezTo>
                    <a:cubicBezTo>
                      <a:pt x="23" y="828"/>
                      <a:pt x="23" y="825"/>
                      <a:pt x="23" y="821"/>
                    </a:cubicBezTo>
                    <a:cubicBezTo>
                      <a:pt x="39" y="821"/>
                      <a:pt x="39" y="821"/>
                      <a:pt x="39" y="821"/>
                    </a:cubicBezTo>
                    <a:cubicBezTo>
                      <a:pt x="39" y="825"/>
                      <a:pt x="39" y="828"/>
                      <a:pt x="39" y="831"/>
                    </a:cubicBezTo>
                    <a:cubicBezTo>
                      <a:pt x="39" y="837"/>
                      <a:pt x="39" y="842"/>
                      <a:pt x="39" y="848"/>
                    </a:cubicBezTo>
                    <a:cubicBezTo>
                      <a:pt x="39" y="852"/>
                      <a:pt x="39" y="859"/>
                      <a:pt x="39" y="870"/>
                    </a:cubicBezTo>
                    <a:close/>
                    <a:moveTo>
                      <a:pt x="823" y="857"/>
                    </a:moveTo>
                    <a:cubicBezTo>
                      <a:pt x="823" y="809"/>
                      <a:pt x="823" y="809"/>
                      <a:pt x="823" y="809"/>
                    </a:cubicBezTo>
                    <a:cubicBezTo>
                      <a:pt x="839" y="809"/>
                      <a:pt x="839" y="809"/>
                      <a:pt x="839" y="809"/>
                    </a:cubicBezTo>
                    <a:cubicBezTo>
                      <a:pt x="839" y="857"/>
                      <a:pt x="839" y="857"/>
                      <a:pt x="839" y="857"/>
                    </a:cubicBezTo>
                    <a:lnTo>
                      <a:pt x="823" y="857"/>
                    </a:lnTo>
                    <a:close/>
                    <a:moveTo>
                      <a:pt x="21" y="775"/>
                    </a:moveTo>
                    <a:cubicBezTo>
                      <a:pt x="20" y="766"/>
                      <a:pt x="18" y="762"/>
                      <a:pt x="17" y="760"/>
                    </a:cubicBezTo>
                    <a:cubicBezTo>
                      <a:pt x="12" y="752"/>
                      <a:pt x="8" y="742"/>
                      <a:pt x="6" y="730"/>
                    </a:cubicBezTo>
                    <a:cubicBezTo>
                      <a:pt x="21" y="726"/>
                      <a:pt x="21" y="726"/>
                      <a:pt x="21" y="726"/>
                    </a:cubicBezTo>
                    <a:cubicBezTo>
                      <a:pt x="24" y="736"/>
                      <a:pt x="27" y="745"/>
                      <a:pt x="31" y="752"/>
                    </a:cubicBezTo>
                    <a:cubicBezTo>
                      <a:pt x="34" y="757"/>
                      <a:pt x="36" y="763"/>
                      <a:pt x="37" y="772"/>
                    </a:cubicBezTo>
                    <a:lnTo>
                      <a:pt x="21" y="775"/>
                    </a:lnTo>
                    <a:close/>
                    <a:moveTo>
                      <a:pt x="823" y="761"/>
                    </a:moveTo>
                    <a:cubicBezTo>
                      <a:pt x="823" y="713"/>
                      <a:pt x="823" y="713"/>
                      <a:pt x="823" y="713"/>
                    </a:cubicBezTo>
                    <a:cubicBezTo>
                      <a:pt x="839" y="713"/>
                      <a:pt x="839" y="713"/>
                      <a:pt x="839" y="713"/>
                    </a:cubicBezTo>
                    <a:cubicBezTo>
                      <a:pt x="839" y="761"/>
                      <a:pt x="839" y="761"/>
                      <a:pt x="839" y="761"/>
                    </a:cubicBezTo>
                    <a:lnTo>
                      <a:pt x="823" y="761"/>
                    </a:lnTo>
                    <a:close/>
                    <a:moveTo>
                      <a:pt x="0" y="681"/>
                    </a:moveTo>
                    <a:cubicBezTo>
                      <a:pt x="0" y="680"/>
                      <a:pt x="0" y="680"/>
                      <a:pt x="0" y="680"/>
                    </a:cubicBezTo>
                    <a:cubicBezTo>
                      <a:pt x="0" y="673"/>
                      <a:pt x="0" y="667"/>
                      <a:pt x="0" y="663"/>
                    </a:cubicBezTo>
                    <a:cubicBezTo>
                      <a:pt x="1" y="632"/>
                      <a:pt x="1" y="632"/>
                      <a:pt x="1" y="632"/>
                    </a:cubicBezTo>
                    <a:cubicBezTo>
                      <a:pt x="17" y="633"/>
                      <a:pt x="17" y="633"/>
                      <a:pt x="17" y="633"/>
                    </a:cubicBezTo>
                    <a:cubicBezTo>
                      <a:pt x="16" y="664"/>
                      <a:pt x="16" y="664"/>
                      <a:pt x="16" y="664"/>
                    </a:cubicBezTo>
                    <a:cubicBezTo>
                      <a:pt x="16" y="668"/>
                      <a:pt x="16" y="673"/>
                      <a:pt x="16" y="680"/>
                    </a:cubicBezTo>
                    <a:cubicBezTo>
                      <a:pt x="16" y="681"/>
                      <a:pt x="16" y="681"/>
                      <a:pt x="16" y="681"/>
                    </a:cubicBezTo>
                    <a:lnTo>
                      <a:pt x="0" y="681"/>
                    </a:lnTo>
                    <a:close/>
                    <a:moveTo>
                      <a:pt x="823" y="665"/>
                    </a:moveTo>
                    <a:cubicBezTo>
                      <a:pt x="823" y="617"/>
                      <a:pt x="823" y="617"/>
                      <a:pt x="823" y="617"/>
                    </a:cubicBezTo>
                    <a:cubicBezTo>
                      <a:pt x="839" y="617"/>
                      <a:pt x="839" y="617"/>
                      <a:pt x="839" y="617"/>
                    </a:cubicBezTo>
                    <a:cubicBezTo>
                      <a:pt x="839" y="665"/>
                      <a:pt x="839" y="665"/>
                      <a:pt x="839" y="665"/>
                    </a:cubicBezTo>
                    <a:lnTo>
                      <a:pt x="823" y="665"/>
                    </a:lnTo>
                    <a:close/>
                    <a:moveTo>
                      <a:pt x="18" y="585"/>
                    </a:moveTo>
                    <a:cubicBezTo>
                      <a:pt x="2" y="584"/>
                      <a:pt x="2" y="584"/>
                      <a:pt x="2" y="584"/>
                    </a:cubicBezTo>
                    <a:cubicBezTo>
                      <a:pt x="3" y="536"/>
                      <a:pt x="3" y="536"/>
                      <a:pt x="3" y="536"/>
                    </a:cubicBezTo>
                    <a:cubicBezTo>
                      <a:pt x="19" y="536"/>
                      <a:pt x="19" y="536"/>
                      <a:pt x="19" y="536"/>
                    </a:cubicBezTo>
                    <a:lnTo>
                      <a:pt x="18" y="585"/>
                    </a:lnTo>
                    <a:close/>
                    <a:moveTo>
                      <a:pt x="823" y="569"/>
                    </a:moveTo>
                    <a:cubicBezTo>
                      <a:pt x="823" y="521"/>
                      <a:pt x="823" y="521"/>
                      <a:pt x="823" y="521"/>
                    </a:cubicBezTo>
                    <a:cubicBezTo>
                      <a:pt x="839" y="521"/>
                      <a:pt x="839" y="521"/>
                      <a:pt x="839" y="521"/>
                    </a:cubicBezTo>
                    <a:cubicBezTo>
                      <a:pt x="839" y="569"/>
                      <a:pt x="839" y="569"/>
                      <a:pt x="839" y="569"/>
                    </a:cubicBezTo>
                    <a:lnTo>
                      <a:pt x="823" y="569"/>
                    </a:lnTo>
                    <a:close/>
                    <a:moveTo>
                      <a:pt x="19" y="488"/>
                    </a:moveTo>
                    <a:cubicBezTo>
                      <a:pt x="3" y="488"/>
                      <a:pt x="3" y="488"/>
                      <a:pt x="3" y="488"/>
                    </a:cubicBezTo>
                    <a:cubicBezTo>
                      <a:pt x="4" y="440"/>
                      <a:pt x="4" y="440"/>
                      <a:pt x="4" y="440"/>
                    </a:cubicBezTo>
                    <a:cubicBezTo>
                      <a:pt x="20" y="440"/>
                      <a:pt x="20" y="440"/>
                      <a:pt x="20" y="440"/>
                    </a:cubicBezTo>
                    <a:lnTo>
                      <a:pt x="19" y="488"/>
                    </a:lnTo>
                    <a:close/>
                    <a:moveTo>
                      <a:pt x="823" y="473"/>
                    </a:moveTo>
                    <a:cubicBezTo>
                      <a:pt x="822" y="425"/>
                      <a:pt x="822" y="425"/>
                      <a:pt x="822" y="425"/>
                    </a:cubicBezTo>
                    <a:cubicBezTo>
                      <a:pt x="838" y="425"/>
                      <a:pt x="838" y="425"/>
                      <a:pt x="838" y="425"/>
                    </a:cubicBezTo>
                    <a:cubicBezTo>
                      <a:pt x="839" y="473"/>
                      <a:pt x="839" y="473"/>
                      <a:pt x="839" y="473"/>
                    </a:cubicBezTo>
                    <a:lnTo>
                      <a:pt x="823" y="473"/>
                    </a:lnTo>
                    <a:close/>
                    <a:moveTo>
                      <a:pt x="21" y="392"/>
                    </a:moveTo>
                    <a:cubicBezTo>
                      <a:pt x="5" y="392"/>
                      <a:pt x="5" y="392"/>
                      <a:pt x="5" y="392"/>
                    </a:cubicBezTo>
                    <a:cubicBezTo>
                      <a:pt x="6" y="344"/>
                      <a:pt x="6" y="344"/>
                      <a:pt x="6" y="344"/>
                    </a:cubicBezTo>
                    <a:cubicBezTo>
                      <a:pt x="22" y="344"/>
                      <a:pt x="22" y="344"/>
                      <a:pt x="22" y="344"/>
                    </a:cubicBezTo>
                    <a:lnTo>
                      <a:pt x="21" y="392"/>
                    </a:lnTo>
                    <a:close/>
                    <a:moveTo>
                      <a:pt x="822" y="377"/>
                    </a:moveTo>
                    <a:cubicBezTo>
                      <a:pt x="822" y="359"/>
                      <a:pt x="822" y="359"/>
                      <a:pt x="822" y="359"/>
                    </a:cubicBezTo>
                    <a:cubicBezTo>
                      <a:pt x="822" y="359"/>
                      <a:pt x="822" y="359"/>
                      <a:pt x="822" y="359"/>
                    </a:cubicBezTo>
                    <a:cubicBezTo>
                      <a:pt x="823" y="357"/>
                      <a:pt x="823" y="355"/>
                      <a:pt x="823" y="352"/>
                    </a:cubicBezTo>
                    <a:cubicBezTo>
                      <a:pt x="823" y="346"/>
                      <a:pt x="822" y="339"/>
                      <a:pt x="819" y="332"/>
                    </a:cubicBezTo>
                    <a:cubicBezTo>
                      <a:pt x="835" y="327"/>
                      <a:pt x="835" y="327"/>
                      <a:pt x="835" y="327"/>
                    </a:cubicBezTo>
                    <a:cubicBezTo>
                      <a:pt x="837" y="335"/>
                      <a:pt x="839" y="344"/>
                      <a:pt x="839" y="352"/>
                    </a:cubicBezTo>
                    <a:cubicBezTo>
                      <a:pt x="839" y="355"/>
                      <a:pt x="839" y="357"/>
                      <a:pt x="838" y="360"/>
                    </a:cubicBezTo>
                    <a:cubicBezTo>
                      <a:pt x="838" y="377"/>
                      <a:pt x="838" y="377"/>
                      <a:pt x="838" y="377"/>
                    </a:cubicBezTo>
                    <a:lnTo>
                      <a:pt x="822" y="377"/>
                    </a:lnTo>
                    <a:close/>
                    <a:moveTo>
                      <a:pt x="795" y="297"/>
                    </a:moveTo>
                    <a:cubicBezTo>
                      <a:pt x="790" y="292"/>
                      <a:pt x="777" y="282"/>
                      <a:pt x="757" y="267"/>
                    </a:cubicBezTo>
                    <a:cubicBezTo>
                      <a:pt x="767" y="254"/>
                      <a:pt x="767" y="254"/>
                      <a:pt x="767" y="254"/>
                    </a:cubicBezTo>
                    <a:cubicBezTo>
                      <a:pt x="787" y="270"/>
                      <a:pt x="800" y="280"/>
                      <a:pt x="805" y="284"/>
                    </a:cubicBezTo>
                    <a:lnTo>
                      <a:pt x="795" y="297"/>
                    </a:lnTo>
                    <a:close/>
                    <a:moveTo>
                      <a:pt x="23" y="296"/>
                    </a:moveTo>
                    <a:cubicBezTo>
                      <a:pt x="7" y="296"/>
                      <a:pt x="7" y="296"/>
                      <a:pt x="7" y="296"/>
                    </a:cubicBezTo>
                    <a:cubicBezTo>
                      <a:pt x="8" y="248"/>
                      <a:pt x="8" y="248"/>
                      <a:pt x="8" y="248"/>
                    </a:cubicBezTo>
                    <a:cubicBezTo>
                      <a:pt x="24" y="248"/>
                      <a:pt x="24" y="248"/>
                      <a:pt x="24" y="248"/>
                    </a:cubicBezTo>
                    <a:lnTo>
                      <a:pt x="23" y="296"/>
                    </a:lnTo>
                    <a:close/>
                    <a:moveTo>
                      <a:pt x="719" y="237"/>
                    </a:moveTo>
                    <a:cubicBezTo>
                      <a:pt x="708" y="228"/>
                      <a:pt x="695" y="218"/>
                      <a:pt x="682" y="208"/>
                    </a:cubicBezTo>
                    <a:cubicBezTo>
                      <a:pt x="691" y="195"/>
                      <a:pt x="691" y="195"/>
                      <a:pt x="691" y="195"/>
                    </a:cubicBezTo>
                    <a:cubicBezTo>
                      <a:pt x="705" y="205"/>
                      <a:pt x="717" y="215"/>
                      <a:pt x="729" y="225"/>
                    </a:cubicBezTo>
                    <a:lnTo>
                      <a:pt x="719" y="237"/>
                    </a:lnTo>
                    <a:close/>
                    <a:moveTo>
                      <a:pt x="24" y="200"/>
                    </a:moveTo>
                    <a:cubicBezTo>
                      <a:pt x="8" y="199"/>
                      <a:pt x="8" y="199"/>
                      <a:pt x="8" y="199"/>
                    </a:cubicBezTo>
                    <a:cubicBezTo>
                      <a:pt x="9" y="181"/>
                      <a:pt x="9" y="165"/>
                      <a:pt x="9" y="151"/>
                    </a:cubicBezTo>
                    <a:cubicBezTo>
                      <a:pt x="25" y="152"/>
                      <a:pt x="25" y="152"/>
                      <a:pt x="25" y="152"/>
                    </a:cubicBezTo>
                    <a:cubicBezTo>
                      <a:pt x="25" y="165"/>
                      <a:pt x="25" y="181"/>
                      <a:pt x="24" y="200"/>
                    </a:cubicBezTo>
                    <a:close/>
                    <a:moveTo>
                      <a:pt x="644" y="178"/>
                    </a:moveTo>
                    <a:cubicBezTo>
                      <a:pt x="605" y="149"/>
                      <a:pt x="605" y="149"/>
                      <a:pt x="605" y="149"/>
                    </a:cubicBezTo>
                    <a:cubicBezTo>
                      <a:pt x="615" y="136"/>
                      <a:pt x="615" y="136"/>
                      <a:pt x="615" y="136"/>
                    </a:cubicBezTo>
                    <a:cubicBezTo>
                      <a:pt x="653" y="166"/>
                      <a:pt x="653" y="166"/>
                      <a:pt x="653" y="166"/>
                    </a:cubicBezTo>
                    <a:lnTo>
                      <a:pt x="644" y="178"/>
                    </a:lnTo>
                    <a:close/>
                    <a:moveTo>
                      <a:pt x="567" y="119"/>
                    </a:moveTo>
                    <a:cubicBezTo>
                      <a:pt x="529" y="90"/>
                      <a:pt x="529" y="90"/>
                      <a:pt x="529" y="90"/>
                    </a:cubicBezTo>
                    <a:cubicBezTo>
                      <a:pt x="539" y="77"/>
                      <a:pt x="539" y="77"/>
                      <a:pt x="539" y="77"/>
                    </a:cubicBezTo>
                    <a:cubicBezTo>
                      <a:pt x="577" y="107"/>
                      <a:pt x="577" y="107"/>
                      <a:pt x="577" y="107"/>
                    </a:cubicBezTo>
                    <a:lnTo>
                      <a:pt x="567" y="119"/>
                    </a:lnTo>
                    <a:close/>
                    <a:moveTo>
                      <a:pt x="26" y="104"/>
                    </a:moveTo>
                    <a:cubicBezTo>
                      <a:pt x="10" y="102"/>
                      <a:pt x="10" y="102"/>
                      <a:pt x="10" y="102"/>
                    </a:cubicBezTo>
                    <a:cubicBezTo>
                      <a:pt x="12" y="84"/>
                      <a:pt x="20" y="68"/>
                      <a:pt x="32" y="55"/>
                    </a:cubicBezTo>
                    <a:cubicBezTo>
                      <a:pt x="44" y="66"/>
                      <a:pt x="44" y="66"/>
                      <a:pt x="44" y="66"/>
                    </a:cubicBezTo>
                    <a:cubicBezTo>
                      <a:pt x="34" y="76"/>
                      <a:pt x="28" y="89"/>
                      <a:pt x="26" y="104"/>
                    </a:cubicBezTo>
                    <a:close/>
                    <a:moveTo>
                      <a:pt x="491" y="61"/>
                    </a:moveTo>
                    <a:cubicBezTo>
                      <a:pt x="453" y="31"/>
                      <a:pt x="453" y="31"/>
                      <a:pt x="453" y="31"/>
                    </a:cubicBezTo>
                    <a:cubicBezTo>
                      <a:pt x="463" y="18"/>
                      <a:pt x="463" y="18"/>
                      <a:pt x="463" y="18"/>
                    </a:cubicBezTo>
                    <a:cubicBezTo>
                      <a:pt x="501" y="48"/>
                      <a:pt x="501" y="48"/>
                      <a:pt x="501" y="48"/>
                    </a:cubicBezTo>
                    <a:lnTo>
                      <a:pt x="491" y="61"/>
                    </a:lnTo>
                    <a:close/>
                    <a:moveTo>
                      <a:pt x="81" y="44"/>
                    </a:moveTo>
                    <a:cubicBezTo>
                      <a:pt x="76" y="29"/>
                      <a:pt x="76" y="29"/>
                      <a:pt x="76" y="29"/>
                    </a:cubicBezTo>
                    <a:cubicBezTo>
                      <a:pt x="82" y="27"/>
                      <a:pt x="88" y="26"/>
                      <a:pt x="94" y="25"/>
                    </a:cubicBezTo>
                    <a:cubicBezTo>
                      <a:pt x="126" y="22"/>
                      <a:pt x="126" y="22"/>
                      <a:pt x="126" y="22"/>
                    </a:cubicBezTo>
                    <a:cubicBezTo>
                      <a:pt x="127" y="38"/>
                      <a:pt x="127" y="38"/>
                      <a:pt x="127" y="38"/>
                    </a:cubicBezTo>
                    <a:cubicBezTo>
                      <a:pt x="96" y="41"/>
                      <a:pt x="96" y="41"/>
                      <a:pt x="96" y="41"/>
                    </a:cubicBezTo>
                    <a:cubicBezTo>
                      <a:pt x="91" y="42"/>
                      <a:pt x="86" y="43"/>
                      <a:pt x="81" y="44"/>
                    </a:cubicBezTo>
                    <a:close/>
                    <a:moveTo>
                      <a:pt x="175" y="33"/>
                    </a:moveTo>
                    <a:cubicBezTo>
                      <a:pt x="173" y="17"/>
                      <a:pt x="173" y="17"/>
                      <a:pt x="173" y="17"/>
                    </a:cubicBezTo>
                    <a:cubicBezTo>
                      <a:pt x="221" y="13"/>
                      <a:pt x="221" y="13"/>
                      <a:pt x="221" y="13"/>
                    </a:cubicBezTo>
                    <a:cubicBezTo>
                      <a:pt x="223" y="29"/>
                      <a:pt x="223" y="29"/>
                      <a:pt x="223" y="29"/>
                    </a:cubicBezTo>
                    <a:lnTo>
                      <a:pt x="175" y="33"/>
                    </a:lnTo>
                    <a:close/>
                    <a:moveTo>
                      <a:pt x="407" y="25"/>
                    </a:moveTo>
                    <a:cubicBezTo>
                      <a:pt x="404" y="23"/>
                      <a:pt x="404" y="23"/>
                      <a:pt x="404" y="23"/>
                    </a:cubicBezTo>
                    <a:cubicBezTo>
                      <a:pt x="396" y="18"/>
                      <a:pt x="385" y="16"/>
                      <a:pt x="367" y="16"/>
                    </a:cubicBezTo>
                    <a:cubicBezTo>
                      <a:pt x="366" y="16"/>
                      <a:pt x="366" y="16"/>
                      <a:pt x="366" y="16"/>
                    </a:cubicBezTo>
                    <a:cubicBezTo>
                      <a:pt x="366" y="0"/>
                      <a:pt x="366" y="0"/>
                      <a:pt x="366" y="0"/>
                    </a:cubicBezTo>
                    <a:cubicBezTo>
                      <a:pt x="367" y="0"/>
                      <a:pt x="367" y="0"/>
                      <a:pt x="367" y="0"/>
                    </a:cubicBezTo>
                    <a:cubicBezTo>
                      <a:pt x="386" y="0"/>
                      <a:pt x="399" y="2"/>
                      <a:pt x="409" y="8"/>
                    </a:cubicBezTo>
                    <a:cubicBezTo>
                      <a:pt x="410" y="7"/>
                      <a:pt x="410" y="7"/>
                      <a:pt x="411" y="7"/>
                    </a:cubicBezTo>
                    <a:cubicBezTo>
                      <a:pt x="411" y="9"/>
                      <a:pt x="411" y="9"/>
                      <a:pt x="411" y="9"/>
                    </a:cubicBezTo>
                    <a:cubicBezTo>
                      <a:pt x="412" y="9"/>
                      <a:pt x="412" y="9"/>
                      <a:pt x="412" y="9"/>
                    </a:cubicBezTo>
                    <a:cubicBezTo>
                      <a:pt x="412" y="10"/>
                      <a:pt x="412" y="10"/>
                      <a:pt x="412" y="10"/>
                    </a:cubicBezTo>
                    <a:cubicBezTo>
                      <a:pt x="414" y="23"/>
                      <a:pt x="414" y="23"/>
                      <a:pt x="414" y="23"/>
                    </a:cubicBezTo>
                    <a:cubicBezTo>
                      <a:pt x="413" y="23"/>
                      <a:pt x="411" y="23"/>
                      <a:pt x="410" y="24"/>
                    </a:cubicBezTo>
                    <a:lnTo>
                      <a:pt x="407" y="25"/>
                    </a:lnTo>
                    <a:close/>
                    <a:moveTo>
                      <a:pt x="271" y="24"/>
                    </a:moveTo>
                    <a:cubicBezTo>
                      <a:pt x="269" y="8"/>
                      <a:pt x="269" y="8"/>
                      <a:pt x="269" y="8"/>
                    </a:cubicBezTo>
                    <a:cubicBezTo>
                      <a:pt x="288" y="6"/>
                      <a:pt x="304" y="5"/>
                      <a:pt x="317" y="3"/>
                    </a:cubicBezTo>
                    <a:cubicBezTo>
                      <a:pt x="319" y="19"/>
                      <a:pt x="319" y="19"/>
                      <a:pt x="319" y="19"/>
                    </a:cubicBezTo>
                    <a:cubicBezTo>
                      <a:pt x="306" y="20"/>
                      <a:pt x="289" y="22"/>
                      <a:pt x="271" y="24"/>
                    </a:cubicBezTo>
                    <a:close/>
                  </a:path>
                </a:pathLst>
              </a:custGeom>
              <a:solidFill>
                <a:srgbClr val="0072C6"/>
              </a:solidFill>
              <a:ln w="9525">
                <a:solidFill>
                  <a:srgbClr val="000000"/>
                </a:solidFill>
                <a:round/>
                <a:headEnd/>
                <a:tailEnd/>
              </a:ln>
            </p:spPr>
            <p:txBody>
              <a:bodyPr vert="horz" wrap="square" lIns="93260" tIns="46630" rIns="93260" bIns="46630" numCol="1" anchor="t" anchorCtr="0" compatLnSpc="1">
                <a:prstTxWarp prst="textNoShape">
                  <a:avLst/>
                </a:prstTxWarp>
              </a:bodyPr>
              <a:lstStyle/>
              <a:p>
                <a:endParaRPr lang="en-GB" sz="1836" dirty="0"/>
              </a:p>
            </p:txBody>
          </p:sp>
          <p:sp>
            <p:nvSpPr>
              <p:cNvPr id="25" name="Freeform 6"/>
              <p:cNvSpPr>
                <a:spLocks noEditPoints="1"/>
              </p:cNvSpPr>
              <p:nvPr/>
            </p:nvSpPr>
            <p:spPr bwMode="auto">
              <a:xfrm>
                <a:off x="5856" y="532"/>
                <a:ext cx="449" cy="770"/>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nvGrpSpPr>
            <p:cNvPr id="26" name="Group 4"/>
            <p:cNvGrpSpPr>
              <a:grpSpLocks noChangeAspect="1"/>
            </p:cNvGrpSpPr>
            <p:nvPr/>
          </p:nvGrpSpPr>
          <p:grpSpPr bwMode="auto">
            <a:xfrm>
              <a:off x="9155589" y="4418646"/>
              <a:ext cx="817324" cy="1335667"/>
              <a:chOff x="5830" y="508"/>
              <a:chExt cx="503" cy="822"/>
            </a:xfrm>
          </p:grpSpPr>
          <p:sp>
            <p:nvSpPr>
              <p:cNvPr id="27" name="AutoShape 3"/>
              <p:cNvSpPr>
                <a:spLocks noChangeAspect="1" noChangeArrowheads="1" noTextEdit="1"/>
              </p:cNvSpPr>
              <p:nvPr/>
            </p:nvSpPr>
            <p:spPr bwMode="auto">
              <a:xfrm>
                <a:off x="5830" y="508"/>
                <a:ext cx="503" cy="8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8" name="Freeform 5"/>
              <p:cNvSpPr>
                <a:spLocks noEditPoints="1"/>
              </p:cNvSpPr>
              <p:nvPr/>
            </p:nvSpPr>
            <p:spPr bwMode="auto">
              <a:xfrm>
                <a:off x="5830" y="507"/>
                <a:ext cx="503" cy="824"/>
              </a:xfrm>
              <a:custGeom>
                <a:avLst/>
                <a:gdLst>
                  <a:gd name="T0" fmla="*/ 434 w 840"/>
                  <a:gd name="T1" fmla="*/ 1360 h 1376"/>
                  <a:gd name="T2" fmla="*/ 508 w 840"/>
                  <a:gd name="T3" fmla="*/ 1356 h 1376"/>
                  <a:gd name="T4" fmla="*/ 290 w 840"/>
                  <a:gd name="T5" fmla="*/ 1373 h 1376"/>
                  <a:gd name="T6" fmla="*/ 242 w 840"/>
                  <a:gd name="T7" fmla="*/ 1372 h 1376"/>
                  <a:gd name="T8" fmla="*/ 242 w 840"/>
                  <a:gd name="T9" fmla="*/ 1372 h 1376"/>
                  <a:gd name="T10" fmla="*/ 98 w 840"/>
                  <a:gd name="T11" fmla="*/ 1353 h 1376"/>
                  <a:gd name="T12" fmla="*/ 556 w 840"/>
                  <a:gd name="T13" fmla="*/ 1370 h 1376"/>
                  <a:gd name="T14" fmla="*/ 556 w 840"/>
                  <a:gd name="T15" fmla="*/ 1370 h 1376"/>
                  <a:gd name="T16" fmla="*/ 700 w 840"/>
                  <a:gd name="T17" fmla="*/ 1363 h 1376"/>
                  <a:gd name="T18" fmla="*/ 795 w 840"/>
                  <a:gd name="T19" fmla="*/ 1342 h 1376"/>
                  <a:gd name="T20" fmla="*/ 40 w 840"/>
                  <a:gd name="T21" fmla="*/ 1340 h 1376"/>
                  <a:gd name="T22" fmla="*/ 59 w 840"/>
                  <a:gd name="T23" fmla="*/ 1337 h 1376"/>
                  <a:gd name="T24" fmla="*/ 840 w 840"/>
                  <a:gd name="T25" fmla="*/ 1289 h 1376"/>
                  <a:gd name="T26" fmla="*/ 18 w 840"/>
                  <a:gd name="T27" fmla="*/ 1254 h 1376"/>
                  <a:gd name="T28" fmla="*/ 824 w 840"/>
                  <a:gd name="T29" fmla="*/ 1241 h 1376"/>
                  <a:gd name="T30" fmla="*/ 824 w 840"/>
                  <a:gd name="T31" fmla="*/ 1241 h 1376"/>
                  <a:gd name="T32" fmla="*/ 36 w 840"/>
                  <a:gd name="T33" fmla="*/ 1110 h 1376"/>
                  <a:gd name="T34" fmla="*/ 840 w 840"/>
                  <a:gd name="T35" fmla="*/ 1097 h 1376"/>
                  <a:gd name="T36" fmla="*/ 21 w 840"/>
                  <a:gd name="T37" fmla="*/ 1062 h 1376"/>
                  <a:gd name="T38" fmla="*/ 824 w 840"/>
                  <a:gd name="T39" fmla="*/ 1049 h 1376"/>
                  <a:gd name="T40" fmla="*/ 824 w 840"/>
                  <a:gd name="T41" fmla="*/ 1049 h 1376"/>
                  <a:gd name="T42" fmla="*/ 38 w 840"/>
                  <a:gd name="T43" fmla="*/ 918 h 1376"/>
                  <a:gd name="T44" fmla="*/ 839 w 840"/>
                  <a:gd name="T45" fmla="*/ 905 h 1376"/>
                  <a:gd name="T46" fmla="*/ 23 w 840"/>
                  <a:gd name="T47" fmla="*/ 869 h 1376"/>
                  <a:gd name="T48" fmla="*/ 39 w 840"/>
                  <a:gd name="T49" fmla="*/ 821 h 1376"/>
                  <a:gd name="T50" fmla="*/ 823 w 840"/>
                  <a:gd name="T51" fmla="*/ 857 h 1376"/>
                  <a:gd name="T52" fmla="*/ 823 w 840"/>
                  <a:gd name="T53" fmla="*/ 857 h 1376"/>
                  <a:gd name="T54" fmla="*/ 21 w 840"/>
                  <a:gd name="T55" fmla="*/ 726 h 1376"/>
                  <a:gd name="T56" fmla="*/ 823 w 840"/>
                  <a:gd name="T57" fmla="*/ 761 h 1376"/>
                  <a:gd name="T58" fmla="*/ 823 w 840"/>
                  <a:gd name="T59" fmla="*/ 761 h 1376"/>
                  <a:gd name="T60" fmla="*/ 1 w 840"/>
                  <a:gd name="T61" fmla="*/ 632 h 1376"/>
                  <a:gd name="T62" fmla="*/ 16 w 840"/>
                  <a:gd name="T63" fmla="*/ 681 h 1376"/>
                  <a:gd name="T64" fmla="*/ 839 w 840"/>
                  <a:gd name="T65" fmla="*/ 617 h 1376"/>
                  <a:gd name="T66" fmla="*/ 2 w 840"/>
                  <a:gd name="T67" fmla="*/ 584 h 1376"/>
                  <a:gd name="T68" fmla="*/ 823 w 840"/>
                  <a:gd name="T69" fmla="*/ 569 h 1376"/>
                  <a:gd name="T70" fmla="*/ 823 w 840"/>
                  <a:gd name="T71" fmla="*/ 569 h 1376"/>
                  <a:gd name="T72" fmla="*/ 20 w 840"/>
                  <a:gd name="T73" fmla="*/ 440 h 1376"/>
                  <a:gd name="T74" fmla="*/ 838 w 840"/>
                  <a:gd name="T75" fmla="*/ 425 h 1376"/>
                  <a:gd name="T76" fmla="*/ 5 w 840"/>
                  <a:gd name="T77" fmla="*/ 392 h 1376"/>
                  <a:gd name="T78" fmla="*/ 822 w 840"/>
                  <a:gd name="T79" fmla="*/ 377 h 1376"/>
                  <a:gd name="T80" fmla="*/ 819 w 840"/>
                  <a:gd name="T81" fmla="*/ 332 h 1376"/>
                  <a:gd name="T82" fmla="*/ 838 w 840"/>
                  <a:gd name="T83" fmla="*/ 377 h 1376"/>
                  <a:gd name="T84" fmla="*/ 767 w 840"/>
                  <a:gd name="T85" fmla="*/ 254 h 1376"/>
                  <a:gd name="T86" fmla="*/ 7 w 840"/>
                  <a:gd name="T87" fmla="*/ 296 h 1376"/>
                  <a:gd name="T88" fmla="*/ 719 w 840"/>
                  <a:gd name="T89" fmla="*/ 237 h 1376"/>
                  <a:gd name="T90" fmla="*/ 719 w 840"/>
                  <a:gd name="T91" fmla="*/ 237 h 1376"/>
                  <a:gd name="T92" fmla="*/ 25 w 840"/>
                  <a:gd name="T93" fmla="*/ 152 h 1376"/>
                  <a:gd name="T94" fmla="*/ 615 w 840"/>
                  <a:gd name="T95" fmla="*/ 136 h 1376"/>
                  <a:gd name="T96" fmla="*/ 529 w 840"/>
                  <a:gd name="T97" fmla="*/ 90 h 1376"/>
                  <a:gd name="T98" fmla="*/ 26 w 840"/>
                  <a:gd name="T99" fmla="*/ 104 h 1376"/>
                  <a:gd name="T100" fmla="*/ 26 w 840"/>
                  <a:gd name="T101" fmla="*/ 104 h 1376"/>
                  <a:gd name="T102" fmla="*/ 501 w 840"/>
                  <a:gd name="T103" fmla="*/ 48 h 1376"/>
                  <a:gd name="T104" fmla="*/ 94 w 840"/>
                  <a:gd name="T105" fmla="*/ 25 h 1376"/>
                  <a:gd name="T106" fmla="*/ 81 w 840"/>
                  <a:gd name="T107" fmla="*/ 44 h 1376"/>
                  <a:gd name="T108" fmla="*/ 223 w 840"/>
                  <a:gd name="T109" fmla="*/ 29 h 1376"/>
                  <a:gd name="T110" fmla="*/ 367 w 840"/>
                  <a:gd name="T111" fmla="*/ 16 h 1376"/>
                  <a:gd name="T112" fmla="*/ 409 w 840"/>
                  <a:gd name="T113" fmla="*/ 8 h 1376"/>
                  <a:gd name="T114" fmla="*/ 412 w 840"/>
                  <a:gd name="T115" fmla="*/ 10 h 1376"/>
                  <a:gd name="T116" fmla="*/ 271 w 840"/>
                  <a:gd name="T117" fmla="*/ 24 h 1376"/>
                  <a:gd name="T118" fmla="*/ 271 w 840"/>
                  <a:gd name="T119" fmla="*/ 2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0" h="1376">
                    <a:moveTo>
                      <a:pt x="434" y="1376"/>
                    </a:moveTo>
                    <a:cubicBezTo>
                      <a:pt x="386" y="1375"/>
                      <a:pt x="386" y="1375"/>
                      <a:pt x="386" y="1375"/>
                    </a:cubicBezTo>
                    <a:cubicBezTo>
                      <a:pt x="386" y="1359"/>
                      <a:pt x="386" y="1359"/>
                      <a:pt x="386" y="1359"/>
                    </a:cubicBezTo>
                    <a:cubicBezTo>
                      <a:pt x="434" y="1360"/>
                      <a:pt x="434" y="1360"/>
                      <a:pt x="434" y="1360"/>
                    </a:cubicBezTo>
                    <a:lnTo>
                      <a:pt x="434" y="1376"/>
                    </a:lnTo>
                    <a:close/>
                    <a:moveTo>
                      <a:pt x="460" y="1375"/>
                    </a:moveTo>
                    <a:cubicBezTo>
                      <a:pt x="460" y="1359"/>
                      <a:pt x="460" y="1359"/>
                      <a:pt x="460" y="1359"/>
                    </a:cubicBezTo>
                    <a:cubicBezTo>
                      <a:pt x="508" y="1356"/>
                      <a:pt x="508" y="1356"/>
                      <a:pt x="508" y="1356"/>
                    </a:cubicBezTo>
                    <a:cubicBezTo>
                      <a:pt x="508" y="1372"/>
                      <a:pt x="508" y="1372"/>
                      <a:pt x="508" y="1372"/>
                    </a:cubicBezTo>
                    <a:lnTo>
                      <a:pt x="460" y="1375"/>
                    </a:lnTo>
                    <a:close/>
                    <a:moveTo>
                      <a:pt x="338" y="1374"/>
                    </a:moveTo>
                    <a:cubicBezTo>
                      <a:pt x="290" y="1373"/>
                      <a:pt x="290" y="1373"/>
                      <a:pt x="290" y="1373"/>
                    </a:cubicBezTo>
                    <a:cubicBezTo>
                      <a:pt x="290" y="1357"/>
                      <a:pt x="290" y="1357"/>
                      <a:pt x="290" y="1357"/>
                    </a:cubicBezTo>
                    <a:cubicBezTo>
                      <a:pt x="338" y="1358"/>
                      <a:pt x="338" y="1358"/>
                      <a:pt x="338" y="1358"/>
                    </a:cubicBezTo>
                    <a:lnTo>
                      <a:pt x="338" y="1374"/>
                    </a:lnTo>
                    <a:close/>
                    <a:moveTo>
                      <a:pt x="242" y="1372"/>
                    </a:moveTo>
                    <a:cubicBezTo>
                      <a:pt x="225" y="1372"/>
                      <a:pt x="209" y="1372"/>
                      <a:pt x="193" y="1371"/>
                    </a:cubicBezTo>
                    <a:cubicBezTo>
                      <a:pt x="194" y="1355"/>
                      <a:pt x="194" y="1355"/>
                      <a:pt x="194" y="1355"/>
                    </a:cubicBezTo>
                    <a:cubicBezTo>
                      <a:pt x="209" y="1356"/>
                      <a:pt x="225" y="1356"/>
                      <a:pt x="242" y="1356"/>
                    </a:cubicBezTo>
                    <a:lnTo>
                      <a:pt x="242" y="1372"/>
                    </a:lnTo>
                    <a:close/>
                    <a:moveTo>
                      <a:pt x="145" y="1370"/>
                    </a:moveTo>
                    <a:cubicBezTo>
                      <a:pt x="124" y="1370"/>
                      <a:pt x="110" y="1369"/>
                      <a:pt x="102" y="1369"/>
                    </a:cubicBezTo>
                    <a:cubicBezTo>
                      <a:pt x="100" y="1369"/>
                      <a:pt x="98" y="1369"/>
                      <a:pt x="97" y="1369"/>
                    </a:cubicBezTo>
                    <a:cubicBezTo>
                      <a:pt x="98" y="1353"/>
                      <a:pt x="98" y="1353"/>
                      <a:pt x="98" y="1353"/>
                    </a:cubicBezTo>
                    <a:cubicBezTo>
                      <a:pt x="100" y="1353"/>
                      <a:pt x="101" y="1353"/>
                      <a:pt x="103" y="1353"/>
                    </a:cubicBezTo>
                    <a:cubicBezTo>
                      <a:pt x="110" y="1353"/>
                      <a:pt x="124" y="1354"/>
                      <a:pt x="146" y="1354"/>
                    </a:cubicBezTo>
                    <a:lnTo>
                      <a:pt x="145" y="1370"/>
                    </a:lnTo>
                    <a:close/>
                    <a:moveTo>
                      <a:pt x="556" y="1370"/>
                    </a:moveTo>
                    <a:cubicBezTo>
                      <a:pt x="556" y="1354"/>
                      <a:pt x="556" y="1354"/>
                      <a:pt x="556" y="1354"/>
                    </a:cubicBezTo>
                    <a:cubicBezTo>
                      <a:pt x="603" y="1352"/>
                      <a:pt x="603" y="1352"/>
                      <a:pt x="603" y="1352"/>
                    </a:cubicBezTo>
                    <a:cubicBezTo>
                      <a:pt x="604" y="1368"/>
                      <a:pt x="604" y="1368"/>
                      <a:pt x="604" y="1368"/>
                    </a:cubicBezTo>
                    <a:lnTo>
                      <a:pt x="556" y="1370"/>
                    </a:lnTo>
                    <a:close/>
                    <a:moveTo>
                      <a:pt x="652" y="1365"/>
                    </a:moveTo>
                    <a:cubicBezTo>
                      <a:pt x="651" y="1349"/>
                      <a:pt x="651" y="1349"/>
                      <a:pt x="651" y="1349"/>
                    </a:cubicBezTo>
                    <a:cubicBezTo>
                      <a:pt x="699" y="1347"/>
                      <a:pt x="699" y="1347"/>
                      <a:pt x="699" y="1347"/>
                    </a:cubicBezTo>
                    <a:cubicBezTo>
                      <a:pt x="700" y="1363"/>
                      <a:pt x="700" y="1363"/>
                      <a:pt x="700" y="1363"/>
                    </a:cubicBezTo>
                    <a:lnTo>
                      <a:pt x="652" y="1365"/>
                    </a:lnTo>
                    <a:close/>
                    <a:moveTo>
                      <a:pt x="748" y="1361"/>
                    </a:moveTo>
                    <a:cubicBezTo>
                      <a:pt x="747" y="1345"/>
                      <a:pt x="747" y="1345"/>
                      <a:pt x="747" y="1345"/>
                    </a:cubicBezTo>
                    <a:cubicBezTo>
                      <a:pt x="795" y="1342"/>
                      <a:pt x="795" y="1342"/>
                      <a:pt x="795" y="1342"/>
                    </a:cubicBezTo>
                    <a:cubicBezTo>
                      <a:pt x="796" y="1358"/>
                      <a:pt x="796" y="1358"/>
                      <a:pt x="796" y="1358"/>
                    </a:cubicBezTo>
                    <a:lnTo>
                      <a:pt x="748" y="1361"/>
                    </a:lnTo>
                    <a:close/>
                    <a:moveTo>
                      <a:pt x="49" y="1349"/>
                    </a:moveTo>
                    <a:cubicBezTo>
                      <a:pt x="45" y="1346"/>
                      <a:pt x="42" y="1343"/>
                      <a:pt x="40" y="1340"/>
                    </a:cubicBezTo>
                    <a:cubicBezTo>
                      <a:pt x="31" y="1330"/>
                      <a:pt x="25" y="1318"/>
                      <a:pt x="21" y="1304"/>
                    </a:cubicBezTo>
                    <a:cubicBezTo>
                      <a:pt x="37" y="1300"/>
                      <a:pt x="37" y="1300"/>
                      <a:pt x="37" y="1300"/>
                    </a:cubicBezTo>
                    <a:cubicBezTo>
                      <a:pt x="40" y="1311"/>
                      <a:pt x="45" y="1321"/>
                      <a:pt x="52" y="1329"/>
                    </a:cubicBezTo>
                    <a:cubicBezTo>
                      <a:pt x="54" y="1332"/>
                      <a:pt x="56" y="1334"/>
                      <a:pt x="59" y="1337"/>
                    </a:cubicBezTo>
                    <a:lnTo>
                      <a:pt x="49" y="1349"/>
                    </a:lnTo>
                    <a:close/>
                    <a:moveTo>
                      <a:pt x="824" y="1337"/>
                    </a:moveTo>
                    <a:cubicBezTo>
                      <a:pt x="824" y="1289"/>
                      <a:pt x="824" y="1289"/>
                      <a:pt x="824" y="1289"/>
                    </a:cubicBezTo>
                    <a:cubicBezTo>
                      <a:pt x="840" y="1289"/>
                      <a:pt x="840" y="1289"/>
                      <a:pt x="840" y="1289"/>
                    </a:cubicBezTo>
                    <a:cubicBezTo>
                      <a:pt x="840" y="1337"/>
                      <a:pt x="840" y="1337"/>
                      <a:pt x="840" y="1337"/>
                    </a:cubicBezTo>
                    <a:lnTo>
                      <a:pt x="824" y="1337"/>
                    </a:lnTo>
                    <a:close/>
                    <a:moveTo>
                      <a:pt x="34" y="1255"/>
                    </a:moveTo>
                    <a:cubicBezTo>
                      <a:pt x="18" y="1254"/>
                      <a:pt x="18" y="1254"/>
                      <a:pt x="18" y="1254"/>
                    </a:cubicBezTo>
                    <a:cubicBezTo>
                      <a:pt x="19" y="1206"/>
                      <a:pt x="19" y="1206"/>
                      <a:pt x="19" y="1206"/>
                    </a:cubicBezTo>
                    <a:cubicBezTo>
                      <a:pt x="35" y="1206"/>
                      <a:pt x="35" y="1206"/>
                      <a:pt x="35" y="1206"/>
                    </a:cubicBezTo>
                    <a:lnTo>
                      <a:pt x="34" y="1255"/>
                    </a:lnTo>
                    <a:close/>
                    <a:moveTo>
                      <a:pt x="824" y="1241"/>
                    </a:moveTo>
                    <a:cubicBezTo>
                      <a:pt x="824" y="1193"/>
                      <a:pt x="824" y="1193"/>
                      <a:pt x="824" y="1193"/>
                    </a:cubicBezTo>
                    <a:cubicBezTo>
                      <a:pt x="840" y="1193"/>
                      <a:pt x="840" y="1193"/>
                      <a:pt x="840" y="1193"/>
                    </a:cubicBezTo>
                    <a:cubicBezTo>
                      <a:pt x="840" y="1241"/>
                      <a:pt x="840" y="1241"/>
                      <a:pt x="840" y="1241"/>
                    </a:cubicBezTo>
                    <a:lnTo>
                      <a:pt x="824" y="1241"/>
                    </a:lnTo>
                    <a:close/>
                    <a:moveTo>
                      <a:pt x="35" y="1158"/>
                    </a:moveTo>
                    <a:cubicBezTo>
                      <a:pt x="19" y="1158"/>
                      <a:pt x="19" y="1158"/>
                      <a:pt x="19" y="1158"/>
                    </a:cubicBezTo>
                    <a:cubicBezTo>
                      <a:pt x="20" y="1110"/>
                      <a:pt x="20" y="1110"/>
                      <a:pt x="20" y="1110"/>
                    </a:cubicBezTo>
                    <a:cubicBezTo>
                      <a:pt x="36" y="1110"/>
                      <a:pt x="36" y="1110"/>
                      <a:pt x="36" y="1110"/>
                    </a:cubicBezTo>
                    <a:lnTo>
                      <a:pt x="35" y="1158"/>
                    </a:lnTo>
                    <a:close/>
                    <a:moveTo>
                      <a:pt x="824" y="1145"/>
                    </a:moveTo>
                    <a:cubicBezTo>
                      <a:pt x="824" y="1097"/>
                      <a:pt x="824" y="1097"/>
                      <a:pt x="824" y="1097"/>
                    </a:cubicBezTo>
                    <a:cubicBezTo>
                      <a:pt x="840" y="1097"/>
                      <a:pt x="840" y="1097"/>
                      <a:pt x="840" y="1097"/>
                    </a:cubicBezTo>
                    <a:cubicBezTo>
                      <a:pt x="840" y="1145"/>
                      <a:pt x="840" y="1145"/>
                      <a:pt x="840" y="1145"/>
                    </a:cubicBezTo>
                    <a:lnTo>
                      <a:pt x="824" y="1145"/>
                    </a:lnTo>
                    <a:close/>
                    <a:moveTo>
                      <a:pt x="37" y="1062"/>
                    </a:moveTo>
                    <a:cubicBezTo>
                      <a:pt x="21" y="1062"/>
                      <a:pt x="21" y="1062"/>
                      <a:pt x="21" y="1062"/>
                    </a:cubicBezTo>
                    <a:cubicBezTo>
                      <a:pt x="21" y="1014"/>
                      <a:pt x="21" y="1014"/>
                      <a:pt x="21" y="1014"/>
                    </a:cubicBezTo>
                    <a:cubicBezTo>
                      <a:pt x="37" y="1014"/>
                      <a:pt x="37" y="1014"/>
                      <a:pt x="37" y="1014"/>
                    </a:cubicBezTo>
                    <a:lnTo>
                      <a:pt x="37" y="1062"/>
                    </a:lnTo>
                    <a:close/>
                    <a:moveTo>
                      <a:pt x="824" y="1049"/>
                    </a:moveTo>
                    <a:cubicBezTo>
                      <a:pt x="824" y="1001"/>
                      <a:pt x="824" y="1001"/>
                      <a:pt x="824" y="1001"/>
                    </a:cubicBezTo>
                    <a:cubicBezTo>
                      <a:pt x="840" y="1001"/>
                      <a:pt x="840" y="1001"/>
                      <a:pt x="840" y="1001"/>
                    </a:cubicBezTo>
                    <a:cubicBezTo>
                      <a:pt x="840" y="1049"/>
                      <a:pt x="840" y="1049"/>
                      <a:pt x="840" y="1049"/>
                    </a:cubicBezTo>
                    <a:lnTo>
                      <a:pt x="824" y="1049"/>
                    </a:lnTo>
                    <a:close/>
                    <a:moveTo>
                      <a:pt x="38" y="966"/>
                    </a:moveTo>
                    <a:cubicBezTo>
                      <a:pt x="22" y="966"/>
                      <a:pt x="22" y="966"/>
                      <a:pt x="22" y="966"/>
                    </a:cubicBezTo>
                    <a:cubicBezTo>
                      <a:pt x="22" y="918"/>
                      <a:pt x="22" y="918"/>
                      <a:pt x="22" y="918"/>
                    </a:cubicBezTo>
                    <a:cubicBezTo>
                      <a:pt x="38" y="918"/>
                      <a:pt x="38" y="918"/>
                      <a:pt x="38" y="918"/>
                    </a:cubicBezTo>
                    <a:lnTo>
                      <a:pt x="38" y="966"/>
                    </a:lnTo>
                    <a:close/>
                    <a:moveTo>
                      <a:pt x="824" y="953"/>
                    </a:moveTo>
                    <a:cubicBezTo>
                      <a:pt x="823" y="905"/>
                      <a:pt x="823" y="905"/>
                      <a:pt x="823" y="905"/>
                    </a:cubicBezTo>
                    <a:cubicBezTo>
                      <a:pt x="839" y="905"/>
                      <a:pt x="839" y="905"/>
                      <a:pt x="839" y="905"/>
                    </a:cubicBezTo>
                    <a:cubicBezTo>
                      <a:pt x="840" y="953"/>
                      <a:pt x="840" y="953"/>
                      <a:pt x="840" y="953"/>
                    </a:cubicBezTo>
                    <a:lnTo>
                      <a:pt x="824" y="953"/>
                    </a:lnTo>
                    <a:close/>
                    <a:moveTo>
                      <a:pt x="39" y="870"/>
                    </a:moveTo>
                    <a:cubicBezTo>
                      <a:pt x="23" y="869"/>
                      <a:pt x="23" y="869"/>
                      <a:pt x="23" y="869"/>
                    </a:cubicBezTo>
                    <a:cubicBezTo>
                      <a:pt x="23" y="859"/>
                      <a:pt x="23" y="852"/>
                      <a:pt x="23" y="848"/>
                    </a:cubicBezTo>
                    <a:cubicBezTo>
                      <a:pt x="23" y="842"/>
                      <a:pt x="23" y="837"/>
                      <a:pt x="23" y="831"/>
                    </a:cubicBezTo>
                    <a:cubicBezTo>
                      <a:pt x="23" y="828"/>
                      <a:pt x="23" y="825"/>
                      <a:pt x="23" y="821"/>
                    </a:cubicBezTo>
                    <a:cubicBezTo>
                      <a:pt x="39" y="821"/>
                      <a:pt x="39" y="821"/>
                      <a:pt x="39" y="821"/>
                    </a:cubicBezTo>
                    <a:cubicBezTo>
                      <a:pt x="39" y="825"/>
                      <a:pt x="39" y="828"/>
                      <a:pt x="39" y="831"/>
                    </a:cubicBezTo>
                    <a:cubicBezTo>
                      <a:pt x="39" y="837"/>
                      <a:pt x="39" y="842"/>
                      <a:pt x="39" y="848"/>
                    </a:cubicBezTo>
                    <a:cubicBezTo>
                      <a:pt x="39" y="852"/>
                      <a:pt x="39" y="859"/>
                      <a:pt x="39" y="870"/>
                    </a:cubicBezTo>
                    <a:close/>
                    <a:moveTo>
                      <a:pt x="823" y="857"/>
                    </a:moveTo>
                    <a:cubicBezTo>
                      <a:pt x="823" y="809"/>
                      <a:pt x="823" y="809"/>
                      <a:pt x="823" y="809"/>
                    </a:cubicBezTo>
                    <a:cubicBezTo>
                      <a:pt x="839" y="809"/>
                      <a:pt x="839" y="809"/>
                      <a:pt x="839" y="809"/>
                    </a:cubicBezTo>
                    <a:cubicBezTo>
                      <a:pt x="839" y="857"/>
                      <a:pt x="839" y="857"/>
                      <a:pt x="839" y="857"/>
                    </a:cubicBezTo>
                    <a:lnTo>
                      <a:pt x="823" y="857"/>
                    </a:lnTo>
                    <a:close/>
                    <a:moveTo>
                      <a:pt x="21" y="775"/>
                    </a:moveTo>
                    <a:cubicBezTo>
                      <a:pt x="20" y="766"/>
                      <a:pt x="18" y="762"/>
                      <a:pt x="17" y="760"/>
                    </a:cubicBezTo>
                    <a:cubicBezTo>
                      <a:pt x="12" y="752"/>
                      <a:pt x="8" y="742"/>
                      <a:pt x="6" y="730"/>
                    </a:cubicBezTo>
                    <a:cubicBezTo>
                      <a:pt x="21" y="726"/>
                      <a:pt x="21" y="726"/>
                      <a:pt x="21" y="726"/>
                    </a:cubicBezTo>
                    <a:cubicBezTo>
                      <a:pt x="24" y="736"/>
                      <a:pt x="27" y="745"/>
                      <a:pt x="31" y="752"/>
                    </a:cubicBezTo>
                    <a:cubicBezTo>
                      <a:pt x="34" y="757"/>
                      <a:pt x="36" y="763"/>
                      <a:pt x="37" y="772"/>
                    </a:cubicBezTo>
                    <a:lnTo>
                      <a:pt x="21" y="775"/>
                    </a:lnTo>
                    <a:close/>
                    <a:moveTo>
                      <a:pt x="823" y="761"/>
                    </a:moveTo>
                    <a:cubicBezTo>
                      <a:pt x="823" y="713"/>
                      <a:pt x="823" y="713"/>
                      <a:pt x="823" y="713"/>
                    </a:cubicBezTo>
                    <a:cubicBezTo>
                      <a:pt x="839" y="713"/>
                      <a:pt x="839" y="713"/>
                      <a:pt x="839" y="713"/>
                    </a:cubicBezTo>
                    <a:cubicBezTo>
                      <a:pt x="839" y="761"/>
                      <a:pt x="839" y="761"/>
                      <a:pt x="839" y="761"/>
                    </a:cubicBezTo>
                    <a:lnTo>
                      <a:pt x="823" y="761"/>
                    </a:lnTo>
                    <a:close/>
                    <a:moveTo>
                      <a:pt x="0" y="681"/>
                    </a:moveTo>
                    <a:cubicBezTo>
                      <a:pt x="0" y="680"/>
                      <a:pt x="0" y="680"/>
                      <a:pt x="0" y="680"/>
                    </a:cubicBezTo>
                    <a:cubicBezTo>
                      <a:pt x="0" y="673"/>
                      <a:pt x="0" y="667"/>
                      <a:pt x="0" y="663"/>
                    </a:cubicBezTo>
                    <a:cubicBezTo>
                      <a:pt x="1" y="632"/>
                      <a:pt x="1" y="632"/>
                      <a:pt x="1" y="632"/>
                    </a:cubicBezTo>
                    <a:cubicBezTo>
                      <a:pt x="17" y="633"/>
                      <a:pt x="17" y="633"/>
                      <a:pt x="17" y="633"/>
                    </a:cubicBezTo>
                    <a:cubicBezTo>
                      <a:pt x="16" y="664"/>
                      <a:pt x="16" y="664"/>
                      <a:pt x="16" y="664"/>
                    </a:cubicBezTo>
                    <a:cubicBezTo>
                      <a:pt x="16" y="668"/>
                      <a:pt x="16" y="673"/>
                      <a:pt x="16" y="680"/>
                    </a:cubicBezTo>
                    <a:cubicBezTo>
                      <a:pt x="16" y="681"/>
                      <a:pt x="16" y="681"/>
                      <a:pt x="16" y="681"/>
                    </a:cubicBezTo>
                    <a:lnTo>
                      <a:pt x="0" y="681"/>
                    </a:lnTo>
                    <a:close/>
                    <a:moveTo>
                      <a:pt x="823" y="665"/>
                    </a:moveTo>
                    <a:cubicBezTo>
                      <a:pt x="823" y="617"/>
                      <a:pt x="823" y="617"/>
                      <a:pt x="823" y="617"/>
                    </a:cubicBezTo>
                    <a:cubicBezTo>
                      <a:pt x="839" y="617"/>
                      <a:pt x="839" y="617"/>
                      <a:pt x="839" y="617"/>
                    </a:cubicBezTo>
                    <a:cubicBezTo>
                      <a:pt x="839" y="665"/>
                      <a:pt x="839" y="665"/>
                      <a:pt x="839" y="665"/>
                    </a:cubicBezTo>
                    <a:lnTo>
                      <a:pt x="823" y="665"/>
                    </a:lnTo>
                    <a:close/>
                    <a:moveTo>
                      <a:pt x="18" y="585"/>
                    </a:moveTo>
                    <a:cubicBezTo>
                      <a:pt x="2" y="584"/>
                      <a:pt x="2" y="584"/>
                      <a:pt x="2" y="584"/>
                    </a:cubicBezTo>
                    <a:cubicBezTo>
                      <a:pt x="3" y="536"/>
                      <a:pt x="3" y="536"/>
                      <a:pt x="3" y="536"/>
                    </a:cubicBezTo>
                    <a:cubicBezTo>
                      <a:pt x="19" y="536"/>
                      <a:pt x="19" y="536"/>
                      <a:pt x="19" y="536"/>
                    </a:cubicBezTo>
                    <a:lnTo>
                      <a:pt x="18" y="585"/>
                    </a:lnTo>
                    <a:close/>
                    <a:moveTo>
                      <a:pt x="823" y="569"/>
                    </a:moveTo>
                    <a:cubicBezTo>
                      <a:pt x="823" y="521"/>
                      <a:pt x="823" y="521"/>
                      <a:pt x="823" y="521"/>
                    </a:cubicBezTo>
                    <a:cubicBezTo>
                      <a:pt x="839" y="521"/>
                      <a:pt x="839" y="521"/>
                      <a:pt x="839" y="521"/>
                    </a:cubicBezTo>
                    <a:cubicBezTo>
                      <a:pt x="839" y="569"/>
                      <a:pt x="839" y="569"/>
                      <a:pt x="839" y="569"/>
                    </a:cubicBezTo>
                    <a:lnTo>
                      <a:pt x="823" y="569"/>
                    </a:lnTo>
                    <a:close/>
                    <a:moveTo>
                      <a:pt x="19" y="488"/>
                    </a:moveTo>
                    <a:cubicBezTo>
                      <a:pt x="3" y="488"/>
                      <a:pt x="3" y="488"/>
                      <a:pt x="3" y="488"/>
                    </a:cubicBezTo>
                    <a:cubicBezTo>
                      <a:pt x="4" y="440"/>
                      <a:pt x="4" y="440"/>
                      <a:pt x="4" y="440"/>
                    </a:cubicBezTo>
                    <a:cubicBezTo>
                      <a:pt x="20" y="440"/>
                      <a:pt x="20" y="440"/>
                      <a:pt x="20" y="440"/>
                    </a:cubicBezTo>
                    <a:lnTo>
                      <a:pt x="19" y="488"/>
                    </a:lnTo>
                    <a:close/>
                    <a:moveTo>
                      <a:pt x="823" y="473"/>
                    </a:moveTo>
                    <a:cubicBezTo>
                      <a:pt x="822" y="425"/>
                      <a:pt x="822" y="425"/>
                      <a:pt x="822" y="425"/>
                    </a:cubicBezTo>
                    <a:cubicBezTo>
                      <a:pt x="838" y="425"/>
                      <a:pt x="838" y="425"/>
                      <a:pt x="838" y="425"/>
                    </a:cubicBezTo>
                    <a:cubicBezTo>
                      <a:pt x="839" y="473"/>
                      <a:pt x="839" y="473"/>
                      <a:pt x="839" y="473"/>
                    </a:cubicBezTo>
                    <a:lnTo>
                      <a:pt x="823" y="473"/>
                    </a:lnTo>
                    <a:close/>
                    <a:moveTo>
                      <a:pt x="21" y="392"/>
                    </a:moveTo>
                    <a:cubicBezTo>
                      <a:pt x="5" y="392"/>
                      <a:pt x="5" y="392"/>
                      <a:pt x="5" y="392"/>
                    </a:cubicBezTo>
                    <a:cubicBezTo>
                      <a:pt x="6" y="344"/>
                      <a:pt x="6" y="344"/>
                      <a:pt x="6" y="344"/>
                    </a:cubicBezTo>
                    <a:cubicBezTo>
                      <a:pt x="22" y="344"/>
                      <a:pt x="22" y="344"/>
                      <a:pt x="22" y="344"/>
                    </a:cubicBezTo>
                    <a:lnTo>
                      <a:pt x="21" y="392"/>
                    </a:lnTo>
                    <a:close/>
                    <a:moveTo>
                      <a:pt x="822" y="377"/>
                    </a:moveTo>
                    <a:cubicBezTo>
                      <a:pt x="822" y="359"/>
                      <a:pt x="822" y="359"/>
                      <a:pt x="822" y="359"/>
                    </a:cubicBezTo>
                    <a:cubicBezTo>
                      <a:pt x="822" y="359"/>
                      <a:pt x="822" y="359"/>
                      <a:pt x="822" y="359"/>
                    </a:cubicBezTo>
                    <a:cubicBezTo>
                      <a:pt x="823" y="357"/>
                      <a:pt x="823" y="355"/>
                      <a:pt x="823" y="352"/>
                    </a:cubicBezTo>
                    <a:cubicBezTo>
                      <a:pt x="823" y="346"/>
                      <a:pt x="822" y="339"/>
                      <a:pt x="819" y="332"/>
                    </a:cubicBezTo>
                    <a:cubicBezTo>
                      <a:pt x="835" y="327"/>
                      <a:pt x="835" y="327"/>
                      <a:pt x="835" y="327"/>
                    </a:cubicBezTo>
                    <a:cubicBezTo>
                      <a:pt x="837" y="335"/>
                      <a:pt x="839" y="344"/>
                      <a:pt x="839" y="352"/>
                    </a:cubicBezTo>
                    <a:cubicBezTo>
                      <a:pt x="839" y="355"/>
                      <a:pt x="839" y="357"/>
                      <a:pt x="838" y="360"/>
                    </a:cubicBezTo>
                    <a:cubicBezTo>
                      <a:pt x="838" y="377"/>
                      <a:pt x="838" y="377"/>
                      <a:pt x="838" y="377"/>
                    </a:cubicBezTo>
                    <a:lnTo>
                      <a:pt x="822" y="377"/>
                    </a:lnTo>
                    <a:close/>
                    <a:moveTo>
                      <a:pt x="795" y="297"/>
                    </a:moveTo>
                    <a:cubicBezTo>
                      <a:pt x="790" y="292"/>
                      <a:pt x="777" y="282"/>
                      <a:pt x="757" y="267"/>
                    </a:cubicBezTo>
                    <a:cubicBezTo>
                      <a:pt x="767" y="254"/>
                      <a:pt x="767" y="254"/>
                      <a:pt x="767" y="254"/>
                    </a:cubicBezTo>
                    <a:cubicBezTo>
                      <a:pt x="787" y="270"/>
                      <a:pt x="800" y="280"/>
                      <a:pt x="805" y="284"/>
                    </a:cubicBezTo>
                    <a:lnTo>
                      <a:pt x="795" y="297"/>
                    </a:lnTo>
                    <a:close/>
                    <a:moveTo>
                      <a:pt x="23" y="296"/>
                    </a:moveTo>
                    <a:cubicBezTo>
                      <a:pt x="7" y="296"/>
                      <a:pt x="7" y="296"/>
                      <a:pt x="7" y="296"/>
                    </a:cubicBezTo>
                    <a:cubicBezTo>
                      <a:pt x="8" y="248"/>
                      <a:pt x="8" y="248"/>
                      <a:pt x="8" y="248"/>
                    </a:cubicBezTo>
                    <a:cubicBezTo>
                      <a:pt x="24" y="248"/>
                      <a:pt x="24" y="248"/>
                      <a:pt x="24" y="248"/>
                    </a:cubicBezTo>
                    <a:lnTo>
                      <a:pt x="23" y="296"/>
                    </a:lnTo>
                    <a:close/>
                    <a:moveTo>
                      <a:pt x="719" y="237"/>
                    </a:moveTo>
                    <a:cubicBezTo>
                      <a:pt x="708" y="228"/>
                      <a:pt x="695" y="218"/>
                      <a:pt x="682" y="208"/>
                    </a:cubicBezTo>
                    <a:cubicBezTo>
                      <a:pt x="691" y="195"/>
                      <a:pt x="691" y="195"/>
                      <a:pt x="691" y="195"/>
                    </a:cubicBezTo>
                    <a:cubicBezTo>
                      <a:pt x="705" y="205"/>
                      <a:pt x="717" y="215"/>
                      <a:pt x="729" y="225"/>
                    </a:cubicBezTo>
                    <a:lnTo>
                      <a:pt x="719" y="237"/>
                    </a:lnTo>
                    <a:close/>
                    <a:moveTo>
                      <a:pt x="24" y="200"/>
                    </a:moveTo>
                    <a:cubicBezTo>
                      <a:pt x="8" y="199"/>
                      <a:pt x="8" y="199"/>
                      <a:pt x="8" y="199"/>
                    </a:cubicBezTo>
                    <a:cubicBezTo>
                      <a:pt x="9" y="181"/>
                      <a:pt x="9" y="165"/>
                      <a:pt x="9" y="151"/>
                    </a:cubicBezTo>
                    <a:cubicBezTo>
                      <a:pt x="25" y="152"/>
                      <a:pt x="25" y="152"/>
                      <a:pt x="25" y="152"/>
                    </a:cubicBezTo>
                    <a:cubicBezTo>
                      <a:pt x="25" y="165"/>
                      <a:pt x="25" y="181"/>
                      <a:pt x="24" y="200"/>
                    </a:cubicBezTo>
                    <a:close/>
                    <a:moveTo>
                      <a:pt x="644" y="178"/>
                    </a:moveTo>
                    <a:cubicBezTo>
                      <a:pt x="605" y="149"/>
                      <a:pt x="605" y="149"/>
                      <a:pt x="605" y="149"/>
                    </a:cubicBezTo>
                    <a:cubicBezTo>
                      <a:pt x="615" y="136"/>
                      <a:pt x="615" y="136"/>
                      <a:pt x="615" y="136"/>
                    </a:cubicBezTo>
                    <a:cubicBezTo>
                      <a:pt x="653" y="166"/>
                      <a:pt x="653" y="166"/>
                      <a:pt x="653" y="166"/>
                    </a:cubicBezTo>
                    <a:lnTo>
                      <a:pt x="644" y="178"/>
                    </a:lnTo>
                    <a:close/>
                    <a:moveTo>
                      <a:pt x="567" y="119"/>
                    </a:moveTo>
                    <a:cubicBezTo>
                      <a:pt x="529" y="90"/>
                      <a:pt x="529" y="90"/>
                      <a:pt x="529" y="90"/>
                    </a:cubicBezTo>
                    <a:cubicBezTo>
                      <a:pt x="539" y="77"/>
                      <a:pt x="539" y="77"/>
                      <a:pt x="539" y="77"/>
                    </a:cubicBezTo>
                    <a:cubicBezTo>
                      <a:pt x="577" y="107"/>
                      <a:pt x="577" y="107"/>
                      <a:pt x="577" y="107"/>
                    </a:cubicBezTo>
                    <a:lnTo>
                      <a:pt x="567" y="119"/>
                    </a:lnTo>
                    <a:close/>
                    <a:moveTo>
                      <a:pt x="26" y="104"/>
                    </a:moveTo>
                    <a:cubicBezTo>
                      <a:pt x="10" y="102"/>
                      <a:pt x="10" y="102"/>
                      <a:pt x="10" y="102"/>
                    </a:cubicBezTo>
                    <a:cubicBezTo>
                      <a:pt x="12" y="84"/>
                      <a:pt x="20" y="68"/>
                      <a:pt x="32" y="55"/>
                    </a:cubicBezTo>
                    <a:cubicBezTo>
                      <a:pt x="44" y="66"/>
                      <a:pt x="44" y="66"/>
                      <a:pt x="44" y="66"/>
                    </a:cubicBezTo>
                    <a:cubicBezTo>
                      <a:pt x="34" y="76"/>
                      <a:pt x="28" y="89"/>
                      <a:pt x="26" y="104"/>
                    </a:cubicBezTo>
                    <a:close/>
                    <a:moveTo>
                      <a:pt x="491" y="61"/>
                    </a:moveTo>
                    <a:cubicBezTo>
                      <a:pt x="453" y="31"/>
                      <a:pt x="453" y="31"/>
                      <a:pt x="453" y="31"/>
                    </a:cubicBezTo>
                    <a:cubicBezTo>
                      <a:pt x="463" y="18"/>
                      <a:pt x="463" y="18"/>
                      <a:pt x="463" y="18"/>
                    </a:cubicBezTo>
                    <a:cubicBezTo>
                      <a:pt x="501" y="48"/>
                      <a:pt x="501" y="48"/>
                      <a:pt x="501" y="48"/>
                    </a:cubicBezTo>
                    <a:lnTo>
                      <a:pt x="491" y="61"/>
                    </a:lnTo>
                    <a:close/>
                    <a:moveTo>
                      <a:pt x="81" y="44"/>
                    </a:moveTo>
                    <a:cubicBezTo>
                      <a:pt x="76" y="29"/>
                      <a:pt x="76" y="29"/>
                      <a:pt x="76" y="29"/>
                    </a:cubicBezTo>
                    <a:cubicBezTo>
                      <a:pt x="82" y="27"/>
                      <a:pt x="88" y="26"/>
                      <a:pt x="94" y="25"/>
                    </a:cubicBezTo>
                    <a:cubicBezTo>
                      <a:pt x="126" y="22"/>
                      <a:pt x="126" y="22"/>
                      <a:pt x="126" y="22"/>
                    </a:cubicBezTo>
                    <a:cubicBezTo>
                      <a:pt x="127" y="38"/>
                      <a:pt x="127" y="38"/>
                      <a:pt x="127" y="38"/>
                    </a:cubicBezTo>
                    <a:cubicBezTo>
                      <a:pt x="96" y="41"/>
                      <a:pt x="96" y="41"/>
                      <a:pt x="96" y="41"/>
                    </a:cubicBezTo>
                    <a:cubicBezTo>
                      <a:pt x="91" y="42"/>
                      <a:pt x="86" y="43"/>
                      <a:pt x="81" y="44"/>
                    </a:cubicBezTo>
                    <a:close/>
                    <a:moveTo>
                      <a:pt x="175" y="33"/>
                    </a:moveTo>
                    <a:cubicBezTo>
                      <a:pt x="173" y="17"/>
                      <a:pt x="173" y="17"/>
                      <a:pt x="173" y="17"/>
                    </a:cubicBezTo>
                    <a:cubicBezTo>
                      <a:pt x="221" y="13"/>
                      <a:pt x="221" y="13"/>
                      <a:pt x="221" y="13"/>
                    </a:cubicBezTo>
                    <a:cubicBezTo>
                      <a:pt x="223" y="29"/>
                      <a:pt x="223" y="29"/>
                      <a:pt x="223" y="29"/>
                    </a:cubicBezTo>
                    <a:lnTo>
                      <a:pt x="175" y="33"/>
                    </a:lnTo>
                    <a:close/>
                    <a:moveTo>
                      <a:pt x="407" y="25"/>
                    </a:moveTo>
                    <a:cubicBezTo>
                      <a:pt x="404" y="23"/>
                      <a:pt x="404" y="23"/>
                      <a:pt x="404" y="23"/>
                    </a:cubicBezTo>
                    <a:cubicBezTo>
                      <a:pt x="396" y="18"/>
                      <a:pt x="385" y="16"/>
                      <a:pt x="367" y="16"/>
                    </a:cubicBezTo>
                    <a:cubicBezTo>
                      <a:pt x="366" y="16"/>
                      <a:pt x="366" y="16"/>
                      <a:pt x="366" y="16"/>
                    </a:cubicBezTo>
                    <a:cubicBezTo>
                      <a:pt x="366" y="0"/>
                      <a:pt x="366" y="0"/>
                      <a:pt x="366" y="0"/>
                    </a:cubicBezTo>
                    <a:cubicBezTo>
                      <a:pt x="367" y="0"/>
                      <a:pt x="367" y="0"/>
                      <a:pt x="367" y="0"/>
                    </a:cubicBezTo>
                    <a:cubicBezTo>
                      <a:pt x="386" y="0"/>
                      <a:pt x="399" y="2"/>
                      <a:pt x="409" y="8"/>
                    </a:cubicBezTo>
                    <a:cubicBezTo>
                      <a:pt x="410" y="7"/>
                      <a:pt x="410" y="7"/>
                      <a:pt x="411" y="7"/>
                    </a:cubicBezTo>
                    <a:cubicBezTo>
                      <a:pt x="411" y="9"/>
                      <a:pt x="411" y="9"/>
                      <a:pt x="411" y="9"/>
                    </a:cubicBezTo>
                    <a:cubicBezTo>
                      <a:pt x="412" y="9"/>
                      <a:pt x="412" y="9"/>
                      <a:pt x="412" y="9"/>
                    </a:cubicBezTo>
                    <a:cubicBezTo>
                      <a:pt x="412" y="10"/>
                      <a:pt x="412" y="10"/>
                      <a:pt x="412" y="10"/>
                    </a:cubicBezTo>
                    <a:cubicBezTo>
                      <a:pt x="414" y="23"/>
                      <a:pt x="414" y="23"/>
                      <a:pt x="414" y="23"/>
                    </a:cubicBezTo>
                    <a:cubicBezTo>
                      <a:pt x="413" y="23"/>
                      <a:pt x="411" y="23"/>
                      <a:pt x="410" y="24"/>
                    </a:cubicBezTo>
                    <a:lnTo>
                      <a:pt x="407" y="25"/>
                    </a:lnTo>
                    <a:close/>
                    <a:moveTo>
                      <a:pt x="271" y="24"/>
                    </a:moveTo>
                    <a:cubicBezTo>
                      <a:pt x="269" y="8"/>
                      <a:pt x="269" y="8"/>
                      <a:pt x="269" y="8"/>
                    </a:cubicBezTo>
                    <a:cubicBezTo>
                      <a:pt x="288" y="6"/>
                      <a:pt x="304" y="5"/>
                      <a:pt x="317" y="3"/>
                    </a:cubicBezTo>
                    <a:cubicBezTo>
                      <a:pt x="319" y="19"/>
                      <a:pt x="319" y="19"/>
                      <a:pt x="319" y="19"/>
                    </a:cubicBezTo>
                    <a:cubicBezTo>
                      <a:pt x="306" y="20"/>
                      <a:pt x="289" y="22"/>
                      <a:pt x="27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9" name="Freeform 6"/>
              <p:cNvSpPr>
                <a:spLocks noEditPoints="1"/>
              </p:cNvSpPr>
              <p:nvPr/>
            </p:nvSpPr>
            <p:spPr bwMode="auto">
              <a:xfrm>
                <a:off x="5856" y="532"/>
                <a:ext cx="449" cy="770"/>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30" name="Freeform 108"/>
            <p:cNvSpPr>
              <a:spLocks noEditPoints="1"/>
            </p:cNvSpPr>
            <p:nvPr/>
          </p:nvSpPr>
          <p:spPr bwMode="black">
            <a:xfrm>
              <a:off x="7937425" y="3121984"/>
              <a:ext cx="519997" cy="583294"/>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chemeClr val="accent1"/>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0" name="Freeform 122"/>
            <p:cNvSpPr>
              <a:spLocks/>
            </p:cNvSpPr>
            <p:nvPr/>
          </p:nvSpPr>
          <p:spPr bwMode="black">
            <a:xfrm rot="7676263">
              <a:off x="8214174" y="3511033"/>
              <a:ext cx="277022" cy="279411"/>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rgbClr val="505050"/>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pic>
          <p:nvPicPr>
            <p:cNvPr id="21" name="Picture 2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026491" y="5363963"/>
              <a:ext cx="301932" cy="39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Freeform 32"/>
          <p:cNvSpPr>
            <a:spLocks/>
          </p:cNvSpPr>
          <p:nvPr/>
        </p:nvSpPr>
        <p:spPr bwMode="auto">
          <a:xfrm rot="10800000" flipH="1">
            <a:off x="7704860" y="3287724"/>
            <a:ext cx="500501" cy="1032489"/>
          </a:xfrm>
          <a:custGeom>
            <a:avLst/>
            <a:gdLst>
              <a:gd name="T0" fmla="*/ 79 w 154"/>
              <a:gd name="T1" fmla="*/ 328 h 328"/>
              <a:gd name="T2" fmla="*/ 114 w 154"/>
              <a:gd name="T3" fmla="*/ 293 h 328"/>
              <a:gd name="T4" fmla="*/ 113 w 154"/>
              <a:gd name="T5" fmla="*/ 74 h 328"/>
              <a:gd name="T6" fmla="*/ 154 w 154"/>
              <a:gd name="T7" fmla="*/ 116 h 328"/>
              <a:gd name="T8" fmla="*/ 154 w 154"/>
              <a:gd name="T9" fmla="*/ 0 h 328"/>
              <a:gd name="T10" fmla="*/ 38 w 154"/>
              <a:gd name="T11" fmla="*/ 0 h 328"/>
              <a:gd name="T12" fmla="*/ 78 w 154"/>
              <a:gd name="T13" fmla="*/ 40 h 328"/>
              <a:gd name="T14" fmla="*/ 79 w 154"/>
              <a:gd name="T15" fmla="*/ 328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2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spTree>
    <p:extLst>
      <p:ext uri="{BB962C8B-B14F-4D97-AF65-F5344CB8AC3E}">
        <p14:creationId xmlns:p14="http://schemas.microsoft.com/office/powerpoint/2010/main" val="44360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Provide secure remote access</a:t>
            </a:r>
          </a:p>
        </p:txBody>
      </p:sp>
      <p:sp>
        <p:nvSpPr>
          <p:cNvPr id="8" name="Rectangle 7"/>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399190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0"/>
          <p:cNvSpPr txBox="1">
            <a:spLocks/>
          </p:cNvSpPr>
          <p:nvPr/>
        </p:nvSpPr>
        <p:spPr>
          <a:xfrm>
            <a:off x="676113" y="2083966"/>
            <a:ext cx="3699271" cy="3699271"/>
          </a:xfrm>
          <a:prstGeom prst="rect">
            <a:avLst/>
          </a:prstGeom>
          <a:solidFill>
            <a:srgbClr val="1B54A5"/>
          </a:solidFill>
        </p:spPr>
        <p:txBody>
          <a:bodyPr lIns="182880" tIns="146304" bIns="146304">
            <a:noAutofit/>
          </a:bodyPr>
          <a:lstStyle>
            <a:lvl1pPr marL="0" indent="0" algn="l" defTabSz="914400" rtl="0" eaLnBrk="1" latinLnBrk="0" hangingPunct="1">
              <a:lnSpc>
                <a:spcPct val="90000"/>
              </a:lnSpc>
              <a:spcBef>
                <a:spcPts val="0"/>
              </a:spcBef>
              <a:spcAft>
                <a:spcPts val="600"/>
              </a:spcAft>
              <a:buFontTx/>
              <a:buNone/>
              <a:defRPr sz="1200" b="0" kern="1200" baseline="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290"/>
            <a:r>
              <a:rPr lang="en-US" sz="2800" spc="-51" dirty="0">
                <a:latin typeface="+mj-lt"/>
                <a:cs typeface="Segoe UI Light"/>
              </a:rPr>
              <a:t>The tasks you want to perform</a:t>
            </a:r>
          </a:p>
          <a:p>
            <a:pPr marL="3238">
              <a:buClr>
                <a:srgbClr val="0071BC"/>
              </a:buClr>
              <a:buSzPct val="90000"/>
            </a:pPr>
            <a:endParaRPr lang="en-US" sz="2800" kern="0" spc="-153" dirty="0">
              <a:ln>
                <a:solidFill>
                  <a:srgbClr val="FFFFFF">
                    <a:alpha val="0"/>
                  </a:srgbClr>
                </a:solidFill>
              </a:ln>
              <a:latin typeface="Segoe UI Light" pitchFamily="34" charset="0"/>
              <a:ea typeface="Segoe UI" pitchFamily="34" charset="0"/>
              <a:cs typeface="Segoe UI" pitchFamily="34" charset="0"/>
            </a:endParaRPr>
          </a:p>
          <a:p>
            <a:pPr marL="342900" lvl="0" indent="-342900" defTabSz="932290">
              <a:spcBef>
                <a:spcPts val="1200"/>
              </a:spcBef>
              <a:buFont typeface="Arial" panose="020B0604020202020204" pitchFamily="34" charset="0"/>
              <a:buChar char="•"/>
            </a:pPr>
            <a:r>
              <a:rPr lang="en-US" sz="2000" spc="-51" dirty="0">
                <a:cs typeface="Segoe UI Light"/>
              </a:rPr>
              <a:t>Access your files and folders</a:t>
            </a:r>
          </a:p>
          <a:p>
            <a:pPr marL="342900" indent="-342900" defTabSz="932290">
              <a:spcBef>
                <a:spcPts val="1200"/>
              </a:spcBef>
              <a:buFont typeface="Arial" panose="020B0604020202020204" pitchFamily="34" charset="0"/>
              <a:buChar char="•"/>
            </a:pPr>
            <a:r>
              <a:rPr lang="en-US" sz="2000" spc="-51" dirty="0">
                <a:cs typeface="Segoe UI Light"/>
              </a:rPr>
              <a:t>Connect to the PCs in your office</a:t>
            </a:r>
          </a:p>
          <a:p>
            <a:pPr marL="342900" indent="-342900" defTabSz="932290">
              <a:spcBef>
                <a:spcPts val="1200"/>
              </a:spcBef>
              <a:buFont typeface="Arial" panose="020B0604020202020204" pitchFamily="34" charset="0"/>
              <a:buChar char="•"/>
            </a:pPr>
            <a:r>
              <a:rPr lang="en-US" sz="2000" spc="-51" dirty="0">
                <a:cs typeface="Segoe UI Light"/>
              </a:rPr>
              <a:t>Perform light admin tasks</a:t>
            </a:r>
            <a:endParaRPr lang="en-US" sz="2800" spc="-51" dirty="0">
              <a:cs typeface="Segoe UI Light"/>
            </a:endParaRPr>
          </a:p>
        </p:txBody>
      </p:sp>
      <p:sp>
        <p:nvSpPr>
          <p:cNvPr id="15" name="Text Placeholder 23"/>
          <p:cNvSpPr txBox="1">
            <a:spLocks/>
          </p:cNvSpPr>
          <p:nvPr/>
        </p:nvSpPr>
        <p:spPr>
          <a:xfrm>
            <a:off x="8064198" y="2083966"/>
            <a:ext cx="3696164" cy="3696164"/>
          </a:xfrm>
          <a:prstGeom prst="rect">
            <a:avLst/>
          </a:prstGeom>
          <a:solidFill>
            <a:srgbClr val="0171BB"/>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defTabSz="932290"/>
            <a:r>
              <a:rPr lang="en-US" sz="2800" spc="-51" dirty="0">
                <a:solidFill>
                  <a:schemeClr val="bg1"/>
                </a:solidFill>
                <a:latin typeface="+mj-lt"/>
                <a:cs typeface="Segoe UI Light"/>
              </a:rPr>
              <a:t>The tools you need to</a:t>
            </a:r>
            <a:br>
              <a:rPr lang="en-US" sz="2800" spc="-51" dirty="0">
                <a:solidFill>
                  <a:schemeClr val="bg1"/>
                </a:solidFill>
                <a:latin typeface="+mj-lt"/>
                <a:cs typeface="Segoe UI Light"/>
              </a:rPr>
            </a:br>
            <a:r>
              <a:rPr lang="en-US" sz="2800" spc="-51" dirty="0">
                <a:solidFill>
                  <a:schemeClr val="bg1"/>
                </a:solidFill>
                <a:latin typeface="+mj-lt"/>
                <a:cs typeface="Segoe UI Light"/>
              </a:rPr>
              <a:t>have</a:t>
            </a:r>
          </a:p>
          <a:p>
            <a:pPr defTabSz="932290"/>
            <a:endParaRPr lang="en-US" sz="2800" spc="-51" dirty="0">
              <a:solidFill>
                <a:schemeClr val="bg1"/>
              </a:solidFill>
              <a:latin typeface="+mj-lt"/>
              <a:cs typeface="Segoe UI Light"/>
            </a:endParaRPr>
          </a:p>
          <a:p>
            <a:pPr marL="342900" indent="-342900" defTabSz="932290">
              <a:spcBef>
                <a:spcPts val="1200"/>
              </a:spcBef>
              <a:buFont typeface="Arial" panose="020B0604020202020204" pitchFamily="34" charset="0"/>
              <a:buChar char="•"/>
            </a:pPr>
            <a:r>
              <a:rPr lang="en-US" sz="2000" spc="-51" dirty="0">
                <a:solidFill>
                  <a:schemeClr val="bg1"/>
                </a:solidFill>
                <a:cs typeface="Segoe UI Light"/>
              </a:rPr>
              <a:t>Remote Web Access</a:t>
            </a:r>
          </a:p>
          <a:p>
            <a:pPr marL="342900" indent="-342900" defTabSz="932290">
              <a:spcBef>
                <a:spcPts val="1200"/>
              </a:spcBef>
              <a:buFont typeface="Arial" panose="020B0604020202020204" pitchFamily="34" charset="0"/>
              <a:buChar char="•"/>
            </a:pPr>
            <a:r>
              <a:rPr lang="en-US" sz="2000" spc="-51" dirty="0">
                <a:solidFill>
                  <a:schemeClr val="bg1"/>
                </a:solidFill>
                <a:cs typeface="Segoe UI Light"/>
              </a:rPr>
              <a:t>My Server app for</a:t>
            </a:r>
            <a:br>
              <a:rPr lang="en-US" sz="2000" spc="-51" dirty="0">
                <a:solidFill>
                  <a:schemeClr val="bg1"/>
                </a:solidFill>
                <a:cs typeface="Segoe UI Light"/>
              </a:rPr>
            </a:br>
            <a:r>
              <a:rPr lang="en-US" sz="2000" spc="-51" dirty="0">
                <a:solidFill>
                  <a:schemeClr val="bg1"/>
                </a:solidFill>
                <a:cs typeface="Segoe UI Light"/>
              </a:rPr>
              <a:t>Windows</a:t>
            </a:r>
          </a:p>
          <a:p>
            <a:pPr marL="342900" indent="-342900" defTabSz="932290">
              <a:spcBef>
                <a:spcPts val="1200"/>
              </a:spcBef>
              <a:buFont typeface="Arial" panose="020B0604020202020204" pitchFamily="34" charset="0"/>
              <a:buChar char="•"/>
            </a:pPr>
            <a:r>
              <a:rPr lang="en-US" sz="2000" spc="-51" dirty="0">
                <a:solidFill>
                  <a:schemeClr val="bg1"/>
                </a:solidFill>
                <a:cs typeface="Segoe UI Light"/>
              </a:rPr>
              <a:t>My Server app for</a:t>
            </a:r>
            <a:br>
              <a:rPr lang="en-US" sz="2000" spc="-51" dirty="0">
                <a:solidFill>
                  <a:schemeClr val="bg1"/>
                </a:solidFill>
                <a:cs typeface="Segoe UI Light"/>
              </a:rPr>
            </a:br>
            <a:r>
              <a:rPr lang="en-US" sz="2000" spc="-51" dirty="0">
                <a:solidFill>
                  <a:schemeClr val="bg1"/>
                </a:solidFill>
                <a:cs typeface="Segoe UI Light"/>
              </a:rPr>
              <a:t>Windows Phone</a:t>
            </a:r>
          </a:p>
        </p:txBody>
      </p:sp>
      <p:grpSp>
        <p:nvGrpSpPr>
          <p:cNvPr id="3" name="Group 2"/>
          <p:cNvGrpSpPr/>
          <p:nvPr/>
        </p:nvGrpSpPr>
        <p:grpSpPr>
          <a:xfrm>
            <a:off x="4770353" y="1704107"/>
            <a:ext cx="2898877" cy="4716920"/>
            <a:chOff x="5120969" y="2308555"/>
            <a:chExt cx="2240407" cy="3645489"/>
          </a:xfrm>
        </p:grpSpPr>
        <p:pic>
          <p:nvPicPr>
            <p:cNvPr id="16" name="Picture 2" descr="D:\01WSSG China Project\WS Blue - Modern RWA\High-fidelity Mockup\Shared folders_TileView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0969" y="2308555"/>
              <a:ext cx="2240407" cy="1256825"/>
            </a:xfrm>
            <a:prstGeom prst="rect">
              <a:avLst/>
            </a:prstGeom>
            <a:ln>
              <a:solidFill>
                <a:srgbClr val="D2D2D2"/>
              </a:solidFill>
            </a:ln>
            <a:effectLst/>
            <a:extLst>
              <a:ext uri="{909E8E84-426E-40DD-AFC4-6F175D3DCCD1}">
                <a14:hiddenFill xmlns:a14="http://schemas.microsoft.com/office/drawing/2010/main">
                  <a:solidFill>
                    <a:srgbClr val="FFFFFF"/>
                  </a:solidFill>
                </a14:hiddenFill>
              </a:ext>
            </a:extLst>
          </p:spPr>
        </p:pic>
        <p:pic>
          <p:nvPicPr>
            <p:cNvPr id="17" name="Picture 2" descr="C:\Users\dfabri\Pictures\WS 2012 Essentials\Windows Phone App\Windows Phone App.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9422" l="0" r="99721"/>
                      </a14:imgEffect>
                    </a14:imgLayer>
                  </a14:imgProps>
                </a:ext>
                <a:ext uri="{28A0092B-C50C-407E-A947-70E740481C1C}">
                  <a14:useLocalDpi xmlns:a14="http://schemas.microsoft.com/office/drawing/2010/main"/>
                </a:ext>
              </a:extLst>
            </a:blip>
            <a:srcRect/>
            <a:stretch>
              <a:fillRect/>
            </a:stretch>
          </p:blipFill>
          <p:spPr bwMode="auto">
            <a:xfrm>
              <a:off x="5120969" y="4868847"/>
              <a:ext cx="2240407" cy="10851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dfabri\Pictures\WS 2012 Essentials\Windows 8 App\My Server app 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20969" y="3633983"/>
              <a:ext cx="2240407" cy="113475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p:txBody>
          <a:bodyPr/>
          <a:lstStyle/>
          <a:p>
            <a:r>
              <a:rPr lang="en-US" dirty="0"/>
              <a:t>Empower the remote worker</a:t>
            </a:r>
          </a:p>
        </p:txBody>
      </p:sp>
    </p:spTree>
    <p:extLst>
      <p:ext uri="{BB962C8B-B14F-4D97-AF65-F5344CB8AC3E}">
        <p14:creationId xmlns:p14="http://schemas.microsoft.com/office/powerpoint/2010/main" val="1456027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web access</a:t>
            </a:r>
          </a:p>
        </p:txBody>
      </p:sp>
      <p:sp>
        <p:nvSpPr>
          <p:cNvPr id="5" name="Text Placeholder 4"/>
          <p:cNvSpPr>
            <a:spLocks noGrp="1"/>
          </p:cNvSpPr>
          <p:nvPr>
            <p:ph type="body" sz="quarter" idx="13"/>
          </p:nvPr>
        </p:nvSpPr>
        <p:spPr>
          <a:xfrm>
            <a:off x="274638" y="1490472"/>
            <a:ext cx="5029209" cy="4082870"/>
          </a:xfrm>
        </p:spPr>
        <p:txBody>
          <a:bodyPr/>
          <a:lstStyle/>
          <a:p>
            <a:r>
              <a:rPr lang="en-US" sz="2400" dirty="0">
                <a:solidFill>
                  <a:srgbClr val="505050"/>
                </a:solidFill>
              </a:rPr>
              <a:t>Remote access to shared folders</a:t>
            </a:r>
          </a:p>
          <a:p>
            <a:r>
              <a:rPr lang="en-US" sz="2400" dirty="0">
                <a:solidFill>
                  <a:srgbClr val="505050"/>
                </a:solidFill>
              </a:rPr>
              <a:t>Remote access to computers and the applications running on them*</a:t>
            </a:r>
          </a:p>
          <a:p>
            <a:r>
              <a:rPr lang="en-US" sz="2400" dirty="0">
                <a:solidFill>
                  <a:srgbClr val="505050"/>
                </a:solidFill>
              </a:rPr>
              <a:t>Remote access to dashboard or server desktop to perform administration tasks*</a:t>
            </a:r>
          </a:p>
          <a:p>
            <a:r>
              <a:rPr lang="en-US" sz="2400" dirty="0">
                <a:solidFill>
                  <a:srgbClr val="505050"/>
                </a:solidFill>
              </a:rPr>
              <a:t>Ability for users to remotely change their passwords</a:t>
            </a:r>
          </a:p>
        </p:txBody>
      </p:sp>
      <p:pic>
        <p:nvPicPr>
          <p:cNvPr id="6" name="Picture 2" descr="D:\01WSSG China Project\WS Blue - Modern RWA\High-fidelity Mockup\Shared folders_TileView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9603" y="1709669"/>
            <a:ext cx="5957524" cy="3342056"/>
          </a:xfrm>
          <a:prstGeom prst="rect">
            <a:avLst/>
          </a:prstGeom>
          <a:ln>
            <a:solidFill>
              <a:srgbClr val="D2D2D2"/>
            </a:solid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638" y="5691798"/>
            <a:ext cx="11902307" cy="726353"/>
          </a:xfrm>
          <a:prstGeom prst="rect">
            <a:avLst/>
          </a:prstGeom>
          <a:noFill/>
        </p:spPr>
        <p:txBody>
          <a:bodyPr wrap="square" lIns="182880" tIns="146304" rIns="182880" bIns="146304" rtlCol="0">
            <a:spAutoFit/>
          </a:bodyPr>
          <a:lstStyle/>
          <a:p>
            <a:pPr marL="228600" indent="-228600">
              <a:spcAft>
                <a:spcPts val="600"/>
              </a:spcAft>
              <a:buFont typeface="Segoe UI" panose="020B0502040204020203" pitchFamily="34" charset="0"/>
              <a:buChar char="*"/>
            </a:pPr>
            <a:r>
              <a:rPr lang="en-US" sz="1400" dirty="0">
                <a:solidFill>
                  <a:srgbClr val="505050"/>
                </a:solidFill>
              </a:rPr>
              <a:t>When using the Essentials Experience with the Standard or Datacenter editions, note that RDS CALs are required for those users who remotely connect to computers on the local network. With the Essentials edition, RDS CALs are not required.</a:t>
            </a:r>
          </a:p>
        </p:txBody>
      </p:sp>
    </p:spTree>
    <p:extLst>
      <p:ext uri="{BB962C8B-B14F-4D97-AF65-F5344CB8AC3E}">
        <p14:creationId xmlns:p14="http://schemas.microsoft.com/office/powerpoint/2010/main" val="349866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Server app for Windows</a:t>
            </a:r>
          </a:p>
        </p:txBody>
      </p:sp>
      <p:sp>
        <p:nvSpPr>
          <p:cNvPr id="3" name="Text Placeholder 2"/>
          <p:cNvSpPr>
            <a:spLocks noGrp="1"/>
          </p:cNvSpPr>
          <p:nvPr>
            <p:ph type="body" sz="quarter" idx="13"/>
          </p:nvPr>
        </p:nvSpPr>
        <p:spPr>
          <a:xfrm>
            <a:off x="274638" y="1490472"/>
            <a:ext cx="6400794" cy="4082870"/>
          </a:xfrm>
        </p:spPr>
        <p:txBody>
          <a:bodyPr/>
          <a:lstStyle/>
          <a:p>
            <a:pPr marL="0" indent="0">
              <a:buNone/>
            </a:pPr>
            <a:r>
              <a:rPr lang="en-US" sz="2800" dirty="0">
                <a:solidFill>
                  <a:srgbClr val="505050"/>
                </a:solidFill>
              </a:rPr>
              <a:t>Windows app is a free download from the Microsoft Store</a:t>
            </a:r>
          </a:p>
          <a:p>
            <a:r>
              <a:rPr lang="en-US" sz="2400" dirty="0">
                <a:solidFill>
                  <a:srgbClr val="505050"/>
                </a:solidFill>
              </a:rPr>
              <a:t>Works with files offline; </a:t>
            </a:r>
            <a:br>
              <a:rPr lang="en-US" sz="2400" dirty="0">
                <a:solidFill>
                  <a:srgbClr val="505050"/>
                </a:solidFill>
              </a:rPr>
            </a:br>
            <a:r>
              <a:rPr lang="en-US" sz="2400" dirty="0">
                <a:solidFill>
                  <a:srgbClr val="505050"/>
                </a:solidFill>
              </a:rPr>
              <a:t>automatically syncs when connected</a:t>
            </a:r>
          </a:p>
          <a:p>
            <a:pPr marL="520700" lvl="1" indent="-292100"/>
            <a:r>
              <a:rPr lang="en-US" sz="2000" dirty="0">
                <a:solidFill>
                  <a:srgbClr val="505050"/>
                </a:solidFill>
              </a:rPr>
              <a:t>Quickly see file synchronization </a:t>
            </a:r>
            <a:br>
              <a:rPr lang="en-US" sz="2000" dirty="0">
                <a:solidFill>
                  <a:srgbClr val="505050"/>
                </a:solidFill>
              </a:rPr>
            </a:br>
            <a:r>
              <a:rPr lang="en-US" sz="2000" dirty="0">
                <a:solidFill>
                  <a:srgbClr val="505050"/>
                </a:solidFill>
              </a:rPr>
              <a:t>status and any conflicts</a:t>
            </a:r>
          </a:p>
          <a:p>
            <a:r>
              <a:rPr lang="en-US" sz="2400" dirty="0">
                <a:solidFill>
                  <a:srgbClr val="505050"/>
                </a:solidFill>
              </a:rPr>
              <a:t>Provides light administration functionality</a:t>
            </a:r>
          </a:p>
          <a:p>
            <a:pPr marL="520700" lvl="1" indent="-292100"/>
            <a:r>
              <a:rPr lang="en-US" sz="2000" dirty="0">
                <a:solidFill>
                  <a:srgbClr val="505050"/>
                </a:solidFill>
              </a:rPr>
              <a:t>View alerts, users, and devices</a:t>
            </a:r>
          </a:p>
          <a:p>
            <a:pPr marL="520700" lvl="1" indent="-292100"/>
            <a:r>
              <a:rPr lang="en-US" sz="2000" dirty="0">
                <a:solidFill>
                  <a:srgbClr val="505050"/>
                </a:solidFill>
              </a:rPr>
              <a:t>Reset user passwords</a:t>
            </a:r>
          </a:p>
        </p:txBody>
      </p:sp>
      <p:pic>
        <p:nvPicPr>
          <p:cNvPr id="6146" name="Picture 2" descr="C:\Users\dfabri\Pictures\WS 2012 Essentials\Windows 8 App\My Server app 00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b="1506"/>
          <a:stretch/>
        </p:blipFill>
        <p:spPr bwMode="auto">
          <a:xfrm>
            <a:off x="6675433" y="1668480"/>
            <a:ext cx="2926047" cy="21579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fabri\Pictures\WS 2012 Essentials\Windows 8 App\My Server app 00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75433" y="3954457"/>
            <a:ext cx="4571950" cy="22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5113"/>
            <a:ext cx="9144000" cy="1096962"/>
          </a:xfrm>
        </p:spPr>
        <p:txBody>
          <a:bodyPr/>
          <a:lstStyle/>
          <a:p>
            <a:r>
              <a:rPr lang="en-US" dirty="0"/>
              <a:t>Agenda</a:t>
            </a:r>
          </a:p>
        </p:txBody>
      </p:sp>
      <p:sp>
        <p:nvSpPr>
          <p:cNvPr id="3" name="Text Placeholder 2"/>
          <p:cNvSpPr>
            <a:spLocks noGrp="1"/>
          </p:cNvSpPr>
          <p:nvPr>
            <p:ph type="body" sz="quarter" idx="4294967295"/>
          </p:nvPr>
        </p:nvSpPr>
        <p:spPr>
          <a:xfrm>
            <a:off x="0" y="1606550"/>
            <a:ext cx="9144000" cy="4083050"/>
          </a:xfrm>
          <a:prstGeom prst="rect">
            <a:avLst/>
          </a:prstGeom>
        </p:spPr>
        <p:txBody>
          <a:bodyPr/>
          <a:lstStyle/>
          <a:p>
            <a:pPr marL="0" indent="0">
              <a:lnSpc>
                <a:spcPts val="3400"/>
              </a:lnSpc>
              <a:buNone/>
            </a:pPr>
            <a:r>
              <a:rPr lang="en-US" sz="2600" dirty="0">
                <a:solidFill>
                  <a:srgbClr val="505050"/>
                </a:solidFill>
                <a:latin typeface="+mn-lt"/>
              </a:rPr>
              <a:t>Staying ahead of the game</a:t>
            </a:r>
          </a:p>
          <a:p>
            <a:pPr marL="0" lvl="1" indent="0">
              <a:lnSpc>
                <a:spcPts val="3400"/>
              </a:lnSpc>
              <a:buSzPct val="90000"/>
              <a:buNone/>
            </a:pPr>
            <a:r>
              <a:rPr lang="en-US" sz="2600" dirty="0">
                <a:solidFill>
                  <a:srgbClr val="505050"/>
                </a:solidFill>
              </a:rPr>
              <a:t>Features overview</a:t>
            </a:r>
          </a:p>
          <a:p>
            <a:pPr marL="571500" lvl="1" indent="-342900">
              <a:lnSpc>
                <a:spcPts val="3400"/>
              </a:lnSpc>
              <a:buFont typeface="Segoe UI" panose="020B0502040204020203" pitchFamily="34" charset="0"/>
              <a:buChar char="-"/>
            </a:pPr>
            <a:r>
              <a:rPr lang="en-US" dirty="0">
                <a:solidFill>
                  <a:srgbClr val="505050"/>
                </a:solidFill>
              </a:rPr>
              <a:t>Protect your data</a:t>
            </a:r>
          </a:p>
          <a:p>
            <a:pPr marL="571500" lvl="1" indent="-342900">
              <a:lnSpc>
                <a:spcPts val="3400"/>
              </a:lnSpc>
              <a:buFont typeface="Segoe UI" panose="020B0502040204020203" pitchFamily="34" charset="0"/>
              <a:buChar char="-"/>
            </a:pPr>
            <a:r>
              <a:rPr lang="en-US" dirty="0">
                <a:solidFill>
                  <a:srgbClr val="505050"/>
                </a:solidFill>
              </a:rPr>
              <a:t>Provide secure remote access</a:t>
            </a:r>
          </a:p>
          <a:p>
            <a:pPr marL="571500" lvl="1" indent="-342900">
              <a:lnSpc>
                <a:spcPts val="3400"/>
              </a:lnSpc>
              <a:buFont typeface="Segoe UI" panose="020B0502040204020203" pitchFamily="34" charset="0"/>
              <a:buChar char="-"/>
            </a:pPr>
            <a:r>
              <a:rPr lang="en-US" dirty="0">
                <a:solidFill>
                  <a:srgbClr val="505050"/>
                </a:solidFill>
              </a:rPr>
              <a:t>Integrate cloud services</a:t>
            </a:r>
          </a:p>
          <a:p>
            <a:pPr marL="0" indent="0">
              <a:lnSpc>
                <a:spcPts val="3400"/>
              </a:lnSpc>
              <a:buNone/>
            </a:pPr>
            <a:r>
              <a:rPr lang="en-US" sz="2600" dirty="0">
                <a:solidFill>
                  <a:srgbClr val="505050"/>
                </a:solidFill>
                <a:latin typeface="+mn-lt"/>
              </a:rPr>
              <a:t>Planning and deployment scenarios</a:t>
            </a:r>
          </a:p>
          <a:p>
            <a:pPr marL="0" indent="0">
              <a:lnSpc>
                <a:spcPts val="3400"/>
              </a:lnSpc>
              <a:buNone/>
            </a:pPr>
            <a:r>
              <a:rPr lang="en-US" sz="2600" dirty="0">
                <a:solidFill>
                  <a:srgbClr val="505050"/>
                </a:solidFill>
                <a:latin typeface="+mn-lt"/>
              </a:rPr>
              <a:t>Final thoughts</a:t>
            </a:r>
          </a:p>
        </p:txBody>
      </p:sp>
    </p:spTree>
    <p:extLst>
      <p:ext uri="{BB962C8B-B14F-4D97-AF65-F5344CB8AC3E}">
        <p14:creationId xmlns:p14="http://schemas.microsoft.com/office/powerpoint/2010/main" val="281697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247060" cy="1097302"/>
          </a:xfrm>
        </p:spPr>
        <p:txBody>
          <a:bodyPr/>
          <a:lstStyle/>
          <a:p>
            <a:r>
              <a:rPr lang="en-US" dirty="0"/>
              <a:t>My Server app for Windows Phone</a:t>
            </a:r>
          </a:p>
        </p:txBody>
      </p:sp>
      <p:sp>
        <p:nvSpPr>
          <p:cNvPr id="6" name="Text Placeholder 5"/>
          <p:cNvSpPr>
            <a:spLocks noGrp="1"/>
          </p:cNvSpPr>
          <p:nvPr>
            <p:ph type="body" sz="quarter" idx="13"/>
          </p:nvPr>
        </p:nvSpPr>
        <p:spPr>
          <a:xfrm>
            <a:off x="274638" y="1490472"/>
            <a:ext cx="6857989" cy="4082870"/>
          </a:xfrm>
        </p:spPr>
        <p:txBody>
          <a:bodyPr/>
          <a:lstStyle/>
          <a:p>
            <a:r>
              <a:rPr lang="en-US" sz="2400" dirty="0">
                <a:solidFill>
                  <a:srgbClr val="505050"/>
                </a:solidFill>
              </a:rPr>
              <a:t>Quick Status panel</a:t>
            </a:r>
          </a:p>
          <a:p>
            <a:pPr marL="520700" lvl="1" indent="-292100"/>
            <a:r>
              <a:rPr lang="en-US" sz="2000" dirty="0">
                <a:solidFill>
                  <a:srgbClr val="505050"/>
                </a:solidFill>
              </a:rPr>
              <a:t>Summary of Essentials server status</a:t>
            </a:r>
          </a:p>
          <a:p>
            <a:r>
              <a:rPr lang="en-US" sz="2400" dirty="0">
                <a:solidFill>
                  <a:srgbClr val="505050"/>
                </a:solidFill>
              </a:rPr>
              <a:t>Server panel</a:t>
            </a:r>
          </a:p>
          <a:p>
            <a:pPr marL="520700" lvl="1" indent="-292100"/>
            <a:r>
              <a:rPr lang="en-US" sz="2000" dirty="0">
                <a:solidFill>
                  <a:srgbClr val="505050"/>
                </a:solidFill>
              </a:rPr>
              <a:t>Enables light server management and monitoring</a:t>
            </a:r>
          </a:p>
          <a:p>
            <a:pPr marL="520700" lvl="1" indent="-292100"/>
            <a:r>
              <a:rPr lang="en-US" sz="2000" dirty="0">
                <a:solidFill>
                  <a:srgbClr val="505050"/>
                </a:solidFill>
              </a:rPr>
              <a:t>Enables viewing of alerts, devices, and user accounts</a:t>
            </a:r>
          </a:p>
          <a:p>
            <a:r>
              <a:rPr lang="en-US" sz="2400" dirty="0">
                <a:solidFill>
                  <a:srgbClr val="505050"/>
                </a:solidFill>
              </a:rPr>
              <a:t>Files panel</a:t>
            </a:r>
          </a:p>
          <a:p>
            <a:pPr marL="520700" lvl="1" indent="-292100"/>
            <a:r>
              <a:rPr lang="en-US" sz="2000" dirty="0">
                <a:solidFill>
                  <a:srgbClr val="505050"/>
                </a:solidFill>
              </a:rPr>
              <a:t>Access to shared folders and files</a:t>
            </a:r>
          </a:p>
          <a:p>
            <a:r>
              <a:rPr lang="en-US" sz="2400" dirty="0">
                <a:solidFill>
                  <a:srgbClr val="505050"/>
                </a:solidFill>
              </a:rPr>
              <a:t>Recent panel</a:t>
            </a:r>
          </a:p>
          <a:p>
            <a:pPr marL="520700" lvl="1" indent="-292100"/>
            <a:r>
              <a:rPr lang="en-US" sz="2000" dirty="0">
                <a:solidFill>
                  <a:srgbClr val="505050"/>
                </a:solidFill>
              </a:rPr>
              <a:t>Keeps a history of recently accessed files</a:t>
            </a:r>
          </a:p>
          <a:p>
            <a:r>
              <a:rPr lang="en-US" sz="2400" dirty="0">
                <a:solidFill>
                  <a:srgbClr val="505050"/>
                </a:solidFill>
              </a:rPr>
              <a:t>Media panel</a:t>
            </a:r>
          </a:p>
          <a:p>
            <a:pPr marL="520700" lvl="1" indent="-292100"/>
            <a:r>
              <a:rPr lang="en-US" sz="2000" dirty="0">
                <a:solidFill>
                  <a:srgbClr val="505050"/>
                </a:solidFill>
              </a:rPr>
              <a:t>A centralized media library</a:t>
            </a:r>
          </a:p>
        </p:txBody>
      </p:sp>
      <p:pic>
        <p:nvPicPr>
          <p:cNvPr id="1026" name="Picture 2" descr="C:\Users\dfabri\Pictures\WS 2012 Essentials\Windows Phone App\Windows Phone Ap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6944" y="1698451"/>
            <a:ext cx="4468781" cy="216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noFill/>
        </p:spPr>
        <p:txBody>
          <a:bodyPr/>
          <a:lstStyle/>
          <a:p>
            <a:r>
              <a:rPr lang="en-US" dirty="0"/>
              <a:t>Integrate cloud services</a:t>
            </a:r>
          </a:p>
        </p:txBody>
      </p:sp>
      <p:sp>
        <p:nvSpPr>
          <p:cNvPr id="8" name="Rectangle 7"/>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752489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Email integration</a:t>
            </a:r>
          </a:p>
        </p:txBody>
      </p:sp>
      <p:sp>
        <p:nvSpPr>
          <p:cNvPr id="6" name="Content Placeholder 2"/>
          <p:cNvSpPr>
            <a:spLocks noGrp="1"/>
          </p:cNvSpPr>
          <p:nvPr>
            <p:ph type="body" sz="quarter" idx="13"/>
          </p:nvPr>
        </p:nvSpPr>
        <p:spPr>
          <a:xfrm>
            <a:off x="274637" y="1490472"/>
            <a:ext cx="6848375" cy="4082870"/>
          </a:xfrm>
        </p:spPr>
        <p:txBody>
          <a:bodyPr/>
          <a:lstStyle/>
          <a:p>
            <a:pPr marL="0" indent="0">
              <a:buNone/>
            </a:pPr>
            <a:r>
              <a:rPr lang="en-US" sz="2800" dirty="0">
                <a:solidFill>
                  <a:srgbClr val="505050"/>
                </a:solidFill>
              </a:rPr>
              <a:t>Flexibility to choose the desired messaging solution</a:t>
            </a:r>
          </a:p>
          <a:p>
            <a:pPr marL="233363" lvl="1">
              <a:buSzPct val="90000"/>
              <a:buFont typeface="Arial" pitchFamily="34" charset="0"/>
              <a:buChar char="•"/>
            </a:pPr>
            <a:r>
              <a:rPr lang="en-US" dirty="0">
                <a:solidFill>
                  <a:srgbClr val="505050"/>
                </a:solidFill>
              </a:rPr>
              <a:t>Office 365</a:t>
            </a:r>
          </a:p>
          <a:p>
            <a:pPr marL="233363" lvl="1">
              <a:buSzPct val="90000"/>
              <a:buFont typeface="Arial" pitchFamily="34" charset="0"/>
              <a:buChar char="•"/>
            </a:pPr>
            <a:r>
              <a:rPr lang="en-US" dirty="0">
                <a:solidFill>
                  <a:srgbClr val="505050"/>
                </a:solidFill>
              </a:rPr>
              <a:t>On-premises Exchange Server</a:t>
            </a:r>
          </a:p>
          <a:p>
            <a:pPr marL="233363" lvl="1">
              <a:buSzPct val="90000"/>
              <a:buFont typeface="Arial" pitchFamily="34" charset="0"/>
              <a:buChar char="•"/>
            </a:pPr>
            <a:r>
              <a:rPr lang="en-US" dirty="0">
                <a:solidFill>
                  <a:srgbClr val="505050"/>
                </a:solidFill>
              </a:rPr>
              <a:t>Hosted Exchange</a:t>
            </a:r>
          </a:p>
          <a:p>
            <a:pPr marL="0" indent="0">
              <a:buNone/>
            </a:pPr>
            <a:r>
              <a:rPr lang="en-US" sz="2800" dirty="0">
                <a:solidFill>
                  <a:srgbClr val="505050"/>
                </a:solidFill>
              </a:rPr>
              <a:t>All options provide integrated mailbox management</a:t>
            </a:r>
          </a:p>
        </p:txBody>
      </p:sp>
      <p:sp>
        <p:nvSpPr>
          <p:cNvPr id="41" name="Freeform 13"/>
          <p:cNvSpPr>
            <a:spLocks noEditPoints="1"/>
          </p:cNvSpPr>
          <p:nvPr/>
        </p:nvSpPr>
        <p:spPr bwMode="auto">
          <a:xfrm>
            <a:off x="7567271" y="2080376"/>
            <a:ext cx="1260563" cy="1162717"/>
          </a:xfrm>
          <a:custGeom>
            <a:avLst/>
            <a:gdLst>
              <a:gd name="T0" fmla="*/ 662 w 773"/>
              <a:gd name="T1" fmla="*/ 185 h 713"/>
              <a:gd name="T2" fmla="*/ 528 w 773"/>
              <a:gd name="T3" fmla="*/ 152 h 713"/>
              <a:gd name="T4" fmla="*/ 358 w 773"/>
              <a:gd name="T5" fmla="*/ 52 h 713"/>
              <a:gd name="T6" fmla="*/ 234 w 773"/>
              <a:gd name="T7" fmla="*/ 713 h 713"/>
              <a:gd name="T8" fmla="*/ 525 w 773"/>
              <a:gd name="T9" fmla="*/ 563 h 713"/>
              <a:gd name="T10" fmla="*/ 632 w 773"/>
              <a:gd name="T11" fmla="*/ 486 h 713"/>
              <a:gd name="T12" fmla="*/ 732 w 773"/>
              <a:gd name="T13" fmla="*/ 454 h 713"/>
              <a:gd name="T14" fmla="*/ 215 w 773"/>
              <a:gd name="T15" fmla="*/ 691 h 713"/>
              <a:gd name="T16" fmla="*/ 215 w 773"/>
              <a:gd name="T17" fmla="*/ 691 h 713"/>
              <a:gd name="T18" fmla="*/ 217 w 773"/>
              <a:gd name="T19" fmla="*/ 370 h 713"/>
              <a:gd name="T20" fmla="*/ 17 w 773"/>
              <a:gd name="T21" fmla="*/ 303 h 713"/>
              <a:gd name="T22" fmla="*/ 17 w 773"/>
              <a:gd name="T23" fmla="*/ 287 h 713"/>
              <a:gd name="T24" fmla="*/ 217 w 773"/>
              <a:gd name="T25" fmla="*/ 213 h 713"/>
              <a:gd name="T26" fmla="*/ 217 w 773"/>
              <a:gd name="T27" fmla="*/ 213 h 713"/>
              <a:gd name="T28" fmla="*/ 218 w 773"/>
              <a:gd name="T29" fmla="*/ 91 h 713"/>
              <a:gd name="T30" fmla="*/ 17 w 773"/>
              <a:gd name="T31" fmla="*/ 53 h 713"/>
              <a:gd name="T32" fmla="*/ 354 w 773"/>
              <a:gd name="T33" fmla="*/ 578 h 713"/>
              <a:gd name="T34" fmla="*/ 426 w 773"/>
              <a:gd name="T35" fmla="*/ 394 h 713"/>
              <a:gd name="T36" fmla="*/ 426 w 773"/>
              <a:gd name="T37" fmla="*/ 394 h 713"/>
              <a:gd name="T38" fmla="*/ 426 w 773"/>
              <a:gd name="T39" fmla="*/ 306 h 713"/>
              <a:gd name="T40" fmla="*/ 356 w 773"/>
              <a:gd name="T41" fmla="*/ 259 h 713"/>
              <a:gd name="T42" fmla="*/ 356 w 773"/>
              <a:gd name="T43" fmla="*/ 246 h 713"/>
              <a:gd name="T44" fmla="*/ 427 w 773"/>
              <a:gd name="T45" fmla="*/ 192 h 713"/>
              <a:gd name="T46" fmla="*/ 427 w 773"/>
              <a:gd name="T47" fmla="*/ 192 h 713"/>
              <a:gd name="T48" fmla="*/ 427 w 773"/>
              <a:gd name="T49" fmla="*/ 103 h 713"/>
              <a:gd name="T50" fmla="*/ 527 w 773"/>
              <a:gd name="T51" fmla="*/ 387 h 713"/>
              <a:gd name="T52" fmla="*/ 527 w 773"/>
              <a:gd name="T53" fmla="*/ 378 h 713"/>
              <a:gd name="T54" fmla="*/ 556 w 773"/>
              <a:gd name="T55" fmla="*/ 340 h 713"/>
              <a:gd name="T56" fmla="*/ 556 w 773"/>
              <a:gd name="T57" fmla="*/ 340 h 713"/>
              <a:gd name="T58" fmla="*/ 556 w 773"/>
              <a:gd name="T59" fmla="*/ 273 h 713"/>
              <a:gd name="T60" fmla="*/ 528 w 773"/>
              <a:gd name="T61" fmla="*/ 237 h 713"/>
              <a:gd name="T62" fmla="*/ 528 w 773"/>
              <a:gd name="T63" fmla="*/ 228 h 713"/>
              <a:gd name="T64" fmla="*/ 557 w 773"/>
              <a:gd name="T65" fmla="*/ 185 h 713"/>
              <a:gd name="T66" fmla="*/ 557 w 773"/>
              <a:gd name="T67" fmla="*/ 185 h 713"/>
              <a:gd name="T68" fmla="*/ 653 w 773"/>
              <a:gd name="T69" fmla="*/ 374 h 713"/>
              <a:gd name="T70" fmla="*/ 633 w 773"/>
              <a:gd name="T71" fmla="*/ 344 h 713"/>
              <a:gd name="T72" fmla="*/ 633 w 773"/>
              <a:gd name="T73" fmla="*/ 336 h 713"/>
              <a:gd name="T74" fmla="*/ 653 w 773"/>
              <a:gd name="T75" fmla="*/ 307 h 713"/>
              <a:gd name="T76" fmla="*/ 653 w 773"/>
              <a:gd name="T77" fmla="*/ 307 h 713"/>
              <a:gd name="T78" fmla="*/ 653 w 773"/>
              <a:gd name="T79" fmla="*/ 255 h 713"/>
              <a:gd name="T80" fmla="*/ 634 w 773"/>
              <a:gd name="T81" fmla="*/ 227 h 713"/>
              <a:gd name="T82" fmla="*/ 634 w 773"/>
              <a:gd name="T83" fmla="*/ 220 h 713"/>
              <a:gd name="T84" fmla="*/ 726 w 773"/>
              <a:gd name="T85" fmla="*/ 447 h 713"/>
              <a:gd name="T86" fmla="*/ 726 w 773"/>
              <a:gd name="T87" fmla="*/ 447 h 713"/>
              <a:gd name="T88" fmla="*/ 726 w 773"/>
              <a:gd name="T89" fmla="*/ 340 h 713"/>
              <a:gd name="T90" fmla="*/ 712 w 773"/>
              <a:gd name="T91" fmla="*/ 317 h 713"/>
              <a:gd name="T92" fmla="*/ 712 w 773"/>
              <a:gd name="T93" fmla="*/ 311 h 713"/>
              <a:gd name="T94" fmla="*/ 726 w 773"/>
              <a:gd name="T95" fmla="*/ 288 h 713"/>
              <a:gd name="T96" fmla="*/ 726 w 773"/>
              <a:gd name="T97" fmla="*/ 288 h 713"/>
              <a:gd name="T98" fmla="*/ 727 w 773"/>
              <a:gd name="T99" fmla="*/ 247 h 713"/>
              <a:gd name="T100" fmla="*/ 713 w 773"/>
              <a:gd name="T101" fmla="*/ 22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3" h="713">
                <a:moveTo>
                  <a:pt x="733" y="217"/>
                </a:moveTo>
                <a:lnTo>
                  <a:pt x="713" y="221"/>
                </a:lnTo>
                <a:lnTo>
                  <a:pt x="713" y="208"/>
                </a:lnTo>
                <a:lnTo>
                  <a:pt x="662" y="185"/>
                </a:lnTo>
                <a:lnTo>
                  <a:pt x="634" y="190"/>
                </a:lnTo>
                <a:lnTo>
                  <a:pt x="634" y="174"/>
                </a:lnTo>
                <a:lnTo>
                  <a:pt x="568" y="146"/>
                </a:lnTo>
                <a:lnTo>
                  <a:pt x="528" y="152"/>
                </a:lnTo>
                <a:lnTo>
                  <a:pt x="529" y="125"/>
                </a:lnTo>
                <a:lnTo>
                  <a:pt x="442" y="87"/>
                </a:lnTo>
                <a:lnTo>
                  <a:pt x="358" y="101"/>
                </a:lnTo>
                <a:lnTo>
                  <a:pt x="358" y="52"/>
                </a:lnTo>
                <a:lnTo>
                  <a:pt x="238" y="0"/>
                </a:lnTo>
                <a:lnTo>
                  <a:pt x="2" y="39"/>
                </a:lnTo>
                <a:lnTo>
                  <a:pt x="0" y="667"/>
                </a:lnTo>
                <a:lnTo>
                  <a:pt x="234" y="713"/>
                </a:lnTo>
                <a:lnTo>
                  <a:pt x="353" y="653"/>
                </a:lnTo>
                <a:lnTo>
                  <a:pt x="354" y="590"/>
                </a:lnTo>
                <a:lnTo>
                  <a:pt x="438" y="607"/>
                </a:lnTo>
                <a:lnTo>
                  <a:pt x="525" y="563"/>
                </a:lnTo>
                <a:lnTo>
                  <a:pt x="526" y="534"/>
                </a:lnTo>
                <a:lnTo>
                  <a:pt x="565" y="542"/>
                </a:lnTo>
                <a:lnTo>
                  <a:pt x="632" y="508"/>
                </a:lnTo>
                <a:lnTo>
                  <a:pt x="632" y="486"/>
                </a:lnTo>
                <a:lnTo>
                  <a:pt x="660" y="492"/>
                </a:lnTo>
                <a:lnTo>
                  <a:pt x="712" y="467"/>
                </a:lnTo>
                <a:lnTo>
                  <a:pt x="712" y="451"/>
                </a:lnTo>
                <a:lnTo>
                  <a:pt x="732" y="454"/>
                </a:lnTo>
                <a:lnTo>
                  <a:pt x="772" y="434"/>
                </a:lnTo>
                <a:lnTo>
                  <a:pt x="773" y="234"/>
                </a:lnTo>
                <a:lnTo>
                  <a:pt x="733" y="217"/>
                </a:lnTo>
                <a:close/>
                <a:moveTo>
                  <a:pt x="215" y="691"/>
                </a:moveTo>
                <a:lnTo>
                  <a:pt x="15" y="655"/>
                </a:lnTo>
                <a:lnTo>
                  <a:pt x="16" y="427"/>
                </a:lnTo>
                <a:lnTo>
                  <a:pt x="217" y="439"/>
                </a:lnTo>
                <a:lnTo>
                  <a:pt x="215" y="691"/>
                </a:lnTo>
                <a:close/>
                <a:moveTo>
                  <a:pt x="217" y="421"/>
                </a:moveTo>
                <a:lnTo>
                  <a:pt x="16" y="412"/>
                </a:lnTo>
                <a:lnTo>
                  <a:pt x="16" y="366"/>
                </a:lnTo>
                <a:lnTo>
                  <a:pt x="217" y="370"/>
                </a:lnTo>
                <a:lnTo>
                  <a:pt x="217" y="421"/>
                </a:lnTo>
                <a:close/>
                <a:moveTo>
                  <a:pt x="217" y="352"/>
                </a:moveTo>
                <a:lnTo>
                  <a:pt x="16" y="350"/>
                </a:lnTo>
                <a:lnTo>
                  <a:pt x="17" y="303"/>
                </a:lnTo>
                <a:lnTo>
                  <a:pt x="217" y="300"/>
                </a:lnTo>
                <a:lnTo>
                  <a:pt x="217" y="352"/>
                </a:lnTo>
                <a:close/>
                <a:moveTo>
                  <a:pt x="217" y="282"/>
                </a:moveTo>
                <a:lnTo>
                  <a:pt x="17" y="287"/>
                </a:lnTo>
                <a:lnTo>
                  <a:pt x="17" y="241"/>
                </a:lnTo>
                <a:lnTo>
                  <a:pt x="217" y="230"/>
                </a:lnTo>
                <a:lnTo>
                  <a:pt x="217" y="282"/>
                </a:lnTo>
                <a:close/>
                <a:moveTo>
                  <a:pt x="217" y="213"/>
                </a:moveTo>
                <a:lnTo>
                  <a:pt x="17" y="225"/>
                </a:lnTo>
                <a:lnTo>
                  <a:pt x="17" y="178"/>
                </a:lnTo>
                <a:lnTo>
                  <a:pt x="218" y="161"/>
                </a:lnTo>
                <a:lnTo>
                  <a:pt x="217" y="213"/>
                </a:lnTo>
                <a:close/>
                <a:moveTo>
                  <a:pt x="218" y="143"/>
                </a:moveTo>
                <a:lnTo>
                  <a:pt x="17" y="162"/>
                </a:lnTo>
                <a:lnTo>
                  <a:pt x="17" y="115"/>
                </a:lnTo>
                <a:lnTo>
                  <a:pt x="218" y="91"/>
                </a:lnTo>
                <a:lnTo>
                  <a:pt x="218" y="143"/>
                </a:lnTo>
                <a:close/>
                <a:moveTo>
                  <a:pt x="219" y="73"/>
                </a:moveTo>
                <a:lnTo>
                  <a:pt x="17" y="99"/>
                </a:lnTo>
                <a:lnTo>
                  <a:pt x="17" y="53"/>
                </a:lnTo>
                <a:lnTo>
                  <a:pt x="219" y="21"/>
                </a:lnTo>
                <a:lnTo>
                  <a:pt x="219" y="73"/>
                </a:lnTo>
                <a:close/>
                <a:moveTo>
                  <a:pt x="425" y="591"/>
                </a:moveTo>
                <a:lnTo>
                  <a:pt x="354" y="578"/>
                </a:lnTo>
                <a:lnTo>
                  <a:pt x="356" y="404"/>
                </a:lnTo>
                <a:lnTo>
                  <a:pt x="426" y="407"/>
                </a:lnTo>
                <a:lnTo>
                  <a:pt x="425" y="591"/>
                </a:lnTo>
                <a:close/>
                <a:moveTo>
                  <a:pt x="426" y="394"/>
                </a:moveTo>
                <a:lnTo>
                  <a:pt x="356" y="391"/>
                </a:lnTo>
                <a:lnTo>
                  <a:pt x="356" y="355"/>
                </a:lnTo>
                <a:lnTo>
                  <a:pt x="426" y="357"/>
                </a:lnTo>
                <a:lnTo>
                  <a:pt x="426" y="394"/>
                </a:lnTo>
                <a:close/>
                <a:moveTo>
                  <a:pt x="426" y="344"/>
                </a:moveTo>
                <a:lnTo>
                  <a:pt x="356" y="343"/>
                </a:lnTo>
                <a:lnTo>
                  <a:pt x="356" y="307"/>
                </a:lnTo>
                <a:lnTo>
                  <a:pt x="426" y="306"/>
                </a:lnTo>
                <a:lnTo>
                  <a:pt x="426" y="344"/>
                </a:lnTo>
                <a:close/>
                <a:moveTo>
                  <a:pt x="426" y="293"/>
                </a:moveTo>
                <a:lnTo>
                  <a:pt x="356" y="295"/>
                </a:lnTo>
                <a:lnTo>
                  <a:pt x="356" y="259"/>
                </a:lnTo>
                <a:lnTo>
                  <a:pt x="426" y="256"/>
                </a:lnTo>
                <a:lnTo>
                  <a:pt x="426" y="293"/>
                </a:lnTo>
                <a:close/>
                <a:moveTo>
                  <a:pt x="426" y="242"/>
                </a:moveTo>
                <a:lnTo>
                  <a:pt x="356" y="246"/>
                </a:lnTo>
                <a:lnTo>
                  <a:pt x="357" y="211"/>
                </a:lnTo>
                <a:lnTo>
                  <a:pt x="427" y="204"/>
                </a:lnTo>
                <a:lnTo>
                  <a:pt x="426" y="242"/>
                </a:lnTo>
                <a:close/>
                <a:moveTo>
                  <a:pt x="427" y="192"/>
                </a:moveTo>
                <a:lnTo>
                  <a:pt x="357" y="198"/>
                </a:lnTo>
                <a:lnTo>
                  <a:pt x="357" y="162"/>
                </a:lnTo>
                <a:lnTo>
                  <a:pt x="427" y="154"/>
                </a:lnTo>
                <a:lnTo>
                  <a:pt x="427" y="192"/>
                </a:lnTo>
                <a:close/>
                <a:moveTo>
                  <a:pt x="427" y="141"/>
                </a:moveTo>
                <a:lnTo>
                  <a:pt x="357" y="150"/>
                </a:lnTo>
                <a:lnTo>
                  <a:pt x="357" y="114"/>
                </a:lnTo>
                <a:lnTo>
                  <a:pt x="427" y="103"/>
                </a:lnTo>
                <a:lnTo>
                  <a:pt x="427" y="141"/>
                </a:lnTo>
                <a:close/>
                <a:moveTo>
                  <a:pt x="555" y="530"/>
                </a:moveTo>
                <a:lnTo>
                  <a:pt x="526" y="524"/>
                </a:lnTo>
                <a:lnTo>
                  <a:pt x="527" y="387"/>
                </a:lnTo>
                <a:lnTo>
                  <a:pt x="556" y="390"/>
                </a:lnTo>
                <a:lnTo>
                  <a:pt x="555" y="530"/>
                </a:lnTo>
                <a:close/>
                <a:moveTo>
                  <a:pt x="556" y="379"/>
                </a:moveTo>
                <a:lnTo>
                  <a:pt x="527" y="378"/>
                </a:lnTo>
                <a:lnTo>
                  <a:pt x="527" y="350"/>
                </a:lnTo>
                <a:lnTo>
                  <a:pt x="556" y="351"/>
                </a:lnTo>
                <a:lnTo>
                  <a:pt x="556" y="379"/>
                </a:lnTo>
                <a:close/>
                <a:moveTo>
                  <a:pt x="556" y="340"/>
                </a:moveTo>
                <a:lnTo>
                  <a:pt x="528" y="340"/>
                </a:lnTo>
                <a:lnTo>
                  <a:pt x="528" y="312"/>
                </a:lnTo>
                <a:lnTo>
                  <a:pt x="556" y="312"/>
                </a:lnTo>
                <a:lnTo>
                  <a:pt x="556" y="340"/>
                </a:lnTo>
                <a:close/>
                <a:moveTo>
                  <a:pt x="556" y="302"/>
                </a:moveTo>
                <a:lnTo>
                  <a:pt x="528" y="303"/>
                </a:lnTo>
                <a:lnTo>
                  <a:pt x="528" y="275"/>
                </a:lnTo>
                <a:lnTo>
                  <a:pt x="556" y="273"/>
                </a:lnTo>
                <a:lnTo>
                  <a:pt x="556" y="302"/>
                </a:lnTo>
                <a:close/>
                <a:moveTo>
                  <a:pt x="556" y="263"/>
                </a:moveTo>
                <a:lnTo>
                  <a:pt x="528" y="265"/>
                </a:lnTo>
                <a:lnTo>
                  <a:pt x="528" y="237"/>
                </a:lnTo>
                <a:lnTo>
                  <a:pt x="556" y="235"/>
                </a:lnTo>
                <a:lnTo>
                  <a:pt x="556" y="263"/>
                </a:lnTo>
                <a:close/>
                <a:moveTo>
                  <a:pt x="556" y="225"/>
                </a:moveTo>
                <a:lnTo>
                  <a:pt x="528" y="228"/>
                </a:lnTo>
                <a:lnTo>
                  <a:pt x="528" y="200"/>
                </a:lnTo>
                <a:lnTo>
                  <a:pt x="557" y="196"/>
                </a:lnTo>
                <a:lnTo>
                  <a:pt x="556" y="225"/>
                </a:lnTo>
                <a:close/>
                <a:moveTo>
                  <a:pt x="557" y="185"/>
                </a:moveTo>
                <a:lnTo>
                  <a:pt x="528" y="190"/>
                </a:lnTo>
                <a:lnTo>
                  <a:pt x="528" y="162"/>
                </a:lnTo>
                <a:lnTo>
                  <a:pt x="557" y="157"/>
                </a:lnTo>
                <a:lnTo>
                  <a:pt x="557" y="185"/>
                </a:lnTo>
                <a:close/>
                <a:moveTo>
                  <a:pt x="652" y="483"/>
                </a:moveTo>
                <a:lnTo>
                  <a:pt x="632" y="479"/>
                </a:lnTo>
                <a:lnTo>
                  <a:pt x="633" y="373"/>
                </a:lnTo>
                <a:lnTo>
                  <a:pt x="653" y="374"/>
                </a:lnTo>
                <a:lnTo>
                  <a:pt x="652" y="483"/>
                </a:lnTo>
                <a:close/>
                <a:moveTo>
                  <a:pt x="653" y="366"/>
                </a:moveTo>
                <a:lnTo>
                  <a:pt x="633" y="366"/>
                </a:lnTo>
                <a:lnTo>
                  <a:pt x="633" y="344"/>
                </a:lnTo>
                <a:lnTo>
                  <a:pt x="653" y="345"/>
                </a:lnTo>
                <a:lnTo>
                  <a:pt x="653" y="366"/>
                </a:lnTo>
                <a:close/>
                <a:moveTo>
                  <a:pt x="653" y="337"/>
                </a:moveTo>
                <a:lnTo>
                  <a:pt x="633" y="336"/>
                </a:lnTo>
                <a:lnTo>
                  <a:pt x="634" y="315"/>
                </a:lnTo>
                <a:lnTo>
                  <a:pt x="653" y="315"/>
                </a:lnTo>
                <a:lnTo>
                  <a:pt x="653" y="337"/>
                </a:lnTo>
                <a:close/>
                <a:moveTo>
                  <a:pt x="653" y="307"/>
                </a:moveTo>
                <a:lnTo>
                  <a:pt x="634" y="308"/>
                </a:lnTo>
                <a:lnTo>
                  <a:pt x="634" y="286"/>
                </a:lnTo>
                <a:lnTo>
                  <a:pt x="653" y="285"/>
                </a:lnTo>
                <a:lnTo>
                  <a:pt x="653" y="307"/>
                </a:lnTo>
                <a:close/>
                <a:moveTo>
                  <a:pt x="653" y="277"/>
                </a:moveTo>
                <a:lnTo>
                  <a:pt x="634" y="278"/>
                </a:lnTo>
                <a:lnTo>
                  <a:pt x="634" y="256"/>
                </a:lnTo>
                <a:lnTo>
                  <a:pt x="653" y="255"/>
                </a:lnTo>
                <a:lnTo>
                  <a:pt x="653" y="277"/>
                </a:lnTo>
                <a:close/>
                <a:moveTo>
                  <a:pt x="653" y="247"/>
                </a:moveTo>
                <a:lnTo>
                  <a:pt x="634" y="249"/>
                </a:lnTo>
                <a:lnTo>
                  <a:pt x="634" y="227"/>
                </a:lnTo>
                <a:lnTo>
                  <a:pt x="653" y="225"/>
                </a:lnTo>
                <a:lnTo>
                  <a:pt x="653" y="247"/>
                </a:lnTo>
                <a:close/>
                <a:moveTo>
                  <a:pt x="653" y="217"/>
                </a:moveTo>
                <a:lnTo>
                  <a:pt x="634" y="220"/>
                </a:lnTo>
                <a:lnTo>
                  <a:pt x="634" y="197"/>
                </a:lnTo>
                <a:lnTo>
                  <a:pt x="653" y="195"/>
                </a:lnTo>
                <a:lnTo>
                  <a:pt x="653" y="217"/>
                </a:lnTo>
                <a:close/>
                <a:moveTo>
                  <a:pt x="726" y="447"/>
                </a:moveTo>
                <a:lnTo>
                  <a:pt x="712" y="444"/>
                </a:lnTo>
                <a:lnTo>
                  <a:pt x="712" y="362"/>
                </a:lnTo>
                <a:lnTo>
                  <a:pt x="726" y="363"/>
                </a:lnTo>
                <a:lnTo>
                  <a:pt x="726" y="447"/>
                </a:lnTo>
                <a:close/>
                <a:moveTo>
                  <a:pt x="726" y="357"/>
                </a:moveTo>
                <a:lnTo>
                  <a:pt x="712" y="357"/>
                </a:lnTo>
                <a:lnTo>
                  <a:pt x="712" y="340"/>
                </a:lnTo>
                <a:lnTo>
                  <a:pt x="726" y="340"/>
                </a:lnTo>
                <a:lnTo>
                  <a:pt x="726" y="357"/>
                </a:lnTo>
                <a:close/>
                <a:moveTo>
                  <a:pt x="726" y="334"/>
                </a:moveTo>
                <a:lnTo>
                  <a:pt x="712" y="334"/>
                </a:lnTo>
                <a:lnTo>
                  <a:pt x="712" y="317"/>
                </a:lnTo>
                <a:lnTo>
                  <a:pt x="726" y="317"/>
                </a:lnTo>
                <a:lnTo>
                  <a:pt x="726" y="334"/>
                </a:lnTo>
                <a:close/>
                <a:moveTo>
                  <a:pt x="726" y="311"/>
                </a:moveTo>
                <a:lnTo>
                  <a:pt x="712" y="311"/>
                </a:lnTo>
                <a:lnTo>
                  <a:pt x="713" y="294"/>
                </a:lnTo>
                <a:lnTo>
                  <a:pt x="726" y="293"/>
                </a:lnTo>
                <a:lnTo>
                  <a:pt x="726" y="311"/>
                </a:lnTo>
                <a:close/>
                <a:moveTo>
                  <a:pt x="726" y="288"/>
                </a:moveTo>
                <a:lnTo>
                  <a:pt x="713" y="289"/>
                </a:lnTo>
                <a:lnTo>
                  <a:pt x="713" y="272"/>
                </a:lnTo>
                <a:lnTo>
                  <a:pt x="727" y="270"/>
                </a:lnTo>
                <a:lnTo>
                  <a:pt x="726" y="288"/>
                </a:lnTo>
                <a:close/>
                <a:moveTo>
                  <a:pt x="727" y="265"/>
                </a:moveTo>
                <a:lnTo>
                  <a:pt x="713" y="266"/>
                </a:lnTo>
                <a:lnTo>
                  <a:pt x="713" y="249"/>
                </a:lnTo>
                <a:lnTo>
                  <a:pt x="727" y="247"/>
                </a:lnTo>
                <a:lnTo>
                  <a:pt x="727" y="265"/>
                </a:lnTo>
                <a:close/>
                <a:moveTo>
                  <a:pt x="727" y="242"/>
                </a:moveTo>
                <a:lnTo>
                  <a:pt x="713" y="243"/>
                </a:lnTo>
                <a:lnTo>
                  <a:pt x="713" y="226"/>
                </a:lnTo>
                <a:lnTo>
                  <a:pt x="727" y="224"/>
                </a:lnTo>
                <a:lnTo>
                  <a:pt x="727" y="242"/>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6" name="Freeform 48"/>
          <p:cNvSpPr>
            <a:spLocks/>
          </p:cNvSpPr>
          <p:nvPr/>
        </p:nvSpPr>
        <p:spPr bwMode="auto">
          <a:xfrm>
            <a:off x="9487469" y="2210924"/>
            <a:ext cx="1577035" cy="1071906"/>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5" name="Group 4"/>
          <p:cNvGrpSpPr/>
          <p:nvPr/>
        </p:nvGrpSpPr>
        <p:grpSpPr>
          <a:xfrm>
            <a:off x="8580221" y="3882188"/>
            <a:ext cx="1484178" cy="1642191"/>
            <a:chOff x="9059691" y="4225546"/>
            <a:chExt cx="1645902" cy="1821133"/>
          </a:xfrm>
        </p:grpSpPr>
        <p:sp>
          <p:nvSpPr>
            <p:cNvPr id="4" name="Freeform 3"/>
            <p:cNvSpPr/>
            <p:nvPr/>
          </p:nvSpPr>
          <p:spPr bwMode="auto">
            <a:xfrm>
              <a:off x="9094424" y="4266282"/>
              <a:ext cx="1509311" cy="1341304"/>
            </a:xfrm>
            <a:custGeom>
              <a:avLst/>
              <a:gdLst>
                <a:gd name="connsiteX0" fmla="*/ 0 w 1509311"/>
                <a:gd name="connsiteY0" fmla="*/ 1057619 h 1341304"/>
                <a:gd name="connsiteX1" fmla="*/ 156990 w 1509311"/>
                <a:gd name="connsiteY1" fmla="*/ 0 h 1341304"/>
                <a:gd name="connsiteX2" fmla="*/ 1509311 w 1509311"/>
                <a:gd name="connsiteY2" fmla="*/ 170761 h 1341304"/>
                <a:gd name="connsiteX3" fmla="*/ 1355075 w 1509311"/>
                <a:gd name="connsiteY3" fmla="*/ 1341304 h 1341304"/>
                <a:gd name="connsiteX4" fmla="*/ 0 w 1509311"/>
                <a:gd name="connsiteY4" fmla="*/ 1057619 h 134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311" h="1341304">
                  <a:moveTo>
                    <a:pt x="0" y="1057619"/>
                  </a:moveTo>
                  <a:lnTo>
                    <a:pt x="156990" y="0"/>
                  </a:lnTo>
                  <a:lnTo>
                    <a:pt x="1509311" y="170761"/>
                  </a:lnTo>
                  <a:lnTo>
                    <a:pt x="1355075" y="1341304"/>
                  </a:lnTo>
                  <a:lnTo>
                    <a:pt x="0" y="1057619"/>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50" name="Group 49"/>
            <p:cNvGrpSpPr/>
            <p:nvPr/>
          </p:nvGrpSpPr>
          <p:grpSpPr>
            <a:xfrm>
              <a:off x="9059691" y="4225546"/>
              <a:ext cx="1645902" cy="1821133"/>
              <a:chOff x="5450957" y="6331871"/>
              <a:chExt cx="2678576" cy="2963748"/>
            </a:xfrm>
          </p:grpSpPr>
          <p:sp>
            <p:nvSpPr>
              <p:cNvPr id="16" name="Freeform 25"/>
              <p:cNvSpPr>
                <a:spLocks noEditPoints="1"/>
              </p:cNvSpPr>
              <p:nvPr/>
            </p:nvSpPr>
            <p:spPr bwMode="auto">
              <a:xfrm>
                <a:off x="5450957" y="6331871"/>
                <a:ext cx="2678576" cy="2963748"/>
              </a:xfrm>
              <a:custGeom>
                <a:avLst/>
                <a:gdLst>
                  <a:gd name="T0" fmla="*/ 54 w 781"/>
                  <a:gd name="T1" fmla="*/ 439 h 864"/>
                  <a:gd name="T2" fmla="*/ 65 w 781"/>
                  <a:gd name="T3" fmla="*/ 475 h 864"/>
                  <a:gd name="T4" fmla="*/ 759 w 781"/>
                  <a:gd name="T5" fmla="*/ 85 h 864"/>
                  <a:gd name="T6" fmla="*/ 408 w 781"/>
                  <a:gd name="T7" fmla="*/ 864 h 864"/>
                  <a:gd name="T8" fmla="*/ 34 w 781"/>
                  <a:gd name="T9" fmla="*/ 502 h 864"/>
                  <a:gd name="T10" fmla="*/ 126 w 781"/>
                  <a:gd name="T11" fmla="*/ 459 h 864"/>
                  <a:gd name="T12" fmla="*/ 123 w 781"/>
                  <a:gd name="T13" fmla="*/ 493 h 864"/>
                  <a:gd name="T14" fmla="*/ 124 w 781"/>
                  <a:gd name="T15" fmla="*/ 452 h 864"/>
                  <a:gd name="T16" fmla="*/ 250 w 781"/>
                  <a:gd name="T17" fmla="*/ 483 h 864"/>
                  <a:gd name="T18" fmla="*/ 284 w 781"/>
                  <a:gd name="T19" fmla="*/ 496 h 864"/>
                  <a:gd name="T20" fmla="*/ 281 w 781"/>
                  <a:gd name="T21" fmla="*/ 518 h 864"/>
                  <a:gd name="T22" fmla="*/ 281 w 781"/>
                  <a:gd name="T23" fmla="*/ 519 h 864"/>
                  <a:gd name="T24" fmla="*/ 281 w 781"/>
                  <a:gd name="T25" fmla="*/ 520 h 864"/>
                  <a:gd name="T26" fmla="*/ 280 w 781"/>
                  <a:gd name="T27" fmla="*/ 521 h 864"/>
                  <a:gd name="T28" fmla="*/ 280 w 781"/>
                  <a:gd name="T29" fmla="*/ 522 h 864"/>
                  <a:gd name="T30" fmla="*/ 279 w 781"/>
                  <a:gd name="T31" fmla="*/ 523 h 864"/>
                  <a:gd name="T32" fmla="*/ 278 w 781"/>
                  <a:gd name="T33" fmla="*/ 524 h 864"/>
                  <a:gd name="T34" fmla="*/ 278 w 781"/>
                  <a:gd name="T35" fmla="*/ 524 h 864"/>
                  <a:gd name="T36" fmla="*/ 277 w 781"/>
                  <a:gd name="T37" fmla="*/ 525 h 864"/>
                  <a:gd name="T38" fmla="*/ 276 w 781"/>
                  <a:gd name="T39" fmla="*/ 525 h 864"/>
                  <a:gd name="T40" fmla="*/ 275 w 781"/>
                  <a:gd name="T41" fmla="*/ 526 h 864"/>
                  <a:gd name="T42" fmla="*/ 274 w 781"/>
                  <a:gd name="T43" fmla="*/ 526 h 864"/>
                  <a:gd name="T44" fmla="*/ 273 w 781"/>
                  <a:gd name="T45" fmla="*/ 526 h 864"/>
                  <a:gd name="T46" fmla="*/ 272 w 781"/>
                  <a:gd name="T47" fmla="*/ 526 h 864"/>
                  <a:gd name="T48" fmla="*/ 248 w 781"/>
                  <a:gd name="T49" fmla="*/ 522 h 864"/>
                  <a:gd name="T50" fmla="*/ 243 w 781"/>
                  <a:gd name="T51" fmla="*/ 493 h 864"/>
                  <a:gd name="T52" fmla="*/ 205 w 781"/>
                  <a:gd name="T53" fmla="*/ 474 h 864"/>
                  <a:gd name="T54" fmla="*/ 235 w 781"/>
                  <a:gd name="T55" fmla="*/ 491 h 864"/>
                  <a:gd name="T56" fmla="*/ 233 w 781"/>
                  <a:gd name="T57" fmla="*/ 509 h 864"/>
                  <a:gd name="T58" fmla="*/ 232 w 781"/>
                  <a:gd name="T59" fmla="*/ 510 h 864"/>
                  <a:gd name="T60" fmla="*/ 232 w 781"/>
                  <a:gd name="T61" fmla="*/ 511 h 864"/>
                  <a:gd name="T62" fmla="*/ 231 w 781"/>
                  <a:gd name="T63" fmla="*/ 512 h 864"/>
                  <a:gd name="T64" fmla="*/ 231 w 781"/>
                  <a:gd name="T65" fmla="*/ 513 h 864"/>
                  <a:gd name="T66" fmla="*/ 230 w 781"/>
                  <a:gd name="T67" fmla="*/ 514 h 864"/>
                  <a:gd name="T68" fmla="*/ 229 w 781"/>
                  <a:gd name="T69" fmla="*/ 515 h 864"/>
                  <a:gd name="T70" fmla="*/ 229 w 781"/>
                  <a:gd name="T71" fmla="*/ 515 h 864"/>
                  <a:gd name="T72" fmla="*/ 228 w 781"/>
                  <a:gd name="T73" fmla="*/ 516 h 864"/>
                  <a:gd name="T74" fmla="*/ 227 w 781"/>
                  <a:gd name="T75" fmla="*/ 516 h 864"/>
                  <a:gd name="T76" fmla="*/ 226 w 781"/>
                  <a:gd name="T77" fmla="*/ 517 h 864"/>
                  <a:gd name="T78" fmla="*/ 225 w 781"/>
                  <a:gd name="T79" fmla="*/ 517 h 864"/>
                  <a:gd name="T80" fmla="*/ 224 w 781"/>
                  <a:gd name="T81" fmla="*/ 517 h 864"/>
                  <a:gd name="T82" fmla="*/ 224 w 781"/>
                  <a:gd name="T83" fmla="*/ 517 h 864"/>
                  <a:gd name="T84" fmla="*/ 196 w 781"/>
                  <a:gd name="T85" fmla="*/ 511 h 864"/>
                  <a:gd name="T86" fmla="*/ 146 w 781"/>
                  <a:gd name="T87" fmla="*/ 474 h 864"/>
                  <a:gd name="T88" fmla="*/ 180 w 781"/>
                  <a:gd name="T89" fmla="*/ 469 h 864"/>
                  <a:gd name="T90" fmla="*/ 184 w 781"/>
                  <a:gd name="T91" fmla="*/ 498 h 864"/>
                  <a:gd name="T92" fmla="*/ 184 w 781"/>
                  <a:gd name="T93" fmla="*/ 500 h 864"/>
                  <a:gd name="T94" fmla="*/ 183 w 781"/>
                  <a:gd name="T95" fmla="*/ 501 h 864"/>
                  <a:gd name="T96" fmla="*/ 183 w 781"/>
                  <a:gd name="T97" fmla="*/ 502 h 864"/>
                  <a:gd name="T98" fmla="*/ 183 w 781"/>
                  <a:gd name="T99" fmla="*/ 503 h 864"/>
                  <a:gd name="T100" fmla="*/ 182 w 781"/>
                  <a:gd name="T101" fmla="*/ 504 h 864"/>
                  <a:gd name="T102" fmla="*/ 181 w 781"/>
                  <a:gd name="T103" fmla="*/ 505 h 864"/>
                  <a:gd name="T104" fmla="*/ 180 w 781"/>
                  <a:gd name="T105" fmla="*/ 506 h 864"/>
                  <a:gd name="T106" fmla="*/ 180 w 781"/>
                  <a:gd name="T107" fmla="*/ 506 h 864"/>
                  <a:gd name="T108" fmla="*/ 179 w 781"/>
                  <a:gd name="T109" fmla="*/ 507 h 864"/>
                  <a:gd name="T110" fmla="*/ 178 w 781"/>
                  <a:gd name="T111" fmla="*/ 508 h 864"/>
                  <a:gd name="T112" fmla="*/ 177 w 781"/>
                  <a:gd name="T113" fmla="*/ 508 h 864"/>
                  <a:gd name="T114" fmla="*/ 176 w 781"/>
                  <a:gd name="T115" fmla="*/ 508 h 864"/>
                  <a:gd name="T116" fmla="*/ 176 w 781"/>
                  <a:gd name="T117" fmla="*/ 508 h 864"/>
                  <a:gd name="T118" fmla="*/ 174 w 781"/>
                  <a:gd name="T119" fmla="*/ 508 h 864"/>
                  <a:gd name="T120" fmla="*/ 145 w 781"/>
                  <a:gd name="T121" fmla="*/ 49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1" h="864">
                    <a:moveTo>
                      <a:pt x="67" y="461"/>
                    </a:moveTo>
                    <a:cubicBezTo>
                      <a:pt x="68" y="459"/>
                      <a:pt x="69" y="457"/>
                      <a:pt x="70" y="455"/>
                    </a:cubicBezTo>
                    <a:cubicBezTo>
                      <a:pt x="71" y="452"/>
                      <a:pt x="72" y="450"/>
                      <a:pt x="73" y="449"/>
                    </a:cubicBezTo>
                    <a:cubicBezTo>
                      <a:pt x="74" y="447"/>
                      <a:pt x="75" y="445"/>
                      <a:pt x="76" y="444"/>
                    </a:cubicBezTo>
                    <a:cubicBezTo>
                      <a:pt x="54" y="439"/>
                      <a:pt x="54" y="439"/>
                      <a:pt x="54" y="439"/>
                    </a:cubicBezTo>
                    <a:cubicBezTo>
                      <a:pt x="46" y="491"/>
                      <a:pt x="46" y="491"/>
                      <a:pt x="46" y="491"/>
                    </a:cubicBezTo>
                    <a:cubicBezTo>
                      <a:pt x="69" y="495"/>
                      <a:pt x="69" y="495"/>
                      <a:pt x="69" y="495"/>
                    </a:cubicBezTo>
                    <a:cubicBezTo>
                      <a:pt x="68" y="493"/>
                      <a:pt x="67" y="491"/>
                      <a:pt x="67" y="489"/>
                    </a:cubicBezTo>
                    <a:cubicBezTo>
                      <a:pt x="66" y="487"/>
                      <a:pt x="66" y="484"/>
                      <a:pt x="66" y="482"/>
                    </a:cubicBezTo>
                    <a:cubicBezTo>
                      <a:pt x="65" y="480"/>
                      <a:pt x="65" y="478"/>
                      <a:pt x="65" y="475"/>
                    </a:cubicBezTo>
                    <a:cubicBezTo>
                      <a:pt x="65" y="473"/>
                      <a:pt x="66" y="470"/>
                      <a:pt x="66" y="468"/>
                    </a:cubicBezTo>
                    <a:cubicBezTo>
                      <a:pt x="66" y="466"/>
                      <a:pt x="67" y="463"/>
                      <a:pt x="67" y="461"/>
                    </a:cubicBezTo>
                    <a:close/>
                    <a:moveTo>
                      <a:pt x="720" y="645"/>
                    </a:moveTo>
                    <a:cubicBezTo>
                      <a:pt x="781" y="112"/>
                      <a:pt x="781" y="112"/>
                      <a:pt x="781" y="112"/>
                    </a:cubicBezTo>
                    <a:cubicBezTo>
                      <a:pt x="759" y="85"/>
                      <a:pt x="759" y="85"/>
                      <a:pt x="759" y="85"/>
                    </a:cubicBezTo>
                    <a:cubicBezTo>
                      <a:pt x="71" y="0"/>
                      <a:pt x="71" y="0"/>
                      <a:pt x="71" y="0"/>
                    </a:cubicBezTo>
                    <a:cubicBezTo>
                      <a:pt x="0" y="548"/>
                      <a:pt x="0" y="548"/>
                      <a:pt x="0" y="548"/>
                    </a:cubicBezTo>
                    <a:cubicBezTo>
                      <a:pt x="343" y="619"/>
                      <a:pt x="343" y="619"/>
                      <a:pt x="343" y="619"/>
                    </a:cubicBezTo>
                    <a:cubicBezTo>
                      <a:pt x="235" y="633"/>
                      <a:pt x="156" y="682"/>
                      <a:pt x="156" y="740"/>
                    </a:cubicBezTo>
                    <a:cubicBezTo>
                      <a:pt x="156" y="808"/>
                      <a:pt x="269" y="864"/>
                      <a:pt x="408" y="864"/>
                    </a:cubicBezTo>
                    <a:cubicBezTo>
                      <a:pt x="547" y="864"/>
                      <a:pt x="660" y="808"/>
                      <a:pt x="660" y="740"/>
                    </a:cubicBezTo>
                    <a:cubicBezTo>
                      <a:pt x="660" y="717"/>
                      <a:pt x="648" y="696"/>
                      <a:pt x="627" y="678"/>
                    </a:cubicBezTo>
                    <a:cubicBezTo>
                      <a:pt x="688" y="690"/>
                      <a:pt x="688" y="690"/>
                      <a:pt x="688" y="690"/>
                    </a:cubicBezTo>
                    <a:lnTo>
                      <a:pt x="720" y="645"/>
                    </a:lnTo>
                    <a:close/>
                    <a:moveTo>
                      <a:pt x="34" y="502"/>
                    </a:moveTo>
                    <a:cubicBezTo>
                      <a:pt x="100" y="32"/>
                      <a:pt x="100" y="32"/>
                      <a:pt x="100" y="32"/>
                    </a:cubicBezTo>
                    <a:cubicBezTo>
                      <a:pt x="715" y="110"/>
                      <a:pt x="715" y="110"/>
                      <a:pt x="715" y="110"/>
                    </a:cubicBezTo>
                    <a:cubicBezTo>
                      <a:pt x="651" y="622"/>
                      <a:pt x="651" y="622"/>
                      <a:pt x="651" y="622"/>
                    </a:cubicBezTo>
                    <a:lnTo>
                      <a:pt x="34" y="502"/>
                    </a:lnTo>
                    <a:close/>
                    <a:moveTo>
                      <a:pt x="126" y="459"/>
                    </a:moveTo>
                    <a:cubicBezTo>
                      <a:pt x="127" y="461"/>
                      <a:pt x="127" y="463"/>
                      <a:pt x="128" y="465"/>
                    </a:cubicBezTo>
                    <a:cubicBezTo>
                      <a:pt x="128" y="468"/>
                      <a:pt x="128" y="470"/>
                      <a:pt x="128" y="472"/>
                    </a:cubicBezTo>
                    <a:cubicBezTo>
                      <a:pt x="128" y="475"/>
                      <a:pt x="128" y="477"/>
                      <a:pt x="127" y="480"/>
                    </a:cubicBezTo>
                    <a:cubicBezTo>
                      <a:pt x="127" y="482"/>
                      <a:pt x="126" y="484"/>
                      <a:pt x="126" y="487"/>
                    </a:cubicBezTo>
                    <a:cubicBezTo>
                      <a:pt x="125" y="489"/>
                      <a:pt x="124" y="491"/>
                      <a:pt x="123" y="493"/>
                    </a:cubicBezTo>
                    <a:cubicBezTo>
                      <a:pt x="122" y="495"/>
                      <a:pt x="121" y="497"/>
                      <a:pt x="120" y="499"/>
                    </a:cubicBezTo>
                    <a:cubicBezTo>
                      <a:pt x="119" y="501"/>
                      <a:pt x="118" y="503"/>
                      <a:pt x="117" y="504"/>
                    </a:cubicBezTo>
                    <a:cubicBezTo>
                      <a:pt x="638" y="602"/>
                      <a:pt x="638" y="602"/>
                      <a:pt x="638" y="602"/>
                    </a:cubicBezTo>
                    <a:cubicBezTo>
                      <a:pt x="646" y="545"/>
                      <a:pt x="646" y="545"/>
                      <a:pt x="646" y="545"/>
                    </a:cubicBezTo>
                    <a:cubicBezTo>
                      <a:pt x="124" y="452"/>
                      <a:pt x="124" y="452"/>
                      <a:pt x="124" y="452"/>
                    </a:cubicBezTo>
                    <a:cubicBezTo>
                      <a:pt x="125" y="454"/>
                      <a:pt x="126" y="456"/>
                      <a:pt x="126" y="459"/>
                    </a:cubicBezTo>
                    <a:close/>
                    <a:moveTo>
                      <a:pt x="243" y="493"/>
                    </a:moveTo>
                    <a:cubicBezTo>
                      <a:pt x="243" y="491"/>
                      <a:pt x="244" y="490"/>
                      <a:pt x="245" y="488"/>
                    </a:cubicBezTo>
                    <a:cubicBezTo>
                      <a:pt x="245" y="487"/>
                      <a:pt x="246" y="486"/>
                      <a:pt x="247" y="485"/>
                    </a:cubicBezTo>
                    <a:cubicBezTo>
                      <a:pt x="248" y="484"/>
                      <a:pt x="249" y="484"/>
                      <a:pt x="250" y="483"/>
                    </a:cubicBezTo>
                    <a:cubicBezTo>
                      <a:pt x="251" y="483"/>
                      <a:pt x="252" y="483"/>
                      <a:pt x="253" y="483"/>
                    </a:cubicBezTo>
                    <a:cubicBezTo>
                      <a:pt x="277" y="487"/>
                      <a:pt x="277" y="487"/>
                      <a:pt x="277" y="487"/>
                    </a:cubicBezTo>
                    <a:cubicBezTo>
                      <a:pt x="278" y="487"/>
                      <a:pt x="279" y="488"/>
                      <a:pt x="280" y="489"/>
                    </a:cubicBezTo>
                    <a:cubicBezTo>
                      <a:pt x="281" y="490"/>
                      <a:pt x="282" y="491"/>
                      <a:pt x="283" y="492"/>
                    </a:cubicBezTo>
                    <a:cubicBezTo>
                      <a:pt x="283" y="493"/>
                      <a:pt x="284" y="494"/>
                      <a:pt x="284" y="496"/>
                    </a:cubicBezTo>
                    <a:cubicBezTo>
                      <a:pt x="284" y="497"/>
                      <a:pt x="284" y="499"/>
                      <a:pt x="284" y="500"/>
                    </a:cubicBezTo>
                    <a:cubicBezTo>
                      <a:pt x="282" y="517"/>
                      <a:pt x="282" y="517"/>
                      <a:pt x="282" y="517"/>
                    </a:cubicBezTo>
                    <a:cubicBezTo>
                      <a:pt x="282" y="517"/>
                      <a:pt x="281" y="517"/>
                      <a:pt x="281" y="517"/>
                    </a:cubicBezTo>
                    <a:cubicBezTo>
                      <a:pt x="281" y="517"/>
                      <a:pt x="281" y="517"/>
                      <a:pt x="281" y="517"/>
                    </a:cubicBezTo>
                    <a:cubicBezTo>
                      <a:pt x="281" y="517"/>
                      <a:pt x="281" y="518"/>
                      <a:pt x="281" y="518"/>
                    </a:cubicBezTo>
                    <a:cubicBezTo>
                      <a:pt x="281" y="518"/>
                      <a:pt x="281" y="518"/>
                      <a:pt x="281" y="518"/>
                    </a:cubicBezTo>
                    <a:cubicBezTo>
                      <a:pt x="281" y="518"/>
                      <a:pt x="281" y="518"/>
                      <a:pt x="281" y="518"/>
                    </a:cubicBezTo>
                    <a:cubicBezTo>
                      <a:pt x="281" y="518"/>
                      <a:pt x="281" y="518"/>
                      <a:pt x="281" y="518"/>
                    </a:cubicBezTo>
                    <a:cubicBezTo>
                      <a:pt x="281" y="519"/>
                      <a:pt x="281" y="519"/>
                      <a:pt x="281" y="519"/>
                    </a:cubicBezTo>
                    <a:cubicBezTo>
                      <a:pt x="281" y="519"/>
                      <a:pt x="281" y="519"/>
                      <a:pt x="281" y="519"/>
                    </a:cubicBezTo>
                    <a:cubicBezTo>
                      <a:pt x="281" y="519"/>
                      <a:pt x="281" y="519"/>
                      <a:pt x="281" y="519"/>
                    </a:cubicBezTo>
                    <a:cubicBezTo>
                      <a:pt x="281" y="519"/>
                      <a:pt x="281" y="519"/>
                      <a:pt x="281" y="519"/>
                    </a:cubicBezTo>
                    <a:cubicBezTo>
                      <a:pt x="281" y="519"/>
                      <a:pt x="281" y="519"/>
                      <a:pt x="281" y="520"/>
                    </a:cubicBezTo>
                    <a:cubicBezTo>
                      <a:pt x="281" y="520"/>
                      <a:pt x="281" y="520"/>
                      <a:pt x="281" y="520"/>
                    </a:cubicBezTo>
                    <a:cubicBezTo>
                      <a:pt x="281" y="520"/>
                      <a:pt x="281" y="520"/>
                      <a:pt x="281" y="520"/>
                    </a:cubicBezTo>
                    <a:cubicBezTo>
                      <a:pt x="280" y="520"/>
                      <a:pt x="280" y="520"/>
                      <a:pt x="280" y="520"/>
                    </a:cubicBezTo>
                    <a:cubicBezTo>
                      <a:pt x="280" y="520"/>
                      <a:pt x="280" y="520"/>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2"/>
                      <a:pt x="280" y="522"/>
                      <a:pt x="280" y="522"/>
                    </a:cubicBezTo>
                    <a:cubicBezTo>
                      <a:pt x="280" y="522"/>
                      <a:pt x="280" y="522"/>
                      <a:pt x="280" y="522"/>
                    </a:cubicBezTo>
                    <a:cubicBezTo>
                      <a:pt x="280" y="522"/>
                      <a:pt x="280" y="522"/>
                      <a:pt x="279" y="522"/>
                    </a:cubicBezTo>
                    <a:cubicBezTo>
                      <a:pt x="279" y="522"/>
                      <a:pt x="279" y="522"/>
                      <a:pt x="279" y="522"/>
                    </a:cubicBezTo>
                    <a:cubicBezTo>
                      <a:pt x="279" y="522"/>
                      <a:pt x="279" y="522"/>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7" y="524"/>
                      <a:pt x="277" y="524"/>
                      <a:pt x="277" y="525"/>
                    </a:cubicBezTo>
                    <a:cubicBezTo>
                      <a:pt x="277" y="525"/>
                      <a:pt x="277" y="525"/>
                      <a:pt x="277" y="525"/>
                    </a:cubicBezTo>
                    <a:cubicBezTo>
                      <a:pt x="277" y="525"/>
                      <a:pt x="277" y="525"/>
                      <a:pt x="277" y="525"/>
                    </a:cubicBezTo>
                    <a:cubicBezTo>
                      <a:pt x="277" y="525"/>
                      <a:pt x="277" y="525"/>
                      <a:pt x="277" y="525"/>
                    </a:cubicBezTo>
                    <a:cubicBezTo>
                      <a:pt x="277" y="525"/>
                      <a:pt x="277" y="525"/>
                      <a:pt x="277" y="525"/>
                    </a:cubicBezTo>
                    <a:cubicBezTo>
                      <a:pt x="277" y="525"/>
                      <a:pt x="277" y="525"/>
                      <a:pt x="276" y="525"/>
                    </a:cubicBezTo>
                    <a:cubicBezTo>
                      <a:pt x="276" y="525"/>
                      <a:pt x="276" y="525"/>
                      <a:pt x="276" y="525"/>
                    </a:cubicBezTo>
                    <a:cubicBezTo>
                      <a:pt x="276" y="525"/>
                      <a:pt x="276" y="525"/>
                      <a:pt x="276" y="525"/>
                    </a:cubicBezTo>
                    <a:cubicBezTo>
                      <a:pt x="276" y="525"/>
                      <a:pt x="276" y="525"/>
                      <a:pt x="276" y="525"/>
                    </a:cubicBezTo>
                    <a:cubicBezTo>
                      <a:pt x="276" y="525"/>
                      <a:pt x="276" y="526"/>
                      <a:pt x="276" y="526"/>
                    </a:cubicBezTo>
                    <a:cubicBezTo>
                      <a:pt x="276" y="526"/>
                      <a:pt x="276" y="526"/>
                      <a:pt x="276" y="526"/>
                    </a:cubicBezTo>
                    <a:cubicBezTo>
                      <a:pt x="276" y="526"/>
                      <a:pt x="276"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4" y="526"/>
                      <a:pt x="274" y="526"/>
                    </a:cubicBezTo>
                    <a:cubicBezTo>
                      <a:pt x="274" y="526"/>
                      <a:pt x="274" y="526"/>
                      <a:pt x="274" y="526"/>
                    </a:cubicBezTo>
                    <a:cubicBezTo>
                      <a:pt x="274" y="526"/>
                      <a:pt x="274" y="526"/>
                      <a:pt x="274" y="526"/>
                    </a:cubicBezTo>
                    <a:cubicBezTo>
                      <a:pt x="274" y="526"/>
                      <a:pt x="274" y="526"/>
                      <a:pt x="274" y="526"/>
                    </a:cubicBezTo>
                    <a:cubicBezTo>
                      <a:pt x="274" y="526"/>
                      <a:pt x="274" y="526"/>
                      <a:pt x="274"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2" y="526"/>
                      <a:pt x="272" y="526"/>
                    </a:cubicBezTo>
                    <a:cubicBezTo>
                      <a:pt x="272" y="526"/>
                      <a:pt x="272" y="526"/>
                      <a:pt x="272" y="526"/>
                    </a:cubicBezTo>
                    <a:cubicBezTo>
                      <a:pt x="272" y="526"/>
                      <a:pt x="272" y="526"/>
                      <a:pt x="272" y="526"/>
                    </a:cubicBezTo>
                    <a:cubicBezTo>
                      <a:pt x="272" y="526"/>
                      <a:pt x="272" y="526"/>
                      <a:pt x="272" y="526"/>
                    </a:cubicBezTo>
                    <a:cubicBezTo>
                      <a:pt x="272" y="526"/>
                      <a:pt x="271" y="526"/>
                      <a:pt x="271" y="526"/>
                    </a:cubicBezTo>
                    <a:cubicBezTo>
                      <a:pt x="248" y="522"/>
                      <a:pt x="248" y="522"/>
                      <a:pt x="248" y="522"/>
                    </a:cubicBezTo>
                    <a:cubicBezTo>
                      <a:pt x="246" y="521"/>
                      <a:pt x="245" y="521"/>
                      <a:pt x="244" y="520"/>
                    </a:cubicBezTo>
                    <a:cubicBezTo>
                      <a:pt x="243" y="519"/>
                      <a:pt x="243" y="518"/>
                      <a:pt x="242" y="517"/>
                    </a:cubicBezTo>
                    <a:cubicBezTo>
                      <a:pt x="241" y="516"/>
                      <a:pt x="241" y="515"/>
                      <a:pt x="241" y="513"/>
                    </a:cubicBezTo>
                    <a:cubicBezTo>
                      <a:pt x="241" y="512"/>
                      <a:pt x="241" y="510"/>
                      <a:pt x="241" y="509"/>
                    </a:cubicBezTo>
                    <a:lnTo>
                      <a:pt x="243" y="493"/>
                    </a:lnTo>
                    <a:close/>
                    <a:moveTo>
                      <a:pt x="194" y="484"/>
                    </a:moveTo>
                    <a:cubicBezTo>
                      <a:pt x="195" y="482"/>
                      <a:pt x="195" y="481"/>
                      <a:pt x="196" y="479"/>
                    </a:cubicBezTo>
                    <a:cubicBezTo>
                      <a:pt x="196" y="478"/>
                      <a:pt x="197" y="477"/>
                      <a:pt x="198" y="476"/>
                    </a:cubicBezTo>
                    <a:cubicBezTo>
                      <a:pt x="199" y="475"/>
                      <a:pt x="200" y="474"/>
                      <a:pt x="201" y="474"/>
                    </a:cubicBezTo>
                    <a:cubicBezTo>
                      <a:pt x="202" y="474"/>
                      <a:pt x="203" y="474"/>
                      <a:pt x="205" y="474"/>
                    </a:cubicBezTo>
                    <a:cubicBezTo>
                      <a:pt x="228" y="478"/>
                      <a:pt x="228" y="478"/>
                      <a:pt x="228" y="478"/>
                    </a:cubicBezTo>
                    <a:cubicBezTo>
                      <a:pt x="230" y="478"/>
                      <a:pt x="231" y="479"/>
                      <a:pt x="232" y="480"/>
                    </a:cubicBezTo>
                    <a:cubicBezTo>
                      <a:pt x="233" y="480"/>
                      <a:pt x="233" y="481"/>
                      <a:pt x="234" y="483"/>
                    </a:cubicBezTo>
                    <a:cubicBezTo>
                      <a:pt x="235" y="484"/>
                      <a:pt x="235" y="485"/>
                      <a:pt x="235" y="487"/>
                    </a:cubicBezTo>
                    <a:cubicBezTo>
                      <a:pt x="235" y="488"/>
                      <a:pt x="235" y="490"/>
                      <a:pt x="235" y="491"/>
                    </a:cubicBezTo>
                    <a:cubicBezTo>
                      <a:pt x="233" y="507"/>
                      <a:pt x="233" y="507"/>
                      <a:pt x="233" y="507"/>
                    </a:cubicBezTo>
                    <a:cubicBezTo>
                      <a:pt x="233" y="508"/>
                      <a:pt x="233" y="508"/>
                      <a:pt x="233" y="508"/>
                    </a:cubicBezTo>
                    <a:cubicBezTo>
                      <a:pt x="233" y="508"/>
                      <a:pt x="233" y="508"/>
                      <a:pt x="233" y="508"/>
                    </a:cubicBezTo>
                    <a:cubicBezTo>
                      <a:pt x="233" y="508"/>
                      <a:pt x="233" y="508"/>
                      <a:pt x="233" y="509"/>
                    </a:cubicBezTo>
                    <a:cubicBezTo>
                      <a:pt x="233" y="509"/>
                      <a:pt x="233" y="509"/>
                      <a:pt x="233" y="509"/>
                    </a:cubicBezTo>
                    <a:cubicBezTo>
                      <a:pt x="233" y="509"/>
                      <a:pt x="232" y="509"/>
                      <a:pt x="232" y="509"/>
                    </a:cubicBezTo>
                    <a:cubicBezTo>
                      <a:pt x="232" y="509"/>
                      <a:pt x="232" y="509"/>
                      <a:pt x="232" y="509"/>
                    </a:cubicBezTo>
                    <a:cubicBezTo>
                      <a:pt x="232" y="510"/>
                      <a:pt x="232" y="510"/>
                      <a:pt x="232" y="510"/>
                    </a:cubicBezTo>
                    <a:cubicBezTo>
                      <a:pt x="232" y="510"/>
                      <a:pt x="232" y="510"/>
                      <a:pt x="232" y="510"/>
                    </a:cubicBezTo>
                    <a:cubicBezTo>
                      <a:pt x="232" y="510"/>
                      <a:pt x="232" y="510"/>
                      <a:pt x="232" y="510"/>
                    </a:cubicBezTo>
                    <a:cubicBezTo>
                      <a:pt x="232" y="510"/>
                      <a:pt x="232" y="510"/>
                      <a:pt x="232" y="510"/>
                    </a:cubicBezTo>
                    <a:cubicBezTo>
                      <a:pt x="232" y="510"/>
                      <a:pt x="232" y="510"/>
                      <a:pt x="232" y="511"/>
                    </a:cubicBezTo>
                    <a:cubicBezTo>
                      <a:pt x="232" y="511"/>
                      <a:pt x="232" y="511"/>
                      <a:pt x="232" y="511"/>
                    </a:cubicBezTo>
                    <a:cubicBezTo>
                      <a:pt x="232" y="511"/>
                      <a:pt x="232" y="511"/>
                      <a:pt x="232" y="511"/>
                    </a:cubicBezTo>
                    <a:cubicBezTo>
                      <a:pt x="232" y="511"/>
                      <a:pt x="232" y="511"/>
                      <a:pt x="232" y="511"/>
                    </a:cubicBezTo>
                    <a:cubicBezTo>
                      <a:pt x="232" y="511"/>
                      <a:pt x="232" y="511"/>
                      <a:pt x="232" y="512"/>
                    </a:cubicBezTo>
                    <a:cubicBezTo>
                      <a:pt x="232" y="512"/>
                      <a:pt x="232" y="512"/>
                      <a:pt x="232" y="512"/>
                    </a:cubicBezTo>
                    <a:cubicBezTo>
                      <a:pt x="232" y="512"/>
                      <a:pt x="232" y="512"/>
                      <a:pt x="232" y="512"/>
                    </a:cubicBezTo>
                    <a:cubicBezTo>
                      <a:pt x="232" y="512"/>
                      <a:pt x="231" y="512"/>
                      <a:pt x="231" y="512"/>
                    </a:cubicBezTo>
                    <a:cubicBezTo>
                      <a:pt x="231" y="512"/>
                      <a:pt x="231" y="512"/>
                      <a:pt x="231" y="512"/>
                    </a:cubicBezTo>
                    <a:cubicBezTo>
                      <a:pt x="231" y="512"/>
                      <a:pt x="231" y="512"/>
                      <a:pt x="231" y="512"/>
                    </a:cubicBezTo>
                    <a:cubicBezTo>
                      <a:pt x="231" y="512"/>
                      <a:pt x="231" y="512"/>
                      <a:pt x="231" y="512"/>
                    </a:cubicBezTo>
                    <a:cubicBezTo>
                      <a:pt x="231" y="513"/>
                      <a:pt x="231" y="513"/>
                      <a:pt x="231" y="513"/>
                    </a:cubicBezTo>
                    <a:cubicBezTo>
                      <a:pt x="231" y="513"/>
                      <a:pt x="231" y="513"/>
                      <a:pt x="231" y="513"/>
                    </a:cubicBezTo>
                    <a:cubicBezTo>
                      <a:pt x="231" y="513"/>
                      <a:pt x="231" y="513"/>
                      <a:pt x="231" y="513"/>
                    </a:cubicBezTo>
                    <a:cubicBezTo>
                      <a:pt x="231" y="513"/>
                      <a:pt x="231" y="513"/>
                      <a:pt x="231" y="513"/>
                    </a:cubicBezTo>
                    <a:cubicBezTo>
                      <a:pt x="231" y="513"/>
                      <a:pt x="231" y="513"/>
                      <a:pt x="230" y="513"/>
                    </a:cubicBezTo>
                    <a:cubicBezTo>
                      <a:pt x="230" y="513"/>
                      <a:pt x="230" y="513"/>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5"/>
                      <a:pt x="230" y="515"/>
                      <a:pt x="230"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6"/>
                      <a:pt x="229"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7" y="516"/>
                    </a:cubicBezTo>
                    <a:cubicBezTo>
                      <a:pt x="227" y="516"/>
                      <a:pt x="227" y="516"/>
                      <a:pt x="227" y="516"/>
                    </a:cubicBezTo>
                    <a:cubicBezTo>
                      <a:pt x="227" y="516"/>
                      <a:pt x="227" y="516"/>
                      <a:pt x="227" y="516"/>
                    </a:cubicBezTo>
                    <a:cubicBezTo>
                      <a:pt x="227" y="517"/>
                      <a:pt x="227" y="517"/>
                      <a:pt x="227" y="517"/>
                    </a:cubicBezTo>
                    <a:cubicBezTo>
                      <a:pt x="227" y="517"/>
                      <a:pt x="227" y="517"/>
                      <a:pt x="227" y="517"/>
                    </a:cubicBezTo>
                    <a:cubicBezTo>
                      <a:pt x="227" y="517"/>
                      <a:pt x="227"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5" y="517"/>
                    </a:cubicBezTo>
                    <a:cubicBezTo>
                      <a:pt x="225" y="517"/>
                      <a:pt x="225" y="517"/>
                      <a:pt x="225" y="517"/>
                    </a:cubicBezTo>
                    <a:cubicBezTo>
                      <a:pt x="225" y="517"/>
                      <a:pt x="225" y="517"/>
                      <a:pt x="225" y="517"/>
                    </a:cubicBezTo>
                    <a:cubicBezTo>
                      <a:pt x="225" y="517"/>
                      <a:pt x="225" y="517"/>
                      <a:pt x="225" y="517"/>
                    </a:cubicBezTo>
                    <a:cubicBezTo>
                      <a:pt x="225" y="517"/>
                      <a:pt x="225" y="517"/>
                      <a:pt x="225" y="517"/>
                    </a:cubicBezTo>
                    <a:cubicBezTo>
                      <a:pt x="225"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3" y="517"/>
                      <a:pt x="223" y="517"/>
                      <a:pt x="223" y="517"/>
                    </a:cubicBezTo>
                    <a:cubicBezTo>
                      <a:pt x="223" y="517"/>
                      <a:pt x="223" y="517"/>
                      <a:pt x="223" y="517"/>
                    </a:cubicBezTo>
                    <a:cubicBezTo>
                      <a:pt x="223" y="517"/>
                      <a:pt x="223" y="517"/>
                      <a:pt x="223" y="517"/>
                    </a:cubicBezTo>
                    <a:cubicBezTo>
                      <a:pt x="199" y="513"/>
                      <a:pt x="199" y="513"/>
                      <a:pt x="199" y="513"/>
                    </a:cubicBezTo>
                    <a:cubicBezTo>
                      <a:pt x="198" y="512"/>
                      <a:pt x="197" y="512"/>
                      <a:pt x="196" y="511"/>
                    </a:cubicBezTo>
                    <a:cubicBezTo>
                      <a:pt x="195" y="510"/>
                      <a:pt x="194" y="509"/>
                      <a:pt x="193" y="508"/>
                    </a:cubicBezTo>
                    <a:cubicBezTo>
                      <a:pt x="193" y="507"/>
                      <a:pt x="192" y="506"/>
                      <a:pt x="192" y="504"/>
                    </a:cubicBezTo>
                    <a:cubicBezTo>
                      <a:pt x="192" y="503"/>
                      <a:pt x="192" y="501"/>
                      <a:pt x="192" y="500"/>
                    </a:cubicBezTo>
                    <a:lnTo>
                      <a:pt x="194" y="484"/>
                    </a:lnTo>
                    <a:close/>
                    <a:moveTo>
                      <a:pt x="146" y="474"/>
                    </a:moveTo>
                    <a:cubicBezTo>
                      <a:pt x="146" y="473"/>
                      <a:pt x="146" y="471"/>
                      <a:pt x="147" y="470"/>
                    </a:cubicBezTo>
                    <a:cubicBezTo>
                      <a:pt x="148" y="469"/>
                      <a:pt x="148" y="468"/>
                      <a:pt x="149" y="467"/>
                    </a:cubicBezTo>
                    <a:cubicBezTo>
                      <a:pt x="150" y="466"/>
                      <a:pt x="151" y="465"/>
                      <a:pt x="152" y="465"/>
                    </a:cubicBezTo>
                    <a:cubicBezTo>
                      <a:pt x="154" y="465"/>
                      <a:pt x="155" y="465"/>
                      <a:pt x="156" y="465"/>
                    </a:cubicBezTo>
                    <a:cubicBezTo>
                      <a:pt x="180" y="469"/>
                      <a:pt x="180" y="469"/>
                      <a:pt x="180" y="469"/>
                    </a:cubicBezTo>
                    <a:cubicBezTo>
                      <a:pt x="181" y="469"/>
                      <a:pt x="182" y="470"/>
                      <a:pt x="183" y="471"/>
                    </a:cubicBezTo>
                    <a:cubicBezTo>
                      <a:pt x="184" y="471"/>
                      <a:pt x="185" y="472"/>
                      <a:pt x="185" y="474"/>
                    </a:cubicBezTo>
                    <a:cubicBezTo>
                      <a:pt x="186" y="475"/>
                      <a:pt x="186" y="476"/>
                      <a:pt x="187" y="478"/>
                    </a:cubicBezTo>
                    <a:cubicBezTo>
                      <a:pt x="187" y="479"/>
                      <a:pt x="187" y="481"/>
                      <a:pt x="187" y="482"/>
                    </a:cubicBezTo>
                    <a:cubicBezTo>
                      <a:pt x="184" y="498"/>
                      <a:pt x="184" y="498"/>
                      <a:pt x="184" y="498"/>
                    </a:cubicBezTo>
                    <a:cubicBezTo>
                      <a:pt x="184" y="499"/>
                      <a:pt x="184" y="499"/>
                      <a:pt x="184" y="499"/>
                    </a:cubicBezTo>
                    <a:cubicBezTo>
                      <a:pt x="184" y="499"/>
                      <a:pt x="184" y="499"/>
                      <a:pt x="184" y="499"/>
                    </a:cubicBezTo>
                    <a:cubicBezTo>
                      <a:pt x="184" y="499"/>
                      <a:pt x="184" y="499"/>
                      <a:pt x="184" y="500"/>
                    </a:cubicBezTo>
                    <a:cubicBezTo>
                      <a:pt x="184" y="500"/>
                      <a:pt x="184" y="500"/>
                      <a:pt x="184" y="500"/>
                    </a:cubicBezTo>
                    <a:cubicBezTo>
                      <a:pt x="184" y="500"/>
                      <a:pt x="184" y="500"/>
                      <a:pt x="184" y="500"/>
                    </a:cubicBezTo>
                    <a:cubicBezTo>
                      <a:pt x="184" y="500"/>
                      <a:pt x="184" y="500"/>
                      <a:pt x="184" y="500"/>
                    </a:cubicBezTo>
                    <a:cubicBezTo>
                      <a:pt x="184" y="501"/>
                      <a:pt x="184" y="501"/>
                      <a:pt x="184" y="501"/>
                    </a:cubicBezTo>
                    <a:cubicBezTo>
                      <a:pt x="184" y="501"/>
                      <a:pt x="184" y="501"/>
                      <a:pt x="184" y="501"/>
                    </a:cubicBezTo>
                    <a:cubicBezTo>
                      <a:pt x="184" y="501"/>
                      <a:pt x="184" y="501"/>
                      <a:pt x="183" y="501"/>
                    </a:cubicBezTo>
                    <a:cubicBezTo>
                      <a:pt x="183" y="501"/>
                      <a:pt x="183" y="501"/>
                      <a:pt x="183" y="501"/>
                    </a:cubicBezTo>
                    <a:cubicBezTo>
                      <a:pt x="183" y="501"/>
                      <a:pt x="183" y="501"/>
                      <a:pt x="183" y="501"/>
                    </a:cubicBezTo>
                    <a:cubicBezTo>
                      <a:pt x="183" y="502"/>
                      <a:pt x="183" y="502"/>
                      <a:pt x="183" y="502"/>
                    </a:cubicBezTo>
                    <a:cubicBezTo>
                      <a:pt x="183" y="502"/>
                      <a:pt x="183" y="502"/>
                      <a:pt x="183" y="502"/>
                    </a:cubicBezTo>
                    <a:cubicBezTo>
                      <a:pt x="183" y="502"/>
                      <a:pt x="183" y="502"/>
                      <a:pt x="183" y="502"/>
                    </a:cubicBezTo>
                    <a:cubicBezTo>
                      <a:pt x="183" y="502"/>
                      <a:pt x="183" y="502"/>
                      <a:pt x="183" y="502"/>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2" y="503"/>
                      <a:pt x="182" y="503"/>
                      <a:pt x="182" y="503"/>
                    </a:cubicBezTo>
                    <a:cubicBezTo>
                      <a:pt x="182" y="503"/>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5"/>
                      <a:pt x="182" y="505"/>
                      <a:pt x="182" y="505"/>
                    </a:cubicBezTo>
                    <a:cubicBezTo>
                      <a:pt x="182" y="505"/>
                      <a:pt x="181" y="505"/>
                      <a:pt x="181" y="505"/>
                    </a:cubicBezTo>
                    <a:cubicBezTo>
                      <a:pt x="181" y="505"/>
                      <a:pt x="181" y="505"/>
                      <a:pt x="181" y="505"/>
                    </a:cubicBezTo>
                    <a:cubicBezTo>
                      <a:pt x="181" y="505"/>
                      <a:pt x="181" y="505"/>
                      <a:pt x="181" y="505"/>
                    </a:cubicBezTo>
                    <a:cubicBezTo>
                      <a:pt x="181" y="505"/>
                      <a:pt x="181" y="505"/>
                      <a:pt x="181" y="505"/>
                    </a:cubicBezTo>
                    <a:cubicBezTo>
                      <a:pt x="181" y="505"/>
                      <a:pt x="181" y="506"/>
                      <a:pt x="181" y="506"/>
                    </a:cubicBezTo>
                    <a:cubicBezTo>
                      <a:pt x="181" y="506"/>
                      <a:pt x="181" y="506"/>
                      <a:pt x="181" y="506"/>
                    </a:cubicBezTo>
                    <a:cubicBezTo>
                      <a:pt x="181" y="506"/>
                      <a:pt x="181"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7"/>
                      <a:pt x="180" y="507"/>
                    </a:cubicBezTo>
                    <a:cubicBezTo>
                      <a:pt x="180" y="507"/>
                      <a:pt x="180" y="507"/>
                      <a:pt x="180"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8" y="507"/>
                      <a:pt x="178" y="507"/>
                      <a:pt x="178" y="507"/>
                    </a:cubicBezTo>
                    <a:cubicBezTo>
                      <a:pt x="178" y="507"/>
                      <a:pt x="178" y="508"/>
                      <a:pt x="178" y="508"/>
                    </a:cubicBezTo>
                    <a:cubicBezTo>
                      <a:pt x="178" y="508"/>
                      <a:pt x="178" y="508"/>
                      <a:pt x="178" y="508"/>
                    </a:cubicBezTo>
                    <a:cubicBezTo>
                      <a:pt x="178" y="508"/>
                      <a:pt x="178" y="508"/>
                      <a:pt x="178" y="508"/>
                    </a:cubicBezTo>
                    <a:cubicBezTo>
                      <a:pt x="178" y="508"/>
                      <a:pt x="178" y="508"/>
                      <a:pt x="178"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5" y="508"/>
                      <a:pt x="175" y="508"/>
                    </a:cubicBezTo>
                    <a:cubicBezTo>
                      <a:pt x="175" y="508"/>
                      <a:pt x="175" y="508"/>
                      <a:pt x="175" y="508"/>
                    </a:cubicBezTo>
                    <a:cubicBezTo>
                      <a:pt x="175" y="508"/>
                      <a:pt x="175" y="508"/>
                      <a:pt x="175" y="508"/>
                    </a:cubicBezTo>
                    <a:cubicBezTo>
                      <a:pt x="175" y="508"/>
                      <a:pt x="175" y="508"/>
                      <a:pt x="175" y="508"/>
                    </a:cubicBezTo>
                    <a:cubicBezTo>
                      <a:pt x="175" y="508"/>
                      <a:pt x="175" y="508"/>
                      <a:pt x="174" y="508"/>
                    </a:cubicBezTo>
                    <a:cubicBezTo>
                      <a:pt x="174" y="508"/>
                      <a:pt x="174" y="508"/>
                      <a:pt x="174" y="508"/>
                    </a:cubicBezTo>
                    <a:cubicBezTo>
                      <a:pt x="174" y="508"/>
                      <a:pt x="174" y="508"/>
                      <a:pt x="174" y="508"/>
                    </a:cubicBezTo>
                    <a:cubicBezTo>
                      <a:pt x="150" y="504"/>
                      <a:pt x="150" y="504"/>
                      <a:pt x="150" y="504"/>
                    </a:cubicBezTo>
                    <a:cubicBezTo>
                      <a:pt x="149" y="503"/>
                      <a:pt x="148" y="503"/>
                      <a:pt x="147" y="502"/>
                    </a:cubicBezTo>
                    <a:cubicBezTo>
                      <a:pt x="146" y="501"/>
                      <a:pt x="145" y="500"/>
                      <a:pt x="145" y="499"/>
                    </a:cubicBezTo>
                    <a:cubicBezTo>
                      <a:pt x="144" y="498"/>
                      <a:pt x="144" y="497"/>
                      <a:pt x="143" y="495"/>
                    </a:cubicBezTo>
                    <a:cubicBezTo>
                      <a:pt x="143" y="494"/>
                      <a:pt x="143" y="492"/>
                      <a:pt x="143" y="491"/>
                    </a:cubicBezTo>
                    <a:lnTo>
                      <a:pt x="146" y="474"/>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8" name="Freeform 27"/>
              <p:cNvSpPr>
                <a:spLocks noEditPoints="1"/>
              </p:cNvSpPr>
              <p:nvPr/>
            </p:nvSpPr>
            <p:spPr bwMode="auto">
              <a:xfrm>
                <a:off x="5700924" y="7869762"/>
                <a:ext cx="162955" cy="188418"/>
              </a:xfrm>
              <a:custGeom>
                <a:avLst/>
                <a:gdLst>
                  <a:gd name="T0" fmla="*/ 14 w 48"/>
                  <a:gd name="T1" fmla="*/ 18 h 54"/>
                  <a:gd name="T2" fmla="*/ 19 w 48"/>
                  <a:gd name="T3" fmla="*/ 19 h 54"/>
                  <a:gd name="T4" fmla="*/ 22 w 48"/>
                  <a:gd name="T5" fmla="*/ 22 h 54"/>
                  <a:gd name="T6" fmla="*/ 24 w 48"/>
                  <a:gd name="T7" fmla="*/ 21 h 54"/>
                  <a:gd name="T8" fmla="*/ 30 w 48"/>
                  <a:gd name="T9" fmla="*/ 5 h 54"/>
                  <a:gd name="T10" fmla="*/ 29 w 48"/>
                  <a:gd name="T11" fmla="*/ 4 h 54"/>
                  <a:gd name="T12" fmla="*/ 27 w 48"/>
                  <a:gd name="T13" fmla="*/ 2 h 54"/>
                  <a:gd name="T14" fmla="*/ 23 w 48"/>
                  <a:gd name="T15" fmla="*/ 0 h 54"/>
                  <a:gd name="T16" fmla="*/ 20 w 48"/>
                  <a:gd name="T17" fmla="*/ 0 h 54"/>
                  <a:gd name="T18" fmla="*/ 16 w 48"/>
                  <a:gd name="T19" fmla="*/ 1 h 54"/>
                  <a:gd name="T20" fmla="*/ 15 w 48"/>
                  <a:gd name="T21" fmla="*/ 1 h 54"/>
                  <a:gd name="T22" fmla="*/ 8 w 48"/>
                  <a:gd name="T23" fmla="*/ 19 h 54"/>
                  <a:gd name="T24" fmla="*/ 12 w 48"/>
                  <a:gd name="T25" fmla="*/ 18 h 54"/>
                  <a:gd name="T26" fmla="*/ 21 w 48"/>
                  <a:gd name="T27" fmla="*/ 27 h 54"/>
                  <a:gd name="T28" fmla="*/ 19 w 48"/>
                  <a:gd name="T29" fmla="*/ 24 h 54"/>
                  <a:gd name="T30" fmla="*/ 15 w 48"/>
                  <a:gd name="T31" fmla="*/ 22 h 54"/>
                  <a:gd name="T32" fmla="*/ 11 w 48"/>
                  <a:gd name="T33" fmla="*/ 22 h 54"/>
                  <a:gd name="T34" fmla="*/ 8 w 48"/>
                  <a:gd name="T35" fmla="*/ 23 h 54"/>
                  <a:gd name="T36" fmla="*/ 7 w 48"/>
                  <a:gd name="T37" fmla="*/ 24 h 54"/>
                  <a:gd name="T38" fmla="*/ 0 w 48"/>
                  <a:gd name="T39" fmla="*/ 41 h 54"/>
                  <a:gd name="T40" fmla="*/ 4 w 48"/>
                  <a:gd name="T41" fmla="*/ 40 h 54"/>
                  <a:gd name="T42" fmla="*/ 8 w 48"/>
                  <a:gd name="T43" fmla="*/ 40 h 54"/>
                  <a:gd name="T44" fmla="*/ 12 w 48"/>
                  <a:gd name="T45" fmla="*/ 42 h 54"/>
                  <a:gd name="T46" fmla="*/ 15 w 48"/>
                  <a:gd name="T47" fmla="*/ 45 h 54"/>
                  <a:gd name="T48" fmla="*/ 22 w 48"/>
                  <a:gd name="T49" fmla="*/ 28 h 54"/>
                  <a:gd name="T50" fmla="*/ 35 w 48"/>
                  <a:gd name="T51" fmla="*/ 36 h 54"/>
                  <a:gd name="T52" fmla="*/ 32 w 48"/>
                  <a:gd name="T53" fmla="*/ 36 h 54"/>
                  <a:gd name="T54" fmla="*/ 27 w 48"/>
                  <a:gd name="T55" fmla="*/ 34 h 54"/>
                  <a:gd name="T56" fmla="*/ 24 w 48"/>
                  <a:gd name="T57" fmla="*/ 31 h 54"/>
                  <a:gd name="T58" fmla="*/ 18 w 48"/>
                  <a:gd name="T59" fmla="*/ 48 h 54"/>
                  <a:gd name="T60" fmla="*/ 18 w 48"/>
                  <a:gd name="T61" fmla="*/ 49 h 54"/>
                  <a:gd name="T62" fmla="*/ 21 w 48"/>
                  <a:gd name="T63" fmla="*/ 52 h 54"/>
                  <a:gd name="T64" fmla="*/ 25 w 48"/>
                  <a:gd name="T65" fmla="*/ 54 h 54"/>
                  <a:gd name="T66" fmla="*/ 27 w 48"/>
                  <a:gd name="T67" fmla="*/ 54 h 54"/>
                  <a:gd name="T68" fmla="*/ 28 w 48"/>
                  <a:gd name="T69" fmla="*/ 54 h 54"/>
                  <a:gd name="T70" fmla="*/ 32 w 48"/>
                  <a:gd name="T71" fmla="*/ 53 h 54"/>
                  <a:gd name="T72" fmla="*/ 33 w 48"/>
                  <a:gd name="T73" fmla="*/ 52 h 54"/>
                  <a:gd name="T74" fmla="*/ 39 w 48"/>
                  <a:gd name="T75" fmla="*/ 35 h 54"/>
                  <a:gd name="T76" fmla="*/ 35 w 48"/>
                  <a:gd name="T77" fmla="*/ 36 h 54"/>
                  <a:gd name="T78" fmla="*/ 44 w 48"/>
                  <a:gd name="T79" fmla="*/ 13 h 54"/>
                  <a:gd name="T80" fmla="*/ 40 w 48"/>
                  <a:gd name="T81" fmla="*/ 13 h 54"/>
                  <a:gd name="T82" fmla="*/ 35 w 48"/>
                  <a:gd name="T83" fmla="*/ 11 h 54"/>
                  <a:gd name="T84" fmla="*/ 33 w 48"/>
                  <a:gd name="T85" fmla="*/ 8 h 54"/>
                  <a:gd name="T86" fmla="*/ 26 w 48"/>
                  <a:gd name="T87" fmla="*/ 26 h 54"/>
                  <a:gd name="T88" fmla="*/ 27 w 48"/>
                  <a:gd name="T89" fmla="*/ 27 h 54"/>
                  <a:gd name="T90" fmla="*/ 29 w 48"/>
                  <a:gd name="T91" fmla="*/ 29 h 54"/>
                  <a:gd name="T92" fmla="*/ 33 w 48"/>
                  <a:gd name="T93" fmla="*/ 31 h 54"/>
                  <a:gd name="T94" fmla="*/ 35 w 48"/>
                  <a:gd name="T95" fmla="*/ 32 h 54"/>
                  <a:gd name="T96" fmla="*/ 39 w 48"/>
                  <a:gd name="T97" fmla="*/ 31 h 54"/>
                  <a:gd name="T98" fmla="*/ 41 w 48"/>
                  <a:gd name="T99" fmla="*/ 30 h 54"/>
                  <a:gd name="T100" fmla="*/ 47 w 48"/>
                  <a:gd name="T101" fmla="*/ 14 h 54"/>
                  <a:gd name="T102" fmla="*/ 46 w 48"/>
                  <a:gd name="T10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4">
                    <a:moveTo>
                      <a:pt x="12" y="18"/>
                    </a:moveTo>
                    <a:cubicBezTo>
                      <a:pt x="13" y="18"/>
                      <a:pt x="13" y="18"/>
                      <a:pt x="14" y="18"/>
                    </a:cubicBezTo>
                    <a:cubicBezTo>
                      <a:pt x="15" y="18"/>
                      <a:pt x="16" y="18"/>
                      <a:pt x="16" y="18"/>
                    </a:cubicBezTo>
                    <a:cubicBezTo>
                      <a:pt x="17" y="18"/>
                      <a:pt x="18" y="18"/>
                      <a:pt x="19" y="19"/>
                    </a:cubicBezTo>
                    <a:cubicBezTo>
                      <a:pt x="19" y="19"/>
                      <a:pt x="20" y="20"/>
                      <a:pt x="21" y="20"/>
                    </a:cubicBezTo>
                    <a:cubicBezTo>
                      <a:pt x="21" y="21"/>
                      <a:pt x="22" y="21"/>
                      <a:pt x="22" y="22"/>
                    </a:cubicBezTo>
                    <a:cubicBezTo>
                      <a:pt x="23" y="23"/>
                      <a:pt x="23" y="23"/>
                      <a:pt x="23" y="23"/>
                    </a:cubicBezTo>
                    <a:cubicBezTo>
                      <a:pt x="24" y="21"/>
                      <a:pt x="24" y="21"/>
                      <a:pt x="24" y="21"/>
                    </a:cubicBezTo>
                    <a:cubicBezTo>
                      <a:pt x="30" y="5"/>
                      <a:pt x="30" y="5"/>
                      <a:pt x="30" y="5"/>
                    </a:cubicBezTo>
                    <a:cubicBezTo>
                      <a:pt x="30" y="5"/>
                      <a:pt x="30" y="5"/>
                      <a:pt x="30" y="5"/>
                    </a:cubicBezTo>
                    <a:cubicBezTo>
                      <a:pt x="30" y="4"/>
                      <a:pt x="30" y="4"/>
                      <a:pt x="30" y="4"/>
                    </a:cubicBezTo>
                    <a:cubicBezTo>
                      <a:pt x="29" y="4"/>
                      <a:pt x="29" y="4"/>
                      <a:pt x="29" y="4"/>
                    </a:cubicBezTo>
                    <a:cubicBezTo>
                      <a:pt x="29" y="3"/>
                      <a:pt x="29" y="3"/>
                      <a:pt x="29" y="3"/>
                    </a:cubicBezTo>
                    <a:cubicBezTo>
                      <a:pt x="28" y="3"/>
                      <a:pt x="28" y="2"/>
                      <a:pt x="27" y="2"/>
                    </a:cubicBezTo>
                    <a:cubicBezTo>
                      <a:pt x="27" y="1"/>
                      <a:pt x="26" y="1"/>
                      <a:pt x="25" y="1"/>
                    </a:cubicBezTo>
                    <a:cubicBezTo>
                      <a:pt x="25" y="0"/>
                      <a:pt x="24" y="0"/>
                      <a:pt x="23" y="0"/>
                    </a:cubicBezTo>
                    <a:cubicBezTo>
                      <a:pt x="23" y="0"/>
                      <a:pt x="22" y="0"/>
                      <a:pt x="21" y="0"/>
                    </a:cubicBezTo>
                    <a:cubicBezTo>
                      <a:pt x="21" y="0"/>
                      <a:pt x="20" y="0"/>
                      <a:pt x="20" y="0"/>
                    </a:cubicBezTo>
                    <a:cubicBezTo>
                      <a:pt x="19" y="0"/>
                      <a:pt x="18" y="0"/>
                      <a:pt x="17" y="0"/>
                    </a:cubicBezTo>
                    <a:cubicBezTo>
                      <a:pt x="17" y="0"/>
                      <a:pt x="16" y="1"/>
                      <a:pt x="16" y="1"/>
                    </a:cubicBezTo>
                    <a:cubicBezTo>
                      <a:pt x="15" y="1"/>
                      <a:pt x="15" y="1"/>
                      <a:pt x="15" y="1"/>
                    </a:cubicBezTo>
                    <a:cubicBezTo>
                      <a:pt x="15" y="1"/>
                      <a:pt x="15" y="1"/>
                      <a:pt x="15" y="1"/>
                    </a:cubicBezTo>
                    <a:cubicBezTo>
                      <a:pt x="9" y="17"/>
                      <a:pt x="9" y="17"/>
                      <a:pt x="9" y="17"/>
                    </a:cubicBezTo>
                    <a:cubicBezTo>
                      <a:pt x="8" y="19"/>
                      <a:pt x="8" y="19"/>
                      <a:pt x="8" y="19"/>
                    </a:cubicBezTo>
                    <a:cubicBezTo>
                      <a:pt x="10" y="18"/>
                      <a:pt x="10" y="18"/>
                      <a:pt x="10" y="18"/>
                    </a:cubicBezTo>
                    <a:cubicBezTo>
                      <a:pt x="11" y="18"/>
                      <a:pt x="12" y="18"/>
                      <a:pt x="12" y="18"/>
                    </a:cubicBezTo>
                    <a:close/>
                    <a:moveTo>
                      <a:pt x="22" y="27"/>
                    </a:moveTo>
                    <a:cubicBezTo>
                      <a:pt x="21" y="27"/>
                      <a:pt x="21" y="27"/>
                      <a:pt x="21" y="27"/>
                    </a:cubicBezTo>
                    <a:cubicBezTo>
                      <a:pt x="21" y="26"/>
                      <a:pt x="21" y="26"/>
                      <a:pt x="20" y="26"/>
                    </a:cubicBezTo>
                    <a:cubicBezTo>
                      <a:pt x="20" y="25"/>
                      <a:pt x="19" y="25"/>
                      <a:pt x="19" y="24"/>
                    </a:cubicBezTo>
                    <a:cubicBezTo>
                      <a:pt x="18" y="24"/>
                      <a:pt x="18" y="23"/>
                      <a:pt x="17" y="23"/>
                    </a:cubicBezTo>
                    <a:cubicBezTo>
                      <a:pt x="16" y="23"/>
                      <a:pt x="16" y="22"/>
                      <a:pt x="15" y="22"/>
                    </a:cubicBezTo>
                    <a:cubicBezTo>
                      <a:pt x="14" y="22"/>
                      <a:pt x="14" y="22"/>
                      <a:pt x="13" y="22"/>
                    </a:cubicBezTo>
                    <a:cubicBezTo>
                      <a:pt x="12" y="22"/>
                      <a:pt x="12" y="22"/>
                      <a:pt x="11" y="22"/>
                    </a:cubicBezTo>
                    <a:cubicBezTo>
                      <a:pt x="10" y="22"/>
                      <a:pt x="10" y="22"/>
                      <a:pt x="9" y="23"/>
                    </a:cubicBezTo>
                    <a:cubicBezTo>
                      <a:pt x="8" y="23"/>
                      <a:pt x="8" y="23"/>
                      <a:pt x="8" y="23"/>
                    </a:cubicBezTo>
                    <a:cubicBezTo>
                      <a:pt x="7" y="23"/>
                      <a:pt x="7" y="23"/>
                      <a:pt x="7" y="23"/>
                    </a:cubicBezTo>
                    <a:cubicBezTo>
                      <a:pt x="7" y="24"/>
                      <a:pt x="7" y="24"/>
                      <a:pt x="7" y="24"/>
                    </a:cubicBezTo>
                    <a:cubicBezTo>
                      <a:pt x="1" y="39"/>
                      <a:pt x="1" y="39"/>
                      <a:pt x="1" y="39"/>
                    </a:cubicBezTo>
                    <a:cubicBezTo>
                      <a:pt x="0" y="41"/>
                      <a:pt x="0" y="41"/>
                      <a:pt x="0" y="41"/>
                    </a:cubicBezTo>
                    <a:cubicBezTo>
                      <a:pt x="2" y="40"/>
                      <a:pt x="2" y="40"/>
                      <a:pt x="2" y="40"/>
                    </a:cubicBezTo>
                    <a:cubicBezTo>
                      <a:pt x="3" y="40"/>
                      <a:pt x="4" y="40"/>
                      <a:pt x="4" y="40"/>
                    </a:cubicBezTo>
                    <a:cubicBezTo>
                      <a:pt x="5" y="40"/>
                      <a:pt x="5" y="40"/>
                      <a:pt x="6" y="40"/>
                    </a:cubicBezTo>
                    <a:cubicBezTo>
                      <a:pt x="7" y="40"/>
                      <a:pt x="7" y="40"/>
                      <a:pt x="8" y="40"/>
                    </a:cubicBezTo>
                    <a:cubicBezTo>
                      <a:pt x="9" y="40"/>
                      <a:pt x="9" y="41"/>
                      <a:pt x="10" y="41"/>
                    </a:cubicBezTo>
                    <a:cubicBezTo>
                      <a:pt x="11" y="41"/>
                      <a:pt x="12" y="42"/>
                      <a:pt x="12" y="42"/>
                    </a:cubicBezTo>
                    <a:cubicBezTo>
                      <a:pt x="13" y="43"/>
                      <a:pt x="13" y="43"/>
                      <a:pt x="14" y="44"/>
                    </a:cubicBezTo>
                    <a:cubicBezTo>
                      <a:pt x="15" y="45"/>
                      <a:pt x="15" y="45"/>
                      <a:pt x="15" y="45"/>
                    </a:cubicBezTo>
                    <a:cubicBezTo>
                      <a:pt x="16" y="43"/>
                      <a:pt x="16" y="43"/>
                      <a:pt x="16" y="43"/>
                    </a:cubicBezTo>
                    <a:cubicBezTo>
                      <a:pt x="22" y="28"/>
                      <a:pt x="22" y="28"/>
                      <a:pt x="22" y="28"/>
                    </a:cubicBezTo>
                    <a:lnTo>
                      <a:pt x="22" y="27"/>
                    </a:lnTo>
                    <a:close/>
                    <a:moveTo>
                      <a:pt x="35" y="36"/>
                    </a:moveTo>
                    <a:cubicBezTo>
                      <a:pt x="35" y="36"/>
                      <a:pt x="34" y="36"/>
                      <a:pt x="33" y="36"/>
                    </a:cubicBezTo>
                    <a:cubicBezTo>
                      <a:pt x="33" y="36"/>
                      <a:pt x="32" y="36"/>
                      <a:pt x="32" y="36"/>
                    </a:cubicBezTo>
                    <a:cubicBezTo>
                      <a:pt x="31" y="35"/>
                      <a:pt x="30" y="35"/>
                      <a:pt x="29" y="35"/>
                    </a:cubicBezTo>
                    <a:cubicBezTo>
                      <a:pt x="28" y="34"/>
                      <a:pt x="28" y="34"/>
                      <a:pt x="27" y="34"/>
                    </a:cubicBezTo>
                    <a:cubicBezTo>
                      <a:pt x="27" y="33"/>
                      <a:pt x="26" y="33"/>
                      <a:pt x="25" y="32"/>
                    </a:cubicBezTo>
                    <a:cubicBezTo>
                      <a:pt x="24" y="31"/>
                      <a:pt x="24" y="31"/>
                      <a:pt x="24" y="31"/>
                    </a:cubicBezTo>
                    <a:cubicBezTo>
                      <a:pt x="24" y="32"/>
                      <a:pt x="24" y="32"/>
                      <a:pt x="24" y="32"/>
                    </a:cubicBezTo>
                    <a:cubicBezTo>
                      <a:pt x="18" y="48"/>
                      <a:pt x="18" y="48"/>
                      <a:pt x="18" y="48"/>
                    </a:cubicBezTo>
                    <a:cubicBezTo>
                      <a:pt x="18" y="49"/>
                      <a:pt x="18" y="49"/>
                      <a:pt x="18" y="49"/>
                    </a:cubicBezTo>
                    <a:cubicBezTo>
                      <a:pt x="18" y="49"/>
                      <a:pt x="18" y="49"/>
                      <a:pt x="18" y="49"/>
                    </a:cubicBezTo>
                    <a:cubicBezTo>
                      <a:pt x="18" y="49"/>
                      <a:pt x="19" y="50"/>
                      <a:pt x="19" y="50"/>
                    </a:cubicBezTo>
                    <a:cubicBezTo>
                      <a:pt x="19" y="51"/>
                      <a:pt x="20" y="51"/>
                      <a:pt x="21" y="52"/>
                    </a:cubicBezTo>
                    <a:cubicBezTo>
                      <a:pt x="21" y="52"/>
                      <a:pt x="22" y="53"/>
                      <a:pt x="22" y="53"/>
                    </a:cubicBezTo>
                    <a:cubicBezTo>
                      <a:pt x="23" y="53"/>
                      <a:pt x="24" y="53"/>
                      <a:pt x="25" y="54"/>
                    </a:cubicBezTo>
                    <a:cubicBezTo>
                      <a:pt x="25" y="54"/>
                      <a:pt x="26" y="54"/>
                      <a:pt x="26" y="54"/>
                    </a:cubicBezTo>
                    <a:cubicBezTo>
                      <a:pt x="27" y="54"/>
                      <a:pt x="27" y="54"/>
                      <a:pt x="27" y="54"/>
                    </a:cubicBezTo>
                    <a:cubicBezTo>
                      <a:pt x="27" y="54"/>
                      <a:pt x="27" y="54"/>
                      <a:pt x="27" y="54"/>
                    </a:cubicBezTo>
                    <a:cubicBezTo>
                      <a:pt x="27" y="54"/>
                      <a:pt x="28" y="54"/>
                      <a:pt x="28" y="54"/>
                    </a:cubicBezTo>
                    <a:cubicBezTo>
                      <a:pt x="29" y="54"/>
                      <a:pt x="30" y="54"/>
                      <a:pt x="30" y="53"/>
                    </a:cubicBezTo>
                    <a:cubicBezTo>
                      <a:pt x="31" y="53"/>
                      <a:pt x="32" y="53"/>
                      <a:pt x="32" y="53"/>
                    </a:cubicBezTo>
                    <a:cubicBezTo>
                      <a:pt x="33" y="53"/>
                      <a:pt x="33" y="53"/>
                      <a:pt x="33" y="53"/>
                    </a:cubicBezTo>
                    <a:cubicBezTo>
                      <a:pt x="33" y="52"/>
                      <a:pt x="33" y="52"/>
                      <a:pt x="33" y="52"/>
                    </a:cubicBezTo>
                    <a:cubicBezTo>
                      <a:pt x="39" y="37"/>
                      <a:pt x="39" y="37"/>
                      <a:pt x="39" y="37"/>
                    </a:cubicBezTo>
                    <a:cubicBezTo>
                      <a:pt x="39" y="35"/>
                      <a:pt x="39" y="35"/>
                      <a:pt x="39" y="35"/>
                    </a:cubicBezTo>
                    <a:cubicBezTo>
                      <a:pt x="37" y="35"/>
                      <a:pt x="37" y="35"/>
                      <a:pt x="37" y="35"/>
                    </a:cubicBezTo>
                    <a:cubicBezTo>
                      <a:pt x="37" y="36"/>
                      <a:pt x="36" y="36"/>
                      <a:pt x="35" y="36"/>
                    </a:cubicBezTo>
                    <a:close/>
                    <a:moveTo>
                      <a:pt x="46" y="13"/>
                    </a:moveTo>
                    <a:cubicBezTo>
                      <a:pt x="44" y="13"/>
                      <a:pt x="44" y="13"/>
                      <a:pt x="44" y="13"/>
                    </a:cubicBezTo>
                    <a:cubicBezTo>
                      <a:pt x="43" y="13"/>
                      <a:pt x="43" y="13"/>
                      <a:pt x="42" y="13"/>
                    </a:cubicBezTo>
                    <a:cubicBezTo>
                      <a:pt x="41" y="13"/>
                      <a:pt x="41" y="13"/>
                      <a:pt x="40" y="13"/>
                    </a:cubicBezTo>
                    <a:cubicBezTo>
                      <a:pt x="39" y="13"/>
                      <a:pt x="38" y="13"/>
                      <a:pt x="38" y="12"/>
                    </a:cubicBezTo>
                    <a:cubicBezTo>
                      <a:pt x="37" y="12"/>
                      <a:pt x="36" y="12"/>
                      <a:pt x="35" y="11"/>
                    </a:cubicBezTo>
                    <a:cubicBezTo>
                      <a:pt x="35" y="11"/>
                      <a:pt x="34" y="10"/>
                      <a:pt x="34" y="10"/>
                    </a:cubicBezTo>
                    <a:cubicBezTo>
                      <a:pt x="33" y="8"/>
                      <a:pt x="33" y="8"/>
                      <a:pt x="33" y="8"/>
                    </a:cubicBezTo>
                    <a:cubicBezTo>
                      <a:pt x="32" y="10"/>
                      <a:pt x="32" y="10"/>
                      <a:pt x="32" y="10"/>
                    </a:cubicBezTo>
                    <a:cubicBezTo>
                      <a:pt x="26" y="26"/>
                      <a:pt x="26" y="26"/>
                      <a:pt x="26" y="26"/>
                    </a:cubicBezTo>
                    <a:cubicBezTo>
                      <a:pt x="26" y="27"/>
                      <a:pt x="26" y="27"/>
                      <a:pt x="26" y="27"/>
                    </a:cubicBezTo>
                    <a:cubicBezTo>
                      <a:pt x="27" y="27"/>
                      <a:pt x="27" y="27"/>
                      <a:pt x="27" y="27"/>
                    </a:cubicBezTo>
                    <a:cubicBezTo>
                      <a:pt x="27" y="27"/>
                      <a:pt x="27" y="28"/>
                      <a:pt x="27" y="28"/>
                    </a:cubicBezTo>
                    <a:cubicBezTo>
                      <a:pt x="28" y="28"/>
                      <a:pt x="28" y="29"/>
                      <a:pt x="29" y="29"/>
                    </a:cubicBezTo>
                    <a:cubicBezTo>
                      <a:pt x="30" y="30"/>
                      <a:pt x="30" y="30"/>
                      <a:pt x="31" y="31"/>
                    </a:cubicBezTo>
                    <a:cubicBezTo>
                      <a:pt x="32" y="31"/>
                      <a:pt x="32" y="31"/>
                      <a:pt x="33" y="31"/>
                    </a:cubicBezTo>
                    <a:cubicBezTo>
                      <a:pt x="34" y="31"/>
                      <a:pt x="34" y="32"/>
                      <a:pt x="35" y="32"/>
                    </a:cubicBezTo>
                    <a:cubicBezTo>
                      <a:pt x="35" y="32"/>
                      <a:pt x="35" y="32"/>
                      <a:pt x="35" y="32"/>
                    </a:cubicBezTo>
                    <a:cubicBezTo>
                      <a:pt x="36" y="32"/>
                      <a:pt x="36" y="32"/>
                      <a:pt x="37" y="31"/>
                    </a:cubicBezTo>
                    <a:cubicBezTo>
                      <a:pt x="37" y="31"/>
                      <a:pt x="38" y="31"/>
                      <a:pt x="39" y="31"/>
                    </a:cubicBezTo>
                    <a:cubicBezTo>
                      <a:pt x="39" y="31"/>
                      <a:pt x="40" y="31"/>
                      <a:pt x="41" y="31"/>
                    </a:cubicBezTo>
                    <a:cubicBezTo>
                      <a:pt x="41" y="30"/>
                      <a:pt x="41" y="30"/>
                      <a:pt x="41" y="30"/>
                    </a:cubicBezTo>
                    <a:cubicBezTo>
                      <a:pt x="41" y="30"/>
                      <a:pt x="41" y="30"/>
                      <a:pt x="41" y="30"/>
                    </a:cubicBezTo>
                    <a:cubicBezTo>
                      <a:pt x="47" y="14"/>
                      <a:pt x="47" y="14"/>
                      <a:pt x="47" y="14"/>
                    </a:cubicBezTo>
                    <a:cubicBezTo>
                      <a:pt x="48" y="13"/>
                      <a:pt x="48" y="13"/>
                      <a:pt x="48" y="13"/>
                    </a:cubicBezTo>
                    <a:lnTo>
                      <a:pt x="46" y="13"/>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9" name="Freeform 28"/>
              <p:cNvSpPr>
                <a:spLocks/>
              </p:cNvSpPr>
              <p:nvPr/>
            </p:nvSpPr>
            <p:spPr bwMode="auto">
              <a:xfrm>
                <a:off x="5665277" y="7808654"/>
                <a:ext cx="239340" cy="264802"/>
              </a:xfrm>
              <a:custGeom>
                <a:avLst/>
                <a:gdLst>
                  <a:gd name="T0" fmla="*/ 8 w 70"/>
                  <a:gd name="T1" fmla="*/ 67 h 77"/>
                  <a:gd name="T2" fmla="*/ 5 w 70"/>
                  <a:gd name="T3" fmla="*/ 42 h 77"/>
                  <a:gd name="T4" fmla="*/ 40 w 70"/>
                  <a:gd name="T5" fmla="*/ 4 h 77"/>
                  <a:gd name="T6" fmla="*/ 65 w 70"/>
                  <a:gd name="T7" fmla="*/ 49 h 77"/>
                  <a:gd name="T8" fmla="*/ 53 w 70"/>
                  <a:gd name="T9" fmla="*/ 76 h 77"/>
                  <a:gd name="T10" fmla="*/ 58 w 70"/>
                  <a:gd name="T11" fmla="*/ 77 h 77"/>
                  <a:gd name="T12" fmla="*/ 69 w 70"/>
                  <a:gd name="T13" fmla="*/ 49 h 77"/>
                  <a:gd name="T14" fmla="*/ 63 w 70"/>
                  <a:gd name="T15" fmla="*/ 16 h 77"/>
                  <a:gd name="T16" fmla="*/ 40 w 70"/>
                  <a:gd name="T17" fmla="*/ 0 h 77"/>
                  <a:gd name="T18" fmla="*/ 37 w 70"/>
                  <a:gd name="T19" fmla="*/ 0 h 77"/>
                  <a:gd name="T20" fmla="*/ 1 w 70"/>
                  <a:gd name="T21" fmla="*/ 41 h 77"/>
                  <a:gd name="T22" fmla="*/ 3 w 70"/>
                  <a:gd name="T23" fmla="*/ 66 h 77"/>
                  <a:gd name="T24" fmla="*/ 8 w 70"/>
                  <a:gd name="T2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7">
                    <a:moveTo>
                      <a:pt x="8" y="67"/>
                    </a:moveTo>
                    <a:cubicBezTo>
                      <a:pt x="5" y="60"/>
                      <a:pt x="4" y="51"/>
                      <a:pt x="5" y="42"/>
                    </a:cubicBezTo>
                    <a:cubicBezTo>
                      <a:pt x="8" y="19"/>
                      <a:pt x="23" y="2"/>
                      <a:pt x="40" y="4"/>
                    </a:cubicBezTo>
                    <a:cubicBezTo>
                      <a:pt x="56" y="6"/>
                      <a:pt x="67" y="26"/>
                      <a:pt x="65" y="49"/>
                    </a:cubicBezTo>
                    <a:cubicBezTo>
                      <a:pt x="63" y="60"/>
                      <a:pt x="59" y="69"/>
                      <a:pt x="53" y="76"/>
                    </a:cubicBezTo>
                    <a:cubicBezTo>
                      <a:pt x="58" y="77"/>
                      <a:pt x="58" y="77"/>
                      <a:pt x="58" y="77"/>
                    </a:cubicBezTo>
                    <a:cubicBezTo>
                      <a:pt x="63" y="70"/>
                      <a:pt x="67" y="60"/>
                      <a:pt x="69" y="49"/>
                    </a:cubicBezTo>
                    <a:cubicBezTo>
                      <a:pt x="70" y="37"/>
                      <a:pt x="68" y="26"/>
                      <a:pt x="63" y="16"/>
                    </a:cubicBezTo>
                    <a:cubicBezTo>
                      <a:pt x="57" y="7"/>
                      <a:pt x="49" y="1"/>
                      <a:pt x="40" y="0"/>
                    </a:cubicBezTo>
                    <a:cubicBezTo>
                      <a:pt x="39" y="0"/>
                      <a:pt x="38" y="0"/>
                      <a:pt x="37" y="0"/>
                    </a:cubicBezTo>
                    <a:cubicBezTo>
                      <a:pt x="19" y="0"/>
                      <a:pt x="4" y="18"/>
                      <a:pt x="1" y="41"/>
                    </a:cubicBezTo>
                    <a:cubicBezTo>
                      <a:pt x="0" y="50"/>
                      <a:pt x="1" y="59"/>
                      <a:pt x="3" y="66"/>
                    </a:cubicBezTo>
                    <a:lnTo>
                      <a:pt x="8" y="67"/>
                    </a:lnTo>
                    <a:close/>
                  </a:path>
                </a:pathLst>
              </a:custGeom>
              <a:solidFill>
                <a:srgbClr val="0072C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0" name="Freeform 29"/>
              <p:cNvSpPr>
                <a:spLocks noEditPoints="1"/>
              </p:cNvSpPr>
              <p:nvPr/>
            </p:nvSpPr>
            <p:spPr bwMode="auto">
              <a:xfrm>
                <a:off x="5985654" y="7054985"/>
                <a:ext cx="1176332" cy="901346"/>
              </a:xfrm>
              <a:custGeom>
                <a:avLst/>
                <a:gdLst>
                  <a:gd name="T0" fmla="*/ 329 w 343"/>
                  <a:gd name="T1" fmla="*/ 41 h 263"/>
                  <a:gd name="T2" fmla="*/ 336 w 343"/>
                  <a:gd name="T3" fmla="*/ 43 h 263"/>
                  <a:gd name="T4" fmla="*/ 340 w 343"/>
                  <a:gd name="T5" fmla="*/ 47 h 263"/>
                  <a:gd name="T6" fmla="*/ 343 w 343"/>
                  <a:gd name="T7" fmla="*/ 53 h 263"/>
                  <a:gd name="T8" fmla="*/ 343 w 343"/>
                  <a:gd name="T9" fmla="*/ 60 h 263"/>
                  <a:gd name="T10" fmla="*/ 313 w 343"/>
                  <a:gd name="T11" fmla="*/ 249 h 263"/>
                  <a:gd name="T12" fmla="*/ 311 w 343"/>
                  <a:gd name="T13" fmla="*/ 255 h 263"/>
                  <a:gd name="T14" fmla="*/ 307 w 343"/>
                  <a:gd name="T15" fmla="*/ 260 h 263"/>
                  <a:gd name="T16" fmla="*/ 301 w 343"/>
                  <a:gd name="T17" fmla="*/ 263 h 263"/>
                  <a:gd name="T18" fmla="*/ 295 w 343"/>
                  <a:gd name="T19" fmla="*/ 263 h 263"/>
                  <a:gd name="T20" fmla="*/ 12 w 343"/>
                  <a:gd name="T21" fmla="*/ 214 h 263"/>
                  <a:gd name="T22" fmla="*/ 7 w 343"/>
                  <a:gd name="T23" fmla="*/ 212 h 263"/>
                  <a:gd name="T24" fmla="*/ 2 w 343"/>
                  <a:gd name="T25" fmla="*/ 207 h 263"/>
                  <a:gd name="T26" fmla="*/ 0 w 343"/>
                  <a:gd name="T27" fmla="*/ 202 h 263"/>
                  <a:gd name="T28" fmla="*/ 0 w 343"/>
                  <a:gd name="T29" fmla="*/ 195 h 263"/>
                  <a:gd name="T30" fmla="*/ 29 w 343"/>
                  <a:gd name="T31" fmla="*/ 14 h 263"/>
                  <a:gd name="T32" fmla="*/ 31 w 343"/>
                  <a:gd name="T33" fmla="*/ 8 h 263"/>
                  <a:gd name="T34" fmla="*/ 35 w 343"/>
                  <a:gd name="T35" fmla="*/ 3 h 263"/>
                  <a:gd name="T36" fmla="*/ 40 w 343"/>
                  <a:gd name="T37" fmla="*/ 1 h 263"/>
                  <a:gd name="T38" fmla="*/ 46 w 343"/>
                  <a:gd name="T39" fmla="*/ 0 h 263"/>
                  <a:gd name="T40" fmla="*/ 329 w 343"/>
                  <a:gd name="T41" fmla="*/ 41 h 263"/>
                  <a:gd name="T42" fmla="*/ 297 w 343"/>
                  <a:gd name="T43" fmla="*/ 246 h 263"/>
                  <a:gd name="T44" fmla="*/ 327 w 343"/>
                  <a:gd name="T45" fmla="*/ 58 h 263"/>
                  <a:gd name="T46" fmla="*/ 44 w 343"/>
                  <a:gd name="T47" fmla="*/ 16 h 263"/>
                  <a:gd name="T48" fmla="*/ 15 w 343"/>
                  <a:gd name="T49" fmla="*/ 198 h 263"/>
                  <a:gd name="T50" fmla="*/ 297 w 343"/>
                  <a:gd name="T51" fmla="*/ 24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3" h="263">
                    <a:moveTo>
                      <a:pt x="329" y="41"/>
                    </a:moveTo>
                    <a:cubicBezTo>
                      <a:pt x="332" y="41"/>
                      <a:pt x="334" y="42"/>
                      <a:pt x="336" y="43"/>
                    </a:cubicBezTo>
                    <a:cubicBezTo>
                      <a:pt x="337" y="44"/>
                      <a:pt x="339" y="46"/>
                      <a:pt x="340" y="47"/>
                    </a:cubicBezTo>
                    <a:cubicBezTo>
                      <a:pt x="341" y="49"/>
                      <a:pt x="342" y="51"/>
                      <a:pt x="343" y="53"/>
                    </a:cubicBezTo>
                    <a:cubicBezTo>
                      <a:pt x="343" y="55"/>
                      <a:pt x="343" y="58"/>
                      <a:pt x="343" y="60"/>
                    </a:cubicBezTo>
                    <a:cubicBezTo>
                      <a:pt x="313" y="249"/>
                      <a:pt x="313" y="249"/>
                      <a:pt x="313" y="249"/>
                    </a:cubicBezTo>
                    <a:cubicBezTo>
                      <a:pt x="313" y="251"/>
                      <a:pt x="312" y="253"/>
                      <a:pt x="311" y="255"/>
                    </a:cubicBezTo>
                    <a:cubicBezTo>
                      <a:pt x="310" y="257"/>
                      <a:pt x="308" y="259"/>
                      <a:pt x="307" y="260"/>
                    </a:cubicBezTo>
                    <a:cubicBezTo>
                      <a:pt x="305" y="261"/>
                      <a:pt x="303" y="262"/>
                      <a:pt x="301" y="263"/>
                    </a:cubicBezTo>
                    <a:cubicBezTo>
                      <a:pt x="299" y="263"/>
                      <a:pt x="297" y="263"/>
                      <a:pt x="295" y="263"/>
                    </a:cubicBezTo>
                    <a:cubicBezTo>
                      <a:pt x="12" y="214"/>
                      <a:pt x="12" y="214"/>
                      <a:pt x="12" y="214"/>
                    </a:cubicBezTo>
                    <a:cubicBezTo>
                      <a:pt x="10" y="214"/>
                      <a:pt x="8" y="213"/>
                      <a:pt x="7" y="212"/>
                    </a:cubicBezTo>
                    <a:cubicBezTo>
                      <a:pt x="5" y="211"/>
                      <a:pt x="4" y="209"/>
                      <a:pt x="2" y="207"/>
                    </a:cubicBezTo>
                    <a:cubicBezTo>
                      <a:pt x="1" y="206"/>
                      <a:pt x="1" y="204"/>
                      <a:pt x="0" y="202"/>
                    </a:cubicBezTo>
                    <a:cubicBezTo>
                      <a:pt x="0" y="200"/>
                      <a:pt x="0" y="197"/>
                      <a:pt x="0" y="195"/>
                    </a:cubicBezTo>
                    <a:cubicBezTo>
                      <a:pt x="29" y="14"/>
                      <a:pt x="29" y="14"/>
                      <a:pt x="29" y="14"/>
                    </a:cubicBezTo>
                    <a:cubicBezTo>
                      <a:pt x="29" y="12"/>
                      <a:pt x="30" y="10"/>
                      <a:pt x="31" y="8"/>
                    </a:cubicBezTo>
                    <a:cubicBezTo>
                      <a:pt x="32" y="6"/>
                      <a:pt x="33" y="5"/>
                      <a:pt x="35" y="3"/>
                    </a:cubicBezTo>
                    <a:cubicBezTo>
                      <a:pt x="37" y="2"/>
                      <a:pt x="38" y="1"/>
                      <a:pt x="40" y="1"/>
                    </a:cubicBezTo>
                    <a:cubicBezTo>
                      <a:pt x="42" y="0"/>
                      <a:pt x="44" y="0"/>
                      <a:pt x="46" y="0"/>
                    </a:cubicBezTo>
                    <a:lnTo>
                      <a:pt x="329" y="41"/>
                    </a:lnTo>
                    <a:close/>
                    <a:moveTo>
                      <a:pt x="297" y="246"/>
                    </a:moveTo>
                    <a:cubicBezTo>
                      <a:pt x="327" y="58"/>
                      <a:pt x="327" y="58"/>
                      <a:pt x="327" y="58"/>
                    </a:cubicBezTo>
                    <a:cubicBezTo>
                      <a:pt x="44" y="16"/>
                      <a:pt x="44" y="16"/>
                      <a:pt x="44" y="16"/>
                    </a:cubicBezTo>
                    <a:cubicBezTo>
                      <a:pt x="15" y="198"/>
                      <a:pt x="15" y="198"/>
                      <a:pt x="15" y="198"/>
                    </a:cubicBezTo>
                    <a:cubicBezTo>
                      <a:pt x="297" y="246"/>
                      <a:pt x="297" y="246"/>
                      <a:pt x="297" y="24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1" name="Freeform 30"/>
              <p:cNvSpPr>
                <a:spLocks/>
              </p:cNvSpPr>
              <p:nvPr/>
            </p:nvSpPr>
            <p:spPr bwMode="auto">
              <a:xfrm>
                <a:off x="6999031" y="7910500"/>
                <a:ext cx="61108" cy="45831"/>
              </a:xfrm>
              <a:custGeom>
                <a:avLst/>
                <a:gdLst>
                  <a:gd name="T0" fmla="*/ 18 w 18"/>
                  <a:gd name="T1" fmla="*/ 0 h 14"/>
                  <a:gd name="T2" fmla="*/ 16 w 18"/>
                  <a:gd name="T3" fmla="*/ 6 h 14"/>
                  <a:gd name="T4" fmla="*/ 12 w 18"/>
                  <a:gd name="T5" fmla="*/ 11 h 14"/>
                  <a:gd name="T6" fmla="*/ 6 w 18"/>
                  <a:gd name="T7" fmla="*/ 14 h 14"/>
                  <a:gd name="T8" fmla="*/ 0 w 18"/>
                  <a:gd name="T9" fmla="*/ 14 h 14"/>
                  <a:gd name="T10" fmla="*/ 6 w 18"/>
                  <a:gd name="T11" fmla="*/ 14 h 14"/>
                  <a:gd name="T12" fmla="*/ 12 w 18"/>
                  <a:gd name="T13" fmla="*/ 11 h 14"/>
                  <a:gd name="T14" fmla="*/ 16 w 18"/>
                  <a:gd name="T15" fmla="*/ 6 h 14"/>
                  <a:gd name="T16" fmla="*/ 18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0"/>
                    </a:moveTo>
                    <a:cubicBezTo>
                      <a:pt x="18" y="2"/>
                      <a:pt x="17" y="4"/>
                      <a:pt x="16" y="6"/>
                    </a:cubicBezTo>
                    <a:cubicBezTo>
                      <a:pt x="15" y="8"/>
                      <a:pt x="13" y="10"/>
                      <a:pt x="12" y="11"/>
                    </a:cubicBezTo>
                    <a:cubicBezTo>
                      <a:pt x="10" y="12"/>
                      <a:pt x="8" y="13"/>
                      <a:pt x="6" y="14"/>
                    </a:cubicBezTo>
                    <a:cubicBezTo>
                      <a:pt x="4" y="14"/>
                      <a:pt x="2" y="14"/>
                      <a:pt x="0" y="14"/>
                    </a:cubicBezTo>
                    <a:cubicBezTo>
                      <a:pt x="2" y="14"/>
                      <a:pt x="4" y="14"/>
                      <a:pt x="6" y="14"/>
                    </a:cubicBezTo>
                    <a:cubicBezTo>
                      <a:pt x="8" y="13"/>
                      <a:pt x="10" y="12"/>
                      <a:pt x="12" y="11"/>
                    </a:cubicBezTo>
                    <a:cubicBezTo>
                      <a:pt x="13" y="10"/>
                      <a:pt x="15" y="8"/>
                      <a:pt x="16" y="6"/>
                    </a:cubicBezTo>
                    <a:cubicBezTo>
                      <a:pt x="17" y="4"/>
                      <a:pt x="18" y="2"/>
                      <a:pt x="18" y="0"/>
                    </a:cubicBezTo>
                    <a:close/>
                  </a:path>
                </a:pathLst>
              </a:custGeom>
              <a:solidFill>
                <a:schemeClr val="accent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2" name="Freeform 31"/>
              <p:cNvSpPr>
                <a:spLocks/>
              </p:cNvSpPr>
              <p:nvPr/>
            </p:nvSpPr>
            <p:spPr bwMode="auto">
              <a:xfrm>
                <a:off x="6107870" y="6897122"/>
                <a:ext cx="66201" cy="50924"/>
              </a:xfrm>
              <a:custGeom>
                <a:avLst/>
                <a:gdLst>
                  <a:gd name="T0" fmla="*/ 0 w 18"/>
                  <a:gd name="T1" fmla="*/ 14 h 14"/>
                  <a:gd name="T2" fmla="*/ 2 w 18"/>
                  <a:gd name="T3" fmla="*/ 8 h 14"/>
                  <a:gd name="T4" fmla="*/ 6 w 18"/>
                  <a:gd name="T5" fmla="*/ 4 h 14"/>
                  <a:gd name="T6" fmla="*/ 12 w 18"/>
                  <a:gd name="T7" fmla="*/ 1 h 14"/>
                  <a:gd name="T8" fmla="*/ 18 w 18"/>
                  <a:gd name="T9" fmla="*/ 0 h 14"/>
                  <a:gd name="T10" fmla="*/ 12 w 18"/>
                  <a:gd name="T11" fmla="*/ 1 h 14"/>
                  <a:gd name="T12" fmla="*/ 6 w 18"/>
                  <a:gd name="T13" fmla="*/ 4 h 14"/>
                  <a:gd name="T14" fmla="*/ 2 w 18"/>
                  <a:gd name="T15" fmla="*/ 8 h 14"/>
                  <a:gd name="T16" fmla="*/ 0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0" y="14"/>
                    </a:moveTo>
                    <a:cubicBezTo>
                      <a:pt x="1" y="12"/>
                      <a:pt x="1" y="10"/>
                      <a:pt x="2" y="8"/>
                    </a:cubicBezTo>
                    <a:cubicBezTo>
                      <a:pt x="3" y="6"/>
                      <a:pt x="5" y="5"/>
                      <a:pt x="6" y="4"/>
                    </a:cubicBezTo>
                    <a:cubicBezTo>
                      <a:pt x="8" y="2"/>
                      <a:pt x="10" y="1"/>
                      <a:pt x="12" y="1"/>
                    </a:cubicBezTo>
                    <a:cubicBezTo>
                      <a:pt x="14" y="0"/>
                      <a:pt x="16" y="0"/>
                      <a:pt x="18" y="0"/>
                    </a:cubicBezTo>
                    <a:cubicBezTo>
                      <a:pt x="16" y="0"/>
                      <a:pt x="14" y="0"/>
                      <a:pt x="12" y="1"/>
                    </a:cubicBezTo>
                    <a:cubicBezTo>
                      <a:pt x="10" y="1"/>
                      <a:pt x="8" y="2"/>
                      <a:pt x="6" y="4"/>
                    </a:cubicBezTo>
                    <a:cubicBezTo>
                      <a:pt x="5" y="5"/>
                      <a:pt x="3" y="6"/>
                      <a:pt x="2" y="8"/>
                    </a:cubicBezTo>
                    <a:cubicBezTo>
                      <a:pt x="1" y="10"/>
                      <a:pt x="1" y="12"/>
                      <a:pt x="0" y="14"/>
                    </a:cubicBezTo>
                    <a:close/>
                  </a:path>
                </a:pathLst>
              </a:custGeom>
              <a:solidFill>
                <a:schemeClr val="accent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3" name="Freeform 32"/>
              <p:cNvSpPr>
                <a:spLocks/>
              </p:cNvSpPr>
              <p:nvPr/>
            </p:nvSpPr>
            <p:spPr bwMode="auto">
              <a:xfrm>
                <a:off x="6454150" y="6744351"/>
                <a:ext cx="10185" cy="0"/>
              </a:xfrm>
              <a:custGeom>
                <a:avLst/>
                <a:gdLst>
                  <a:gd name="T0" fmla="*/ 3 w 3"/>
                  <a:gd name="T1" fmla="*/ 3 w 3"/>
                  <a:gd name="T2" fmla="*/ 2 w 3"/>
                  <a:gd name="T3" fmla="*/ 1 w 3"/>
                  <a:gd name="T4" fmla="*/ 0 w 3"/>
                  <a:gd name="T5" fmla="*/ 1 w 3"/>
                  <a:gd name="T6" fmla="*/ 2 w 3"/>
                  <a:gd name="T7" fmla="*/ 3 w 3"/>
                  <a:gd name="T8"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3" y="0"/>
                    </a:moveTo>
                    <a:cubicBezTo>
                      <a:pt x="3" y="0"/>
                      <a:pt x="3" y="0"/>
                      <a:pt x="3" y="0"/>
                    </a:cubicBezTo>
                    <a:cubicBezTo>
                      <a:pt x="2" y="0"/>
                      <a:pt x="2" y="0"/>
                      <a:pt x="2" y="0"/>
                    </a:cubicBezTo>
                    <a:cubicBezTo>
                      <a:pt x="1" y="0"/>
                      <a:pt x="1" y="0"/>
                      <a:pt x="1" y="0"/>
                    </a:cubicBezTo>
                    <a:cubicBezTo>
                      <a:pt x="1" y="0"/>
                      <a:pt x="0" y="0"/>
                      <a:pt x="0" y="0"/>
                    </a:cubicBezTo>
                    <a:cubicBezTo>
                      <a:pt x="0" y="0"/>
                      <a:pt x="1" y="0"/>
                      <a:pt x="1" y="0"/>
                    </a:cubicBezTo>
                    <a:cubicBezTo>
                      <a:pt x="1" y="0"/>
                      <a:pt x="1" y="0"/>
                      <a:pt x="2" y="0"/>
                    </a:cubicBezTo>
                    <a:cubicBezTo>
                      <a:pt x="2" y="0"/>
                      <a:pt x="2" y="0"/>
                      <a:pt x="3" y="0"/>
                    </a:cubicBezTo>
                    <a:cubicBezTo>
                      <a:pt x="3" y="0"/>
                      <a:pt x="3" y="0"/>
                      <a:pt x="3" y="0"/>
                    </a:cubicBezTo>
                    <a:close/>
                  </a:path>
                </a:pathLst>
              </a:custGeom>
              <a:solidFill>
                <a:schemeClr val="accent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4" name="Freeform 33"/>
              <p:cNvSpPr>
                <a:spLocks/>
              </p:cNvSpPr>
              <p:nvPr/>
            </p:nvSpPr>
            <p:spPr bwMode="auto">
              <a:xfrm>
                <a:off x="6342118" y="7253587"/>
                <a:ext cx="259710" cy="478681"/>
              </a:xfrm>
              <a:custGeom>
                <a:avLst/>
                <a:gdLst>
                  <a:gd name="T0" fmla="*/ 54 w 76"/>
                  <a:gd name="T1" fmla="*/ 140 h 140"/>
                  <a:gd name="T2" fmla="*/ 30 w 76"/>
                  <a:gd name="T3" fmla="*/ 130 h 140"/>
                  <a:gd name="T4" fmla="*/ 12 w 76"/>
                  <a:gd name="T5" fmla="*/ 112 h 140"/>
                  <a:gd name="T6" fmla="*/ 2 w 76"/>
                  <a:gd name="T7" fmla="*/ 88 h 140"/>
                  <a:gd name="T8" fmla="*/ 1 w 76"/>
                  <a:gd name="T9" fmla="*/ 60 h 140"/>
                  <a:gd name="T10" fmla="*/ 11 w 76"/>
                  <a:gd name="T11" fmla="*/ 35 h 140"/>
                  <a:gd name="T12" fmla="*/ 28 w 76"/>
                  <a:gd name="T13" fmla="*/ 15 h 140"/>
                  <a:gd name="T14" fmla="*/ 50 w 76"/>
                  <a:gd name="T15" fmla="*/ 3 h 140"/>
                  <a:gd name="T16" fmla="*/ 76 w 76"/>
                  <a:gd name="T17" fmla="*/ 2 h 140"/>
                  <a:gd name="T18" fmla="*/ 50 w 76"/>
                  <a:gd name="T19" fmla="*/ 3 h 140"/>
                  <a:gd name="T20" fmla="*/ 28 w 76"/>
                  <a:gd name="T21" fmla="*/ 15 h 140"/>
                  <a:gd name="T22" fmla="*/ 11 w 76"/>
                  <a:gd name="T23" fmla="*/ 35 h 140"/>
                  <a:gd name="T24" fmla="*/ 1 w 76"/>
                  <a:gd name="T25" fmla="*/ 60 h 140"/>
                  <a:gd name="T26" fmla="*/ 2 w 76"/>
                  <a:gd name="T27" fmla="*/ 88 h 140"/>
                  <a:gd name="T28" fmla="*/ 12 w 76"/>
                  <a:gd name="T29" fmla="*/ 112 h 140"/>
                  <a:gd name="T30" fmla="*/ 30 w 76"/>
                  <a:gd name="T31" fmla="*/ 130 h 140"/>
                  <a:gd name="T32" fmla="*/ 54 w 76"/>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0">
                    <a:moveTo>
                      <a:pt x="54" y="140"/>
                    </a:moveTo>
                    <a:cubicBezTo>
                      <a:pt x="45"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ubicBezTo>
                      <a:pt x="67" y="0"/>
                      <a:pt x="59" y="1"/>
                      <a:pt x="50" y="3"/>
                    </a:cubicBezTo>
                    <a:cubicBezTo>
                      <a:pt x="42" y="6"/>
                      <a:pt x="34" y="9"/>
                      <a:pt x="28" y="15"/>
                    </a:cubicBezTo>
                    <a:cubicBezTo>
                      <a:pt x="21" y="20"/>
                      <a:pt x="15" y="27"/>
                      <a:pt x="11" y="35"/>
                    </a:cubicBezTo>
                    <a:cubicBezTo>
                      <a:pt x="6" y="42"/>
                      <a:pt x="3" y="51"/>
                      <a:pt x="1" y="60"/>
                    </a:cubicBezTo>
                    <a:cubicBezTo>
                      <a:pt x="0" y="70"/>
                      <a:pt x="0" y="79"/>
                      <a:pt x="2" y="88"/>
                    </a:cubicBezTo>
                    <a:cubicBezTo>
                      <a:pt x="4" y="97"/>
                      <a:pt x="8" y="105"/>
                      <a:pt x="12" y="112"/>
                    </a:cubicBezTo>
                    <a:cubicBezTo>
                      <a:pt x="17" y="119"/>
                      <a:pt x="23" y="125"/>
                      <a:pt x="30" y="130"/>
                    </a:cubicBezTo>
                    <a:cubicBezTo>
                      <a:pt x="37" y="135"/>
                      <a:pt x="45" y="138"/>
                      <a:pt x="54" y="14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5" name="Freeform 36"/>
              <p:cNvSpPr>
                <a:spLocks/>
              </p:cNvSpPr>
              <p:nvPr/>
            </p:nvSpPr>
            <p:spPr bwMode="auto">
              <a:xfrm>
                <a:off x="6999031" y="7060077"/>
                <a:ext cx="30554" cy="30554"/>
              </a:xfrm>
              <a:custGeom>
                <a:avLst/>
                <a:gdLst>
                  <a:gd name="T0" fmla="*/ 6 w 6"/>
                  <a:gd name="T1" fmla="*/ 1 h 6"/>
                  <a:gd name="T2" fmla="*/ 5 w 6"/>
                  <a:gd name="T3" fmla="*/ 6 h 6"/>
                  <a:gd name="T4" fmla="*/ 0 w 6"/>
                  <a:gd name="T5" fmla="*/ 5 h 6"/>
                  <a:gd name="T6" fmla="*/ 0 w 6"/>
                  <a:gd name="T7" fmla="*/ 0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lnTo>
                      <a:pt x="5" y="6"/>
                    </a:lnTo>
                    <a:lnTo>
                      <a:pt x="0" y="5"/>
                    </a:lnTo>
                    <a:lnTo>
                      <a:pt x="0" y="0"/>
                    </a:lnTo>
                    <a:lnTo>
                      <a:pt x="6" y="1"/>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6" name="Freeform 37"/>
              <p:cNvSpPr>
                <a:spLocks/>
              </p:cNvSpPr>
              <p:nvPr/>
            </p:nvSpPr>
            <p:spPr bwMode="auto">
              <a:xfrm>
                <a:off x="7167079" y="6922584"/>
                <a:ext cx="35646" cy="35646"/>
              </a:xfrm>
              <a:custGeom>
                <a:avLst/>
                <a:gdLst>
                  <a:gd name="T0" fmla="*/ 7 w 7"/>
                  <a:gd name="T1" fmla="*/ 1 h 7"/>
                  <a:gd name="T2" fmla="*/ 6 w 7"/>
                  <a:gd name="T3" fmla="*/ 7 h 7"/>
                  <a:gd name="T4" fmla="*/ 0 w 7"/>
                  <a:gd name="T5" fmla="*/ 6 h 7"/>
                  <a:gd name="T6" fmla="*/ 2 w 7"/>
                  <a:gd name="T7" fmla="*/ 0 h 7"/>
                  <a:gd name="T8" fmla="*/ 7 w 7"/>
                  <a:gd name="T9" fmla="*/ 1 h 7"/>
                </a:gdLst>
                <a:ahLst/>
                <a:cxnLst>
                  <a:cxn ang="0">
                    <a:pos x="T0" y="T1"/>
                  </a:cxn>
                  <a:cxn ang="0">
                    <a:pos x="T2" y="T3"/>
                  </a:cxn>
                  <a:cxn ang="0">
                    <a:pos x="T4" y="T5"/>
                  </a:cxn>
                  <a:cxn ang="0">
                    <a:pos x="T6" y="T7"/>
                  </a:cxn>
                  <a:cxn ang="0">
                    <a:pos x="T8" y="T9"/>
                  </a:cxn>
                </a:cxnLst>
                <a:rect l="0" t="0" r="r" b="b"/>
                <a:pathLst>
                  <a:path w="7" h="7">
                    <a:moveTo>
                      <a:pt x="7" y="1"/>
                    </a:moveTo>
                    <a:lnTo>
                      <a:pt x="6" y="7"/>
                    </a:lnTo>
                    <a:lnTo>
                      <a:pt x="0" y="6"/>
                    </a:lnTo>
                    <a:lnTo>
                      <a:pt x="2" y="0"/>
                    </a:lnTo>
                    <a:lnTo>
                      <a:pt x="7" y="1"/>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7" name="Freeform 38"/>
              <p:cNvSpPr>
                <a:spLocks noEditPoints="1"/>
              </p:cNvSpPr>
              <p:nvPr/>
            </p:nvSpPr>
            <p:spPr bwMode="auto">
              <a:xfrm>
                <a:off x="6097686" y="6897122"/>
                <a:ext cx="1089763" cy="280079"/>
              </a:xfrm>
              <a:custGeom>
                <a:avLst/>
                <a:gdLst>
                  <a:gd name="T0" fmla="*/ 304 w 318"/>
                  <a:gd name="T1" fmla="*/ 39 h 81"/>
                  <a:gd name="T2" fmla="*/ 310 w 318"/>
                  <a:gd name="T3" fmla="*/ 41 h 81"/>
                  <a:gd name="T4" fmla="*/ 315 w 318"/>
                  <a:gd name="T5" fmla="*/ 46 h 81"/>
                  <a:gd name="T6" fmla="*/ 317 w 318"/>
                  <a:gd name="T7" fmla="*/ 52 h 81"/>
                  <a:gd name="T8" fmla="*/ 317 w 318"/>
                  <a:gd name="T9" fmla="*/ 58 h 81"/>
                  <a:gd name="T10" fmla="*/ 314 w 318"/>
                  <a:gd name="T11" fmla="*/ 81 h 81"/>
                  <a:gd name="T12" fmla="*/ 312 w 318"/>
                  <a:gd name="T13" fmla="*/ 78 h 81"/>
                  <a:gd name="T14" fmla="*/ 309 w 318"/>
                  <a:gd name="T15" fmla="*/ 76 h 81"/>
                  <a:gd name="T16" fmla="*/ 306 w 318"/>
                  <a:gd name="T17" fmla="*/ 74 h 81"/>
                  <a:gd name="T18" fmla="*/ 302 w 318"/>
                  <a:gd name="T19" fmla="*/ 73 h 81"/>
                  <a:gd name="T20" fmla="*/ 11 w 318"/>
                  <a:gd name="T21" fmla="*/ 32 h 81"/>
                  <a:gd name="T22" fmla="*/ 8 w 318"/>
                  <a:gd name="T23" fmla="*/ 32 h 81"/>
                  <a:gd name="T24" fmla="*/ 5 w 318"/>
                  <a:gd name="T25" fmla="*/ 32 h 81"/>
                  <a:gd name="T26" fmla="*/ 2 w 318"/>
                  <a:gd name="T27" fmla="*/ 33 h 81"/>
                  <a:gd name="T28" fmla="*/ 0 w 318"/>
                  <a:gd name="T29" fmla="*/ 35 h 81"/>
                  <a:gd name="T30" fmla="*/ 3 w 318"/>
                  <a:gd name="T31" fmla="*/ 14 h 81"/>
                  <a:gd name="T32" fmla="*/ 5 w 318"/>
                  <a:gd name="T33" fmla="*/ 8 h 81"/>
                  <a:gd name="T34" fmla="*/ 9 w 318"/>
                  <a:gd name="T35" fmla="*/ 4 h 81"/>
                  <a:gd name="T36" fmla="*/ 15 w 318"/>
                  <a:gd name="T37" fmla="*/ 1 h 81"/>
                  <a:gd name="T38" fmla="*/ 21 w 318"/>
                  <a:gd name="T39" fmla="*/ 0 h 81"/>
                  <a:gd name="T40" fmla="*/ 304 w 318"/>
                  <a:gd name="T41" fmla="*/ 39 h 81"/>
                  <a:gd name="T42" fmla="*/ 297 w 318"/>
                  <a:gd name="T43" fmla="*/ 62 h 81"/>
                  <a:gd name="T44" fmla="*/ 292 w 318"/>
                  <a:gd name="T45" fmla="*/ 55 h 81"/>
                  <a:gd name="T46" fmla="*/ 299 w 318"/>
                  <a:gd name="T47" fmla="*/ 50 h 81"/>
                  <a:gd name="T48" fmla="*/ 295 w 318"/>
                  <a:gd name="T49" fmla="*/ 49 h 81"/>
                  <a:gd name="T50" fmla="*/ 290 w 318"/>
                  <a:gd name="T51" fmla="*/ 53 h 81"/>
                  <a:gd name="T52" fmla="*/ 287 w 318"/>
                  <a:gd name="T53" fmla="*/ 48 h 81"/>
                  <a:gd name="T54" fmla="*/ 283 w 318"/>
                  <a:gd name="T55" fmla="*/ 47 h 81"/>
                  <a:gd name="T56" fmla="*/ 288 w 318"/>
                  <a:gd name="T57" fmla="*/ 55 h 81"/>
                  <a:gd name="T58" fmla="*/ 281 w 318"/>
                  <a:gd name="T59" fmla="*/ 60 h 81"/>
                  <a:gd name="T60" fmla="*/ 285 w 318"/>
                  <a:gd name="T61" fmla="*/ 60 h 81"/>
                  <a:gd name="T62" fmla="*/ 285 w 318"/>
                  <a:gd name="T63" fmla="*/ 60 h 81"/>
                  <a:gd name="T64" fmla="*/ 290 w 318"/>
                  <a:gd name="T65" fmla="*/ 57 h 81"/>
                  <a:gd name="T66" fmla="*/ 291 w 318"/>
                  <a:gd name="T67" fmla="*/ 59 h 81"/>
                  <a:gd name="T68" fmla="*/ 293 w 318"/>
                  <a:gd name="T69" fmla="*/ 62 h 81"/>
                  <a:gd name="T70" fmla="*/ 297 w 318"/>
                  <a:gd name="T71" fmla="*/ 62 h 81"/>
                  <a:gd name="T72" fmla="*/ 271 w 318"/>
                  <a:gd name="T73" fmla="*/ 59 h 81"/>
                  <a:gd name="T74" fmla="*/ 273 w 318"/>
                  <a:gd name="T75" fmla="*/ 46 h 81"/>
                  <a:gd name="T76" fmla="*/ 262 w 318"/>
                  <a:gd name="T77" fmla="*/ 45 h 81"/>
                  <a:gd name="T78" fmla="*/ 260 w 318"/>
                  <a:gd name="T79" fmla="*/ 57 h 81"/>
                  <a:gd name="T80" fmla="*/ 271 w 318"/>
                  <a:gd name="T81" fmla="*/ 59 h 81"/>
                  <a:gd name="T82" fmla="*/ 252 w 318"/>
                  <a:gd name="T83" fmla="*/ 56 h 81"/>
                  <a:gd name="T84" fmla="*/ 252 w 318"/>
                  <a:gd name="T85" fmla="*/ 53 h 81"/>
                  <a:gd name="T86" fmla="*/ 238 w 318"/>
                  <a:gd name="T87" fmla="*/ 51 h 81"/>
                  <a:gd name="T88" fmla="*/ 237 w 318"/>
                  <a:gd name="T89" fmla="*/ 54 h 81"/>
                  <a:gd name="T90" fmla="*/ 252 w 318"/>
                  <a:gd name="T91"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81">
                    <a:moveTo>
                      <a:pt x="304" y="39"/>
                    </a:moveTo>
                    <a:cubicBezTo>
                      <a:pt x="306" y="39"/>
                      <a:pt x="308" y="40"/>
                      <a:pt x="310" y="41"/>
                    </a:cubicBezTo>
                    <a:cubicBezTo>
                      <a:pt x="312" y="42"/>
                      <a:pt x="313" y="44"/>
                      <a:pt x="315" y="46"/>
                    </a:cubicBezTo>
                    <a:cubicBezTo>
                      <a:pt x="316" y="47"/>
                      <a:pt x="317" y="49"/>
                      <a:pt x="317" y="52"/>
                    </a:cubicBezTo>
                    <a:cubicBezTo>
                      <a:pt x="318" y="54"/>
                      <a:pt x="318" y="56"/>
                      <a:pt x="317" y="58"/>
                    </a:cubicBezTo>
                    <a:cubicBezTo>
                      <a:pt x="314" y="81"/>
                      <a:pt x="314" y="81"/>
                      <a:pt x="314" y="81"/>
                    </a:cubicBezTo>
                    <a:cubicBezTo>
                      <a:pt x="313" y="80"/>
                      <a:pt x="313" y="79"/>
                      <a:pt x="312" y="78"/>
                    </a:cubicBezTo>
                    <a:cubicBezTo>
                      <a:pt x="311" y="77"/>
                      <a:pt x="310" y="77"/>
                      <a:pt x="309" y="76"/>
                    </a:cubicBezTo>
                    <a:cubicBezTo>
                      <a:pt x="308" y="75"/>
                      <a:pt x="307" y="75"/>
                      <a:pt x="306" y="74"/>
                    </a:cubicBezTo>
                    <a:cubicBezTo>
                      <a:pt x="305" y="74"/>
                      <a:pt x="303" y="74"/>
                      <a:pt x="302" y="73"/>
                    </a:cubicBezTo>
                    <a:cubicBezTo>
                      <a:pt x="11" y="32"/>
                      <a:pt x="11" y="32"/>
                      <a:pt x="11" y="32"/>
                    </a:cubicBezTo>
                    <a:cubicBezTo>
                      <a:pt x="10" y="32"/>
                      <a:pt x="9" y="32"/>
                      <a:pt x="8" y="32"/>
                    </a:cubicBezTo>
                    <a:cubicBezTo>
                      <a:pt x="7" y="32"/>
                      <a:pt x="6" y="32"/>
                      <a:pt x="5" y="32"/>
                    </a:cubicBezTo>
                    <a:cubicBezTo>
                      <a:pt x="4" y="33"/>
                      <a:pt x="3" y="33"/>
                      <a:pt x="2" y="33"/>
                    </a:cubicBezTo>
                    <a:cubicBezTo>
                      <a:pt x="2" y="34"/>
                      <a:pt x="1" y="34"/>
                      <a:pt x="0" y="35"/>
                    </a:cubicBezTo>
                    <a:cubicBezTo>
                      <a:pt x="3" y="14"/>
                      <a:pt x="3" y="14"/>
                      <a:pt x="3" y="14"/>
                    </a:cubicBezTo>
                    <a:cubicBezTo>
                      <a:pt x="4" y="12"/>
                      <a:pt x="4" y="10"/>
                      <a:pt x="5" y="8"/>
                    </a:cubicBezTo>
                    <a:cubicBezTo>
                      <a:pt x="6" y="6"/>
                      <a:pt x="8" y="5"/>
                      <a:pt x="9" y="4"/>
                    </a:cubicBezTo>
                    <a:cubicBezTo>
                      <a:pt x="11" y="2"/>
                      <a:pt x="13" y="1"/>
                      <a:pt x="15" y="1"/>
                    </a:cubicBezTo>
                    <a:cubicBezTo>
                      <a:pt x="17" y="0"/>
                      <a:pt x="19" y="0"/>
                      <a:pt x="21" y="0"/>
                    </a:cubicBezTo>
                    <a:lnTo>
                      <a:pt x="304" y="39"/>
                    </a:lnTo>
                    <a:close/>
                    <a:moveTo>
                      <a:pt x="297" y="62"/>
                    </a:moveTo>
                    <a:cubicBezTo>
                      <a:pt x="292" y="55"/>
                      <a:pt x="292" y="55"/>
                      <a:pt x="292" y="55"/>
                    </a:cubicBezTo>
                    <a:cubicBezTo>
                      <a:pt x="299" y="50"/>
                      <a:pt x="299" y="50"/>
                      <a:pt x="299" y="50"/>
                    </a:cubicBezTo>
                    <a:cubicBezTo>
                      <a:pt x="295" y="49"/>
                      <a:pt x="295" y="49"/>
                      <a:pt x="295" y="49"/>
                    </a:cubicBezTo>
                    <a:cubicBezTo>
                      <a:pt x="290" y="53"/>
                      <a:pt x="290" y="53"/>
                      <a:pt x="290" y="53"/>
                    </a:cubicBezTo>
                    <a:cubicBezTo>
                      <a:pt x="287" y="48"/>
                      <a:pt x="287" y="48"/>
                      <a:pt x="287" y="48"/>
                    </a:cubicBezTo>
                    <a:cubicBezTo>
                      <a:pt x="283" y="47"/>
                      <a:pt x="283" y="47"/>
                      <a:pt x="283" y="47"/>
                    </a:cubicBezTo>
                    <a:cubicBezTo>
                      <a:pt x="288" y="55"/>
                      <a:pt x="288" y="55"/>
                      <a:pt x="288" y="55"/>
                    </a:cubicBezTo>
                    <a:cubicBezTo>
                      <a:pt x="281" y="60"/>
                      <a:pt x="281" y="60"/>
                      <a:pt x="281" y="60"/>
                    </a:cubicBezTo>
                    <a:cubicBezTo>
                      <a:pt x="285" y="60"/>
                      <a:pt x="285" y="60"/>
                      <a:pt x="285" y="60"/>
                    </a:cubicBezTo>
                    <a:cubicBezTo>
                      <a:pt x="285" y="60"/>
                      <a:pt x="285" y="60"/>
                      <a:pt x="285" y="60"/>
                    </a:cubicBezTo>
                    <a:cubicBezTo>
                      <a:pt x="290" y="57"/>
                      <a:pt x="290" y="57"/>
                      <a:pt x="290" y="57"/>
                    </a:cubicBezTo>
                    <a:cubicBezTo>
                      <a:pt x="291" y="59"/>
                      <a:pt x="291" y="59"/>
                      <a:pt x="291" y="59"/>
                    </a:cubicBezTo>
                    <a:cubicBezTo>
                      <a:pt x="293" y="62"/>
                      <a:pt x="293" y="62"/>
                      <a:pt x="293" y="62"/>
                    </a:cubicBezTo>
                    <a:cubicBezTo>
                      <a:pt x="297" y="62"/>
                      <a:pt x="297" y="62"/>
                      <a:pt x="297" y="62"/>
                    </a:cubicBezTo>
                    <a:moveTo>
                      <a:pt x="271" y="59"/>
                    </a:moveTo>
                    <a:cubicBezTo>
                      <a:pt x="273" y="46"/>
                      <a:pt x="273" y="46"/>
                      <a:pt x="273" y="46"/>
                    </a:cubicBezTo>
                    <a:cubicBezTo>
                      <a:pt x="262" y="45"/>
                      <a:pt x="262" y="45"/>
                      <a:pt x="262" y="45"/>
                    </a:cubicBezTo>
                    <a:cubicBezTo>
                      <a:pt x="260" y="57"/>
                      <a:pt x="260" y="57"/>
                      <a:pt x="260" y="57"/>
                    </a:cubicBezTo>
                    <a:cubicBezTo>
                      <a:pt x="271" y="59"/>
                      <a:pt x="271" y="59"/>
                      <a:pt x="271" y="59"/>
                    </a:cubicBezTo>
                    <a:moveTo>
                      <a:pt x="252" y="56"/>
                    </a:moveTo>
                    <a:cubicBezTo>
                      <a:pt x="252" y="53"/>
                      <a:pt x="252" y="53"/>
                      <a:pt x="252" y="53"/>
                    </a:cubicBezTo>
                    <a:cubicBezTo>
                      <a:pt x="238" y="51"/>
                      <a:pt x="238" y="51"/>
                      <a:pt x="238" y="51"/>
                    </a:cubicBezTo>
                    <a:cubicBezTo>
                      <a:pt x="237" y="54"/>
                      <a:pt x="237" y="54"/>
                      <a:pt x="237" y="54"/>
                    </a:cubicBezTo>
                    <a:cubicBezTo>
                      <a:pt x="252" y="56"/>
                      <a:pt x="252" y="56"/>
                      <a:pt x="252" y="56"/>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8" name="Freeform 39"/>
              <p:cNvSpPr>
                <a:spLocks/>
              </p:cNvSpPr>
              <p:nvPr/>
            </p:nvSpPr>
            <p:spPr bwMode="auto">
              <a:xfrm>
                <a:off x="7141617" y="7034615"/>
                <a:ext cx="45831" cy="61108"/>
              </a:xfrm>
              <a:custGeom>
                <a:avLst/>
                <a:gdLst>
                  <a:gd name="T0" fmla="*/ 0 w 14"/>
                  <a:gd name="T1" fmla="*/ 0 h 19"/>
                  <a:gd name="T2" fmla="*/ 6 w 14"/>
                  <a:gd name="T3" fmla="*/ 2 h 19"/>
                  <a:gd name="T4" fmla="*/ 11 w 14"/>
                  <a:gd name="T5" fmla="*/ 7 h 19"/>
                  <a:gd name="T6" fmla="*/ 13 w 14"/>
                  <a:gd name="T7" fmla="*/ 13 h 19"/>
                  <a:gd name="T8" fmla="*/ 13 w 14"/>
                  <a:gd name="T9" fmla="*/ 19 h 19"/>
                  <a:gd name="T10" fmla="*/ 13 w 14"/>
                  <a:gd name="T11" fmla="*/ 13 h 19"/>
                  <a:gd name="T12" fmla="*/ 11 w 14"/>
                  <a:gd name="T13" fmla="*/ 7 h 19"/>
                  <a:gd name="T14" fmla="*/ 6 w 14"/>
                  <a:gd name="T15" fmla="*/ 2 h 19"/>
                  <a:gd name="T16" fmla="*/ 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0" y="0"/>
                    </a:moveTo>
                    <a:cubicBezTo>
                      <a:pt x="2" y="0"/>
                      <a:pt x="4" y="1"/>
                      <a:pt x="6" y="2"/>
                    </a:cubicBezTo>
                    <a:cubicBezTo>
                      <a:pt x="8" y="3"/>
                      <a:pt x="9" y="5"/>
                      <a:pt x="11" y="7"/>
                    </a:cubicBezTo>
                    <a:cubicBezTo>
                      <a:pt x="12" y="8"/>
                      <a:pt x="13" y="10"/>
                      <a:pt x="13" y="13"/>
                    </a:cubicBezTo>
                    <a:cubicBezTo>
                      <a:pt x="14" y="15"/>
                      <a:pt x="14" y="17"/>
                      <a:pt x="13" y="19"/>
                    </a:cubicBezTo>
                    <a:cubicBezTo>
                      <a:pt x="14" y="17"/>
                      <a:pt x="14" y="15"/>
                      <a:pt x="13" y="13"/>
                    </a:cubicBezTo>
                    <a:cubicBezTo>
                      <a:pt x="13" y="10"/>
                      <a:pt x="12" y="8"/>
                      <a:pt x="11" y="7"/>
                    </a:cubicBezTo>
                    <a:cubicBezTo>
                      <a:pt x="9" y="5"/>
                      <a:pt x="8" y="3"/>
                      <a:pt x="6" y="2"/>
                    </a:cubicBezTo>
                    <a:cubicBezTo>
                      <a:pt x="4" y="1"/>
                      <a:pt x="2" y="0"/>
                      <a:pt x="0" y="0"/>
                    </a:cubicBezTo>
                    <a:close/>
                  </a:path>
                </a:pathLst>
              </a:custGeom>
              <a:solidFill>
                <a:schemeClr val="accent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29" name="Freeform 40"/>
              <p:cNvSpPr>
                <a:spLocks/>
              </p:cNvSpPr>
              <p:nvPr/>
            </p:nvSpPr>
            <p:spPr bwMode="auto">
              <a:xfrm>
                <a:off x="7131432" y="7146647"/>
                <a:ext cx="45831" cy="30554"/>
              </a:xfrm>
              <a:custGeom>
                <a:avLst/>
                <a:gdLst>
                  <a:gd name="T0" fmla="*/ 12 w 12"/>
                  <a:gd name="T1" fmla="*/ 8 h 8"/>
                  <a:gd name="T2" fmla="*/ 10 w 12"/>
                  <a:gd name="T3" fmla="*/ 5 h 8"/>
                  <a:gd name="T4" fmla="*/ 7 w 12"/>
                  <a:gd name="T5" fmla="*/ 3 h 8"/>
                  <a:gd name="T6" fmla="*/ 4 w 12"/>
                  <a:gd name="T7" fmla="*/ 1 h 8"/>
                  <a:gd name="T8" fmla="*/ 0 w 12"/>
                  <a:gd name="T9" fmla="*/ 0 h 8"/>
                  <a:gd name="T10" fmla="*/ 4 w 12"/>
                  <a:gd name="T11" fmla="*/ 1 h 8"/>
                  <a:gd name="T12" fmla="*/ 7 w 12"/>
                  <a:gd name="T13" fmla="*/ 3 h 8"/>
                  <a:gd name="T14" fmla="*/ 10 w 12"/>
                  <a:gd name="T15" fmla="*/ 5 h 8"/>
                  <a:gd name="T16" fmla="*/ 12 w 1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12" y="8"/>
                    </a:moveTo>
                    <a:cubicBezTo>
                      <a:pt x="11" y="7"/>
                      <a:pt x="11" y="6"/>
                      <a:pt x="10" y="5"/>
                    </a:cubicBezTo>
                    <a:cubicBezTo>
                      <a:pt x="9" y="4"/>
                      <a:pt x="8" y="4"/>
                      <a:pt x="7" y="3"/>
                    </a:cubicBezTo>
                    <a:cubicBezTo>
                      <a:pt x="6" y="2"/>
                      <a:pt x="5" y="2"/>
                      <a:pt x="4" y="1"/>
                    </a:cubicBezTo>
                    <a:cubicBezTo>
                      <a:pt x="3" y="1"/>
                      <a:pt x="1" y="1"/>
                      <a:pt x="0" y="0"/>
                    </a:cubicBezTo>
                    <a:cubicBezTo>
                      <a:pt x="1" y="1"/>
                      <a:pt x="3" y="1"/>
                      <a:pt x="4" y="1"/>
                    </a:cubicBezTo>
                    <a:cubicBezTo>
                      <a:pt x="5" y="2"/>
                      <a:pt x="6" y="2"/>
                      <a:pt x="7" y="3"/>
                    </a:cubicBezTo>
                    <a:cubicBezTo>
                      <a:pt x="8" y="4"/>
                      <a:pt x="9" y="4"/>
                      <a:pt x="10" y="5"/>
                    </a:cubicBezTo>
                    <a:cubicBezTo>
                      <a:pt x="11" y="6"/>
                      <a:pt x="11" y="7"/>
                      <a:pt x="12" y="8"/>
                    </a:cubicBezTo>
                    <a:close/>
                  </a:path>
                </a:pathLst>
              </a:custGeom>
              <a:solidFill>
                <a:schemeClr val="accent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0" name="Freeform 41"/>
              <p:cNvSpPr>
                <a:spLocks noEditPoints="1"/>
              </p:cNvSpPr>
              <p:nvPr/>
            </p:nvSpPr>
            <p:spPr bwMode="auto">
              <a:xfrm>
                <a:off x="6428688" y="6637412"/>
                <a:ext cx="1110132" cy="269895"/>
              </a:xfrm>
              <a:custGeom>
                <a:avLst/>
                <a:gdLst>
                  <a:gd name="T0" fmla="*/ 310 w 324"/>
                  <a:gd name="T1" fmla="*/ 36 h 79"/>
                  <a:gd name="T2" fmla="*/ 316 w 324"/>
                  <a:gd name="T3" fmla="*/ 38 h 79"/>
                  <a:gd name="T4" fmla="*/ 321 w 324"/>
                  <a:gd name="T5" fmla="*/ 43 h 79"/>
                  <a:gd name="T6" fmla="*/ 324 w 324"/>
                  <a:gd name="T7" fmla="*/ 49 h 79"/>
                  <a:gd name="T8" fmla="*/ 324 w 324"/>
                  <a:gd name="T9" fmla="*/ 56 h 79"/>
                  <a:gd name="T10" fmla="*/ 320 w 324"/>
                  <a:gd name="T11" fmla="*/ 79 h 79"/>
                  <a:gd name="T12" fmla="*/ 318 w 324"/>
                  <a:gd name="T13" fmla="*/ 76 h 79"/>
                  <a:gd name="T14" fmla="*/ 315 w 324"/>
                  <a:gd name="T15" fmla="*/ 73 h 79"/>
                  <a:gd name="T16" fmla="*/ 312 w 324"/>
                  <a:gd name="T17" fmla="*/ 72 h 79"/>
                  <a:gd name="T18" fmla="*/ 308 w 324"/>
                  <a:gd name="T19" fmla="*/ 71 h 79"/>
                  <a:gd name="T20" fmla="*/ 10 w 324"/>
                  <a:gd name="T21" fmla="*/ 32 h 79"/>
                  <a:gd name="T22" fmla="*/ 10 w 324"/>
                  <a:gd name="T23" fmla="*/ 32 h 79"/>
                  <a:gd name="T24" fmla="*/ 9 w 324"/>
                  <a:gd name="T25" fmla="*/ 32 h 79"/>
                  <a:gd name="T26" fmla="*/ 8 w 324"/>
                  <a:gd name="T27" fmla="*/ 32 h 79"/>
                  <a:gd name="T28" fmla="*/ 7 w 324"/>
                  <a:gd name="T29" fmla="*/ 32 h 79"/>
                  <a:gd name="T30" fmla="*/ 0 w 324"/>
                  <a:gd name="T31" fmla="*/ 31 h 79"/>
                  <a:gd name="T32" fmla="*/ 2 w 324"/>
                  <a:gd name="T33" fmla="*/ 15 h 79"/>
                  <a:gd name="T34" fmla="*/ 5 w 324"/>
                  <a:gd name="T35" fmla="*/ 8 h 79"/>
                  <a:gd name="T36" fmla="*/ 9 w 324"/>
                  <a:gd name="T37" fmla="*/ 4 h 79"/>
                  <a:gd name="T38" fmla="*/ 14 w 324"/>
                  <a:gd name="T39" fmla="*/ 1 h 79"/>
                  <a:gd name="T40" fmla="*/ 20 w 324"/>
                  <a:gd name="T41" fmla="*/ 0 h 79"/>
                  <a:gd name="T42" fmla="*/ 310 w 324"/>
                  <a:gd name="T43" fmla="*/ 36 h 79"/>
                  <a:gd name="T44" fmla="*/ 303 w 324"/>
                  <a:gd name="T45" fmla="*/ 60 h 79"/>
                  <a:gd name="T46" fmla="*/ 298 w 324"/>
                  <a:gd name="T47" fmla="*/ 53 h 79"/>
                  <a:gd name="T48" fmla="*/ 305 w 324"/>
                  <a:gd name="T49" fmla="*/ 47 h 79"/>
                  <a:gd name="T50" fmla="*/ 301 w 324"/>
                  <a:gd name="T51" fmla="*/ 47 h 79"/>
                  <a:gd name="T52" fmla="*/ 296 w 324"/>
                  <a:gd name="T53" fmla="*/ 50 h 79"/>
                  <a:gd name="T54" fmla="*/ 293 w 324"/>
                  <a:gd name="T55" fmla="*/ 46 h 79"/>
                  <a:gd name="T56" fmla="*/ 289 w 324"/>
                  <a:gd name="T57" fmla="*/ 45 h 79"/>
                  <a:gd name="T58" fmla="*/ 294 w 324"/>
                  <a:gd name="T59" fmla="*/ 52 h 79"/>
                  <a:gd name="T60" fmla="*/ 287 w 324"/>
                  <a:gd name="T61" fmla="*/ 58 h 79"/>
                  <a:gd name="T62" fmla="*/ 291 w 324"/>
                  <a:gd name="T63" fmla="*/ 58 h 79"/>
                  <a:gd name="T64" fmla="*/ 291 w 324"/>
                  <a:gd name="T65" fmla="*/ 58 h 79"/>
                  <a:gd name="T66" fmla="*/ 296 w 324"/>
                  <a:gd name="T67" fmla="*/ 54 h 79"/>
                  <a:gd name="T68" fmla="*/ 297 w 324"/>
                  <a:gd name="T69" fmla="*/ 56 h 79"/>
                  <a:gd name="T70" fmla="*/ 299 w 324"/>
                  <a:gd name="T71" fmla="*/ 59 h 79"/>
                  <a:gd name="T72" fmla="*/ 303 w 324"/>
                  <a:gd name="T73" fmla="*/ 60 h 79"/>
                  <a:gd name="T74" fmla="*/ 277 w 324"/>
                  <a:gd name="T75" fmla="*/ 56 h 79"/>
                  <a:gd name="T76" fmla="*/ 279 w 324"/>
                  <a:gd name="T77" fmla="*/ 44 h 79"/>
                  <a:gd name="T78" fmla="*/ 267 w 324"/>
                  <a:gd name="T79" fmla="*/ 42 h 79"/>
                  <a:gd name="T80" fmla="*/ 265 w 324"/>
                  <a:gd name="T81" fmla="*/ 55 h 79"/>
                  <a:gd name="T82" fmla="*/ 277 w 324"/>
                  <a:gd name="T83" fmla="*/ 56 h 79"/>
                  <a:gd name="T84" fmla="*/ 257 w 324"/>
                  <a:gd name="T85" fmla="*/ 54 h 79"/>
                  <a:gd name="T86" fmla="*/ 257 w 324"/>
                  <a:gd name="T87" fmla="*/ 51 h 79"/>
                  <a:gd name="T88" fmla="*/ 242 w 324"/>
                  <a:gd name="T89" fmla="*/ 49 h 79"/>
                  <a:gd name="T90" fmla="*/ 242 w 324"/>
                  <a:gd name="T91" fmla="*/ 52 h 79"/>
                  <a:gd name="T92" fmla="*/ 257 w 324"/>
                  <a:gd name="T9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79">
                    <a:moveTo>
                      <a:pt x="310" y="36"/>
                    </a:moveTo>
                    <a:cubicBezTo>
                      <a:pt x="312" y="37"/>
                      <a:pt x="315" y="37"/>
                      <a:pt x="316" y="38"/>
                    </a:cubicBezTo>
                    <a:cubicBezTo>
                      <a:pt x="318" y="40"/>
                      <a:pt x="320" y="41"/>
                      <a:pt x="321" y="43"/>
                    </a:cubicBezTo>
                    <a:cubicBezTo>
                      <a:pt x="322" y="45"/>
                      <a:pt x="323" y="47"/>
                      <a:pt x="324" y="49"/>
                    </a:cubicBezTo>
                    <a:cubicBezTo>
                      <a:pt x="324" y="51"/>
                      <a:pt x="324" y="53"/>
                      <a:pt x="324" y="56"/>
                    </a:cubicBezTo>
                    <a:cubicBezTo>
                      <a:pt x="320" y="79"/>
                      <a:pt x="320" y="79"/>
                      <a:pt x="320" y="79"/>
                    </a:cubicBezTo>
                    <a:cubicBezTo>
                      <a:pt x="320" y="78"/>
                      <a:pt x="319" y="77"/>
                      <a:pt x="318" y="76"/>
                    </a:cubicBezTo>
                    <a:cubicBezTo>
                      <a:pt x="317" y="75"/>
                      <a:pt x="316" y="74"/>
                      <a:pt x="315" y="73"/>
                    </a:cubicBezTo>
                    <a:cubicBezTo>
                      <a:pt x="314" y="73"/>
                      <a:pt x="313" y="72"/>
                      <a:pt x="312" y="72"/>
                    </a:cubicBezTo>
                    <a:cubicBezTo>
                      <a:pt x="311" y="71"/>
                      <a:pt x="310" y="71"/>
                      <a:pt x="308" y="71"/>
                    </a:cubicBezTo>
                    <a:cubicBezTo>
                      <a:pt x="10" y="32"/>
                      <a:pt x="10" y="32"/>
                      <a:pt x="10" y="32"/>
                    </a:cubicBezTo>
                    <a:cubicBezTo>
                      <a:pt x="10" y="32"/>
                      <a:pt x="10" y="32"/>
                      <a:pt x="10" y="32"/>
                    </a:cubicBezTo>
                    <a:cubicBezTo>
                      <a:pt x="9" y="32"/>
                      <a:pt x="9" y="32"/>
                      <a:pt x="9" y="32"/>
                    </a:cubicBezTo>
                    <a:cubicBezTo>
                      <a:pt x="8" y="32"/>
                      <a:pt x="8" y="32"/>
                      <a:pt x="8" y="32"/>
                    </a:cubicBezTo>
                    <a:cubicBezTo>
                      <a:pt x="8" y="32"/>
                      <a:pt x="7" y="32"/>
                      <a:pt x="7" y="32"/>
                    </a:cubicBezTo>
                    <a:cubicBezTo>
                      <a:pt x="0" y="31"/>
                      <a:pt x="0" y="31"/>
                      <a:pt x="0" y="31"/>
                    </a:cubicBezTo>
                    <a:cubicBezTo>
                      <a:pt x="2" y="15"/>
                      <a:pt x="2" y="15"/>
                      <a:pt x="2" y="15"/>
                    </a:cubicBezTo>
                    <a:cubicBezTo>
                      <a:pt x="3" y="12"/>
                      <a:pt x="3" y="10"/>
                      <a:pt x="5" y="8"/>
                    </a:cubicBezTo>
                    <a:cubicBezTo>
                      <a:pt x="6" y="6"/>
                      <a:pt x="7" y="5"/>
                      <a:pt x="9" y="4"/>
                    </a:cubicBezTo>
                    <a:cubicBezTo>
                      <a:pt x="10" y="2"/>
                      <a:pt x="12" y="1"/>
                      <a:pt x="14" y="1"/>
                    </a:cubicBezTo>
                    <a:cubicBezTo>
                      <a:pt x="16" y="0"/>
                      <a:pt x="18" y="0"/>
                      <a:pt x="20" y="0"/>
                    </a:cubicBezTo>
                    <a:lnTo>
                      <a:pt x="310" y="36"/>
                    </a:lnTo>
                    <a:close/>
                    <a:moveTo>
                      <a:pt x="303" y="60"/>
                    </a:moveTo>
                    <a:cubicBezTo>
                      <a:pt x="298" y="53"/>
                      <a:pt x="298" y="53"/>
                      <a:pt x="298" y="53"/>
                    </a:cubicBezTo>
                    <a:cubicBezTo>
                      <a:pt x="305" y="47"/>
                      <a:pt x="305" y="47"/>
                      <a:pt x="305" y="47"/>
                    </a:cubicBezTo>
                    <a:cubicBezTo>
                      <a:pt x="301" y="47"/>
                      <a:pt x="301" y="47"/>
                      <a:pt x="301" y="47"/>
                    </a:cubicBezTo>
                    <a:cubicBezTo>
                      <a:pt x="296" y="50"/>
                      <a:pt x="296" y="50"/>
                      <a:pt x="296" y="50"/>
                    </a:cubicBezTo>
                    <a:cubicBezTo>
                      <a:pt x="293" y="46"/>
                      <a:pt x="293" y="46"/>
                      <a:pt x="293" y="46"/>
                    </a:cubicBezTo>
                    <a:cubicBezTo>
                      <a:pt x="289" y="45"/>
                      <a:pt x="289" y="45"/>
                      <a:pt x="289" y="45"/>
                    </a:cubicBezTo>
                    <a:cubicBezTo>
                      <a:pt x="294" y="52"/>
                      <a:pt x="294" y="52"/>
                      <a:pt x="294" y="52"/>
                    </a:cubicBezTo>
                    <a:cubicBezTo>
                      <a:pt x="287" y="58"/>
                      <a:pt x="287" y="58"/>
                      <a:pt x="287" y="58"/>
                    </a:cubicBezTo>
                    <a:cubicBezTo>
                      <a:pt x="291" y="58"/>
                      <a:pt x="291" y="58"/>
                      <a:pt x="291" y="58"/>
                    </a:cubicBezTo>
                    <a:cubicBezTo>
                      <a:pt x="291" y="58"/>
                      <a:pt x="291" y="58"/>
                      <a:pt x="291" y="58"/>
                    </a:cubicBezTo>
                    <a:cubicBezTo>
                      <a:pt x="296" y="54"/>
                      <a:pt x="296" y="54"/>
                      <a:pt x="296" y="54"/>
                    </a:cubicBezTo>
                    <a:cubicBezTo>
                      <a:pt x="297" y="56"/>
                      <a:pt x="297" y="56"/>
                      <a:pt x="297" y="56"/>
                    </a:cubicBezTo>
                    <a:cubicBezTo>
                      <a:pt x="299" y="59"/>
                      <a:pt x="299" y="59"/>
                      <a:pt x="299" y="59"/>
                    </a:cubicBezTo>
                    <a:cubicBezTo>
                      <a:pt x="303" y="60"/>
                      <a:pt x="303" y="60"/>
                      <a:pt x="303" y="60"/>
                    </a:cubicBezTo>
                    <a:moveTo>
                      <a:pt x="277" y="56"/>
                    </a:moveTo>
                    <a:cubicBezTo>
                      <a:pt x="279" y="44"/>
                      <a:pt x="279" y="44"/>
                      <a:pt x="279" y="44"/>
                    </a:cubicBezTo>
                    <a:cubicBezTo>
                      <a:pt x="267" y="42"/>
                      <a:pt x="267" y="42"/>
                      <a:pt x="267" y="42"/>
                    </a:cubicBezTo>
                    <a:cubicBezTo>
                      <a:pt x="265" y="55"/>
                      <a:pt x="265" y="55"/>
                      <a:pt x="265" y="55"/>
                    </a:cubicBezTo>
                    <a:cubicBezTo>
                      <a:pt x="277" y="56"/>
                      <a:pt x="277" y="56"/>
                      <a:pt x="277" y="56"/>
                    </a:cubicBezTo>
                    <a:moveTo>
                      <a:pt x="257" y="54"/>
                    </a:moveTo>
                    <a:cubicBezTo>
                      <a:pt x="257" y="51"/>
                      <a:pt x="257" y="51"/>
                      <a:pt x="257" y="51"/>
                    </a:cubicBezTo>
                    <a:cubicBezTo>
                      <a:pt x="242" y="49"/>
                      <a:pt x="242" y="49"/>
                      <a:pt x="242" y="49"/>
                    </a:cubicBezTo>
                    <a:cubicBezTo>
                      <a:pt x="242" y="52"/>
                      <a:pt x="242" y="52"/>
                      <a:pt x="242" y="52"/>
                    </a:cubicBezTo>
                    <a:cubicBezTo>
                      <a:pt x="257" y="54"/>
                      <a:pt x="257" y="54"/>
                      <a:pt x="257" y="54"/>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1" name="Freeform 42"/>
              <p:cNvSpPr>
                <a:spLocks/>
              </p:cNvSpPr>
              <p:nvPr/>
            </p:nvSpPr>
            <p:spPr bwMode="auto">
              <a:xfrm>
                <a:off x="7340219" y="6790183"/>
                <a:ext cx="35646" cy="30554"/>
              </a:xfrm>
              <a:custGeom>
                <a:avLst/>
                <a:gdLst>
                  <a:gd name="T0" fmla="*/ 7 w 7"/>
                  <a:gd name="T1" fmla="*/ 0 h 6"/>
                  <a:gd name="T2" fmla="*/ 6 w 7"/>
                  <a:gd name="T3" fmla="*/ 6 h 6"/>
                  <a:gd name="T4" fmla="*/ 0 w 7"/>
                  <a:gd name="T5" fmla="*/ 5 h 6"/>
                  <a:gd name="T6" fmla="*/ 1 w 7"/>
                  <a:gd name="T7" fmla="*/ 0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6" y="6"/>
                    </a:lnTo>
                    <a:lnTo>
                      <a:pt x="0" y="5"/>
                    </a:lnTo>
                    <a:lnTo>
                      <a:pt x="1" y="0"/>
                    </a:lnTo>
                    <a:lnTo>
                      <a:pt x="7" y="0"/>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2" name="Freeform 43"/>
              <p:cNvSpPr>
                <a:spLocks noEditPoints="1"/>
              </p:cNvSpPr>
              <p:nvPr/>
            </p:nvSpPr>
            <p:spPr bwMode="auto">
              <a:xfrm>
                <a:off x="6265733" y="6769813"/>
                <a:ext cx="1094855" cy="274987"/>
              </a:xfrm>
              <a:custGeom>
                <a:avLst/>
                <a:gdLst>
                  <a:gd name="T0" fmla="*/ 307 w 321"/>
                  <a:gd name="T1" fmla="*/ 37 h 80"/>
                  <a:gd name="T2" fmla="*/ 313 w 321"/>
                  <a:gd name="T3" fmla="*/ 40 h 80"/>
                  <a:gd name="T4" fmla="*/ 318 w 321"/>
                  <a:gd name="T5" fmla="*/ 44 h 80"/>
                  <a:gd name="T6" fmla="*/ 320 w 321"/>
                  <a:gd name="T7" fmla="*/ 50 h 80"/>
                  <a:gd name="T8" fmla="*/ 320 w 321"/>
                  <a:gd name="T9" fmla="*/ 57 h 80"/>
                  <a:gd name="T10" fmla="*/ 317 w 321"/>
                  <a:gd name="T11" fmla="*/ 80 h 80"/>
                  <a:gd name="T12" fmla="*/ 315 w 321"/>
                  <a:gd name="T13" fmla="*/ 77 h 80"/>
                  <a:gd name="T14" fmla="*/ 312 w 321"/>
                  <a:gd name="T15" fmla="*/ 74 h 80"/>
                  <a:gd name="T16" fmla="*/ 309 w 321"/>
                  <a:gd name="T17" fmla="*/ 73 h 80"/>
                  <a:gd name="T18" fmla="*/ 305 w 321"/>
                  <a:gd name="T19" fmla="*/ 72 h 80"/>
                  <a:gd name="T20" fmla="*/ 10 w 321"/>
                  <a:gd name="T21" fmla="*/ 32 h 80"/>
                  <a:gd name="T22" fmla="*/ 10 w 321"/>
                  <a:gd name="T23" fmla="*/ 32 h 80"/>
                  <a:gd name="T24" fmla="*/ 9 w 321"/>
                  <a:gd name="T25" fmla="*/ 32 h 80"/>
                  <a:gd name="T26" fmla="*/ 8 w 321"/>
                  <a:gd name="T27" fmla="*/ 32 h 80"/>
                  <a:gd name="T28" fmla="*/ 7 w 321"/>
                  <a:gd name="T29" fmla="*/ 32 h 80"/>
                  <a:gd name="T30" fmla="*/ 0 w 321"/>
                  <a:gd name="T31" fmla="*/ 31 h 80"/>
                  <a:gd name="T32" fmla="*/ 3 w 321"/>
                  <a:gd name="T33" fmla="*/ 14 h 80"/>
                  <a:gd name="T34" fmla="*/ 5 w 321"/>
                  <a:gd name="T35" fmla="*/ 8 h 80"/>
                  <a:gd name="T36" fmla="*/ 9 w 321"/>
                  <a:gd name="T37" fmla="*/ 3 h 80"/>
                  <a:gd name="T38" fmla="*/ 14 w 321"/>
                  <a:gd name="T39" fmla="*/ 0 h 80"/>
                  <a:gd name="T40" fmla="*/ 20 w 321"/>
                  <a:gd name="T41" fmla="*/ 0 h 80"/>
                  <a:gd name="T42" fmla="*/ 307 w 321"/>
                  <a:gd name="T43" fmla="*/ 37 h 80"/>
                  <a:gd name="T44" fmla="*/ 300 w 321"/>
                  <a:gd name="T45" fmla="*/ 61 h 80"/>
                  <a:gd name="T46" fmla="*/ 295 w 321"/>
                  <a:gd name="T47" fmla="*/ 54 h 80"/>
                  <a:gd name="T48" fmla="*/ 302 w 321"/>
                  <a:gd name="T49" fmla="*/ 48 h 80"/>
                  <a:gd name="T50" fmla="*/ 298 w 321"/>
                  <a:gd name="T51" fmla="*/ 48 h 80"/>
                  <a:gd name="T52" fmla="*/ 293 w 321"/>
                  <a:gd name="T53" fmla="*/ 51 h 80"/>
                  <a:gd name="T54" fmla="*/ 290 w 321"/>
                  <a:gd name="T55" fmla="*/ 47 h 80"/>
                  <a:gd name="T56" fmla="*/ 286 w 321"/>
                  <a:gd name="T57" fmla="*/ 46 h 80"/>
                  <a:gd name="T58" fmla="*/ 291 w 321"/>
                  <a:gd name="T59" fmla="*/ 53 h 80"/>
                  <a:gd name="T60" fmla="*/ 284 w 321"/>
                  <a:gd name="T61" fmla="*/ 58 h 80"/>
                  <a:gd name="T62" fmla="*/ 288 w 321"/>
                  <a:gd name="T63" fmla="*/ 59 h 80"/>
                  <a:gd name="T64" fmla="*/ 288 w 321"/>
                  <a:gd name="T65" fmla="*/ 59 h 80"/>
                  <a:gd name="T66" fmla="*/ 293 w 321"/>
                  <a:gd name="T67" fmla="*/ 55 h 80"/>
                  <a:gd name="T68" fmla="*/ 294 w 321"/>
                  <a:gd name="T69" fmla="*/ 57 h 80"/>
                  <a:gd name="T70" fmla="*/ 296 w 321"/>
                  <a:gd name="T71" fmla="*/ 60 h 80"/>
                  <a:gd name="T72" fmla="*/ 300 w 321"/>
                  <a:gd name="T73" fmla="*/ 61 h 80"/>
                  <a:gd name="T74" fmla="*/ 274 w 321"/>
                  <a:gd name="T75" fmla="*/ 57 h 80"/>
                  <a:gd name="T76" fmla="*/ 276 w 321"/>
                  <a:gd name="T77" fmla="*/ 45 h 80"/>
                  <a:gd name="T78" fmla="*/ 264 w 321"/>
                  <a:gd name="T79" fmla="*/ 43 h 80"/>
                  <a:gd name="T80" fmla="*/ 262 w 321"/>
                  <a:gd name="T81" fmla="*/ 55 h 80"/>
                  <a:gd name="T82" fmla="*/ 274 w 321"/>
                  <a:gd name="T83" fmla="*/ 57 h 80"/>
                  <a:gd name="T84" fmla="*/ 254 w 321"/>
                  <a:gd name="T85" fmla="*/ 55 h 80"/>
                  <a:gd name="T86" fmla="*/ 254 w 321"/>
                  <a:gd name="T87" fmla="*/ 52 h 80"/>
                  <a:gd name="T88" fmla="*/ 240 w 321"/>
                  <a:gd name="T89" fmla="*/ 50 h 80"/>
                  <a:gd name="T90" fmla="*/ 239 w 321"/>
                  <a:gd name="T91" fmla="*/ 53 h 80"/>
                  <a:gd name="T92" fmla="*/ 254 w 321"/>
                  <a:gd name="T93"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80">
                    <a:moveTo>
                      <a:pt x="307" y="37"/>
                    </a:moveTo>
                    <a:cubicBezTo>
                      <a:pt x="309" y="38"/>
                      <a:pt x="311" y="39"/>
                      <a:pt x="313" y="40"/>
                    </a:cubicBezTo>
                    <a:cubicBezTo>
                      <a:pt x="315" y="41"/>
                      <a:pt x="316" y="42"/>
                      <a:pt x="318" y="44"/>
                    </a:cubicBezTo>
                    <a:cubicBezTo>
                      <a:pt x="319" y="46"/>
                      <a:pt x="320" y="48"/>
                      <a:pt x="320" y="50"/>
                    </a:cubicBezTo>
                    <a:cubicBezTo>
                      <a:pt x="321" y="52"/>
                      <a:pt x="321" y="54"/>
                      <a:pt x="320" y="57"/>
                    </a:cubicBezTo>
                    <a:cubicBezTo>
                      <a:pt x="317" y="80"/>
                      <a:pt x="317" y="80"/>
                      <a:pt x="317" y="80"/>
                    </a:cubicBezTo>
                    <a:cubicBezTo>
                      <a:pt x="316" y="79"/>
                      <a:pt x="316" y="78"/>
                      <a:pt x="315" y="77"/>
                    </a:cubicBezTo>
                    <a:cubicBezTo>
                      <a:pt x="314" y="76"/>
                      <a:pt x="313" y="75"/>
                      <a:pt x="312" y="74"/>
                    </a:cubicBezTo>
                    <a:cubicBezTo>
                      <a:pt x="311" y="74"/>
                      <a:pt x="310" y="73"/>
                      <a:pt x="309" y="73"/>
                    </a:cubicBezTo>
                    <a:cubicBezTo>
                      <a:pt x="308" y="72"/>
                      <a:pt x="306" y="72"/>
                      <a:pt x="305" y="72"/>
                    </a:cubicBezTo>
                    <a:cubicBezTo>
                      <a:pt x="10" y="32"/>
                      <a:pt x="10" y="32"/>
                      <a:pt x="10" y="32"/>
                    </a:cubicBezTo>
                    <a:cubicBezTo>
                      <a:pt x="10" y="32"/>
                      <a:pt x="10" y="32"/>
                      <a:pt x="10" y="32"/>
                    </a:cubicBezTo>
                    <a:cubicBezTo>
                      <a:pt x="9" y="32"/>
                      <a:pt x="9" y="32"/>
                      <a:pt x="9" y="32"/>
                    </a:cubicBezTo>
                    <a:cubicBezTo>
                      <a:pt x="9" y="32"/>
                      <a:pt x="8" y="32"/>
                      <a:pt x="8" y="32"/>
                    </a:cubicBezTo>
                    <a:cubicBezTo>
                      <a:pt x="8" y="32"/>
                      <a:pt x="8" y="32"/>
                      <a:pt x="7" y="32"/>
                    </a:cubicBezTo>
                    <a:cubicBezTo>
                      <a:pt x="0" y="31"/>
                      <a:pt x="0" y="31"/>
                      <a:pt x="0" y="31"/>
                    </a:cubicBezTo>
                    <a:cubicBezTo>
                      <a:pt x="3" y="14"/>
                      <a:pt x="3" y="14"/>
                      <a:pt x="3" y="14"/>
                    </a:cubicBezTo>
                    <a:cubicBezTo>
                      <a:pt x="3" y="12"/>
                      <a:pt x="4" y="10"/>
                      <a:pt x="5" y="8"/>
                    </a:cubicBezTo>
                    <a:cubicBezTo>
                      <a:pt x="6" y="6"/>
                      <a:pt x="7" y="5"/>
                      <a:pt x="9" y="3"/>
                    </a:cubicBezTo>
                    <a:cubicBezTo>
                      <a:pt x="10" y="2"/>
                      <a:pt x="12" y="1"/>
                      <a:pt x="14" y="0"/>
                    </a:cubicBezTo>
                    <a:cubicBezTo>
                      <a:pt x="16" y="0"/>
                      <a:pt x="18" y="0"/>
                      <a:pt x="20" y="0"/>
                    </a:cubicBezTo>
                    <a:lnTo>
                      <a:pt x="307" y="37"/>
                    </a:lnTo>
                    <a:close/>
                    <a:moveTo>
                      <a:pt x="300" y="61"/>
                    </a:moveTo>
                    <a:cubicBezTo>
                      <a:pt x="295" y="54"/>
                      <a:pt x="295" y="54"/>
                      <a:pt x="295" y="54"/>
                    </a:cubicBezTo>
                    <a:cubicBezTo>
                      <a:pt x="302" y="48"/>
                      <a:pt x="302" y="48"/>
                      <a:pt x="302" y="48"/>
                    </a:cubicBezTo>
                    <a:cubicBezTo>
                      <a:pt x="298" y="48"/>
                      <a:pt x="298" y="48"/>
                      <a:pt x="298" y="48"/>
                    </a:cubicBezTo>
                    <a:cubicBezTo>
                      <a:pt x="293" y="51"/>
                      <a:pt x="293" y="51"/>
                      <a:pt x="293" y="51"/>
                    </a:cubicBezTo>
                    <a:cubicBezTo>
                      <a:pt x="290" y="47"/>
                      <a:pt x="290" y="47"/>
                      <a:pt x="290" y="47"/>
                    </a:cubicBezTo>
                    <a:cubicBezTo>
                      <a:pt x="286" y="46"/>
                      <a:pt x="286" y="46"/>
                      <a:pt x="286" y="46"/>
                    </a:cubicBezTo>
                    <a:cubicBezTo>
                      <a:pt x="291" y="53"/>
                      <a:pt x="291" y="53"/>
                      <a:pt x="291" y="53"/>
                    </a:cubicBezTo>
                    <a:cubicBezTo>
                      <a:pt x="284" y="58"/>
                      <a:pt x="284" y="58"/>
                      <a:pt x="284" y="58"/>
                    </a:cubicBezTo>
                    <a:cubicBezTo>
                      <a:pt x="288" y="59"/>
                      <a:pt x="288" y="59"/>
                      <a:pt x="288" y="59"/>
                    </a:cubicBezTo>
                    <a:cubicBezTo>
                      <a:pt x="288" y="59"/>
                      <a:pt x="288" y="59"/>
                      <a:pt x="288" y="59"/>
                    </a:cubicBezTo>
                    <a:cubicBezTo>
                      <a:pt x="293" y="55"/>
                      <a:pt x="293" y="55"/>
                      <a:pt x="293" y="55"/>
                    </a:cubicBezTo>
                    <a:cubicBezTo>
                      <a:pt x="294" y="57"/>
                      <a:pt x="294" y="57"/>
                      <a:pt x="294" y="57"/>
                    </a:cubicBezTo>
                    <a:cubicBezTo>
                      <a:pt x="296" y="60"/>
                      <a:pt x="296" y="60"/>
                      <a:pt x="296" y="60"/>
                    </a:cubicBezTo>
                    <a:cubicBezTo>
                      <a:pt x="300" y="61"/>
                      <a:pt x="300" y="61"/>
                      <a:pt x="300" y="61"/>
                    </a:cubicBezTo>
                    <a:moveTo>
                      <a:pt x="274" y="57"/>
                    </a:moveTo>
                    <a:cubicBezTo>
                      <a:pt x="276" y="45"/>
                      <a:pt x="276" y="45"/>
                      <a:pt x="276" y="45"/>
                    </a:cubicBezTo>
                    <a:cubicBezTo>
                      <a:pt x="264" y="43"/>
                      <a:pt x="264" y="43"/>
                      <a:pt x="264" y="43"/>
                    </a:cubicBezTo>
                    <a:cubicBezTo>
                      <a:pt x="262" y="55"/>
                      <a:pt x="262" y="55"/>
                      <a:pt x="262" y="55"/>
                    </a:cubicBezTo>
                    <a:cubicBezTo>
                      <a:pt x="274" y="57"/>
                      <a:pt x="274" y="57"/>
                      <a:pt x="274" y="57"/>
                    </a:cubicBezTo>
                    <a:moveTo>
                      <a:pt x="254" y="55"/>
                    </a:moveTo>
                    <a:cubicBezTo>
                      <a:pt x="254" y="52"/>
                      <a:pt x="254" y="52"/>
                      <a:pt x="254" y="52"/>
                    </a:cubicBezTo>
                    <a:cubicBezTo>
                      <a:pt x="240" y="50"/>
                      <a:pt x="240" y="50"/>
                      <a:pt x="240" y="50"/>
                    </a:cubicBezTo>
                    <a:cubicBezTo>
                      <a:pt x="239" y="53"/>
                      <a:pt x="239" y="53"/>
                      <a:pt x="239" y="53"/>
                    </a:cubicBezTo>
                    <a:cubicBezTo>
                      <a:pt x="254" y="55"/>
                      <a:pt x="254" y="55"/>
                      <a:pt x="254" y="55"/>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3" name="Freeform 44"/>
              <p:cNvSpPr>
                <a:spLocks/>
              </p:cNvSpPr>
              <p:nvPr/>
            </p:nvSpPr>
            <p:spPr bwMode="auto">
              <a:xfrm>
                <a:off x="7111063" y="7054985"/>
                <a:ext cx="224063" cy="774037"/>
              </a:xfrm>
              <a:custGeom>
                <a:avLst/>
                <a:gdLst>
                  <a:gd name="T0" fmla="*/ 51 w 65"/>
                  <a:gd name="T1" fmla="*/ 2 h 226"/>
                  <a:gd name="T2" fmla="*/ 57 w 65"/>
                  <a:gd name="T3" fmla="*/ 5 h 226"/>
                  <a:gd name="T4" fmla="*/ 62 w 65"/>
                  <a:gd name="T5" fmla="*/ 9 h 226"/>
                  <a:gd name="T6" fmla="*/ 65 w 65"/>
                  <a:gd name="T7" fmla="*/ 15 h 226"/>
                  <a:gd name="T8" fmla="*/ 65 w 65"/>
                  <a:gd name="T9" fmla="*/ 22 h 226"/>
                  <a:gd name="T10" fmla="*/ 35 w 65"/>
                  <a:gd name="T11" fmla="*/ 211 h 226"/>
                  <a:gd name="T12" fmla="*/ 33 w 65"/>
                  <a:gd name="T13" fmla="*/ 218 h 226"/>
                  <a:gd name="T14" fmla="*/ 29 w 65"/>
                  <a:gd name="T15" fmla="*/ 222 h 226"/>
                  <a:gd name="T16" fmla="*/ 23 w 65"/>
                  <a:gd name="T17" fmla="*/ 225 h 226"/>
                  <a:gd name="T18" fmla="*/ 16 w 65"/>
                  <a:gd name="T19" fmla="*/ 226 h 226"/>
                  <a:gd name="T20" fmla="*/ 0 w 65"/>
                  <a:gd name="T21" fmla="*/ 223 h 226"/>
                  <a:gd name="T22" fmla="*/ 2 w 65"/>
                  <a:gd name="T23" fmla="*/ 206 h 226"/>
                  <a:gd name="T24" fmla="*/ 19 w 65"/>
                  <a:gd name="T25" fmla="*/ 209 h 226"/>
                  <a:gd name="T26" fmla="*/ 49 w 65"/>
                  <a:gd name="T27" fmla="*/ 19 h 226"/>
                  <a:gd name="T28" fmla="*/ 32 w 65"/>
                  <a:gd name="T29" fmla="*/ 17 h 226"/>
                  <a:gd name="T30" fmla="*/ 32 w 65"/>
                  <a:gd name="T31" fmla="*/ 15 h 226"/>
                  <a:gd name="T32" fmla="*/ 33 w 65"/>
                  <a:gd name="T33" fmla="*/ 11 h 226"/>
                  <a:gd name="T34" fmla="*/ 33 w 65"/>
                  <a:gd name="T35" fmla="*/ 7 h 226"/>
                  <a:gd name="T36" fmla="*/ 32 w 65"/>
                  <a:gd name="T37" fmla="*/ 3 h 226"/>
                  <a:gd name="T38" fmla="*/ 31 w 65"/>
                  <a:gd name="T39" fmla="*/ 0 h 226"/>
                  <a:gd name="T40" fmla="*/ 51 w 65"/>
                  <a:gd name="T41"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6">
                    <a:moveTo>
                      <a:pt x="51" y="2"/>
                    </a:moveTo>
                    <a:cubicBezTo>
                      <a:pt x="53" y="3"/>
                      <a:pt x="56" y="3"/>
                      <a:pt x="57" y="5"/>
                    </a:cubicBezTo>
                    <a:cubicBezTo>
                      <a:pt x="59" y="6"/>
                      <a:pt x="61" y="7"/>
                      <a:pt x="62" y="9"/>
                    </a:cubicBezTo>
                    <a:cubicBezTo>
                      <a:pt x="63" y="11"/>
                      <a:pt x="64" y="13"/>
                      <a:pt x="65" y="15"/>
                    </a:cubicBezTo>
                    <a:cubicBezTo>
                      <a:pt x="65" y="17"/>
                      <a:pt x="65" y="19"/>
                      <a:pt x="65" y="22"/>
                    </a:cubicBezTo>
                    <a:cubicBezTo>
                      <a:pt x="35" y="211"/>
                      <a:pt x="35" y="211"/>
                      <a:pt x="35" y="211"/>
                    </a:cubicBezTo>
                    <a:cubicBezTo>
                      <a:pt x="35" y="214"/>
                      <a:pt x="34" y="216"/>
                      <a:pt x="33" y="218"/>
                    </a:cubicBezTo>
                    <a:cubicBezTo>
                      <a:pt x="32" y="220"/>
                      <a:pt x="30" y="221"/>
                      <a:pt x="29" y="222"/>
                    </a:cubicBezTo>
                    <a:cubicBezTo>
                      <a:pt x="27" y="224"/>
                      <a:pt x="25" y="225"/>
                      <a:pt x="23" y="225"/>
                    </a:cubicBezTo>
                    <a:cubicBezTo>
                      <a:pt x="21" y="226"/>
                      <a:pt x="18" y="226"/>
                      <a:pt x="16" y="226"/>
                    </a:cubicBezTo>
                    <a:cubicBezTo>
                      <a:pt x="0" y="223"/>
                      <a:pt x="0" y="223"/>
                      <a:pt x="0" y="223"/>
                    </a:cubicBezTo>
                    <a:cubicBezTo>
                      <a:pt x="2" y="206"/>
                      <a:pt x="2" y="206"/>
                      <a:pt x="2" y="206"/>
                    </a:cubicBezTo>
                    <a:cubicBezTo>
                      <a:pt x="19" y="209"/>
                      <a:pt x="19" y="209"/>
                      <a:pt x="19" y="209"/>
                    </a:cubicBezTo>
                    <a:cubicBezTo>
                      <a:pt x="49" y="19"/>
                      <a:pt x="49" y="19"/>
                      <a:pt x="49" y="19"/>
                    </a:cubicBezTo>
                    <a:cubicBezTo>
                      <a:pt x="32" y="17"/>
                      <a:pt x="32" y="17"/>
                      <a:pt x="32" y="17"/>
                    </a:cubicBezTo>
                    <a:cubicBezTo>
                      <a:pt x="32" y="15"/>
                      <a:pt x="32" y="15"/>
                      <a:pt x="32" y="15"/>
                    </a:cubicBezTo>
                    <a:cubicBezTo>
                      <a:pt x="33" y="13"/>
                      <a:pt x="33" y="12"/>
                      <a:pt x="33" y="11"/>
                    </a:cubicBezTo>
                    <a:cubicBezTo>
                      <a:pt x="33" y="9"/>
                      <a:pt x="33" y="8"/>
                      <a:pt x="33" y="7"/>
                    </a:cubicBezTo>
                    <a:cubicBezTo>
                      <a:pt x="32" y="6"/>
                      <a:pt x="32" y="4"/>
                      <a:pt x="32" y="3"/>
                    </a:cubicBezTo>
                    <a:cubicBezTo>
                      <a:pt x="32" y="2"/>
                      <a:pt x="31" y="1"/>
                      <a:pt x="31" y="0"/>
                    </a:cubicBezTo>
                    <a:lnTo>
                      <a:pt x="51" y="2"/>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4" name="Freeform 45"/>
              <p:cNvSpPr>
                <a:spLocks/>
              </p:cNvSpPr>
              <p:nvPr/>
            </p:nvSpPr>
            <p:spPr bwMode="auto">
              <a:xfrm>
                <a:off x="7289295" y="6917491"/>
                <a:ext cx="224063" cy="774037"/>
              </a:xfrm>
              <a:custGeom>
                <a:avLst/>
                <a:gdLst>
                  <a:gd name="T0" fmla="*/ 52 w 66"/>
                  <a:gd name="T1" fmla="*/ 3 h 227"/>
                  <a:gd name="T2" fmla="*/ 58 w 66"/>
                  <a:gd name="T3" fmla="*/ 5 h 227"/>
                  <a:gd name="T4" fmla="*/ 63 w 66"/>
                  <a:gd name="T5" fmla="*/ 9 h 227"/>
                  <a:gd name="T6" fmla="*/ 65 w 66"/>
                  <a:gd name="T7" fmla="*/ 15 h 227"/>
                  <a:gd name="T8" fmla="*/ 66 w 66"/>
                  <a:gd name="T9" fmla="*/ 22 h 227"/>
                  <a:gd name="T10" fmla="*/ 36 w 66"/>
                  <a:gd name="T11" fmla="*/ 212 h 227"/>
                  <a:gd name="T12" fmla="*/ 33 w 66"/>
                  <a:gd name="T13" fmla="*/ 219 h 227"/>
                  <a:gd name="T14" fmla="*/ 29 w 66"/>
                  <a:gd name="T15" fmla="*/ 224 h 227"/>
                  <a:gd name="T16" fmla="*/ 23 w 66"/>
                  <a:gd name="T17" fmla="*/ 227 h 227"/>
                  <a:gd name="T18" fmla="*/ 17 w 66"/>
                  <a:gd name="T19" fmla="*/ 227 h 227"/>
                  <a:gd name="T20" fmla="*/ 0 w 66"/>
                  <a:gd name="T21" fmla="*/ 224 h 227"/>
                  <a:gd name="T22" fmla="*/ 3 w 66"/>
                  <a:gd name="T23" fmla="*/ 207 h 227"/>
                  <a:gd name="T24" fmla="*/ 19 w 66"/>
                  <a:gd name="T25" fmla="*/ 210 h 227"/>
                  <a:gd name="T26" fmla="*/ 49 w 66"/>
                  <a:gd name="T27" fmla="*/ 20 h 227"/>
                  <a:gd name="T28" fmla="*/ 32 w 66"/>
                  <a:gd name="T29" fmla="*/ 17 h 227"/>
                  <a:gd name="T30" fmla="*/ 33 w 66"/>
                  <a:gd name="T31" fmla="*/ 15 h 227"/>
                  <a:gd name="T32" fmla="*/ 33 w 66"/>
                  <a:gd name="T33" fmla="*/ 11 h 227"/>
                  <a:gd name="T34" fmla="*/ 33 w 66"/>
                  <a:gd name="T35" fmla="*/ 7 h 227"/>
                  <a:gd name="T36" fmla="*/ 32 w 66"/>
                  <a:gd name="T37" fmla="*/ 3 h 227"/>
                  <a:gd name="T38" fmla="*/ 31 w 66"/>
                  <a:gd name="T39" fmla="*/ 0 h 227"/>
                  <a:gd name="T40" fmla="*/ 52 w 66"/>
                  <a:gd name="T41" fmla="*/ 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27">
                    <a:moveTo>
                      <a:pt x="52" y="3"/>
                    </a:moveTo>
                    <a:cubicBezTo>
                      <a:pt x="54" y="3"/>
                      <a:pt x="56" y="4"/>
                      <a:pt x="58" y="5"/>
                    </a:cubicBezTo>
                    <a:cubicBezTo>
                      <a:pt x="60" y="6"/>
                      <a:pt x="61" y="7"/>
                      <a:pt x="63" y="9"/>
                    </a:cubicBezTo>
                    <a:cubicBezTo>
                      <a:pt x="64" y="11"/>
                      <a:pt x="65" y="13"/>
                      <a:pt x="65" y="15"/>
                    </a:cubicBezTo>
                    <a:cubicBezTo>
                      <a:pt x="66" y="17"/>
                      <a:pt x="66" y="19"/>
                      <a:pt x="66" y="22"/>
                    </a:cubicBezTo>
                    <a:cubicBezTo>
                      <a:pt x="36" y="212"/>
                      <a:pt x="36" y="212"/>
                      <a:pt x="36" y="212"/>
                    </a:cubicBezTo>
                    <a:cubicBezTo>
                      <a:pt x="35" y="215"/>
                      <a:pt x="35" y="217"/>
                      <a:pt x="33" y="219"/>
                    </a:cubicBezTo>
                    <a:cubicBezTo>
                      <a:pt x="32" y="221"/>
                      <a:pt x="31" y="222"/>
                      <a:pt x="29" y="224"/>
                    </a:cubicBezTo>
                    <a:cubicBezTo>
                      <a:pt x="27" y="225"/>
                      <a:pt x="25" y="226"/>
                      <a:pt x="23" y="227"/>
                    </a:cubicBezTo>
                    <a:cubicBezTo>
                      <a:pt x="21" y="227"/>
                      <a:pt x="19" y="227"/>
                      <a:pt x="17" y="227"/>
                    </a:cubicBezTo>
                    <a:cubicBezTo>
                      <a:pt x="0" y="224"/>
                      <a:pt x="0" y="224"/>
                      <a:pt x="0" y="224"/>
                    </a:cubicBezTo>
                    <a:cubicBezTo>
                      <a:pt x="3" y="207"/>
                      <a:pt x="3" y="207"/>
                      <a:pt x="3" y="207"/>
                    </a:cubicBezTo>
                    <a:cubicBezTo>
                      <a:pt x="19" y="210"/>
                      <a:pt x="19" y="210"/>
                      <a:pt x="19" y="210"/>
                    </a:cubicBezTo>
                    <a:cubicBezTo>
                      <a:pt x="49" y="20"/>
                      <a:pt x="49" y="20"/>
                      <a:pt x="49" y="20"/>
                    </a:cubicBezTo>
                    <a:cubicBezTo>
                      <a:pt x="32" y="17"/>
                      <a:pt x="32" y="17"/>
                      <a:pt x="32" y="17"/>
                    </a:cubicBezTo>
                    <a:cubicBezTo>
                      <a:pt x="33" y="15"/>
                      <a:pt x="33" y="15"/>
                      <a:pt x="33" y="15"/>
                    </a:cubicBezTo>
                    <a:cubicBezTo>
                      <a:pt x="33" y="14"/>
                      <a:pt x="33" y="12"/>
                      <a:pt x="33" y="11"/>
                    </a:cubicBezTo>
                    <a:cubicBezTo>
                      <a:pt x="33" y="10"/>
                      <a:pt x="33" y="8"/>
                      <a:pt x="33" y="7"/>
                    </a:cubicBezTo>
                    <a:cubicBezTo>
                      <a:pt x="33" y="6"/>
                      <a:pt x="32" y="5"/>
                      <a:pt x="32" y="3"/>
                    </a:cubicBezTo>
                    <a:cubicBezTo>
                      <a:pt x="32" y="2"/>
                      <a:pt x="31" y="1"/>
                      <a:pt x="31" y="0"/>
                    </a:cubicBezTo>
                    <a:lnTo>
                      <a:pt x="52" y="3"/>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10" name="Group 9"/>
              <p:cNvGrpSpPr>
                <a:grpSpLocks noChangeAspect="1"/>
              </p:cNvGrpSpPr>
              <p:nvPr/>
            </p:nvGrpSpPr>
            <p:grpSpPr bwMode="auto">
              <a:xfrm rot="555670">
                <a:off x="6247497" y="7250087"/>
                <a:ext cx="652644" cy="511307"/>
                <a:chOff x="3525" y="1914"/>
                <a:chExt cx="628" cy="492"/>
              </a:xfrm>
            </p:grpSpPr>
            <p:sp>
              <p:nvSpPr>
                <p:cNvPr id="11" name="AutoShape 10"/>
                <p:cNvSpPr>
                  <a:spLocks noChangeAspect="1" noChangeArrowheads="1" noTextEdit="1"/>
                </p:cNvSpPr>
                <p:nvPr/>
              </p:nvSpPr>
              <p:spPr bwMode="auto">
                <a:xfrm>
                  <a:off x="3525" y="1914"/>
                  <a:ext cx="628"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2" name="Freeform 12"/>
                <p:cNvSpPr>
                  <a:spLocks/>
                </p:cNvSpPr>
                <p:nvPr/>
              </p:nvSpPr>
              <p:spPr bwMode="auto">
                <a:xfrm>
                  <a:off x="3526" y="2057"/>
                  <a:ext cx="626" cy="349"/>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14" name="Freeform 13"/>
                <p:cNvSpPr>
                  <a:spLocks/>
                </p:cNvSpPr>
                <p:nvPr/>
              </p:nvSpPr>
              <p:spPr bwMode="auto">
                <a:xfrm>
                  <a:off x="3526" y="1915"/>
                  <a:ext cx="626" cy="307"/>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grpSp>
      <p:grpSp>
        <p:nvGrpSpPr>
          <p:cNvPr id="59" name="Group 58"/>
          <p:cNvGrpSpPr>
            <a:grpSpLocks noChangeAspect="1"/>
          </p:cNvGrpSpPr>
          <p:nvPr/>
        </p:nvGrpSpPr>
        <p:grpSpPr>
          <a:xfrm>
            <a:off x="8539240" y="2482529"/>
            <a:ext cx="362803" cy="283332"/>
            <a:chOff x="12896340" y="1073494"/>
            <a:chExt cx="457200" cy="357051"/>
          </a:xfrm>
        </p:grpSpPr>
        <p:sp>
          <p:nvSpPr>
            <p:cNvPr id="60" name="Rectangle 59"/>
            <p:cNvSpPr/>
            <p:nvPr/>
          </p:nvSpPr>
          <p:spPr bwMode="auto">
            <a:xfrm>
              <a:off x="12896340" y="1141411"/>
              <a:ext cx="457200" cy="265280"/>
            </a:xfrm>
            <a:prstGeom prst="rect">
              <a:avLst/>
            </a:prstGeom>
            <a:solidFill>
              <a:srgbClr val="EAEAE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grpSp>
          <p:nvGrpSpPr>
            <p:cNvPr id="61" name="Group 60"/>
            <p:cNvGrpSpPr>
              <a:grpSpLocks noChangeAspect="1"/>
            </p:cNvGrpSpPr>
            <p:nvPr/>
          </p:nvGrpSpPr>
          <p:grpSpPr>
            <a:xfrm>
              <a:off x="12896340" y="1073494"/>
              <a:ext cx="457200" cy="357051"/>
              <a:chOff x="10097251" y="7280364"/>
              <a:chExt cx="650566" cy="508059"/>
            </a:xfrm>
            <a:solidFill>
              <a:schemeClr val="accent6"/>
            </a:solidFill>
          </p:grpSpPr>
          <p:sp>
            <p:nvSpPr>
              <p:cNvPr id="62" name="Freeform 12"/>
              <p:cNvSpPr>
                <a:spLocks/>
              </p:cNvSpPr>
              <p:nvPr/>
            </p:nvSpPr>
            <p:spPr bwMode="auto">
              <a:xfrm>
                <a:off x="10097251" y="7425728"/>
                <a:ext cx="650566" cy="36269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63" name="Freeform 62"/>
              <p:cNvSpPr>
                <a:spLocks/>
              </p:cNvSpPr>
              <p:nvPr/>
            </p:nvSpPr>
            <p:spPr bwMode="auto">
              <a:xfrm>
                <a:off x="10097251" y="7280364"/>
                <a:ext cx="650566" cy="319047"/>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sp>
        <p:nvSpPr>
          <p:cNvPr id="64" name="Freeform 63"/>
          <p:cNvSpPr>
            <a:spLocks noEditPoints="1"/>
          </p:cNvSpPr>
          <p:nvPr/>
        </p:nvSpPr>
        <p:spPr bwMode="auto">
          <a:xfrm rot="16200000">
            <a:off x="9057619" y="1417125"/>
            <a:ext cx="529385" cy="1214977"/>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chemeClr val="accent1"/>
          </a:solidFill>
          <a:ln w="0">
            <a:noFill/>
          </a:ln>
        </p:spPr>
        <p:txBody>
          <a:bodyPr vert="horz" wrap="square" lIns="93260" tIns="46630" rIns="93260" bIns="46630" numCol="1" anchor="t" anchorCtr="0" compatLnSpc="1">
            <a:prstTxWarp prst="textNoShape">
              <a:avLst/>
            </a:prstTxWarp>
          </a:bodyPr>
          <a:lstStyle/>
          <a:p>
            <a:pPr defTabSz="914363"/>
            <a:endParaRPr lang="en-US" sz="1836" dirty="0"/>
          </a:p>
        </p:txBody>
      </p:sp>
      <p:sp>
        <p:nvSpPr>
          <p:cNvPr id="65" name="Freeform 64"/>
          <p:cNvSpPr>
            <a:spLocks noEditPoints="1"/>
          </p:cNvSpPr>
          <p:nvPr/>
        </p:nvSpPr>
        <p:spPr bwMode="auto">
          <a:xfrm rot="1180757">
            <a:off x="10331697" y="3389506"/>
            <a:ext cx="529385" cy="1214977"/>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chemeClr val="accent1"/>
          </a:solidFill>
          <a:ln w="0">
            <a:noFill/>
          </a:ln>
        </p:spPr>
        <p:txBody>
          <a:bodyPr vert="horz" wrap="square" lIns="93260" tIns="46630" rIns="93260" bIns="46630" numCol="1" anchor="t" anchorCtr="0" compatLnSpc="1">
            <a:prstTxWarp prst="textNoShape">
              <a:avLst/>
            </a:prstTxWarp>
          </a:bodyPr>
          <a:lstStyle/>
          <a:p>
            <a:pPr defTabSz="914363"/>
            <a:endParaRPr lang="en-US" sz="1836" dirty="0"/>
          </a:p>
        </p:txBody>
      </p:sp>
      <p:sp>
        <p:nvSpPr>
          <p:cNvPr id="66" name="Freeform 65"/>
          <p:cNvSpPr>
            <a:spLocks noEditPoints="1"/>
          </p:cNvSpPr>
          <p:nvPr/>
        </p:nvSpPr>
        <p:spPr bwMode="auto">
          <a:xfrm rot="9130393">
            <a:off x="7775019" y="3389850"/>
            <a:ext cx="529385" cy="1214977"/>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chemeClr val="accent1"/>
          </a:solidFill>
          <a:ln w="0">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nvGrpSpPr>
          <p:cNvPr id="47" name="Group 46"/>
          <p:cNvGrpSpPr>
            <a:grpSpLocks noChangeAspect="1"/>
          </p:cNvGrpSpPr>
          <p:nvPr/>
        </p:nvGrpSpPr>
        <p:grpSpPr>
          <a:xfrm>
            <a:off x="10094585" y="2605212"/>
            <a:ext cx="362803" cy="283332"/>
            <a:chOff x="12896340" y="1073494"/>
            <a:chExt cx="457200" cy="357051"/>
          </a:xfrm>
        </p:grpSpPr>
        <p:sp>
          <p:nvSpPr>
            <p:cNvPr id="48" name="Rectangle 47"/>
            <p:cNvSpPr/>
            <p:nvPr/>
          </p:nvSpPr>
          <p:spPr bwMode="auto">
            <a:xfrm>
              <a:off x="12896340" y="1141411"/>
              <a:ext cx="457200" cy="265280"/>
            </a:xfrm>
            <a:prstGeom prst="rect">
              <a:avLst/>
            </a:prstGeom>
            <a:solidFill>
              <a:srgbClr val="EAEAE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grpSp>
          <p:nvGrpSpPr>
            <p:cNvPr id="49" name="Group 48"/>
            <p:cNvGrpSpPr>
              <a:grpSpLocks noChangeAspect="1"/>
            </p:cNvGrpSpPr>
            <p:nvPr/>
          </p:nvGrpSpPr>
          <p:grpSpPr>
            <a:xfrm>
              <a:off x="12896340" y="1073494"/>
              <a:ext cx="457200" cy="357051"/>
              <a:chOff x="10097251" y="7280364"/>
              <a:chExt cx="650566" cy="508059"/>
            </a:xfrm>
            <a:solidFill>
              <a:schemeClr val="accent6"/>
            </a:solidFill>
          </p:grpSpPr>
          <p:sp>
            <p:nvSpPr>
              <p:cNvPr id="54" name="Freeform 12"/>
              <p:cNvSpPr>
                <a:spLocks/>
              </p:cNvSpPr>
              <p:nvPr/>
            </p:nvSpPr>
            <p:spPr bwMode="auto">
              <a:xfrm>
                <a:off x="10097251" y="7425728"/>
                <a:ext cx="650566" cy="36269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55" name="Freeform 54"/>
              <p:cNvSpPr>
                <a:spLocks/>
              </p:cNvSpPr>
              <p:nvPr/>
            </p:nvSpPr>
            <p:spPr bwMode="auto">
              <a:xfrm>
                <a:off x="10097251" y="7280364"/>
                <a:ext cx="650566" cy="319047"/>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spTree>
    <p:extLst>
      <p:ext uri="{BB962C8B-B14F-4D97-AF65-F5344CB8AC3E}">
        <p14:creationId xmlns:p14="http://schemas.microsoft.com/office/powerpoint/2010/main" val="107746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612816" cy="1097302"/>
          </a:xfrm>
        </p:spPr>
        <p:txBody>
          <a:bodyPr/>
          <a:lstStyle/>
          <a:p>
            <a:r>
              <a:rPr lang="en-US" dirty="0"/>
              <a:t>Additional Office 365 integration</a:t>
            </a:r>
          </a:p>
        </p:txBody>
      </p:sp>
      <p:sp>
        <p:nvSpPr>
          <p:cNvPr id="3" name="Content Placeholder 2"/>
          <p:cNvSpPr>
            <a:spLocks noGrp="1"/>
          </p:cNvSpPr>
          <p:nvPr>
            <p:ph type="body" sz="quarter" idx="13"/>
          </p:nvPr>
        </p:nvSpPr>
        <p:spPr>
          <a:xfrm>
            <a:off x="274638" y="1490472"/>
            <a:ext cx="9144000" cy="4082870"/>
          </a:xfrm>
        </p:spPr>
        <p:txBody>
          <a:bodyPr/>
          <a:lstStyle/>
          <a:p>
            <a:pPr marL="0" indent="0">
              <a:buNone/>
            </a:pPr>
            <a:r>
              <a:rPr lang="en-US" sz="2800" dirty="0">
                <a:solidFill>
                  <a:srgbClr val="505050"/>
                </a:solidFill>
              </a:rPr>
              <a:t>Manage SharePoint Online libraries</a:t>
            </a:r>
          </a:p>
          <a:p>
            <a:pPr marL="233363" lvl="1">
              <a:buSzPct val="90000"/>
              <a:buFont typeface="Arial" pitchFamily="34" charset="0"/>
              <a:buChar char="•"/>
            </a:pPr>
            <a:r>
              <a:rPr lang="en-US" dirty="0">
                <a:solidFill>
                  <a:srgbClr val="505050"/>
                </a:solidFill>
              </a:rPr>
              <a:t>Manage SharePoint Online storage </a:t>
            </a:r>
            <a:br>
              <a:rPr lang="en-US" dirty="0">
                <a:solidFill>
                  <a:srgbClr val="505050"/>
                </a:solidFill>
              </a:rPr>
            </a:br>
            <a:r>
              <a:rPr lang="en-US" dirty="0">
                <a:solidFill>
                  <a:srgbClr val="505050"/>
                </a:solidFill>
              </a:rPr>
              <a:t>from within the Dashboard</a:t>
            </a:r>
          </a:p>
          <a:p>
            <a:pPr marL="233363" lvl="1">
              <a:buSzPct val="90000"/>
              <a:buFont typeface="Arial" pitchFamily="34" charset="0"/>
              <a:buChar char="•"/>
            </a:pPr>
            <a:r>
              <a:rPr lang="en-US" dirty="0">
                <a:solidFill>
                  <a:srgbClr val="505050"/>
                </a:solidFill>
              </a:rPr>
              <a:t>Provide simplified SharePoint permission</a:t>
            </a:r>
            <a:br>
              <a:rPr lang="en-US" dirty="0">
                <a:solidFill>
                  <a:srgbClr val="505050"/>
                </a:solidFill>
              </a:rPr>
            </a:br>
            <a:r>
              <a:rPr lang="en-US" dirty="0">
                <a:solidFill>
                  <a:srgbClr val="505050"/>
                </a:solidFill>
              </a:rPr>
              <a:t>management</a:t>
            </a:r>
          </a:p>
          <a:p>
            <a:pPr marL="0" indent="0">
              <a:buNone/>
            </a:pPr>
            <a:r>
              <a:rPr lang="en-US" sz="2800" dirty="0">
                <a:solidFill>
                  <a:srgbClr val="505050"/>
                </a:solidFill>
              </a:rPr>
              <a:t>Manage mobile devices</a:t>
            </a:r>
          </a:p>
          <a:p>
            <a:pPr marL="233363" lvl="1">
              <a:buSzPct val="90000"/>
              <a:buFont typeface="Arial" pitchFamily="34" charset="0"/>
              <a:buChar char="•"/>
            </a:pPr>
            <a:r>
              <a:rPr lang="en-US" dirty="0">
                <a:solidFill>
                  <a:srgbClr val="505050"/>
                </a:solidFill>
              </a:rPr>
              <a:t>View connected devices</a:t>
            </a:r>
          </a:p>
          <a:p>
            <a:pPr marL="233363" lvl="1">
              <a:buSzPct val="90000"/>
              <a:buFont typeface="Arial" pitchFamily="34" charset="0"/>
              <a:buChar char="•"/>
            </a:pPr>
            <a:r>
              <a:rPr lang="en-US" dirty="0">
                <a:solidFill>
                  <a:srgbClr val="505050"/>
                </a:solidFill>
              </a:rPr>
              <a:t>Configure password policy</a:t>
            </a:r>
          </a:p>
          <a:p>
            <a:pPr marL="233363" lvl="1">
              <a:buSzPct val="90000"/>
              <a:buFont typeface="Arial" pitchFamily="34" charset="0"/>
              <a:buChar char="•"/>
            </a:pPr>
            <a:r>
              <a:rPr lang="en-US" dirty="0">
                <a:solidFill>
                  <a:srgbClr val="505050"/>
                </a:solidFill>
              </a:rPr>
              <a:t>Enable/block access from mobile devices</a:t>
            </a:r>
          </a:p>
          <a:p>
            <a:pPr marL="233363" lvl="1">
              <a:buSzPct val="90000"/>
              <a:buFont typeface="Arial" pitchFamily="34" charset="0"/>
              <a:buChar char="•"/>
            </a:pPr>
            <a:r>
              <a:rPr lang="en-US" dirty="0">
                <a:solidFill>
                  <a:srgbClr val="505050"/>
                </a:solidFill>
              </a:rPr>
              <a:t>Remote wipe a mobile device</a:t>
            </a:r>
          </a:p>
        </p:txBody>
      </p:sp>
      <p:sp>
        <p:nvSpPr>
          <p:cNvPr id="14" name="Freeform 13"/>
          <p:cNvSpPr>
            <a:spLocks/>
          </p:cNvSpPr>
          <p:nvPr/>
        </p:nvSpPr>
        <p:spPr bwMode="auto">
          <a:xfrm>
            <a:off x="10633512" y="5064226"/>
            <a:ext cx="0" cy="118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dirty="0"/>
          </a:p>
        </p:txBody>
      </p:sp>
      <p:grpSp>
        <p:nvGrpSpPr>
          <p:cNvPr id="72" name="Group 71"/>
          <p:cNvGrpSpPr/>
          <p:nvPr/>
        </p:nvGrpSpPr>
        <p:grpSpPr>
          <a:xfrm>
            <a:off x="8364128" y="1711960"/>
            <a:ext cx="2395909" cy="1628493"/>
            <a:chOff x="8766211" y="2514301"/>
            <a:chExt cx="2611066" cy="1774734"/>
          </a:xfrm>
        </p:grpSpPr>
        <p:sp>
          <p:nvSpPr>
            <p:cNvPr id="26" name="Freeform 48"/>
            <p:cNvSpPr>
              <a:spLocks/>
            </p:cNvSpPr>
            <p:nvPr/>
          </p:nvSpPr>
          <p:spPr bwMode="auto">
            <a:xfrm>
              <a:off x="8766211" y="2514301"/>
              <a:ext cx="2611066" cy="1774734"/>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nvGrpSpPr>
            <p:cNvPr id="40" name="Group 39"/>
            <p:cNvGrpSpPr/>
            <p:nvPr/>
          </p:nvGrpSpPr>
          <p:grpSpPr>
            <a:xfrm>
              <a:off x="9540960" y="2989561"/>
              <a:ext cx="1061568" cy="824215"/>
              <a:chOff x="9516969" y="3005431"/>
              <a:chExt cx="1061568" cy="824215"/>
            </a:xfrm>
            <a:solidFill>
              <a:srgbClr val="FFFFFF"/>
            </a:solidFill>
          </p:grpSpPr>
          <p:sp>
            <p:nvSpPr>
              <p:cNvPr id="19" name="Freeform 5"/>
              <p:cNvSpPr>
                <a:spLocks noEditPoints="1"/>
              </p:cNvSpPr>
              <p:nvPr/>
            </p:nvSpPr>
            <p:spPr bwMode="auto">
              <a:xfrm>
                <a:off x="9516969" y="3141061"/>
                <a:ext cx="1061568" cy="688585"/>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0" name="Freeform 6"/>
              <p:cNvSpPr>
                <a:spLocks noEditPoints="1"/>
              </p:cNvSpPr>
              <p:nvPr/>
            </p:nvSpPr>
            <p:spPr bwMode="auto">
              <a:xfrm>
                <a:off x="9516969" y="3005431"/>
                <a:ext cx="1061568" cy="123893"/>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1" name="Freeform 7"/>
              <p:cNvSpPr>
                <a:spLocks noEditPoints="1"/>
              </p:cNvSpPr>
              <p:nvPr/>
            </p:nvSpPr>
            <p:spPr bwMode="auto">
              <a:xfrm>
                <a:off x="9986459" y="3357548"/>
                <a:ext cx="326034" cy="327339"/>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2" name="Freeform 8"/>
              <p:cNvSpPr>
                <a:spLocks noEditPoints="1"/>
              </p:cNvSpPr>
              <p:nvPr/>
            </p:nvSpPr>
            <p:spPr bwMode="auto">
              <a:xfrm>
                <a:off x="10072532" y="3444925"/>
                <a:ext cx="155192" cy="152584"/>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3" name="Freeform 9"/>
              <p:cNvSpPr>
                <a:spLocks noEditPoints="1"/>
              </p:cNvSpPr>
              <p:nvPr/>
            </p:nvSpPr>
            <p:spPr bwMode="auto">
              <a:xfrm>
                <a:off x="9796054" y="3271475"/>
                <a:ext cx="215183" cy="213879"/>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24" name="Freeform 10"/>
              <p:cNvSpPr>
                <a:spLocks noEditPoints="1"/>
              </p:cNvSpPr>
              <p:nvPr/>
            </p:nvSpPr>
            <p:spPr bwMode="auto">
              <a:xfrm>
                <a:off x="9853436" y="3327553"/>
                <a:ext cx="100419" cy="101723"/>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sp>
        <p:nvSpPr>
          <p:cNvPr id="114" name="Freeform 113"/>
          <p:cNvSpPr/>
          <p:nvPr/>
        </p:nvSpPr>
        <p:spPr bwMode="auto">
          <a:xfrm>
            <a:off x="6989473" y="3878625"/>
            <a:ext cx="1378458" cy="1217303"/>
          </a:xfrm>
          <a:custGeom>
            <a:avLst/>
            <a:gdLst>
              <a:gd name="connsiteX0" fmla="*/ 119388 w 1299696"/>
              <a:gd name="connsiteY0" fmla="*/ 0 h 1147749"/>
              <a:gd name="connsiteX1" fmla="*/ 0 w 1299696"/>
              <a:gd name="connsiteY1" fmla="*/ 927967 h 1147749"/>
              <a:gd name="connsiteX2" fmla="*/ 1174882 w 1299696"/>
              <a:gd name="connsiteY2" fmla="*/ 1147749 h 1147749"/>
              <a:gd name="connsiteX3" fmla="*/ 1299696 w 1299696"/>
              <a:gd name="connsiteY3" fmla="*/ 138381 h 1147749"/>
              <a:gd name="connsiteX4" fmla="*/ 119388 w 1299696"/>
              <a:gd name="connsiteY4" fmla="*/ 0 h 114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696" h="1147749">
                <a:moveTo>
                  <a:pt x="119388" y="0"/>
                </a:moveTo>
                <a:lnTo>
                  <a:pt x="0" y="927967"/>
                </a:lnTo>
                <a:lnTo>
                  <a:pt x="1174882" y="1147749"/>
                </a:lnTo>
                <a:lnTo>
                  <a:pt x="1299696" y="138381"/>
                </a:lnTo>
                <a:lnTo>
                  <a:pt x="119388" y="0"/>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Freeform 25"/>
          <p:cNvSpPr>
            <a:spLocks noEditPoints="1"/>
          </p:cNvSpPr>
          <p:nvPr/>
        </p:nvSpPr>
        <p:spPr bwMode="auto">
          <a:xfrm>
            <a:off x="6949749" y="3837852"/>
            <a:ext cx="1510277" cy="1671068"/>
          </a:xfrm>
          <a:custGeom>
            <a:avLst/>
            <a:gdLst>
              <a:gd name="T0" fmla="*/ 54 w 781"/>
              <a:gd name="T1" fmla="*/ 439 h 864"/>
              <a:gd name="T2" fmla="*/ 65 w 781"/>
              <a:gd name="T3" fmla="*/ 475 h 864"/>
              <a:gd name="T4" fmla="*/ 759 w 781"/>
              <a:gd name="T5" fmla="*/ 85 h 864"/>
              <a:gd name="T6" fmla="*/ 408 w 781"/>
              <a:gd name="T7" fmla="*/ 864 h 864"/>
              <a:gd name="T8" fmla="*/ 34 w 781"/>
              <a:gd name="T9" fmla="*/ 502 h 864"/>
              <a:gd name="T10" fmla="*/ 126 w 781"/>
              <a:gd name="T11" fmla="*/ 459 h 864"/>
              <a:gd name="T12" fmla="*/ 123 w 781"/>
              <a:gd name="T13" fmla="*/ 493 h 864"/>
              <a:gd name="T14" fmla="*/ 124 w 781"/>
              <a:gd name="T15" fmla="*/ 452 h 864"/>
              <a:gd name="T16" fmla="*/ 250 w 781"/>
              <a:gd name="T17" fmla="*/ 483 h 864"/>
              <a:gd name="T18" fmla="*/ 284 w 781"/>
              <a:gd name="T19" fmla="*/ 496 h 864"/>
              <a:gd name="T20" fmla="*/ 281 w 781"/>
              <a:gd name="T21" fmla="*/ 518 h 864"/>
              <a:gd name="T22" fmla="*/ 281 w 781"/>
              <a:gd name="T23" fmla="*/ 519 h 864"/>
              <a:gd name="T24" fmla="*/ 281 w 781"/>
              <a:gd name="T25" fmla="*/ 520 h 864"/>
              <a:gd name="T26" fmla="*/ 280 w 781"/>
              <a:gd name="T27" fmla="*/ 521 h 864"/>
              <a:gd name="T28" fmla="*/ 280 w 781"/>
              <a:gd name="T29" fmla="*/ 522 h 864"/>
              <a:gd name="T30" fmla="*/ 279 w 781"/>
              <a:gd name="T31" fmla="*/ 523 h 864"/>
              <a:gd name="T32" fmla="*/ 278 w 781"/>
              <a:gd name="T33" fmla="*/ 524 h 864"/>
              <a:gd name="T34" fmla="*/ 278 w 781"/>
              <a:gd name="T35" fmla="*/ 524 h 864"/>
              <a:gd name="T36" fmla="*/ 277 w 781"/>
              <a:gd name="T37" fmla="*/ 525 h 864"/>
              <a:gd name="T38" fmla="*/ 276 w 781"/>
              <a:gd name="T39" fmla="*/ 525 h 864"/>
              <a:gd name="T40" fmla="*/ 275 w 781"/>
              <a:gd name="T41" fmla="*/ 526 h 864"/>
              <a:gd name="T42" fmla="*/ 274 w 781"/>
              <a:gd name="T43" fmla="*/ 526 h 864"/>
              <a:gd name="T44" fmla="*/ 273 w 781"/>
              <a:gd name="T45" fmla="*/ 526 h 864"/>
              <a:gd name="T46" fmla="*/ 272 w 781"/>
              <a:gd name="T47" fmla="*/ 526 h 864"/>
              <a:gd name="T48" fmla="*/ 248 w 781"/>
              <a:gd name="T49" fmla="*/ 522 h 864"/>
              <a:gd name="T50" fmla="*/ 243 w 781"/>
              <a:gd name="T51" fmla="*/ 493 h 864"/>
              <a:gd name="T52" fmla="*/ 205 w 781"/>
              <a:gd name="T53" fmla="*/ 474 h 864"/>
              <a:gd name="T54" fmla="*/ 235 w 781"/>
              <a:gd name="T55" fmla="*/ 491 h 864"/>
              <a:gd name="T56" fmla="*/ 233 w 781"/>
              <a:gd name="T57" fmla="*/ 509 h 864"/>
              <a:gd name="T58" fmla="*/ 232 w 781"/>
              <a:gd name="T59" fmla="*/ 510 h 864"/>
              <a:gd name="T60" fmla="*/ 232 w 781"/>
              <a:gd name="T61" fmla="*/ 511 h 864"/>
              <a:gd name="T62" fmla="*/ 231 w 781"/>
              <a:gd name="T63" fmla="*/ 512 h 864"/>
              <a:gd name="T64" fmla="*/ 231 w 781"/>
              <a:gd name="T65" fmla="*/ 513 h 864"/>
              <a:gd name="T66" fmla="*/ 230 w 781"/>
              <a:gd name="T67" fmla="*/ 514 h 864"/>
              <a:gd name="T68" fmla="*/ 229 w 781"/>
              <a:gd name="T69" fmla="*/ 515 h 864"/>
              <a:gd name="T70" fmla="*/ 229 w 781"/>
              <a:gd name="T71" fmla="*/ 515 h 864"/>
              <a:gd name="T72" fmla="*/ 228 w 781"/>
              <a:gd name="T73" fmla="*/ 516 h 864"/>
              <a:gd name="T74" fmla="*/ 227 w 781"/>
              <a:gd name="T75" fmla="*/ 516 h 864"/>
              <a:gd name="T76" fmla="*/ 226 w 781"/>
              <a:gd name="T77" fmla="*/ 517 h 864"/>
              <a:gd name="T78" fmla="*/ 225 w 781"/>
              <a:gd name="T79" fmla="*/ 517 h 864"/>
              <a:gd name="T80" fmla="*/ 224 w 781"/>
              <a:gd name="T81" fmla="*/ 517 h 864"/>
              <a:gd name="T82" fmla="*/ 224 w 781"/>
              <a:gd name="T83" fmla="*/ 517 h 864"/>
              <a:gd name="T84" fmla="*/ 196 w 781"/>
              <a:gd name="T85" fmla="*/ 511 h 864"/>
              <a:gd name="T86" fmla="*/ 146 w 781"/>
              <a:gd name="T87" fmla="*/ 474 h 864"/>
              <a:gd name="T88" fmla="*/ 180 w 781"/>
              <a:gd name="T89" fmla="*/ 469 h 864"/>
              <a:gd name="T90" fmla="*/ 184 w 781"/>
              <a:gd name="T91" fmla="*/ 498 h 864"/>
              <a:gd name="T92" fmla="*/ 184 w 781"/>
              <a:gd name="T93" fmla="*/ 500 h 864"/>
              <a:gd name="T94" fmla="*/ 183 w 781"/>
              <a:gd name="T95" fmla="*/ 501 h 864"/>
              <a:gd name="T96" fmla="*/ 183 w 781"/>
              <a:gd name="T97" fmla="*/ 502 h 864"/>
              <a:gd name="T98" fmla="*/ 183 w 781"/>
              <a:gd name="T99" fmla="*/ 503 h 864"/>
              <a:gd name="T100" fmla="*/ 182 w 781"/>
              <a:gd name="T101" fmla="*/ 504 h 864"/>
              <a:gd name="T102" fmla="*/ 181 w 781"/>
              <a:gd name="T103" fmla="*/ 505 h 864"/>
              <a:gd name="T104" fmla="*/ 180 w 781"/>
              <a:gd name="T105" fmla="*/ 506 h 864"/>
              <a:gd name="T106" fmla="*/ 180 w 781"/>
              <a:gd name="T107" fmla="*/ 506 h 864"/>
              <a:gd name="T108" fmla="*/ 179 w 781"/>
              <a:gd name="T109" fmla="*/ 507 h 864"/>
              <a:gd name="T110" fmla="*/ 178 w 781"/>
              <a:gd name="T111" fmla="*/ 508 h 864"/>
              <a:gd name="T112" fmla="*/ 177 w 781"/>
              <a:gd name="T113" fmla="*/ 508 h 864"/>
              <a:gd name="T114" fmla="*/ 176 w 781"/>
              <a:gd name="T115" fmla="*/ 508 h 864"/>
              <a:gd name="T116" fmla="*/ 176 w 781"/>
              <a:gd name="T117" fmla="*/ 508 h 864"/>
              <a:gd name="T118" fmla="*/ 174 w 781"/>
              <a:gd name="T119" fmla="*/ 508 h 864"/>
              <a:gd name="T120" fmla="*/ 145 w 781"/>
              <a:gd name="T121" fmla="*/ 49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1" h="864">
                <a:moveTo>
                  <a:pt x="67" y="461"/>
                </a:moveTo>
                <a:cubicBezTo>
                  <a:pt x="68" y="459"/>
                  <a:pt x="69" y="457"/>
                  <a:pt x="70" y="455"/>
                </a:cubicBezTo>
                <a:cubicBezTo>
                  <a:pt x="71" y="452"/>
                  <a:pt x="72" y="450"/>
                  <a:pt x="73" y="449"/>
                </a:cubicBezTo>
                <a:cubicBezTo>
                  <a:pt x="74" y="447"/>
                  <a:pt x="75" y="445"/>
                  <a:pt x="76" y="444"/>
                </a:cubicBezTo>
                <a:cubicBezTo>
                  <a:pt x="54" y="439"/>
                  <a:pt x="54" y="439"/>
                  <a:pt x="54" y="439"/>
                </a:cubicBezTo>
                <a:cubicBezTo>
                  <a:pt x="46" y="491"/>
                  <a:pt x="46" y="491"/>
                  <a:pt x="46" y="491"/>
                </a:cubicBezTo>
                <a:cubicBezTo>
                  <a:pt x="69" y="495"/>
                  <a:pt x="69" y="495"/>
                  <a:pt x="69" y="495"/>
                </a:cubicBezTo>
                <a:cubicBezTo>
                  <a:pt x="68" y="493"/>
                  <a:pt x="67" y="491"/>
                  <a:pt x="67" y="489"/>
                </a:cubicBezTo>
                <a:cubicBezTo>
                  <a:pt x="66" y="487"/>
                  <a:pt x="66" y="484"/>
                  <a:pt x="66" y="482"/>
                </a:cubicBezTo>
                <a:cubicBezTo>
                  <a:pt x="65" y="480"/>
                  <a:pt x="65" y="478"/>
                  <a:pt x="65" y="475"/>
                </a:cubicBezTo>
                <a:cubicBezTo>
                  <a:pt x="65" y="473"/>
                  <a:pt x="66" y="470"/>
                  <a:pt x="66" y="468"/>
                </a:cubicBezTo>
                <a:cubicBezTo>
                  <a:pt x="66" y="466"/>
                  <a:pt x="67" y="463"/>
                  <a:pt x="67" y="461"/>
                </a:cubicBezTo>
                <a:close/>
                <a:moveTo>
                  <a:pt x="720" y="645"/>
                </a:moveTo>
                <a:cubicBezTo>
                  <a:pt x="781" y="112"/>
                  <a:pt x="781" y="112"/>
                  <a:pt x="781" y="112"/>
                </a:cubicBezTo>
                <a:cubicBezTo>
                  <a:pt x="759" y="85"/>
                  <a:pt x="759" y="85"/>
                  <a:pt x="759" y="85"/>
                </a:cubicBezTo>
                <a:cubicBezTo>
                  <a:pt x="71" y="0"/>
                  <a:pt x="71" y="0"/>
                  <a:pt x="71" y="0"/>
                </a:cubicBezTo>
                <a:cubicBezTo>
                  <a:pt x="0" y="548"/>
                  <a:pt x="0" y="548"/>
                  <a:pt x="0" y="548"/>
                </a:cubicBezTo>
                <a:cubicBezTo>
                  <a:pt x="343" y="619"/>
                  <a:pt x="343" y="619"/>
                  <a:pt x="343" y="619"/>
                </a:cubicBezTo>
                <a:cubicBezTo>
                  <a:pt x="235" y="633"/>
                  <a:pt x="156" y="682"/>
                  <a:pt x="156" y="740"/>
                </a:cubicBezTo>
                <a:cubicBezTo>
                  <a:pt x="156" y="808"/>
                  <a:pt x="269" y="864"/>
                  <a:pt x="408" y="864"/>
                </a:cubicBezTo>
                <a:cubicBezTo>
                  <a:pt x="547" y="864"/>
                  <a:pt x="660" y="808"/>
                  <a:pt x="660" y="740"/>
                </a:cubicBezTo>
                <a:cubicBezTo>
                  <a:pt x="660" y="717"/>
                  <a:pt x="648" y="696"/>
                  <a:pt x="627" y="678"/>
                </a:cubicBezTo>
                <a:cubicBezTo>
                  <a:pt x="688" y="690"/>
                  <a:pt x="688" y="690"/>
                  <a:pt x="688" y="690"/>
                </a:cubicBezTo>
                <a:lnTo>
                  <a:pt x="720" y="645"/>
                </a:lnTo>
                <a:close/>
                <a:moveTo>
                  <a:pt x="34" y="502"/>
                </a:moveTo>
                <a:cubicBezTo>
                  <a:pt x="100" y="32"/>
                  <a:pt x="100" y="32"/>
                  <a:pt x="100" y="32"/>
                </a:cubicBezTo>
                <a:cubicBezTo>
                  <a:pt x="715" y="110"/>
                  <a:pt x="715" y="110"/>
                  <a:pt x="715" y="110"/>
                </a:cubicBezTo>
                <a:cubicBezTo>
                  <a:pt x="651" y="622"/>
                  <a:pt x="651" y="622"/>
                  <a:pt x="651" y="622"/>
                </a:cubicBezTo>
                <a:lnTo>
                  <a:pt x="34" y="502"/>
                </a:lnTo>
                <a:close/>
                <a:moveTo>
                  <a:pt x="126" y="459"/>
                </a:moveTo>
                <a:cubicBezTo>
                  <a:pt x="127" y="461"/>
                  <a:pt x="127" y="463"/>
                  <a:pt x="128" y="465"/>
                </a:cubicBezTo>
                <a:cubicBezTo>
                  <a:pt x="128" y="468"/>
                  <a:pt x="128" y="470"/>
                  <a:pt x="128" y="472"/>
                </a:cubicBezTo>
                <a:cubicBezTo>
                  <a:pt x="128" y="475"/>
                  <a:pt x="128" y="477"/>
                  <a:pt x="127" y="480"/>
                </a:cubicBezTo>
                <a:cubicBezTo>
                  <a:pt x="127" y="482"/>
                  <a:pt x="126" y="484"/>
                  <a:pt x="126" y="487"/>
                </a:cubicBezTo>
                <a:cubicBezTo>
                  <a:pt x="125" y="489"/>
                  <a:pt x="124" y="491"/>
                  <a:pt x="123" y="493"/>
                </a:cubicBezTo>
                <a:cubicBezTo>
                  <a:pt x="122" y="495"/>
                  <a:pt x="121" y="497"/>
                  <a:pt x="120" y="499"/>
                </a:cubicBezTo>
                <a:cubicBezTo>
                  <a:pt x="119" y="501"/>
                  <a:pt x="118" y="503"/>
                  <a:pt x="117" y="504"/>
                </a:cubicBezTo>
                <a:cubicBezTo>
                  <a:pt x="638" y="602"/>
                  <a:pt x="638" y="602"/>
                  <a:pt x="638" y="602"/>
                </a:cubicBezTo>
                <a:cubicBezTo>
                  <a:pt x="646" y="545"/>
                  <a:pt x="646" y="545"/>
                  <a:pt x="646" y="545"/>
                </a:cubicBezTo>
                <a:cubicBezTo>
                  <a:pt x="124" y="452"/>
                  <a:pt x="124" y="452"/>
                  <a:pt x="124" y="452"/>
                </a:cubicBezTo>
                <a:cubicBezTo>
                  <a:pt x="125" y="454"/>
                  <a:pt x="126" y="456"/>
                  <a:pt x="126" y="459"/>
                </a:cubicBezTo>
                <a:close/>
                <a:moveTo>
                  <a:pt x="243" y="493"/>
                </a:moveTo>
                <a:cubicBezTo>
                  <a:pt x="243" y="491"/>
                  <a:pt x="244" y="490"/>
                  <a:pt x="245" y="488"/>
                </a:cubicBezTo>
                <a:cubicBezTo>
                  <a:pt x="245" y="487"/>
                  <a:pt x="246" y="486"/>
                  <a:pt x="247" y="485"/>
                </a:cubicBezTo>
                <a:cubicBezTo>
                  <a:pt x="248" y="484"/>
                  <a:pt x="249" y="484"/>
                  <a:pt x="250" y="483"/>
                </a:cubicBezTo>
                <a:cubicBezTo>
                  <a:pt x="251" y="483"/>
                  <a:pt x="252" y="483"/>
                  <a:pt x="253" y="483"/>
                </a:cubicBezTo>
                <a:cubicBezTo>
                  <a:pt x="277" y="487"/>
                  <a:pt x="277" y="487"/>
                  <a:pt x="277" y="487"/>
                </a:cubicBezTo>
                <a:cubicBezTo>
                  <a:pt x="278" y="487"/>
                  <a:pt x="279" y="488"/>
                  <a:pt x="280" y="489"/>
                </a:cubicBezTo>
                <a:cubicBezTo>
                  <a:pt x="281" y="490"/>
                  <a:pt x="282" y="491"/>
                  <a:pt x="283" y="492"/>
                </a:cubicBezTo>
                <a:cubicBezTo>
                  <a:pt x="283" y="493"/>
                  <a:pt x="284" y="494"/>
                  <a:pt x="284" y="496"/>
                </a:cubicBezTo>
                <a:cubicBezTo>
                  <a:pt x="284" y="497"/>
                  <a:pt x="284" y="499"/>
                  <a:pt x="284" y="500"/>
                </a:cubicBezTo>
                <a:cubicBezTo>
                  <a:pt x="282" y="517"/>
                  <a:pt x="282" y="517"/>
                  <a:pt x="282" y="517"/>
                </a:cubicBezTo>
                <a:cubicBezTo>
                  <a:pt x="282" y="517"/>
                  <a:pt x="281" y="517"/>
                  <a:pt x="281" y="517"/>
                </a:cubicBezTo>
                <a:cubicBezTo>
                  <a:pt x="281" y="517"/>
                  <a:pt x="281" y="517"/>
                  <a:pt x="281" y="517"/>
                </a:cubicBezTo>
                <a:cubicBezTo>
                  <a:pt x="281" y="517"/>
                  <a:pt x="281" y="518"/>
                  <a:pt x="281" y="518"/>
                </a:cubicBezTo>
                <a:cubicBezTo>
                  <a:pt x="281" y="518"/>
                  <a:pt x="281" y="518"/>
                  <a:pt x="281" y="518"/>
                </a:cubicBezTo>
                <a:cubicBezTo>
                  <a:pt x="281" y="518"/>
                  <a:pt x="281" y="518"/>
                  <a:pt x="281" y="518"/>
                </a:cubicBezTo>
                <a:cubicBezTo>
                  <a:pt x="281" y="518"/>
                  <a:pt x="281" y="518"/>
                  <a:pt x="281" y="518"/>
                </a:cubicBezTo>
                <a:cubicBezTo>
                  <a:pt x="281" y="519"/>
                  <a:pt x="281" y="519"/>
                  <a:pt x="281" y="519"/>
                </a:cubicBezTo>
                <a:cubicBezTo>
                  <a:pt x="281" y="519"/>
                  <a:pt x="281" y="519"/>
                  <a:pt x="281" y="519"/>
                </a:cubicBezTo>
                <a:cubicBezTo>
                  <a:pt x="281" y="519"/>
                  <a:pt x="281" y="519"/>
                  <a:pt x="281" y="519"/>
                </a:cubicBezTo>
                <a:cubicBezTo>
                  <a:pt x="281" y="519"/>
                  <a:pt x="281" y="519"/>
                  <a:pt x="281" y="519"/>
                </a:cubicBezTo>
                <a:cubicBezTo>
                  <a:pt x="281" y="519"/>
                  <a:pt x="281" y="519"/>
                  <a:pt x="281" y="520"/>
                </a:cubicBezTo>
                <a:cubicBezTo>
                  <a:pt x="281" y="520"/>
                  <a:pt x="281" y="520"/>
                  <a:pt x="281" y="520"/>
                </a:cubicBezTo>
                <a:cubicBezTo>
                  <a:pt x="281" y="520"/>
                  <a:pt x="281" y="520"/>
                  <a:pt x="281" y="520"/>
                </a:cubicBezTo>
                <a:cubicBezTo>
                  <a:pt x="280" y="520"/>
                  <a:pt x="280" y="520"/>
                  <a:pt x="280" y="520"/>
                </a:cubicBezTo>
                <a:cubicBezTo>
                  <a:pt x="280" y="520"/>
                  <a:pt x="280" y="520"/>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2"/>
                  <a:pt x="280" y="522"/>
                  <a:pt x="280" y="522"/>
                </a:cubicBezTo>
                <a:cubicBezTo>
                  <a:pt x="280" y="522"/>
                  <a:pt x="280" y="522"/>
                  <a:pt x="280" y="522"/>
                </a:cubicBezTo>
                <a:cubicBezTo>
                  <a:pt x="280" y="522"/>
                  <a:pt x="280" y="522"/>
                  <a:pt x="279" y="522"/>
                </a:cubicBezTo>
                <a:cubicBezTo>
                  <a:pt x="279" y="522"/>
                  <a:pt x="279" y="522"/>
                  <a:pt x="279" y="522"/>
                </a:cubicBezTo>
                <a:cubicBezTo>
                  <a:pt x="279" y="522"/>
                  <a:pt x="279" y="522"/>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7" y="524"/>
                  <a:pt x="277" y="524"/>
                  <a:pt x="277" y="525"/>
                </a:cubicBezTo>
                <a:cubicBezTo>
                  <a:pt x="277" y="525"/>
                  <a:pt x="277" y="525"/>
                  <a:pt x="277" y="525"/>
                </a:cubicBezTo>
                <a:cubicBezTo>
                  <a:pt x="277" y="525"/>
                  <a:pt x="277" y="525"/>
                  <a:pt x="277" y="525"/>
                </a:cubicBezTo>
                <a:cubicBezTo>
                  <a:pt x="277" y="525"/>
                  <a:pt x="277" y="525"/>
                  <a:pt x="277" y="525"/>
                </a:cubicBezTo>
                <a:cubicBezTo>
                  <a:pt x="277" y="525"/>
                  <a:pt x="277" y="525"/>
                  <a:pt x="277" y="525"/>
                </a:cubicBezTo>
                <a:cubicBezTo>
                  <a:pt x="277" y="525"/>
                  <a:pt x="277" y="525"/>
                  <a:pt x="276" y="525"/>
                </a:cubicBezTo>
                <a:cubicBezTo>
                  <a:pt x="276" y="525"/>
                  <a:pt x="276" y="525"/>
                  <a:pt x="276" y="525"/>
                </a:cubicBezTo>
                <a:cubicBezTo>
                  <a:pt x="276" y="525"/>
                  <a:pt x="276" y="525"/>
                  <a:pt x="276" y="525"/>
                </a:cubicBezTo>
                <a:cubicBezTo>
                  <a:pt x="276" y="525"/>
                  <a:pt x="276" y="525"/>
                  <a:pt x="276" y="525"/>
                </a:cubicBezTo>
                <a:cubicBezTo>
                  <a:pt x="276" y="525"/>
                  <a:pt x="276" y="526"/>
                  <a:pt x="276" y="526"/>
                </a:cubicBezTo>
                <a:cubicBezTo>
                  <a:pt x="276" y="526"/>
                  <a:pt x="276" y="526"/>
                  <a:pt x="276" y="526"/>
                </a:cubicBezTo>
                <a:cubicBezTo>
                  <a:pt x="276" y="526"/>
                  <a:pt x="276"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4" y="526"/>
                  <a:pt x="274" y="526"/>
                </a:cubicBezTo>
                <a:cubicBezTo>
                  <a:pt x="274" y="526"/>
                  <a:pt x="274" y="526"/>
                  <a:pt x="274" y="526"/>
                </a:cubicBezTo>
                <a:cubicBezTo>
                  <a:pt x="274" y="526"/>
                  <a:pt x="274" y="526"/>
                  <a:pt x="274" y="526"/>
                </a:cubicBezTo>
                <a:cubicBezTo>
                  <a:pt x="274" y="526"/>
                  <a:pt x="274" y="526"/>
                  <a:pt x="274" y="526"/>
                </a:cubicBezTo>
                <a:cubicBezTo>
                  <a:pt x="274" y="526"/>
                  <a:pt x="274" y="526"/>
                  <a:pt x="274"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2" y="526"/>
                  <a:pt x="272" y="526"/>
                </a:cubicBezTo>
                <a:cubicBezTo>
                  <a:pt x="272" y="526"/>
                  <a:pt x="272" y="526"/>
                  <a:pt x="272" y="526"/>
                </a:cubicBezTo>
                <a:cubicBezTo>
                  <a:pt x="272" y="526"/>
                  <a:pt x="272" y="526"/>
                  <a:pt x="272" y="526"/>
                </a:cubicBezTo>
                <a:cubicBezTo>
                  <a:pt x="272" y="526"/>
                  <a:pt x="272" y="526"/>
                  <a:pt x="272" y="526"/>
                </a:cubicBezTo>
                <a:cubicBezTo>
                  <a:pt x="272" y="526"/>
                  <a:pt x="271" y="526"/>
                  <a:pt x="271" y="526"/>
                </a:cubicBezTo>
                <a:cubicBezTo>
                  <a:pt x="248" y="522"/>
                  <a:pt x="248" y="522"/>
                  <a:pt x="248" y="522"/>
                </a:cubicBezTo>
                <a:cubicBezTo>
                  <a:pt x="246" y="521"/>
                  <a:pt x="245" y="521"/>
                  <a:pt x="244" y="520"/>
                </a:cubicBezTo>
                <a:cubicBezTo>
                  <a:pt x="243" y="519"/>
                  <a:pt x="243" y="518"/>
                  <a:pt x="242" y="517"/>
                </a:cubicBezTo>
                <a:cubicBezTo>
                  <a:pt x="241" y="516"/>
                  <a:pt x="241" y="515"/>
                  <a:pt x="241" y="513"/>
                </a:cubicBezTo>
                <a:cubicBezTo>
                  <a:pt x="241" y="512"/>
                  <a:pt x="241" y="510"/>
                  <a:pt x="241" y="509"/>
                </a:cubicBezTo>
                <a:lnTo>
                  <a:pt x="243" y="493"/>
                </a:lnTo>
                <a:close/>
                <a:moveTo>
                  <a:pt x="194" y="484"/>
                </a:moveTo>
                <a:cubicBezTo>
                  <a:pt x="195" y="482"/>
                  <a:pt x="195" y="481"/>
                  <a:pt x="196" y="479"/>
                </a:cubicBezTo>
                <a:cubicBezTo>
                  <a:pt x="196" y="478"/>
                  <a:pt x="197" y="477"/>
                  <a:pt x="198" y="476"/>
                </a:cubicBezTo>
                <a:cubicBezTo>
                  <a:pt x="199" y="475"/>
                  <a:pt x="200" y="474"/>
                  <a:pt x="201" y="474"/>
                </a:cubicBezTo>
                <a:cubicBezTo>
                  <a:pt x="202" y="474"/>
                  <a:pt x="203" y="474"/>
                  <a:pt x="205" y="474"/>
                </a:cubicBezTo>
                <a:cubicBezTo>
                  <a:pt x="228" y="478"/>
                  <a:pt x="228" y="478"/>
                  <a:pt x="228" y="478"/>
                </a:cubicBezTo>
                <a:cubicBezTo>
                  <a:pt x="230" y="478"/>
                  <a:pt x="231" y="479"/>
                  <a:pt x="232" y="480"/>
                </a:cubicBezTo>
                <a:cubicBezTo>
                  <a:pt x="233" y="480"/>
                  <a:pt x="233" y="481"/>
                  <a:pt x="234" y="483"/>
                </a:cubicBezTo>
                <a:cubicBezTo>
                  <a:pt x="235" y="484"/>
                  <a:pt x="235" y="485"/>
                  <a:pt x="235" y="487"/>
                </a:cubicBezTo>
                <a:cubicBezTo>
                  <a:pt x="235" y="488"/>
                  <a:pt x="235" y="490"/>
                  <a:pt x="235" y="491"/>
                </a:cubicBezTo>
                <a:cubicBezTo>
                  <a:pt x="233" y="507"/>
                  <a:pt x="233" y="507"/>
                  <a:pt x="233" y="507"/>
                </a:cubicBezTo>
                <a:cubicBezTo>
                  <a:pt x="233" y="508"/>
                  <a:pt x="233" y="508"/>
                  <a:pt x="233" y="508"/>
                </a:cubicBezTo>
                <a:cubicBezTo>
                  <a:pt x="233" y="508"/>
                  <a:pt x="233" y="508"/>
                  <a:pt x="233" y="508"/>
                </a:cubicBezTo>
                <a:cubicBezTo>
                  <a:pt x="233" y="508"/>
                  <a:pt x="233" y="508"/>
                  <a:pt x="233" y="509"/>
                </a:cubicBezTo>
                <a:cubicBezTo>
                  <a:pt x="233" y="509"/>
                  <a:pt x="233" y="509"/>
                  <a:pt x="233" y="509"/>
                </a:cubicBezTo>
                <a:cubicBezTo>
                  <a:pt x="233" y="509"/>
                  <a:pt x="232" y="509"/>
                  <a:pt x="232" y="509"/>
                </a:cubicBezTo>
                <a:cubicBezTo>
                  <a:pt x="232" y="509"/>
                  <a:pt x="232" y="509"/>
                  <a:pt x="232" y="509"/>
                </a:cubicBezTo>
                <a:cubicBezTo>
                  <a:pt x="232" y="510"/>
                  <a:pt x="232" y="510"/>
                  <a:pt x="232" y="510"/>
                </a:cubicBezTo>
                <a:cubicBezTo>
                  <a:pt x="232" y="510"/>
                  <a:pt x="232" y="510"/>
                  <a:pt x="232" y="510"/>
                </a:cubicBezTo>
                <a:cubicBezTo>
                  <a:pt x="232" y="510"/>
                  <a:pt x="232" y="510"/>
                  <a:pt x="232" y="510"/>
                </a:cubicBezTo>
                <a:cubicBezTo>
                  <a:pt x="232" y="510"/>
                  <a:pt x="232" y="510"/>
                  <a:pt x="232" y="510"/>
                </a:cubicBezTo>
                <a:cubicBezTo>
                  <a:pt x="232" y="510"/>
                  <a:pt x="232" y="510"/>
                  <a:pt x="232" y="511"/>
                </a:cubicBezTo>
                <a:cubicBezTo>
                  <a:pt x="232" y="511"/>
                  <a:pt x="232" y="511"/>
                  <a:pt x="232" y="511"/>
                </a:cubicBezTo>
                <a:cubicBezTo>
                  <a:pt x="232" y="511"/>
                  <a:pt x="232" y="511"/>
                  <a:pt x="232" y="511"/>
                </a:cubicBezTo>
                <a:cubicBezTo>
                  <a:pt x="232" y="511"/>
                  <a:pt x="232" y="511"/>
                  <a:pt x="232" y="511"/>
                </a:cubicBezTo>
                <a:cubicBezTo>
                  <a:pt x="232" y="511"/>
                  <a:pt x="232" y="511"/>
                  <a:pt x="232" y="512"/>
                </a:cubicBezTo>
                <a:cubicBezTo>
                  <a:pt x="232" y="512"/>
                  <a:pt x="232" y="512"/>
                  <a:pt x="232" y="512"/>
                </a:cubicBezTo>
                <a:cubicBezTo>
                  <a:pt x="232" y="512"/>
                  <a:pt x="232" y="512"/>
                  <a:pt x="232" y="512"/>
                </a:cubicBezTo>
                <a:cubicBezTo>
                  <a:pt x="232" y="512"/>
                  <a:pt x="231" y="512"/>
                  <a:pt x="231" y="512"/>
                </a:cubicBezTo>
                <a:cubicBezTo>
                  <a:pt x="231" y="512"/>
                  <a:pt x="231" y="512"/>
                  <a:pt x="231" y="512"/>
                </a:cubicBezTo>
                <a:cubicBezTo>
                  <a:pt x="231" y="512"/>
                  <a:pt x="231" y="512"/>
                  <a:pt x="231" y="512"/>
                </a:cubicBezTo>
                <a:cubicBezTo>
                  <a:pt x="231" y="512"/>
                  <a:pt x="231" y="512"/>
                  <a:pt x="231" y="512"/>
                </a:cubicBezTo>
                <a:cubicBezTo>
                  <a:pt x="231" y="513"/>
                  <a:pt x="231" y="513"/>
                  <a:pt x="231" y="513"/>
                </a:cubicBezTo>
                <a:cubicBezTo>
                  <a:pt x="231" y="513"/>
                  <a:pt x="231" y="513"/>
                  <a:pt x="231" y="513"/>
                </a:cubicBezTo>
                <a:cubicBezTo>
                  <a:pt x="231" y="513"/>
                  <a:pt x="231" y="513"/>
                  <a:pt x="231" y="513"/>
                </a:cubicBezTo>
                <a:cubicBezTo>
                  <a:pt x="231" y="513"/>
                  <a:pt x="231" y="513"/>
                  <a:pt x="231" y="513"/>
                </a:cubicBezTo>
                <a:cubicBezTo>
                  <a:pt x="231" y="513"/>
                  <a:pt x="231" y="513"/>
                  <a:pt x="230" y="513"/>
                </a:cubicBezTo>
                <a:cubicBezTo>
                  <a:pt x="230" y="513"/>
                  <a:pt x="230" y="513"/>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5"/>
                  <a:pt x="230" y="515"/>
                  <a:pt x="230"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6"/>
                  <a:pt x="229"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7" y="516"/>
                </a:cubicBezTo>
                <a:cubicBezTo>
                  <a:pt x="227" y="516"/>
                  <a:pt x="227" y="516"/>
                  <a:pt x="227" y="516"/>
                </a:cubicBezTo>
                <a:cubicBezTo>
                  <a:pt x="227" y="516"/>
                  <a:pt x="227" y="516"/>
                  <a:pt x="227" y="516"/>
                </a:cubicBezTo>
                <a:cubicBezTo>
                  <a:pt x="227" y="517"/>
                  <a:pt x="227" y="517"/>
                  <a:pt x="227" y="517"/>
                </a:cubicBezTo>
                <a:cubicBezTo>
                  <a:pt x="227" y="517"/>
                  <a:pt x="227" y="517"/>
                  <a:pt x="227" y="517"/>
                </a:cubicBezTo>
                <a:cubicBezTo>
                  <a:pt x="227" y="517"/>
                  <a:pt x="227"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5" y="517"/>
                </a:cubicBezTo>
                <a:cubicBezTo>
                  <a:pt x="225" y="517"/>
                  <a:pt x="225" y="517"/>
                  <a:pt x="225" y="517"/>
                </a:cubicBezTo>
                <a:cubicBezTo>
                  <a:pt x="225" y="517"/>
                  <a:pt x="225" y="517"/>
                  <a:pt x="225" y="517"/>
                </a:cubicBezTo>
                <a:cubicBezTo>
                  <a:pt x="225" y="517"/>
                  <a:pt x="225" y="517"/>
                  <a:pt x="225" y="517"/>
                </a:cubicBezTo>
                <a:cubicBezTo>
                  <a:pt x="225" y="517"/>
                  <a:pt x="225" y="517"/>
                  <a:pt x="225" y="517"/>
                </a:cubicBezTo>
                <a:cubicBezTo>
                  <a:pt x="225"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3" y="517"/>
                  <a:pt x="223" y="517"/>
                  <a:pt x="223" y="517"/>
                </a:cubicBezTo>
                <a:cubicBezTo>
                  <a:pt x="223" y="517"/>
                  <a:pt x="223" y="517"/>
                  <a:pt x="223" y="517"/>
                </a:cubicBezTo>
                <a:cubicBezTo>
                  <a:pt x="223" y="517"/>
                  <a:pt x="223" y="517"/>
                  <a:pt x="223" y="517"/>
                </a:cubicBezTo>
                <a:cubicBezTo>
                  <a:pt x="199" y="513"/>
                  <a:pt x="199" y="513"/>
                  <a:pt x="199" y="513"/>
                </a:cubicBezTo>
                <a:cubicBezTo>
                  <a:pt x="198" y="512"/>
                  <a:pt x="197" y="512"/>
                  <a:pt x="196" y="511"/>
                </a:cubicBezTo>
                <a:cubicBezTo>
                  <a:pt x="195" y="510"/>
                  <a:pt x="194" y="509"/>
                  <a:pt x="193" y="508"/>
                </a:cubicBezTo>
                <a:cubicBezTo>
                  <a:pt x="193" y="507"/>
                  <a:pt x="192" y="506"/>
                  <a:pt x="192" y="504"/>
                </a:cubicBezTo>
                <a:cubicBezTo>
                  <a:pt x="192" y="503"/>
                  <a:pt x="192" y="501"/>
                  <a:pt x="192" y="500"/>
                </a:cubicBezTo>
                <a:lnTo>
                  <a:pt x="194" y="484"/>
                </a:lnTo>
                <a:close/>
                <a:moveTo>
                  <a:pt x="146" y="474"/>
                </a:moveTo>
                <a:cubicBezTo>
                  <a:pt x="146" y="473"/>
                  <a:pt x="146" y="471"/>
                  <a:pt x="147" y="470"/>
                </a:cubicBezTo>
                <a:cubicBezTo>
                  <a:pt x="148" y="469"/>
                  <a:pt x="148" y="468"/>
                  <a:pt x="149" y="467"/>
                </a:cubicBezTo>
                <a:cubicBezTo>
                  <a:pt x="150" y="466"/>
                  <a:pt x="151" y="465"/>
                  <a:pt x="152" y="465"/>
                </a:cubicBezTo>
                <a:cubicBezTo>
                  <a:pt x="154" y="465"/>
                  <a:pt x="155" y="465"/>
                  <a:pt x="156" y="465"/>
                </a:cubicBezTo>
                <a:cubicBezTo>
                  <a:pt x="180" y="469"/>
                  <a:pt x="180" y="469"/>
                  <a:pt x="180" y="469"/>
                </a:cubicBezTo>
                <a:cubicBezTo>
                  <a:pt x="181" y="469"/>
                  <a:pt x="182" y="470"/>
                  <a:pt x="183" y="471"/>
                </a:cubicBezTo>
                <a:cubicBezTo>
                  <a:pt x="184" y="471"/>
                  <a:pt x="185" y="472"/>
                  <a:pt x="185" y="474"/>
                </a:cubicBezTo>
                <a:cubicBezTo>
                  <a:pt x="186" y="475"/>
                  <a:pt x="186" y="476"/>
                  <a:pt x="187" y="478"/>
                </a:cubicBezTo>
                <a:cubicBezTo>
                  <a:pt x="187" y="479"/>
                  <a:pt x="187" y="481"/>
                  <a:pt x="187" y="482"/>
                </a:cubicBezTo>
                <a:cubicBezTo>
                  <a:pt x="184" y="498"/>
                  <a:pt x="184" y="498"/>
                  <a:pt x="184" y="498"/>
                </a:cubicBezTo>
                <a:cubicBezTo>
                  <a:pt x="184" y="499"/>
                  <a:pt x="184" y="499"/>
                  <a:pt x="184" y="499"/>
                </a:cubicBezTo>
                <a:cubicBezTo>
                  <a:pt x="184" y="499"/>
                  <a:pt x="184" y="499"/>
                  <a:pt x="184" y="499"/>
                </a:cubicBezTo>
                <a:cubicBezTo>
                  <a:pt x="184" y="499"/>
                  <a:pt x="184" y="499"/>
                  <a:pt x="184" y="500"/>
                </a:cubicBezTo>
                <a:cubicBezTo>
                  <a:pt x="184" y="500"/>
                  <a:pt x="184" y="500"/>
                  <a:pt x="184" y="500"/>
                </a:cubicBezTo>
                <a:cubicBezTo>
                  <a:pt x="184" y="500"/>
                  <a:pt x="184" y="500"/>
                  <a:pt x="184" y="500"/>
                </a:cubicBezTo>
                <a:cubicBezTo>
                  <a:pt x="184" y="500"/>
                  <a:pt x="184" y="500"/>
                  <a:pt x="184" y="500"/>
                </a:cubicBezTo>
                <a:cubicBezTo>
                  <a:pt x="184" y="501"/>
                  <a:pt x="184" y="501"/>
                  <a:pt x="184" y="501"/>
                </a:cubicBezTo>
                <a:cubicBezTo>
                  <a:pt x="184" y="501"/>
                  <a:pt x="184" y="501"/>
                  <a:pt x="184" y="501"/>
                </a:cubicBezTo>
                <a:cubicBezTo>
                  <a:pt x="184" y="501"/>
                  <a:pt x="184" y="501"/>
                  <a:pt x="183" y="501"/>
                </a:cubicBezTo>
                <a:cubicBezTo>
                  <a:pt x="183" y="501"/>
                  <a:pt x="183" y="501"/>
                  <a:pt x="183" y="501"/>
                </a:cubicBezTo>
                <a:cubicBezTo>
                  <a:pt x="183" y="501"/>
                  <a:pt x="183" y="501"/>
                  <a:pt x="183" y="501"/>
                </a:cubicBezTo>
                <a:cubicBezTo>
                  <a:pt x="183" y="502"/>
                  <a:pt x="183" y="502"/>
                  <a:pt x="183" y="502"/>
                </a:cubicBezTo>
                <a:cubicBezTo>
                  <a:pt x="183" y="502"/>
                  <a:pt x="183" y="502"/>
                  <a:pt x="183" y="502"/>
                </a:cubicBezTo>
                <a:cubicBezTo>
                  <a:pt x="183" y="502"/>
                  <a:pt x="183" y="502"/>
                  <a:pt x="183" y="502"/>
                </a:cubicBezTo>
                <a:cubicBezTo>
                  <a:pt x="183" y="502"/>
                  <a:pt x="183" y="502"/>
                  <a:pt x="183" y="502"/>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2" y="503"/>
                  <a:pt x="182" y="503"/>
                  <a:pt x="182" y="503"/>
                </a:cubicBezTo>
                <a:cubicBezTo>
                  <a:pt x="182" y="503"/>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5"/>
                  <a:pt x="182" y="505"/>
                  <a:pt x="182" y="505"/>
                </a:cubicBezTo>
                <a:cubicBezTo>
                  <a:pt x="182" y="505"/>
                  <a:pt x="181" y="505"/>
                  <a:pt x="181" y="505"/>
                </a:cubicBezTo>
                <a:cubicBezTo>
                  <a:pt x="181" y="505"/>
                  <a:pt x="181" y="505"/>
                  <a:pt x="181" y="505"/>
                </a:cubicBezTo>
                <a:cubicBezTo>
                  <a:pt x="181" y="505"/>
                  <a:pt x="181" y="505"/>
                  <a:pt x="181" y="505"/>
                </a:cubicBezTo>
                <a:cubicBezTo>
                  <a:pt x="181" y="505"/>
                  <a:pt x="181" y="505"/>
                  <a:pt x="181" y="505"/>
                </a:cubicBezTo>
                <a:cubicBezTo>
                  <a:pt x="181" y="505"/>
                  <a:pt x="181" y="506"/>
                  <a:pt x="181" y="506"/>
                </a:cubicBezTo>
                <a:cubicBezTo>
                  <a:pt x="181" y="506"/>
                  <a:pt x="181" y="506"/>
                  <a:pt x="181" y="506"/>
                </a:cubicBezTo>
                <a:cubicBezTo>
                  <a:pt x="181" y="506"/>
                  <a:pt x="181"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7"/>
                  <a:pt x="180" y="507"/>
                </a:cubicBezTo>
                <a:cubicBezTo>
                  <a:pt x="180" y="507"/>
                  <a:pt x="180" y="507"/>
                  <a:pt x="180"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8" y="507"/>
                  <a:pt x="178" y="507"/>
                  <a:pt x="178" y="507"/>
                </a:cubicBezTo>
                <a:cubicBezTo>
                  <a:pt x="178" y="507"/>
                  <a:pt x="178" y="508"/>
                  <a:pt x="178" y="508"/>
                </a:cubicBezTo>
                <a:cubicBezTo>
                  <a:pt x="178" y="508"/>
                  <a:pt x="178" y="508"/>
                  <a:pt x="178" y="508"/>
                </a:cubicBezTo>
                <a:cubicBezTo>
                  <a:pt x="178" y="508"/>
                  <a:pt x="178" y="508"/>
                  <a:pt x="178" y="508"/>
                </a:cubicBezTo>
                <a:cubicBezTo>
                  <a:pt x="178" y="508"/>
                  <a:pt x="178" y="508"/>
                  <a:pt x="178"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5" y="508"/>
                  <a:pt x="175" y="508"/>
                </a:cubicBezTo>
                <a:cubicBezTo>
                  <a:pt x="175" y="508"/>
                  <a:pt x="175" y="508"/>
                  <a:pt x="175" y="508"/>
                </a:cubicBezTo>
                <a:cubicBezTo>
                  <a:pt x="175" y="508"/>
                  <a:pt x="175" y="508"/>
                  <a:pt x="175" y="508"/>
                </a:cubicBezTo>
                <a:cubicBezTo>
                  <a:pt x="175" y="508"/>
                  <a:pt x="175" y="508"/>
                  <a:pt x="175" y="508"/>
                </a:cubicBezTo>
                <a:cubicBezTo>
                  <a:pt x="175" y="508"/>
                  <a:pt x="175" y="508"/>
                  <a:pt x="174" y="508"/>
                </a:cubicBezTo>
                <a:cubicBezTo>
                  <a:pt x="174" y="508"/>
                  <a:pt x="174" y="508"/>
                  <a:pt x="174" y="508"/>
                </a:cubicBezTo>
                <a:cubicBezTo>
                  <a:pt x="174" y="508"/>
                  <a:pt x="174" y="508"/>
                  <a:pt x="174" y="508"/>
                </a:cubicBezTo>
                <a:cubicBezTo>
                  <a:pt x="150" y="504"/>
                  <a:pt x="150" y="504"/>
                  <a:pt x="150" y="504"/>
                </a:cubicBezTo>
                <a:cubicBezTo>
                  <a:pt x="149" y="503"/>
                  <a:pt x="148" y="503"/>
                  <a:pt x="147" y="502"/>
                </a:cubicBezTo>
                <a:cubicBezTo>
                  <a:pt x="146" y="501"/>
                  <a:pt x="145" y="500"/>
                  <a:pt x="145" y="499"/>
                </a:cubicBezTo>
                <a:cubicBezTo>
                  <a:pt x="144" y="498"/>
                  <a:pt x="144" y="497"/>
                  <a:pt x="143" y="495"/>
                </a:cubicBezTo>
                <a:cubicBezTo>
                  <a:pt x="143" y="494"/>
                  <a:pt x="143" y="492"/>
                  <a:pt x="143" y="491"/>
                </a:cubicBezTo>
                <a:lnTo>
                  <a:pt x="146" y="474"/>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4" name="Freeform 27"/>
          <p:cNvSpPr>
            <a:spLocks noEditPoints="1"/>
          </p:cNvSpPr>
          <p:nvPr/>
        </p:nvSpPr>
        <p:spPr bwMode="auto">
          <a:xfrm>
            <a:off x="7090281" y="4704970"/>
            <a:ext cx="91880" cy="106237"/>
          </a:xfrm>
          <a:custGeom>
            <a:avLst/>
            <a:gdLst>
              <a:gd name="T0" fmla="*/ 14 w 48"/>
              <a:gd name="T1" fmla="*/ 18 h 54"/>
              <a:gd name="T2" fmla="*/ 19 w 48"/>
              <a:gd name="T3" fmla="*/ 19 h 54"/>
              <a:gd name="T4" fmla="*/ 22 w 48"/>
              <a:gd name="T5" fmla="*/ 22 h 54"/>
              <a:gd name="T6" fmla="*/ 24 w 48"/>
              <a:gd name="T7" fmla="*/ 21 h 54"/>
              <a:gd name="T8" fmla="*/ 30 w 48"/>
              <a:gd name="T9" fmla="*/ 5 h 54"/>
              <a:gd name="T10" fmla="*/ 29 w 48"/>
              <a:gd name="T11" fmla="*/ 4 h 54"/>
              <a:gd name="T12" fmla="*/ 27 w 48"/>
              <a:gd name="T13" fmla="*/ 2 h 54"/>
              <a:gd name="T14" fmla="*/ 23 w 48"/>
              <a:gd name="T15" fmla="*/ 0 h 54"/>
              <a:gd name="T16" fmla="*/ 20 w 48"/>
              <a:gd name="T17" fmla="*/ 0 h 54"/>
              <a:gd name="T18" fmla="*/ 16 w 48"/>
              <a:gd name="T19" fmla="*/ 1 h 54"/>
              <a:gd name="T20" fmla="*/ 15 w 48"/>
              <a:gd name="T21" fmla="*/ 1 h 54"/>
              <a:gd name="T22" fmla="*/ 8 w 48"/>
              <a:gd name="T23" fmla="*/ 19 h 54"/>
              <a:gd name="T24" fmla="*/ 12 w 48"/>
              <a:gd name="T25" fmla="*/ 18 h 54"/>
              <a:gd name="T26" fmla="*/ 21 w 48"/>
              <a:gd name="T27" fmla="*/ 27 h 54"/>
              <a:gd name="T28" fmla="*/ 19 w 48"/>
              <a:gd name="T29" fmla="*/ 24 h 54"/>
              <a:gd name="T30" fmla="*/ 15 w 48"/>
              <a:gd name="T31" fmla="*/ 22 h 54"/>
              <a:gd name="T32" fmla="*/ 11 w 48"/>
              <a:gd name="T33" fmla="*/ 22 h 54"/>
              <a:gd name="T34" fmla="*/ 8 w 48"/>
              <a:gd name="T35" fmla="*/ 23 h 54"/>
              <a:gd name="T36" fmla="*/ 7 w 48"/>
              <a:gd name="T37" fmla="*/ 24 h 54"/>
              <a:gd name="T38" fmla="*/ 0 w 48"/>
              <a:gd name="T39" fmla="*/ 41 h 54"/>
              <a:gd name="T40" fmla="*/ 4 w 48"/>
              <a:gd name="T41" fmla="*/ 40 h 54"/>
              <a:gd name="T42" fmla="*/ 8 w 48"/>
              <a:gd name="T43" fmla="*/ 40 h 54"/>
              <a:gd name="T44" fmla="*/ 12 w 48"/>
              <a:gd name="T45" fmla="*/ 42 h 54"/>
              <a:gd name="T46" fmla="*/ 15 w 48"/>
              <a:gd name="T47" fmla="*/ 45 h 54"/>
              <a:gd name="T48" fmla="*/ 22 w 48"/>
              <a:gd name="T49" fmla="*/ 28 h 54"/>
              <a:gd name="T50" fmla="*/ 35 w 48"/>
              <a:gd name="T51" fmla="*/ 36 h 54"/>
              <a:gd name="T52" fmla="*/ 32 w 48"/>
              <a:gd name="T53" fmla="*/ 36 h 54"/>
              <a:gd name="T54" fmla="*/ 27 w 48"/>
              <a:gd name="T55" fmla="*/ 34 h 54"/>
              <a:gd name="T56" fmla="*/ 24 w 48"/>
              <a:gd name="T57" fmla="*/ 31 h 54"/>
              <a:gd name="T58" fmla="*/ 18 w 48"/>
              <a:gd name="T59" fmla="*/ 48 h 54"/>
              <a:gd name="T60" fmla="*/ 18 w 48"/>
              <a:gd name="T61" fmla="*/ 49 h 54"/>
              <a:gd name="T62" fmla="*/ 21 w 48"/>
              <a:gd name="T63" fmla="*/ 52 h 54"/>
              <a:gd name="T64" fmla="*/ 25 w 48"/>
              <a:gd name="T65" fmla="*/ 54 h 54"/>
              <a:gd name="T66" fmla="*/ 27 w 48"/>
              <a:gd name="T67" fmla="*/ 54 h 54"/>
              <a:gd name="T68" fmla="*/ 28 w 48"/>
              <a:gd name="T69" fmla="*/ 54 h 54"/>
              <a:gd name="T70" fmla="*/ 32 w 48"/>
              <a:gd name="T71" fmla="*/ 53 h 54"/>
              <a:gd name="T72" fmla="*/ 33 w 48"/>
              <a:gd name="T73" fmla="*/ 52 h 54"/>
              <a:gd name="T74" fmla="*/ 39 w 48"/>
              <a:gd name="T75" fmla="*/ 35 h 54"/>
              <a:gd name="T76" fmla="*/ 35 w 48"/>
              <a:gd name="T77" fmla="*/ 36 h 54"/>
              <a:gd name="T78" fmla="*/ 44 w 48"/>
              <a:gd name="T79" fmla="*/ 13 h 54"/>
              <a:gd name="T80" fmla="*/ 40 w 48"/>
              <a:gd name="T81" fmla="*/ 13 h 54"/>
              <a:gd name="T82" fmla="*/ 35 w 48"/>
              <a:gd name="T83" fmla="*/ 11 h 54"/>
              <a:gd name="T84" fmla="*/ 33 w 48"/>
              <a:gd name="T85" fmla="*/ 8 h 54"/>
              <a:gd name="T86" fmla="*/ 26 w 48"/>
              <a:gd name="T87" fmla="*/ 26 h 54"/>
              <a:gd name="T88" fmla="*/ 27 w 48"/>
              <a:gd name="T89" fmla="*/ 27 h 54"/>
              <a:gd name="T90" fmla="*/ 29 w 48"/>
              <a:gd name="T91" fmla="*/ 29 h 54"/>
              <a:gd name="T92" fmla="*/ 33 w 48"/>
              <a:gd name="T93" fmla="*/ 31 h 54"/>
              <a:gd name="T94" fmla="*/ 35 w 48"/>
              <a:gd name="T95" fmla="*/ 32 h 54"/>
              <a:gd name="T96" fmla="*/ 39 w 48"/>
              <a:gd name="T97" fmla="*/ 31 h 54"/>
              <a:gd name="T98" fmla="*/ 41 w 48"/>
              <a:gd name="T99" fmla="*/ 30 h 54"/>
              <a:gd name="T100" fmla="*/ 47 w 48"/>
              <a:gd name="T101" fmla="*/ 14 h 54"/>
              <a:gd name="T102" fmla="*/ 46 w 48"/>
              <a:gd name="T10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4">
                <a:moveTo>
                  <a:pt x="12" y="18"/>
                </a:moveTo>
                <a:cubicBezTo>
                  <a:pt x="13" y="18"/>
                  <a:pt x="13" y="18"/>
                  <a:pt x="14" y="18"/>
                </a:cubicBezTo>
                <a:cubicBezTo>
                  <a:pt x="15" y="18"/>
                  <a:pt x="16" y="18"/>
                  <a:pt x="16" y="18"/>
                </a:cubicBezTo>
                <a:cubicBezTo>
                  <a:pt x="17" y="18"/>
                  <a:pt x="18" y="18"/>
                  <a:pt x="19" y="19"/>
                </a:cubicBezTo>
                <a:cubicBezTo>
                  <a:pt x="19" y="19"/>
                  <a:pt x="20" y="20"/>
                  <a:pt x="21" y="20"/>
                </a:cubicBezTo>
                <a:cubicBezTo>
                  <a:pt x="21" y="21"/>
                  <a:pt x="22" y="21"/>
                  <a:pt x="22" y="22"/>
                </a:cubicBezTo>
                <a:cubicBezTo>
                  <a:pt x="23" y="23"/>
                  <a:pt x="23" y="23"/>
                  <a:pt x="23" y="23"/>
                </a:cubicBezTo>
                <a:cubicBezTo>
                  <a:pt x="24" y="21"/>
                  <a:pt x="24" y="21"/>
                  <a:pt x="24" y="21"/>
                </a:cubicBezTo>
                <a:cubicBezTo>
                  <a:pt x="30" y="5"/>
                  <a:pt x="30" y="5"/>
                  <a:pt x="30" y="5"/>
                </a:cubicBezTo>
                <a:cubicBezTo>
                  <a:pt x="30" y="5"/>
                  <a:pt x="30" y="5"/>
                  <a:pt x="30" y="5"/>
                </a:cubicBezTo>
                <a:cubicBezTo>
                  <a:pt x="30" y="4"/>
                  <a:pt x="30" y="4"/>
                  <a:pt x="30" y="4"/>
                </a:cubicBezTo>
                <a:cubicBezTo>
                  <a:pt x="29" y="4"/>
                  <a:pt x="29" y="4"/>
                  <a:pt x="29" y="4"/>
                </a:cubicBezTo>
                <a:cubicBezTo>
                  <a:pt x="29" y="3"/>
                  <a:pt x="29" y="3"/>
                  <a:pt x="29" y="3"/>
                </a:cubicBezTo>
                <a:cubicBezTo>
                  <a:pt x="28" y="3"/>
                  <a:pt x="28" y="2"/>
                  <a:pt x="27" y="2"/>
                </a:cubicBezTo>
                <a:cubicBezTo>
                  <a:pt x="27" y="1"/>
                  <a:pt x="26" y="1"/>
                  <a:pt x="25" y="1"/>
                </a:cubicBezTo>
                <a:cubicBezTo>
                  <a:pt x="25" y="0"/>
                  <a:pt x="24" y="0"/>
                  <a:pt x="23" y="0"/>
                </a:cubicBezTo>
                <a:cubicBezTo>
                  <a:pt x="23" y="0"/>
                  <a:pt x="22" y="0"/>
                  <a:pt x="21" y="0"/>
                </a:cubicBezTo>
                <a:cubicBezTo>
                  <a:pt x="21" y="0"/>
                  <a:pt x="20" y="0"/>
                  <a:pt x="20" y="0"/>
                </a:cubicBezTo>
                <a:cubicBezTo>
                  <a:pt x="19" y="0"/>
                  <a:pt x="18" y="0"/>
                  <a:pt x="17" y="0"/>
                </a:cubicBezTo>
                <a:cubicBezTo>
                  <a:pt x="17" y="0"/>
                  <a:pt x="16" y="1"/>
                  <a:pt x="16" y="1"/>
                </a:cubicBezTo>
                <a:cubicBezTo>
                  <a:pt x="15" y="1"/>
                  <a:pt x="15" y="1"/>
                  <a:pt x="15" y="1"/>
                </a:cubicBezTo>
                <a:cubicBezTo>
                  <a:pt x="15" y="1"/>
                  <a:pt x="15" y="1"/>
                  <a:pt x="15" y="1"/>
                </a:cubicBezTo>
                <a:cubicBezTo>
                  <a:pt x="9" y="17"/>
                  <a:pt x="9" y="17"/>
                  <a:pt x="9" y="17"/>
                </a:cubicBezTo>
                <a:cubicBezTo>
                  <a:pt x="8" y="19"/>
                  <a:pt x="8" y="19"/>
                  <a:pt x="8" y="19"/>
                </a:cubicBezTo>
                <a:cubicBezTo>
                  <a:pt x="10" y="18"/>
                  <a:pt x="10" y="18"/>
                  <a:pt x="10" y="18"/>
                </a:cubicBezTo>
                <a:cubicBezTo>
                  <a:pt x="11" y="18"/>
                  <a:pt x="12" y="18"/>
                  <a:pt x="12" y="18"/>
                </a:cubicBezTo>
                <a:close/>
                <a:moveTo>
                  <a:pt x="22" y="27"/>
                </a:moveTo>
                <a:cubicBezTo>
                  <a:pt x="21" y="27"/>
                  <a:pt x="21" y="27"/>
                  <a:pt x="21" y="27"/>
                </a:cubicBezTo>
                <a:cubicBezTo>
                  <a:pt x="21" y="26"/>
                  <a:pt x="21" y="26"/>
                  <a:pt x="20" y="26"/>
                </a:cubicBezTo>
                <a:cubicBezTo>
                  <a:pt x="20" y="25"/>
                  <a:pt x="19" y="25"/>
                  <a:pt x="19" y="24"/>
                </a:cubicBezTo>
                <a:cubicBezTo>
                  <a:pt x="18" y="24"/>
                  <a:pt x="18" y="23"/>
                  <a:pt x="17" y="23"/>
                </a:cubicBezTo>
                <a:cubicBezTo>
                  <a:pt x="16" y="23"/>
                  <a:pt x="16" y="22"/>
                  <a:pt x="15" y="22"/>
                </a:cubicBezTo>
                <a:cubicBezTo>
                  <a:pt x="14" y="22"/>
                  <a:pt x="14" y="22"/>
                  <a:pt x="13" y="22"/>
                </a:cubicBezTo>
                <a:cubicBezTo>
                  <a:pt x="12" y="22"/>
                  <a:pt x="12" y="22"/>
                  <a:pt x="11" y="22"/>
                </a:cubicBezTo>
                <a:cubicBezTo>
                  <a:pt x="10" y="22"/>
                  <a:pt x="10" y="22"/>
                  <a:pt x="9" y="23"/>
                </a:cubicBezTo>
                <a:cubicBezTo>
                  <a:pt x="8" y="23"/>
                  <a:pt x="8" y="23"/>
                  <a:pt x="8" y="23"/>
                </a:cubicBezTo>
                <a:cubicBezTo>
                  <a:pt x="7" y="23"/>
                  <a:pt x="7" y="23"/>
                  <a:pt x="7" y="23"/>
                </a:cubicBezTo>
                <a:cubicBezTo>
                  <a:pt x="7" y="24"/>
                  <a:pt x="7" y="24"/>
                  <a:pt x="7" y="24"/>
                </a:cubicBezTo>
                <a:cubicBezTo>
                  <a:pt x="1" y="39"/>
                  <a:pt x="1" y="39"/>
                  <a:pt x="1" y="39"/>
                </a:cubicBezTo>
                <a:cubicBezTo>
                  <a:pt x="0" y="41"/>
                  <a:pt x="0" y="41"/>
                  <a:pt x="0" y="41"/>
                </a:cubicBezTo>
                <a:cubicBezTo>
                  <a:pt x="2" y="40"/>
                  <a:pt x="2" y="40"/>
                  <a:pt x="2" y="40"/>
                </a:cubicBezTo>
                <a:cubicBezTo>
                  <a:pt x="3" y="40"/>
                  <a:pt x="4" y="40"/>
                  <a:pt x="4" y="40"/>
                </a:cubicBezTo>
                <a:cubicBezTo>
                  <a:pt x="5" y="40"/>
                  <a:pt x="5" y="40"/>
                  <a:pt x="6" y="40"/>
                </a:cubicBezTo>
                <a:cubicBezTo>
                  <a:pt x="7" y="40"/>
                  <a:pt x="7" y="40"/>
                  <a:pt x="8" y="40"/>
                </a:cubicBezTo>
                <a:cubicBezTo>
                  <a:pt x="9" y="40"/>
                  <a:pt x="9" y="41"/>
                  <a:pt x="10" y="41"/>
                </a:cubicBezTo>
                <a:cubicBezTo>
                  <a:pt x="11" y="41"/>
                  <a:pt x="12" y="42"/>
                  <a:pt x="12" y="42"/>
                </a:cubicBezTo>
                <a:cubicBezTo>
                  <a:pt x="13" y="43"/>
                  <a:pt x="13" y="43"/>
                  <a:pt x="14" y="44"/>
                </a:cubicBezTo>
                <a:cubicBezTo>
                  <a:pt x="15" y="45"/>
                  <a:pt x="15" y="45"/>
                  <a:pt x="15" y="45"/>
                </a:cubicBezTo>
                <a:cubicBezTo>
                  <a:pt x="16" y="43"/>
                  <a:pt x="16" y="43"/>
                  <a:pt x="16" y="43"/>
                </a:cubicBezTo>
                <a:cubicBezTo>
                  <a:pt x="22" y="28"/>
                  <a:pt x="22" y="28"/>
                  <a:pt x="22" y="28"/>
                </a:cubicBezTo>
                <a:lnTo>
                  <a:pt x="22" y="27"/>
                </a:lnTo>
                <a:close/>
                <a:moveTo>
                  <a:pt x="35" y="36"/>
                </a:moveTo>
                <a:cubicBezTo>
                  <a:pt x="35" y="36"/>
                  <a:pt x="34" y="36"/>
                  <a:pt x="33" y="36"/>
                </a:cubicBezTo>
                <a:cubicBezTo>
                  <a:pt x="33" y="36"/>
                  <a:pt x="32" y="36"/>
                  <a:pt x="32" y="36"/>
                </a:cubicBezTo>
                <a:cubicBezTo>
                  <a:pt x="31" y="35"/>
                  <a:pt x="30" y="35"/>
                  <a:pt x="29" y="35"/>
                </a:cubicBezTo>
                <a:cubicBezTo>
                  <a:pt x="28" y="34"/>
                  <a:pt x="28" y="34"/>
                  <a:pt x="27" y="34"/>
                </a:cubicBezTo>
                <a:cubicBezTo>
                  <a:pt x="27" y="33"/>
                  <a:pt x="26" y="33"/>
                  <a:pt x="25" y="32"/>
                </a:cubicBezTo>
                <a:cubicBezTo>
                  <a:pt x="24" y="31"/>
                  <a:pt x="24" y="31"/>
                  <a:pt x="24" y="31"/>
                </a:cubicBezTo>
                <a:cubicBezTo>
                  <a:pt x="24" y="32"/>
                  <a:pt x="24" y="32"/>
                  <a:pt x="24" y="32"/>
                </a:cubicBezTo>
                <a:cubicBezTo>
                  <a:pt x="18" y="48"/>
                  <a:pt x="18" y="48"/>
                  <a:pt x="18" y="48"/>
                </a:cubicBezTo>
                <a:cubicBezTo>
                  <a:pt x="18" y="49"/>
                  <a:pt x="18" y="49"/>
                  <a:pt x="18" y="49"/>
                </a:cubicBezTo>
                <a:cubicBezTo>
                  <a:pt x="18" y="49"/>
                  <a:pt x="18" y="49"/>
                  <a:pt x="18" y="49"/>
                </a:cubicBezTo>
                <a:cubicBezTo>
                  <a:pt x="18" y="49"/>
                  <a:pt x="19" y="50"/>
                  <a:pt x="19" y="50"/>
                </a:cubicBezTo>
                <a:cubicBezTo>
                  <a:pt x="19" y="51"/>
                  <a:pt x="20" y="51"/>
                  <a:pt x="21" y="52"/>
                </a:cubicBezTo>
                <a:cubicBezTo>
                  <a:pt x="21" y="52"/>
                  <a:pt x="22" y="53"/>
                  <a:pt x="22" y="53"/>
                </a:cubicBezTo>
                <a:cubicBezTo>
                  <a:pt x="23" y="53"/>
                  <a:pt x="24" y="53"/>
                  <a:pt x="25" y="54"/>
                </a:cubicBezTo>
                <a:cubicBezTo>
                  <a:pt x="25" y="54"/>
                  <a:pt x="26" y="54"/>
                  <a:pt x="26" y="54"/>
                </a:cubicBezTo>
                <a:cubicBezTo>
                  <a:pt x="27" y="54"/>
                  <a:pt x="27" y="54"/>
                  <a:pt x="27" y="54"/>
                </a:cubicBezTo>
                <a:cubicBezTo>
                  <a:pt x="27" y="54"/>
                  <a:pt x="27" y="54"/>
                  <a:pt x="27" y="54"/>
                </a:cubicBezTo>
                <a:cubicBezTo>
                  <a:pt x="27" y="54"/>
                  <a:pt x="28" y="54"/>
                  <a:pt x="28" y="54"/>
                </a:cubicBezTo>
                <a:cubicBezTo>
                  <a:pt x="29" y="54"/>
                  <a:pt x="30" y="54"/>
                  <a:pt x="30" y="53"/>
                </a:cubicBezTo>
                <a:cubicBezTo>
                  <a:pt x="31" y="53"/>
                  <a:pt x="32" y="53"/>
                  <a:pt x="32" y="53"/>
                </a:cubicBezTo>
                <a:cubicBezTo>
                  <a:pt x="33" y="53"/>
                  <a:pt x="33" y="53"/>
                  <a:pt x="33" y="53"/>
                </a:cubicBezTo>
                <a:cubicBezTo>
                  <a:pt x="33" y="52"/>
                  <a:pt x="33" y="52"/>
                  <a:pt x="33" y="52"/>
                </a:cubicBezTo>
                <a:cubicBezTo>
                  <a:pt x="39" y="37"/>
                  <a:pt x="39" y="37"/>
                  <a:pt x="39" y="37"/>
                </a:cubicBezTo>
                <a:cubicBezTo>
                  <a:pt x="39" y="35"/>
                  <a:pt x="39" y="35"/>
                  <a:pt x="39" y="35"/>
                </a:cubicBezTo>
                <a:cubicBezTo>
                  <a:pt x="37" y="35"/>
                  <a:pt x="37" y="35"/>
                  <a:pt x="37" y="35"/>
                </a:cubicBezTo>
                <a:cubicBezTo>
                  <a:pt x="37" y="36"/>
                  <a:pt x="36" y="36"/>
                  <a:pt x="35" y="36"/>
                </a:cubicBezTo>
                <a:close/>
                <a:moveTo>
                  <a:pt x="46" y="13"/>
                </a:moveTo>
                <a:cubicBezTo>
                  <a:pt x="44" y="13"/>
                  <a:pt x="44" y="13"/>
                  <a:pt x="44" y="13"/>
                </a:cubicBezTo>
                <a:cubicBezTo>
                  <a:pt x="43" y="13"/>
                  <a:pt x="43" y="13"/>
                  <a:pt x="42" y="13"/>
                </a:cubicBezTo>
                <a:cubicBezTo>
                  <a:pt x="41" y="13"/>
                  <a:pt x="41" y="13"/>
                  <a:pt x="40" y="13"/>
                </a:cubicBezTo>
                <a:cubicBezTo>
                  <a:pt x="39" y="13"/>
                  <a:pt x="38" y="13"/>
                  <a:pt x="38" y="12"/>
                </a:cubicBezTo>
                <a:cubicBezTo>
                  <a:pt x="37" y="12"/>
                  <a:pt x="36" y="12"/>
                  <a:pt x="35" y="11"/>
                </a:cubicBezTo>
                <a:cubicBezTo>
                  <a:pt x="35" y="11"/>
                  <a:pt x="34" y="10"/>
                  <a:pt x="34" y="10"/>
                </a:cubicBezTo>
                <a:cubicBezTo>
                  <a:pt x="33" y="8"/>
                  <a:pt x="33" y="8"/>
                  <a:pt x="33" y="8"/>
                </a:cubicBezTo>
                <a:cubicBezTo>
                  <a:pt x="32" y="10"/>
                  <a:pt x="32" y="10"/>
                  <a:pt x="32" y="10"/>
                </a:cubicBezTo>
                <a:cubicBezTo>
                  <a:pt x="26" y="26"/>
                  <a:pt x="26" y="26"/>
                  <a:pt x="26" y="26"/>
                </a:cubicBezTo>
                <a:cubicBezTo>
                  <a:pt x="26" y="27"/>
                  <a:pt x="26" y="27"/>
                  <a:pt x="26" y="27"/>
                </a:cubicBezTo>
                <a:cubicBezTo>
                  <a:pt x="27" y="27"/>
                  <a:pt x="27" y="27"/>
                  <a:pt x="27" y="27"/>
                </a:cubicBezTo>
                <a:cubicBezTo>
                  <a:pt x="27" y="27"/>
                  <a:pt x="27" y="28"/>
                  <a:pt x="27" y="28"/>
                </a:cubicBezTo>
                <a:cubicBezTo>
                  <a:pt x="28" y="28"/>
                  <a:pt x="28" y="29"/>
                  <a:pt x="29" y="29"/>
                </a:cubicBezTo>
                <a:cubicBezTo>
                  <a:pt x="30" y="30"/>
                  <a:pt x="30" y="30"/>
                  <a:pt x="31" y="31"/>
                </a:cubicBezTo>
                <a:cubicBezTo>
                  <a:pt x="32" y="31"/>
                  <a:pt x="32" y="31"/>
                  <a:pt x="33" y="31"/>
                </a:cubicBezTo>
                <a:cubicBezTo>
                  <a:pt x="34" y="31"/>
                  <a:pt x="34" y="32"/>
                  <a:pt x="35" y="32"/>
                </a:cubicBezTo>
                <a:cubicBezTo>
                  <a:pt x="35" y="32"/>
                  <a:pt x="35" y="32"/>
                  <a:pt x="35" y="32"/>
                </a:cubicBezTo>
                <a:cubicBezTo>
                  <a:pt x="36" y="32"/>
                  <a:pt x="36" y="32"/>
                  <a:pt x="37" y="31"/>
                </a:cubicBezTo>
                <a:cubicBezTo>
                  <a:pt x="37" y="31"/>
                  <a:pt x="38" y="31"/>
                  <a:pt x="39" y="31"/>
                </a:cubicBezTo>
                <a:cubicBezTo>
                  <a:pt x="39" y="31"/>
                  <a:pt x="40" y="31"/>
                  <a:pt x="41" y="31"/>
                </a:cubicBezTo>
                <a:cubicBezTo>
                  <a:pt x="41" y="30"/>
                  <a:pt x="41" y="30"/>
                  <a:pt x="41" y="30"/>
                </a:cubicBezTo>
                <a:cubicBezTo>
                  <a:pt x="41" y="30"/>
                  <a:pt x="41" y="30"/>
                  <a:pt x="41" y="30"/>
                </a:cubicBezTo>
                <a:cubicBezTo>
                  <a:pt x="47" y="14"/>
                  <a:pt x="47" y="14"/>
                  <a:pt x="47" y="14"/>
                </a:cubicBezTo>
                <a:cubicBezTo>
                  <a:pt x="48" y="13"/>
                  <a:pt x="48" y="13"/>
                  <a:pt x="48" y="13"/>
                </a:cubicBezTo>
                <a:lnTo>
                  <a:pt x="46" y="13"/>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5" name="Freeform 28"/>
          <p:cNvSpPr>
            <a:spLocks/>
          </p:cNvSpPr>
          <p:nvPr/>
        </p:nvSpPr>
        <p:spPr bwMode="auto">
          <a:xfrm>
            <a:off x="7070181" y="4670515"/>
            <a:ext cx="134948" cy="149305"/>
          </a:xfrm>
          <a:custGeom>
            <a:avLst/>
            <a:gdLst>
              <a:gd name="T0" fmla="*/ 8 w 70"/>
              <a:gd name="T1" fmla="*/ 67 h 77"/>
              <a:gd name="T2" fmla="*/ 5 w 70"/>
              <a:gd name="T3" fmla="*/ 42 h 77"/>
              <a:gd name="T4" fmla="*/ 40 w 70"/>
              <a:gd name="T5" fmla="*/ 4 h 77"/>
              <a:gd name="T6" fmla="*/ 65 w 70"/>
              <a:gd name="T7" fmla="*/ 49 h 77"/>
              <a:gd name="T8" fmla="*/ 53 w 70"/>
              <a:gd name="T9" fmla="*/ 76 h 77"/>
              <a:gd name="T10" fmla="*/ 58 w 70"/>
              <a:gd name="T11" fmla="*/ 77 h 77"/>
              <a:gd name="T12" fmla="*/ 69 w 70"/>
              <a:gd name="T13" fmla="*/ 49 h 77"/>
              <a:gd name="T14" fmla="*/ 63 w 70"/>
              <a:gd name="T15" fmla="*/ 16 h 77"/>
              <a:gd name="T16" fmla="*/ 40 w 70"/>
              <a:gd name="T17" fmla="*/ 0 h 77"/>
              <a:gd name="T18" fmla="*/ 37 w 70"/>
              <a:gd name="T19" fmla="*/ 0 h 77"/>
              <a:gd name="T20" fmla="*/ 1 w 70"/>
              <a:gd name="T21" fmla="*/ 41 h 77"/>
              <a:gd name="T22" fmla="*/ 3 w 70"/>
              <a:gd name="T23" fmla="*/ 66 h 77"/>
              <a:gd name="T24" fmla="*/ 8 w 70"/>
              <a:gd name="T2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7">
                <a:moveTo>
                  <a:pt x="8" y="67"/>
                </a:moveTo>
                <a:cubicBezTo>
                  <a:pt x="5" y="60"/>
                  <a:pt x="4" y="51"/>
                  <a:pt x="5" y="42"/>
                </a:cubicBezTo>
                <a:cubicBezTo>
                  <a:pt x="8" y="19"/>
                  <a:pt x="23" y="2"/>
                  <a:pt x="40" y="4"/>
                </a:cubicBezTo>
                <a:cubicBezTo>
                  <a:pt x="56" y="6"/>
                  <a:pt x="67" y="26"/>
                  <a:pt x="65" y="49"/>
                </a:cubicBezTo>
                <a:cubicBezTo>
                  <a:pt x="63" y="60"/>
                  <a:pt x="59" y="69"/>
                  <a:pt x="53" y="76"/>
                </a:cubicBezTo>
                <a:cubicBezTo>
                  <a:pt x="58" y="77"/>
                  <a:pt x="58" y="77"/>
                  <a:pt x="58" y="77"/>
                </a:cubicBezTo>
                <a:cubicBezTo>
                  <a:pt x="63" y="70"/>
                  <a:pt x="67" y="60"/>
                  <a:pt x="69" y="49"/>
                </a:cubicBezTo>
                <a:cubicBezTo>
                  <a:pt x="70" y="37"/>
                  <a:pt x="68" y="26"/>
                  <a:pt x="63" y="16"/>
                </a:cubicBezTo>
                <a:cubicBezTo>
                  <a:pt x="57" y="7"/>
                  <a:pt x="49" y="1"/>
                  <a:pt x="40" y="0"/>
                </a:cubicBezTo>
                <a:cubicBezTo>
                  <a:pt x="39" y="0"/>
                  <a:pt x="38" y="0"/>
                  <a:pt x="37" y="0"/>
                </a:cubicBezTo>
                <a:cubicBezTo>
                  <a:pt x="19" y="0"/>
                  <a:pt x="4" y="18"/>
                  <a:pt x="1" y="41"/>
                </a:cubicBezTo>
                <a:cubicBezTo>
                  <a:pt x="0" y="50"/>
                  <a:pt x="1" y="59"/>
                  <a:pt x="3" y="66"/>
                </a:cubicBezTo>
                <a:lnTo>
                  <a:pt x="8" y="67"/>
                </a:ln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7" name="Freeform 30"/>
          <p:cNvSpPr>
            <a:spLocks/>
          </p:cNvSpPr>
          <p:nvPr/>
        </p:nvSpPr>
        <p:spPr bwMode="auto">
          <a:xfrm>
            <a:off x="7822609" y="4727940"/>
            <a:ext cx="34455" cy="25841"/>
          </a:xfrm>
          <a:custGeom>
            <a:avLst/>
            <a:gdLst>
              <a:gd name="T0" fmla="*/ 18 w 18"/>
              <a:gd name="T1" fmla="*/ 0 h 14"/>
              <a:gd name="T2" fmla="*/ 16 w 18"/>
              <a:gd name="T3" fmla="*/ 6 h 14"/>
              <a:gd name="T4" fmla="*/ 12 w 18"/>
              <a:gd name="T5" fmla="*/ 11 h 14"/>
              <a:gd name="T6" fmla="*/ 6 w 18"/>
              <a:gd name="T7" fmla="*/ 14 h 14"/>
              <a:gd name="T8" fmla="*/ 0 w 18"/>
              <a:gd name="T9" fmla="*/ 14 h 14"/>
              <a:gd name="T10" fmla="*/ 6 w 18"/>
              <a:gd name="T11" fmla="*/ 14 h 14"/>
              <a:gd name="T12" fmla="*/ 12 w 18"/>
              <a:gd name="T13" fmla="*/ 11 h 14"/>
              <a:gd name="T14" fmla="*/ 16 w 18"/>
              <a:gd name="T15" fmla="*/ 6 h 14"/>
              <a:gd name="T16" fmla="*/ 18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0"/>
                </a:moveTo>
                <a:cubicBezTo>
                  <a:pt x="18" y="2"/>
                  <a:pt x="17" y="4"/>
                  <a:pt x="16" y="6"/>
                </a:cubicBezTo>
                <a:cubicBezTo>
                  <a:pt x="15" y="8"/>
                  <a:pt x="13" y="10"/>
                  <a:pt x="12" y="11"/>
                </a:cubicBezTo>
                <a:cubicBezTo>
                  <a:pt x="10" y="12"/>
                  <a:pt x="8" y="13"/>
                  <a:pt x="6" y="14"/>
                </a:cubicBezTo>
                <a:cubicBezTo>
                  <a:pt x="4" y="14"/>
                  <a:pt x="2" y="14"/>
                  <a:pt x="0" y="14"/>
                </a:cubicBezTo>
                <a:cubicBezTo>
                  <a:pt x="2" y="14"/>
                  <a:pt x="4" y="14"/>
                  <a:pt x="6" y="14"/>
                </a:cubicBezTo>
                <a:cubicBezTo>
                  <a:pt x="8" y="13"/>
                  <a:pt x="10" y="12"/>
                  <a:pt x="12" y="11"/>
                </a:cubicBezTo>
                <a:cubicBezTo>
                  <a:pt x="13" y="10"/>
                  <a:pt x="15" y="8"/>
                  <a:pt x="16" y="6"/>
                </a:cubicBezTo>
                <a:cubicBezTo>
                  <a:pt x="17" y="4"/>
                  <a:pt x="18" y="2"/>
                  <a:pt x="18" y="0"/>
                </a:cubicBezTo>
                <a:close/>
              </a:path>
            </a:pathLst>
          </a:custGeom>
          <a:solidFill>
            <a:srgbClr val="0072C6"/>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8" name="Freeform 31"/>
          <p:cNvSpPr>
            <a:spLocks/>
          </p:cNvSpPr>
          <p:nvPr/>
        </p:nvSpPr>
        <p:spPr bwMode="auto">
          <a:xfrm>
            <a:off x="7320140" y="4156561"/>
            <a:ext cx="37326" cy="28713"/>
          </a:xfrm>
          <a:custGeom>
            <a:avLst/>
            <a:gdLst>
              <a:gd name="T0" fmla="*/ 0 w 18"/>
              <a:gd name="T1" fmla="*/ 14 h 14"/>
              <a:gd name="T2" fmla="*/ 2 w 18"/>
              <a:gd name="T3" fmla="*/ 8 h 14"/>
              <a:gd name="T4" fmla="*/ 6 w 18"/>
              <a:gd name="T5" fmla="*/ 4 h 14"/>
              <a:gd name="T6" fmla="*/ 12 w 18"/>
              <a:gd name="T7" fmla="*/ 1 h 14"/>
              <a:gd name="T8" fmla="*/ 18 w 18"/>
              <a:gd name="T9" fmla="*/ 0 h 14"/>
              <a:gd name="T10" fmla="*/ 12 w 18"/>
              <a:gd name="T11" fmla="*/ 1 h 14"/>
              <a:gd name="T12" fmla="*/ 6 w 18"/>
              <a:gd name="T13" fmla="*/ 4 h 14"/>
              <a:gd name="T14" fmla="*/ 2 w 18"/>
              <a:gd name="T15" fmla="*/ 8 h 14"/>
              <a:gd name="T16" fmla="*/ 0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0" y="14"/>
                </a:moveTo>
                <a:cubicBezTo>
                  <a:pt x="1" y="12"/>
                  <a:pt x="1" y="10"/>
                  <a:pt x="2" y="8"/>
                </a:cubicBezTo>
                <a:cubicBezTo>
                  <a:pt x="3" y="6"/>
                  <a:pt x="5" y="5"/>
                  <a:pt x="6" y="4"/>
                </a:cubicBezTo>
                <a:cubicBezTo>
                  <a:pt x="8" y="2"/>
                  <a:pt x="10" y="1"/>
                  <a:pt x="12" y="1"/>
                </a:cubicBezTo>
                <a:cubicBezTo>
                  <a:pt x="14" y="0"/>
                  <a:pt x="16" y="0"/>
                  <a:pt x="18" y="0"/>
                </a:cubicBezTo>
                <a:cubicBezTo>
                  <a:pt x="16" y="0"/>
                  <a:pt x="14" y="0"/>
                  <a:pt x="12" y="1"/>
                </a:cubicBezTo>
                <a:cubicBezTo>
                  <a:pt x="10" y="1"/>
                  <a:pt x="8" y="2"/>
                  <a:pt x="6" y="4"/>
                </a:cubicBezTo>
                <a:cubicBezTo>
                  <a:pt x="5" y="5"/>
                  <a:pt x="3" y="6"/>
                  <a:pt x="2" y="8"/>
                </a:cubicBezTo>
                <a:cubicBezTo>
                  <a:pt x="1" y="10"/>
                  <a:pt x="1" y="12"/>
                  <a:pt x="0" y="14"/>
                </a:cubicBez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49" name="Freeform 32"/>
          <p:cNvSpPr>
            <a:spLocks/>
          </p:cNvSpPr>
          <p:nvPr/>
        </p:nvSpPr>
        <p:spPr bwMode="auto">
          <a:xfrm>
            <a:off x="7515385" y="4070423"/>
            <a:ext cx="5742" cy="0"/>
          </a:xfrm>
          <a:custGeom>
            <a:avLst/>
            <a:gdLst>
              <a:gd name="T0" fmla="*/ 3 w 3"/>
              <a:gd name="T1" fmla="*/ 3 w 3"/>
              <a:gd name="T2" fmla="*/ 2 w 3"/>
              <a:gd name="T3" fmla="*/ 1 w 3"/>
              <a:gd name="T4" fmla="*/ 0 w 3"/>
              <a:gd name="T5" fmla="*/ 1 w 3"/>
              <a:gd name="T6" fmla="*/ 2 w 3"/>
              <a:gd name="T7" fmla="*/ 3 w 3"/>
              <a:gd name="T8"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3" y="0"/>
                </a:moveTo>
                <a:cubicBezTo>
                  <a:pt x="3" y="0"/>
                  <a:pt x="3" y="0"/>
                  <a:pt x="3" y="0"/>
                </a:cubicBezTo>
                <a:cubicBezTo>
                  <a:pt x="2" y="0"/>
                  <a:pt x="2" y="0"/>
                  <a:pt x="2" y="0"/>
                </a:cubicBezTo>
                <a:cubicBezTo>
                  <a:pt x="1" y="0"/>
                  <a:pt x="1" y="0"/>
                  <a:pt x="1" y="0"/>
                </a:cubicBezTo>
                <a:cubicBezTo>
                  <a:pt x="1" y="0"/>
                  <a:pt x="0" y="0"/>
                  <a:pt x="0" y="0"/>
                </a:cubicBezTo>
                <a:cubicBezTo>
                  <a:pt x="0" y="0"/>
                  <a:pt x="1" y="0"/>
                  <a:pt x="1" y="0"/>
                </a:cubicBezTo>
                <a:cubicBezTo>
                  <a:pt x="1" y="0"/>
                  <a:pt x="1" y="0"/>
                  <a:pt x="2" y="0"/>
                </a:cubicBezTo>
                <a:cubicBezTo>
                  <a:pt x="2" y="0"/>
                  <a:pt x="2" y="0"/>
                  <a:pt x="3" y="0"/>
                </a:cubicBezTo>
                <a:cubicBezTo>
                  <a:pt x="3" y="0"/>
                  <a:pt x="3" y="0"/>
                  <a:pt x="3" y="0"/>
                </a:cubicBez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0" name="Freeform 33"/>
          <p:cNvSpPr>
            <a:spLocks/>
          </p:cNvSpPr>
          <p:nvPr/>
        </p:nvSpPr>
        <p:spPr bwMode="auto">
          <a:xfrm>
            <a:off x="7452218" y="4357548"/>
            <a:ext cx="146434" cy="269898"/>
          </a:xfrm>
          <a:custGeom>
            <a:avLst/>
            <a:gdLst>
              <a:gd name="T0" fmla="*/ 54 w 76"/>
              <a:gd name="T1" fmla="*/ 140 h 140"/>
              <a:gd name="T2" fmla="*/ 30 w 76"/>
              <a:gd name="T3" fmla="*/ 130 h 140"/>
              <a:gd name="T4" fmla="*/ 12 w 76"/>
              <a:gd name="T5" fmla="*/ 112 h 140"/>
              <a:gd name="T6" fmla="*/ 2 w 76"/>
              <a:gd name="T7" fmla="*/ 88 h 140"/>
              <a:gd name="T8" fmla="*/ 1 w 76"/>
              <a:gd name="T9" fmla="*/ 60 h 140"/>
              <a:gd name="T10" fmla="*/ 11 w 76"/>
              <a:gd name="T11" fmla="*/ 35 h 140"/>
              <a:gd name="T12" fmla="*/ 28 w 76"/>
              <a:gd name="T13" fmla="*/ 15 h 140"/>
              <a:gd name="T14" fmla="*/ 50 w 76"/>
              <a:gd name="T15" fmla="*/ 3 h 140"/>
              <a:gd name="T16" fmla="*/ 76 w 76"/>
              <a:gd name="T17" fmla="*/ 2 h 140"/>
              <a:gd name="T18" fmla="*/ 50 w 76"/>
              <a:gd name="T19" fmla="*/ 3 h 140"/>
              <a:gd name="T20" fmla="*/ 28 w 76"/>
              <a:gd name="T21" fmla="*/ 15 h 140"/>
              <a:gd name="T22" fmla="*/ 11 w 76"/>
              <a:gd name="T23" fmla="*/ 35 h 140"/>
              <a:gd name="T24" fmla="*/ 1 w 76"/>
              <a:gd name="T25" fmla="*/ 60 h 140"/>
              <a:gd name="T26" fmla="*/ 2 w 76"/>
              <a:gd name="T27" fmla="*/ 88 h 140"/>
              <a:gd name="T28" fmla="*/ 12 w 76"/>
              <a:gd name="T29" fmla="*/ 112 h 140"/>
              <a:gd name="T30" fmla="*/ 30 w 76"/>
              <a:gd name="T31" fmla="*/ 130 h 140"/>
              <a:gd name="T32" fmla="*/ 54 w 76"/>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0">
                <a:moveTo>
                  <a:pt x="54" y="140"/>
                </a:moveTo>
                <a:cubicBezTo>
                  <a:pt x="45"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ubicBezTo>
                  <a:pt x="67" y="0"/>
                  <a:pt x="59" y="1"/>
                  <a:pt x="50" y="3"/>
                </a:cubicBezTo>
                <a:cubicBezTo>
                  <a:pt x="42" y="6"/>
                  <a:pt x="34" y="9"/>
                  <a:pt x="28" y="15"/>
                </a:cubicBezTo>
                <a:cubicBezTo>
                  <a:pt x="21" y="20"/>
                  <a:pt x="15" y="27"/>
                  <a:pt x="11" y="35"/>
                </a:cubicBezTo>
                <a:cubicBezTo>
                  <a:pt x="6" y="42"/>
                  <a:pt x="3" y="51"/>
                  <a:pt x="1" y="60"/>
                </a:cubicBezTo>
                <a:cubicBezTo>
                  <a:pt x="0" y="70"/>
                  <a:pt x="0" y="79"/>
                  <a:pt x="2" y="88"/>
                </a:cubicBezTo>
                <a:cubicBezTo>
                  <a:pt x="4" y="97"/>
                  <a:pt x="8" y="105"/>
                  <a:pt x="12" y="112"/>
                </a:cubicBezTo>
                <a:cubicBezTo>
                  <a:pt x="17" y="119"/>
                  <a:pt x="23" y="125"/>
                  <a:pt x="30" y="130"/>
                </a:cubicBezTo>
                <a:cubicBezTo>
                  <a:pt x="37" y="135"/>
                  <a:pt x="45" y="138"/>
                  <a:pt x="54" y="14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52" name="Freeform 37"/>
          <p:cNvSpPr>
            <a:spLocks/>
          </p:cNvSpPr>
          <p:nvPr/>
        </p:nvSpPr>
        <p:spPr bwMode="auto">
          <a:xfrm>
            <a:off x="7917360" y="4170917"/>
            <a:ext cx="20098" cy="20098"/>
          </a:xfrm>
          <a:custGeom>
            <a:avLst/>
            <a:gdLst>
              <a:gd name="T0" fmla="*/ 7 w 7"/>
              <a:gd name="T1" fmla="*/ 1 h 7"/>
              <a:gd name="T2" fmla="*/ 6 w 7"/>
              <a:gd name="T3" fmla="*/ 7 h 7"/>
              <a:gd name="T4" fmla="*/ 0 w 7"/>
              <a:gd name="T5" fmla="*/ 6 h 7"/>
              <a:gd name="T6" fmla="*/ 2 w 7"/>
              <a:gd name="T7" fmla="*/ 0 h 7"/>
              <a:gd name="T8" fmla="*/ 7 w 7"/>
              <a:gd name="T9" fmla="*/ 1 h 7"/>
            </a:gdLst>
            <a:ahLst/>
            <a:cxnLst>
              <a:cxn ang="0">
                <a:pos x="T0" y="T1"/>
              </a:cxn>
              <a:cxn ang="0">
                <a:pos x="T2" y="T3"/>
              </a:cxn>
              <a:cxn ang="0">
                <a:pos x="T4" y="T5"/>
              </a:cxn>
              <a:cxn ang="0">
                <a:pos x="T6" y="T7"/>
              </a:cxn>
              <a:cxn ang="0">
                <a:pos x="T8" y="T9"/>
              </a:cxn>
            </a:cxnLst>
            <a:rect l="0" t="0" r="r" b="b"/>
            <a:pathLst>
              <a:path w="7" h="7">
                <a:moveTo>
                  <a:pt x="7" y="1"/>
                </a:moveTo>
                <a:lnTo>
                  <a:pt x="6" y="7"/>
                </a:lnTo>
                <a:lnTo>
                  <a:pt x="0" y="6"/>
                </a:lnTo>
                <a:lnTo>
                  <a:pt x="2" y="0"/>
                </a:lnTo>
                <a:lnTo>
                  <a:pt x="7" y="1"/>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4" name="Freeform 39"/>
          <p:cNvSpPr>
            <a:spLocks/>
          </p:cNvSpPr>
          <p:nvPr/>
        </p:nvSpPr>
        <p:spPr bwMode="auto">
          <a:xfrm>
            <a:off x="7903004" y="4234085"/>
            <a:ext cx="25841" cy="34455"/>
          </a:xfrm>
          <a:custGeom>
            <a:avLst/>
            <a:gdLst>
              <a:gd name="T0" fmla="*/ 0 w 14"/>
              <a:gd name="T1" fmla="*/ 0 h 19"/>
              <a:gd name="T2" fmla="*/ 6 w 14"/>
              <a:gd name="T3" fmla="*/ 2 h 19"/>
              <a:gd name="T4" fmla="*/ 11 w 14"/>
              <a:gd name="T5" fmla="*/ 7 h 19"/>
              <a:gd name="T6" fmla="*/ 13 w 14"/>
              <a:gd name="T7" fmla="*/ 13 h 19"/>
              <a:gd name="T8" fmla="*/ 13 w 14"/>
              <a:gd name="T9" fmla="*/ 19 h 19"/>
              <a:gd name="T10" fmla="*/ 13 w 14"/>
              <a:gd name="T11" fmla="*/ 13 h 19"/>
              <a:gd name="T12" fmla="*/ 11 w 14"/>
              <a:gd name="T13" fmla="*/ 7 h 19"/>
              <a:gd name="T14" fmla="*/ 6 w 14"/>
              <a:gd name="T15" fmla="*/ 2 h 19"/>
              <a:gd name="T16" fmla="*/ 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0" y="0"/>
                </a:moveTo>
                <a:cubicBezTo>
                  <a:pt x="2" y="0"/>
                  <a:pt x="4" y="1"/>
                  <a:pt x="6" y="2"/>
                </a:cubicBezTo>
                <a:cubicBezTo>
                  <a:pt x="8" y="3"/>
                  <a:pt x="9" y="5"/>
                  <a:pt x="11" y="7"/>
                </a:cubicBezTo>
                <a:cubicBezTo>
                  <a:pt x="12" y="8"/>
                  <a:pt x="13" y="10"/>
                  <a:pt x="13" y="13"/>
                </a:cubicBezTo>
                <a:cubicBezTo>
                  <a:pt x="14" y="15"/>
                  <a:pt x="14" y="17"/>
                  <a:pt x="13" y="19"/>
                </a:cubicBezTo>
                <a:cubicBezTo>
                  <a:pt x="14" y="17"/>
                  <a:pt x="14" y="15"/>
                  <a:pt x="13" y="13"/>
                </a:cubicBezTo>
                <a:cubicBezTo>
                  <a:pt x="13" y="10"/>
                  <a:pt x="12" y="8"/>
                  <a:pt x="11" y="7"/>
                </a:cubicBezTo>
                <a:cubicBezTo>
                  <a:pt x="9" y="5"/>
                  <a:pt x="8" y="3"/>
                  <a:pt x="6" y="2"/>
                </a:cubicBezTo>
                <a:cubicBezTo>
                  <a:pt x="4" y="1"/>
                  <a:pt x="2" y="0"/>
                  <a:pt x="0" y="0"/>
                </a:cubicBez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5" name="Freeform 40"/>
          <p:cNvSpPr>
            <a:spLocks/>
          </p:cNvSpPr>
          <p:nvPr/>
        </p:nvSpPr>
        <p:spPr bwMode="auto">
          <a:xfrm>
            <a:off x="7897261" y="4297252"/>
            <a:ext cx="25841" cy="17228"/>
          </a:xfrm>
          <a:custGeom>
            <a:avLst/>
            <a:gdLst>
              <a:gd name="T0" fmla="*/ 12 w 12"/>
              <a:gd name="T1" fmla="*/ 8 h 8"/>
              <a:gd name="T2" fmla="*/ 10 w 12"/>
              <a:gd name="T3" fmla="*/ 5 h 8"/>
              <a:gd name="T4" fmla="*/ 7 w 12"/>
              <a:gd name="T5" fmla="*/ 3 h 8"/>
              <a:gd name="T6" fmla="*/ 4 w 12"/>
              <a:gd name="T7" fmla="*/ 1 h 8"/>
              <a:gd name="T8" fmla="*/ 0 w 12"/>
              <a:gd name="T9" fmla="*/ 0 h 8"/>
              <a:gd name="T10" fmla="*/ 4 w 12"/>
              <a:gd name="T11" fmla="*/ 1 h 8"/>
              <a:gd name="T12" fmla="*/ 7 w 12"/>
              <a:gd name="T13" fmla="*/ 3 h 8"/>
              <a:gd name="T14" fmla="*/ 10 w 12"/>
              <a:gd name="T15" fmla="*/ 5 h 8"/>
              <a:gd name="T16" fmla="*/ 12 w 1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12" y="8"/>
                </a:moveTo>
                <a:cubicBezTo>
                  <a:pt x="11" y="7"/>
                  <a:pt x="11" y="6"/>
                  <a:pt x="10" y="5"/>
                </a:cubicBezTo>
                <a:cubicBezTo>
                  <a:pt x="9" y="4"/>
                  <a:pt x="8" y="4"/>
                  <a:pt x="7" y="3"/>
                </a:cubicBezTo>
                <a:cubicBezTo>
                  <a:pt x="6" y="2"/>
                  <a:pt x="5" y="2"/>
                  <a:pt x="4" y="1"/>
                </a:cubicBezTo>
                <a:cubicBezTo>
                  <a:pt x="3" y="1"/>
                  <a:pt x="1" y="1"/>
                  <a:pt x="0" y="0"/>
                </a:cubicBezTo>
                <a:cubicBezTo>
                  <a:pt x="1" y="1"/>
                  <a:pt x="3" y="1"/>
                  <a:pt x="4" y="1"/>
                </a:cubicBezTo>
                <a:cubicBezTo>
                  <a:pt x="5" y="2"/>
                  <a:pt x="6" y="2"/>
                  <a:pt x="7" y="3"/>
                </a:cubicBezTo>
                <a:cubicBezTo>
                  <a:pt x="8" y="4"/>
                  <a:pt x="9" y="4"/>
                  <a:pt x="10" y="5"/>
                </a:cubicBezTo>
                <a:cubicBezTo>
                  <a:pt x="11" y="6"/>
                  <a:pt x="11" y="7"/>
                  <a:pt x="12" y="8"/>
                </a:cubicBez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6" name="Freeform 41"/>
          <p:cNvSpPr>
            <a:spLocks noEditPoints="1"/>
          </p:cNvSpPr>
          <p:nvPr/>
        </p:nvSpPr>
        <p:spPr bwMode="auto">
          <a:xfrm>
            <a:off x="7501029" y="4010127"/>
            <a:ext cx="625932" cy="152176"/>
          </a:xfrm>
          <a:custGeom>
            <a:avLst/>
            <a:gdLst>
              <a:gd name="T0" fmla="*/ 310 w 324"/>
              <a:gd name="T1" fmla="*/ 36 h 79"/>
              <a:gd name="T2" fmla="*/ 316 w 324"/>
              <a:gd name="T3" fmla="*/ 38 h 79"/>
              <a:gd name="T4" fmla="*/ 321 w 324"/>
              <a:gd name="T5" fmla="*/ 43 h 79"/>
              <a:gd name="T6" fmla="*/ 324 w 324"/>
              <a:gd name="T7" fmla="*/ 49 h 79"/>
              <a:gd name="T8" fmla="*/ 324 w 324"/>
              <a:gd name="T9" fmla="*/ 56 h 79"/>
              <a:gd name="T10" fmla="*/ 320 w 324"/>
              <a:gd name="T11" fmla="*/ 79 h 79"/>
              <a:gd name="T12" fmla="*/ 318 w 324"/>
              <a:gd name="T13" fmla="*/ 76 h 79"/>
              <a:gd name="T14" fmla="*/ 315 w 324"/>
              <a:gd name="T15" fmla="*/ 73 h 79"/>
              <a:gd name="T16" fmla="*/ 312 w 324"/>
              <a:gd name="T17" fmla="*/ 72 h 79"/>
              <a:gd name="T18" fmla="*/ 308 w 324"/>
              <a:gd name="T19" fmla="*/ 71 h 79"/>
              <a:gd name="T20" fmla="*/ 10 w 324"/>
              <a:gd name="T21" fmla="*/ 32 h 79"/>
              <a:gd name="T22" fmla="*/ 10 w 324"/>
              <a:gd name="T23" fmla="*/ 32 h 79"/>
              <a:gd name="T24" fmla="*/ 9 w 324"/>
              <a:gd name="T25" fmla="*/ 32 h 79"/>
              <a:gd name="T26" fmla="*/ 8 w 324"/>
              <a:gd name="T27" fmla="*/ 32 h 79"/>
              <a:gd name="T28" fmla="*/ 7 w 324"/>
              <a:gd name="T29" fmla="*/ 32 h 79"/>
              <a:gd name="T30" fmla="*/ 0 w 324"/>
              <a:gd name="T31" fmla="*/ 31 h 79"/>
              <a:gd name="T32" fmla="*/ 2 w 324"/>
              <a:gd name="T33" fmla="*/ 15 h 79"/>
              <a:gd name="T34" fmla="*/ 5 w 324"/>
              <a:gd name="T35" fmla="*/ 8 h 79"/>
              <a:gd name="T36" fmla="*/ 9 w 324"/>
              <a:gd name="T37" fmla="*/ 4 h 79"/>
              <a:gd name="T38" fmla="*/ 14 w 324"/>
              <a:gd name="T39" fmla="*/ 1 h 79"/>
              <a:gd name="T40" fmla="*/ 20 w 324"/>
              <a:gd name="T41" fmla="*/ 0 h 79"/>
              <a:gd name="T42" fmla="*/ 310 w 324"/>
              <a:gd name="T43" fmla="*/ 36 h 79"/>
              <a:gd name="T44" fmla="*/ 303 w 324"/>
              <a:gd name="T45" fmla="*/ 60 h 79"/>
              <a:gd name="T46" fmla="*/ 298 w 324"/>
              <a:gd name="T47" fmla="*/ 53 h 79"/>
              <a:gd name="T48" fmla="*/ 305 w 324"/>
              <a:gd name="T49" fmla="*/ 47 h 79"/>
              <a:gd name="T50" fmla="*/ 301 w 324"/>
              <a:gd name="T51" fmla="*/ 47 h 79"/>
              <a:gd name="T52" fmla="*/ 296 w 324"/>
              <a:gd name="T53" fmla="*/ 50 h 79"/>
              <a:gd name="T54" fmla="*/ 293 w 324"/>
              <a:gd name="T55" fmla="*/ 46 h 79"/>
              <a:gd name="T56" fmla="*/ 289 w 324"/>
              <a:gd name="T57" fmla="*/ 45 h 79"/>
              <a:gd name="T58" fmla="*/ 294 w 324"/>
              <a:gd name="T59" fmla="*/ 52 h 79"/>
              <a:gd name="T60" fmla="*/ 287 w 324"/>
              <a:gd name="T61" fmla="*/ 58 h 79"/>
              <a:gd name="T62" fmla="*/ 291 w 324"/>
              <a:gd name="T63" fmla="*/ 58 h 79"/>
              <a:gd name="T64" fmla="*/ 291 w 324"/>
              <a:gd name="T65" fmla="*/ 58 h 79"/>
              <a:gd name="T66" fmla="*/ 296 w 324"/>
              <a:gd name="T67" fmla="*/ 54 h 79"/>
              <a:gd name="T68" fmla="*/ 297 w 324"/>
              <a:gd name="T69" fmla="*/ 56 h 79"/>
              <a:gd name="T70" fmla="*/ 299 w 324"/>
              <a:gd name="T71" fmla="*/ 59 h 79"/>
              <a:gd name="T72" fmla="*/ 303 w 324"/>
              <a:gd name="T73" fmla="*/ 60 h 79"/>
              <a:gd name="T74" fmla="*/ 277 w 324"/>
              <a:gd name="T75" fmla="*/ 56 h 79"/>
              <a:gd name="T76" fmla="*/ 279 w 324"/>
              <a:gd name="T77" fmla="*/ 44 h 79"/>
              <a:gd name="T78" fmla="*/ 267 w 324"/>
              <a:gd name="T79" fmla="*/ 42 h 79"/>
              <a:gd name="T80" fmla="*/ 265 w 324"/>
              <a:gd name="T81" fmla="*/ 55 h 79"/>
              <a:gd name="T82" fmla="*/ 277 w 324"/>
              <a:gd name="T83" fmla="*/ 56 h 79"/>
              <a:gd name="T84" fmla="*/ 257 w 324"/>
              <a:gd name="T85" fmla="*/ 54 h 79"/>
              <a:gd name="T86" fmla="*/ 257 w 324"/>
              <a:gd name="T87" fmla="*/ 51 h 79"/>
              <a:gd name="T88" fmla="*/ 242 w 324"/>
              <a:gd name="T89" fmla="*/ 49 h 79"/>
              <a:gd name="T90" fmla="*/ 242 w 324"/>
              <a:gd name="T91" fmla="*/ 52 h 79"/>
              <a:gd name="T92" fmla="*/ 257 w 324"/>
              <a:gd name="T9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79">
                <a:moveTo>
                  <a:pt x="310" y="36"/>
                </a:moveTo>
                <a:cubicBezTo>
                  <a:pt x="312" y="37"/>
                  <a:pt x="315" y="37"/>
                  <a:pt x="316" y="38"/>
                </a:cubicBezTo>
                <a:cubicBezTo>
                  <a:pt x="318" y="40"/>
                  <a:pt x="320" y="41"/>
                  <a:pt x="321" y="43"/>
                </a:cubicBezTo>
                <a:cubicBezTo>
                  <a:pt x="322" y="45"/>
                  <a:pt x="323" y="47"/>
                  <a:pt x="324" y="49"/>
                </a:cubicBezTo>
                <a:cubicBezTo>
                  <a:pt x="324" y="51"/>
                  <a:pt x="324" y="53"/>
                  <a:pt x="324" y="56"/>
                </a:cubicBezTo>
                <a:cubicBezTo>
                  <a:pt x="320" y="79"/>
                  <a:pt x="320" y="79"/>
                  <a:pt x="320" y="79"/>
                </a:cubicBezTo>
                <a:cubicBezTo>
                  <a:pt x="320" y="78"/>
                  <a:pt x="319" y="77"/>
                  <a:pt x="318" y="76"/>
                </a:cubicBezTo>
                <a:cubicBezTo>
                  <a:pt x="317" y="75"/>
                  <a:pt x="316" y="74"/>
                  <a:pt x="315" y="73"/>
                </a:cubicBezTo>
                <a:cubicBezTo>
                  <a:pt x="314" y="73"/>
                  <a:pt x="313" y="72"/>
                  <a:pt x="312" y="72"/>
                </a:cubicBezTo>
                <a:cubicBezTo>
                  <a:pt x="311" y="71"/>
                  <a:pt x="310" y="71"/>
                  <a:pt x="308" y="71"/>
                </a:cubicBezTo>
                <a:cubicBezTo>
                  <a:pt x="10" y="32"/>
                  <a:pt x="10" y="32"/>
                  <a:pt x="10" y="32"/>
                </a:cubicBezTo>
                <a:cubicBezTo>
                  <a:pt x="10" y="32"/>
                  <a:pt x="10" y="32"/>
                  <a:pt x="10" y="32"/>
                </a:cubicBezTo>
                <a:cubicBezTo>
                  <a:pt x="9" y="32"/>
                  <a:pt x="9" y="32"/>
                  <a:pt x="9" y="32"/>
                </a:cubicBezTo>
                <a:cubicBezTo>
                  <a:pt x="8" y="32"/>
                  <a:pt x="8" y="32"/>
                  <a:pt x="8" y="32"/>
                </a:cubicBezTo>
                <a:cubicBezTo>
                  <a:pt x="8" y="32"/>
                  <a:pt x="7" y="32"/>
                  <a:pt x="7" y="32"/>
                </a:cubicBezTo>
                <a:cubicBezTo>
                  <a:pt x="0" y="31"/>
                  <a:pt x="0" y="31"/>
                  <a:pt x="0" y="31"/>
                </a:cubicBezTo>
                <a:cubicBezTo>
                  <a:pt x="2" y="15"/>
                  <a:pt x="2" y="15"/>
                  <a:pt x="2" y="15"/>
                </a:cubicBezTo>
                <a:cubicBezTo>
                  <a:pt x="3" y="12"/>
                  <a:pt x="3" y="10"/>
                  <a:pt x="5" y="8"/>
                </a:cubicBezTo>
                <a:cubicBezTo>
                  <a:pt x="6" y="6"/>
                  <a:pt x="7" y="5"/>
                  <a:pt x="9" y="4"/>
                </a:cubicBezTo>
                <a:cubicBezTo>
                  <a:pt x="10" y="2"/>
                  <a:pt x="12" y="1"/>
                  <a:pt x="14" y="1"/>
                </a:cubicBezTo>
                <a:cubicBezTo>
                  <a:pt x="16" y="0"/>
                  <a:pt x="18" y="0"/>
                  <a:pt x="20" y="0"/>
                </a:cubicBezTo>
                <a:lnTo>
                  <a:pt x="310" y="36"/>
                </a:lnTo>
                <a:close/>
                <a:moveTo>
                  <a:pt x="303" y="60"/>
                </a:moveTo>
                <a:cubicBezTo>
                  <a:pt x="298" y="53"/>
                  <a:pt x="298" y="53"/>
                  <a:pt x="298" y="53"/>
                </a:cubicBezTo>
                <a:cubicBezTo>
                  <a:pt x="305" y="47"/>
                  <a:pt x="305" y="47"/>
                  <a:pt x="305" y="47"/>
                </a:cubicBezTo>
                <a:cubicBezTo>
                  <a:pt x="301" y="47"/>
                  <a:pt x="301" y="47"/>
                  <a:pt x="301" y="47"/>
                </a:cubicBezTo>
                <a:cubicBezTo>
                  <a:pt x="296" y="50"/>
                  <a:pt x="296" y="50"/>
                  <a:pt x="296" y="50"/>
                </a:cubicBezTo>
                <a:cubicBezTo>
                  <a:pt x="293" y="46"/>
                  <a:pt x="293" y="46"/>
                  <a:pt x="293" y="46"/>
                </a:cubicBezTo>
                <a:cubicBezTo>
                  <a:pt x="289" y="45"/>
                  <a:pt x="289" y="45"/>
                  <a:pt x="289" y="45"/>
                </a:cubicBezTo>
                <a:cubicBezTo>
                  <a:pt x="294" y="52"/>
                  <a:pt x="294" y="52"/>
                  <a:pt x="294" y="52"/>
                </a:cubicBezTo>
                <a:cubicBezTo>
                  <a:pt x="287" y="58"/>
                  <a:pt x="287" y="58"/>
                  <a:pt x="287" y="58"/>
                </a:cubicBezTo>
                <a:cubicBezTo>
                  <a:pt x="291" y="58"/>
                  <a:pt x="291" y="58"/>
                  <a:pt x="291" y="58"/>
                </a:cubicBezTo>
                <a:cubicBezTo>
                  <a:pt x="291" y="58"/>
                  <a:pt x="291" y="58"/>
                  <a:pt x="291" y="58"/>
                </a:cubicBezTo>
                <a:cubicBezTo>
                  <a:pt x="296" y="54"/>
                  <a:pt x="296" y="54"/>
                  <a:pt x="296" y="54"/>
                </a:cubicBezTo>
                <a:cubicBezTo>
                  <a:pt x="297" y="56"/>
                  <a:pt x="297" y="56"/>
                  <a:pt x="297" y="56"/>
                </a:cubicBezTo>
                <a:cubicBezTo>
                  <a:pt x="299" y="59"/>
                  <a:pt x="299" y="59"/>
                  <a:pt x="299" y="59"/>
                </a:cubicBezTo>
                <a:cubicBezTo>
                  <a:pt x="303" y="60"/>
                  <a:pt x="303" y="60"/>
                  <a:pt x="303" y="60"/>
                </a:cubicBezTo>
                <a:moveTo>
                  <a:pt x="277" y="56"/>
                </a:moveTo>
                <a:cubicBezTo>
                  <a:pt x="279" y="44"/>
                  <a:pt x="279" y="44"/>
                  <a:pt x="279" y="44"/>
                </a:cubicBezTo>
                <a:cubicBezTo>
                  <a:pt x="267" y="42"/>
                  <a:pt x="267" y="42"/>
                  <a:pt x="267" y="42"/>
                </a:cubicBezTo>
                <a:cubicBezTo>
                  <a:pt x="265" y="55"/>
                  <a:pt x="265" y="55"/>
                  <a:pt x="265" y="55"/>
                </a:cubicBezTo>
                <a:cubicBezTo>
                  <a:pt x="277" y="56"/>
                  <a:pt x="277" y="56"/>
                  <a:pt x="277" y="56"/>
                </a:cubicBezTo>
                <a:moveTo>
                  <a:pt x="257" y="54"/>
                </a:moveTo>
                <a:cubicBezTo>
                  <a:pt x="257" y="51"/>
                  <a:pt x="257" y="51"/>
                  <a:pt x="257" y="51"/>
                </a:cubicBezTo>
                <a:cubicBezTo>
                  <a:pt x="242" y="49"/>
                  <a:pt x="242" y="49"/>
                  <a:pt x="242" y="49"/>
                </a:cubicBezTo>
                <a:cubicBezTo>
                  <a:pt x="242" y="52"/>
                  <a:pt x="242" y="52"/>
                  <a:pt x="242" y="52"/>
                </a:cubicBezTo>
                <a:cubicBezTo>
                  <a:pt x="257" y="54"/>
                  <a:pt x="257" y="54"/>
                  <a:pt x="257" y="54"/>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7" name="Freeform 42"/>
          <p:cNvSpPr>
            <a:spLocks/>
          </p:cNvSpPr>
          <p:nvPr/>
        </p:nvSpPr>
        <p:spPr bwMode="auto">
          <a:xfrm>
            <a:off x="8014983" y="4096265"/>
            <a:ext cx="20098" cy="17228"/>
          </a:xfrm>
          <a:custGeom>
            <a:avLst/>
            <a:gdLst>
              <a:gd name="T0" fmla="*/ 7 w 7"/>
              <a:gd name="T1" fmla="*/ 0 h 6"/>
              <a:gd name="T2" fmla="*/ 6 w 7"/>
              <a:gd name="T3" fmla="*/ 6 h 6"/>
              <a:gd name="T4" fmla="*/ 0 w 7"/>
              <a:gd name="T5" fmla="*/ 5 h 6"/>
              <a:gd name="T6" fmla="*/ 1 w 7"/>
              <a:gd name="T7" fmla="*/ 0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6" y="6"/>
                </a:lnTo>
                <a:lnTo>
                  <a:pt x="0" y="5"/>
                </a:lnTo>
                <a:lnTo>
                  <a:pt x="1" y="0"/>
                </a:lnTo>
                <a:lnTo>
                  <a:pt x="7" y="0"/>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8" name="Freeform 43"/>
          <p:cNvSpPr>
            <a:spLocks noEditPoints="1"/>
          </p:cNvSpPr>
          <p:nvPr/>
        </p:nvSpPr>
        <p:spPr bwMode="auto">
          <a:xfrm>
            <a:off x="7409149" y="4084779"/>
            <a:ext cx="617319" cy="155047"/>
          </a:xfrm>
          <a:custGeom>
            <a:avLst/>
            <a:gdLst>
              <a:gd name="T0" fmla="*/ 307 w 321"/>
              <a:gd name="T1" fmla="*/ 37 h 80"/>
              <a:gd name="T2" fmla="*/ 313 w 321"/>
              <a:gd name="T3" fmla="*/ 40 h 80"/>
              <a:gd name="T4" fmla="*/ 318 w 321"/>
              <a:gd name="T5" fmla="*/ 44 h 80"/>
              <a:gd name="T6" fmla="*/ 320 w 321"/>
              <a:gd name="T7" fmla="*/ 50 h 80"/>
              <a:gd name="T8" fmla="*/ 320 w 321"/>
              <a:gd name="T9" fmla="*/ 57 h 80"/>
              <a:gd name="T10" fmla="*/ 317 w 321"/>
              <a:gd name="T11" fmla="*/ 80 h 80"/>
              <a:gd name="T12" fmla="*/ 315 w 321"/>
              <a:gd name="T13" fmla="*/ 77 h 80"/>
              <a:gd name="T14" fmla="*/ 312 w 321"/>
              <a:gd name="T15" fmla="*/ 74 h 80"/>
              <a:gd name="T16" fmla="*/ 309 w 321"/>
              <a:gd name="T17" fmla="*/ 73 h 80"/>
              <a:gd name="T18" fmla="*/ 305 w 321"/>
              <a:gd name="T19" fmla="*/ 72 h 80"/>
              <a:gd name="T20" fmla="*/ 10 w 321"/>
              <a:gd name="T21" fmla="*/ 32 h 80"/>
              <a:gd name="T22" fmla="*/ 10 w 321"/>
              <a:gd name="T23" fmla="*/ 32 h 80"/>
              <a:gd name="T24" fmla="*/ 9 w 321"/>
              <a:gd name="T25" fmla="*/ 32 h 80"/>
              <a:gd name="T26" fmla="*/ 8 w 321"/>
              <a:gd name="T27" fmla="*/ 32 h 80"/>
              <a:gd name="T28" fmla="*/ 7 w 321"/>
              <a:gd name="T29" fmla="*/ 32 h 80"/>
              <a:gd name="T30" fmla="*/ 0 w 321"/>
              <a:gd name="T31" fmla="*/ 31 h 80"/>
              <a:gd name="T32" fmla="*/ 3 w 321"/>
              <a:gd name="T33" fmla="*/ 14 h 80"/>
              <a:gd name="T34" fmla="*/ 5 w 321"/>
              <a:gd name="T35" fmla="*/ 8 h 80"/>
              <a:gd name="T36" fmla="*/ 9 w 321"/>
              <a:gd name="T37" fmla="*/ 3 h 80"/>
              <a:gd name="T38" fmla="*/ 14 w 321"/>
              <a:gd name="T39" fmla="*/ 0 h 80"/>
              <a:gd name="T40" fmla="*/ 20 w 321"/>
              <a:gd name="T41" fmla="*/ 0 h 80"/>
              <a:gd name="T42" fmla="*/ 307 w 321"/>
              <a:gd name="T43" fmla="*/ 37 h 80"/>
              <a:gd name="T44" fmla="*/ 300 w 321"/>
              <a:gd name="T45" fmla="*/ 61 h 80"/>
              <a:gd name="T46" fmla="*/ 295 w 321"/>
              <a:gd name="T47" fmla="*/ 54 h 80"/>
              <a:gd name="T48" fmla="*/ 302 w 321"/>
              <a:gd name="T49" fmla="*/ 48 h 80"/>
              <a:gd name="T50" fmla="*/ 298 w 321"/>
              <a:gd name="T51" fmla="*/ 48 h 80"/>
              <a:gd name="T52" fmla="*/ 293 w 321"/>
              <a:gd name="T53" fmla="*/ 51 h 80"/>
              <a:gd name="T54" fmla="*/ 290 w 321"/>
              <a:gd name="T55" fmla="*/ 47 h 80"/>
              <a:gd name="T56" fmla="*/ 286 w 321"/>
              <a:gd name="T57" fmla="*/ 46 h 80"/>
              <a:gd name="T58" fmla="*/ 291 w 321"/>
              <a:gd name="T59" fmla="*/ 53 h 80"/>
              <a:gd name="T60" fmla="*/ 284 w 321"/>
              <a:gd name="T61" fmla="*/ 58 h 80"/>
              <a:gd name="T62" fmla="*/ 288 w 321"/>
              <a:gd name="T63" fmla="*/ 59 h 80"/>
              <a:gd name="T64" fmla="*/ 288 w 321"/>
              <a:gd name="T65" fmla="*/ 59 h 80"/>
              <a:gd name="T66" fmla="*/ 293 w 321"/>
              <a:gd name="T67" fmla="*/ 55 h 80"/>
              <a:gd name="T68" fmla="*/ 294 w 321"/>
              <a:gd name="T69" fmla="*/ 57 h 80"/>
              <a:gd name="T70" fmla="*/ 296 w 321"/>
              <a:gd name="T71" fmla="*/ 60 h 80"/>
              <a:gd name="T72" fmla="*/ 300 w 321"/>
              <a:gd name="T73" fmla="*/ 61 h 80"/>
              <a:gd name="T74" fmla="*/ 274 w 321"/>
              <a:gd name="T75" fmla="*/ 57 h 80"/>
              <a:gd name="T76" fmla="*/ 276 w 321"/>
              <a:gd name="T77" fmla="*/ 45 h 80"/>
              <a:gd name="T78" fmla="*/ 264 w 321"/>
              <a:gd name="T79" fmla="*/ 43 h 80"/>
              <a:gd name="T80" fmla="*/ 262 w 321"/>
              <a:gd name="T81" fmla="*/ 55 h 80"/>
              <a:gd name="T82" fmla="*/ 274 w 321"/>
              <a:gd name="T83" fmla="*/ 57 h 80"/>
              <a:gd name="T84" fmla="*/ 254 w 321"/>
              <a:gd name="T85" fmla="*/ 55 h 80"/>
              <a:gd name="T86" fmla="*/ 254 w 321"/>
              <a:gd name="T87" fmla="*/ 52 h 80"/>
              <a:gd name="T88" fmla="*/ 240 w 321"/>
              <a:gd name="T89" fmla="*/ 50 h 80"/>
              <a:gd name="T90" fmla="*/ 239 w 321"/>
              <a:gd name="T91" fmla="*/ 53 h 80"/>
              <a:gd name="T92" fmla="*/ 254 w 321"/>
              <a:gd name="T93"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80">
                <a:moveTo>
                  <a:pt x="307" y="37"/>
                </a:moveTo>
                <a:cubicBezTo>
                  <a:pt x="309" y="38"/>
                  <a:pt x="311" y="39"/>
                  <a:pt x="313" y="40"/>
                </a:cubicBezTo>
                <a:cubicBezTo>
                  <a:pt x="315" y="41"/>
                  <a:pt x="316" y="42"/>
                  <a:pt x="318" y="44"/>
                </a:cubicBezTo>
                <a:cubicBezTo>
                  <a:pt x="319" y="46"/>
                  <a:pt x="320" y="48"/>
                  <a:pt x="320" y="50"/>
                </a:cubicBezTo>
                <a:cubicBezTo>
                  <a:pt x="321" y="52"/>
                  <a:pt x="321" y="54"/>
                  <a:pt x="320" y="57"/>
                </a:cubicBezTo>
                <a:cubicBezTo>
                  <a:pt x="317" y="80"/>
                  <a:pt x="317" y="80"/>
                  <a:pt x="317" y="80"/>
                </a:cubicBezTo>
                <a:cubicBezTo>
                  <a:pt x="316" y="79"/>
                  <a:pt x="316" y="78"/>
                  <a:pt x="315" y="77"/>
                </a:cubicBezTo>
                <a:cubicBezTo>
                  <a:pt x="314" y="76"/>
                  <a:pt x="313" y="75"/>
                  <a:pt x="312" y="74"/>
                </a:cubicBezTo>
                <a:cubicBezTo>
                  <a:pt x="311" y="74"/>
                  <a:pt x="310" y="73"/>
                  <a:pt x="309" y="73"/>
                </a:cubicBezTo>
                <a:cubicBezTo>
                  <a:pt x="308" y="72"/>
                  <a:pt x="306" y="72"/>
                  <a:pt x="305" y="72"/>
                </a:cubicBezTo>
                <a:cubicBezTo>
                  <a:pt x="10" y="32"/>
                  <a:pt x="10" y="32"/>
                  <a:pt x="10" y="32"/>
                </a:cubicBezTo>
                <a:cubicBezTo>
                  <a:pt x="10" y="32"/>
                  <a:pt x="10" y="32"/>
                  <a:pt x="10" y="32"/>
                </a:cubicBezTo>
                <a:cubicBezTo>
                  <a:pt x="9" y="32"/>
                  <a:pt x="9" y="32"/>
                  <a:pt x="9" y="32"/>
                </a:cubicBezTo>
                <a:cubicBezTo>
                  <a:pt x="9" y="32"/>
                  <a:pt x="8" y="32"/>
                  <a:pt x="8" y="32"/>
                </a:cubicBezTo>
                <a:cubicBezTo>
                  <a:pt x="8" y="32"/>
                  <a:pt x="8" y="32"/>
                  <a:pt x="7" y="32"/>
                </a:cubicBezTo>
                <a:cubicBezTo>
                  <a:pt x="0" y="31"/>
                  <a:pt x="0" y="31"/>
                  <a:pt x="0" y="31"/>
                </a:cubicBezTo>
                <a:cubicBezTo>
                  <a:pt x="3" y="14"/>
                  <a:pt x="3" y="14"/>
                  <a:pt x="3" y="14"/>
                </a:cubicBezTo>
                <a:cubicBezTo>
                  <a:pt x="3" y="12"/>
                  <a:pt x="4" y="10"/>
                  <a:pt x="5" y="8"/>
                </a:cubicBezTo>
                <a:cubicBezTo>
                  <a:pt x="6" y="6"/>
                  <a:pt x="7" y="5"/>
                  <a:pt x="9" y="3"/>
                </a:cubicBezTo>
                <a:cubicBezTo>
                  <a:pt x="10" y="2"/>
                  <a:pt x="12" y="1"/>
                  <a:pt x="14" y="0"/>
                </a:cubicBezTo>
                <a:cubicBezTo>
                  <a:pt x="16" y="0"/>
                  <a:pt x="18" y="0"/>
                  <a:pt x="20" y="0"/>
                </a:cubicBezTo>
                <a:lnTo>
                  <a:pt x="307" y="37"/>
                </a:lnTo>
                <a:close/>
                <a:moveTo>
                  <a:pt x="300" y="61"/>
                </a:moveTo>
                <a:cubicBezTo>
                  <a:pt x="295" y="54"/>
                  <a:pt x="295" y="54"/>
                  <a:pt x="295" y="54"/>
                </a:cubicBezTo>
                <a:cubicBezTo>
                  <a:pt x="302" y="48"/>
                  <a:pt x="302" y="48"/>
                  <a:pt x="302" y="48"/>
                </a:cubicBezTo>
                <a:cubicBezTo>
                  <a:pt x="298" y="48"/>
                  <a:pt x="298" y="48"/>
                  <a:pt x="298" y="48"/>
                </a:cubicBezTo>
                <a:cubicBezTo>
                  <a:pt x="293" y="51"/>
                  <a:pt x="293" y="51"/>
                  <a:pt x="293" y="51"/>
                </a:cubicBezTo>
                <a:cubicBezTo>
                  <a:pt x="290" y="47"/>
                  <a:pt x="290" y="47"/>
                  <a:pt x="290" y="47"/>
                </a:cubicBezTo>
                <a:cubicBezTo>
                  <a:pt x="286" y="46"/>
                  <a:pt x="286" y="46"/>
                  <a:pt x="286" y="46"/>
                </a:cubicBezTo>
                <a:cubicBezTo>
                  <a:pt x="291" y="53"/>
                  <a:pt x="291" y="53"/>
                  <a:pt x="291" y="53"/>
                </a:cubicBezTo>
                <a:cubicBezTo>
                  <a:pt x="284" y="58"/>
                  <a:pt x="284" y="58"/>
                  <a:pt x="284" y="58"/>
                </a:cubicBezTo>
                <a:cubicBezTo>
                  <a:pt x="288" y="59"/>
                  <a:pt x="288" y="59"/>
                  <a:pt x="288" y="59"/>
                </a:cubicBezTo>
                <a:cubicBezTo>
                  <a:pt x="288" y="59"/>
                  <a:pt x="288" y="59"/>
                  <a:pt x="288" y="59"/>
                </a:cubicBezTo>
                <a:cubicBezTo>
                  <a:pt x="293" y="55"/>
                  <a:pt x="293" y="55"/>
                  <a:pt x="293" y="55"/>
                </a:cubicBezTo>
                <a:cubicBezTo>
                  <a:pt x="294" y="57"/>
                  <a:pt x="294" y="57"/>
                  <a:pt x="294" y="57"/>
                </a:cubicBezTo>
                <a:cubicBezTo>
                  <a:pt x="296" y="60"/>
                  <a:pt x="296" y="60"/>
                  <a:pt x="296" y="60"/>
                </a:cubicBezTo>
                <a:cubicBezTo>
                  <a:pt x="300" y="61"/>
                  <a:pt x="300" y="61"/>
                  <a:pt x="300" y="61"/>
                </a:cubicBezTo>
                <a:moveTo>
                  <a:pt x="274" y="57"/>
                </a:moveTo>
                <a:cubicBezTo>
                  <a:pt x="276" y="45"/>
                  <a:pt x="276" y="45"/>
                  <a:pt x="276" y="45"/>
                </a:cubicBezTo>
                <a:cubicBezTo>
                  <a:pt x="264" y="43"/>
                  <a:pt x="264" y="43"/>
                  <a:pt x="264" y="43"/>
                </a:cubicBezTo>
                <a:cubicBezTo>
                  <a:pt x="262" y="55"/>
                  <a:pt x="262" y="55"/>
                  <a:pt x="262" y="55"/>
                </a:cubicBezTo>
                <a:cubicBezTo>
                  <a:pt x="274" y="57"/>
                  <a:pt x="274" y="57"/>
                  <a:pt x="274" y="57"/>
                </a:cubicBezTo>
                <a:moveTo>
                  <a:pt x="254" y="55"/>
                </a:moveTo>
                <a:cubicBezTo>
                  <a:pt x="254" y="52"/>
                  <a:pt x="254" y="52"/>
                  <a:pt x="254" y="52"/>
                </a:cubicBezTo>
                <a:cubicBezTo>
                  <a:pt x="240" y="50"/>
                  <a:pt x="240" y="50"/>
                  <a:pt x="240" y="50"/>
                </a:cubicBezTo>
                <a:cubicBezTo>
                  <a:pt x="239" y="53"/>
                  <a:pt x="239" y="53"/>
                  <a:pt x="239" y="53"/>
                </a:cubicBezTo>
                <a:cubicBezTo>
                  <a:pt x="254" y="55"/>
                  <a:pt x="254" y="55"/>
                  <a:pt x="254" y="55"/>
                </a:cubicBezTo>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9" name="Freeform 44"/>
          <p:cNvSpPr>
            <a:spLocks/>
          </p:cNvSpPr>
          <p:nvPr/>
        </p:nvSpPr>
        <p:spPr bwMode="auto">
          <a:xfrm>
            <a:off x="7885776" y="4245570"/>
            <a:ext cx="126335" cy="436430"/>
          </a:xfrm>
          <a:custGeom>
            <a:avLst/>
            <a:gdLst>
              <a:gd name="T0" fmla="*/ 51 w 65"/>
              <a:gd name="T1" fmla="*/ 2 h 226"/>
              <a:gd name="T2" fmla="*/ 57 w 65"/>
              <a:gd name="T3" fmla="*/ 5 h 226"/>
              <a:gd name="T4" fmla="*/ 62 w 65"/>
              <a:gd name="T5" fmla="*/ 9 h 226"/>
              <a:gd name="T6" fmla="*/ 65 w 65"/>
              <a:gd name="T7" fmla="*/ 15 h 226"/>
              <a:gd name="T8" fmla="*/ 65 w 65"/>
              <a:gd name="T9" fmla="*/ 22 h 226"/>
              <a:gd name="T10" fmla="*/ 35 w 65"/>
              <a:gd name="T11" fmla="*/ 211 h 226"/>
              <a:gd name="T12" fmla="*/ 33 w 65"/>
              <a:gd name="T13" fmla="*/ 218 h 226"/>
              <a:gd name="T14" fmla="*/ 29 w 65"/>
              <a:gd name="T15" fmla="*/ 222 h 226"/>
              <a:gd name="T16" fmla="*/ 23 w 65"/>
              <a:gd name="T17" fmla="*/ 225 h 226"/>
              <a:gd name="T18" fmla="*/ 16 w 65"/>
              <a:gd name="T19" fmla="*/ 226 h 226"/>
              <a:gd name="T20" fmla="*/ 0 w 65"/>
              <a:gd name="T21" fmla="*/ 223 h 226"/>
              <a:gd name="T22" fmla="*/ 2 w 65"/>
              <a:gd name="T23" fmla="*/ 206 h 226"/>
              <a:gd name="T24" fmla="*/ 19 w 65"/>
              <a:gd name="T25" fmla="*/ 209 h 226"/>
              <a:gd name="T26" fmla="*/ 49 w 65"/>
              <a:gd name="T27" fmla="*/ 19 h 226"/>
              <a:gd name="T28" fmla="*/ 32 w 65"/>
              <a:gd name="T29" fmla="*/ 17 h 226"/>
              <a:gd name="T30" fmla="*/ 32 w 65"/>
              <a:gd name="T31" fmla="*/ 15 h 226"/>
              <a:gd name="T32" fmla="*/ 33 w 65"/>
              <a:gd name="T33" fmla="*/ 11 h 226"/>
              <a:gd name="T34" fmla="*/ 33 w 65"/>
              <a:gd name="T35" fmla="*/ 7 h 226"/>
              <a:gd name="T36" fmla="*/ 32 w 65"/>
              <a:gd name="T37" fmla="*/ 3 h 226"/>
              <a:gd name="T38" fmla="*/ 31 w 65"/>
              <a:gd name="T39" fmla="*/ 0 h 226"/>
              <a:gd name="T40" fmla="*/ 51 w 65"/>
              <a:gd name="T41"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6">
                <a:moveTo>
                  <a:pt x="51" y="2"/>
                </a:moveTo>
                <a:cubicBezTo>
                  <a:pt x="53" y="3"/>
                  <a:pt x="56" y="3"/>
                  <a:pt x="57" y="5"/>
                </a:cubicBezTo>
                <a:cubicBezTo>
                  <a:pt x="59" y="6"/>
                  <a:pt x="61" y="7"/>
                  <a:pt x="62" y="9"/>
                </a:cubicBezTo>
                <a:cubicBezTo>
                  <a:pt x="63" y="11"/>
                  <a:pt x="64" y="13"/>
                  <a:pt x="65" y="15"/>
                </a:cubicBezTo>
                <a:cubicBezTo>
                  <a:pt x="65" y="17"/>
                  <a:pt x="65" y="19"/>
                  <a:pt x="65" y="22"/>
                </a:cubicBezTo>
                <a:cubicBezTo>
                  <a:pt x="35" y="211"/>
                  <a:pt x="35" y="211"/>
                  <a:pt x="35" y="211"/>
                </a:cubicBezTo>
                <a:cubicBezTo>
                  <a:pt x="35" y="214"/>
                  <a:pt x="34" y="216"/>
                  <a:pt x="33" y="218"/>
                </a:cubicBezTo>
                <a:cubicBezTo>
                  <a:pt x="32" y="220"/>
                  <a:pt x="30" y="221"/>
                  <a:pt x="29" y="222"/>
                </a:cubicBezTo>
                <a:cubicBezTo>
                  <a:pt x="27" y="224"/>
                  <a:pt x="25" y="225"/>
                  <a:pt x="23" y="225"/>
                </a:cubicBezTo>
                <a:cubicBezTo>
                  <a:pt x="21" y="226"/>
                  <a:pt x="18" y="226"/>
                  <a:pt x="16" y="226"/>
                </a:cubicBezTo>
                <a:cubicBezTo>
                  <a:pt x="0" y="223"/>
                  <a:pt x="0" y="223"/>
                  <a:pt x="0" y="223"/>
                </a:cubicBezTo>
                <a:cubicBezTo>
                  <a:pt x="2" y="206"/>
                  <a:pt x="2" y="206"/>
                  <a:pt x="2" y="206"/>
                </a:cubicBezTo>
                <a:cubicBezTo>
                  <a:pt x="19" y="209"/>
                  <a:pt x="19" y="209"/>
                  <a:pt x="19" y="209"/>
                </a:cubicBezTo>
                <a:cubicBezTo>
                  <a:pt x="49" y="19"/>
                  <a:pt x="49" y="19"/>
                  <a:pt x="49" y="19"/>
                </a:cubicBezTo>
                <a:cubicBezTo>
                  <a:pt x="32" y="17"/>
                  <a:pt x="32" y="17"/>
                  <a:pt x="32" y="17"/>
                </a:cubicBezTo>
                <a:cubicBezTo>
                  <a:pt x="32" y="15"/>
                  <a:pt x="32" y="15"/>
                  <a:pt x="32" y="15"/>
                </a:cubicBezTo>
                <a:cubicBezTo>
                  <a:pt x="33" y="13"/>
                  <a:pt x="33" y="12"/>
                  <a:pt x="33" y="11"/>
                </a:cubicBezTo>
                <a:cubicBezTo>
                  <a:pt x="33" y="9"/>
                  <a:pt x="33" y="8"/>
                  <a:pt x="33" y="7"/>
                </a:cubicBezTo>
                <a:cubicBezTo>
                  <a:pt x="32" y="6"/>
                  <a:pt x="32" y="4"/>
                  <a:pt x="32" y="3"/>
                </a:cubicBezTo>
                <a:cubicBezTo>
                  <a:pt x="32" y="2"/>
                  <a:pt x="31" y="1"/>
                  <a:pt x="31" y="0"/>
                </a:cubicBezTo>
                <a:lnTo>
                  <a:pt x="51" y="2"/>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60" name="Freeform 45"/>
          <p:cNvSpPr>
            <a:spLocks/>
          </p:cNvSpPr>
          <p:nvPr/>
        </p:nvSpPr>
        <p:spPr bwMode="auto">
          <a:xfrm>
            <a:off x="7986270" y="4168046"/>
            <a:ext cx="126335" cy="436430"/>
          </a:xfrm>
          <a:custGeom>
            <a:avLst/>
            <a:gdLst>
              <a:gd name="T0" fmla="*/ 52 w 66"/>
              <a:gd name="T1" fmla="*/ 3 h 227"/>
              <a:gd name="T2" fmla="*/ 58 w 66"/>
              <a:gd name="T3" fmla="*/ 5 h 227"/>
              <a:gd name="T4" fmla="*/ 63 w 66"/>
              <a:gd name="T5" fmla="*/ 9 h 227"/>
              <a:gd name="T6" fmla="*/ 65 w 66"/>
              <a:gd name="T7" fmla="*/ 15 h 227"/>
              <a:gd name="T8" fmla="*/ 66 w 66"/>
              <a:gd name="T9" fmla="*/ 22 h 227"/>
              <a:gd name="T10" fmla="*/ 36 w 66"/>
              <a:gd name="T11" fmla="*/ 212 h 227"/>
              <a:gd name="T12" fmla="*/ 33 w 66"/>
              <a:gd name="T13" fmla="*/ 219 h 227"/>
              <a:gd name="T14" fmla="*/ 29 w 66"/>
              <a:gd name="T15" fmla="*/ 224 h 227"/>
              <a:gd name="T16" fmla="*/ 23 w 66"/>
              <a:gd name="T17" fmla="*/ 227 h 227"/>
              <a:gd name="T18" fmla="*/ 17 w 66"/>
              <a:gd name="T19" fmla="*/ 227 h 227"/>
              <a:gd name="T20" fmla="*/ 0 w 66"/>
              <a:gd name="T21" fmla="*/ 224 h 227"/>
              <a:gd name="T22" fmla="*/ 3 w 66"/>
              <a:gd name="T23" fmla="*/ 207 h 227"/>
              <a:gd name="T24" fmla="*/ 19 w 66"/>
              <a:gd name="T25" fmla="*/ 210 h 227"/>
              <a:gd name="T26" fmla="*/ 49 w 66"/>
              <a:gd name="T27" fmla="*/ 20 h 227"/>
              <a:gd name="T28" fmla="*/ 32 w 66"/>
              <a:gd name="T29" fmla="*/ 17 h 227"/>
              <a:gd name="T30" fmla="*/ 33 w 66"/>
              <a:gd name="T31" fmla="*/ 15 h 227"/>
              <a:gd name="T32" fmla="*/ 33 w 66"/>
              <a:gd name="T33" fmla="*/ 11 h 227"/>
              <a:gd name="T34" fmla="*/ 33 w 66"/>
              <a:gd name="T35" fmla="*/ 7 h 227"/>
              <a:gd name="T36" fmla="*/ 32 w 66"/>
              <a:gd name="T37" fmla="*/ 3 h 227"/>
              <a:gd name="T38" fmla="*/ 31 w 66"/>
              <a:gd name="T39" fmla="*/ 0 h 227"/>
              <a:gd name="T40" fmla="*/ 52 w 66"/>
              <a:gd name="T41" fmla="*/ 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27">
                <a:moveTo>
                  <a:pt x="52" y="3"/>
                </a:moveTo>
                <a:cubicBezTo>
                  <a:pt x="54" y="3"/>
                  <a:pt x="56" y="4"/>
                  <a:pt x="58" y="5"/>
                </a:cubicBezTo>
                <a:cubicBezTo>
                  <a:pt x="60" y="6"/>
                  <a:pt x="61" y="7"/>
                  <a:pt x="63" y="9"/>
                </a:cubicBezTo>
                <a:cubicBezTo>
                  <a:pt x="64" y="11"/>
                  <a:pt x="65" y="13"/>
                  <a:pt x="65" y="15"/>
                </a:cubicBezTo>
                <a:cubicBezTo>
                  <a:pt x="66" y="17"/>
                  <a:pt x="66" y="19"/>
                  <a:pt x="66" y="22"/>
                </a:cubicBezTo>
                <a:cubicBezTo>
                  <a:pt x="36" y="212"/>
                  <a:pt x="36" y="212"/>
                  <a:pt x="36" y="212"/>
                </a:cubicBezTo>
                <a:cubicBezTo>
                  <a:pt x="35" y="215"/>
                  <a:pt x="35" y="217"/>
                  <a:pt x="33" y="219"/>
                </a:cubicBezTo>
                <a:cubicBezTo>
                  <a:pt x="32" y="221"/>
                  <a:pt x="31" y="222"/>
                  <a:pt x="29" y="224"/>
                </a:cubicBezTo>
                <a:cubicBezTo>
                  <a:pt x="27" y="225"/>
                  <a:pt x="25" y="226"/>
                  <a:pt x="23" y="227"/>
                </a:cubicBezTo>
                <a:cubicBezTo>
                  <a:pt x="21" y="227"/>
                  <a:pt x="19" y="227"/>
                  <a:pt x="17" y="227"/>
                </a:cubicBezTo>
                <a:cubicBezTo>
                  <a:pt x="0" y="224"/>
                  <a:pt x="0" y="224"/>
                  <a:pt x="0" y="224"/>
                </a:cubicBezTo>
                <a:cubicBezTo>
                  <a:pt x="3" y="207"/>
                  <a:pt x="3" y="207"/>
                  <a:pt x="3" y="207"/>
                </a:cubicBezTo>
                <a:cubicBezTo>
                  <a:pt x="19" y="210"/>
                  <a:pt x="19" y="210"/>
                  <a:pt x="19" y="210"/>
                </a:cubicBezTo>
                <a:cubicBezTo>
                  <a:pt x="49" y="20"/>
                  <a:pt x="49" y="20"/>
                  <a:pt x="49" y="20"/>
                </a:cubicBezTo>
                <a:cubicBezTo>
                  <a:pt x="32" y="17"/>
                  <a:pt x="32" y="17"/>
                  <a:pt x="32" y="17"/>
                </a:cubicBezTo>
                <a:cubicBezTo>
                  <a:pt x="33" y="15"/>
                  <a:pt x="33" y="15"/>
                  <a:pt x="33" y="15"/>
                </a:cubicBezTo>
                <a:cubicBezTo>
                  <a:pt x="33" y="14"/>
                  <a:pt x="33" y="12"/>
                  <a:pt x="33" y="11"/>
                </a:cubicBezTo>
                <a:cubicBezTo>
                  <a:pt x="33" y="10"/>
                  <a:pt x="33" y="8"/>
                  <a:pt x="33" y="7"/>
                </a:cubicBezTo>
                <a:cubicBezTo>
                  <a:pt x="33" y="6"/>
                  <a:pt x="32" y="5"/>
                  <a:pt x="32" y="3"/>
                </a:cubicBezTo>
                <a:cubicBezTo>
                  <a:pt x="32" y="2"/>
                  <a:pt x="31" y="1"/>
                  <a:pt x="31" y="0"/>
                </a:cubicBezTo>
                <a:lnTo>
                  <a:pt x="52" y="3"/>
                </a:lnTo>
                <a:close/>
              </a:path>
            </a:pathLst>
          </a:custGeom>
          <a:solidFill>
            <a:srgbClr val="B9B9B9"/>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78" name="Group 77"/>
          <p:cNvGrpSpPr/>
          <p:nvPr/>
        </p:nvGrpSpPr>
        <p:grpSpPr>
          <a:xfrm>
            <a:off x="7251230" y="4156561"/>
            <a:ext cx="677616" cy="597221"/>
            <a:chOff x="8187954" y="4929686"/>
            <a:chExt cx="738466" cy="650852"/>
          </a:xfrm>
          <a:solidFill>
            <a:srgbClr val="B9B9B9"/>
          </a:solidFill>
        </p:grpSpPr>
        <p:sp>
          <p:nvSpPr>
            <p:cNvPr id="46" name="Freeform 29"/>
            <p:cNvSpPr>
              <a:spLocks noEditPoints="1"/>
            </p:cNvSpPr>
            <p:nvPr/>
          </p:nvSpPr>
          <p:spPr bwMode="auto">
            <a:xfrm>
              <a:off x="8187954" y="5026688"/>
              <a:ext cx="722820" cy="553850"/>
            </a:xfrm>
            <a:custGeom>
              <a:avLst/>
              <a:gdLst>
                <a:gd name="T0" fmla="*/ 329 w 343"/>
                <a:gd name="T1" fmla="*/ 41 h 263"/>
                <a:gd name="T2" fmla="*/ 336 w 343"/>
                <a:gd name="T3" fmla="*/ 43 h 263"/>
                <a:gd name="T4" fmla="*/ 340 w 343"/>
                <a:gd name="T5" fmla="*/ 47 h 263"/>
                <a:gd name="T6" fmla="*/ 343 w 343"/>
                <a:gd name="T7" fmla="*/ 53 h 263"/>
                <a:gd name="T8" fmla="*/ 343 w 343"/>
                <a:gd name="T9" fmla="*/ 60 h 263"/>
                <a:gd name="T10" fmla="*/ 313 w 343"/>
                <a:gd name="T11" fmla="*/ 249 h 263"/>
                <a:gd name="T12" fmla="*/ 311 w 343"/>
                <a:gd name="T13" fmla="*/ 255 h 263"/>
                <a:gd name="T14" fmla="*/ 307 w 343"/>
                <a:gd name="T15" fmla="*/ 260 h 263"/>
                <a:gd name="T16" fmla="*/ 301 w 343"/>
                <a:gd name="T17" fmla="*/ 263 h 263"/>
                <a:gd name="T18" fmla="*/ 295 w 343"/>
                <a:gd name="T19" fmla="*/ 263 h 263"/>
                <a:gd name="T20" fmla="*/ 12 w 343"/>
                <a:gd name="T21" fmla="*/ 214 h 263"/>
                <a:gd name="T22" fmla="*/ 7 w 343"/>
                <a:gd name="T23" fmla="*/ 212 h 263"/>
                <a:gd name="T24" fmla="*/ 2 w 343"/>
                <a:gd name="T25" fmla="*/ 207 h 263"/>
                <a:gd name="T26" fmla="*/ 0 w 343"/>
                <a:gd name="T27" fmla="*/ 202 h 263"/>
                <a:gd name="T28" fmla="*/ 0 w 343"/>
                <a:gd name="T29" fmla="*/ 195 h 263"/>
                <a:gd name="T30" fmla="*/ 29 w 343"/>
                <a:gd name="T31" fmla="*/ 14 h 263"/>
                <a:gd name="T32" fmla="*/ 31 w 343"/>
                <a:gd name="T33" fmla="*/ 8 h 263"/>
                <a:gd name="T34" fmla="*/ 35 w 343"/>
                <a:gd name="T35" fmla="*/ 3 h 263"/>
                <a:gd name="T36" fmla="*/ 40 w 343"/>
                <a:gd name="T37" fmla="*/ 1 h 263"/>
                <a:gd name="T38" fmla="*/ 46 w 343"/>
                <a:gd name="T39" fmla="*/ 0 h 263"/>
                <a:gd name="T40" fmla="*/ 329 w 343"/>
                <a:gd name="T41" fmla="*/ 41 h 263"/>
                <a:gd name="T42" fmla="*/ 297 w 343"/>
                <a:gd name="T43" fmla="*/ 246 h 263"/>
                <a:gd name="T44" fmla="*/ 327 w 343"/>
                <a:gd name="T45" fmla="*/ 58 h 263"/>
                <a:gd name="T46" fmla="*/ 44 w 343"/>
                <a:gd name="T47" fmla="*/ 16 h 263"/>
                <a:gd name="T48" fmla="*/ 15 w 343"/>
                <a:gd name="T49" fmla="*/ 198 h 263"/>
                <a:gd name="T50" fmla="*/ 297 w 343"/>
                <a:gd name="T51" fmla="*/ 24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3" h="263">
                  <a:moveTo>
                    <a:pt x="329" y="41"/>
                  </a:moveTo>
                  <a:cubicBezTo>
                    <a:pt x="332" y="41"/>
                    <a:pt x="334" y="42"/>
                    <a:pt x="336" y="43"/>
                  </a:cubicBezTo>
                  <a:cubicBezTo>
                    <a:pt x="337" y="44"/>
                    <a:pt x="339" y="46"/>
                    <a:pt x="340" y="47"/>
                  </a:cubicBezTo>
                  <a:cubicBezTo>
                    <a:pt x="341" y="49"/>
                    <a:pt x="342" y="51"/>
                    <a:pt x="343" y="53"/>
                  </a:cubicBezTo>
                  <a:cubicBezTo>
                    <a:pt x="343" y="55"/>
                    <a:pt x="343" y="58"/>
                    <a:pt x="343" y="60"/>
                  </a:cubicBezTo>
                  <a:cubicBezTo>
                    <a:pt x="313" y="249"/>
                    <a:pt x="313" y="249"/>
                    <a:pt x="313" y="249"/>
                  </a:cubicBezTo>
                  <a:cubicBezTo>
                    <a:pt x="313" y="251"/>
                    <a:pt x="312" y="253"/>
                    <a:pt x="311" y="255"/>
                  </a:cubicBezTo>
                  <a:cubicBezTo>
                    <a:pt x="310" y="257"/>
                    <a:pt x="308" y="259"/>
                    <a:pt x="307" y="260"/>
                  </a:cubicBezTo>
                  <a:cubicBezTo>
                    <a:pt x="305" y="261"/>
                    <a:pt x="303" y="262"/>
                    <a:pt x="301" y="263"/>
                  </a:cubicBezTo>
                  <a:cubicBezTo>
                    <a:pt x="299" y="263"/>
                    <a:pt x="297" y="263"/>
                    <a:pt x="295" y="263"/>
                  </a:cubicBezTo>
                  <a:cubicBezTo>
                    <a:pt x="12" y="214"/>
                    <a:pt x="12" y="214"/>
                    <a:pt x="12" y="214"/>
                  </a:cubicBezTo>
                  <a:cubicBezTo>
                    <a:pt x="10" y="214"/>
                    <a:pt x="8" y="213"/>
                    <a:pt x="7" y="212"/>
                  </a:cubicBezTo>
                  <a:cubicBezTo>
                    <a:pt x="5" y="211"/>
                    <a:pt x="4" y="209"/>
                    <a:pt x="2" y="207"/>
                  </a:cubicBezTo>
                  <a:cubicBezTo>
                    <a:pt x="1" y="206"/>
                    <a:pt x="1" y="204"/>
                    <a:pt x="0" y="202"/>
                  </a:cubicBezTo>
                  <a:cubicBezTo>
                    <a:pt x="0" y="200"/>
                    <a:pt x="0" y="197"/>
                    <a:pt x="0" y="195"/>
                  </a:cubicBezTo>
                  <a:cubicBezTo>
                    <a:pt x="29" y="14"/>
                    <a:pt x="29" y="14"/>
                    <a:pt x="29" y="14"/>
                  </a:cubicBezTo>
                  <a:cubicBezTo>
                    <a:pt x="29" y="12"/>
                    <a:pt x="30" y="10"/>
                    <a:pt x="31" y="8"/>
                  </a:cubicBezTo>
                  <a:cubicBezTo>
                    <a:pt x="32" y="6"/>
                    <a:pt x="33" y="5"/>
                    <a:pt x="35" y="3"/>
                  </a:cubicBezTo>
                  <a:cubicBezTo>
                    <a:pt x="37" y="2"/>
                    <a:pt x="38" y="1"/>
                    <a:pt x="40" y="1"/>
                  </a:cubicBezTo>
                  <a:cubicBezTo>
                    <a:pt x="42" y="0"/>
                    <a:pt x="44" y="0"/>
                    <a:pt x="46" y="0"/>
                  </a:cubicBezTo>
                  <a:lnTo>
                    <a:pt x="329" y="41"/>
                  </a:lnTo>
                  <a:close/>
                  <a:moveTo>
                    <a:pt x="297" y="246"/>
                  </a:moveTo>
                  <a:cubicBezTo>
                    <a:pt x="327" y="58"/>
                    <a:pt x="327" y="58"/>
                    <a:pt x="327" y="58"/>
                  </a:cubicBezTo>
                  <a:cubicBezTo>
                    <a:pt x="44" y="16"/>
                    <a:pt x="44" y="16"/>
                    <a:pt x="44" y="16"/>
                  </a:cubicBezTo>
                  <a:cubicBezTo>
                    <a:pt x="15" y="198"/>
                    <a:pt x="15" y="198"/>
                    <a:pt x="15" y="198"/>
                  </a:cubicBezTo>
                  <a:cubicBezTo>
                    <a:pt x="297" y="246"/>
                    <a:pt x="297" y="246"/>
                    <a:pt x="297" y="246"/>
                  </a:cubicBezTo>
                </a:path>
              </a:pathLst>
            </a:custGeom>
            <a:grp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1" name="Freeform 36"/>
            <p:cNvSpPr>
              <a:spLocks/>
            </p:cNvSpPr>
            <p:nvPr/>
          </p:nvSpPr>
          <p:spPr bwMode="auto">
            <a:xfrm>
              <a:off x="8810643" y="5029816"/>
              <a:ext cx="18774" cy="18775"/>
            </a:xfrm>
            <a:custGeom>
              <a:avLst/>
              <a:gdLst>
                <a:gd name="T0" fmla="*/ 6 w 6"/>
                <a:gd name="T1" fmla="*/ 1 h 6"/>
                <a:gd name="T2" fmla="*/ 5 w 6"/>
                <a:gd name="T3" fmla="*/ 6 h 6"/>
                <a:gd name="T4" fmla="*/ 0 w 6"/>
                <a:gd name="T5" fmla="*/ 5 h 6"/>
                <a:gd name="T6" fmla="*/ 0 w 6"/>
                <a:gd name="T7" fmla="*/ 0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lnTo>
                    <a:pt x="5" y="6"/>
                  </a:lnTo>
                  <a:lnTo>
                    <a:pt x="0" y="5"/>
                  </a:lnTo>
                  <a:lnTo>
                    <a:pt x="0" y="0"/>
                  </a:lnTo>
                  <a:lnTo>
                    <a:pt x="6" y="1"/>
                  </a:lnTo>
                  <a:close/>
                </a:path>
              </a:pathLst>
            </a:custGeom>
            <a:grp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53" name="Freeform 38"/>
            <p:cNvSpPr>
              <a:spLocks noEditPoints="1"/>
            </p:cNvSpPr>
            <p:nvPr/>
          </p:nvSpPr>
          <p:spPr bwMode="auto">
            <a:xfrm>
              <a:off x="8256794" y="4929686"/>
              <a:ext cx="669626" cy="172100"/>
            </a:xfrm>
            <a:custGeom>
              <a:avLst/>
              <a:gdLst>
                <a:gd name="T0" fmla="*/ 304 w 318"/>
                <a:gd name="T1" fmla="*/ 39 h 81"/>
                <a:gd name="T2" fmla="*/ 310 w 318"/>
                <a:gd name="T3" fmla="*/ 41 h 81"/>
                <a:gd name="T4" fmla="*/ 315 w 318"/>
                <a:gd name="T5" fmla="*/ 46 h 81"/>
                <a:gd name="T6" fmla="*/ 317 w 318"/>
                <a:gd name="T7" fmla="*/ 52 h 81"/>
                <a:gd name="T8" fmla="*/ 317 w 318"/>
                <a:gd name="T9" fmla="*/ 58 h 81"/>
                <a:gd name="T10" fmla="*/ 314 w 318"/>
                <a:gd name="T11" fmla="*/ 81 h 81"/>
                <a:gd name="T12" fmla="*/ 312 w 318"/>
                <a:gd name="T13" fmla="*/ 78 h 81"/>
                <a:gd name="T14" fmla="*/ 309 w 318"/>
                <a:gd name="T15" fmla="*/ 76 h 81"/>
                <a:gd name="T16" fmla="*/ 306 w 318"/>
                <a:gd name="T17" fmla="*/ 74 h 81"/>
                <a:gd name="T18" fmla="*/ 302 w 318"/>
                <a:gd name="T19" fmla="*/ 73 h 81"/>
                <a:gd name="T20" fmla="*/ 11 w 318"/>
                <a:gd name="T21" fmla="*/ 32 h 81"/>
                <a:gd name="T22" fmla="*/ 8 w 318"/>
                <a:gd name="T23" fmla="*/ 32 h 81"/>
                <a:gd name="T24" fmla="*/ 5 w 318"/>
                <a:gd name="T25" fmla="*/ 32 h 81"/>
                <a:gd name="T26" fmla="*/ 2 w 318"/>
                <a:gd name="T27" fmla="*/ 33 h 81"/>
                <a:gd name="T28" fmla="*/ 0 w 318"/>
                <a:gd name="T29" fmla="*/ 35 h 81"/>
                <a:gd name="T30" fmla="*/ 3 w 318"/>
                <a:gd name="T31" fmla="*/ 14 h 81"/>
                <a:gd name="T32" fmla="*/ 5 w 318"/>
                <a:gd name="T33" fmla="*/ 8 h 81"/>
                <a:gd name="T34" fmla="*/ 9 w 318"/>
                <a:gd name="T35" fmla="*/ 4 h 81"/>
                <a:gd name="T36" fmla="*/ 15 w 318"/>
                <a:gd name="T37" fmla="*/ 1 h 81"/>
                <a:gd name="T38" fmla="*/ 21 w 318"/>
                <a:gd name="T39" fmla="*/ 0 h 81"/>
                <a:gd name="T40" fmla="*/ 304 w 318"/>
                <a:gd name="T41" fmla="*/ 39 h 81"/>
                <a:gd name="T42" fmla="*/ 297 w 318"/>
                <a:gd name="T43" fmla="*/ 62 h 81"/>
                <a:gd name="T44" fmla="*/ 292 w 318"/>
                <a:gd name="T45" fmla="*/ 55 h 81"/>
                <a:gd name="T46" fmla="*/ 299 w 318"/>
                <a:gd name="T47" fmla="*/ 50 h 81"/>
                <a:gd name="T48" fmla="*/ 295 w 318"/>
                <a:gd name="T49" fmla="*/ 49 h 81"/>
                <a:gd name="T50" fmla="*/ 290 w 318"/>
                <a:gd name="T51" fmla="*/ 53 h 81"/>
                <a:gd name="T52" fmla="*/ 287 w 318"/>
                <a:gd name="T53" fmla="*/ 48 h 81"/>
                <a:gd name="T54" fmla="*/ 283 w 318"/>
                <a:gd name="T55" fmla="*/ 47 h 81"/>
                <a:gd name="T56" fmla="*/ 288 w 318"/>
                <a:gd name="T57" fmla="*/ 55 h 81"/>
                <a:gd name="T58" fmla="*/ 281 w 318"/>
                <a:gd name="T59" fmla="*/ 60 h 81"/>
                <a:gd name="T60" fmla="*/ 285 w 318"/>
                <a:gd name="T61" fmla="*/ 60 h 81"/>
                <a:gd name="T62" fmla="*/ 285 w 318"/>
                <a:gd name="T63" fmla="*/ 60 h 81"/>
                <a:gd name="T64" fmla="*/ 290 w 318"/>
                <a:gd name="T65" fmla="*/ 57 h 81"/>
                <a:gd name="T66" fmla="*/ 291 w 318"/>
                <a:gd name="T67" fmla="*/ 59 h 81"/>
                <a:gd name="T68" fmla="*/ 293 w 318"/>
                <a:gd name="T69" fmla="*/ 62 h 81"/>
                <a:gd name="T70" fmla="*/ 297 w 318"/>
                <a:gd name="T71" fmla="*/ 62 h 81"/>
                <a:gd name="T72" fmla="*/ 271 w 318"/>
                <a:gd name="T73" fmla="*/ 59 h 81"/>
                <a:gd name="T74" fmla="*/ 273 w 318"/>
                <a:gd name="T75" fmla="*/ 46 h 81"/>
                <a:gd name="T76" fmla="*/ 262 w 318"/>
                <a:gd name="T77" fmla="*/ 45 h 81"/>
                <a:gd name="T78" fmla="*/ 260 w 318"/>
                <a:gd name="T79" fmla="*/ 57 h 81"/>
                <a:gd name="T80" fmla="*/ 271 w 318"/>
                <a:gd name="T81" fmla="*/ 59 h 81"/>
                <a:gd name="T82" fmla="*/ 252 w 318"/>
                <a:gd name="T83" fmla="*/ 56 h 81"/>
                <a:gd name="T84" fmla="*/ 252 w 318"/>
                <a:gd name="T85" fmla="*/ 53 h 81"/>
                <a:gd name="T86" fmla="*/ 238 w 318"/>
                <a:gd name="T87" fmla="*/ 51 h 81"/>
                <a:gd name="T88" fmla="*/ 237 w 318"/>
                <a:gd name="T89" fmla="*/ 54 h 81"/>
                <a:gd name="T90" fmla="*/ 252 w 318"/>
                <a:gd name="T91"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81">
                  <a:moveTo>
                    <a:pt x="304" y="39"/>
                  </a:moveTo>
                  <a:cubicBezTo>
                    <a:pt x="306" y="39"/>
                    <a:pt x="308" y="40"/>
                    <a:pt x="310" y="41"/>
                  </a:cubicBezTo>
                  <a:cubicBezTo>
                    <a:pt x="312" y="42"/>
                    <a:pt x="313" y="44"/>
                    <a:pt x="315" y="46"/>
                  </a:cubicBezTo>
                  <a:cubicBezTo>
                    <a:pt x="316" y="47"/>
                    <a:pt x="317" y="49"/>
                    <a:pt x="317" y="52"/>
                  </a:cubicBezTo>
                  <a:cubicBezTo>
                    <a:pt x="318" y="54"/>
                    <a:pt x="318" y="56"/>
                    <a:pt x="317" y="58"/>
                  </a:cubicBezTo>
                  <a:cubicBezTo>
                    <a:pt x="314" y="81"/>
                    <a:pt x="314" y="81"/>
                    <a:pt x="314" y="81"/>
                  </a:cubicBezTo>
                  <a:cubicBezTo>
                    <a:pt x="313" y="80"/>
                    <a:pt x="313" y="79"/>
                    <a:pt x="312" y="78"/>
                  </a:cubicBezTo>
                  <a:cubicBezTo>
                    <a:pt x="311" y="77"/>
                    <a:pt x="310" y="77"/>
                    <a:pt x="309" y="76"/>
                  </a:cubicBezTo>
                  <a:cubicBezTo>
                    <a:pt x="308" y="75"/>
                    <a:pt x="307" y="75"/>
                    <a:pt x="306" y="74"/>
                  </a:cubicBezTo>
                  <a:cubicBezTo>
                    <a:pt x="305" y="74"/>
                    <a:pt x="303" y="74"/>
                    <a:pt x="302" y="73"/>
                  </a:cubicBezTo>
                  <a:cubicBezTo>
                    <a:pt x="11" y="32"/>
                    <a:pt x="11" y="32"/>
                    <a:pt x="11" y="32"/>
                  </a:cubicBezTo>
                  <a:cubicBezTo>
                    <a:pt x="10" y="32"/>
                    <a:pt x="9" y="32"/>
                    <a:pt x="8" y="32"/>
                  </a:cubicBezTo>
                  <a:cubicBezTo>
                    <a:pt x="7" y="32"/>
                    <a:pt x="6" y="32"/>
                    <a:pt x="5" y="32"/>
                  </a:cubicBezTo>
                  <a:cubicBezTo>
                    <a:pt x="4" y="33"/>
                    <a:pt x="3" y="33"/>
                    <a:pt x="2" y="33"/>
                  </a:cubicBezTo>
                  <a:cubicBezTo>
                    <a:pt x="2" y="34"/>
                    <a:pt x="1" y="34"/>
                    <a:pt x="0" y="35"/>
                  </a:cubicBezTo>
                  <a:cubicBezTo>
                    <a:pt x="3" y="14"/>
                    <a:pt x="3" y="14"/>
                    <a:pt x="3" y="14"/>
                  </a:cubicBezTo>
                  <a:cubicBezTo>
                    <a:pt x="4" y="12"/>
                    <a:pt x="4" y="10"/>
                    <a:pt x="5" y="8"/>
                  </a:cubicBezTo>
                  <a:cubicBezTo>
                    <a:pt x="6" y="6"/>
                    <a:pt x="8" y="5"/>
                    <a:pt x="9" y="4"/>
                  </a:cubicBezTo>
                  <a:cubicBezTo>
                    <a:pt x="11" y="2"/>
                    <a:pt x="13" y="1"/>
                    <a:pt x="15" y="1"/>
                  </a:cubicBezTo>
                  <a:cubicBezTo>
                    <a:pt x="17" y="0"/>
                    <a:pt x="19" y="0"/>
                    <a:pt x="21" y="0"/>
                  </a:cubicBezTo>
                  <a:lnTo>
                    <a:pt x="304" y="39"/>
                  </a:lnTo>
                  <a:close/>
                  <a:moveTo>
                    <a:pt x="297" y="62"/>
                  </a:moveTo>
                  <a:cubicBezTo>
                    <a:pt x="292" y="55"/>
                    <a:pt x="292" y="55"/>
                    <a:pt x="292" y="55"/>
                  </a:cubicBezTo>
                  <a:cubicBezTo>
                    <a:pt x="299" y="50"/>
                    <a:pt x="299" y="50"/>
                    <a:pt x="299" y="50"/>
                  </a:cubicBezTo>
                  <a:cubicBezTo>
                    <a:pt x="295" y="49"/>
                    <a:pt x="295" y="49"/>
                    <a:pt x="295" y="49"/>
                  </a:cubicBezTo>
                  <a:cubicBezTo>
                    <a:pt x="290" y="53"/>
                    <a:pt x="290" y="53"/>
                    <a:pt x="290" y="53"/>
                  </a:cubicBezTo>
                  <a:cubicBezTo>
                    <a:pt x="287" y="48"/>
                    <a:pt x="287" y="48"/>
                    <a:pt x="287" y="48"/>
                  </a:cubicBezTo>
                  <a:cubicBezTo>
                    <a:pt x="283" y="47"/>
                    <a:pt x="283" y="47"/>
                    <a:pt x="283" y="47"/>
                  </a:cubicBezTo>
                  <a:cubicBezTo>
                    <a:pt x="288" y="55"/>
                    <a:pt x="288" y="55"/>
                    <a:pt x="288" y="55"/>
                  </a:cubicBezTo>
                  <a:cubicBezTo>
                    <a:pt x="281" y="60"/>
                    <a:pt x="281" y="60"/>
                    <a:pt x="281" y="60"/>
                  </a:cubicBezTo>
                  <a:cubicBezTo>
                    <a:pt x="285" y="60"/>
                    <a:pt x="285" y="60"/>
                    <a:pt x="285" y="60"/>
                  </a:cubicBezTo>
                  <a:cubicBezTo>
                    <a:pt x="285" y="60"/>
                    <a:pt x="285" y="60"/>
                    <a:pt x="285" y="60"/>
                  </a:cubicBezTo>
                  <a:cubicBezTo>
                    <a:pt x="290" y="57"/>
                    <a:pt x="290" y="57"/>
                    <a:pt x="290" y="57"/>
                  </a:cubicBezTo>
                  <a:cubicBezTo>
                    <a:pt x="291" y="59"/>
                    <a:pt x="291" y="59"/>
                    <a:pt x="291" y="59"/>
                  </a:cubicBezTo>
                  <a:cubicBezTo>
                    <a:pt x="293" y="62"/>
                    <a:pt x="293" y="62"/>
                    <a:pt x="293" y="62"/>
                  </a:cubicBezTo>
                  <a:cubicBezTo>
                    <a:pt x="297" y="62"/>
                    <a:pt x="297" y="62"/>
                    <a:pt x="297" y="62"/>
                  </a:cubicBezTo>
                  <a:moveTo>
                    <a:pt x="271" y="59"/>
                  </a:moveTo>
                  <a:cubicBezTo>
                    <a:pt x="273" y="46"/>
                    <a:pt x="273" y="46"/>
                    <a:pt x="273" y="46"/>
                  </a:cubicBezTo>
                  <a:cubicBezTo>
                    <a:pt x="262" y="45"/>
                    <a:pt x="262" y="45"/>
                    <a:pt x="262" y="45"/>
                  </a:cubicBezTo>
                  <a:cubicBezTo>
                    <a:pt x="260" y="57"/>
                    <a:pt x="260" y="57"/>
                    <a:pt x="260" y="57"/>
                  </a:cubicBezTo>
                  <a:cubicBezTo>
                    <a:pt x="271" y="59"/>
                    <a:pt x="271" y="59"/>
                    <a:pt x="271" y="59"/>
                  </a:cubicBezTo>
                  <a:moveTo>
                    <a:pt x="252" y="56"/>
                  </a:moveTo>
                  <a:cubicBezTo>
                    <a:pt x="252" y="53"/>
                    <a:pt x="252" y="53"/>
                    <a:pt x="252" y="53"/>
                  </a:cubicBezTo>
                  <a:cubicBezTo>
                    <a:pt x="238" y="51"/>
                    <a:pt x="238" y="51"/>
                    <a:pt x="238" y="51"/>
                  </a:cubicBezTo>
                  <a:cubicBezTo>
                    <a:pt x="237" y="54"/>
                    <a:pt x="237" y="54"/>
                    <a:pt x="237" y="54"/>
                  </a:cubicBezTo>
                  <a:cubicBezTo>
                    <a:pt x="252" y="56"/>
                    <a:pt x="252" y="56"/>
                    <a:pt x="252" y="56"/>
                  </a:cubicBezTo>
                </a:path>
              </a:pathLst>
            </a:custGeom>
            <a:grp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77" name="Group 76"/>
            <p:cNvGrpSpPr/>
            <p:nvPr/>
          </p:nvGrpSpPr>
          <p:grpSpPr>
            <a:xfrm>
              <a:off x="8381064" y="5152782"/>
              <a:ext cx="294801" cy="265042"/>
              <a:chOff x="6993700" y="5242755"/>
              <a:chExt cx="495066" cy="445091"/>
            </a:xfrm>
            <a:grpFill/>
          </p:grpSpPr>
          <p:sp>
            <p:nvSpPr>
              <p:cNvPr id="73" name="Freeform 7"/>
              <p:cNvSpPr>
                <a:spLocks noEditPoints="1"/>
              </p:cNvSpPr>
              <p:nvPr/>
            </p:nvSpPr>
            <p:spPr bwMode="auto">
              <a:xfrm rot="462446">
                <a:off x="7162732" y="5360507"/>
                <a:ext cx="326034" cy="327339"/>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4" name="Freeform 8"/>
              <p:cNvSpPr>
                <a:spLocks noEditPoints="1"/>
              </p:cNvSpPr>
              <p:nvPr/>
            </p:nvSpPr>
            <p:spPr bwMode="auto">
              <a:xfrm rot="462446">
                <a:off x="7248799" y="5447971"/>
                <a:ext cx="155192" cy="152584"/>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5" name="Freeform 9"/>
              <p:cNvSpPr>
                <a:spLocks noEditPoints="1"/>
              </p:cNvSpPr>
              <p:nvPr/>
            </p:nvSpPr>
            <p:spPr bwMode="auto">
              <a:xfrm rot="462446">
                <a:off x="6993700" y="5242755"/>
                <a:ext cx="215183" cy="213879"/>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sp>
            <p:nvSpPr>
              <p:cNvPr id="76" name="Freeform 10"/>
              <p:cNvSpPr>
                <a:spLocks noEditPoints="1"/>
              </p:cNvSpPr>
              <p:nvPr/>
            </p:nvSpPr>
            <p:spPr bwMode="auto">
              <a:xfrm rot="462446">
                <a:off x="7051082" y="5298833"/>
                <a:ext cx="100419" cy="101723"/>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grpSp>
      <p:sp>
        <p:nvSpPr>
          <p:cNvPr id="79" name="Freeform 78"/>
          <p:cNvSpPr>
            <a:spLocks/>
          </p:cNvSpPr>
          <p:nvPr/>
        </p:nvSpPr>
        <p:spPr bwMode="auto">
          <a:xfrm rot="1920000">
            <a:off x="7523853" y="2550736"/>
            <a:ext cx="553672" cy="1308166"/>
          </a:xfrm>
          <a:custGeom>
            <a:avLst/>
            <a:gdLst>
              <a:gd name="T0" fmla="*/ 79 w 154"/>
              <a:gd name="T1" fmla="*/ 328 h 328"/>
              <a:gd name="T2" fmla="*/ 114 w 154"/>
              <a:gd name="T3" fmla="*/ 293 h 328"/>
              <a:gd name="T4" fmla="*/ 113 w 154"/>
              <a:gd name="T5" fmla="*/ 74 h 328"/>
              <a:gd name="T6" fmla="*/ 154 w 154"/>
              <a:gd name="T7" fmla="*/ 116 h 328"/>
              <a:gd name="T8" fmla="*/ 154 w 154"/>
              <a:gd name="T9" fmla="*/ 0 h 328"/>
              <a:gd name="T10" fmla="*/ 38 w 154"/>
              <a:gd name="T11" fmla="*/ 0 h 328"/>
              <a:gd name="T12" fmla="*/ 78 w 154"/>
              <a:gd name="T13" fmla="*/ 40 h 328"/>
              <a:gd name="T14" fmla="*/ 79 w 154"/>
              <a:gd name="T15" fmla="*/ 328 h 328"/>
              <a:gd name="connsiteX0" fmla="*/ 3856 w 8726"/>
              <a:gd name="connsiteY0" fmla="*/ 10000 h 10000"/>
              <a:gd name="connsiteX1" fmla="*/ 4460 w 8726"/>
              <a:gd name="connsiteY1" fmla="*/ 9730 h 10000"/>
              <a:gd name="connsiteX2" fmla="*/ 6129 w 8726"/>
              <a:gd name="connsiteY2" fmla="*/ 8933 h 10000"/>
              <a:gd name="connsiteX3" fmla="*/ 6064 w 8726"/>
              <a:gd name="connsiteY3" fmla="*/ 2256 h 10000"/>
              <a:gd name="connsiteX4" fmla="*/ 8726 w 8726"/>
              <a:gd name="connsiteY4" fmla="*/ 3537 h 10000"/>
              <a:gd name="connsiteX5" fmla="*/ 8726 w 8726"/>
              <a:gd name="connsiteY5" fmla="*/ 0 h 10000"/>
              <a:gd name="connsiteX6" fmla="*/ 1194 w 8726"/>
              <a:gd name="connsiteY6" fmla="*/ 0 h 10000"/>
              <a:gd name="connsiteX7" fmla="*/ 3791 w 8726"/>
              <a:gd name="connsiteY7" fmla="*/ 1220 h 10000"/>
              <a:gd name="connsiteX8" fmla="*/ 3856 w 8726"/>
              <a:gd name="connsiteY8" fmla="*/ 10000 h 10000"/>
              <a:gd name="connsiteX0" fmla="*/ 4419 w 10000"/>
              <a:gd name="connsiteY0" fmla="*/ 10000 h 10000"/>
              <a:gd name="connsiteX1" fmla="*/ 5111 w 10000"/>
              <a:gd name="connsiteY1" fmla="*/ 9730 h 10000"/>
              <a:gd name="connsiteX2" fmla="*/ 6317 w 10000"/>
              <a:gd name="connsiteY2" fmla="*/ 9271 h 10000"/>
              <a:gd name="connsiteX3" fmla="*/ 7024 w 10000"/>
              <a:gd name="connsiteY3" fmla="*/ 8933 h 10000"/>
              <a:gd name="connsiteX4" fmla="*/ 6949 w 10000"/>
              <a:gd name="connsiteY4" fmla="*/ 2256 h 10000"/>
              <a:gd name="connsiteX5" fmla="*/ 10000 w 10000"/>
              <a:gd name="connsiteY5" fmla="*/ 3537 h 10000"/>
              <a:gd name="connsiteX6" fmla="*/ 10000 w 10000"/>
              <a:gd name="connsiteY6" fmla="*/ 0 h 10000"/>
              <a:gd name="connsiteX7" fmla="*/ 1368 w 10000"/>
              <a:gd name="connsiteY7" fmla="*/ 0 h 10000"/>
              <a:gd name="connsiteX8" fmla="*/ 4344 w 10000"/>
              <a:gd name="connsiteY8" fmla="*/ 1220 h 10000"/>
              <a:gd name="connsiteX9" fmla="*/ 4419 w 10000"/>
              <a:gd name="connsiteY9" fmla="*/ 10000 h 10000"/>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4 w 10000"/>
              <a:gd name="connsiteY3" fmla="*/ 8933 h 12043"/>
              <a:gd name="connsiteX4" fmla="*/ 6949 w 10000"/>
              <a:gd name="connsiteY4" fmla="*/ 2256 h 12043"/>
              <a:gd name="connsiteX5" fmla="*/ 10000 w 10000"/>
              <a:gd name="connsiteY5" fmla="*/ 3537 h 12043"/>
              <a:gd name="connsiteX6" fmla="*/ 10000 w 10000"/>
              <a:gd name="connsiteY6" fmla="*/ 0 h 12043"/>
              <a:gd name="connsiteX7" fmla="*/ 1368 w 10000"/>
              <a:gd name="connsiteY7" fmla="*/ 0 h 12043"/>
              <a:gd name="connsiteX8" fmla="*/ 4344 w 10000"/>
              <a:gd name="connsiteY8" fmla="*/ 1220 h 12043"/>
              <a:gd name="connsiteX9" fmla="*/ 4419 w 10000"/>
              <a:gd name="connsiteY9" fmla="*/ 10000 h 12043"/>
              <a:gd name="connsiteX0" fmla="*/ 4419 w 10000"/>
              <a:gd name="connsiteY0" fmla="*/ 10000 h 12043"/>
              <a:gd name="connsiteX1" fmla="*/ 9303 w 10000"/>
              <a:gd name="connsiteY1" fmla="*/ 12043 h 12043"/>
              <a:gd name="connsiteX2" fmla="*/ 6317 w 10000"/>
              <a:gd name="connsiteY2" fmla="*/ 9271 h 12043"/>
              <a:gd name="connsiteX3" fmla="*/ 7029 w 10000"/>
              <a:gd name="connsiteY3" fmla="*/ 9153 h 12043"/>
              <a:gd name="connsiteX4" fmla="*/ 7024 w 10000"/>
              <a:gd name="connsiteY4" fmla="*/ 8933 h 12043"/>
              <a:gd name="connsiteX5" fmla="*/ 6949 w 10000"/>
              <a:gd name="connsiteY5" fmla="*/ 2256 h 12043"/>
              <a:gd name="connsiteX6" fmla="*/ 10000 w 10000"/>
              <a:gd name="connsiteY6" fmla="*/ 3537 h 12043"/>
              <a:gd name="connsiteX7" fmla="*/ 10000 w 10000"/>
              <a:gd name="connsiteY7" fmla="*/ 0 h 12043"/>
              <a:gd name="connsiteX8" fmla="*/ 1368 w 10000"/>
              <a:gd name="connsiteY8" fmla="*/ 0 h 12043"/>
              <a:gd name="connsiteX9" fmla="*/ 4344 w 10000"/>
              <a:gd name="connsiteY9" fmla="*/ 1220 h 12043"/>
              <a:gd name="connsiteX10" fmla="*/ 4419 w 10000"/>
              <a:gd name="connsiteY10" fmla="*/ 10000 h 12043"/>
              <a:gd name="connsiteX0" fmla="*/ 4419 w 12376"/>
              <a:gd name="connsiteY0" fmla="*/ 10000 h 12043"/>
              <a:gd name="connsiteX1" fmla="*/ 9303 w 12376"/>
              <a:gd name="connsiteY1" fmla="*/ 12043 h 12043"/>
              <a:gd name="connsiteX2" fmla="*/ 12038 w 12376"/>
              <a:gd name="connsiteY2" fmla="*/ 10594 h 12043"/>
              <a:gd name="connsiteX3" fmla="*/ 7029 w 12376"/>
              <a:gd name="connsiteY3" fmla="*/ 9153 h 12043"/>
              <a:gd name="connsiteX4" fmla="*/ 7024 w 12376"/>
              <a:gd name="connsiteY4" fmla="*/ 8933 h 12043"/>
              <a:gd name="connsiteX5" fmla="*/ 6949 w 12376"/>
              <a:gd name="connsiteY5" fmla="*/ 2256 h 12043"/>
              <a:gd name="connsiteX6" fmla="*/ 10000 w 12376"/>
              <a:gd name="connsiteY6" fmla="*/ 3537 h 12043"/>
              <a:gd name="connsiteX7" fmla="*/ 10000 w 12376"/>
              <a:gd name="connsiteY7" fmla="*/ 0 h 12043"/>
              <a:gd name="connsiteX8" fmla="*/ 1368 w 12376"/>
              <a:gd name="connsiteY8" fmla="*/ 0 h 12043"/>
              <a:gd name="connsiteX9" fmla="*/ 4344 w 12376"/>
              <a:gd name="connsiteY9" fmla="*/ 1220 h 12043"/>
              <a:gd name="connsiteX10" fmla="*/ 4419 w 12376"/>
              <a:gd name="connsiteY10" fmla="*/ 10000 h 12043"/>
              <a:gd name="connsiteX0" fmla="*/ 4419 w 12038"/>
              <a:gd name="connsiteY0" fmla="*/ 10000 h 12043"/>
              <a:gd name="connsiteX1" fmla="*/ 9303 w 12038"/>
              <a:gd name="connsiteY1" fmla="*/ 12043 h 12043"/>
              <a:gd name="connsiteX2" fmla="*/ 12038 w 12038"/>
              <a:gd name="connsiteY2" fmla="*/ 10594 h 12043"/>
              <a:gd name="connsiteX3" fmla="*/ 7029 w 12038"/>
              <a:gd name="connsiteY3" fmla="*/ 9153 h 12043"/>
              <a:gd name="connsiteX4" fmla="*/ 7024 w 12038"/>
              <a:gd name="connsiteY4" fmla="*/ 8933 h 12043"/>
              <a:gd name="connsiteX5" fmla="*/ 6949 w 12038"/>
              <a:gd name="connsiteY5" fmla="*/ 2256 h 12043"/>
              <a:gd name="connsiteX6" fmla="*/ 10000 w 12038"/>
              <a:gd name="connsiteY6" fmla="*/ 3537 h 12043"/>
              <a:gd name="connsiteX7" fmla="*/ 10000 w 12038"/>
              <a:gd name="connsiteY7" fmla="*/ 0 h 12043"/>
              <a:gd name="connsiteX8" fmla="*/ 1368 w 12038"/>
              <a:gd name="connsiteY8" fmla="*/ 0 h 12043"/>
              <a:gd name="connsiteX9" fmla="*/ 4344 w 12038"/>
              <a:gd name="connsiteY9" fmla="*/ 1220 h 12043"/>
              <a:gd name="connsiteX10" fmla="*/ 4419 w 12038"/>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9 w 11809"/>
              <a:gd name="connsiteY3" fmla="*/ 9153 h 12043"/>
              <a:gd name="connsiteX4" fmla="*/ 7024 w 11809"/>
              <a:gd name="connsiteY4" fmla="*/ 8933 h 12043"/>
              <a:gd name="connsiteX5" fmla="*/ 6949 w 11809"/>
              <a:gd name="connsiteY5" fmla="*/ 2256 h 12043"/>
              <a:gd name="connsiteX6" fmla="*/ 10000 w 11809"/>
              <a:gd name="connsiteY6" fmla="*/ 3537 h 12043"/>
              <a:gd name="connsiteX7" fmla="*/ 10000 w 11809"/>
              <a:gd name="connsiteY7" fmla="*/ 0 h 12043"/>
              <a:gd name="connsiteX8" fmla="*/ 1368 w 11809"/>
              <a:gd name="connsiteY8" fmla="*/ 0 h 12043"/>
              <a:gd name="connsiteX9" fmla="*/ 4344 w 11809"/>
              <a:gd name="connsiteY9" fmla="*/ 1220 h 12043"/>
              <a:gd name="connsiteX10" fmla="*/ 4419 w 11809"/>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9 w 11809"/>
              <a:gd name="connsiteY3" fmla="*/ 9153 h 12043"/>
              <a:gd name="connsiteX4" fmla="*/ 7024 w 11809"/>
              <a:gd name="connsiteY4" fmla="*/ 8933 h 12043"/>
              <a:gd name="connsiteX5" fmla="*/ 6949 w 11809"/>
              <a:gd name="connsiteY5" fmla="*/ 2256 h 12043"/>
              <a:gd name="connsiteX6" fmla="*/ 10000 w 11809"/>
              <a:gd name="connsiteY6" fmla="*/ 3537 h 12043"/>
              <a:gd name="connsiteX7" fmla="*/ 10000 w 11809"/>
              <a:gd name="connsiteY7" fmla="*/ 0 h 12043"/>
              <a:gd name="connsiteX8" fmla="*/ 1368 w 11809"/>
              <a:gd name="connsiteY8" fmla="*/ 0 h 12043"/>
              <a:gd name="connsiteX9" fmla="*/ 4344 w 11809"/>
              <a:gd name="connsiteY9" fmla="*/ 1220 h 12043"/>
              <a:gd name="connsiteX10" fmla="*/ 4419 w 11809"/>
              <a:gd name="connsiteY10"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2043"/>
              <a:gd name="connsiteX1" fmla="*/ 9303 w 11809"/>
              <a:gd name="connsiteY1" fmla="*/ 12043 h 12043"/>
              <a:gd name="connsiteX2" fmla="*/ 11809 w 11809"/>
              <a:gd name="connsiteY2" fmla="*/ 10701 h 12043"/>
              <a:gd name="connsiteX3" fmla="*/ 7024 w 11809"/>
              <a:gd name="connsiteY3" fmla="*/ 8933 h 12043"/>
              <a:gd name="connsiteX4" fmla="*/ 6949 w 11809"/>
              <a:gd name="connsiteY4" fmla="*/ 2256 h 12043"/>
              <a:gd name="connsiteX5" fmla="*/ 10000 w 11809"/>
              <a:gd name="connsiteY5" fmla="*/ 3537 h 12043"/>
              <a:gd name="connsiteX6" fmla="*/ 10000 w 11809"/>
              <a:gd name="connsiteY6" fmla="*/ 0 h 12043"/>
              <a:gd name="connsiteX7" fmla="*/ 1368 w 11809"/>
              <a:gd name="connsiteY7" fmla="*/ 0 h 12043"/>
              <a:gd name="connsiteX8" fmla="*/ 4344 w 11809"/>
              <a:gd name="connsiteY8" fmla="*/ 1220 h 12043"/>
              <a:gd name="connsiteX9" fmla="*/ 4419 w 11809"/>
              <a:gd name="connsiteY9" fmla="*/ 10000 h 12043"/>
              <a:gd name="connsiteX0" fmla="*/ 4419 w 11809"/>
              <a:gd name="connsiteY0" fmla="*/ 10000 h 11973"/>
              <a:gd name="connsiteX1" fmla="*/ 9477 w 11809"/>
              <a:gd name="connsiteY1" fmla="*/ 11973 h 11973"/>
              <a:gd name="connsiteX2" fmla="*/ 11809 w 11809"/>
              <a:gd name="connsiteY2" fmla="*/ 10701 h 11973"/>
              <a:gd name="connsiteX3" fmla="*/ 7024 w 11809"/>
              <a:gd name="connsiteY3" fmla="*/ 8933 h 11973"/>
              <a:gd name="connsiteX4" fmla="*/ 6949 w 11809"/>
              <a:gd name="connsiteY4" fmla="*/ 2256 h 11973"/>
              <a:gd name="connsiteX5" fmla="*/ 10000 w 11809"/>
              <a:gd name="connsiteY5" fmla="*/ 3537 h 11973"/>
              <a:gd name="connsiteX6" fmla="*/ 10000 w 11809"/>
              <a:gd name="connsiteY6" fmla="*/ 0 h 11973"/>
              <a:gd name="connsiteX7" fmla="*/ 1368 w 11809"/>
              <a:gd name="connsiteY7" fmla="*/ 0 h 11973"/>
              <a:gd name="connsiteX8" fmla="*/ 4344 w 11809"/>
              <a:gd name="connsiteY8" fmla="*/ 1220 h 11973"/>
              <a:gd name="connsiteX9" fmla="*/ 4419 w 11809"/>
              <a:gd name="connsiteY9" fmla="*/ 10000 h 11973"/>
              <a:gd name="connsiteX0" fmla="*/ 4419 w 11809"/>
              <a:gd name="connsiteY0" fmla="*/ 10000 h 12011"/>
              <a:gd name="connsiteX1" fmla="*/ 9422 w 11809"/>
              <a:gd name="connsiteY1" fmla="*/ 12011 h 12011"/>
              <a:gd name="connsiteX2" fmla="*/ 11809 w 11809"/>
              <a:gd name="connsiteY2" fmla="*/ 10701 h 12011"/>
              <a:gd name="connsiteX3" fmla="*/ 7024 w 11809"/>
              <a:gd name="connsiteY3" fmla="*/ 8933 h 12011"/>
              <a:gd name="connsiteX4" fmla="*/ 6949 w 11809"/>
              <a:gd name="connsiteY4" fmla="*/ 2256 h 12011"/>
              <a:gd name="connsiteX5" fmla="*/ 10000 w 11809"/>
              <a:gd name="connsiteY5" fmla="*/ 3537 h 12011"/>
              <a:gd name="connsiteX6" fmla="*/ 10000 w 11809"/>
              <a:gd name="connsiteY6" fmla="*/ 0 h 12011"/>
              <a:gd name="connsiteX7" fmla="*/ 1368 w 11809"/>
              <a:gd name="connsiteY7" fmla="*/ 0 h 12011"/>
              <a:gd name="connsiteX8" fmla="*/ 4344 w 11809"/>
              <a:gd name="connsiteY8" fmla="*/ 1220 h 12011"/>
              <a:gd name="connsiteX9" fmla="*/ 4419 w 11809"/>
              <a:gd name="connsiteY9" fmla="*/ 10000 h 12011"/>
              <a:gd name="connsiteX0" fmla="*/ 4419 w 11809"/>
              <a:gd name="connsiteY0" fmla="*/ 10000 h 11897"/>
              <a:gd name="connsiteX1" fmla="*/ 9586 w 11809"/>
              <a:gd name="connsiteY1" fmla="*/ 11897 h 11897"/>
              <a:gd name="connsiteX2" fmla="*/ 11809 w 11809"/>
              <a:gd name="connsiteY2" fmla="*/ 10701 h 11897"/>
              <a:gd name="connsiteX3" fmla="*/ 7024 w 11809"/>
              <a:gd name="connsiteY3" fmla="*/ 8933 h 11897"/>
              <a:gd name="connsiteX4" fmla="*/ 6949 w 11809"/>
              <a:gd name="connsiteY4" fmla="*/ 2256 h 11897"/>
              <a:gd name="connsiteX5" fmla="*/ 10000 w 11809"/>
              <a:gd name="connsiteY5" fmla="*/ 3537 h 11897"/>
              <a:gd name="connsiteX6" fmla="*/ 10000 w 11809"/>
              <a:gd name="connsiteY6" fmla="*/ 0 h 11897"/>
              <a:gd name="connsiteX7" fmla="*/ 1368 w 11809"/>
              <a:gd name="connsiteY7" fmla="*/ 0 h 11897"/>
              <a:gd name="connsiteX8" fmla="*/ 4344 w 11809"/>
              <a:gd name="connsiteY8" fmla="*/ 1220 h 11897"/>
              <a:gd name="connsiteX9" fmla="*/ 4419 w 11809"/>
              <a:gd name="connsiteY9" fmla="*/ 10000 h 11897"/>
              <a:gd name="connsiteX0" fmla="*/ 4419 w 11809"/>
              <a:gd name="connsiteY0" fmla="*/ 10000 h 11897"/>
              <a:gd name="connsiteX1" fmla="*/ 9586 w 11809"/>
              <a:gd name="connsiteY1" fmla="*/ 11897 h 11897"/>
              <a:gd name="connsiteX2" fmla="*/ 11809 w 11809"/>
              <a:gd name="connsiteY2" fmla="*/ 10701 h 11897"/>
              <a:gd name="connsiteX3" fmla="*/ 7024 w 11809"/>
              <a:gd name="connsiteY3" fmla="*/ 8933 h 11897"/>
              <a:gd name="connsiteX4" fmla="*/ 6949 w 11809"/>
              <a:gd name="connsiteY4" fmla="*/ 2256 h 11897"/>
              <a:gd name="connsiteX5" fmla="*/ 10000 w 11809"/>
              <a:gd name="connsiteY5" fmla="*/ 3537 h 11897"/>
              <a:gd name="connsiteX6" fmla="*/ 10000 w 11809"/>
              <a:gd name="connsiteY6" fmla="*/ 0 h 11897"/>
              <a:gd name="connsiteX7" fmla="*/ 1368 w 11809"/>
              <a:gd name="connsiteY7" fmla="*/ 0 h 11897"/>
              <a:gd name="connsiteX8" fmla="*/ 4344 w 11809"/>
              <a:gd name="connsiteY8" fmla="*/ 1220 h 11897"/>
              <a:gd name="connsiteX9" fmla="*/ 4419 w 11809"/>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 name="connsiteX0" fmla="*/ 4419 w 11904"/>
              <a:gd name="connsiteY0" fmla="*/ 10000 h 11897"/>
              <a:gd name="connsiteX1" fmla="*/ 9586 w 11904"/>
              <a:gd name="connsiteY1" fmla="*/ 11897 h 11897"/>
              <a:gd name="connsiteX2" fmla="*/ 11904 w 11904"/>
              <a:gd name="connsiteY2" fmla="*/ 10653 h 11897"/>
              <a:gd name="connsiteX3" fmla="*/ 7024 w 11904"/>
              <a:gd name="connsiteY3" fmla="*/ 8933 h 11897"/>
              <a:gd name="connsiteX4" fmla="*/ 6949 w 11904"/>
              <a:gd name="connsiteY4" fmla="*/ 2256 h 11897"/>
              <a:gd name="connsiteX5" fmla="*/ 10000 w 11904"/>
              <a:gd name="connsiteY5" fmla="*/ 3537 h 11897"/>
              <a:gd name="connsiteX6" fmla="*/ 10000 w 11904"/>
              <a:gd name="connsiteY6" fmla="*/ 0 h 11897"/>
              <a:gd name="connsiteX7" fmla="*/ 1368 w 11904"/>
              <a:gd name="connsiteY7" fmla="*/ 0 h 11897"/>
              <a:gd name="connsiteX8" fmla="*/ 4344 w 11904"/>
              <a:gd name="connsiteY8" fmla="*/ 1220 h 11897"/>
              <a:gd name="connsiteX9" fmla="*/ 4419 w 11904"/>
              <a:gd name="connsiteY9" fmla="*/ 1000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4" h="11897">
                <a:moveTo>
                  <a:pt x="4419" y="10000"/>
                </a:moveTo>
                <a:cubicBezTo>
                  <a:pt x="6480" y="10824"/>
                  <a:pt x="7296" y="11180"/>
                  <a:pt x="9586" y="11897"/>
                </a:cubicBezTo>
                <a:cubicBezTo>
                  <a:pt x="9902" y="11776"/>
                  <a:pt x="10536" y="11377"/>
                  <a:pt x="11904" y="10653"/>
                </a:cubicBezTo>
                <a:cubicBezTo>
                  <a:pt x="10015" y="10088"/>
                  <a:pt x="8503" y="9605"/>
                  <a:pt x="7024" y="8933"/>
                </a:cubicBezTo>
                <a:cubicBezTo>
                  <a:pt x="2882" y="7052"/>
                  <a:pt x="2485" y="4116"/>
                  <a:pt x="6949" y="2256"/>
                </a:cubicBezTo>
                <a:lnTo>
                  <a:pt x="10000" y="3537"/>
                </a:lnTo>
                <a:lnTo>
                  <a:pt x="10000" y="0"/>
                </a:lnTo>
                <a:lnTo>
                  <a:pt x="1368" y="0"/>
                </a:lnTo>
                <a:lnTo>
                  <a:pt x="4344" y="1220"/>
                </a:lnTo>
                <a:cubicBezTo>
                  <a:pt x="-1460" y="3659"/>
                  <a:pt x="-1460" y="7561"/>
                  <a:pt x="4419" y="10000"/>
                </a:cubicBezTo>
                <a:close/>
              </a:path>
            </a:pathLst>
          </a:custGeom>
          <a:solidFill>
            <a:schemeClr val="accent1"/>
          </a:solidFill>
          <a:ln w="0">
            <a:noFill/>
          </a:ln>
        </p:spPr>
        <p:txBody>
          <a:bodyPr vert="horz" wrap="square" lIns="93260" tIns="46630" rIns="93260" bIns="46630" numCol="1" anchor="t" anchorCtr="0" compatLnSpc="1">
            <a:prstTxWarp prst="textNoShape">
              <a:avLst/>
            </a:prstTxWarp>
          </a:bodyPr>
          <a:lstStyle/>
          <a:p>
            <a:pPr defTabSz="914363"/>
            <a:endParaRPr lang="en-US" sz="1836" dirty="0"/>
          </a:p>
        </p:txBody>
      </p:sp>
      <p:cxnSp>
        <p:nvCxnSpPr>
          <p:cNvPr id="80" name="Straight Arrow Connector 79"/>
          <p:cNvCxnSpPr/>
          <p:nvPr/>
        </p:nvCxnSpPr>
        <p:spPr>
          <a:xfrm flipH="1">
            <a:off x="9042868" y="3351222"/>
            <a:ext cx="257209" cy="1333542"/>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9604846" y="3265725"/>
            <a:ext cx="254407" cy="1271411"/>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879789" y="3265724"/>
            <a:ext cx="1025579" cy="1440173"/>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9200956" y="4619530"/>
            <a:ext cx="1279261" cy="889388"/>
            <a:chOff x="9945708" y="5365541"/>
            <a:chExt cx="1206167" cy="838570"/>
          </a:xfrm>
        </p:grpSpPr>
        <p:sp>
          <p:nvSpPr>
            <p:cNvPr id="108" name="Round Same Side Corner Rectangle 107"/>
            <p:cNvSpPr/>
            <p:nvPr/>
          </p:nvSpPr>
          <p:spPr bwMode="auto">
            <a:xfrm>
              <a:off x="10066579" y="5388719"/>
              <a:ext cx="963201" cy="668835"/>
            </a:xfrm>
            <a:prstGeom prst="round2SameRect">
              <a:avLst>
                <a:gd name="adj1" fmla="val 2787"/>
                <a:gd name="adj2" fmla="val 0"/>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Freeform 20"/>
            <p:cNvSpPr>
              <a:spLocks noChangeAspect="1" noEditPoints="1"/>
            </p:cNvSpPr>
            <p:nvPr/>
          </p:nvSpPr>
          <p:spPr bwMode="black">
            <a:xfrm>
              <a:off x="9945708" y="5365541"/>
              <a:ext cx="1206167" cy="83857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002050"/>
            </a:solidFill>
          </p:spPr>
          <p:txBody>
            <a:bodyPr vert="horz" wrap="square" lIns="0" tIns="41153" rIns="82305" bIns="41153" numCol="1" anchor="t" anchorCtr="0" compatLnSpc="1">
              <a:prstTxWarp prst="textNoShape">
                <a:avLst/>
              </a:prstTxWarp>
            </a:bodyPr>
            <a:lstStyle/>
            <a:p>
              <a:pPr algn="ctr"/>
              <a:endParaRPr lang="en-US" sz="900" dirty="0">
                <a:gradFill>
                  <a:gsLst>
                    <a:gs pos="0">
                      <a:srgbClr val="FFFFFF"/>
                    </a:gs>
                    <a:gs pos="100000">
                      <a:srgbClr val="FFFFFF"/>
                    </a:gs>
                  </a:gsLst>
                  <a:lin ang="5400000" scaled="0"/>
                </a:gradFill>
              </a:endParaRPr>
            </a:p>
          </p:txBody>
        </p:sp>
      </p:grpSp>
      <p:grpSp>
        <p:nvGrpSpPr>
          <p:cNvPr id="112" name="Group 111"/>
          <p:cNvGrpSpPr/>
          <p:nvPr/>
        </p:nvGrpSpPr>
        <p:grpSpPr>
          <a:xfrm>
            <a:off x="8868706" y="4745569"/>
            <a:ext cx="276861" cy="531786"/>
            <a:chOff x="9632444" y="5484379"/>
            <a:chExt cx="261042" cy="501401"/>
          </a:xfrm>
        </p:grpSpPr>
        <p:sp>
          <p:nvSpPr>
            <p:cNvPr id="107" name="Rectangle 106"/>
            <p:cNvSpPr/>
            <p:nvPr/>
          </p:nvSpPr>
          <p:spPr bwMode="auto">
            <a:xfrm>
              <a:off x="9643296" y="5492119"/>
              <a:ext cx="238735" cy="404931"/>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9" name="Freeform 38"/>
            <p:cNvSpPr>
              <a:spLocks noChangeAspect="1"/>
            </p:cNvSpPr>
            <p:nvPr/>
          </p:nvSpPr>
          <p:spPr bwMode="auto">
            <a:xfrm>
              <a:off x="9632444" y="5484379"/>
              <a:ext cx="261042" cy="501401"/>
            </a:xfrm>
            <a:custGeom>
              <a:avLst/>
              <a:gdLst>
                <a:gd name="connsiteX0" fmla="*/ 1001581 w 1280146"/>
                <a:gd name="connsiteY0" fmla="*/ 2167311 h 2458862"/>
                <a:gd name="connsiteX1" fmla="*/ 957961 w 1280146"/>
                <a:gd name="connsiteY1" fmla="*/ 2210931 h 2458862"/>
                <a:gd name="connsiteX2" fmla="*/ 1001581 w 1280146"/>
                <a:gd name="connsiteY2" fmla="*/ 2254551 h 2458862"/>
                <a:gd name="connsiteX3" fmla="*/ 1045201 w 1280146"/>
                <a:gd name="connsiteY3" fmla="*/ 2210931 h 2458862"/>
                <a:gd name="connsiteX4" fmla="*/ 1001581 w 1280146"/>
                <a:gd name="connsiteY4" fmla="*/ 2167311 h 2458862"/>
                <a:gd name="connsiteX5" fmla="*/ 278566 w 1280146"/>
                <a:gd name="connsiteY5" fmla="*/ 2167311 h 2458862"/>
                <a:gd name="connsiteX6" fmla="*/ 234946 w 1280146"/>
                <a:gd name="connsiteY6" fmla="*/ 2210931 h 2458862"/>
                <a:gd name="connsiteX7" fmla="*/ 278566 w 1280146"/>
                <a:gd name="connsiteY7" fmla="*/ 2254551 h 2458862"/>
                <a:gd name="connsiteX8" fmla="*/ 322186 w 1280146"/>
                <a:gd name="connsiteY8" fmla="*/ 2210931 h 2458862"/>
                <a:gd name="connsiteX9" fmla="*/ 278566 w 1280146"/>
                <a:gd name="connsiteY9" fmla="*/ 2167311 h 2458862"/>
                <a:gd name="connsiteX10" fmla="*/ 640074 w 1280146"/>
                <a:gd name="connsiteY10" fmla="*/ 2121896 h 2458862"/>
                <a:gd name="connsiteX11" fmla="*/ 551039 w 1280146"/>
                <a:gd name="connsiteY11" fmla="*/ 2210931 h 2458862"/>
                <a:gd name="connsiteX12" fmla="*/ 640074 w 1280146"/>
                <a:gd name="connsiteY12" fmla="*/ 2299966 h 2458862"/>
                <a:gd name="connsiteX13" fmla="*/ 729109 w 1280146"/>
                <a:gd name="connsiteY13" fmla="*/ 2210931 h 2458862"/>
                <a:gd name="connsiteX14" fmla="*/ 640074 w 1280146"/>
                <a:gd name="connsiteY14" fmla="*/ 2121896 h 2458862"/>
                <a:gd name="connsiteX15" fmla="*/ 91439 w 1280146"/>
                <a:gd name="connsiteY15" fmla="*/ 165536 h 2458862"/>
                <a:gd name="connsiteX16" fmla="*/ 91439 w 1280146"/>
                <a:gd name="connsiteY16" fmla="*/ 1948130 h 2458862"/>
                <a:gd name="connsiteX17" fmla="*/ 1188707 w 1280146"/>
                <a:gd name="connsiteY17" fmla="*/ 1948130 h 2458862"/>
                <a:gd name="connsiteX18" fmla="*/ 1188707 w 1280146"/>
                <a:gd name="connsiteY18" fmla="*/ 165536 h 2458862"/>
                <a:gd name="connsiteX19" fmla="*/ 85539 w 1280146"/>
                <a:gd name="connsiteY19" fmla="*/ 0 h 2458862"/>
                <a:gd name="connsiteX20" fmla="*/ 1194607 w 1280146"/>
                <a:gd name="connsiteY20" fmla="*/ 0 h 2458862"/>
                <a:gd name="connsiteX21" fmla="*/ 1280146 w 1280146"/>
                <a:gd name="connsiteY21" fmla="*/ 85539 h 2458862"/>
                <a:gd name="connsiteX22" fmla="*/ 1280146 w 1280146"/>
                <a:gd name="connsiteY22" fmla="*/ 2373323 h 2458862"/>
                <a:gd name="connsiteX23" fmla="*/ 1194607 w 1280146"/>
                <a:gd name="connsiteY23" fmla="*/ 2458862 h 2458862"/>
                <a:gd name="connsiteX24" fmla="*/ 85539 w 1280146"/>
                <a:gd name="connsiteY24" fmla="*/ 2458862 h 2458862"/>
                <a:gd name="connsiteX25" fmla="*/ 0 w 1280146"/>
                <a:gd name="connsiteY25" fmla="*/ 2373323 h 2458862"/>
                <a:gd name="connsiteX26" fmla="*/ 0 w 1280146"/>
                <a:gd name="connsiteY26" fmla="*/ 85539 h 2458862"/>
                <a:gd name="connsiteX27" fmla="*/ 85539 w 1280146"/>
                <a:gd name="connsiteY27" fmla="*/ 0 h 245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146" h="2458862">
                  <a:moveTo>
                    <a:pt x="1001581" y="2167311"/>
                  </a:moveTo>
                  <a:cubicBezTo>
                    <a:pt x="977490" y="2167311"/>
                    <a:pt x="957961" y="2186840"/>
                    <a:pt x="957961" y="2210931"/>
                  </a:cubicBezTo>
                  <a:cubicBezTo>
                    <a:pt x="957961" y="2235022"/>
                    <a:pt x="977490" y="2254551"/>
                    <a:pt x="1001581" y="2254551"/>
                  </a:cubicBezTo>
                  <a:cubicBezTo>
                    <a:pt x="1025672" y="2254551"/>
                    <a:pt x="1045201" y="2235022"/>
                    <a:pt x="1045201" y="2210931"/>
                  </a:cubicBezTo>
                  <a:cubicBezTo>
                    <a:pt x="1045201" y="2186840"/>
                    <a:pt x="1025672" y="2167311"/>
                    <a:pt x="1001581" y="2167311"/>
                  </a:cubicBezTo>
                  <a:close/>
                  <a:moveTo>
                    <a:pt x="278566" y="2167311"/>
                  </a:moveTo>
                  <a:cubicBezTo>
                    <a:pt x="254475" y="2167311"/>
                    <a:pt x="234946" y="2186840"/>
                    <a:pt x="234946" y="2210931"/>
                  </a:cubicBezTo>
                  <a:cubicBezTo>
                    <a:pt x="234946" y="2235022"/>
                    <a:pt x="254475" y="2254551"/>
                    <a:pt x="278566" y="2254551"/>
                  </a:cubicBezTo>
                  <a:cubicBezTo>
                    <a:pt x="302657" y="2254551"/>
                    <a:pt x="322186" y="2235022"/>
                    <a:pt x="322186" y="2210931"/>
                  </a:cubicBezTo>
                  <a:cubicBezTo>
                    <a:pt x="322186" y="2186840"/>
                    <a:pt x="302657" y="2167311"/>
                    <a:pt x="278566" y="2167311"/>
                  </a:cubicBezTo>
                  <a:close/>
                  <a:moveTo>
                    <a:pt x="640074" y="2121896"/>
                  </a:moveTo>
                  <a:cubicBezTo>
                    <a:pt x="590901" y="2121896"/>
                    <a:pt x="551039" y="2161758"/>
                    <a:pt x="551039" y="2210931"/>
                  </a:cubicBezTo>
                  <a:cubicBezTo>
                    <a:pt x="551039" y="2260104"/>
                    <a:pt x="590901" y="2299966"/>
                    <a:pt x="640074" y="2299966"/>
                  </a:cubicBezTo>
                  <a:cubicBezTo>
                    <a:pt x="689247" y="2299966"/>
                    <a:pt x="729109" y="2260104"/>
                    <a:pt x="729109" y="2210931"/>
                  </a:cubicBezTo>
                  <a:cubicBezTo>
                    <a:pt x="729109" y="2161758"/>
                    <a:pt x="689247" y="2121896"/>
                    <a:pt x="640074" y="2121896"/>
                  </a:cubicBezTo>
                  <a:close/>
                  <a:moveTo>
                    <a:pt x="91439" y="165536"/>
                  </a:moveTo>
                  <a:lnTo>
                    <a:pt x="91439" y="1948130"/>
                  </a:lnTo>
                  <a:lnTo>
                    <a:pt x="1188707" y="1948130"/>
                  </a:lnTo>
                  <a:lnTo>
                    <a:pt x="1188707" y="165536"/>
                  </a:lnTo>
                  <a:close/>
                  <a:moveTo>
                    <a:pt x="85539" y="0"/>
                  </a:moveTo>
                  <a:lnTo>
                    <a:pt x="1194607" y="0"/>
                  </a:lnTo>
                  <a:cubicBezTo>
                    <a:pt x="1241849" y="0"/>
                    <a:pt x="1280146" y="38297"/>
                    <a:pt x="1280146" y="85539"/>
                  </a:cubicBezTo>
                  <a:lnTo>
                    <a:pt x="1280146" y="2373323"/>
                  </a:lnTo>
                  <a:cubicBezTo>
                    <a:pt x="1280146" y="2420565"/>
                    <a:pt x="1241849" y="2458862"/>
                    <a:pt x="1194607" y="2458862"/>
                  </a:cubicBezTo>
                  <a:lnTo>
                    <a:pt x="85539" y="2458862"/>
                  </a:lnTo>
                  <a:cubicBezTo>
                    <a:pt x="38297" y="2458862"/>
                    <a:pt x="0" y="2420565"/>
                    <a:pt x="0" y="2373323"/>
                  </a:cubicBezTo>
                  <a:lnTo>
                    <a:pt x="0" y="85539"/>
                  </a:lnTo>
                  <a:cubicBezTo>
                    <a:pt x="0" y="38297"/>
                    <a:pt x="38297" y="0"/>
                    <a:pt x="85539" y="0"/>
                  </a:cubicBezTo>
                  <a:close/>
                </a:path>
              </a:pathLst>
            </a:cu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0" name="Group 109"/>
          <p:cNvGrpSpPr/>
          <p:nvPr/>
        </p:nvGrpSpPr>
        <p:grpSpPr>
          <a:xfrm>
            <a:off x="10554371" y="4800037"/>
            <a:ext cx="748908" cy="528270"/>
            <a:chOff x="11221793" y="5535737"/>
            <a:chExt cx="706117" cy="498086"/>
          </a:xfrm>
        </p:grpSpPr>
        <p:sp>
          <p:nvSpPr>
            <p:cNvPr id="109" name="Rounded Rectangle 108"/>
            <p:cNvSpPr/>
            <p:nvPr/>
          </p:nvSpPr>
          <p:spPr bwMode="auto">
            <a:xfrm>
              <a:off x="11246888" y="5562541"/>
              <a:ext cx="626405" cy="450250"/>
            </a:xfrm>
            <a:prstGeom prst="roundRect">
              <a:avLst>
                <a:gd name="adj" fmla="val 5820"/>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5" name="Rounded Rectangle 6"/>
            <p:cNvSpPr/>
            <p:nvPr/>
          </p:nvSpPr>
          <p:spPr bwMode="black">
            <a:xfrm rot="16200000">
              <a:off x="11325809" y="5431721"/>
              <a:ext cx="498086" cy="70611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002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151" rIns="82302" bIns="41151"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spTree>
    <p:extLst>
      <p:ext uri="{BB962C8B-B14F-4D97-AF65-F5344CB8AC3E}">
        <p14:creationId xmlns:p14="http://schemas.microsoft.com/office/powerpoint/2010/main" val="320426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639" y="264964"/>
            <a:ext cx="10340563" cy="1097302"/>
          </a:xfrm>
        </p:spPr>
        <p:txBody>
          <a:bodyPr/>
          <a:lstStyle/>
          <a:p>
            <a:r>
              <a:rPr lang="en-US" dirty="0"/>
              <a:t>Windows Azure Backup integration</a:t>
            </a:r>
          </a:p>
        </p:txBody>
      </p:sp>
      <p:sp>
        <p:nvSpPr>
          <p:cNvPr id="11" name="Rectangle 10"/>
          <p:cNvSpPr>
            <a:spLocks noChangeArrowheads="1"/>
          </p:cNvSpPr>
          <p:nvPr/>
        </p:nvSpPr>
        <p:spPr bwMode="auto">
          <a:xfrm>
            <a:off x="415742" y="4530511"/>
            <a:ext cx="6716886" cy="189279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altLang="zh-CN" sz="2400" spc="-51" dirty="0">
                <a:gradFill>
                  <a:gsLst>
                    <a:gs pos="0">
                      <a:srgbClr val="FFFFFF"/>
                    </a:gs>
                    <a:gs pos="100000">
                      <a:srgbClr val="FFFFFF"/>
                    </a:gs>
                  </a:gsLst>
                  <a:lin ang="5400000" scaled="0"/>
                </a:gradFill>
                <a:cs typeface="Segoe UI Light"/>
              </a:rPr>
              <a:t>Efficient backup and recovery</a:t>
            </a:r>
          </a:p>
          <a:p>
            <a:pPr marL="233363" lvl="1" indent="-233363">
              <a:lnSpc>
                <a:spcPct val="90000"/>
              </a:lnSpc>
              <a:spcBef>
                <a:spcPts val="300"/>
              </a:spcBef>
              <a:buSzPct val="90000"/>
              <a:buFont typeface="Arial" pitchFamily="34" charset="0"/>
              <a:buChar char="•"/>
            </a:pPr>
            <a:r>
              <a:rPr lang="en-US" altLang="zh-CN" sz="2000" dirty="0">
                <a:solidFill>
                  <a:schemeClr val="bg1"/>
                </a:solidFill>
              </a:rPr>
              <a:t>Efficient use of bandwidth and storage</a:t>
            </a:r>
          </a:p>
          <a:p>
            <a:pPr marL="233363" lvl="1" indent="-233363">
              <a:lnSpc>
                <a:spcPct val="90000"/>
              </a:lnSpc>
              <a:spcBef>
                <a:spcPts val="300"/>
              </a:spcBef>
              <a:buSzPct val="90000"/>
              <a:buFont typeface="Arial" pitchFamily="34" charset="0"/>
              <a:buChar char="•"/>
            </a:pPr>
            <a:r>
              <a:rPr lang="en-US" altLang="zh-CN" sz="2000" dirty="0">
                <a:solidFill>
                  <a:schemeClr val="bg1"/>
                </a:solidFill>
              </a:rPr>
              <a:t>Flexible configuration</a:t>
            </a:r>
          </a:p>
          <a:p>
            <a:pPr marL="233363" lvl="1" indent="-233363">
              <a:lnSpc>
                <a:spcPct val="90000"/>
              </a:lnSpc>
              <a:spcBef>
                <a:spcPts val="300"/>
              </a:spcBef>
              <a:buSzPct val="90000"/>
              <a:buFont typeface="Arial" pitchFamily="34" charset="0"/>
              <a:buChar char="•"/>
            </a:pPr>
            <a:r>
              <a:rPr lang="en-US" altLang="zh-CN" sz="2000" dirty="0">
                <a:solidFill>
                  <a:schemeClr val="bg1"/>
                </a:solidFill>
              </a:rPr>
              <a:t>Flexibility in recovery</a:t>
            </a:r>
          </a:p>
          <a:p>
            <a:pPr marL="233363" lvl="1" indent="-233363">
              <a:lnSpc>
                <a:spcPct val="90000"/>
              </a:lnSpc>
              <a:spcBef>
                <a:spcPts val="300"/>
              </a:spcBef>
              <a:buSzPct val="90000"/>
              <a:buFont typeface="Arial" pitchFamily="34" charset="0"/>
              <a:buChar char="•"/>
            </a:pPr>
            <a:r>
              <a:rPr lang="en-US" altLang="zh-CN" sz="2000" dirty="0">
                <a:solidFill>
                  <a:schemeClr val="bg1"/>
                </a:solidFill>
              </a:rPr>
              <a:t>Cost-effective and usage metered</a:t>
            </a:r>
          </a:p>
        </p:txBody>
      </p:sp>
      <p:sp>
        <p:nvSpPr>
          <p:cNvPr id="16" name="Rectangle 15"/>
          <p:cNvSpPr>
            <a:spLocks noChangeArrowheads="1"/>
          </p:cNvSpPr>
          <p:nvPr/>
        </p:nvSpPr>
        <p:spPr bwMode="auto">
          <a:xfrm>
            <a:off x="415742" y="3213635"/>
            <a:ext cx="6716886" cy="1234742"/>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400" spc="-51" dirty="0">
                <a:gradFill>
                  <a:gsLst>
                    <a:gs pos="0">
                      <a:srgbClr val="FFFFFF"/>
                    </a:gs>
                    <a:gs pos="100000">
                      <a:srgbClr val="FFFFFF"/>
                    </a:gs>
                  </a:gsLst>
                  <a:lin ang="5400000" scaled="0"/>
                </a:gradFill>
                <a:cs typeface="Segoe UI Light"/>
              </a:rPr>
              <a:t>A simple and integrated solution</a:t>
            </a:r>
          </a:p>
          <a:p>
            <a:pPr marL="233363" lvl="1" indent="-233363">
              <a:lnSpc>
                <a:spcPct val="90000"/>
              </a:lnSpc>
              <a:spcBef>
                <a:spcPts val="300"/>
              </a:spcBef>
              <a:buSzPct val="90000"/>
              <a:buFont typeface="Arial" pitchFamily="34" charset="0"/>
              <a:buChar char="•"/>
            </a:pPr>
            <a:r>
              <a:rPr lang="en-US" sz="2000" dirty="0">
                <a:solidFill>
                  <a:schemeClr val="bg1"/>
                </a:solidFill>
              </a:rPr>
              <a:t>Familiar interface</a:t>
            </a:r>
          </a:p>
          <a:p>
            <a:pPr marL="233363" lvl="1" indent="-233363">
              <a:lnSpc>
                <a:spcPct val="90000"/>
              </a:lnSpc>
              <a:spcBef>
                <a:spcPts val="300"/>
              </a:spcBef>
              <a:buSzPct val="90000"/>
              <a:buFont typeface="Arial" pitchFamily="34" charset="0"/>
              <a:buChar char="•"/>
            </a:pPr>
            <a:r>
              <a:rPr lang="en-US" sz="2000" dirty="0">
                <a:solidFill>
                  <a:schemeClr val="bg1"/>
                </a:solidFill>
              </a:rPr>
              <a:t>Windows Azure integration</a:t>
            </a:r>
          </a:p>
        </p:txBody>
      </p:sp>
      <p:sp>
        <p:nvSpPr>
          <p:cNvPr id="17" name="Rectangle 16"/>
          <p:cNvSpPr>
            <a:spLocks noChangeArrowheads="1"/>
          </p:cNvSpPr>
          <p:nvPr/>
        </p:nvSpPr>
        <p:spPr bwMode="auto">
          <a:xfrm>
            <a:off x="415742" y="1577043"/>
            <a:ext cx="6716886" cy="1554458"/>
          </a:xfrm>
          <a:prstGeom prst="rect">
            <a:avLst/>
          </a:prstGeom>
          <a:solidFill>
            <a:srgbClr val="00BBF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400" spc="-51" dirty="0">
                <a:gradFill>
                  <a:gsLst>
                    <a:gs pos="0">
                      <a:srgbClr val="FFFFFF"/>
                    </a:gs>
                    <a:gs pos="100000">
                      <a:srgbClr val="FFFFFF"/>
                    </a:gs>
                  </a:gsLst>
                  <a:lin ang="5400000" scaled="0"/>
                </a:gradFill>
                <a:cs typeface="Segoe UI Light"/>
              </a:rPr>
              <a:t>Reliable offsite data protection</a:t>
            </a:r>
          </a:p>
          <a:p>
            <a:pPr marL="233363" lvl="1" indent="-233363">
              <a:lnSpc>
                <a:spcPct val="90000"/>
              </a:lnSpc>
              <a:spcBef>
                <a:spcPts val="300"/>
              </a:spcBef>
              <a:buSzPct val="90000"/>
              <a:buFont typeface="Arial" pitchFamily="34" charset="0"/>
              <a:buChar char="•"/>
            </a:pPr>
            <a:r>
              <a:rPr lang="en-US" sz="2000" dirty="0">
                <a:solidFill>
                  <a:schemeClr val="bg1"/>
                </a:solidFill>
              </a:rPr>
              <a:t>Convenient offsite protection</a:t>
            </a:r>
          </a:p>
          <a:p>
            <a:pPr marL="233363" lvl="1" indent="-233363">
              <a:lnSpc>
                <a:spcPct val="90000"/>
              </a:lnSpc>
              <a:spcBef>
                <a:spcPts val="300"/>
              </a:spcBef>
              <a:buSzPct val="90000"/>
              <a:buFont typeface="Arial" pitchFamily="34" charset="0"/>
              <a:buChar char="•"/>
            </a:pPr>
            <a:r>
              <a:rPr lang="en-US" sz="2000" dirty="0">
                <a:solidFill>
                  <a:schemeClr val="bg1"/>
                </a:solidFill>
              </a:rPr>
              <a:t>Safe data</a:t>
            </a:r>
          </a:p>
          <a:p>
            <a:pPr marL="233363" lvl="1" indent="-233363">
              <a:lnSpc>
                <a:spcPct val="90000"/>
              </a:lnSpc>
              <a:spcBef>
                <a:spcPts val="300"/>
              </a:spcBef>
              <a:buSzPct val="90000"/>
              <a:buFont typeface="Arial" pitchFamily="34" charset="0"/>
              <a:buChar char="•"/>
            </a:pPr>
            <a:r>
              <a:rPr lang="en-US" sz="2000" dirty="0">
                <a:solidFill>
                  <a:schemeClr val="bg1"/>
                </a:solidFill>
              </a:rPr>
              <a:t>Encrypted backups</a:t>
            </a:r>
          </a:p>
        </p:txBody>
      </p:sp>
      <p:grpSp>
        <p:nvGrpSpPr>
          <p:cNvPr id="3" name="Group 2"/>
          <p:cNvGrpSpPr>
            <a:grpSpLocks noChangeAspect="1"/>
          </p:cNvGrpSpPr>
          <p:nvPr/>
        </p:nvGrpSpPr>
        <p:grpSpPr>
          <a:xfrm>
            <a:off x="8357212" y="4839572"/>
            <a:ext cx="1949021" cy="1400859"/>
            <a:chOff x="9269170" y="5146905"/>
            <a:chExt cx="2279541" cy="1638420"/>
          </a:xfrm>
        </p:grpSpPr>
        <p:sp>
          <p:nvSpPr>
            <p:cNvPr id="10" name="Freeform 9"/>
            <p:cNvSpPr>
              <a:spLocks/>
            </p:cNvSpPr>
            <p:nvPr/>
          </p:nvSpPr>
          <p:spPr bwMode="auto">
            <a:xfrm>
              <a:off x="9269170" y="5146905"/>
              <a:ext cx="2279541" cy="1638420"/>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12" name="Freeform 86"/>
            <p:cNvSpPr>
              <a:spLocks noChangeAspect="1" noEditPoints="1"/>
            </p:cNvSpPr>
            <p:nvPr/>
          </p:nvSpPr>
          <p:spPr bwMode="black">
            <a:xfrm>
              <a:off x="9643060" y="6073963"/>
              <a:ext cx="1531761" cy="225226"/>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nvGrpSpPr>
            <p:cNvPr id="2" name="Group 1"/>
            <p:cNvGrpSpPr>
              <a:grpSpLocks noChangeAspect="1"/>
            </p:cNvGrpSpPr>
            <p:nvPr/>
          </p:nvGrpSpPr>
          <p:grpSpPr>
            <a:xfrm>
              <a:off x="10200907" y="5559024"/>
              <a:ext cx="515616" cy="473604"/>
              <a:chOff x="10251888" y="5568696"/>
              <a:chExt cx="615166" cy="565043"/>
            </a:xfrm>
          </p:grpSpPr>
          <p:pic>
            <p:nvPicPr>
              <p:cNvPr id="9" name="Picture 8"/>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654326" y="5807383"/>
                <a:ext cx="212728" cy="2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33"/>
              <p:cNvSpPr>
                <a:spLocks noChangeAspect="1" noEditPoints="1"/>
              </p:cNvSpPr>
              <p:nvPr/>
            </p:nvSpPr>
            <p:spPr bwMode="auto">
              <a:xfrm>
                <a:off x="10251888" y="5568696"/>
                <a:ext cx="382820" cy="565043"/>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GB" sz="1836" dirty="0"/>
              </a:p>
            </p:txBody>
          </p:sp>
        </p:grpSp>
      </p:grpSp>
      <p:grpSp>
        <p:nvGrpSpPr>
          <p:cNvPr id="20" name="Group 19"/>
          <p:cNvGrpSpPr>
            <a:grpSpLocks noChangeAspect="1"/>
          </p:cNvGrpSpPr>
          <p:nvPr/>
        </p:nvGrpSpPr>
        <p:grpSpPr>
          <a:xfrm>
            <a:off x="8972808" y="2648475"/>
            <a:ext cx="717830" cy="694943"/>
            <a:chOff x="9520462" y="2195905"/>
            <a:chExt cx="1544042" cy="1494813"/>
          </a:xfrm>
        </p:grpSpPr>
        <p:sp>
          <p:nvSpPr>
            <p:cNvPr id="14" name="Freeform 13"/>
            <p:cNvSpPr>
              <a:spLocks noEditPoints="1"/>
            </p:cNvSpPr>
            <p:nvPr/>
          </p:nvSpPr>
          <p:spPr bwMode="auto">
            <a:xfrm>
              <a:off x="9520462" y="2195905"/>
              <a:ext cx="869744" cy="1494813"/>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7" name="Group 6"/>
            <p:cNvGrpSpPr/>
            <p:nvPr/>
          </p:nvGrpSpPr>
          <p:grpSpPr>
            <a:xfrm>
              <a:off x="10133422" y="2195905"/>
              <a:ext cx="931082" cy="1494813"/>
              <a:chOff x="10877338" y="350213"/>
              <a:chExt cx="931082" cy="1494813"/>
            </a:xfrm>
          </p:grpSpPr>
          <p:grpSp>
            <p:nvGrpSpPr>
              <p:cNvPr id="5" name="Group 4"/>
              <p:cNvGrpSpPr/>
              <p:nvPr/>
            </p:nvGrpSpPr>
            <p:grpSpPr>
              <a:xfrm>
                <a:off x="10877338" y="350213"/>
                <a:ext cx="869744" cy="1494813"/>
                <a:chOff x="10877338" y="350213"/>
                <a:chExt cx="869744" cy="1494813"/>
              </a:xfrm>
              <a:solidFill>
                <a:srgbClr val="FFFFFF"/>
              </a:solidFill>
            </p:grpSpPr>
            <p:sp useBgFill="1">
              <p:nvSpPr>
                <p:cNvPr id="4" name="Rounded Rectangle 3"/>
                <p:cNvSpPr/>
                <p:nvPr/>
              </p:nvSpPr>
              <p:spPr bwMode="auto">
                <a:xfrm>
                  <a:off x="10916995" y="451459"/>
                  <a:ext cx="521494" cy="1382163"/>
                </a:xfrm>
                <a:prstGeom prst="roundRect">
                  <a:avLst>
                    <a:gd name="adj" fmla="val 8815"/>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Freeform 14"/>
                <p:cNvSpPr>
                  <a:spLocks noEditPoints="1"/>
                </p:cNvSpPr>
                <p:nvPr/>
              </p:nvSpPr>
              <p:spPr bwMode="auto">
                <a:xfrm>
                  <a:off x="10877338" y="350213"/>
                  <a:ext cx="869744" cy="1494813"/>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dirty="0"/>
                </a:p>
              </p:txBody>
            </p:sp>
          </p:grpSp>
          <p:sp>
            <p:nvSpPr>
              <p:cNvPr id="19" name="Freeform 18"/>
              <p:cNvSpPr>
                <a:spLocks noEditPoints="1"/>
              </p:cNvSpPr>
              <p:nvPr/>
            </p:nvSpPr>
            <p:spPr bwMode="auto">
              <a:xfrm>
                <a:off x="10938676" y="350213"/>
                <a:ext cx="869744" cy="1494813"/>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GB" sz="1836" dirty="0"/>
              </a:p>
            </p:txBody>
          </p:sp>
        </p:grpSp>
      </p:grpSp>
      <p:sp>
        <p:nvSpPr>
          <p:cNvPr id="26" name="TextBox 25"/>
          <p:cNvSpPr txBox="1"/>
          <p:nvPr/>
        </p:nvSpPr>
        <p:spPr>
          <a:xfrm rot="5400000">
            <a:off x="9365677" y="3891295"/>
            <a:ext cx="1567939" cy="727000"/>
          </a:xfrm>
          <a:prstGeom prst="rect">
            <a:avLst/>
          </a:prstGeom>
          <a:noFill/>
        </p:spPr>
        <p:txBody>
          <a:bodyPr wrap="none" lIns="182880" tIns="146304" rIns="182880" bIns="146304" rtlCol="0">
            <a:prstTxWarp prst="textArchUp">
              <a:avLst/>
            </a:prstTxWarp>
            <a:spAutoFit/>
          </a:bodyPr>
          <a:lstStyle/>
          <a:p>
            <a:pPr algn="ctr">
              <a:lnSpc>
                <a:spcPct val="90000"/>
              </a:lnSpc>
            </a:pPr>
            <a:r>
              <a:rPr lang="en-US" sz="1400" dirty="0">
                <a:solidFill>
                  <a:srgbClr val="0072C6"/>
                </a:solidFill>
              </a:rPr>
              <a:t>ENCRYPTED DATA</a:t>
            </a:r>
          </a:p>
        </p:txBody>
      </p:sp>
      <p:grpSp>
        <p:nvGrpSpPr>
          <p:cNvPr id="29" name="Group 28"/>
          <p:cNvGrpSpPr>
            <a:grpSpLocks noChangeAspect="1"/>
          </p:cNvGrpSpPr>
          <p:nvPr/>
        </p:nvGrpSpPr>
        <p:grpSpPr>
          <a:xfrm>
            <a:off x="7691817" y="1631266"/>
            <a:ext cx="458770" cy="469090"/>
            <a:chOff x="10240238" y="4463251"/>
            <a:chExt cx="1292422" cy="1321492"/>
          </a:xfrm>
          <a:solidFill>
            <a:srgbClr val="002050"/>
          </a:solidFill>
        </p:grpSpPr>
        <p:sp>
          <p:nvSpPr>
            <p:cNvPr id="27" name="Freeform 26"/>
            <p:cNvSpPr>
              <a:spLocks/>
            </p:cNvSpPr>
            <p:nvPr/>
          </p:nvSpPr>
          <p:spPr bwMode="auto">
            <a:xfrm>
              <a:off x="10240238" y="4616914"/>
              <a:ext cx="527890" cy="820993"/>
            </a:xfrm>
            <a:custGeom>
              <a:avLst/>
              <a:gdLst>
                <a:gd name="T0" fmla="*/ 120 w 189"/>
                <a:gd name="T1" fmla="*/ 240 h 307"/>
                <a:gd name="T2" fmla="*/ 186 w 189"/>
                <a:gd name="T3" fmla="*/ 142 h 307"/>
                <a:gd name="T4" fmla="*/ 161 w 189"/>
                <a:gd name="T5" fmla="*/ 130 h 307"/>
                <a:gd name="T6" fmla="*/ 189 w 189"/>
                <a:gd name="T7" fmla="*/ 105 h 307"/>
                <a:gd name="T8" fmla="*/ 176 w 189"/>
                <a:gd name="T9" fmla="*/ 49 h 307"/>
                <a:gd name="T10" fmla="*/ 179 w 189"/>
                <a:gd name="T11" fmla="*/ 21 h 307"/>
                <a:gd name="T12" fmla="*/ 130 w 189"/>
                <a:gd name="T13" fmla="*/ 0 h 307"/>
                <a:gd name="T14" fmla="*/ 61 w 189"/>
                <a:gd name="T15" fmla="*/ 69 h 307"/>
                <a:gd name="T16" fmla="*/ 95 w 189"/>
                <a:gd name="T17" fmla="*/ 128 h 307"/>
                <a:gd name="T18" fmla="*/ 24 w 189"/>
                <a:gd name="T19" fmla="*/ 200 h 307"/>
                <a:gd name="T20" fmla="*/ 17 w 189"/>
                <a:gd name="T21" fmla="*/ 270 h 307"/>
                <a:gd name="T22" fmla="*/ 30 w 189"/>
                <a:gd name="T23" fmla="*/ 244 h 307"/>
                <a:gd name="T24" fmla="*/ 34 w 189"/>
                <a:gd name="T25" fmla="*/ 279 h 307"/>
                <a:gd name="T26" fmla="*/ 100 w 189"/>
                <a:gd name="T27" fmla="*/ 307 h 307"/>
                <a:gd name="T28" fmla="*/ 120 w 189"/>
                <a:gd name="T29" fmla="*/ 2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307">
                  <a:moveTo>
                    <a:pt x="120" y="240"/>
                  </a:moveTo>
                  <a:cubicBezTo>
                    <a:pt x="138" y="198"/>
                    <a:pt x="158" y="165"/>
                    <a:pt x="186" y="142"/>
                  </a:cubicBezTo>
                  <a:cubicBezTo>
                    <a:pt x="178" y="137"/>
                    <a:pt x="170" y="133"/>
                    <a:pt x="161" y="130"/>
                  </a:cubicBezTo>
                  <a:cubicBezTo>
                    <a:pt x="173" y="125"/>
                    <a:pt x="182" y="116"/>
                    <a:pt x="189" y="105"/>
                  </a:cubicBezTo>
                  <a:cubicBezTo>
                    <a:pt x="181" y="88"/>
                    <a:pt x="176" y="69"/>
                    <a:pt x="176" y="49"/>
                  </a:cubicBezTo>
                  <a:cubicBezTo>
                    <a:pt x="176" y="39"/>
                    <a:pt x="177" y="30"/>
                    <a:pt x="179" y="21"/>
                  </a:cubicBezTo>
                  <a:cubicBezTo>
                    <a:pt x="167" y="8"/>
                    <a:pt x="150" y="0"/>
                    <a:pt x="130" y="0"/>
                  </a:cubicBezTo>
                  <a:cubicBezTo>
                    <a:pt x="92" y="0"/>
                    <a:pt x="61" y="31"/>
                    <a:pt x="61" y="69"/>
                  </a:cubicBezTo>
                  <a:cubicBezTo>
                    <a:pt x="61" y="94"/>
                    <a:pt x="75" y="116"/>
                    <a:pt x="95" y="128"/>
                  </a:cubicBezTo>
                  <a:cubicBezTo>
                    <a:pt x="60" y="135"/>
                    <a:pt x="42" y="156"/>
                    <a:pt x="24" y="200"/>
                  </a:cubicBezTo>
                  <a:cubicBezTo>
                    <a:pt x="0" y="255"/>
                    <a:pt x="17" y="270"/>
                    <a:pt x="17" y="270"/>
                  </a:cubicBezTo>
                  <a:cubicBezTo>
                    <a:pt x="30" y="244"/>
                    <a:pt x="30" y="244"/>
                    <a:pt x="30" y="244"/>
                  </a:cubicBezTo>
                  <a:cubicBezTo>
                    <a:pt x="34" y="279"/>
                    <a:pt x="34" y="279"/>
                    <a:pt x="34" y="279"/>
                  </a:cubicBezTo>
                  <a:cubicBezTo>
                    <a:pt x="34" y="279"/>
                    <a:pt x="51" y="300"/>
                    <a:pt x="100" y="307"/>
                  </a:cubicBezTo>
                  <a:cubicBezTo>
                    <a:pt x="102" y="289"/>
                    <a:pt x="108" y="267"/>
                    <a:pt x="120" y="24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28" name="Freeform 27"/>
            <p:cNvSpPr>
              <a:spLocks/>
            </p:cNvSpPr>
            <p:nvPr/>
          </p:nvSpPr>
          <p:spPr bwMode="auto">
            <a:xfrm>
              <a:off x="10540590" y="4463251"/>
              <a:ext cx="992070" cy="1321492"/>
            </a:xfrm>
            <a:custGeom>
              <a:avLst/>
              <a:gdLst>
                <a:gd name="T0" fmla="*/ 248 w 358"/>
                <a:gd name="T1" fmla="*/ 200 h 492"/>
                <a:gd name="T2" fmla="*/ 306 w 358"/>
                <a:gd name="T3" fmla="*/ 105 h 492"/>
                <a:gd name="T4" fmla="*/ 200 w 358"/>
                <a:gd name="T5" fmla="*/ 0 h 492"/>
                <a:gd name="T6" fmla="*/ 95 w 358"/>
                <a:gd name="T7" fmla="*/ 105 h 492"/>
                <a:gd name="T8" fmla="*/ 146 w 358"/>
                <a:gd name="T9" fmla="*/ 196 h 492"/>
                <a:gd name="T10" fmla="*/ 37 w 358"/>
                <a:gd name="T11" fmla="*/ 306 h 492"/>
                <a:gd name="T12" fmla="*/ 27 w 358"/>
                <a:gd name="T13" fmla="*/ 414 h 492"/>
                <a:gd name="T14" fmla="*/ 46 w 358"/>
                <a:gd name="T15" fmla="*/ 374 h 492"/>
                <a:gd name="T16" fmla="*/ 52 w 358"/>
                <a:gd name="T17" fmla="*/ 428 h 492"/>
                <a:gd name="T18" fmla="*/ 172 w 358"/>
                <a:gd name="T19" fmla="*/ 473 h 492"/>
                <a:gd name="T20" fmla="*/ 358 w 358"/>
                <a:gd name="T21" fmla="*/ 374 h 492"/>
                <a:gd name="T22" fmla="*/ 248 w 358"/>
                <a:gd name="T23" fmla="*/ 20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492">
                  <a:moveTo>
                    <a:pt x="248" y="200"/>
                  </a:moveTo>
                  <a:cubicBezTo>
                    <a:pt x="282" y="182"/>
                    <a:pt x="306" y="147"/>
                    <a:pt x="306" y="105"/>
                  </a:cubicBezTo>
                  <a:cubicBezTo>
                    <a:pt x="306" y="47"/>
                    <a:pt x="259" y="0"/>
                    <a:pt x="200" y="0"/>
                  </a:cubicBezTo>
                  <a:cubicBezTo>
                    <a:pt x="142" y="0"/>
                    <a:pt x="95" y="47"/>
                    <a:pt x="95" y="105"/>
                  </a:cubicBezTo>
                  <a:cubicBezTo>
                    <a:pt x="95" y="144"/>
                    <a:pt x="115" y="177"/>
                    <a:pt x="146" y="196"/>
                  </a:cubicBezTo>
                  <a:cubicBezTo>
                    <a:pt x="93" y="207"/>
                    <a:pt x="66" y="239"/>
                    <a:pt x="37" y="306"/>
                  </a:cubicBezTo>
                  <a:cubicBezTo>
                    <a:pt x="0" y="391"/>
                    <a:pt x="27" y="414"/>
                    <a:pt x="27" y="414"/>
                  </a:cubicBezTo>
                  <a:cubicBezTo>
                    <a:pt x="46" y="374"/>
                    <a:pt x="46" y="374"/>
                    <a:pt x="46" y="374"/>
                  </a:cubicBezTo>
                  <a:cubicBezTo>
                    <a:pt x="52" y="428"/>
                    <a:pt x="52" y="428"/>
                    <a:pt x="52" y="428"/>
                  </a:cubicBezTo>
                  <a:cubicBezTo>
                    <a:pt x="52" y="428"/>
                    <a:pt x="83" y="466"/>
                    <a:pt x="172" y="473"/>
                  </a:cubicBezTo>
                  <a:cubicBezTo>
                    <a:pt x="267" y="482"/>
                    <a:pt x="358" y="492"/>
                    <a:pt x="358" y="374"/>
                  </a:cubicBezTo>
                  <a:cubicBezTo>
                    <a:pt x="358" y="280"/>
                    <a:pt x="311" y="220"/>
                    <a:pt x="248" y="20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dirty="0"/>
            </a:p>
          </p:txBody>
        </p:sp>
      </p:grpSp>
      <p:grpSp>
        <p:nvGrpSpPr>
          <p:cNvPr id="32" name="Group 31"/>
          <p:cNvGrpSpPr>
            <a:grpSpLocks noChangeAspect="1"/>
          </p:cNvGrpSpPr>
          <p:nvPr/>
        </p:nvGrpSpPr>
        <p:grpSpPr>
          <a:xfrm>
            <a:off x="9029635" y="1631266"/>
            <a:ext cx="604177" cy="469090"/>
            <a:chOff x="9826983" y="3035281"/>
            <a:chExt cx="918435" cy="713085"/>
          </a:xfrm>
          <a:solidFill>
            <a:srgbClr val="B9B9B9"/>
          </a:solidFill>
        </p:grpSpPr>
        <p:sp>
          <p:nvSpPr>
            <p:cNvPr id="30" name="Freeform 5"/>
            <p:cNvSpPr>
              <a:spLocks noEditPoints="1"/>
            </p:cNvSpPr>
            <p:nvPr/>
          </p:nvSpPr>
          <p:spPr bwMode="auto">
            <a:xfrm>
              <a:off x="9826983" y="3152624"/>
              <a:ext cx="918435" cy="595742"/>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p:spPr>
          <p:txBody>
            <a:bodyPr vert="horz" wrap="square" lIns="93260" tIns="46630" rIns="93260" bIns="46630" numCol="1" anchor="t" anchorCtr="0" compatLnSpc="1">
              <a:prstTxWarp prst="textNoShape">
                <a:avLst/>
              </a:prstTxWarp>
            </a:bodyPr>
            <a:lstStyle/>
            <a:p>
              <a:endParaRPr lang="en-GB" sz="1836" dirty="0"/>
            </a:p>
          </p:txBody>
        </p:sp>
        <p:sp>
          <p:nvSpPr>
            <p:cNvPr id="31" name="Freeform 6"/>
            <p:cNvSpPr>
              <a:spLocks noEditPoints="1"/>
            </p:cNvSpPr>
            <p:nvPr/>
          </p:nvSpPr>
          <p:spPr bwMode="auto">
            <a:xfrm>
              <a:off x="9826983" y="3035281"/>
              <a:ext cx="918435" cy="107188"/>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p:spPr>
          <p:txBody>
            <a:bodyPr vert="horz" wrap="square" lIns="93260" tIns="46630" rIns="93260" bIns="46630" numCol="1" anchor="t" anchorCtr="0" compatLnSpc="1">
              <a:prstTxWarp prst="textNoShape">
                <a:avLst/>
              </a:prstTxWarp>
            </a:bodyPr>
            <a:lstStyle/>
            <a:p>
              <a:endParaRPr lang="en-GB" sz="1836" dirty="0"/>
            </a:p>
          </p:txBody>
        </p:sp>
      </p:grpSp>
      <p:cxnSp>
        <p:nvCxnSpPr>
          <p:cNvPr id="34" name="Straight Arrow Connector 33"/>
          <p:cNvCxnSpPr/>
          <p:nvPr/>
        </p:nvCxnSpPr>
        <p:spPr>
          <a:xfrm>
            <a:off x="8182717" y="1865811"/>
            <a:ext cx="781817" cy="0"/>
          </a:xfrm>
          <a:prstGeom prst="straightConnector1">
            <a:avLst/>
          </a:pr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331723" y="2144972"/>
            <a:ext cx="0" cy="469090"/>
          </a:xfrm>
          <a:prstGeom prst="straightConnector1">
            <a:avLst/>
          </a:prstGeom>
          <a:ln w="28575">
            <a:solidFill>
              <a:srgbClr val="B9B9B9"/>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bwMode="auto">
          <a:xfrm>
            <a:off x="8147545" y="3066045"/>
            <a:ext cx="730994" cy="2216933"/>
          </a:xfrm>
          <a:custGeom>
            <a:avLst/>
            <a:gdLst>
              <a:gd name="connsiteX0" fmla="*/ 837017 w 837017"/>
              <a:gd name="connsiteY0" fmla="*/ 0 h 2592887"/>
              <a:gd name="connsiteX1" fmla="*/ 10299 w 837017"/>
              <a:gd name="connsiteY1" fmla="*/ 1077238 h 2592887"/>
              <a:gd name="connsiteX2" fmla="*/ 448710 w 837017"/>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599 w 844599"/>
              <a:gd name="connsiteY0" fmla="*/ 0 h 2592887"/>
              <a:gd name="connsiteX1" fmla="*/ 17881 w 844599"/>
              <a:gd name="connsiteY1" fmla="*/ 1077238 h 2592887"/>
              <a:gd name="connsiteX2" fmla="*/ 456292 w 844599"/>
              <a:gd name="connsiteY2" fmla="*/ 2592887 h 2592887"/>
              <a:gd name="connsiteX0" fmla="*/ 878641 w 878641"/>
              <a:gd name="connsiteY0" fmla="*/ 0 h 2592887"/>
              <a:gd name="connsiteX1" fmla="*/ 51923 w 878641"/>
              <a:gd name="connsiteY1" fmla="*/ 1077238 h 2592887"/>
              <a:gd name="connsiteX2" fmla="*/ 490334 w 878641"/>
              <a:gd name="connsiteY2" fmla="*/ 2592887 h 2592887"/>
              <a:gd name="connsiteX0" fmla="*/ 864816 w 864816"/>
              <a:gd name="connsiteY0" fmla="*/ 0 h 2592887"/>
              <a:gd name="connsiteX1" fmla="*/ 38098 w 864816"/>
              <a:gd name="connsiteY1" fmla="*/ 1077238 h 2592887"/>
              <a:gd name="connsiteX2" fmla="*/ 476509 w 864816"/>
              <a:gd name="connsiteY2" fmla="*/ 2592887 h 2592887"/>
              <a:gd name="connsiteX0" fmla="*/ 876958 w 876958"/>
              <a:gd name="connsiteY0" fmla="*/ 0 h 2592887"/>
              <a:gd name="connsiteX1" fmla="*/ 50240 w 876958"/>
              <a:gd name="connsiteY1" fmla="*/ 1077238 h 2592887"/>
              <a:gd name="connsiteX2" fmla="*/ 488651 w 876958"/>
              <a:gd name="connsiteY2" fmla="*/ 2592887 h 2592887"/>
              <a:gd name="connsiteX0" fmla="*/ 854958 w 854958"/>
              <a:gd name="connsiteY0" fmla="*/ 0 h 2592887"/>
              <a:gd name="connsiteX1" fmla="*/ 28240 w 854958"/>
              <a:gd name="connsiteY1" fmla="*/ 1077238 h 2592887"/>
              <a:gd name="connsiteX2" fmla="*/ 466651 w 854958"/>
              <a:gd name="connsiteY2" fmla="*/ 2592887 h 2592887"/>
            </a:gdLst>
            <a:ahLst/>
            <a:cxnLst>
              <a:cxn ang="0">
                <a:pos x="connsiteX0" y="connsiteY0"/>
              </a:cxn>
              <a:cxn ang="0">
                <a:pos x="connsiteX1" y="connsiteY1"/>
              </a:cxn>
              <a:cxn ang="0">
                <a:pos x="connsiteX2" y="connsiteY2"/>
              </a:cxn>
            </a:cxnLst>
            <a:rect l="l" t="t" r="r" b="b"/>
            <a:pathLst>
              <a:path w="854958" h="2592887">
                <a:moveTo>
                  <a:pt x="854958" y="0"/>
                </a:moveTo>
                <a:cubicBezTo>
                  <a:pt x="586692" y="59499"/>
                  <a:pt x="141042" y="431707"/>
                  <a:pt x="28240" y="1077238"/>
                </a:cubicBezTo>
                <a:cubicBezTo>
                  <a:pt x="-93643" y="1774739"/>
                  <a:pt x="202560" y="2351761"/>
                  <a:pt x="466651" y="2592887"/>
                </a:cubicBezTo>
              </a:path>
            </a:pathLst>
          </a:cu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bwMode="auto">
          <a:xfrm flipH="1">
            <a:off x="9764729" y="3151724"/>
            <a:ext cx="644110" cy="2024157"/>
          </a:xfrm>
          <a:custGeom>
            <a:avLst/>
            <a:gdLst>
              <a:gd name="connsiteX0" fmla="*/ 837017 w 837017"/>
              <a:gd name="connsiteY0" fmla="*/ 0 h 2592887"/>
              <a:gd name="connsiteX1" fmla="*/ 10299 w 837017"/>
              <a:gd name="connsiteY1" fmla="*/ 1077238 h 2592887"/>
              <a:gd name="connsiteX2" fmla="*/ 448710 w 837017"/>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599 w 844599"/>
              <a:gd name="connsiteY0" fmla="*/ 0 h 2592887"/>
              <a:gd name="connsiteX1" fmla="*/ 17881 w 844599"/>
              <a:gd name="connsiteY1" fmla="*/ 1077238 h 2592887"/>
              <a:gd name="connsiteX2" fmla="*/ 456292 w 844599"/>
              <a:gd name="connsiteY2" fmla="*/ 2592887 h 2592887"/>
              <a:gd name="connsiteX0" fmla="*/ 878641 w 878641"/>
              <a:gd name="connsiteY0" fmla="*/ 0 h 2592887"/>
              <a:gd name="connsiteX1" fmla="*/ 51923 w 878641"/>
              <a:gd name="connsiteY1" fmla="*/ 1077238 h 2592887"/>
              <a:gd name="connsiteX2" fmla="*/ 490334 w 878641"/>
              <a:gd name="connsiteY2" fmla="*/ 2592887 h 2592887"/>
              <a:gd name="connsiteX0" fmla="*/ 864816 w 864816"/>
              <a:gd name="connsiteY0" fmla="*/ 0 h 2592887"/>
              <a:gd name="connsiteX1" fmla="*/ 38098 w 864816"/>
              <a:gd name="connsiteY1" fmla="*/ 1077238 h 2592887"/>
              <a:gd name="connsiteX2" fmla="*/ 476509 w 864816"/>
              <a:gd name="connsiteY2" fmla="*/ 2592887 h 2592887"/>
              <a:gd name="connsiteX0" fmla="*/ 876958 w 876958"/>
              <a:gd name="connsiteY0" fmla="*/ 0 h 2592887"/>
              <a:gd name="connsiteX1" fmla="*/ 50240 w 876958"/>
              <a:gd name="connsiteY1" fmla="*/ 1077238 h 2592887"/>
              <a:gd name="connsiteX2" fmla="*/ 488651 w 876958"/>
              <a:gd name="connsiteY2" fmla="*/ 2592887 h 2592887"/>
              <a:gd name="connsiteX0" fmla="*/ 854958 w 854958"/>
              <a:gd name="connsiteY0" fmla="*/ 0 h 2592887"/>
              <a:gd name="connsiteX1" fmla="*/ 28240 w 854958"/>
              <a:gd name="connsiteY1" fmla="*/ 1077238 h 2592887"/>
              <a:gd name="connsiteX2" fmla="*/ 466651 w 854958"/>
              <a:gd name="connsiteY2" fmla="*/ 2592887 h 2592887"/>
            </a:gdLst>
            <a:ahLst/>
            <a:cxnLst>
              <a:cxn ang="0">
                <a:pos x="connsiteX0" y="connsiteY0"/>
              </a:cxn>
              <a:cxn ang="0">
                <a:pos x="connsiteX1" y="connsiteY1"/>
              </a:cxn>
              <a:cxn ang="0">
                <a:pos x="connsiteX2" y="connsiteY2"/>
              </a:cxn>
            </a:cxnLst>
            <a:rect l="l" t="t" r="r" b="b"/>
            <a:pathLst>
              <a:path w="854958" h="2592887">
                <a:moveTo>
                  <a:pt x="854958" y="0"/>
                </a:moveTo>
                <a:cubicBezTo>
                  <a:pt x="586692" y="59499"/>
                  <a:pt x="141042" y="431707"/>
                  <a:pt x="28240" y="1077238"/>
                </a:cubicBezTo>
                <a:cubicBezTo>
                  <a:pt x="-93643" y="1774739"/>
                  <a:pt x="202560" y="2351761"/>
                  <a:pt x="466651" y="2592887"/>
                </a:cubicBezTo>
              </a:path>
            </a:pathLst>
          </a:custGeom>
          <a:ln w="28575">
            <a:solidFill>
              <a:srgbClr val="505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bwMode="auto">
          <a:xfrm flipH="1">
            <a:off x="9764728" y="2915137"/>
            <a:ext cx="910339" cy="2389253"/>
          </a:xfrm>
          <a:custGeom>
            <a:avLst/>
            <a:gdLst>
              <a:gd name="connsiteX0" fmla="*/ 837017 w 837017"/>
              <a:gd name="connsiteY0" fmla="*/ 0 h 2592887"/>
              <a:gd name="connsiteX1" fmla="*/ 10299 w 837017"/>
              <a:gd name="connsiteY1" fmla="*/ 1077238 h 2592887"/>
              <a:gd name="connsiteX2" fmla="*/ 448710 w 837017"/>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015 w 844015"/>
              <a:gd name="connsiteY0" fmla="*/ 0 h 2592887"/>
              <a:gd name="connsiteX1" fmla="*/ 17297 w 844015"/>
              <a:gd name="connsiteY1" fmla="*/ 1077238 h 2592887"/>
              <a:gd name="connsiteX2" fmla="*/ 455708 w 844015"/>
              <a:gd name="connsiteY2" fmla="*/ 2592887 h 2592887"/>
              <a:gd name="connsiteX0" fmla="*/ 844599 w 844599"/>
              <a:gd name="connsiteY0" fmla="*/ 0 h 2592887"/>
              <a:gd name="connsiteX1" fmla="*/ 17881 w 844599"/>
              <a:gd name="connsiteY1" fmla="*/ 1077238 h 2592887"/>
              <a:gd name="connsiteX2" fmla="*/ 456292 w 844599"/>
              <a:gd name="connsiteY2" fmla="*/ 2592887 h 2592887"/>
              <a:gd name="connsiteX0" fmla="*/ 878641 w 878641"/>
              <a:gd name="connsiteY0" fmla="*/ 0 h 2592887"/>
              <a:gd name="connsiteX1" fmla="*/ 51923 w 878641"/>
              <a:gd name="connsiteY1" fmla="*/ 1077238 h 2592887"/>
              <a:gd name="connsiteX2" fmla="*/ 490334 w 878641"/>
              <a:gd name="connsiteY2" fmla="*/ 2592887 h 2592887"/>
              <a:gd name="connsiteX0" fmla="*/ 864816 w 864816"/>
              <a:gd name="connsiteY0" fmla="*/ 0 h 2592887"/>
              <a:gd name="connsiteX1" fmla="*/ 38098 w 864816"/>
              <a:gd name="connsiteY1" fmla="*/ 1077238 h 2592887"/>
              <a:gd name="connsiteX2" fmla="*/ 476509 w 864816"/>
              <a:gd name="connsiteY2" fmla="*/ 2592887 h 2592887"/>
              <a:gd name="connsiteX0" fmla="*/ 876958 w 876958"/>
              <a:gd name="connsiteY0" fmla="*/ 0 h 2592887"/>
              <a:gd name="connsiteX1" fmla="*/ 50240 w 876958"/>
              <a:gd name="connsiteY1" fmla="*/ 1077238 h 2592887"/>
              <a:gd name="connsiteX2" fmla="*/ 488651 w 876958"/>
              <a:gd name="connsiteY2" fmla="*/ 2592887 h 2592887"/>
              <a:gd name="connsiteX0" fmla="*/ 854958 w 854958"/>
              <a:gd name="connsiteY0" fmla="*/ 0 h 2592887"/>
              <a:gd name="connsiteX1" fmla="*/ 28240 w 854958"/>
              <a:gd name="connsiteY1" fmla="*/ 1077238 h 2592887"/>
              <a:gd name="connsiteX2" fmla="*/ 466651 w 854958"/>
              <a:gd name="connsiteY2" fmla="*/ 2592887 h 2592887"/>
              <a:gd name="connsiteX0" fmla="*/ 854427 w 854427"/>
              <a:gd name="connsiteY0" fmla="*/ 0 h 2592887"/>
              <a:gd name="connsiteX1" fmla="*/ 27709 w 854427"/>
              <a:gd name="connsiteY1" fmla="*/ 1077238 h 2592887"/>
              <a:gd name="connsiteX2" fmla="*/ 466120 w 854427"/>
              <a:gd name="connsiteY2" fmla="*/ 2592887 h 2592887"/>
              <a:gd name="connsiteX0" fmla="*/ 838625 w 838625"/>
              <a:gd name="connsiteY0" fmla="*/ 0 h 2628542"/>
              <a:gd name="connsiteX1" fmla="*/ 11907 w 838625"/>
              <a:gd name="connsiteY1" fmla="*/ 1077238 h 2628542"/>
              <a:gd name="connsiteX2" fmla="*/ 355719 w 838625"/>
              <a:gd name="connsiteY2" fmla="*/ 2485807 h 2628542"/>
              <a:gd name="connsiteX3" fmla="*/ 450318 w 838625"/>
              <a:gd name="connsiteY3" fmla="*/ 2592887 h 2628542"/>
              <a:gd name="connsiteX0" fmla="*/ 842674 w 842674"/>
              <a:gd name="connsiteY0" fmla="*/ 0 h 2628542"/>
              <a:gd name="connsiteX1" fmla="*/ 15956 w 842674"/>
              <a:gd name="connsiteY1" fmla="*/ 1077238 h 2628542"/>
              <a:gd name="connsiteX2" fmla="*/ 359768 w 842674"/>
              <a:gd name="connsiteY2" fmla="*/ 2485807 h 2628542"/>
              <a:gd name="connsiteX3" fmla="*/ 454367 w 842674"/>
              <a:gd name="connsiteY3" fmla="*/ 2592887 h 2628542"/>
              <a:gd name="connsiteX0" fmla="*/ 845454 w 845454"/>
              <a:gd name="connsiteY0" fmla="*/ 0 h 2628542"/>
              <a:gd name="connsiteX1" fmla="*/ 18736 w 845454"/>
              <a:gd name="connsiteY1" fmla="*/ 1077238 h 2628542"/>
              <a:gd name="connsiteX2" fmla="*/ 362548 w 845454"/>
              <a:gd name="connsiteY2" fmla="*/ 2485807 h 2628542"/>
              <a:gd name="connsiteX3" fmla="*/ 457147 w 845454"/>
              <a:gd name="connsiteY3" fmla="*/ 2592887 h 2628542"/>
              <a:gd name="connsiteX0" fmla="*/ 845454 w 845454"/>
              <a:gd name="connsiteY0" fmla="*/ 0 h 2485807"/>
              <a:gd name="connsiteX1" fmla="*/ 18736 w 845454"/>
              <a:gd name="connsiteY1" fmla="*/ 1077238 h 2485807"/>
              <a:gd name="connsiteX2" fmla="*/ 362548 w 845454"/>
              <a:gd name="connsiteY2" fmla="*/ 2485807 h 2485807"/>
              <a:gd name="connsiteX0" fmla="*/ 842675 w 842675"/>
              <a:gd name="connsiteY0" fmla="*/ 0 h 2485807"/>
              <a:gd name="connsiteX1" fmla="*/ 15957 w 842675"/>
              <a:gd name="connsiteY1" fmla="*/ 1077238 h 2485807"/>
              <a:gd name="connsiteX2" fmla="*/ 359769 w 842675"/>
              <a:gd name="connsiteY2" fmla="*/ 2485807 h 2485807"/>
              <a:gd name="connsiteX0" fmla="*/ 855860 w 855860"/>
              <a:gd name="connsiteY0" fmla="*/ 0 h 2485807"/>
              <a:gd name="connsiteX1" fmla="*/ 29142 w 855860"/>
              <a:gd name="connsiteY1" fmla="*/ 1077238 h 2485807"/>
              <a:gd name="connsiteX2" fmla="*/ 372954 w 855860"/>
              <a:gd name="connsiteY2" fmla="*/ 2485807 h 2485807"/>
              <a:gd name="connsiteX0" fmla="*/ 852410 w 852410"/>
              <a:gd name="connsiteY0" fmla="*/ 0 h 2485807"/>
              <a:gd name="connsiteX1" fmla="*/ 25692 w 852410"/>
              <a:gd name="connsiteY1" fmla="*/ 1077238 h 2485807"/>
              <a:gd name="connsiteX2" fmla="*/ 369504 w 852410"/>
              <a:gd name="connsiteY2" fmla="*/ 2485807 h 2485807"/>
            </a:gdLst>
            <a:ahLst/>
            <a:cxnLst>
              <a:cxn ang="0">
                <a:pos x="connsiteX0" y="connsiteY0"/>
              </a:cxn>
              <a:cxn ang="0">
                <a:pos x="connsiteX1" y="connsiteY1"/>
              </a:cxn>
              <a:cxn ang="0">
                <a:pos x="connsiteX2" y="connsiteY2"/>
              </a:cxn>
            </a:cxnLst>
            <a:rect l="l" t="t" r="r" b="b"/>
            <a:pathLst>
              <a:path w="852410" h="2485807">
                <a:moveTo>
                  <a:pt x="852410" y="0"/>
                </a:moveTo>
                <a:cubicBezTo>
                  <a:pt x="584144" y="59499"/>
                  <a:pt x="147231" y="364630"/>
                  <a:pt x="25692" y="1077238"/>
                </a:cubicBezTo>
                <a:cubicBezTo>
                  <a:pt x="-84878" y="1725535"/>
                  <a:pt x="186123" y="2300055"/>
                  <a:pt x="369504" y="2485807"/>
                </a:cubicBezTo>
              </a:path>
            </a:pathLst>
          </a:custGeom>
          <a:ln w="28575">
            <a:solidFill>
              <a:srgbClr val="505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Group 58"/>
          <p:cNvGrpSpPr/>
          <p:nvPr/>
        </p:nvGrpSpPr>
        <p:grpSpPr>
          <a:xfrm>
            <a:off x="8299409" y="1748540"/>
            <a:ext cx="514564" cy="433972"/>
            <a:chOff x="8626212" y="1540480"/>
            <a:chExt cx="601824" cy="507566"/>
          </a:xfrm>
        </p:grpSpPr>
        <p:sp>
          <p:nvSpPr>
            <p:cNvPr id="42" name="Oval 41"/>
            <p:cNvSpPr>
              <a:spLocks noChangeAspect="1"/>
            </p:cNvSpPr>
            <p:nvPr/>
          </p:nvSpPr>
          <p:spPr bwMode="auto">
            <a:xfrm>
              <a:off x="8767974" y="1540480"/>
              <a:ext cx="274320" cy="274320"/>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0">
                        <a:srgbClr val="FFFFFF"/>
                      </a:gs>
                      <a:gs pos="100000">
                        <a:srgbClr val="FFFFFF"/>
                      </a:gs>
                    </a:gsLst>
                    <a:lin ang="5400000" scaled="0"/>
                  </a:gradFill>
                </a:rPr>
                <a:t>1</a:t>
              </a:r>
            </a:p>
          </p:txBody>
        </p:sp>
        <p:sp>
          <p:nvSpPr>
            <p:cNvPr id="25" name="TextBox 24"/>
            <p:cNvSpPr txBox="1"/>
            <p:nvPr/>
          </p:nvSpPr>
          <p:spPr>
            <a:xfrm>
              <a:off x="8626212" y="1853662"/>
              <a:ext cx="601824" cy="194384"/>
            </a:xfrm>
            <a:prstGeom prst="rect">
              <a:avLst/>
            </a:prstGeom>
            <a:noFill/>
          </p:spPr>
          <p:txBody>
            <a:bodyPr wrap="none" lIns="0" tIns="0" rIns="0" bIns="0" rtlCol="0" anchor="t" anchorCtr="0">
              <a:spAutoFit/>
            </a:bodyPr>
            <a:lstStyle/>
            <a:p>
              <a:pPr>
                <a:lnSpc>
                  <a:spcPct val="90000"/>
                </a:lnSpc>
              </a:pPr>
              <a:r>
                <a:rPr lang="en-US" sz="1200" dirty="0">
                  <a:solidFill>
                    <a:srgbClr val="505050"/>
                  </a:solidFill>
                </a:rPr>
                <a:t>Sign up</a:t>
              </a:r>
            </a:p>
          </p:txBody>
        </p:sp>
      </p:grpSp>
      <p:grpSp>
        <p:nvGrpSpPr>
          <p:cNvPr id="58" name="Group 57"/>
          <p:cNvGrpSpPr/>
          <p:nvPr/>
        </p:nvGrpSpPr>
        <p:grpSpPr>
          <a:xfrm>
            <a:off x="9606660" y="3226041"/>
            <a:ext cx="578685" cy="457765"/>
            <a:chOff x="10209796" y="3268540"/>
            <a:chExt cx="676820" cy="535394"/>
          </a:xfrm>
        </p:grpSpPr>
        <p:sp>
          <p:nvSpPr>
            <p:cNvPr id="43" name="Oval 42"/>
            <p:cNvSpPr>
              <a:spLocks noChangeAspect="1"/>
            </p:cNvSpPr>
            <p:nvPr/>
          </p:nvSpPr>
          <p:spPr bwMode="auto">
            <a:xfrm>
              <a:off x="10600178" y="3268540"/>
              <a:ext cx="274320" cy="274320"/>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0">
                        <a:srgbClr val="FFFFFF"/>
                      </a:gs>
                      <a:gs pos="100000">
                        <a:srgbClr val="FFFFFF"/>
                      </a:gs>
                    </a:gsLst>
                    <a:lin ang="5400000" scaled="0"/>
                  </a:gradFill>
                </a:rPr>
                <a:t>4</a:t>
              </a:r>
            </a:p>
          </p:txBody>
        </p:sp>
        <p:sp>
          <p:nvSpPr>
            <p:cNvPr id="44" name="TextBox 43"/>
            <p:cNvSpPr txBox="1"/>
            <p:nvPr/>
          </p:nvSpPr>
          <p:spPr>
            <a:xfrm>
              <a:off x="10209796" y="3593352"/>
              <a:ext cx="676820" cy="210582"/>
            </a:xfrm>
            <a:prstGeom prst="rect">
              <a:avLst/>
            </a:prstGeom>
            <a:noFill/>
          </p:spPr>
          <p:txBody>
            <a:bodyPr wrap="none" lIns="0" tIns="0" rIns="0" bIns="0" rtlCol="0" anchor="t" anchorCtr="0">
              <a:spAutoFit/>
            </a:bodyPr>
            <a:lstStyle/>
            <a:p>
              <a:pPr algn="r">
                <a:lnSpc>
                  <a:spcPct val="90000"/>
                </a:lnSpc>
              </a:pPr>
              <a:r>
                <a:rPr lang="en-US" sz="1300" dirty="0">
                  <a:solidFill>
                    <a:srgbClr val="0072C6"/>
                  </a:solidFill>
                </a:rPr>
                <a:t>Back up</a:t>
              </a:r>
            </a:p>
          </p:txBody>
        </p:sp>
      </p:grpSp>
      <p:grpSp>
        <p:nvGrpSpPr>
          <p:cNvPr id="46" name="Group 45"/>
          <p:cNvGrpSpPr/>
          <p:nvPr/>
        </p:nvGrpSpPr>
        <p:grpSpPr>
          <a:xfrm>
            <a:off x="8041601" y="4006986"/>
            <a:ext cx="1179716" cy="382404"/>
            <a:chOff x="11772941" y="1714978"/>
            <a:chExt cx="1379775" cy="447253"/>
          </a:xfrm>
        </p:grpSpPr>
        <p:sp>
          <p:nvSpPr>
            <p:cNvPr id="47" name="Oval 46"/>
            <p:cNvSpPr>
              <a:spLocks noChangeAspect="1"/>
            </p:cNvSpPr>
            <p:nvPr/>
          </p:nvSpPr>
          <p:spPr bwMode="auto">
            <a:xfrm>
              <a:off x="11772941" y="1714978"/>
              <a:ext cx="274320" cy="274320"/>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0">
                        <a:srgbClr val="FFFFFF"/>
                      </a:gs>
                      <a:gs pos="100000">
                        <a:srgbClr val="FFFFFF"/>
                      </a:gs>
                    </a:gsLst>
                    <a:lin ang="5400000" scaled="0"/>
                  </a:gradFill>
                </a:rPr>
                <a:t>3</a:t>
              </a:r>
            </a:p>
          </p:txBody>
        </p:sp>
        <p:sp>
          <p:nvSpPr>
            <p:cNvPr id="48" name="TextBox 47"/>
            <p:cNvSpPr txBox="1"/>
            <p:nvPr/>
          </p:nvSpPr>
          <p:spPr>
            <a:xfrm>
              <a:off x="12116752" y="1773463"/>
              <a:ext cx="1035964" cy="388768"/>
            </a:xfrm>
            <a:prstGeom prst="rect">
              <a:avLst/>
            </a:prstGeom>
            <a:noFill/>
          </p:spPr>
          <p:txBody>
            <a:bodyPr wrap="none" lIns="0" tIns="0" rIns="0" bIns="0" rtlCol="0" anchor="t" anchorCtr="0">
              <a:spAutoFit/>
            </a:bodyPr>
            <a:lstStyle/>
            <a:p>
              <a:pPr>
                <a:lnSpc>
                  <a:spcPct val="90000"/>
                </a:lnSpc>
              </a:pPr>
              <a:r>
                <a:rPr lang="en-US" sz="1200" dirty="0">
                  <a:solidFill>
                    <a:srgbClr val="505050"/>
                  </a:solidFill>
                </a:rPr>
                <a:t>Register and </a:t>
              </a:r>
              <a:br>
                <a:rPr lang="en-US" sz="1200" dirty="0">
                  <a:solidFill>
                    <a:srgbClr val="505050"/>
                  </a:solidFill>
                </a:rPr>
              </a:br>
              <a:r>
                <a:rPr lang="en-US" sz="1200" dirty="0">
                  <a:solidFill>
                    <a:srgbClr val="505050"/>
                  </a:solidFill>
                </a:rPr>
                <a:t>configure</a:t>
              </a:r>
            </a:p>
          </p:txBody>
        </p:sp>
      </p:grpSp>
      <p:sp>
        <p:nvSpPr>
          <p:cNvPr id="53" name="Oval 52"/>
          <p:cNvSpPr>
            <a:spLocks noChangeAspect="1"/>
          </p:cNvSpPr>
          <p:nvPr/>
        </p:nvSpPr>
        <p:spPr bwMode="auto">
          <a:xfrm>
            <a:off x="10327651" y="4968249"/>
            <a:ext cx="234545" cy="234545"/>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0">
                      <a:srgbClr val="FFFFFF"/>
                    </a:gs>
                    <a:gs pos="100000">
                      <a:srgbClr val="FFFFFF"/>
                    </a:gs>
                  </a:gsLst>
                  <a:lin ang="5400000" scaled="0"/>
                </a:gradFill>
              </a:rPr>
              <a:t>5</a:t>
            </a:r>
          </a:p>
        </p:txBody>
      </p:sp>
      <p:sp>
        <p:nvSpPr>
          <p:cNvPr id="54" name="TextBox 53"/>
          <p:cNvSpPr txBox="1"/>
          <p:nvPr/>
        </p:nvSpPr>
        <p:spPr>
          <a:xfrm>
            <a:off x="10615202" y="5027150"/>
            <a:ext cx="1363692" cy="332399"/>
          </a:xfrm>
          <a:prstGeom prst="rect">
            <a:avLst/>
          </a:prstGeom>
          <a:noFill/>
        </p:spPr>
        <p:txBody>
          <a:bodyPr wrap="square" lIns="0" tIns="0" rIns="0" bIns="0" rtlCol="0" anchor="t" anchorCtr="0">
            <a:spAutoFit/>
          </a:bodyPr>
          <a:lstStyle/>
          <a:p>
            <a:pPr>
              <a:lnSpc>
                <a:spcPct val="90000"/>
              </a:lnSpc>
            </a:pPr>
            <a:r>
              <a:rPr lang="en-US" sz="1200" dirty="0">
                <a:solidFill>
                  <a:srgbClr val="505050"/>
                </a:solidFill>
              </a:rPr>
              <a:t>Recover to the same or a different server</a:t>
            </a:r>
          </a:p>
        </p:txBody>
      </p:sp>
      <p:grpSp>
        <p:nvGrpSpPr>
          <p:cNvPr id="55" name="Group 54"/>
          <p:cNvGrpSpPr/>
          <p:nvPr/>
        </p:nvGrpSpPr>
        <p:grpSpPr>
          <a:xfrm>
            <a:off x="9209313" y="2232101"/>
            <a:ext cx="1145155" cy="234545"/>
            <a:chOff x="11772941" y="1714978"/>
            <a:chExt cx="1339354" cy="274320"/>
          </a:xfrm>
        </p:grpSpPr>
        <p:sp>
          <p:nvSpPr>
            <p:cNvPr id="56" name="Oval 55"/>
            <p:cNvSpPr>
              <a:spLocks noChangeAspect="1"/>
            </p:cNvSpPr>
            <p:nvPr/>
          </p:nvSpPr>
          <p:spPr bwMode="auto">
            <a:xfrm>
              <a:off x="11772941" y="1714978"/>
              <a:ext cx="274320" cy="274320"/>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0">
                        <a:srgbClr val="FFFFFF"/>
                      </a:gs>
                      <a:gs pos="100000">
                        <a:srgbClr val="FFFFFF"/>
                      </a:gs>
                    </a:gsLst>
                    <a:lin ang="5400000" scaled="0"/>
                  </a:gradFill>
                </a:rPr>
                <a:t>2</a:t>
              </a:r>
            </a:p>
          </p:txBody>
        </p:sp>
        <p:sp>
          <p:nvSpPr>
            <p:cNvPr id="57" name="TextBox 56"/>
            <p:cNvSpPr txBox="1"/>
            <p:nvPr/>
          </p:nvSpPr>
          <p:spPr>
            <a:xfrm>
              <a:off x="12116752" y="1766296"/>
              <a:ext cx="995543" cy="194384"/>
            </a:xfrm>
            <a:prstGeom prst="rect">
              <a:avLst/>
            </a:prstGeom>
            <a:noFill/>
          </p:spPr>
          <p:txBody>
            <a:bodyPr wrap="none" lIns="0" tIns="0" rIns="0" bIns="0" rtlCol="0" anchor="ctr" anchorCtr="0">
              <a:spAutoFit/>
            </a:bodyPr>
            <a:lstStyle/>
            <a:p>
              <a:pPr>
                <a:lnSpc>
                  <a:spcPct val="90000"/>
                </a:lnSpc>
              </a:pPr>
              <a:r>
                <a:rPr lang="en-US" sz="1200" dirty="0">
                  <a:solidFill>
                    <a:srgbClr val="505050"/>
                  </a:solidFill>
                </a:rPr>
                <a:t>Install Agent</a:t>
              </a:r>
            </a:p>
          </p:txBody>
        </p:sp>
      </p:grpSp>
    </p:spTree>
    <p:extLst>
      <p:ext uri="{BB962C8B-B14F-4D97-AF65-F5344CB8AC3E}">
        <p14:creationId xmlns:p14="http://schemas.microsoft.com/office/powerpoint/2010/main" val="81009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Planning and deployment scenarios</a:t>
            </a:r>
          </a:p>
        </p:txBody>
      </p:sp>
      <p:sp>
        <p:nvSpPr>
          <p:cNvPr id="8" name="Rectangle 7"/>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296669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64964"/>
            <a:ext cx="12161837" cy="1097302"/>
          </a:xfrm>
        </p:spPr>
        <p:txBody>
          <a:bodyPr/>
          <a:lstStyle/>
          <a:p>
            <a:r>
              <a:rPr lang="en-US" altLang="zh-CN" sz="4600" dirty="0"/>
              <a:t>Windows Server Essentials Experience role</a:t>
            </a:r>
            <a:endParaRPr lang="zh-CN" altLang="en-US" sz="4600" dirty="0"/>
          </a:p>
        </p:txBody>
      </p:sp>
      <p:sp>
        <p:nvSpPr>
          <p:cNvPr id="5" name="Rectangle 4"/>
          <p:cNvSpPr>
            <a:spLocks noChangeArrowheads="1"/>
          </p:cNvSpPr>
          <p:nvPr/>
        </p:nvSpPr>
        <p:spPr bwMode="auto">
          <a:xfrm>
            <a:off x="400049" y="4960267"/>
            <a:ext cx="4583811" cy="164592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altLang="zh-CN" sz="2000" spc="-51" dirty="0">
                <a:gradFill>
                  <a:gsLst>
                    <a:gs pos="0">
                      <a:srgbClr val="FFFFFF"/>
                    </a:gs>
                    <a:gs pos="100000">
                      <a:srgbClr val="FFFFFF"/>
                    </a:gs>
                  </a:gsLst>
                  <a:lin ang="5400000" scaled="0"/>
                </a:gradFill>
                <a:cs typeface="Segoe UI Light"/>
              </a:rPr>
              <a:t>Optional unattended deployment and configuration using Windows PowerShell</a:t>
            </a:r>
            <a:endParaRPr lang="en-US" sz="2000" spc="-51" dirty="0">
              <a:gradFill>
                <a:gsLst>
                  <a:gs pos="0">
                    <a:srgbClr val="FFFFFF"/>
                  </a:gs>
                  <a:gs pos="100000">
                    <a:srgbClr val="FFFFFF"/>
                  </a:gs>
                </a:gsLst>
                <a:lin ang="5400000" scaled="0"/>
              </a:gradFill>
              <a:cs typeface="Segoe UI Light"/>
            </a:endParaRPr>
          </a:p>
        </p:txBody>
      </p:sp>
      <p:sp>
        <p:nvSpPr>
          <p:cNvPr id="7" name="Rectangle 6"/>
          <p:cNvSpPr>
            <a:spLocks noChangeArrowheads="1"/>
          </p:cNvSpPr>
          <p:nvPr/>
        </p:nvSpPr>
        <p:spPr bwMode="auto">
          <a:xfrm>
            <a:off x="400049" y="3268626"/>
            <a:ext cx="4583811" cy="164592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000" spc="-51" dirty="0">
                <a:gradFill>
                  <a:gsLst>
                    <a:gs pos="0">
                      <a:srgbClr val="FFFFFF"/>
                    </a:gs>
                    <a:gs pos="100000">
                      <a:srgbClr val="FFFFFF"/>
                    </a:gs>
                  </a:gsLst>
                  <a:lin ang="5400000" scaled="0"/>
                </a:gradFill>
                <a:cs typeface="Segoe UI Light"/>
              </a:rPr>
              <a:t>Familiar seamless deployment experience sets up the most fundamental roles for the primary server</a:t>
            </a:r>
          </a:p>
        </p:txBody>
      </p:sp>
      <p:sp>
        <p:nvSpPr>
          <p:cNvPr id="8" name="Rectangle 7"/>
          <p:cNvSpPr>
            <a:spLocks noChangeArrowheads="1"/>
          </p:cNvSpPr>
          <p:nvPr/>
        </p:nvSpPr>
        <p:spPr bwMode="auto">
          <a:xfrm>
            <a:off x="400049" y="1576986"/>
            <a:ext cx="4583811" cy="1645920"/>
          </a:xfrm>
          <a:prstGeom prst="rect">
            <a:avLst/>
          </a:prstGeom>
          <a:solidFill>
            <a:srgbClr val="00BBF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000" spc="-51" dirty="0">
                <a:gradFill>
                  <a:gsLst>
                    <a:gs pos="0">
                      <a:srgbClr val="FFFFFF"/>
                    </a:gs>
                    <a:gs pos="100000">
                      <a:srgbClr val="FFFFFF"/>
                    </a:gs>
                  </a:gsLst>
                  <a:lin ang="5400000" scaled="0"/>
                </a:gradFill>
                <a:cs typeface="Segoe UI Light"/>
              </a:rPr>
              <a:t>Windows Server Essentials functionalities are enabled with a server role across all mainstream Windows Server editions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1576988"/>
            <a:ext cx="7114032" cy="5029200"/>
          </a:xfrm>
          <a:prstGeom prst="rect">
            <a:avLst/>
          </a:prstGeom>
        </p:spPr>
      </p:pic>
    </p:spTree>
    <p:extLst>
      <p:ext uri="{BB962C8B-B14F-4D97-AF65-F5344CB8AC3E}">
        <p14:creationId xmlns:p14="http://schemas.microsoft.com/office/powerpoint/2010/main" val="57388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64964"/>
            <a:ext cx="11429938" cy="1097302"/>
          </a:xfrm>
        </p:spPr>
        <p:txBody>
          <a:bodyPr/>
          <a:lstStyle/>
          <a:p>
            <a:r>
              <a:rPr lang="en-US" dirty="0">
                <a:cs typeface="Segoe UI"/>
              </a:rPr>
              <a:t>Deployment options</a:t>
            </a:r>
          </a:p>
        </p:txBody>
      </p:sp>
      <p:sp>
        <p:nvSpPr>
          <p:cNvPr id="10" name="Slide Number Placeholder 7"/>
          <p:cNvSpPr>
            <a:spLocks noGrp="1"/>
          </p:cNvSpPr>
          <p:nvPr>
            <p:ph type="sldNum" sz="quarter" idx="4294967295"/>
          </p:nvPr>
        </p:nvSpPr>
        <p:spPr>
          <a:xfrm>
            <a:off x="11595101" y="3215238"/>
            <a:ext cx="566737" cy="137160"/>
          </a:xfrm>
          <a:prstGeom prst="rect">
            <a:avLst/>
          </a:prstGeom>
        </p:spPr>
        <p:txBody>
          <a:bodyPr/>
          <a:lstStyle/>
          <a:p>
            <a:fld id="{27258FFF-F925-446B-8502-81C933981705}" type="slidenum">
              <a:rPr>
                <a:solidFill>
                  <a:srgbClr val="FFFFFF"/>
                </a:solidFill>
              </a:rPr>
              <a:pPr/>
              <a:t>27</a:t>
            </a:fld>
            <a:endParaRPr>
              <a:solidFill>
                <a:srgbClr val="FFFFFF"/>
              </a:solidFill>
            </a:endParaRPr>
          </a:p>
        </p:txBody>
      </p:sp>
      <p:sp>
        <p:nvSpPr>
          <p:cNvPr id="19" name="Text Placeholder 30"/>
          <p:cNvSpPr txBox="1">
            <a:spLocks/>
          </p:cNvSpPr>
          <p:nvPr/>
        </p:nvSpPr>
        <p:spPr>
          <a:xfrm>
            <a:off x="4505896" y="2206191"/>
            <a:ext cx="3474720" cy="3474720"/>
          </a:xfrm>
          <a:prstGeom prst="rect">
            <a:avLst/>
          </a:prstGeom>
          <a:solidFill>
            <a:srgbClr val="0171BB"/>
          </a:solidFill>
        </p:spPr>
        <p:txBody>
          <a:bodyPr/>
          <a:lstStyle>
            <a:defPPr>
              <a:defRPr lang="en-US"/>
            </a:defPPr>
            <a:lvl1pPr marL="342900" marR="0" indent="-342900" fontAlgn="auto">
              <a:lnSpc>
                <a:spcPct val="90000"/>
              </a:lnSpc>
              <a:spcBef>
                <a:spcPct val="20000"/>
              </a:spcBef>
              <a:spcAft>
                <a:spcPts val="0"/>
              </a:spcAft>
              <a:buClrTx/>
              <a:buSzPct val="90000"/>
              <a:buFont typeface="Arial" pitchFamily="34" charset="0"/>
              <a:buChar char="•"/>
              <a:tabLst/>
              <a:defRPr sz="4000" spc="0" baseline="0">
                <a:solidFill>
                  <a:schemeClr val="tx2"/>
                </a:solidFill>
                <a:latin typeface="+mj-lt"/>
              </a:defRPr>
            </a:lvl1pPr>
            <a:lvl2pPr marL="0" marR="0" lvl="1" indent="0" fontAlgn="auto">
              <a:lnSpc>
                <a:spcPct val="90000"/>
              </a:lnSpc>
              <a:spcBef>
                <a:spcPct val="20000"/>
              </a:spcBef>
              <a:spcAft>
                <a:spcPts val="0"/>
              </a:spcAft>
              <a:buClrTx/>
              <a:buSzPct val="90000"/>
              <a:buFont typeface="Arial" pitchFamily="34" charset="0"/>
              <a:buNone/>
              <a:tabLst/>
              <a:defRPr sz="2800" spc="0" baseline="0">
                <a:solidFill>
                  <a:srgbClr val="FFFFFF"/>
                </a:solidFill>
                <a:latin typeface="Segoe UI Light"/>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solidFill>
                  <a:schemeClr val="tx2"/>
                </a:soli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1"/>
            <a:r>
              <a:rPr lang="en-US" sz="3000" b="1" dirty="0"/>
              <a:t>Windows Server Essentials edition:</a:t>
            </a:r>
            <a:br>
              <a:rPr lang="en-US" sz="3000" b="1" dirty="0"/>
            </a:br>
            <a:r>
              <a:rPr lang="en-US" sz="3000" b="1" dirty="0"/>
              <a:t>Virtual deployment</a:t>
            </a:r>
          </a:p>
          <a:p>
            <a:pPr lvl="1"/>
            <a:r>
              <a:rPr lang="en-US" sz="2400" b="1" dirty="0"/>
              <a:t/>
            </a:r>
            <a:br>
              <a:rPr lang="en-US" sz="2400" b="1" dirty="0"/>
            </a:br>
            <a:r>
              <a:rPr lang="en-US" sz="2000" dirty="0"/>
              <a:t>Windows Server 2012 R2 Essentials and Hyper-V</a:t>
            </a:r>
            <a:r>
              <a:rPr lang="en-US" dirty="0"/>
              <a:t/>
            </a:r>
            <a:br>
              <a:rPr lang="en-US" dirty="0"/>
            </a:br>
            <a:endParaRPr lang="en-US" dirty="0"/>
          </a:p>
        </p:txBody>
      </p:sp>
      <p:sp>
        <p:nvSpPr>
          <p:cNvPr id="20" name="Text Placeholder 28"/>
          <p:cNvSpPr txBox="1">
            <a:spLocks/>
          </p:cNvSpPr>
          <p:nvPr/>
        </p:nvSpPr>
        <p:spPr>
          <a:xfrm>
            <a:off x="848336" y="2206191"/>
            <a:ext cx="3474720" cy="3474720"/>
          </a:xfrm>
          <a:prstGeom prst="rect">
            <a:avLst/>
          </a:prstGeom>
          <a:solidFill>
            <a:srgbClr val="1B54A5"/>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sz="3000" b="1" dirty="0">
                <a:solidFill>
                  <a:srgbClr val="FFFFFF"/>
                </a:solidFill>
                <a:latin typeface="Segoe UI Light"/>
              </a:rPr>
              <a:t>Windows Server Essentials edition:</a:t>
            </a:r>
            <a:br>
              <a:rPr lang="en-US" sz="3000" b="1" dirty="0">
                <a:solidFill>
                  <a:srgbClr val="FFFFFF"/>
                </a:solidFill>
                <a:latin typeface="Segoe UI Light"/>
              </a:rPr>
            </a:br>
            <a:r>
              <a:rPr lang="en-US" sz="3000" b="1" dirty="0">
                <a:solidFill>
                  <a:srgbClr val="FFFFFF"/>
                </a:solidFill>
                <a:latin typeface="Segoe UI Light"/>
              </a:rPr>
              <a:t>Physical deployment</a:t>
            </a:r>
          </a:p>
          <a:p>
            <a:pPr marL="0" lvl="1" indent="0">
              <a:buFont typeface="Arial" pitchFamily="34" charset="0"/>
              <a:buNone/>
            </a:pPr>
            <a:endParaRPr lang="en-US" b="1" dirty="0">
              <a:solidFill>
                <a:srgbClr val="FFFFFF"/>
              </a:solidFill>
              <a:latin typeface="Segoe UI Light"/>
            </a:endParaRPr>
          </a:p>
          <a:p>
            <a:pPr marL="0" lvl="1" indent="0">
              <a:buFont typeface="Arial" pitchFamily="34" charset="0"/>
              <a:buNone/>
            </a:pPr>
            <a:r>
              <a:rPr lang="en-US" sz="2000" dirty="0">
                <a:solidFill>
                  <a:srgbClr val="FFFFFF"/>
                </a:solidFill>
                <a:latin typeface="Segoe UI Light"/>
              </a:rPr>
              <a:t>Windows Server 2012 R2 Essentials</a:t>
            </a:r>
          </a:p>
        </p:txBody>
      </p:sp>
      <p:sp>
        <p:nvSpPr>
          <p:cNvPr id="11" name="Text Placeholder 28"/>
          <p:cNvSpPr txBox="1">
            <a:spLocks/>
          </p:cNvSpPr>
          <p:nvPr/>
        </p:nvSpPr>
        <p:spPr>
          <a:xfrm>
            <a:off x="8138456" y="2206191"/>
            <a:ext cx="3474720" cy="3474720"/>
          </a:xfrm>
          <a:prstGeom prst="rect">
            <a:avLst/>
          </a:prstGeom>
          <a:solidFill>
            <a:srgbClr val="0179CB"/>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buNone/>
            </a:pPr>
            <a:r>
              <a:rPr lang="en-US" sz="3000" b="1" dirty="0">
                <a:solidFill>
                  <a:srgbClr val="FFFFFF"/>
                </a:solidFill>
                <a:latin typeface="Segoe UI Light"/>
              </a:rPr>
              <a:t>Windows Server Essentials Experience role </a:t>
            </a:r>
            <a:endParaRPr lang="en-US" sz="3000" dirty="0">
              <a:solidFill>
                <a:srgbClr val="FFFFFF"/>
              </a:solidFill>
              <a:latin typeface="Segoe UI Light"/>
            </a:endParaRPr>
          </a:p>
          <a:p>
            <a:pPr marL="101600" indent="0">
              <a:buNone/>
            </a:pPr>
            <a:endParaRPr lang="en-US" sz="2000" dirty="0">
              <a:solidFill>
                <a:srgbClr val="FFFFFF"/>
              </a:solidFill>
              <a:latin typeface="Segoe UI Light"/>
            </a:endParaRPr>
          </a:p>
          <a:p>
            <a:pPr marL="101600" indent="0">
              <a:buNone/>
            </a:pPr>
            <a:r>
              <a:rPr lang="en-US" sz="2000" dirty="0">
                <a:solidFill>
                  <a:srgbClr val="FFFFFF"/>
                </a:solidFill>
                <a:latin typeface="Segoe UI Light"/>
              </a:rPr>
              <a:t>Windows Server 2012 R2 Standard or Datacenter edition </a:t>
            </a:r>
          </a:p>
        </p:txBody>
      </p:sp>
    </p:spTree>
    <p:extLst>
      <p:ext uri="{BB962C8B-B14F-4D97-AF65-F5344CB8AC3E}">
        <p14:creationId xmlns:p14="http://schemas.microsoft.com/office/powerpoint/2010/main" val="7777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0789865" cy="983742"/>
          </a:xfrm>
        </p:spPr>
        <p:txBody>
          <a:bodyPr/>
          <a:lstStyle/>
          <a:p>
            <a:r>
              <a:rPr lang="en-US" dirty="0"/>
              <a:t>Typical primary server deployment</a:t>
            </a:r>
          </a:p>
        </p:txBody>
      </p:sp>
      <p:sp>
        <p:nvSpPr>
          <p:cNvPr id="4" name="Text Placeholder 3"/>
          <p:cNvSpPr>
            <a:spLocks noGrp="1"/>
          </p:cNvSpPr>
          <p:nvPr>
            <p:ph type="body" sz="quarter" idx="13"/>
          </p:nvPr>
        </p:nvSpPr>
        <p:spPr>
          <a:xfrm>
            <a:off x="274638" y="1490471"/>
            <a:ext cx="5669282" cy="4867183"/>
          </a:xfrm>
        </p:spPr>
        <p:txBody>
          <a:bodyPr/>
          <a:lstStyle/>
          <a:p>
            <a:pPr marL="233363" lvl="1">
              <a:spcBef>
                <a:spcPts val="1000"/>
              </a:spcBef>
              <a:buSzPct val="90000"/>
              <a:buFont typeface="Arial" pitchFamily="34" charset="0"/>
              <a:buChar char="•"/>
            </a:pPr>
            <a:r>
              <a:rPr lang="en-US" sz="2800" dirty="0">
                <a:solidFill>
                  <a:srgbClr val="505050"/>
                </a:solidFill>
              </a:rPr>
              <a:t>Replacement for peer-to-peer networking and PC-as-a-server</a:t>
            </a:r>
          </a:p>
          <a:p>
            <a:pPr marL="233363" lvl="1">
              <a:spcBef>
                <a:spcPts val="1000"/>
              </a:spcBef>
              <a:buSzPct val="90000"/>
              <a:buFont typeface="Arial" pitchFamily="34" charset="0"/>
              <a:buChar char="•"/>
            </a:pPr>
            <a:r>
              <a:rPr lang="en-US" sz="2800" dirty="0">
                <a:solidFill>
                  <a:srgbClr val="505050"/>
                </a:solidFill>
              </a:rPr>
              <a:t>Often deployed pre-installed on physical hardware</a:t>
            </a:r>
          </a:p>
          <a:p>
            <a:pPr marL="233363" lvl="1">
              <a:spcBef>
                <a:spcPts val="1000"/>
              </a:spcBef>
              <a:buSzPct val="90000"/>
              <a:buFont typeface="Arial" pitchFamily="34" charset="0"/>
              <a:buChar char="•"/>
            </a:pPr>
            <a:r>
              <a:rPr lang="en-US" sz="2800" dirty="0">
                <a:solidFill>
                  <a:srgbClr val="505050"/>
                </a:solidFill>
              </a:rPr>
              <a:t>Apps run on the server</a:t>
            </a:r>
          </a:p>
          <a:p>
            <a:pPr marL="233363" lvl="1">
              <a:spcBef>
                <a:spcPts val="1000"/>
              </a:spcBef>
              <a:buSzPct val="90000"/>
              <a:buFont typeface="Arial" pitchFamily="34" charset="0"/>
              <a:buChar char="•"/>
            </a:pPr>
            <a:r>
              <a:rPr lang="en-US" sz="2800" dirty="0">
                <a:solidFill>
                  <a:srgbClr val="505050"/>
                </a:solidFill>
              </a:rPr>
              <a:t>Messaging and collaboration in the cloud</a:t>
            </a:r>
          </a:p>
          <a:p>
            <a:pPr marL="233363" lvl="1">
              <a:spcBef>
                <a:spcPts val="1000"/>
              </a:spcBef>
              <a:buSzPct val="90000"/>
              <a:buFont typeface="Arial" pitchFamily="34" charset="0"/>
              <a:buChar char="•"/>
            </a:pPr>
            <a:r>
              <a:rPr lang="en-US" sz="2800" dirty="0">
                <a:solidFill>
                  <a:srgbClr val="505050"/>
                </a:solidFill>
              </a:rPr>
              <a:t>Other cloud-based apps and services</a:t>
            </a:r>
          </a:p>
        </p:txBody>
      </p:sp>
      <p:sp>
        <p:nvSpPr>
          <p:cNvPr id="15" name="AutoShape 10" descr="https://mediabank.partners.extranet.microsoft.com/Assets/Active/A-F/Exchange/Exchange_Hosted_Archive/Logos+Logotypes/Exch-HstArch_bL.png"/>
          <p:cNvSpPr>
            <a:spLocks noChangeAspect="1" noChangeArrowheads="1"/>
          </p:cNvSpPr>
          <p:nvPr/>
        </p:nvSpPr>
        <p:spPr bwMode="auto">
          <a:xfrm>
            <a:off x="56457" y="-116036"/>
            <a:ext cx="258989" cy="2590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7696" tIns="38847" rIns="77696" bIns="38847" numCol="1" anchor="t" anchorCtr="0" compatLnSpc="1">
            <a:prstTxWarp prst="textNoShape">
              <a:avLst/>
            </a:prstTxWarp>
          </a:bodyPr>
          <a:lstStyle/>
          <a:p>
            <a:endParaRPr lang="en-US" sz="1836" dirty="0"/>
          </a:p>
        </p:txBody>
      </p:sp>
      <p:sp>
        <p:nvSpPr>
          <p:cNvPr id="52" name="Rectangle 51"/>
          <p:cNvSpPr/>
          <p:nvPr/>
        </p:nvSpPr>
        <p:spPr bwMode="auto">
          <a:xfrm>
            <a:off x="3109296" y="4410881"/>
            <a:ext cx="4206240" cy="2286000"/>
          </a:xfrm>
          <a:prstGeom prst="rect">
            <a:avLst/>
          </a:prstGeom>
          <a:noFill/>
          <a:ln w="19050">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ectangle 21"/>
          <p:cNvSpPr/>
          <p:nvPr/>
        </p:nvSpPr>
        <p:spPr bwMode="auto">
          <a:xfrm>
            <a:off x="6776804" y="3651315"/>
            <a:ext cx="4470602" cy="492875"/>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No hypervisor</a:t>
            </a:r>
          </a:p>
        </p:txBody>
      </p:sp>
      <p:sp>
        <p:nvSpPr>
          <p:cNvPr id="26" name="Rectangle 25"/>
          <p:cNvSpPr/>
          <p:nvPr/>
        </p:nvSpPr>
        <p:spPr bwMode="auto">
          <a:xfrm>
            <a:off x="6776804" y="1346006"/>
            <a:ext cx="2194560" cy="219456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No Hyper-V parent partition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9052846" y="134600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Running directly on the physical hardware</a:t>
            </a:r>
            <a:endParaRPr lang="en-US" b="1" dirty="0">
              <a:gradFill>
                <a:gsLst>
                  <a:gs pos="0">
                    <a:srgbClr val="FFFFFF"/>
                  </a:gs>
                  <a:gs pos="100000">
                    <a:srgbClr val="FFFFFF"/>
                  </a:gs>
                </a:gsLst>
                <a:lin ang="5400000" scaled="0"/>
              </a:gradFill>
              <a:ea typeface="Segoe UI" pitchFamily="34" charset="0"/>
              <a:cs typeface="Segoe UI" pitchFamily="34" charset="0"/>
            </a:endParaRPr>
          </a:p>
        </p:txBody>
      </p:sp>
      <p:sp>
        <p:nvSpPr>
          <p:cNvPr id="28" name="Snip Same Side Corner Rectangle 27"/>
          <p:cNvSpPr/>
          <p:nvPr/>
        </p:nvSpPr>
        <p:spPr bwMode="auto">
          <a:xfrm rot="16200000">
            <a:off x="7249269" y="731127"/>
            <a:ext cx="3515717" cy="4663390"/>
          </a:xfrm>
          <a:prstGeom prst="snip2SameRect">
            <a:avLst>
              <a:gd name="adj1" fmla="val 0"/>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776804" y="4254939"/>
            <a:ext cx="4470602"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21" name="Rectangle 20"/>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a:solidFill>
                  <a:srgbClr val="505050"/>
                </a:solidFill>
              </a:rPr>
              <a:t>Together with optional online apps and services</a:t>
            </a:r>
          </a:p>
        </p:txBody>
      </p:sp>
      <p:grpSp>
        <p:nvGrpSpPr>
          <p:cNvPr id="23" name="Group 22"/>
          <p:cNvGrpSpPr/>
          <p:nvPr/>
        </p:nvGrpSpPr>
        <p:grpSpPr>
          <a:xfrm>
            <a:off x="8471570" y="4829302"/>
            <a:ext cx="2926080" cy="2103120"/>
            <a:chOff x="8699446" y="3450919"/>
            <a:chExt cx="3275197" cy="2354047"/>
          </a:xfrm>
        </p:grpSpPr>
        <p:sp>
          <p:nvSpPr>
            <p:cNvPr id="24"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25" name="Group 24"/>
            <p:cNvGrpSpPr>
              <a:grpSpLocks noChangeAspect="1"/>
            </p:cNvGrpSpPr>
            <p:nvPr/>
          </p:nvGrpSpPr>
          <p:grpSpPr>
            <a:xfrm>
              <a:off x="9338948" y="3989345"/>
              <a:ext cx="2059413" cy="1188720"/>
              <a:chOff x="9209776" y="3767812"/>
              <a:chExt cx="2618072" cy="1511186"/>
            </a:xfrm>
          </p:grpSpPr>
          <p:sp>
            <p:nvSpPr>
              <p:cNvPr id="34"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35" name="Picture 34"/>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40"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sp>
        <p:nvSpPr>
          <p:cNvPr id="41" name="Cross 40"/>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514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704255" cy="1097302"/>
          </a:xfrm>
        </p:spPr>
        <p:txBody>
          <a:bodyPr/>
          <a:lstStyle/>
          <a:p>
            <a:r>
              <a:rPr lang="en-US" altLang="zh-CN" dirty="0"/>
              <a:t>Essentials edition includes its own Hyper-V role</a:t>
            </a:r>
            <a:endParaRPr lang="zh-CN" altLang="en-US" dirty="0"/>
          </a:p>
        </p:txBody>
      </p:sp>
      <p:sp>
        <p:nvSpPr>
          <p:cNvPr id="3" name="Content Placeholder 2"/>
          <p:cNvSpPr>
            <a:spLocks noGrp="1"/>
          </p:cNvSpPr>
          <p:nvPr>
            <p:ph type="body" sz="quarter" idx="13"/>
          </p:nvPr>
        </p:nvSpPr>
        <p:spPr>
          <a:xfrm>
            <a:off x="274638" y="1490472"/>
            <a:ext cx="5577844" cy="5441950"/>
          </a:xfrm>
        </p:spPr>
        <p:txBody>
          <a:bodyPr/>
          <a:lstStyle/>
          <a:p>
            <a:pPr marL="233363" lvl="1">
              <a:spcBef>
                <a:spcPts val="1000"/>
              </a:spcBef>
              <a:buSzPct val="90000"/>
              <a:buFont typeface="Arial" pitchFamily="34" charset="0"/>
              <a:buChar char="•"/>
            </a:pPr>
            <a:r>
              <a:rPr lang="en-US" altLang="zh-CN" sz="2800" dirty="0">
                <a:solidFill>
                  <a:srgbClr val="505050"/>
                </a:solidFill>
              </a:rPr>
              <a:t>Deployment model uses a single Windows Server Essentials license.</a:t>
            </a:r>
          </a:p>
          <a:p>
            <a:pPr marL="233363" lvl="1">
              <a:spcBef>
                <a:spcPts val="1000"/>
              </a:spcBef>
              <a:buSzPct val="90000"/>
              <a:buFont typeface="Arial" pitchFamily="34" charset="0"/>
              <a:buChar char="•"/>
            </a:pPr>
            <a:r>
              <a:rPr lang="en-US" altLang="zh-CN" sz="2800" dirty="0">
                <a:solidFill>
                  <a:srgbClr val="505050"/>
                </a:solidFill>
              </a:rPr>
              <a:t>Hyper-V server role is now available with the Essentials edition.</a:t>
            </a:r>
          </a:p>
          <a:p>
            <a:pPr marL="520700" lvl="1" indent="-292100">
              <a:spcBef>
                <a:spcPts val="0"/>
              </a:spcBef>
            </a:pPr>
            <a:r>
              <a:rPr lang="en-US" altLang="zh-CN" dirty="0">
                <a:solidFill>
                  <a:srgbClr val="505050"/>
                </a:solidFill>
              </a:rPr>
              <a:t>Install Hyper-V in the server’s parent partition and run Windows Server Essentials as a guest virtual machine.</a:t>
            </a:r>
          </a:p>
          <a:p>
            <a:pPr marL="233363" lvl="1">
              <a:spcBef>
                <a:spcPts val="1000"/>
              </a:spcBef>
              <a:buSzPct val="90000"/>
              <a:buFont typeface="Arial" pitchFamily="34" charset="0"/>
              <a:buChar char="•"/>
            </a:pPr>
            <a:r>
              <a:rPr lang="en-US" altLang="zh-CN" sz="2800" dirty="0">
                <a:solidFill>
                  <a:srgbClr val="505050"/>
                </a:solidFill>
              </a:rPr>
              <a:t>Enables capabilities that require running as a virtual machine, such as Hyper-V Replica.</a:t>
            </a:r>
          </a:p>
        </p:txBody>
      </p:sp>
      <p:grpSp>
        <p:nvGrpSpPr>
          <p:cNvPr id="19" name="Group 18"/>
          <p:cNvGrpSpPr/>
          <p:nvPr/>
        </p:nvGrpSpPr>
        <p:grpSpPr>
          <a:xfrm>
            <a:off x="8471570" y="4829302"/>
            <a:ext cx="2926080" cy="2103120"/>
            <a:chOff x="8699446" y="3450919"/>
            <a:chExt cx="3275197" cy="2354047"/>
          </a:xfrm>
        </p:grpSpPr>
        <p:sp>
          <p:nvSpPr>
            <p:cNvPr id="20"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21" name="Group 20"/>
            <p:cNvGrpSpPr>
              <a:grpSpLocks noChangeAspect="1"/>
            </p:cNvGrpSpPr>
            <p:nvPr/>
          </p:nvGrpSpPr>
          <p:grpSpPr>
            <a:xfrm>
              <a:off x="9338948" y="3989345"/>
              <a:ext cx="2059413" cy="1188720"/>
              <a:chOff x="9209776" y="3767812"/>
              <a:chExt cx="2618072" cy="1511186"/>
            </a:xfrm>
          </p:grpSpPr>
          <p:sp>
            <p:nvSpPr>
              <p:cNvPr id="22"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23" name="Picture 22"/>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24"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grpSp>
        <p:nvGrpSpPr>
          <p:cNvPr id="5" name="Group 4"/>
          <p:cNvGrpSpPr/>
          <p:nvPr/>
        </p:nvGrpSpPr>
        <p:grpSpPr>
          <a:xfrm>
            <a:off x="6675120" y="1307591"/>
            <a:ext cx="4663703" cy="3515717"/>
            <a:chOff x="6627236" y="1154960"/>
            <a:chExt cx="4663703" cy="3515717"/>
          </a:xfrm>
        </p:grpSpPr>
        <p:sp>
          <p:nvSpPr>
            <p:cNvPr id="12" name="Rectangle 11"/>
            <p:cNvSpPr/>
            <p:nvPr/>
          </p:nvSpPr>
          <p:spPr bwMode="auto">
            <a:xfrm>
              <a:off x="6718659" y="3501305"/>
              <a:ext cx="4471416" cy="492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13" name="Rectangle 12"/>
            <p:cNvSpPr/>
            <p:nvPr/>
          </p:nvSpPr>
          <p:spPr bwMode="auto">
            <a:xfrm>
              <a:off x="6727820" y="1191537"/>
              <a:ext cx="2194560" cy="21945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Parent partition to run and manage the Hyper-V role</a:t>
              </a:r>
            </a:p>
          </p:txBody>
        </p:sp>
        <p:sp>
          <p:nvSpPr>
            <p:cNvPr id="14" name="Rectangle 13"/>
            <p:cNvSpPr/>
            <p:nvPr/>
          </p:nvSpPr>
          <p:spPr bwMode="auto">
            <a:xfrm>
              <a:off x="9004676" y="1191537"/>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Child partition running a virtual machine</a:t>
              </a:r>
              <a:endParaRPr lang="en-US" b="1" dirty="0">
                <a:gradFill>
                  <a:gsLst>
                    <a:gs pos="0">
                      <a:srgbClr val="FFFFFF"/>
                    </a:gs>
                    <a:gs pos="100000">
                      <a:srgbClr val="FFFFFF"/>
                    </a:gs>
                  </a:gsLst>
                  <a:lin ang="5400000" scaled="0"/>
                </a:gradFill>
                <a:ea typeface="Segoe UI" pitchFamily="34" charset="0"/>
                <a:cs typeface="Segoe UI" pitchFamily="34" charset="0"/>
              </a:endParaRPr>
            </a:p>
          </p:txBody>
        </p:sp>
        <p:sp>
          <p:nvSpPr>
            <p:cNvPr id="16" name="Snip Same Side Corner Rectangle 15"/>
            <p:cNvSpPr/>
            <p:nvPr/>
          </p:nvSpPr>
          <p:spPr bwMode="auto">
            <a:xfrm rot="16200000">
              <a:off x="7201229" y="580967"/>
              <a:ext cx="3515717" cy="4663703"/>
            </a:xfrm>
            <a:prstGeom prst="snip2SameRect">
              <a:avLst>
                <a:gd name="adj1" fmla="val 0"/>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6718659" y="4104929"/>
              <a:ext cx="4471416"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Hardware</a:t>
              </a:r>
            </a:p>
          </p:txBody>
        </p:sp>
      </p:grpSp>
      <p:sp>
        <p:nvSpPr>
          <p:cNvPr id="18" name="Rectangle 17"/>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a:solidFill>
                  <a:srgbClr val="505050"/>
                </a:solidFill>
              </a:rPr>
              <a:t>Together with optional online apps and services</a:t>
            </a:r>
          </a:p>
        </p:txBody>
      </p:sp>
      <p:sp>
        <p:nvSpPr>
          <p:cNvPr id="27" name="Cross 26"/>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9261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505050"/>
                </a:solidFill>
              </a:rPr>
              <a:t>Staying ahead of the game</a:t>
            </a:r>
          </a:p>
        </p:txBody>
      </p:sp>
      <p:sp>
        <p:nvSpPr>
          <p:cNvPr id="3" name="Rectangle 2"/>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5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704255" cy="1097302"/>
          </a:xfrm>
        </p:spPr>
        <p:txBody>
          <a:bodyPr/>
          <a:lstStyle/>
          <a:p>
            <a:r>
              <a:rPr lang="en-US" altLang="zh-CN" dirty="0"/>
              <a:t>Standard or Datacenter editions help you scale</a:t>
            </a:r>
            <a:endParaRPr lang="zh-CN" altLang="en-US" dirty="0"/>
          </a:p>
        </p:txBody>
      </p:sp>
      <p:sp>
        <p:nvSpPr>
          <p:cNvPr id="3" name="Content Placeholder 2"/>
          <p:cNvSpPr>
            <a:spLocks noGrp="1"/>
          </p:cNvSpPr>
          <p:nvPr>
            <p:ph type="body" sz="quarter" idx="13"/>
          </p:nvPr>
        </p:nvSpPr>
        <p:spPr>
          <a:xfrm>
            <a:off x="274638" y="1490472"/>
            <a:ext cx="4572014" cy="5215030"/>
          </a:xfrm>
        </p:spPr>
        <p:txBody>
          <a:bodyPr/>
          <a:lstStyle/>
          <a:p>
            <a:pPr marL="233363" lvl="1">
              <a:buSzPct val="90000"/>
              <a:buFont typeface="Arial" pitchFamily="34" charset="0"/>
              <a:buChar char="•"/>
            </a:pPr>
            <a:r>
              <a:rPr lang="en-US" altLang="zh-CN" sz="2800" dirty="0">
                <a:solidFill>
                  <a:srgbClr val="505050"/>
                </a:solidFill>
              </a:rPr>
              <a:t>Deployment model uses Windows Server 2012 R2 Standard or Datacenter license.</a:t>
            </a:r>
          </a:p>
          <a:p>
            <a:pPr defTabSz="932290">
              <a:spcBef>
                <a:spcPts val="1000"/>
              </a:spcBef>
            </a:pPr>
            <a:r>
              <a:rPr lang="en-US" sz="2800" dirty="0">
                <a:solidFill>
                  <a:srgbClr val="505050"/>
                </a:solidFill>
              </a:rPr>
              <a:t>You can enable the new Windows Server Essentials Experience (WSEE) role.</a:t>
            </a:r>
          </a:p>
          <a:p>
            <a:pPr defTabSz="932290">
              <a:spcBef>
                <a:spcPts val="1000"/>
              </a:spcBef>
            </a:pPr>
            <a:r>
              <a:rPr lang="en-US" sz="2800" dirty="0">
                <a:solidFill>
                  <a:srgbClr val="505050"/>
                </a:solidFill>
              </a:rPr>
              <a:t>New deployment scenarios are now possible, for example multiple servers can run the WSEE role.</a:t>
            </a:r>
          </a:p>
        </p:txBody>
      </p:sp>
      <p:sp>
        <p:nvSpPr>
          <p:cNvPr id="13" name="Rectangle 12"/>
          <p:cNvSpPr/>
          <p:nvPr/>
        </p:nvSpPr>
        <p:spPr bwMode="auto">
          <a:xfrm>
            <a:off x="5120969" y="3649075"/>
            <a:ext cx="6810026" cy="492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14" name="Rectangle 13"/>
          <p:cNvSpPr/>
          <p:nvPr/>
        </p:nvSpPr>
        <p:spPr bwMode="auto">
          <a:xfrm>
            <a:off x="5136609" y="1343766"/>
            <a:ext cx="2194560" cy="21945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Standard</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Parent partition to run and manage the Hyper-V role</a:t>
            </a:r>
          </a:p>
        </p:txBody>
      </p:sp>
      <p:sp>
        <p:nvSpPr>
          <p:cNvPr id="16" name="Rectangle 15"/>
          <p:cNvSpPr/>
          <p:nvPr/>
        </p:nvSpPr>
        <p:spPr bwMode="auto">
          <a:xfrm>
            <a:off x="7436522" y="134376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Standard with WSEE role</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Child partition running a virtual machine</a:t>
            </a:r>
            <a:endParaRPr lang="en-US" b="1" dirty="0">
              <a:gradFill>
                <a:gsLst>
                  <a:gs pos="0">
                    <a:srgbClr val="FFFFFF"/>
                  </a:gs>
                  <a:gs pos="100000">
                    <a:srgbClr val="FFFFFF"/>
                  </a:gs>
                </a:gsLst>
                <a:lin ang="5400000" scaled="0"/>
              </a:gradFill>
              <a:ea typeface="Segoe UI" pitchFamily="34" charset="0"/>
              <a:cs typeface="Segoe UI" pitchFamily="34" charset="0"/>
            </a:endParaRPr>
          </a:p>
        </p:txBody>
      </p:sp>
      <p:sp>
        <p:nvSpPr>
          <p:cNvPr id="17" name="Snip Same Side Corner Rectangle 16"/>
          <p:cNvSpPr/>
          <p:nvPr/>
        </p:nvSpPr>
        <p:spPr bwMode="auto">
          <a:xfrm rot="16200000">
            <a:off x="6783584" y="-451327"/>
            <a:ext cx="3515717" cy="7023825"/>
          </a:xfrm>
          <a:prstGeom prst="snip2SameRect">
            <a:avLst>
              <a:gd name="adj1" fmla="val 931"/>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5120969" y="4252699"/>
            <a:ext cx="6810026"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28" name="Rectangle 27"/>
          <p:cNvSpPr/>
          <p:nvPr/>
        </p:nvSpPr>
        <p:spPr bwMode="auto">
          <a:xfrm>
            <a:off x="9736435" y="134376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a:gradFill>
                  <a:gsLst>
                    <a:gs pos="0">
                      <a:srgbClr val="FFFFFF"/>
                    </a:gs>
                    <a:gs pos="100000">
                      <a:srgbClr val="FFFFFF"/>
                    </a:gs>
                  </a:gsLst>
                  <a:lin ang="5400000" scaled="0"/>
                </a:gradFill>
                <a:ea typeface="Segoe UI" pitchFamily="34" charset="0"/>
                <a:cs typeface="Segoe UI" pitchFamily="34" charset="0"/>
              </a:rPr>
              <a:t>Windows Server 2012 R2 Standard</a:t>
            </a:r>
          </a:p>
          <a:p>
            <a:pPr defTabSz="932472" fontAlgn="base">
              <a:lnSpc>
                <a:spcPct val="90000"/>
              </a:lnSpc>
              <a:spcBef>
                <a:spcPct val="0"/>
              </a:spcBef>
              <a:spcAft>
                <a:spcPts val="60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Child partition running a virtual machine</a:t>
            </a:r>
            <a:endParaRPr lang="en-US"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9"/>
          <p:cNvGrpSpPr/>
          <p:nvPr/>
        </p:nvGrpSpPr>
        <p:grpSpPr>
          <a:xfrm>
            <a:off x="8471570" y="4829302"/>
            <a:ext cx="2926080" cy="2103120"/>
            <a:chOff x="8699446" y="3450919"/>
            <a:chExt cx="3275197" cy="2354047"/>
          </a:xfrm>
        </p:grpSpPr>
        <p:sp>
          <p:nvSpPr>
            <p:cNvPr id="31"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p:spPr>
          <p:txBody>
            <a:bodyPr vert="horz" wrap="square" lIns="93260" tIns="46630" rIns="93260" bIns="46630" numCol="1" anchor="t" anchorCtr="0" compatLnSpc="1">
              <a:prstTxWarp prst="textNoShape">
                <a:avLst/>
              </a:prstTxWarp>
            </a:bodyPr>
            <a:lstStyle/>
            <a:p>
              <a:endParaRPr lang="en-GB" sz="1836" dirty="0"/>
            </a:p>
          </p:txBody>
        </p:sp>
        <p:grpSp>
          <p:nvGrpSpPr>
            <p:cNvPr id="32" name="Group 31"/>
            <p:cNvGrpSpPr>
              <a:grpSpLocks noChangeAspect="1"/>
            </p:cNvGrpSpPr>
            <p:nvPr/>
          </p:nvGrpSpPr>
          <p:grpSpPr>
            <a:xfrm>
              <a:off x="9338948" y="3989345"/>
              <a:ext cx="2059413" cy="1188720"/>
              <a:chOff x="9209776" y="3767812"/>
              <a:chExt cx="2618072" cy="1511186"/>
            </a:xfrm>
          </p:grpSpPr>
          <p:sp>
            <p:nvSpPr>
              <p:cNvPr id="33"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34" name="Picture 33"/>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35"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sp>
        <p:nvSpPr>
          <p:cNvPr id="18" name="Rectangle 17"/>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a:solidFill>
                  <a:srgbClr val="505050"/>
                </a:solidFill>
              </a:rPr>
              <a:t>Together with optional online apps and services</a:t>
            </a:r>
          </a:p>
        </p:txBody>
      </p:sp>
      <p:sp>
        <p:nvSpPr>
          <p:cNvPr id="19" name="Cross 18"/>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94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903972" y="2419783"/>
            <a:ext cx="5257800" cy="42321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spcBef>
                <a:spcPct val="20000"/>
              </a:spcBef>
              <a:buSzPct val="90000"/>
              <a:buFont typeface="Arial" pitchFamily="34" charset="0"/>
              <a:buNone/>
            </a:pPr>
            <a:endParaRPr lang="en-US" sz="1600" b="1" dirty="0">
              <a:solidFill>
                <a:schemeClr val="bg1"/>
              </a:solidFill>
              <a:cs typeface="Segoe UI Light"/>
            </a:endParaRPr>
          </a:p>
          <a:p>
            <a:pPr algn="ctr">
              <a:lnSpc>
                <a:spcPct val="90000"/>
              </a:lnSpc>
              <a:spcBef>
                <a:spcPct val="20000"/>
              </a:spcBef>
              <a:buSzPct val="90000"/>
              <a:buFont typeface="Arial" pitchFamily="34" charset="0"/>
              <a:buNone/>
            </a:pPr>
            <a:r>
              <a:rPr lang="en-US" b="1" dirty="0">
                <a:solidFill>
                  <a:schemeClr val="bg1"/>
                </a:solidFill>
                <a:cs typeface="Segoe UI Light"/>
              </a:rPr>
              <a:t>Second virtual machine</a:t>
            </a:r>
          </a:p>
        </p:txBody>
      </p:sp>
      <p:sp>
        <p:nvSpPr>
          <p:cNvPr id="21" name="Rectangle 20"/>
          <p:cNvSpPr/>
          <p:nvPr/>
        </p:nvSpPr>
        <p:spPr bwMode="auto">
          <a:xfrm>
            <a:off x="308832" y="2419783"/>
            <a:ext cx="5204589" cy="4283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ts val="600"/>
              </a:spcAft>
            </a:pPr>
            <a:endParaRPr lang="en-US" b="1" dirty="0">
              <a:solidFill>
                <a:schemeClr val="bg1"/>
              </a:solidFill>
              <a:cs typeface="Segoe UI Light"/>
            </a:endParaRPr>
          </a:p>
          <a:p>
            <a:pPr algn="ctr" defTabSz="932472" fontAlgn="base">
              <a:lnSpc>
                <a:spcPct val="90000"/>
              </a:lnSpc>
              <a:spcBef>
                <a:spcPct val="0"/>
              </a:spcBef>
              <a:spcAft>
                <a:spcPts val="600"/>
              </a:spcAft>
            </a:pPr>
            <a:r>
              <a:rPr lang="en-US" b="1" dirty="0">
                <a:solidFill>
                  <a:schemeClr val="bg1"/>
                </a:solidFill>
                <a:cs typeface="Segoe UI Light"/>
              </a:rPr>
              <a:t>First virtual machine</a:t>
            </a:r>
            <a:endParaRPr lang="en-US" b="1"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74636" y="3680140"/>
            <a:ext cx="11887202" cy="1423385"/>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grpSp>
        <p:nvGrpSpPr>
          <p:cNvPr id="38" name="Group 37"/>
          <p:cNvGrpSpPr>
            <a:grpSpLocks noChangeAspect="1"/>
          </p:cNvGrpSpPr>
          <p:nvPr/>
        </p:nvGrpSpPr>
        <p:grpSpPr>
          <a:xfrm>
            <a:off x="7315505" y="3919017"/>
            <a:ext cx="1280160" cy="436636"/>
            <a:chOff x="5328794" y="6305885"/>
            <a:chExt cx="1799616" cy="613810"/>
          </a:xfrm>
        </p:grpSpPr>
        <p:pic>
          <p:nvPicPr>
            <p:cNvPr id="40" name="Picture 2"/>
            <p:cNvPicPr>
              <a:picLocks noChangeAspect="1" noChangeArrowheads="1"/>
            </p:cNvPicPr>
            <p:nvPr/>
          </p:nvPicPr>
          <p:blipFill>
            <a:blip r:embed="rId3" cstate="email">
              <a:lum bright="-59000"/>
              <a:biLevel thresh="25000"/>
              <a:extLst>
                <a:ext uri="{28A0092B-C50C-407E-A947-70E740481C1C}">
                  <a14:useLocalDpi xmlns:a14="http://schemas.microsoft.com/office/drawing/2010/main"/>
                </a:ext>
              </a:extLst>
            </a:blip>
            <a:srcRect/>
            <a:stretch>
              <a:fillRect/>
            </a:stretch>
          </p:blipFill>
          <p:spPr bwMode="auto">
            <a:xfrm>
              <a:off x="5328794" y="6305885"/>
              <a:ext cx="1799616" cy="6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Freeform 469"/>
            <p:cNvSpPr>
              <a:spLocks noEditPoints="1"/>
            </p:cNvSpPr>
            <p:nvPr/>
          </p:nvSpPr>
          <p:spPr bwMode="auto">
            <a:xfrm>
              <a:off x="5396660" y="6368218"/>
              <a:ext cx="1639095" cy="483319"/>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p>
              <a:endParaRPr lang="en-US" sz="1836" dirty="0">
                <a:solidFill>
                  <a:schemeClr val="accent1"/>
                </a:solidFill>
              </a:endParaRPr>
            </a:p>
          </p:txBody>
        </p:sp>
      </p:grpSp>
      <p:sp>
        <p:nvSpPr>
          <p:cNvPr id="39" name="Rectangle 38"/>
          <p:cNvSpPr/>
          <p:nvPr/>
        </p:nvSpPr>
        <p:spPr>
          <a:xfrm>
            <a:off x="8929555" y="3919017"/>
            <a:ext cx="2983306" cy="960263"/>
          </a:xfrm>
          <a:prstGeom prst="rect">
            <a:avLst/>
          </a:prstGeom>
        </p:spPr>
        <p:txBody>
          <a:bodyPr vert="horz" wrap="square" lIns="182880" tIns="146304" rIns="182880" bIns="146304" rtlCol="0" anchor="t" anchorCtr="0">
            <a:spAutoFit/>
          </a:bodyPr>
          <a:lstStyle/>
          <a:p>
            <a:pPr>
              <a:lnSpc>
                <a:spcPct val="90000"/>
              </a:lnSpc>
              <a:spcBef>
                <a:spcPct val="20000"/>
              </a:spcBef>
              <a:buSzPct val="90000"/>
              <a:buFont typeface="Arial" pitchFamily="34" charset="0"/>
              <a:buNone/>
            </a:pPr>
            <a:r>
              <a:rPr lang="en-US" sz="1600" dirty="0">
                <a:solidFill>
                  <a:srgbClr val="505050"/>
                </a:solidFill>
              </a:rPr>
              <a:t>Virtual instance running</a:t>
            </a:r>
            <a:br>
              <a:rPr lang="en-US" sz="1600" dirty="0">
                <a:solidFill>
                  <a:srgbClr val="505050"/>
                </a:solidFill>
              </a:rPr>
            </a:br>
            <a:r>
              <a:rPr lang="en-US" sz="1600" b="1" dirty="0">
                <a:solidFill>
                  <a:srgbClr val="00188F"/>
                </a:solidFill>
              </a:rPr>
              <a:t>Windows Server 2012 R2 Standard</a:t>
            </a:r>
            <a:endParaRPr lang="en-US" sz="1600" dirty="0">
              <a:solidFill>
                <a:srgbClr val="00188F"/>
              </a:solidFill>
            </a:endParaRPr>
          </a:p>
        </p:txBody>
      </p:sp>
      <p:sp>
        <p:nvSpPr>
          <p:cNvPr id="27" name="Rectangle 26"/>
          <p:cNvSpPr/>
          <p:nvPr/>
        </p:nvSpPr>
        <p:spPr>
          <a:xfrm>
            <a:off x="6640906" y="5321843"/>
            <a:ext cx="5212080" cy="960263"/>
          </a:xfrm>
          <a:prstGeom prst="rect">
            <a:avLst/>
          </a:prstGeom>
        </p:spPr>
        <p:txBody>
          <a:bodyPr vert="horz" wrap="square" lIns="182880" tIns="146304" rIns="182880" bIns="146304" rtlCol="0" anchor="t" anchorCtr="0">
            <a:spAutoFit/>
          </a:bodyPr>
          <a:lstStyle/>
          <a:p>
            <a:pPr marL="285750" indent="-285750">
              <a:lnSpc>
                <a:spcPct val="90000"/>
              </a:lnSpc>
              <a:spcBef>
                <a:spcPct val="20000"/>
              </a:spcBef>
              <a:buSzPct val="90000"/>
              <a:buFont typeface="Arial" pitchFamily="34" charset="0"/>
              <a:buChar char="•"/>
            </a:pPr>
            <a:r>
              <a:rPr lang="en-US" sz="1600" dirty="0">
                <a:solidFill>
                  <a:schemeClr val="bg1"/>
                </a:solidFill>
              </a:rPr>
              <a:t>Can be used for additional workloads, such as Exchange Server, SharePoint, WSUS, SQL Server, Remote Desktop Services, etc.</a:t>
            </a:r>
          </a:p>
        </p:txBody>
      </p:sp>
      <p:grpSp>
        <p:nvGrpSpPr>
          <p:cNvPr id="2" name="Group 1"/>
          <p:cNvGrpSpPr>
            <a:grpSpLocks noChangeAspect="1"/>
          </p:cNvGrpSpPr>
          <p:nvPr/>
        </p:nvGrpSpPr>
        <p:grpSpPr>
          <a:xfrm>
            <a:off x="4115126" y="3867947"/>
            <a:ext cx="1280160" cy="436636"/>
            <a:chOff x="5328794" y="6305885"/>
            <a:chExt cx="1799616" cy="613810"/>
          </a:xfrm>
        </p:grpSpPr>
        <p:pic>
          <p:nvPicPr>
            <p:cNvPr id="13" name="Picture 2"/>
            <p:cNvPicPr>
              <a:picLocks noChangeAspect="1" noChangeArrowheads="1"/>
            </p:cNvPicPr>
            <p:nvPr/>
          </p:nvPicPr>
          <p:blipFill>
            <a:blip r:embed="rId3" cstate="email">
              <a:lum bright="-59000"/>
              <a:biLevel thresh="25000"/>
              <a:extLst>
                <a:ext uri="{28A0092B-C50C-407E-A947-70E740481C1C}">
                  <a14:useLocalDpi xmlns:a14="http://schemas.microsoft.com/office/drawing/2010/main"/>
                </a:ext>
              </a:extLst>
            </a:blip>
            <a:srcRect/>
            <a:stretch>
              <a:fillRect/>
            </a:stretch>
          </p:blipFill>
          <p:spPr bwMode="auto">
            <a:xfrm>
              <a:off x="5328794" y="6305885"/>
              <a:ext cx="1799616" cy="6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Freeform 469"/>
            <p:cNvSpPr>
              <a:spLocks noEditPoints="1"/>
            </p:cNvSpPr>
            <p:nvPr/>
          </p:nvSpPr>
          <p:spPr bwMode="auto">
            <a:xfrm>
              <a:off x="5396660" y="6368218"/>
              <a:ext cx="1639095" cy="483319"/>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p>
              <a:endParaRPr lang="en-US" sz="1836" dirty="0">
                <a:solidFill>
                  <a:schemeClr val="accent1"/>
                </a:solidFill>
              </a:endParaRPr>
            </a:p>
          </p:txBody>
        </p:sp>
      </p:grpSp>
      <p:sp>
        <p:nvSpPr>
          <p:cNvPr id="36" name="Rectangle 35"/>
          <p:cNvSpPr/>
          <p:nvPr/>
        </p:nvSpPr>
        <p:spPr>
          <a:xfrm>
            <a:off x="308832" y="3839499"/>
            <a:ext cx="3749065" cy="1181862"/>
          </a:xfrm>
          <a:prstGeom prst="rect">
            <a:avLst/>
          </a:prstGeom>
        </p:spPr>
        <p:txBody>
          <a:bodyPr vert="horz" wrap="square" lIns="182880" tIns="146304" rIns="182880" bIns="146304" rtlCol="0" anchor="t" anchorCtr="0">
            <a:spAutoFit/>
          </a:bodyPr>
          <a:lstStyle/>
          <a:p>
            <a:pPr>
              <a:lnSpc>
                <a:spcPct val="90000"/>
              </a:lnSpc>
              <a:spcBef>
                <a:spcPct val="20000"/>
              </a:spcBef>
              <a:buSzPct val="90000"/>
              <a:buFont typeface="Arial" pitchFamily="34" charset="0"/>
              <a:buNone/>
            </a:pPr>
            <a:r>
              <a:rPr lang="en-US" sz="1600" dirty="0">
                <a:solidFill>
                  <a:srgbClr val="505050"/>
                </a:solidFill>
              </a:rPr>
              <a:t>Virtual instance running </a:t>
            </a:r>
            <a:br>
              <a:rPr lang="en-US" sz="1600" dirty="0">
                <a:solidFill>
                  <a:srgbClr val="505050"/>
                </a:solidFill>
              </a:rPr>
            </a:br>
            <a:r>
              <a:rPr lang="en-US" sz="1600" b="1" dirty="0">
                <a:solidFill>
                  <a:srgbClr val="00188F"/>
                </a:solidFill>
              </a:rPr>
              <a:t>Windows Server 2012 R2 Standard</a:t>
            </a:r>
            <a:r>
              <a:rPr lang="en-US" sz="1600" b="1" dirty="0">
                <a:solidFill>
                  <a:srgbClr val="0072C6"/>
                </a:solidFill>
              </a:rPr>
              <a:t> </a:t>
            </a:r>
            <a:br>
              <a:rPr lang="en-US" sz="1600" b="1" dirty="0">
                <a:solidFill>
                  <a:srgbClr val="0072C6"/>
                </a:solidFill>
              </a:rPr>
            </a:br>
            <a:r>
              <a:rPr lang="en-US" sz="1600" dirty="0">
                <a:solidFill>
                  <a:srgbClr val="505050"/>
                </a:solidFill>
              </a:rPr>
              <a:t>with the </a:t>
            </a:r>
            <a:r>
              <a:rPr lang="en-US" sz="1600" b="1" dirty="0">
                <a:solidFill>
                  <a:srgbClr val="505050"/>
                </a:solidFill>
              </a:rPr>
              <a:t>Windows Server Essentials</a:t>
            </a:r>
            <a:br>
              <a:rPr lang="en-US" sz="1600" b="1" dirty="0">
                <a:solidFill>
                  <a:srgbClr val="505050"/>
                </a:solidFill>
              </a:rPr>
            </a:br>
            <a:r>
              <a:rPr lang="en-US" sz="1600" b="1" dirty="0">
                <a:solidFill>
                  <a:srgbClr val="505050"/>
                </a:solidFill>
              </a:rPr>
              <a:t>Experience</a:t>
            </a:r>
            <a:r>
              <a:rPr lang="en-US" sz="1600" dirty="0">
                <a:solidFill>
                  <a:srgbClr val="505050"/>
                </a:solidFill>
              </a:rPr>
              <a:t> role enabled</a:t>
            </a:r>
          </a:p>
        </p:txBody>
      </p:sp>
      <p:sp>
        <p:nvSpPr>
          <p:cNvPr id="37" name="Rectangle 36"/>
          <p:cNvSpPr/>
          <p:nvPr/>
        </p:nvSpPr>
        <p:spPr>
          <a:xfrm>
            <a:off x="274636" y="5321843"/>
            <a:ext cx="3657600" cy="1324978"/>
          </a:xfrm>
          <a:prstGeom prst="rect">
            <a:avLst/>
          </a:prstGeom>
        </p:spPr>
        <p:txBody>
          <a:bodyPr vert="horz" wrap="square" lIns="182880" tIns="146304" rIns="182880" bIns="146304" rtlCol="0" anchor="t" anchorCtr="0">
            <a:spAutoFit/>
          </a:bodyPr>
          <a:lstStyle/>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Remote Web Access</a:t>
            </a: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Client computer backup</a:t>
            </a: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Email integration</a:t>
            </a: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Dashboard, etc.</a:t>
            </a:r>
          </a:p>
        </p:txBody>
      </p:sp>
      <p:sp>
        <p:nvSpPr>
          <p:cNvPr id="5" name="Title 4"/>
          <p:cNvSpPr>
            <a:spLocks noGrp="1"/>
          </p:cNvSpPr>
          <p:nvPr>
            <p:ph type="title"/>
          </p:nvPr>
        </p:nvSpPr>
        <p:spPr>
          <a:xfrm>
            <a:off x="274639" y="264964"/>
            <a:ext cx="11887133" cy="1097302"/>
          </a:xfrm>
        </p:spPr>
        <p:txBody>
          <a:bodyPr/>
          <a:lstStyle/>
          <a:p>
            <a:r>
              <a:rPr lang="en-US" dirty="0"/>
              <a:t>Sample deployment scenario with Standard</a:t>
            </a:r>
          </a:p>
        </p:txBody>
      </p:sp>
      <p:sp>
        <p:nvSpPr>
          <p:cNvPr id="25" name="Rectangle 24"/>
          <p:cNvSpPr/>
          <p:nvPr/>
        </p:nvSpPr>
        <p:spPr>
          <a:xfrm>
            <a:off x="6640906" y="1874323"/>
            <a:ext cx="3361255" cy="406265"/>
          </a:xfrm>
          <a:prstGeom prst="rect">
            <a:avLst/>
          </a:prstGeom>
        </p:spPr>
        <p:txBody>
          <a:bodyPr vert="horz" wrap="square" lIns="146304" tIns="91440" rIns="146304" bIns="91440" rtlCol="0" anchor="b" anchorCtr="0">
            <a:spAutoFit/>
          </a:bodyPr>
          <a:lstStyle/>
          <a:p>
            <a:pPr>
              <a:lnSpc>
                <a:spcPct val="90000"/>
              </a:lnSpc>
              <a:spcBef>
                <a:spcPct val="20000"/>
              </a:spcBef>
              <a:buSzPct val="90000"/>
              <a:buFont typeface="Arial" pitchFamily="34" charset="0"/>
              <a:buNone/>
            </a:pPr>
            <a:endParaRPr lang="en-US" sz="1600" dirty="0">
              <a:solidFill>
                <a:srgbClr val="505050"/>
              </a:solidFill>
            </a:endParaRPr>
          </a:p>
        </p:txBody>
      </p:sp>
      <p:sp>
        <p:nvSpPr>
          <p:cNvPr id="34" name="Freeform 33"/>
          <p:cNvSpPr/>
          <p:nvPr/>
        </p:nvSpPr>
        <p:spPr bwMode="auto">
          <a:xfrm>
            <a:off x="5676255" y="2419783"/>
            <a:ext cx="1083964" cy="1717552"/>
          </a:xfrm>
          <a:custGeom>
            <a:avLst/>
            <a:gdLst>
              <a:gd name="connsiteX0" fmla="*/ 437578 w 1083964"/>
              <a:gd name="connsiteY0" fmla="*/ 0 h 1717552"/>
              <a:gd name="connsiteX1" fmla="*/ 647890 w 1083964"/>
              <a:gd name="connsiteY1" fmla="*/ 0 h 1717552"/>
              <a:gd name="connsiteX2" fmla="*/ 647890 w 1083964"/>
              <a:gd name="connsiteY2" fmla="*/ 997063 h 1717552"/>
              <a:gd name="connsiteX3" fmla="*/ 657853 w 1083964"/>
              <a:gd name="connsiteY3" fmla="*/ 1062670 h 1717552"/>
              <a:gd name="connsiteX4" fmla="*/ 885937 w 1083964"/>
              <a:gd name="connsiteY4" fmla="*/ 1403366 h 1717552"/>
              <a:gd name="connsiteX5" fmla="*/ 1012500 w 1083964"/>
              <a:gd name="connsiteY5" fmla="*/ 1226041 h 1717552"/>
              <a:gd name="connsiteX6" fmla="*/ 1083964 w 1083964"/>
              <a:gd name="connsiteY6" fmla="*/ 1643769 h 1717552"/>
              <a:gd name="connsiteX7" fmla="*/ 652677 w 1083964"/>
              <a:gd name="connsiteY7" fmla="*/ 1717552 h 1717552"/>
              <a:gd name="connsiteX8" fmla="*/ 776754 w 1083964"/>
              <a:gd name="connsiteY8" fmla="*/ 1548065 h 1717552"/>
              <a:gd name="connsiteX9" fmla="*/ 572101 w 1083964"/>
              <a:gd name="connsiteY9" fmla="*/ 1332889 h 1717552"/>
              <a:gd name="connsiteX10" fmla="*/ 541982 w 1083964"/>
              <a:gd name="connsiteY10" fmla="*/ 1272159 h 1717552"/>
              <a:gd name="connsiteX11" fmla="*/ 511863 w 1083964"/>
              <a:gd name="connsiteY11" fmla="*/ 1332887 h 1717552"/>
              <a:gd name="connsiteX12" fmla="*/ 307209 w 1083964"/>
              <a:gd name="connsiteY12" fmla="*/ 1548063 h 1717552"/>
              <a:gd name="connsiteX13" fmla="*/ 431286 w 1083964"/>
              <a:gd name="connsiteY13" fmla="*/ 1717550 h 1717552"/>
              <a:gd name="connsiteX14" fmla="*/ 0 w 1083964"/>
              <a:gd name="connsiteY14" fmla="*/ 1643767 h 1717552"/>
              <a:gd name="connsiteX15" fmla="*/ 71464 w 1083964"/>
              <a:gd name="connsiteY15" fmla="*/ 1226039 h 1717552"/>
              <a:gd name="connsiteX16" fmla="*/ 198027 w 1083964"/>
              <a:gd name="connsiteY16" fmla="*/ 1403364 h 1717552"/>
              <a:gd name="connsiteX17" fmla="*/ 436295 w 1083964"/>
              <a:gd name="connsiteY17" fmla="*/ 995609 h 1717552"/>
              <a:gd name="connsiteX18" fmla="*/ 437578 w 1083964"/>
              <a:gd name="connsiteY18" fmla="*/ 950620 h 1717552"/>
              <a:gd name="connsiteX19" fmla="*/ 437578 w 1083964"/>
              <a:gd name="connsiteY19" fmla="*/ 922733 h 1717552"/>
              <a:gd name="connsiteX20" fmla="*/ 436476 w 1083964"/>
              <a:gd name="connsiteY20" fmla="*/ 914390 h 1717552"/>
              <a:gd name="connsiteX21" fmla="*/ 437578 w 1083964"/>
              <a:gd name="connsiteY21" fmla="*/ 914390 h 171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3964" h="1717552">
                <a:moveTo>
                  <a:pt x="437578" y="0"/>
                </a:moveTo>
                <a:lnTo>
                  <a:pt x="647890" y="0"/>
                </a:lnTo>
                <a:lnTo>
                  <a:pt x="647890" y="997063"/>
                </a:lnTo>
                <a:lnTo>
                  <a:pt x="657853" y="1062670"/>
                </a:lnTo>
                <a:cubicBezTo>
                  <a:pt x="686394" y="1195405"/>
                  <a:pt x="763753" y="1318286"/>
                  <a:pt x="885937" y="1403366"/>
                </a:cubicBezTo>
                <a:cubicBezTo>
                  <a:pt x="1012500" y="1226041"/>
                  <a:pt x="1012500" y="1226041"/>
                  <a:pt x="1012500" y="1226041"/>
                </a:cubicBezTo>
                <a:cubicBezTo>
                  <a:pt x="1083964" y="1643769"/>
                  <a:pt x="1083964" y="1643769"/>
                  <a:pt x="1083964" y="1643769"/>
                </a:cubicBezTo>
                <a:cubicBezTo>
                  <a:pt x="652677" y="1717552"/>
                  <a:pt x="652677" y="1717552"/>
                  <a:pt x="652677" y="1717552"/>
                </a:cubicBezTo>
                <a:cubicBezTo>
                  <a:pt x="776754" y="1548065"/>
                  <a:pt x="776754" y="1548065"/>
                  <a:pt x="776754" y="1548065"/>
                </a:cubicBezTo>
                <a:cubicBezTo>
                  <a:pt x="691932" y="1488447"/>
                  <a:pt x="623387" y="1414924"/>
                  <a:pt x="572101" y="1332889"/>
                </a:cubicBezTo>
                <a:lnTo>
                  <a:pt x="541982" y="1272159"/>
                </a:lnTo>
                <a:lnTo>
                  <a:pt x="511863" y="1332887"/>
                </a:lnTo>
                <a:cubicBezTo>
                  <a:pt x="460577" y="1414922"/>
                  <a:pt x="392032" y="1488445"/>
                  <a:pt x="307209" y="1548063"/>
                </a:cubicBezTo>
                <a:cubicBezTo>
                  <a:pt x="307209" y="1548063"/>
                  <a:pt x="307209" y="1548063"/>
                  <a:pt x="431286" y="1717550"/>
                </a:cubicBezTo>
                <a:cubicBezTo>
                  <a:pt x="431286" y="1717550"/>
                  <a:pt x="431286" y="1717550"/>
                  <a:pt x="0" y="1643767"/>
                </a:cubicBezTo>
                <a:cubicBezTo>
                  <a:pt x="0" y="1643767"/>
                  <a:pt x="0" y="1643767"/>
                  <a:pt x="71464" y="1226039"/>
                </a:cubicBezTo>
                <a:cubicBezTo>
                  <a:pt x="71464" y="1226039"/>
                  <a:pt x="71464" y="1226039"/>
                  <a:pt x="198027" y="1403364"/>
                </a:cubicBezTo>
                <a:cubicBezTo>
                  <a:pt x="340575" y="1304104"/>
                  <a:pt x="422111" y="1153392"/>
                  <a:pt x="436295" y="995609"/>
                </a:cubicBezTo>
                <a:lnTo>
                  <a:pt x="437578" y="950620"/>
                </a:lnTo>
                <a:lnTo>
                  <a:pt x="437578" y="922733"/>
                </a:lnTo>
                <a:lnTo>
                  <a:pt x="436476" y="914390"/>
                </a:lnTo>
                <a:lnTo>
                  <a:pt x="437578" y="914390"/>
                </a:ln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5791053" y="1224867"/>
            <a:ext cx="851257" cy="1723761"/>
            <a:chOff x="5791053" y="1119848"/>
            <a:chExt cx="851257" cy="1723761"/>
          </a:xfrm>
        </p:grpSpPr>
        <p:sp useBgFill="1">
          <p:nvSpPr>
            <p:cNvPr id="6" name="Rectangle 5"/>
            <p:cNvSpPr/>
            <p:nvPr/>
          </p:nvSpPr>
          <p:spPr bwMode="auto">
            <a:xfrm>
              <a:off x="5973631" y="1119848"/>
              <a:ext cx="486360" cy="17237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Freeform 13"/>
            <p:cNvSpPr>
              <a:spLocks noChangeAspect="1" noEditPoints="1"/>
            </p:cNvSpPr>
            <p:nvPr/>
          </p:nvSpPr>
          <p:spPr bwMode="auto">
            <a:xfrm>
              <a:off x="5791053" y="1266604"/>
              <a:ext cx="851257" cy="1463040"/>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GB" sz="1836" dirty="0"/>
            </a:p>
          </p:txBody>
        </p:sp>
      </p:grpSp>
    </p:spTree>
    <p:extLst>
      <p:ext uri="{BB962C8B-B14F-4D97-AF65-F5344CB8AC3E}">
        <p14:creationId xmlns:p14="http://schemas.microsoft.com/office/powerpoint/2010/main" val="11600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beyond 25 user accounts</a:t>
            </a:r>
          </a:p>
        </p:txBody>
      </p:sp>
      <p:grpSp>
        <p:nvGrpSpPr>
          <p:cNvPr id="3" name="Group 2"/>
          <p:cNvGrpSpPr/>
          <p:nvPr/>
        </p:nvGrpSpPr>
        <p:grpSpPr>
          <a:xfrm>
            <a:off x="457579" y="2308555"/>
            <a:ext cx="11429875" cy="2795820"/>
            <a:chOff x="457580" y="2122207"/>
            <a:chExt cx="11243008" cy="2750111"/>
          </a:xfrm>
        </p:grpSpPr>
        <p:sp>
          <p:nvSpPr>
            <p:cNvPr id="11" name="Rectangle 10"/>
            <p:cNvSpPr/>
            <p:nvPr/>
          </p:nvSpPr>
          <p:spPr>
            <a:xfrm>
              <a:off x="457580"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Businesses that grow beyond 25 users can perform an in-place license transition to Windows Server 2012 R2 Standard</a:t>
              </a:r>
            </a:p>
          </p:txBody>
        </p:sp>
        <p:sp>
          <p:nvSpPr>
            <p:cNvPr id="13" name="Rectangle 12"/>
            <p:cNvSpPr/>
            <p:nvPr/>
          </p:nvSpPr>
          <p:spPr>
            <a:xfrm>
              <a:off x="6119512"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Windows Server 2012 R2 Standard licensing would then apply, including the use of the CAL licensing model</a:t>
              </a:r>
            </a:p>
          </p:txBody>
        </p:sp>
        <p:sp>
          <p:nvSpPr>
            <p:cNvPr id="14" name="Rectangle 13"/>
            <p:cNvSpPr/>
            <p:nvPr/>
          </p:nvSpPr>
          <p:spPr>
            <a:xfrm>
              <a:off x="3288546"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Windows Server Essentials value-add features remain, with a maximum supportability limit of 100 users and 200 devices</a:t>
              </a:r>
            </a:p>
          </p:txBody>
        </p:sp>
        <p:sp>
          <p:nvSpPr>
            <p:cNvPr id="15" name="Rectangle 14"/>
            <p:cNvSpPr/>
            <p:nvPr/>
          </p:nvSpPr>
          <p:spPr>
            <a:xfrm>
              <a:off x="8950477"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The value-add features can</a:t>
              </a:r>
            </a:p>
            <a:p>
              <a:pPr defTabSz="932290">
                <a:lnSpc>
                  <a:spcPct val="90000"/>
                </a:lnSpc>
              </a:pPr>
              <a:r>
                <a:rPr lang="en-US" sz="2300" spc="-51" dirty="0">
                  <a:solidFill>
                    <a:schemeClr val="bg1"/>
                  </a:solidFill>
                  <a:latin typeface="+mj-lt"/>
                  <a:cs typeface="Segoe UI Light"/>
                </a:rPr>
                <a:t>be removed entirely for businesses that grow larger than 100 users</a:t>
              </a:r>
            </a:p>
          </p:txBody>
        </p:sp>
      </p:grpSp>
      <p:sp>
        <p:nvSpPr>
          <p:cNvPr id="9" name="Rectangle 8"/>
          <p:cNvSpPr/>
          <p:nvPr/>
        </p:nvSpPr>
        <p:spPr>
          <a:xfrm>
            <a:off x="320175" y="6148993"/>
            <a:ext cx="11292963" cy="406265"/>
          </a:xfrm>
          <a:prstGeom prst="rect">
            <a:avLst/>
          </a:prstGeom>
        </p:spPr>
        <p:txBody>
          <a:bodyPr vert="horz" wrap="none" lIns="146304" tIns="91440" rIns="146304" bIns="91440" rtlCol="0" anchor="b" anchorCtr="0">
            <a:spAutoFit/>
          </a:bodyPr>
          <a:lstStyle/>
          <a:p>
            <a:pPr>
              <a:lnSpc>
                <a:spcPct val="90000"/>
              </a:lnSpc>
              <a:spcBef>
                <a:spcPts val="1800"/>
              </a:spcBef>
              <a:spcAft>
                <a:spcPts val="600"/>
              </a:spcAft>
              <a:buSzPct val="90000"/>
            </a:pPr>
            <a:r>
              <a:rPr lang="en-US" sz="1600" dirty="0">
                <a:solidFill>
                  <a:schemeClr val="bg1"/>
                </a:solidFill>
                <a:hlinkClick r:id="rId3"/>
              </a:rPr>
              <a:t>http://blogs.technet.com/b/sbs/archive/2012/12/12/using-windows-server-2012-essentials-with-more-than-25-users.aspx</a:t>
            </a:r>
            <a:endParaRPr lang="en-US" sz="1600" dirty="0">
              <a:solidFill>
                <a:schemeClr val="bg1"/>
              </a:solidFill>
            </a:endParaRPr>
          </a:p>
        </p:txBody>
      </p:sp>
    </p:spTree>
    <p:extLst>
      <p:ext uri="{BB962C8B-B14F-4D97-AF65-F5344CB8AC3E}">
        <p14:creationId xmlns:p14="http://schemas.microsoft.com/office/powerpoint/2010/main" val="202797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Final thoughts</a:t>
            </a:r>
          </a:p>
        </p:txBody>
      </p:sp>
      <p:sp>
        <p:nvSpPr>
          <p:cNvPr id="5" name="Rectangle 4"/>
          <p:cNvSpPr/>
          <p:nvPr/>
        </p:nvSpPr>
        <p:spPr bwMode="auto">
          <a:xfrm>
            <a:off x="5212408" y="1577043"/>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6" name="Rectangle 5"/>
          <p:cNvSpPr/>
          <p:nvPr/>
        </p:nvSpPr>
        <p:spPr bwMode="auto">
          <a:xfrm>
            <a:off x="9510713" y="5783263"/>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7" name="Rectangle 6"/>
          <p:cNvSpPr/>
          <p:nvPr/>
        </p:nvSpPr>
        <p:spPr bwMode="auto">
          <a:xfrm>
            <a:off x="5212408" y="5783263"/>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9" name="Rectangle 8"/>
          <p:cNvSpPr/>
          <p:nvPr/>
        </p:nvSpPr>
        <p:spPr bwMode="auto">
          <a:xfrm>
            <a:off x="9510713" y="1577043"/>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Tree>
    <p:extLst>
      <p:ext uri="{BB962C8B-B14F-4D97-AF65-F5344CB8AC3E}">
        <p14:creationId xmlns:p14="http://schemas.microsoft.com/office/powerpoint/2010/main" val="233551565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Case study: Law office</a:t>
            </a:r>
          </a:p>
        </p:txBody>
      </p:sp>
      <p:sp>
        <p:nvSpPr>
          <p:cNvPr id="3" name="Subtitle 2"/>
          <p:cNvSpPr>
            <a:spLocks noGrp="1"/>
          </p:cNvSpPr>
          <p:nvPr>
            <p:ph type="subTitle" idx="1"/>
          </p:nvPr>
        </p:nvSpPr>
        <p:spPr/>
        <p:txBody>
          <a:bodyPr>
            <a:normAutofit/>
          </a:bodyPr>
          <a:lstStyle/>
          <a:p>
            <a:r>
              <a:rPr lang="en-US" dirty="0">
                <a:solidFill>
                  <a:prstClr val="white"/>
                </a:solidFill>
              </a:rPr>
              <a:t>“Had we not had Hyper-V Replica in place when the hurricane struck, we would’ve easily lost a week’s worth of business, but more importantly, we would’ve lost clients.”</a:t>
            </a:r>
            <a:endParaRPr lang="en-US" dirty="0"/>
          </a:p>
          <a:p>
            <a:pPr algn="r"/>
            <a:r>
              <a:rPr lang="en-US" sz="2400" dirty="0"/>
              <a:t>- Aaron I. </a:t>
            </a:r>
            <a:r>
              <a:rPr lang="en-US" sz="2400" dirty="0" err="1"/>
              <a:t>Katsman</a:t>
            </a:r>
            <a:r>
              <a:rPr lang="en-US" sz="2400" dirty="0"/>
              <a:t>, Owner, </a:t>
            </a:r>
            <a:br>
              <a:rPr lang="en-US" sz="2400" dirty="0"/>
            </a:br>
            <a:r>
              <a:rPr lang="en-US" sz="2400" dirty="0"/>
              <a:t>Law Offices of  Aaron I. </a:t>
            </a:r>
            <a:r>
              <a:rPr lang="en-US" sz="2400" dirty="0" err="1"/>
              <a:t>Katsman</a:t>
            </a:r>
            <a:r>
              <a:rPr lang="en-US" sz="2400" dirty="0"/>
              <a:t>, P.C.</a:t>
            </a:r>
          </a:p>
        </p:txBody>
      </p:sp>
      <p:sp>
        <p:nvSpPr>
          <p:cNvPr id="4" name="Text Placeholder 3"/>
          <p:cNvSpPr>
            <a:spLocks noGrp="1"/>
          </p:cNvSpPr>
          <p:nvPr>
            <p:ph type="body" sz="quarter" idx="13"/>
          </p:nvPr>
        </p:nvSpPr>
        <p:spPr/>
        <p:txBody>
          <a:bodyPr/>
          <a:lstStyle/>
          <a:p>
            <a:pPr marL="182880">
              <a:spcBef>
                <a:spcPts val="600"/>
              </a:spcBef>
              <a:spcAft>
                <a:spcPts val="1200"/>
              </a:spcAft>
            </a:pPr>
            <a:r>
              <a:rPr lang="en-US" sz="1800" b="1" dirty="0">
                <a:solidFill>
                  <a:prstClr val="white"/>
                </a:solidFill>
              </a:rPr>
              <a:t>Situation:</a:t>
            </a:r>
            <a:r>
              <a:rPr lang="en-US" sz="1800" dirty="0">
                <a:solidFill>
                  <a:prstClr val="white"/>
                </a:solidFill>
              </a:rPr>
              <a:t/>
            </a:r>
            <a:br>
              <a:rPr lang="en-US" sz="1800" dirty="0">
                <a:solidFill>
                  <a:prstClr val="white"/>
                </a:solidFill>
              </a:rPr>
            </a:br>
            <a:r>
              <a:rPr lang="en-US" sz="900" dirty="0">
                <a:solidFill>
                  <a:prstClr val="white"/>
                </a:solidFill>
              </a:rPr>
              <a:t/>
            </a:r>
            <a:br>
              <a:rPr lang="en-US" sz="900" dirty="0">
                <a:solidFill>
                  <a:prstClr val="white"/>
                </a:solidFill>
              </a:rPr>
            </a:br>
            <a:r>
              <a:rPr lang="en-US" dirty="0">
                <a:ln>
                  <a:solidFill>
                    <a:schemeClr val="bg1">
                      <a:alpha val="0"/>
                    </a:schemeClr>
                  </a:solidFill>
                </a:ln>
                <a:latin typeface="Segoe UI" pitchFamily="34" charset="0"/>
              </a:rPr>
              <a:t>During Hurricane Sandy the Law Offices of Aaron I. </a:t>
            </a:r>
            <a:r>
              <a:rPr lang="en-US" dirty="0" err="1">
                <a:ln>
                  <a:solidFill>
                    <a:schemeClr val="bg1">
                      <a:alpha val="0"/>
                    </a:schemeClr>
                  </a:solidFill>
                </a:ln>
                <a:latin typeface="Segoe UI" pitchFamily="34" charset="0"/>
              </a:rPr>
              <a:t>Katsman</a:t>
            </a:r>
            <a:r>
              <a:rPr lang="en-US" dirty="0">
                <a:ln>
                  <a:solidFill>
                    <a:schemeClr val="bg1">
                      <a:alpha val="0"/>
                    </a:schemeClr>
                  </a:solidFill>
                </a:ln>
                <a:latin typeface="Segoe UI" pitchFamily="34" charset="0"/>
              </a:rPr>
              <a:t>, continued to operate after losing power. Employees who had power at home were able to access applications and work.</a:t>
            </a:r>
          </a:p>
          <a:p>
            <a:endParaRPr lang="en-US" dirty="0"/>
          </a:p>
        </p:txBody>
      </p:sp>
      <p:sp>
        <p:nvSpPr>
          <p:cNvPr id="6" name="Text Placeholder 5"/>
          <p:cNvSpPr>
            <a:spLocks noGrp="1"/>
          </p:cNvSpPr>
          <p:nvPr>
            <p:ph type="body" sz="quarter" idx="14"/>
          </p:nvPr>
        </p:nvSpPr>
        <p:spPr/>
        <p:txBody>
          <a:bodyPr/>
          <a:lstStyle/>
          <a:p>
            <a:r>
              <a:rPr lang="en-US" b="1" dirty="0">
                <a:solidFill>
                  <a:prstClr val="white"/>
                </a:solidFill>
              </a:rPr>
              <a:t>Benefits:</a:t>
            </a:r>
            <a:endParaRPr lang="en-US" dirty="0">
              <a:solidFill>
                <a:prstClr val="white"/>
              </a:solidFill>
            </a:endParaRPr>
          </a:p>
          <a:p>
            <a:r>
              <a:rPr lang="en-US" dirty="0"/>
              <a:t>More flexible IT and cost savings</a:t>
            </a:r>
          </a:p>
          <a:p>
            <a:r>
              <a:rPr lang="en-US" dirty="0"/>
              <a:t>Greater ability to grow the business</a:t>
            </a:r>
          </a:p>
        </p:txBody>
      </p:sp>
      <p:sp>
        <p:nvSpPr>
          <p:cNvPr id="9" name="Text Placeholder 8"/>
          <p:cNvSpPr>
            <a:spLocks noGrp="1"/>
          </p:cNvSpPr>
          <p:nvPr>
            <p:ph type="body" sz="quarter" idx="15"/>
          </p:nvPr>
        </p:nvSpPr>
        <p:spPr/>
        <p:txBody>
          <a:bodyPr/>
          <a:lstStyle/>
          <a:p>
            <a:pPr marL="182880">
              <a:spcBef>
                <a:spcPts val="600"/>
              </a:spcBef>
              <a:spcAft>
                <a:spcPts val="1200"/>
              </a:spcAft>
            </a:pPr>
            <a:r>
              <a:rPr lang="en-US" spc="-102" dirty="0">
                <a:ln>
                  <a:solidFill>
                    <a:schemeClr val="bg1">
                      <a:alpha val="0"/>
                    </a:schemeClr>
                  </a:solidFill>
                </a:ln>
                <a:latin typeface="Segoe UI Light" pitchFamily="34" charset="0"/>
              </a:rPr>
              <a:t>New York law firm avoids disaster during hurricane by using failover system </a:t>
            </a:r>
          </a:p>
          <a:p>
            <a:endParaRPr lang="en-US" dirty="0"/>
          </a:p>
        </p:txBody>
      </p:sp>
      <p:sp>
        <p:nvSpPr>
          <p:cNvPr id="13" name="Subtitle 2"/>
          <p:cNvSpPr txBox="1">
            <a:spLocks/>
          </p:cNvSpPr>
          <p:nvPr/>
        </p:nvSpPr>
        <p:spPr>
          <a:xfrm>
            <a:off x="6157795" y="2927465"/>
            <a:ext cx="3060357" cy="4280100"/>
          </a:xfrm>
          <a:prstGeom prst="rect">
            <a:avLst/>
          </a:prstGeom>
        </p:spPr>
        <p:txBody>
          <a:bodyPr vert="horz" lIns="93172" tIns="46587" rIns="93172" bIns="46587" rtlCol="0">
            <a:normAutofit/>
          </a:bodyPr>
          <a:lstStyle>
            <a:lvl1pPr marL="0" indent="0" algn="l" defTabSz="932688" rtl="0" eaLnBrk="1" latinLnBrk="0" hangingPunct="1">
              <a:lnSpc>
                <a:spcPct val="90000"/>
              </a:lnSpc>
              <a:spcBef>
                <a:spcPts val="1020"/>
              </a:spcBef>
              <a:buFont typeface="Arial" panose="020B0604020202020204" pitchFamily="34" charset="0"/>
              <a:buNone/>
              <a:defRPr sz="2900" kern="1200">
                <a:solidFill>
                  <a:schemeClr val="bg1"/>
                </a:solidFill>
                <a:latin typeface="+mj-lt"/>
                <a:ea typeface="+mn-ea"/>
                <a:cs typeface="+mn-cs"/>
              </a:defRPr>
            </a:lvl1pPr>
            <a:lvl2pPr marL="466344" indent="0" algn="ctr" defTabSz="932688" rtl="0" eaLnBrk="1" latinLnBrk="0" hangingPunct="1">
              <a:lnSpc>
                <a:spcPct val="90000"/>
              </a:lnSpc>
              <a:spcBef>
                <a:spcPts val="510"/>
              </a:spcBef>
              <a:buFont typeface="Arial" panose="020B0604020202020204" pitchFamily="34" charset="0"/>
              <a:buNone/>
              <a:defRPr sz="2000" kern="1200">
                <a:solidFill>
                  <a:schemeClr val="tx1"/>
                </a:solidFill>
                <a:latin typeface="+mn-lt"/>
                <a:ea typeface="+mn-ea"/>
                <a:cs typeface="+mn-cs"/>
              </a:defRPr>
            </a:lvl2pPr>
            <a:lvl3pPr marL="932688" indent="0" algn="ctr" defTabSz="932688" rtl="0" eaLnBrk="1" latinLnBrk="0" hangingPunct="1">
              <a:lnSpc>
                <a:spcPct val="90000"/>
              </a:lnSpc>
              <a:spcBef>
                <a:spcPts val="510"/>
              </a:spcBef>
              <a:buFont typeface="Arial" panose="020B0604020202020204" pitchFamily="34" charset="0"/>
              <a:buNone/>
              <a:defRPr sz="1800" kern="1200">
                <a:solidFill>
                  <a:schemeClr val="tx1"/>
                </a:solidFill>
                <a:latin typeface="+mn-lt"/>
                <a:ea typeface="+mn-ea"/>
                <a:cs typeface="+mn-cs"/>
              </a:defRPr>
            </a:lvl3pPr>
            <a:lvl4pPr marL="139903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4pPr>
            <a:lvl5pPr marL="1865376"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5pPr>
            <a:lvl6pPr marL="2331720"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6pPr>
            <a:lvl7pPr marL="2798064"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7pPr>
            <a:lvl8pPr marL="3264408"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8pPr>
            <a:lvl9pPr marL="373075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9pPr>
          </a:lstStyle>
          <a:p>
            <a:pPr defTabSz="912982" fontAlgn="base">
              <a:lnSpc>
                <a:spcPct val="95000"/>
              </a:lnSpc>
              <a:spcBef>
                <a:spcPct val="0"/>
              </a:spcBef>
              <a:spcAft>
                <a:spcPts val="800"/>
              </a:spcAft>
            </a:pPr>
            <a:endParaRPr lang="en-US" sz="2200" spc="-50" dirty="0">
              <a:solidFill>
                <a:srgbClr val="FFFFFF"/>
              </a:solidFill>
            </a:endParaRPr>
          </a:p>
        </p:txBody>
      </p:sp>
      <p:sp>
        <p:nvSpPr>
          <p:cNvPr id="8" name="Subtitle 2"/>
          <p:cNvSpPr txBox="1">
            <a:spLocks/>
          </p:cNvSpPr>
          <p:nvPr/>
        </p:nvSpPr>
        <p:spPr>
          <a:xfrm>
            <a:off x="9218143" y="2927460"/>
            <a:ext cx="3060357" cy="4280100"/>
          </a:xfrm>
          <a:prstGeom prst="rect">
            <a:avLst/>
          </a:prstGeom>
        </p:spPr>
        <p:txBody>
          <a:bodyPr vert="horz" lIns="93252" tIns="46624" rIns="93252" bIns="46624" rtlCol="0">
            <a:normAutofit/>
          </a:bodyPr>
          <a:lstStyle>
            <a:lvl1pPr marL="0" indent="0" algn="l" defTabSz="932688" rtl="0" eaLnBrk="1" latinLnBrk="0" hangingPunct="1">
              <a:lnSpc>
                <a:spcPct val="90000"/>
              </a:lnSpc>
              <a:spcBef>
                <a:spcPts val="1020"/>
              </a:spcBef>
              <a:buFont typeface="Arial" panose="020B0604020202020204" pitchFamily="34" charset="0"/>
              <a:buNone/>
              <a:defRPr sz="2900" kern="1200">
                <a:solidFill>
                  <a:schemeClr val="bg1"/>
                </a:solidFill>
                <a:latin typeface="+mj-lt"/>
                <a:ea typeface="+mn-ea"/>
                <a:cs typeface="+mn-cs"/>
              </a:defRPr>
            </a:lvl1pPr>
            <a:lvl2pPr marL="466344" indent="0" algn="ctr" defTabSz="932688" rtl="0" eaLnBrk="1" latinLnBrk="0" hangingPunct="1">
              <a:lnSpc>
                <a:spcPct val="90000"/>
              </a:lnSpc>
              <a:spcBef>
                <a:spcPts val="510"/>
              </a:spcBef>
              <a:buFont typeface="Arial" panose="020B0604020202020204" pitchFamily="34" charset="0"/>
              <a:buNone/>
              <a:defRPr sz="2000" kern="1200">
                <a:solidFill>
                  <a:schemeClr val="tx1"/>
                </a:solidFill>
                <a:latin typeface="+mn-lt"/>
                <a:ea typeface="+mn-ea"/>
                <a:cs typeface="+mn-cs"/>
              </a:defRPr>
            </a:lvl2pPr>
            <a:lvl3pPr marL="932688" indent="0" algn="ctr" defTabSz="932688" rtl="0" eaLnBrk="1" latinLnBrk="0" hangingPunct="1">
              <a:lnSpc>
                <a:spcPct val="90000"/>
              </a:lnSpc>
              <a:spcBef>
                <a:spcPts val="510"/>
              </a:spcBef>
              <a:buFont typeface="Arial" panose="020B0604020202020204" pitchFamily="34" charset="0"/>
              <a:buNone/>
              <a:defRPr sz="1800" kern="1200">
                <a:solidFill>
                  <a:schemeClr val="tx1"/>
                </a:solidFill>
                <a:latin typeface="+mn-lt"/>
                <a:ea typeface="+mn-ea"/>
                <a:cs typeface="+mn-cs"/>
              </a:defRPr>
            </a:lvl3pPr>
            <a:lvl4pPr marL="139903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4pPr>
            <a:lvl5pPr marL="1865376"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5pPr>
            <a:lvl6pPr marL="2331720"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6pPr>
            <a:lvl7pPr marL="2798064"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7pPr>
            <a:lvl8pPr marL="3264408"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8pPr>
            <a:lvl9pPr marL="373075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9pPr>
          </a:lstStyle>
          <a:p>
            <a:pPr>
              <a:lnSpc>
                <a:spcPct val="95000"/>
              </a:lnSpc>
              <a:spcBef>
                <a:spcPts val="0"/>
              </a:spcBef>
              <a:spcAft>
                <a:spcPts val="800"/>
              </a:spcAft>
            </a:pPr>
            <a:endParaRPr lang="en-US" sz="2000" spc="-50" dirty="0">
              <a:solidFill>
                <a:srgbClr val="FFFFFF"/>
              </a:solidFill>
            </a:endParaRPr>
          </a:p>
        </p:txBody>
      </p:sp>
      <p:pic>
        <p:nvPicPr>
          <p:cNvPr id="10" name="Picture 11" descr="C:\Users\Teikupar\Desktop\TEMPORARY\27.3.2013\AK.png"/>
          <p:cNvPicPr>
            <a:picLocks noChangeAspect="1" noChangeArrowheads="1"/>
          </p:cNvPicPr>
          <p:nvPr>
            <p:custDataLst>
              <p:tags r:id="rId1"/>
            </p:custDataLst>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bwMode="auto">
          <a:xfrm>
            <a:off x="274702" y="1983085"/>
            <a:ext cx="898681" cy="55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Windows Server 2012 R2 Essentials</a:t>
            </a:r>
          </a:p>
        </p:txBody>
      </p:sp>
      <p:grpSp>
        <p:nvGrpSpPr>
          <p:cNvPr id="8" name="Group 7"/>
          <p:cNvGrpSpPr/>
          <p:nvPr/>
        </p:nvGrpSpPr>
        <p:grpSpPr>
          <a:xfrm>
            <a:off x="1920604" y="1362266"/>
            <a:ext cx="2691273" cy="5463058"/>
            <a:chOff x="457579" y="1326008"/>
            <a:chExt cx="2782716" cy="5648680"/>
          </a:xfrm>
        </p:grpSpPr>
        <p:sp>
          <p:nvSpPr>
            <p:cNvPr id="18" name="Text Placeholder 12"/>
            <p:cNvSpPr txBox="1">
              <a:spLocks/>
            </p:cNvSpPr>
            <p:nvPr/>
          </p:nvSpPr>
          <p:spPr>
            <a:xfrm>
              <a:off x="457579" y="1326008"/>
              <a:ext cx="2782716" cy="2782716"/>
            </a:xfrm>
            <a:prstGeom prst="rect">
              <a:avLst/>
            </a:prstGeom>
            <a:solidFill>
              <a:srgbClr val="00BBF1"/>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3"/>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lnSpc>
                  <a:spcPct val="100000"/>
                </a:lnSpc>
                <a:spcBef>
                  <a:spcPts val="0"/>
                </a:spcBef>
                <a:buClr>
                  <a:srgbClr val="0071BC"/>
                </a:buClr>
                <a:buSzPct val="90000"/>
              </a:pPr>
              <a: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t>Protect </a:t>
              </a:r>
              <a:b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br>
              <a: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t>your data</a:t>
              </a:r>
            </a:p>
          </p:txBody>
        </p:sp>
        <p:sp>
          <p:nvSpPr>
            <p:cNvPr id="22" name="Text Placeholder 20"/>
            <p:cNvSpPr txBox="1">
              <a:spLocks/>
            </p:cNvSpPr>
            <p:nvPr/>
          </p:nvSpPr>
          <p:spPr>
            <a:xfrm>
              <a:off x="457579" y="4194912"/>
              <a:ext cx="2782716" cy="2779776"/>
            </a:xfrm>
            <a:prstGeom prst="rect">
              <a:avLst/>
            </a:prstGeom>
            <a:solidFill>
              <a:schemeClr val="bg1">
                <a:lumMod val="95000"/>
              </a:schemeClr>
            </a:solidFill>
          </p:spPr>
          <p:txBody>
            <a:bodyPr lIns="182880" tIns="146304" bIns="146304">
              <a:noAutofit/>
            </a:bodyPr>
            <a:lstStyle>
              <a:lvl1pPr marL="0" indent="0" algn="l" defTabSz="914400" rtl="0" eaLnBrk="1" latinLnBrk="0" hangingPunct="1">
                <a:lnSpc>
                  <a:spcPct val="90000"/>
                </a:lnSpc>
                <a:spcBef>
                  <a:spcPts val="0"/>
                </a:spcBef>
                <a:spcAft>
                  <a:spcPts val="600"/>
                </a:spcAft>
                <a:buFontTx/>
                <a:buNone/>
                <a:defRPr sz="1200" b="0" kern="120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233363">
                <a:spcBef>
                  <a:spcPts val="600"/>
                </a:spcBef>
                <a:buFont typeface="Arial" pitchFamily="34" charset="0"/>
                <a:buChar char="•"/>
              </a:pPr>
              <a:r>
                <a:rPr lang="en-US" sz="2000" dirty="0">
                  <a:solidFill>
                    <a:srgbClr val="505050"/>
                  </a:solidFill>
                </a:rPr>
                <a:t>Simplified backups for servers and client PCs</a:t>
              </a:r>
            </a:p>
            <a:p>
              <a:pPr marL="233363" lvl="1" indent="-233363">
                <a:spcBef>
                  <a:spcPts val="600"/>
                </a:spcBef>
                <a:buFont typeface="Arial" pitchFamily="34" charset="0"/>
                <a:buChar char="•"/>
              </a:pPr>
              <a:r>
                <a:rPr lang="en-US" sz="2000" dirty="0">
                  <a:solidFill>
                    <a:srgbClr val="505050"/>
                  </a:solidFill>
                </a:rPr>
                <a:t>Built-in disaster recovery</a:t>
              </a:r>
            </a:p>
            <a:p>
              <a:pPr marL="233363" lvl="1" indent="-233363">
                <a:spcBef>
                  <a:spcPts val="600"/>
                </a:spcBef>
                <a:buFont typeface="Arial" pitchFamily="34" charset="0"/>
                <a:buChar char="•"/>
              </a:pPr>
              <a:r>
                <a:rPr lang="en-US" sz="2000" dirty="0">
                  <a:solidFill>
                    <a:srgbClr val="505050"/>
                  </a:solidFill>
                </a:rPr>
                <a:t>Simplified management</a:t>
              </a:r>
            </a:p>
          </p:txBody>
        </p:sp>
        <p:pic>
          <p:nvPicPr>
            <p:cNvPr id="27" name="Picture 26"/>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142643" y="2926235"/>
              <a:ext cx="773130" cy="99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4709592" y="1362266"/>
            <a:ext cx="2691076" cy="5463058"/>
            <a:chOff x="3364059" y="1326008"/>
            <a:chExt cx="2782512" cy="5648679"/>
          </a:xfrm>
        </p:grpSpPr>
        <p:sp>
          <p:nvSpPr>
            <p:cNvPr id="19" name="Text Placeholder 13"/>
            <p:cNvSpPr txBox="1">
              <a:spLocks/>
            </p:cNvSpPr>
            <p:nvPr/>
          </p:nvSpPr>
          <p:spPr>
            <a:xfrm>
              <a:off x="3364059" y="1326008"/>
              <a:ext cx="2782426" cy="2782716"/>
            </a:xfrm>
            <a:prstGeom prst="rect">
              <a:avLst/>
            </a:prstGeom>
            <a:solidFill>
              <a:srgbClr val="0072C6"/>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3"/>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lnSpc>
                  <a:spcPct val="100000"/>
                </a:lnSpc>
                <a:spcBef>
                  <a:spcPts val="0"/>
                </a:spcBef>
                <a:buClr>
                  <a:srgbClr val="0071BC"/>
                </a:buClr>
                <a:buSzPct val="90000"/>
              </a:pPr>
              <a: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t>Provide secure remote access</a:t>
              </a:r>
            </a:p>
          </p:txBody>
        </p:sp>
        <p:sp>
          <p:nvSpPr>
            <p:cNvPr id="23" name="Text Placeholder 21"/>
            <p:cNvSpPr txBox="1">
              <a:spLocks/>
            </p:cNvSpPr>
            <p:nvPr/>
          </p:nvSpPr>
          <p:spPr>
            <a:xfrm>
              <a:off x="3364145" y="4194911"/>
              <a:ext cx="2782426" cy="2779776"/>
            </a:xfrm>
            <a:prstGeom prst="rect">
              <a:avLst/>
            </a:prstGeom>
            <a:solidFill>
              <a:schemeClr val="bg1">
                <a:lumMod val="95000"/>
              </a:schemeClr>
            </a:solidFill>
          </p:spPr>
          <p:txBody>
            <a:bodyPr lIns="182880" tIns="146304" bIns="146304">
              <a:noAutofit/>
            </a:bodyPr>
            <a:lstStyle>
              <a:lvl1pPr marL="0" indent="0" algn="l" defTabSz="914400" rtl="0" eaLnBrk="1" latinLnBrk="0" hangingPunct="1">
                <a:lnSpc>
                  <a:spcPts val="1440"/>
                </a:lnSpc>
                <a:spcBef>
                  <a:spcPts val="0"/>
                </a:spcBef>
                <a:spcAft>
                  <a:spcPts val="600"/>
                </a:spcAft>
                <a:buFontTx/>
                <a:buNone/>
                <a:defRPr sz="1200" b="0" kern="120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233363">
                <a:spcBef>
                  <a:spcPts val="600"/>
                </a:spcBef>
                <a:buFont typeface="Arial" pitchFamily="34" charset="0"/>
                <a:buChar char="•"/>
              </a:pPr>
              <a:r>
                <a:rPr lang="en-US" sz="2000" dirty="0">
                  <a:solidFill>
                    <a:srgbClr val="505050"/>
                  </a:solidFill>
                </a:rPr>
                <a:t>Consistent productivity</a:t>
              </a:r>
            </a:p>
            <a:p>
              <a:pPr marL="233363" lvl="1" indent="-233363">
                <a:spcBef>
                  <a:spcPts val="600"/>
                </a:spcBef>
                <a:buFont typeface="Arial" pitchFamily="34" charset="0"/>
                <a:buChar char="•"/>
              </a:pPr>
              <a:r>
                <a:rPr lang="en-US" sz="2000" dirty="0">
                  <a:solidFill>
                    <a:srgbClr val="505050"/>
                  </a:solidFill>
                </a:rPr>
                <a:t>Easy connectivity</a:t>
              </a:r>
            </a:p>
            <a:p>
              <a:pPr marL="233363" lvl="1" indent="-233363">
                <a:spcBef>
                  <a:spcPts val="600"/>
                </a:spcBef>
                <a:buFont typeface="Arial" pitchFamily="34" charset="0"/>
                <a:buChar char="•"/>
              </a:pPr>
              <a:r>
                <a:rPr lang="en-US" sz="2000" dirty="0">
                  <a:solidFill>
                    <a:srgbClr val="505050"/>
                  </a:solidFill>
                </a:rPr>
                <a:t>Increased security</a:t>
              </a:r>
            </a:p>
          </p:txBody>
        </p:sp>
        <p:pic>
          <p:nvPicPr>
            <p:cNvPr id="28" name="Picture 2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091109" y="2926235"/>
              <a:ext cx="722527" cy="98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7498384" y="1362266"/>
            <a:ext cx="2691159" cy="5463058"/>
            <a:chOff x="6270248" y="1326008"/>
            <a:chExt cx="2782598" cy="5648679"/>
          </a:xfrm>
        </p:grpSpPr>
        <p:sp>
          <p:nvSpPr>
            <p:cNvPr id="21" name="Text Placeholder 14"/>
            <p:cNvSpPr txBox="1">
              <a:spLocks/>
            </p:cNvSpPr>
            <p:nvPr/>
          </p:nvSpPr>
          <p:spPr>
            <a:xfrm>
              <a:off x="6270248" y="1326008"/>
              <a:ext cx="2782426" cy="2782716"/>
            </a:xfrm>
            <a:prstGeom prst="rect">
              <a:avLst/>
            </a:prstGeom>
            <a:solidFill>
              <a:srgbClr val="002050"/>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3"/>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lnSpc>
                  <a:spcPct val="100000"/>
                </a:lnSpc>
                <a:spcBef>
                  <a:spcPts val="0"/>
                </a:spcBef>
                <a:buClr>
                  <a:srgbClr val="0071BC"/>
                </a:buClr>
                <a:buSzPct val="90000"/>
              </a:pPr>
              <a: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t>Integrate </a:t>
              </a:r>
              <a:b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br>
              <a:r>
                <a:rPr lang="en-US" sz="3200" kern="0" spc="-100" dirty="0">
                  <a:ln>
                    <a:solidFill>
                      <a:prstClr val="white">
                        <a:alpha val="0"/>
                      </a:prstClr>
                    </a:solidFill>
                  </a:ln>
                  <a:solidFill>
                    <a:prstClr val="white">
                      <a:alpha val="99000"/>
                    </a:prstClr>
                  </a:solidFill>
                  <a:latin typeface="Segoe UI Light" pitchFamily="34" charset="0"/>
                  <a:ea typeface="Segoe UI" pitchFamily="34" charset="0"/>
                  <a:cs typeface="Segoe UI" pitchFamily="34" charset="0"/>
                </a:rPr>
                <a:t>cloud services</a:t>
              </a:r>
            </a:p>
          </p:txBody>
        </p:sp>
        <p:sp>
          <p:nvSpPr>
            <p:cNvPr id="24" name="Text Placeholder 23"/>
            <p:cNvSpPr txBox="1">
              <a:spLocks/>
            </p:cNvSpPr>
            <p:nvPr/>
          </p:nvSpPr>
          <p:spPr>
            <a:xfrm>
              <a:off x="6270420" y="4194911"/>
              <a:ext cx="2782426" cy="2779776"/>
            </a:xfrm>
            <a:prstGeom prst="rect">
              <a:avLst/>
            </a:prstGeom>
            <a:solidFill>
              <a:schemeClr val="bg1">
                <a:lumMod val="95000"/>
              </a:schemeClr>
            </a:solidFill>
          </p:spPr>
          <p:txBody>
            <a:bodyPr lIns="182880" tIns="146304" bIns="146304">
              <a:noAutofit/>
            </a:bodyPr>
            <a:lstStyle>
              <a:lvl1pPr marL="0" indent="0" algn="l" defTabSz="914400" rtl="0" eaLnBrk="1" latinLnBrk="0" hangingPunct="1">
                <a:lnSpc>
                  <a:spcPts val="1440"/>
                </a:lnSpc>
                <a:spcBef>
                  <a:spcPts val="0"/>
                </a:spcBef>
                <a:spcAft>
                  <a:spcPts val="600"/>
                </a:spcAft>
                <a:buFontTx/>
                <a:buNone/>
                <a:defRPr sz="1200" b="0" kern="120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233363">
                <a:spcBef>
                  <a:spcPts val="600"/>
                </a:spcBef>
                <a:buFont typeface="Arial" pitchFamily="34" charset="0"/>
                <a:buChar char="•"/>
              </a:pPr>
              <a:r>
                <a:rPr lang="en-US" sz="2000" dirty="0">
                  <a:solidFill>
                    <a:srgbClr val="505050"/>
                  </a:solidFill>
                </a:rPr>
                <a:t>Business agility</a:t>
              </a:r>
            </a:p>
            <a:p>
              <a:pPr marL="233363" lvl="1" indent="-233363">
                <a:spcBef>
                  <a:spcPts val="600"/>
                </a:spcBef>
                <a:buFont typeface="Arial" pitchFamily="34" charset="0"/>
                <a:buChar char="•"/>
              </a:pPr>
              <a:r>
                <a:rPr lang="en-US" sz="2000" dirty="0">
                  <a:solidFill>
                    <a:srgbClr val="505050"/>
                  </a:solidFill>
                </a:rPr>
                <a:t>Flexible cloud options</a:t>
              </a:r>
            </a:p>
            <a:p>
              <a:pPr marL="233363" lvl="1" indent="-233363">
                <a:spcBef>
                  <a:spcPts val="600"/>
                </a:spcBef>
                <a:buFont typeface="Arial" pitchFamily="34" charset="0"/>
                <a:buChar char="•"/>
              </a:pPr>
              <a:r>
                <a:rPr lang="en-US" sz="2000" dirty="0">
                  <a:solidFill>
                    <a:srgbClr val="505050"/>
                  </a:solidFill>
                </a:rPr>
                <a:t>Improved management</a:t>
              </a:r>
            </a:p>
          </p:txBody>
        </p:sp>
        <p:pic>
          <p:nvPicPr>
            <p:cNvPr id="32" name="Picture 31"/>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272606" y="2926235"/>
              <a:ext cx="1520257" cy="98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862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grpSp>
        <p:nvGrpSpPr>
          <p:cNvPr id="7" name="Group 29"/>
          <p:cNvGrpSpPr>
            <a:grpSpLocks noChangeAspect="1"/>
          </p:cNvGrpSpPr>
          <p:nvPr/>
        </p:nvGrpSpPr>
        <p:grpSpPr bwMode="auto">
          <a:xfrm>
            <a:off x="448250" y="1222181"/>
            <a:ext cx="1737360" cy="1737360"/>
            <a:chOff x="9474221" y="1772940"/>
            <a:chExt cx="1905922" cy="2037718"/>
          </a:xfrm>
        </p:grpSpPr>
        <p:sp>
          <p:nvSpPr>
            <p:cNvPr id="21" name="Rectangle 20"/>
            <p:cNvSpPr/>
            <p:nvPr/>
          </p:nvSpPr>
          <p:spPr bwMode="auto">
            <a:xfrm>
              <a:off x="9474221" y="1772940"/>
              <a:ext cx="1905922" cy="2037718"/>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6630" bIns="93260" anchor="b"/>
            <a:lstStyle/>
            <a:p>
              <a:pPr defTabSz="932290">
                <a:defRPr/>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9954" name="Freeform 64"/>
            <p:cNvSpPr>
              <a:spLocks noEditPoints="1"/>
            </p:cNvSpPr>
            <p:nvPr/>
          </p:nvSpPr>
          <p:spPr bwMode="black">
            <a:xfrm>
              <a:off x="9851790" y="2413640"/>
              <a:ext cx="1124442" cy="863569"/>
            </a:xfrm>
            <a:custGeom>
              <a:avLst/>
              <a:gdLst>
                <a:gd name="T0" fmla="*/ 2147483647 w 221"/>
                <a:gd name="T1" fmla="*/ 2147483647 h 170"/>
                <a:gd name="T2" fmla="*/ 2147483647 w 221"/>
                <a:gd name="T3" fmla="*/ 2147483647 h 170"/>
                <a:gd name="T4" fmla="*/ 2147483647 w 221"/>
                <a:gd name="T5" fmla="*/ 2147483647 h 170"/>
                <a:gd name="T6" fmla="*/ 2147483647 w 221"/>
                <a:gd name="T7" fmla="*/ 2147483647 h 170"/>
                <a:gd name="T8" fmla="*/ 2147483647 w 221"/>
                <a:gd name="T9" fmla="*/ 2147483647 h 170"/>
                <a:gd name="T10" fmla="*/ 2147483647 w 221"/>
                <a:gd name="T11" fmla="*/ 2147483647 h 170"/>
                <a:gd name="T12" fmla="*/ 2147483647 w 221"/>
                <a:gd name="T13" fmla="*/ 2147483647 h 170"/>
                <a:gd name="T14" fmla="*/ 2147483647 w 221"/>
                <a:gd name="T15" fmla="*/ 2147483647 h 170"/>
                <a:gd name="T16" fmla="*/ 2147483647 w 221"/>
                <a:gd name="T17" fmla="*/ 2147483647 h 170"/>
                <a:gd name="T18" fmla="*/ 2147483647 w 221"/>
                <a:gd name="T19" fmla="*/ 2147483647 h 170"/>
                <a:gd name="T20" fmla="*/ 2147483647 w 221"/>
                <a:gd name="T21" fmla="*/ 2147483647 h 170"/>
                <a:gd name="T22" fmla="*/ 2147483647 w 221"/>
                <a:gd name="T23" fmla="*/ 2147483647 h 170"/>
                <a:gd name="T24" fmla="*/ 2147483647 w 221"/>
                <a:gd name="T25" fmla="*/ 2147483647 h 170"/>
                <a:gd name="T26" fmla="*/ 2147483647 w 221"/>
                <a:gd name="T27" fmla="*/ 2147483647 h 170"/>
                <a:gd name="T28" fmla="*/ 2147483647 w 221"/>
                <a:gd name="T29" fmla="*/ 2147483647 h 170"/>
                <a:gd name="T30" fmla="*/ 2147483647 w 221"/>
                <a:gd name="T31" fmla="*/ 2147483647 h 170"/>
                <a:gd name="T32" fmla="*/ 2147483647 w 221"/>
                <a:gd name="T33" fmla="*/ 2147483647 h 170"/>
                <a:gd name="T34" fmla="*/ 2147483647 w 221"/>
                <a:gd name="T35" fmla="*/ 2147483647 h 170"/>
                <a:gd name="T36" fmla="*/ 2147483647 w 221"/>
                <a:gd name="T37" fmla="*/ 2147483647 h 170"/>
                <a:gd name="T38" fmla="*/ 2147483647 w 221"/>
                <a:gd name="T39" fmla="*/ 2147483647 h 170"/>
                <a:gd name="T40" fmla="*/ 2147483647 w 221"/>
                <a:gd name="T41" fmla="*/ 2147483647 h 170"/>
                <a:gd name="T42" fmla="*/ 2147483647 w 221"/>
                <a:gd name="T43" fmla="*/ 2147483647 h 170"/>
                <a:gd name="T44" fmla="*/ 2147483647 w 221"/>
                <a:gd name="T45" fmla="*/ 2147483647 h 170"/>
                <a:gd name="T46" fmla="*/ 2147483647 w 221"/>
                <a:gd name="T47" fmla="*/ 2147483647 h 170"/>
                <a:gd name="T48" fmla="*/ 2147483647 w 221"/>
                <a:gd name="T49" fmla="*/ 2147483647 h 170"/>
                <a:gd name="T50" fmla="*/ 2147483647 w 221"/>
                <a:gd name="T51" fmla="*/ 2147483647 h 170"/>
                <a:gd name="T52" fmla="*/ 2147483647 w 221"/>
                <a:gd name="T53" fmla="*/ 2147483647 h 170"/>
                <a:gd name="T54" fmla="*/ 2147483647 w 221"/>
                <a:gd name="T55" fmla="*/ 2147483647 h 170"/>
                <a:gd name="T56" fmla="*/ 2147483647 w 221"/>
                <a:gd name="T57" fmla="*/ 2147483647 h 170"/>
                <a:gd name="T58" fmla="*/ 2147483647 w 221"/>
                <a:gd name="T59" fmla="*/ 2147483647 h 170"/>
                <a:gd name="T60" fmla="*/ 2147483647 w 221"/>
                <a:gd name="T61" fmla="*/ 2147483647 h 1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
                <a:gd name="T94" fmla="*/ 0 h 170"/>
                <a:gd name="T95" fmla="*/ 221 w 221"/>
                <a:gd name="T96" fmla="*/ 170 h 1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3943" tIns="41972" rIns="83943" bIns="41972"/>
            <a:lstStyle/>
            <a:p>
              <a:endParaRPr lang="en-US" sz="1836" dirty="0"/>
            </a:p>
          </p:txBody>
        </p:sp>
      </p:grpSp>
      <p:grpSp>
        <p:nvGrpSpPr>
          <p:cNvPr id="8" name="Group 25"/>
          <p:cNvGrpSpPr>
            <a:grpSpLocks noChangeAspect="1"/>
          </p:cNvGrpSpPr>
          <p:nvPr/>
        </p:nvGrpSpPr>
        <p:grpSpPr bwMode="auto">
          <a:xfrm>
            <a:off x="448249" y="3049398"/>
            <a:ext cx="1737360" cy="1693926"/>
            <a:chOff x="7491792" y="3760808"/>
            <a:chExt cx="2006234" cy="2091342"/>
          </a:xfrm>
        </p:grpSpPr>
        <p:sp>
          <p:nvSpPr>
            <p:cNvPr id="20" name="Rectangle 19"/>
            <p:cNvSpPr/>
            <p:nvPr/>
          </p:nvSpPr>
          <p:spPr bwMode="auto">
            <a:xfrm>
              <a:off x="7491792" y="3760808"/>
              <a:ext cx="2006234" cy="2091342"/>
            </a:xfrm>
            <a:prstGeom prst="rect">
              <a:avLst/>
            </a:prstGeom>
            <a:solidFill>
              <a:srgbClr val="1B54A5"/>
            </a:solidFill>
          </p:spPr>
          <p:txBody>
            <a:bodyPr vert="horz" wrap="square" lIns="182880" tIns="146304" rIns="182880" bIns="146304" rtlCol="0" anchor="t" anchorCtr="0">
              <a:noAutofit/>
            </a:bodyPr>
            <a:lstStyle/>
            <a:p>
              <a:pPr defTabSz="932290">
                <a:lnSpc>
                  <a:spcPct val="90000"/>
                </a:lnSpc>
                <a:spcBef>
                  <a:spcPct val="0"/>
                </a:spcBef>
              </a:pPr>
              <a:r>
                <a:rPr lang="en-US" sz="4000" spc="-51" dirty="0">
                  <a:ln w="3175">
                    <a:noFill/>
                  </a:ln>
                  <a:gradFill>
                    <a:gsLst>
                      <a:gs pos="0">
                        <a:srgbClr val="FFFFFF"/>
                      </a:gs>
                      <a:gs pos="100000">
                        <a:srgbClr val="FFFFFF"/>
                      </a:gs>
                    </a:gsLst>
                    <a:lin ang="5400000" scaled="0"/>
                  </a:gradFill>
                  <a:latin typeface="Segoe UI Light"/>
                  <a:cs typeface="Segoe UI Light"/>
                </a:rPr>
                <a:t> </a:t>
              </a:r>
            </a:p>
          </p:txBody>
        </p:sp>
        <p:sp>
          <p:nvSpPr>
            <p:cNvPr id="39952" name="Freeform 124"/>
            <p:cNvSpPr>
              <a:spLocks/>
            </p:cNvSpPr>
            <p:nvPr/>
          </p:nvSpPr>
          <p:spPr bwMode="black">
            <a:xfrm>
              <a:off x="7938816" y="4416330"/>
              <a:ext cx="1112188" cy="833922"/>
            </a:xfrm>
            <a:custGeom>
              <a:avLst/>
              <a:gdLst>
                <a:gd name="T0" fmla="*/ 2147483647 w 315"/>
                <a:gd name="T1" fmla="*/ 2147483647 h 236"/>
                <a:gd name="T2" fmla="*/ 2147483647 w 315"/>
                <a:gd name="T3" fmla="*/ 2147483647 h 236"/>
                <a:gd name="T4" fmla="*/ 2147483647 w 315"/>
                <a:gd name="T5" fmla="*/ 2147483647 h 236"/>
                <a:gd name="T6" fmla="*/ 2147483647 w 315"/>
                <a:gd name="T7" fmla="*/ 2147483647 h 236"/>
                <a:gd name="T8" fmla="*/ 2147483647 w 315"/>
                <a:gd name="T9" fmla="*/ 2147483647 h 236"/>
                <a:gd name="T10" fmla="*/ 2147483647 w 315"/>
                <a:gd name="T11" fmla="*/ 2147483647 h 236"/>
                <a:gd name="T12" fmla="*/ 2147483647 w 315"/>
                <a:gd name="T13" fmla="*/ 2147483647 h 236"/>
                <a:gd name="T14" fmla="*/ 2147483647 w 315"/>
                <a:gd name="T15" fmla="*/ 2147483647 h 236"/>
                <a:gd name="T16" fmla="*/ 2147483647 w 315"/>
                <a:gd name="T17" fmla="*/ 2147483647 h 236"/>
                <a:gd name="T18" fmla="*/ 2147483647 w 315"/>
                <a:gd name="T19" fmla="*/ 2147483647 h 236"/>
                <a:gd name="T20" fmla="*/ 2147483647 w 315"/>
                <a:gd name="T21" fmla="*/ 2147483647 h 236"/>
                <a:gd name="T22" fmla="*/ 2147483647 w 315"/>
                <a:gd name="T23" fmla="*/ 2147483647 h 236"/>
                <a:gd name="T24" fmla="*/ 2147483647 w 315"/>
                <a:gd name="T25" fmla="*/ 2147483647 h 236"/>
                <a:gd name="T26" fmla="*/ 2147483647 w 315"/>
                <a:gd name="T27" fmla="*/ 2147483647 h 236"/>
                <a:gd name="T28" fmla="*/ 2147483647 w 315"/>
                <a:gd name="T29" fmla="*/ 2147483647 h 236"/>
                <a:gd name="T30" fmla="*/ 2147483647 w 315"/>
                <a:gd name="T31" fmla="*/ 2147483647 h 236"/>
                <a:gd name="T32" fmla="*/ 2147483647 w 315"/>
                <a:gd name="T33" fmla="*/ 2147483647 h 236"/>
                <a:gd name="T34" fmla="*/ 2147483647 w 315"/>
                <a:gd name="T35" fmla="*/ 2147483647 h 236"/>
                <a:gd name="T36" fmla="*/ 0 w 315"/>
                <a:gd name="T37" fmla="*/ 2147483647 h 236"/>
                <a:gd name="T38" fmla="*/ 0 w 315"/>
                <a:gd name="T39" fmla="*/ 2147483647 h 236"/>
                <a:gd name="T40" fmla="*/ 2147483647 w 315"/>
                <a:gd name="T41" fmla="*/ 2147483647 h 236"/>
                <a:gd name="T42" fmla="*/ 2147483647 w 315"/>
                <a:gd name="T43" fmla="*/ 2147483647 h 236"/>
                <a:gd name="T44" fmla="*/ 2147483647 w 315"/>
                <a:gd name="T45" fmla="*/ 2147483647 h 236"/>
                <a:gd name="T46" fmla="*/ 2147483647 w 315"/>
                <a:gd name="T47" fmla="*/ 2147483647 h 236"/>
                <a:gd name="T48" fmla="*/ 2147483647 w 315"/>
                <a:gd name="T49" fmla="*/ 2147483647 h 236"/>
                <a:gd name="T50" fmla="*/ 2147483647 w 315"/>
                <a:gd name="T51" fmla="*/ 2147483647 h 236"/>
                <a:gd name="T52" fmla="*/ 2147483647 w 315"/>
                <a:gd name="T53" fmla="*/ 2147483647 h 236"/>
                <a:gd name="T54" fmla="*/ 2147483647 w 315"/>
                <a:gd name="T55" fmla="*/ 2147483647 h 236"/>
                <a:gd name="T56" fmla="*/ 2147483647 w 315"/>
                <a:gd name="T57" fmla="*/ 2147483647 h 236"/>
                <a:gd name="T58" fmla="*/ 2147483647 w 315"/>
                <a:gd name="T59" fmla="*/ 2147483647 h 236"/>
                <a:gd name="T60" fmla="*/ 2147483647 w 315"/>
                <a:gd name="T61" fmla="*/ 2147483647 h 236"/>
                <a:gd name="T62" fmla="*/ 2147483647 w 315"/>
                <a:gd name="T63" fmla="*/ 2147483647 h 236"/>
                <a:gd name="T64" fmla="*/ 2147483647 w 315"/>
                <a:gd name="T65" fmla="*/ 2147483647 h 236"/>
                <a:gd name="T66" fmla="*/ 2147483647 w 315"/>
                <a:gd name="T67" fmla="*/ 2147483647 h 236"/>
                <a:gd name="T68" fmla="*/ 2147483647 w 315"/>
                <a:gd name="T69" fmla="*/ 2147483647 h 236"/>
                <a:gd name="T70" fmla="*/ 2147483647 w 315"/>
                <a:gd name="T71" fmla="*/ 2147483647 h 236"/>
                <a:gd name="T72" fmla="*/ 2147483647 w 315"/>
                <a:gd name="T73" fmla="*/ 2147483647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5"/>
                <a:gd name="T112" fmla="*/ 0 h 236"/>
                <a:gd name="T113" fmla="*/ 315 w 315"/>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3943" tIns="41972" rIns="83943" bIns="41972"/>
            <a:lstStyle/>
            <a:p>
              <a:endParaRPr lang="en-US" sz="1836" dirty="0"/>
            </a:p>
          </p:txBody>
        </p:sp>
      </p:grpSp>
      <p:grpSp>
        <p:nvGrpSpPr>
          <p:cNvPr id="12" name="Group 11"/>
          <p:cNvGrpSpPr>
            <a:grpSpLocks noChangeAspect="1"/>
          </p:cNvGrpSpPr>
          <p:nvPr/>
        </p:nvGrpSpPr>
        <p:grpSpPr>
          <a:xfrm>
            <a:off x="448249" y="4878178"/>
            <a:ext cx="1737360" cy="1737360"/>
            <a:chOff x="457580" y="10399323"/>
            <a:chExt cx="1463040" cy="1463040"/>
          </a:xfrm>
        </p:grpSpPr>
        <p:sp>
          <p:nvSpPr>
            <p:cNvPr id="19" name="Rectangle 18"/>
            <p:cNvSpPr/>
            <p:nvPr/>
          </p:nvSpPr>
          <p:spPr bwMode="auto">
            <a:xfrm>
              <a:off x="457580" y="10399323"/>
              <a:ext cx="1463040" cy="146304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6630" bIns="93260" anchor="b"/>
            <a:lstStyle/>
            <a:p>
              <a:pPr defTabSz="932290">
                <a:defRPr/>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28"/>
            <p:cNvSpPr>
              <a:spLocks noEditPoints="1"/>
            </p:cNvSpPr>
            <p:nvPr/>
          </p:nvSpPr>
          <p:spPr bwMode="black">
            <a:xfrm>
              <a:off x="862211" y="10840595"/>
              <a:ext cx="653779" cy="580497"/>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2" dirty="0"/>
            </a:p>
          </p:txBody>
        </p:sp>
      </p:grpSp>
      <p:sp>
        <p:nvSpPr>
          <p:cNvPr id="30" name="Text Placeholder 5"/>
          <p:cNvSpPr txBox="1">
            <a:spLocks/>
          </p:cNvSpPr>
          <p:nvPr/>
        </p:nvSpPr>
        <p:spPr>
          <a:xfrm>
            <a:off x="2551246" y="3322307"/>
            <a:ext cx="9144000" cy="11326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rPr>
              <a:t>TechNet</a:t>
            </a:r>
          </a:p>
          <a:p>
            <a:pPr lvl="1"/>
            <a:r>
              <a:rPr lang="en-US" dirty="0">
                <a:solidFill>
                  <a:srgbClr val="505050"/>
                </a:solidFill>
                <a:latin typeface="+mj-lt"/>
              </a:rPr>
              <a:t>Discover more technical information at</a:t>
            </a:r>
            <a:br>
              <a:rPr lang="en-US" dirty="0">
                <a:solidFill>
                  <a:srgbClr val="505050"/>
                </a:solidFill>
                <a:latin typeface="+mj-lt"/>
              </a:rPr>
            </a:br>
            <a:r>
              <a:rPr lang="en-US" dirty="0">
                <a:solidFill>
                  <a:srgbClr val="505050"/>
                </a:solidFill>
                <a:latin typeface="+mj-lt"/>
                <a:hlinkClick r:id="rId3"/>
              </a:rPr>
              <a:t>http://technet.microsoft.com/en-US/sbs/jj159331</a:t>
            </a:r>
            <a:r>
              <a:rPr lang="en-US" dirty="0">
                <a:solidFill>
                  <a:srgbClr val="505050"/>
                </a:solidFill>
                <a:latin typeface="+mj-lt"/>
              </a:rPr>
              <a:t>.</a:t>
            </a:r>
          </a:p>
        </p:txBody>
      </p:sp>
      <p:sp>
        <p:nvSpPr>
          <p:cNvPr id="32" name="Text Placeholder 5"/>
          <p:cNvSpPr txBox="1">
            <a:spLocks/>
          </p:cNvSpPr>
          <p:nvPr/>
        </p:nvSpPr>
        <p:spPr>
          <a:xfrm>
            <a:off x="2551246" y="5146247"/>
            <a:ext cx="9144000" cy="119417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rPr>
              <a:t>Partner resources</a:t>
            </a:r>
          </a:p>
          <a:p>
            <a:pPr lvl="1"/>
            <a:r>
              <a:rPr lang="en-US" dirty="0">
                <a:solidFill>
                  <a:srgbClr val="505050"/>
                </a:solidFill>
                <a:latin typeface="+mj-lt"/>
              </a:rPr>
              <a:t>Find resources specifically for partners at </a:t>
            </a:r>
            <a:r>
              <a:rPr lang="en-US" dirty="0">
                <a:solidFill>
                  <a:srgbClr val="505050"/>
                </a:solidFill>
                <a:latin typeface="+mj-lt"/>
                <a:hlinkClick r:id="rId4"/>
              </a:rPr>
              <a:t>http://partner.microsoft.com</a:t>
            </a:r>
            <a:r>
              <a:rPr lang="en-US" dirty="0">
                <a:solidFill>
                  <a:srgbClr val="505050"/>
                </a:solidFill>
                <a:latin typeface="+mj-lt"/>
              </a:rPr>
              <a:t> and</a:t>
            </a:r>
          </a:p>
          <a:p>
            <a:pPr lvl="1"/>
            <a:r>
              <a:rPr lang="en-US" dirty="0">
                <a:solidFill>
                  <a:srgbClr val="505050"/>
                </a:solidFill>
                <a:latin typeface="+mj-lt"/>
              </a:rPr>
              <a:t>learn about the Ahead of the Game campaign.</a:t>
            </a:r>
          </a:p>
        </p:txBody>
      </p:sp>
      <p:sp>
        <p:nvSpPr>
          <p:cNvPr id="15" name="Text Placeholder 5"/>
          <p:cNvSpPr txBox="1">
            <a:spLocks/>
          </p:cNvSpPr>
          <p:nvPr/>
        </p:nvSpPr>
        <p:spPr>
          <a:xfrm>
            <a:off x="2551246" y="1495090"/>
            <a:ext cx="9144000" cy="140961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505050"/>
                </a:solidFill>
              </a:rPr>
              <a:t>Product page</a:t>
            </a:r>
          </a:p>
          <a:p>
            <a:pPr lvl="1"/>
            <a:r>
              <a:rPr lang="en-US" dirty="0">
                <a:solidFill>
                  <a:srgbClr val="505050"/>
                </a:solidFill>
                <a:latin typeface="+mj-lt"/>
              </a:rPr>
              <a:t>Learn more about Windows Server 2012 R2 Essentials at http://www.microsoft.com/en-us/server-cloud/products/windows-server-2012-r2-essentials</a:t>
            </a:r>
          </a:p>
        </p:txBody>
      </p:sp>
    </p:spTree>
    <p:extLst>
      <p:ext uri="{BB962C8B-B14F-4D97-AF65-F5344CB8AC3E}">
        <p14:creationId xmlns:p14="http://schemas.microsoft.com/office/powerpoint/2010/main" val="35054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B54A5"/>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5003"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solidFill>
                  <a:schemeClr val="bg1"/>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68167" y="3145040"/>
            <a:ext cx="3270632" cy="704444"/>
          </a:xfrm>
          <a:prstGeom prst="rect">
            <a:avLst/>
          </a:prstGeom>
        </p:spPr>
      </p:pic>
    </p:spTree>
    <p:extLst>
      <p:ext uri="{BB962C8B-B14F-4D97-AF65-F5344CB8AC3E}">
        <p14:creationId xmlns:p14="http://schemas.microsoft.com/office/powerpoint/2010/main" val="106432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ar 4"/>
          <p:cNvSpPr/>
          <p:nvPr/>
        </p:nvSpPr>
        <p:spPr bwMode="auto">
          <a:xfrm>
            <a:off x="9144285" y="6172200"/>
            <a:ext cx="3017517" cy="525427"/>
          </a:xfrm>
          <a:prstGeom prst="rect">
            <a:avLst/>
          </a:prstGeom>
          <a:solidFill>
            <a:schemeClr val="bg1">
              <a:lumMod val="95000"/>
            </a:schemeClr>
          </a:solidFill>
          <a:ln>
            <a:solidFill>
              <a:srgbClr val="DDDDDD"/>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ndParaRPr>
          </a:p>
        </p:txBody>
      </p:sp>
      <p:sp>
        <p:nvSpPr>
          <p:cNvPr id="11" name="Bar 2"/>
          <p:cNvSpPr/>
          <p:nvPr/>
        </p:nvSpPr>
        <p:spPr bwMode="auto">
          <a:xfrm>
            <a:off x="9144285" y="4636008"/>
            <a:ext cx="3017517" cy="1005840"/>
          </a:xfrm>
          <a:prstGeom prst="rect">
            <a:avLst/>
          </a:prstGeom>
          <a:solidFill>
            <a:schemeClr val="bg1">
              <a:lumMod val="95000"/>
            </a:schemeClr>
          </a:solidFill>
          <a:ln>
            <a:solidFill>
              <a:srgbClr val="DDDDDD"/>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ndParaRPr>
          </a:p>
        </p:txBody>
      </p:sp>
      <p:sp>
        <p:nvSpPr>
          <p:cNvPr id="10" name="Bar 3"/>
          <p:cNvSpPr/>
          <p:nvPr/>
        </p:nvSpPr>
        <p:spPr bwMode="auto">
          <a:xfrm>
            <a:off x="9144285" y="5641848"/>
            <a:ext cx="3017517" cy="530352"/>
          </a:xfrm>
          <a:prstGeom prst="rect">
            <a:avLst/>
          </a:prstGeom>
          <a:solidFill>
            <a:srgbClr val="505050"/>
          </a:solidFill>
          <a:ln>
            <a:solidFill>
              <a:srgbClr val="DDDDDD"/>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ndParaRPr>
          </a:p>
        </p:txBody>
      </p:sp>
      <p:sp>
        <p:nvSpPr>
          <p:cNvPr id="3" name="Bar 1"/>
          <p:cNvSpPr/>
          <p:nvPr/>
        </p:nvSpPr>
        <p:spPr bwMode="auto">
          <a:xfrm>
            <a:off x="9144285" y="4105656"/>
            <a:ext cx="3017517" cy="530352"/>
          </a:xfrm>
          <a:prstGeom prst="rect">
            <a:avLst/>
          </a:prstGeom>
          <a:solidFill>
            <a:srgbClr val="505050"/>
          </a:solidFill>
          <a:ln>
            <a:solidFill>
              <a:srgbClr val="DDDDDD"/>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1224247015"/>
              </p:ext>
            </p:extLst>
          </p:nvPr>
        </p:nvGraphicFramePr>
        <p:xfrm>
          <a:off x="274702" y="1211287"/>
          <a:ext cx="8888341" cy="5486369"/>
        </p:xfrm>
        <a:graphic>
          <a:graphicData uri="http://schemas.openxmlformats.org/drawingml/2006/table">
            <a:tbl>
              <a:tblPr firstRow="1" firstCol="1" bandRow="1">
                <a:tableStyleId>{2D5ABB26-0587-4C30-8999-92F81FD0307C}</a:tableStyleId>
              </a:tblPr>
              <a:tblGrid>
                <a:gridCol w="6583608">
                  <a:extLst>
                    <a:ext uri="{9D8B030D-6E8A-4147-A177-3AD203B41FA5}">
                      <a16:colId xmlns:a16="http://schemas.microsoft.com/office/drawing/2014/main" xmlns="" val="20000"/>
                    </a:ext>
                  </a:extLst>
                </a:gridCol>
                <a:gridCol w="678815">
                  <a:extLst>
                    <a:ext uri="{9D8B030D-6E8A-4147-A177-3AD203B41FA5}">
                      <a16:colId xmlns:a16="http://schemas.microsoft.com/office/drawing/2014/main" xmlns="" val="20001"/>
                    </a:ext>
                  </a:extLst>
                </a:gridCol>
                <a:gridCol w="853440">
                  <a:extLst>
                    <a:ext uri="{9D8B030D-6E8A-4147-A177-3AD203B41FA5}">
                      <a16:colId xmlns:a16="http://schemas.microsoft.com/office/drawing/2014/main" xmlns="" val="20002"/>
                    </a:ext>
                  </a:extLst>
                </a:gridCol>
                <a:gridCol w="772478">
                  <a:extLst>
                    <a:ext uri="{9D8B030D-6E8A-4147-A177-3AD203B41FA5}">
                      <a16:colId xmlns:a16="http://schemas.microsoft.com/office/drawing/2014/main" xmlns="" val="20003"/>
                    </a:ext>
                  </a:extLst>
                </a:gridCol>
              </a:tblGrid>
              <a:tr h="263089">
                <a:tc>
                  <a:txBody>
                    <a:bodyPr/>
                    <a:lstStyle/>
                    <a:p>
                      <a:pPr marL="0" marR="0">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Feature</a:t>
                      </a:r>
                    </a:p>
                  </a:txBody>
                  <a:tcPr marL="182880" marR="45720" marT="18288" marB="18288">
                    <a:lnR w="12700" cap="flat" cmpd="sng" algn="ctr">
                      <a:solidFill>
                        <a:schemeClr val="bg2">
                          <a:lumMod val="75000"/>
                        </a:schemeClr>
                      </a:solidFill>
                      <a:prstDash val="solid"/>
                      <a:round/>
                      <a:headEnd type="none" w="med" len="med"/>
                      <a:tailEnd type="none" w="med" len="med"/>
                    </a:lnR>
                    <a:solidFill>
                      <a:srgbClr val="00188F"/>
                    </a:solidFill>
                  </a:tcPr>
                </a:tc>
                <a:tc>
                  <a:txBody>
                    <a:bodyPr/>
                    <a:lstStyle/>
                    <a:p>
                      <a:pPr marL="0" marR="0" algn="ctr">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2011</a:t>
                      </a:r>
                    </a:p>
                  </a:txBody>
                  <a:tcPr marL="45720" marR="45720" marT="18288" marB="18288">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rgbClr val="00188F"/>
                    </a:solidFill>
                  </a:tcPr>
                </a:tc>
                <a:tc>
                  <a:txBody>
                    <a:bodyPr/>
                    <a:lstStyle/>
                    <a:p>
                      <a:pPr marL="0" marR="0" algn="ctr">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2012</a:t>
                      </a:r>
                    </a:p>
                  </a:txBody>
                  <a:tcPr marL="45720" marR="45720" marT="18288" marB="18288">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rgbClr val="00188F"/>
                    </a:solidFill>
                  </a:tcPr>
                </a:tc>
                <a:tc>
                  <a:txBody>
                    <a:bodyPr/>
                    <a:lstStyle/>
                    <a:p>
                      <a:pPr marL="0" marR="0" algn="ctr">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2012 R2</a:t>
                      </a:r>
                    </a:p>
                  </a:txBody>
                  <a:tcPr marL="45720" marR="45720" marT="18288" marB="18288">
                    <a:lnL w="12700" cap="flat" cmpd="sng" algn="ctr">
                      <a:solidFill>
                        <a:schemeClr val="bg2">
                          <a:lumMod val="75000"/>
                        </a:schemeClr>
                      </a:solidFill>
                      <a:prstDash val="solid"/>
                      <a:round/>
                      <a:headEnd type="none" w="med" len="med"/>
                      <a:tailEnd type="none" w="med" len="med"/>
                    </a:lnL>
                    <a:solidFill>
                      <a:srgbClr val="00188F"/>
                    </a:solidFill>
                  </a:tcPr>
                </a:tc>
                <a:extLst>
                  <a:ext uri="{0D108BD9-81ED-4DB2-BD59-A6C34878D82A}">
                    <a16:rowId xmlns:a16="http://schemas.microsoft.com/office/drawing/2014/main" xmlns="" val="10000"/>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Remote Web Access</a:t>
                      </a:r>
                    </a:p>
                  </a:txBody>
                  <a:tcPr marL="182880" marR="45720" marT="18288" marB="18288">
                    <a:lnR w="12700" cap="flat" cmpd="sng" algn="ctr">
                      <a:solidFill>
                        <a:schemeClr val="bg2">
                          <a:lumMod val="40000"/>
                          <a:lumOff val="60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1"/>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Simplified management (dashboard, client deployment, setup)</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2"/>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Data and device protection (storage, client backup, health)</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3"/>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Third-party add-in framework</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4"/>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Office 365 user/domain integration</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Add-in</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5"/>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Modern client access apps (My Server for Windows and Windows Phone)</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 </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6"/>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Richer device management (automated Health Reports, File History)</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 </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pc="0" baseline="0" dirty="0">
                          <a:solidFill>
                            <a:srgbClr val="505050"/>
                          </a:solidFill>
                          <a:latin typeface="+mn-lt"/>
                          <a:ea typeface="+mn-ea"/>
                          <a:cs typeface="+mn-cs"/>
                        </a:rPr>
                        <a:t>X/Add-in</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7"/>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Extended email options Office 365 email, hosted email, and Exchange</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endParaRPr lang="en-US" sz="1400" kern="1200" spc="0" baseline="0" dirty="0">
                        <a:solidFill>
                          <a:srgbClr val="505050"/>
                        </a:soli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8"/>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Storage Spaces</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 </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9"/>
                  </a:ext>
                </a:extLst>
              </a:tr>
              <a:tr h="263089">
                <a:tc>
                  <a:txBody>
                    <a:bodyPr/>
                    <a:lstStyle/>
                    <a:p>
                      <a:pPr marL="0" marR="0" algn="l" defTabSz="914363" rtl="0" eaLnBrk="1" latinLnBrk="0" hangingPunct="1">
                        <a:spcBef>
                          <a:spcPts val="0"/>
                        </a:spcBef>
                        <a:spcAft>
                          <a:spcPts val="0"/>
                        </a:spcAft>
                      </a:pPr>
                      <a:r>
                        <a:rPr lang="en-US" sz="1400" kern="1200" spc="0" baseline="0" dirty="0">
                          <a:solidFill>
                            <a:srgbClr val="505050"/>
                          </a:solidFill>
                          <a:latin typeface="+mn-lt"/>
                          <a:ea typeface="+mn-ea"/>
                          <a:cs typeface="+mn-cs"/>
                        </a:rPr>
                        <a:t>Windows Azure Backup integration</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endParaRPr lang="en-US" sz="1400" kern="1200" spc="0" baseline="0" dirty="0">
                        <a:solidFill>
                          <a:srgbClr val="505050"/>
                        </a:soli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Add-in</a:t>
                      </a: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363" rtl="0" eaLnBrk="1" latinLnBrk="0" hangingPunct="1">
                        <a:spcBef>
                          <a:spcPts val="0"/>
                        </a:spcBef>
                        <a:spcAft>
                          <a:spcPts val="0"/>
                        </a:spcAft>
                      </a:pPr>
                      <a:r>
                        <a:rPr lang="en-US" sz="1400" kern="1200" spc="0" baseline="0" dirty="0">
                          <a:solidFill>
                            <a:srgbClr val="505050"/>
                          </a:solidFill>
                          <a:latin typeface="+mn-lt"/>
                          <a:ea typeface="+mn-ea"/>
                          <a:cs typeface="+mn-cs"/>
                        </a:rPr>
                        <a:t>Add-in</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10"/>
                  </a:ext>
                </a:extLst>
              </a:tr>
              <a:tr h="26308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spc="0" baseline="0" dirty="0">
                          <a:gradFill>
                            <a:gsLst>
                              <a:gs pos="1250">
                                <a:srgbClr val="FFFFFF"/>
                              </a:gs>
                              <a:gs pos="100000">
                                <a:srgbClr val="FFFFFF"/>
                              </a:gs>
                            </a:gsLst>
                            <a:lin ang="5400000" scaled="0"/>
                          </a:gradFill>
                          <a:latin typeface="+mn-lt"/>
                          <a:ea typeface="+mn-ea"/>
                          <a:cs typeface="+mn-cs"/>
                        </a:rPr>
                        <a:t>Azure Active Directory integration</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extLst>
                  <a:ext uri="{0D108BD9-81ED-4DB2-BD59-A6C34878D82A}">
                    <a16:rowId xmlns:a16="http://schemas.microsoft.com/office/drawing/2014/main" xmlns="" val="10011"/>
                  </a:ext>
                </a:extLst>
              </a:tr>
              <a:tr h="263089">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Richer Office 365 support (dist. groups, SharePoint Online, Exchange ActiveSync)</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extLst>
                  <a:ext uri="{0D108BD9-81ED-4DB2-BD59-A6C34878D82A}">
                    <a16:rowId xmlns:a16="http://schemas.microsoft.com/office/drawing/2014/main" xmlns="" val="10012"/>
                  </a:ext>
                </a:extLst>
              </a:tr>
              <a:tr h="263089">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User groups and increase scalability to 100+ users and 200+ devices</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extLst>
                  <a:ext uri="{0D108BD9-81ED-4DB2-BD59-A6C34878D82A}">
                    <a16:rowId xmlns:a16="http://schemas.microsoft.com/office/drawing/2014/main" xmlns="" val="10013"/>
                  </a:ext>
                </a:extLst>
              </a:tr>
              <a:tr h="263089">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Data Protection improvements (Storage Spaces, BranchCache, File History)</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extLst>
                  <a:ext uri="{0D108BD9-81ED-4DB2-BD59-A6C34878D82A}">
                    <a16:rowId xmlns:a16="http://schemas.microsoft.com/office/drawing/2014/main" xmlns="" val="10014"/>
                  </a:ext>
                </a:extLst>
              </a:tr>
              <a:tr h="487678">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Windows Server Essentials Experience role in Standard/Datacenter allows for more deployment scenarios (more than one server running WSEE role)</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extLst>
                  <a:ext uri="{0D108BD9-81ED-4DB2-BD59-A6C34878D82A}">
                    <a16:rowId xmlns:a16="http://schemas.microsoft.com/office/drawing/2014/main" xmlns="" val="10015"/>
                  </a:ext>
                </a:extLst>
              </a:tr>
              <a:tr h="26308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spc="0" baseline="0" dirty="0">
                          <a:gradFill>
                            <a:gsLst>
                              <a:gs pos="1250">
                                <a:srgbClr val="FFFFFF"/>
                              </a:gs>
                              <a:gs pos="100000">
                                <a:srgbClr val="FFFFFF"/>
                              </a:gs>
                            </a:gsLst>
                            <a:lin ang="5400000" scaled="0"/>
                          </a:gradFill>
                          <a:latin typeface="+mn-lt"/>
                          <a:ea typeface="+mn-ea"/>
                          <a:cs typeface="+mn-cs"/>
                        </a:rPr>
                        <a:t>Optimized for hosting (auto VPN, remote domain join, SCOM, </a:t>
                      </a:r>
                      <a:r>
                        <a:rPr lang="en-US" sz="1400" kern="1200" spc="0" baseline="0" dirty="0" err="1">
                          <a:gradFill>
                            <a:gsLst>
                              <a:gs pos="1250">
                                <a:srgbClr val="FFFFFF"/>
                              </a:gs>
                              <a:gs pos="100000">
                                <a:srgbClr val="FFFFFF"/>
                              </a:gs>
                            </a:gsLst>
                            <a:lin ang="5400000" scaled="0"/>
                          </a:gradFill>
                          <a:latin typeface="+mn-lt"/>
                          <a:ea typeface="+mn-ea"/>
                          <a:cs typeface="+mn-cs"/>
                        </a:rPr>
                        <a:t>Katal</a:t>
                      </a:r>
                      <a:r>
                        <a:rPr lang="en-US" sz="1400" kern="1200" spc="0" baseline="0" dirty="0">
                          <a:gradFill>
                            <a:gsLst>
                              <a:gs pos="1250">
                                <a:srgbClr val="FFFFFF"/>
                              </a:gs>
                              <a:gs pos="100000">
                                <a:srgbClr val="FFFFFF"/>
                              </a:gs>
                            </a:gsLst>
                            <a:lin ang="5400000" scaled="0"/>
                          </a:gradFill>
                          <a:latin typeface="+mn-lt"/>
                          <a:ea typeface="+mn-ea"/>
                          <a:cs typeface="+mn-cs"/>
                        </a:rPr>
                        <a:t> template)</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extLst>
                  <a:ext uri="{0D108BD9-81ED-4DB2-BD59-A6C34878D82A}">
                    <a16:rowId xmlns:a16="http://schemas.microsoft.com/office/drawing/2014/main" xmlns="" val="10016"/>
                  </a:ext>
                </a:extLst>
              </a:tr>
              <a:tr h="26308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spc="0" baseline="0" dirty="0">
                          <a:gradFill>
                            <a:gsLst>
                              <a:gs pos="1250">
                                <a:srgbClr val="FFFFFF"/>
                              </a:gs>
                              <a:gs pos="100000">
                                <a:srgbClr val="FFFFFF"/>
                              </a:gs>
                            </a:gsLst>
                            <a:lin ang="5400000" scaled="0"/>
                          </a:gradFill>
                          <a:latin typeface="+mn-lt"/>
                          <a:ea typeface="+mn-ea"/>
                          <a:cs typeface="+mn-cs"/>
                        </a:rPr>
                        <a:t>Windows Server Essentials edition virtualization support</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BF1"/>
                    </a:solidFill>
                  </a:tcPr>
                </a:tc>
                <a:extLst>
                  <a:ext uri="{0D108BD9-81ED-4DB2-BD59-A6C34878D82A}">
                    <a16:rowId xmlns:a16="http://schemas.microsoft.com/office/drawing/2014/main" xmlns="" val="10017"/>
                  </a:ext>
                </a:extLst>
              </a:tr>
              <a:tr h="263089">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Modern Remote Web Access with full HTML5 support</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extLst>
                  <a:ext uri="{0D108BD9-81ED-4DB2-BD59-A6C34878D82A}">
                    <a16:rowId xmlns:a16="http://schemas.microsoft.com/office/drawing/2014/main" xmlns="" val="10018"/>
                  </a:ext>
                </a:extLst>
              </a:tr>
              <a:tr h="263089">
                <a:tc>
                  <a:txBody>
                    <a:bodyPr/>
                    <a:lstStyle/>
                    <a:p>
                      <a:pPr marL="0" marR="0" algn="l"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My Server application updates for Windows and Windows Phone</a:t>
                      </a:r>
                    </a:p>
                  </a:txBody>
                  <a:tcPr marL="182880" marR="45720" marT="18288" marB="18288">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endParaRPr lang="en-US" sz="1400" kern="1200" spc="0" baseline="0" dirty="0">
                        <a:gradFill>
                          <a:gsLst>
                            <a:gs pos="1250">
                              <a:srgbClr val="FFFFFF"/>
                            </a:gs>
                            <a:gs pos="100000">
                              <a:srgbClr val="FFFFFF"/>
                            </a:gs>
                          </a:gsLst>
                          <a:lin ang="5400000" scaled="0"/>
                        </a:gradFill>
                        <a:latin typeface="+mn-lt"/>
                        <a:ea typeface="+mn-ea"/>
                        <a:cs typeface="+mn-cs"/>
                      </a:endParaRPr>
                    </a:p>
                  </a:txBody>
                  <a:tcPr marL="45720" marR="45720" marT="18288" marB="18288">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tc>
                  <a:txBody>
                    <a:bodyPr/>
                    <a:lstStyle/>
                    <a:p>
                      <a:pPr marL="0" marR="0" algn="ctr" defTabSz="914363" rtl="0" eaLnBrk="1" latinLnBrk="0" hangingPunct="1">
                        <a:spcBef>
                          <a:spcPts val="0"/>
                        </a:spcBef>
                        <a:spcAft>
                          <a:spcPts val="0"/>
                        </a:spcAft>
                      </a:pPr>
                      <a:r>
                        <a:rPr lang="en-US" sz="1400" kern="1200" spc="0" baseline="0" dirty="0">
                          <a:gradFill>
                            <a:gsLst>
                              <a:gs pos="1250">
                                <a:srgbClr val="FFFFFF"/>
                              </a:gs>
                              <a:gs pos="100000">
                                <a:srgbClr val="FFFFFF"/>
                              </a:gs>
                            </a:gsLst>
                            <a:lin ang="5400000" scaled="0"/>
                          </a:gradFill>
                          <a:latin typeface="+mn-lt"/>
                          <a:ea typeface="+mn-ea"/>
                          <a:cs typeface="+mn-cs"/>
                        </a:rPr>
                        <a:t>X</a:t>
                      </a:r>
                    </a:p>
                  </a:txBody>
                  <a:tcPr marL="45720" marR="45720" marT="18288" marB="18288">
                    <a:lnL w="12700" cap="flat" cmpd="sng" algn="ctr">
                      <a:solidFill>
                        <a:schemeClr val="bg2">
                          <a:lumMod val="40000"/>
                          <a:lumOff val="6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05050"/>
                    </a:solidFill>
                  </a:tcPr>
                </a:tc>
                <a:extLst>
                  <a:ext uri="{0D108BD9-81ED-4DB2-BD59-A6C34878D82A}">
                    <a16:rowId xmlns:a16="http://schemas.microsoft.com/office/drawing/2014/main" xmlns="" val="10019"/>
                  </a:ext>
                </a:extLst>
              </a:tr>
            </a:tbl>
          </a:graphicData>
        </a:graphic>
      </p:graphicFrame>
      <p:sp>
        <p:nvSpPr>
          <p:cNvPr id="2" name="Title 1"/>
          <p:cNvSpPr>
            <a:spLocks noGrp="1"/>
          </p:cNvSpPr>
          <p:nvPr>
            <p:ph type="title"/>
          </p:nvPr>
        </p:nvSpPr>
        <p:spPr/>
        <p:txBody>
          <a:bodyPr/>
          <a:lstStyle/>
          <a:p>
            <a:r>
              <a:rPr lang="en-US" dirty="0"/>
              <a:t>What’s new in 2012 R2?</a:t>
            </a:r>
          </a:p>
        </p:txBody>
      </p:sp>
      <p:sp>
        <p:nvSpPr>
          <p:cNvPr id="22" name="Bar 4"/>
          <p:cNvSpPr/>
          <p:nvPr/>
        </p:nvSpPr>
        <p:spPr bwMode="auto">
          <a:xfrm>
            <a:off x="9144285" y="6172200"/>
            <a:ext cx="2834640" cy="3416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0" numCol="1" rtlCol="0" anchor="t" anchorCtr="0" compatLnSpc="1">
            <a:prstTxWarp prst="textNoShape">
              <a:avLst/>
            </a:prstTxWarp>
            <a:spAutoFit/>
          </a:bodyPr>
          <a:lstStyle/>
          <a:p>
            <a:pPr defTabSz="932472" fontAlgn="base">
              <a:lnSpc>
                <a:spcPct val="90000"/>
              </a:lnSpc>
              <a:spcBef>
                <a:spcPct val="0"/>
              </a:spcBef>
              <a:spcAft>
                <a:spcPct val="0"/>
              </a:spcAft>
            </a:pPr>
            <a:r>
              <a:rPr lang="en-US" sz="1400" dirty="0">
                <a:solidFill>
                  <a:srgbClr val="505050"/>
                </a:solidFill>
              </a:rPr>
              <a:t>Modernized experience</a:t>
            </a:r>
          </a:p>
        </p:txBody>
      </p:sp>
      <p:sp>
        <p:nvSpPr>
          <p:cNvPr id="23" name="Bar 2"/>
          <p:cNvSpPr/>
          <p:nvPr/>
        </p:nvSpPr>
        <p:spPr bwMode="auto">
          <a:xfrm>
            <a:off x="9144285" y="4892971"/>
            <a:ext cx="2834640" cy="3416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0" numCol="1" rtlCol="0" anchor="t" anchorCtr="0" compatLnSpc="1">
            <a:prstTxWarp prst="textNoShape">
              <a:avLst/>
            </a:prstTxWarp>
            <a:spAutoFit/>
          </a:bodyPr>
          <a:lstStyle/>
          <a:p>
            <a:pPr defTabSz="932472" fontAlgn="base">
              <a:lnSpc>
                <a:spcPct val="90000"/>
              </a:lnSpc>
              <a:spcBef>
                <a:spcPct val="0"/>
              </a:spcBef>
              <a:spcAft>
                <a:spcPct val="0"/>
              </a:spcAft>
            </a:pPr>
            <a:r>
              <a:rPr lang="en-US" sz="1400" dirty="0">
                <a:solidFill>
                  <a:srgbClr val="505050"/>
                </a:solidFill>
              </a:rPr>
              <a:t>More deployment options</a:t>
            </a:r>
          </a:p>
        </p:txBody>
      </p:sp>
      <p:sp>
        <p:nvSpPr>
          <p:cNvPr id="24" name="Bar 3"/>
          <p:cNvSpPr/>
          <p:nvPr/>
        </p:nvSpPr>
        <p:spPr bwMode="auto">
          <a:xfrm>
            <a:off x="9144285" y="5641848"/>
            <a:ext cx="2834640" cy="3416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0" numCol="1" rtlCol="0" anchor="t"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rPr>
              <a:t>Support for hosting and </a:t>
            </a:r>
            <a:r>
              <a:rPr lang="en-US" sz="1400" dirty="0" err="1">
                <a:gradFill>
                  <a:gsLst>
                    <a:gs pos="0">
                      <a:srgbClr val="FFFFFF"/>
                    </a:gs>
                    <a:gs pos="100000">
                      <a:srgbClr val="FFFFFF"/>
                    </a:gs>
                  </a:gsLst>
                  <a:lin ang="5400000" scaled="0"/>
                </a:gradFill>
              </a:rPr>
              <a:t>IaaS</a:t>
            </a:r>
            <a:endParaRPr lang="en-US" sz="1400" dirty="0">
              <a:gradFill>
                <a:gsLst>
                  <a:gs pos="0">
                    <a:srgbClr val="FFFFFF"/>
                  </a:gs>
                  <a:gs pos="100000">
                    <a:srgbClr val="FFFFFF"/>
                  </a:gs>
                </a:gsLst>
                <a:lin ang="5400000" scaled="0"/>
              </a:gradFill>
            </a:endParaRPr>
          </a:p>
        </p:txBody>
      </p:sp>
      <p:sp>
        <p:nvSpPr>
          <p:cNvPr id="25" name="Bar 1"/>
          <p:cNvSpPr/>
          <p:nvPr/>
        </p:nvSpPr>
        <p:spPr bwMode="auto">
          <a:xfrm>
            <a:off x="9144285" y="4105656"/>
            <a:ext cx="2834640" cy="3416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0" numCol="1" rtlCol="0" anchor="t"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rPr>
              <a:t>Better cloud services integration</a:t>
            </a:r>
          </a:p>
        </p:txBody>
      </p:sp>
    </p:spTree>
    <p:extLst>
      <p:ext uri="{BB962C8B-B14F-4D97-AF65-F5344CB8AC3E}">
        <p14:creationId xmlns:p14="http://schemas.microsoft.com/office/powerpoint/2010/main" val="10108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features</a:t>
            </a:r>
          </a:p>
        </p:txBody>
      </p:sp>
      <p:sp>
        <p:nvSpPr>
          <p:cNvPr id="3" name="Text Placeholder 2"/>
          <p:cNvSpPr>
            <a:spLocks noGrp="1"/>
          </p:cNvSpPr>
          <p:nvPr>
            <p:ph type="body" sz="quarter" idx="4294967295"/>
          </p:nvPr>
        </p:nvSpPr>
        <p:spPr>
          <a:xfrm>
            <a:off x="332290" y="1485900"/>
            <a:ext cx="5486400" cy="5356225"/>
          </a:xfrm>
          <a:solidFill>
            <a:schemeClr val="bg1"/>
          </a:solidFill>
        </p:spPr>
        <p:txBody>
          <a:bodyPr bIns="91440"/>
          <a:lstStyle/>
          <a:p>
            <a:pPr marL="233363" lvl="1" indent="-233363">
              <a:spcBef>
                <a:spcPts val="1200"/>
              </a:spcBef>
            </a:pPr>
            <a:r>
              <a:rPr lang="en-US" sz="2000" dirty="0">
                <a:solidFill>
                  <a:srgbClr val="505050"/>
                </a:solidFill>
              </a:rPr>
              <a:t>Windows Server Essentials Experience is now a server role.</a:t>
            </a:r>
          </a:p>
          <a:p>
            <a:pPr marL="233363" lvl="1" indent="-233363">
              <a:spcBef>
                <a:spcPts val="1200"/>
              </a:spcBef>
            </a:pPr>
            <a:r>
              <a:rPr lang="en-US" sz="2000" dirty="0">
                <a:solidFill>
                  <a:srgbClr val="505050"/>
                </a:solidFill>
              </a:rPr>
              <a:t>Increased scalability when running the Essentials Experience role on Standard/Datacenter editions—up to 100 users and 200 devices.</a:t>
            </a:r>
          </a:p>
          <a:p>
            <a:pPr marL="233363" lvl="1" indent="-233363">
              <a:spcBef>
                <a:spcPts val="1200"/>
              </a:spcBef>
            </a:pPr>
            <a:r>
              <a:rPr lang="en-US" sz="2000" dirty="0">
                <a:solidFill>
                  <a:srgbClr val="505050"/>
                </a:solidFill>
              </a:rPr>
              <a:t>Windows Server 2012 R2 Essentials edition can now be its own Hyper-V host for running as a virtual machine—easily enable Hyper-V Replica scenarios.</a:t>
            </a:r>
          </a:p>
          <a:p>
            <a:pPr marL="233363" lvl="1" indent="-233363">
              <a:spcBef>
                <a:spcPts val="1200"/>
              </a:spcBef>
            </a:pPr>
            <a:r>
              <a:rPr lang="en-US" sz="2000" dirty="0">
                <a:solidFill>
                  <a:srgbClr val="505050"/>
                </a:solidFill>
              </a:rPr>
              <a:t>Automatic backup for servers and client computers, including optional integration with Windows Azure Backup.</a:t>
            </a:r>
          </a:p>
          <a:p>
            <a:pPr marL="233363" lvl="1" indent="-233363">
              <a:spcBef>
                <a:spcPts val="1200"/>
              </a:spcBef>
            </a:pPr>
            <a:r>
              <a:rPr lang="en-US" sz="2000" dirty="0">
                <a:solidFill>
                  <a:srgbClr val="505050"/>
                </a:solidFill>
              </a:rPr>
              <a:t>Enhanced File History integration with Windows 8.x clients.</a:t>
            </a:r>
          </a:p>
        </p:txBody>
      </p:sp>
      <p:sp>
        <p:nvSpPr>
          <p:cNvPr id="5" name="Text Placeholder 2"/>
          <p:cNvSpPr txBox="1">
            <a:spLocks/>
          </p:cNvSpPr>
          <p:nvPr/>
        </p:nvSpPr>
        <p:spPr>
          <a:xfrm>
            <a:off x="6126798" y="1485604"/>
            <a:ext cx="5486400" cy="4056495"/>
          </a:xfrm>
          <a:prstGeom prst="rect">
            <a:avLst/>
          </a:prstGeom>
          <a:solidFill>
            <a:schemeClr val="bg1"/>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233363">
              <a:spcBef>
                <a:spcPts val="1200"/>
              </a:spcBef>
            </a:pPr>
            <a:r>
              <a:rPr lang="en-US" sz="2000" dirty="0">
                <a:solidFill>
                  <a:srgbClr val="505050"/>
                </a:solidFill>
              </a:rPr>
              <a:t>Expanded integration with Office 365:</a:t>
            </a:r>
          </a:p>
          <a:p>
            <a:pPr marL="520700" lvl="1" indent="-292100">
              <a:spcBef>
                <a:spcPts val="1200"/>
              </a:spcBef>
              <a:buSzPct val="100000"/>
              <a:buFont typeface="Segoe UI" pitchFamily="34" charset="0"/>
              <a:buChar char="‐"/>
            </a:pPr>
            <a:r>
              <a:rPr lang="en-US" sz="1600" dirty="0">
                <a:solidFill>
                  <a:srgbClr val="505050"/>
                </a:solidFill>
              </a:rPr>
              <a:t>Simplifies management of SharePoint Online document libraries.</a:t>
            </a:r>
          </a:p>
          <a:p>
            <a:pPr marL="520700" lvl="1" indent="-292100">
              <a:spcBef>
                <a:spcPts val="1200"/>
              </a:spcBef>
              <a:buSzPct val="100000"/>
              <a:buFont typeface="Segoe UI" pitchFamily="34" charset="0"/>
              <a:buChar char="‐"/>
            </a:pPr>
            <a:r>
              <a:rPr lang="en-US" sz="1600" dirty="0">
                <a:solidFill>
                  <a:srgbClr val="505050"/>
                </a:solidFill>
              </a:rPr>
              <a:t>Enables mobile device management via Exchange ActiveSync.</a:t>
            </a:r>
          </a:p>
          <a:p>
            <a:pPr marL="233363" lvl="1" indent="-233363">
              <a:spcBef>
                <a:spcPts val="1200"/>
              </a:spcBef>
            </a:pPr>
            <a:r>
              <a:rPr lang="en-US" sz="2000" dirty="0">
                <a:solidFill>
                  <a:srgbClr val="505050"/>
                </a:solidFill>
              </a:rPr>
              <a:t>Control access to resources and information via security/distribution groups.</a:t>
            </a:r>
          </a:p>
          <a:p>
            <a:pPr marL="233363" lvl="1" indent="-233363">
              <a:spcBef>
                <a:spcPts val="1200"/>
              </a:spcBef>
            </a:pPr>
            <a:r>
              <a:rPr lang="en-US" sz="2000" dirty="0">
                <a:solidFill>
                  <a:srgbClr val="505050"/>
                </a:solidFill>
              </a:rPr>
              <a:t>Improved management experience for creating and maintaining storage spaces.</a:t>
            </a:r>
          </a:p>
          <a:p>
            <a:pPr marL="233363" lvl="1" indent="-233363">
              <a:spcBef>
                <a:spcPts val="1200"/>
              </a:spcBef>
            </a:pPr>
            <a:r>
              <a:rPr lang="en-US" sz="2000" dirty="0">
                <a:solidFill>
                  <a:srgbClr val="505050"/>
                </a:solidFill>
              </a:rPr>
              <a:t>Redesigned Remote Web Access interface for modern, touch-friendly experience.</a:t>
            </a:r>
          </a:p>
        </p:txBody>
      </p:sp>
    </p:spTree>
    <p:extLst>
      <p:ext uri="{BB962C8B-B14F-4D97-AF65-F5344CB8AC3E}">
        <p14:creationId xmlns:p14="http://schemas.microsoft.com/office/powerpoint/2010/main" val="25485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goe UI"/>
              </a:rPr>
              <a:t>The game is changing</a:t>
            </a:r>
            <a:endParaRPr lang="en-US" dirty="0"/>
          </a:p>
        </p:txBody>
      </p:sp>
      <p:sp>
        <p:nvSpPr>
          <p:cNvPr id="3" name="Rectangle 2"/>
          <p:cNvSpPr/>
          <p:nvPr/>
        </p:nvSpPr>
        <p:spPr>
          <a:xfrm>
            <a:off x="9220814" y="6103105"/>
            <a:ext cx="2941024" cy="594522"/>
          </a:xfrm>
          <a:prstGeom prst="rect">
            <a:avLst/>
          </a:prstGeom>
        </p:spPr>
        <p:txBody>
          <a:bodyPr wrap="square">
            <a:spAutoFit/>
          </a:bodyPr>
          <a:lstStyle/>
          <a:p>
            <a:r>
              <a:rPr lang="en-US" sz="816" dirty="0">
                <a:ln>
                  <a:solidFill>
                    <a:schemeClr val="accent1">
                      <a:alpha val="0"/>
                    </a:schemeClr>
                  </a:solidFill>
                </a:ln>
                <a:solidFill>
                  <a:srgbClr val="505050"/>
                </a:solidFill>
                <a:latin typeface="Segoe UI" pitchFamily="34" charset="0"/>
                <a:ea typeface="Segoe UI" pitchFamily="34" charset="0"/>
                <a:cs typeface="Segoe UI" pitchFamily="34" charset="0"/>
              </a:rPr>
              <a:t>1. AMI WW Market Opportunity Model: 2012-2017.  2. AMI WW Market Opportunity Model: 2012-2017 and AMI ICT Tracker survey data.  3. AMI ICT Tracking Studies, U.S. SMB Trends &amp; Server Market Insights, March 14, 2013.</a:t>
            </a:r>
          </a:p>
        </p:txBody>
      </p:sp>
      <p:sp>
        <p:nvSpPr>
          <p:cNvPr id="54" name="Text Placeholder 20"/>
          <p:cNvSpPr txBox="1">
            <a:spLocks/>
          </p:cNvSpPr>
          <p:nvPr/>
        </p:nvSpPr>
        <p:spPr>
          <a:xfrm>
            <a:off x="457579" y="4128065"/>
            <a:ext cx="2752725" cy="2569562"/>
          </a:xfrm>
          <a:prstGeom prst="rect">
            <a:avLst/>
          </a:prstGeom>
          <a:solidFill>
            <a:srgbClr val="D2D2D2"/>
          </a:solidFill>
        </p:spPr>
        <p:txBody>
          <a:bodyPr lIns="182880" tIns="146304" bIns="146304">
            <a:noAutofit/>
          </a:bodyPr>
          <a:lstStyle>
            <a:lvl1pPr marL="0" indent="0" algn="l" defTabSz="914400" rtl="0" eaLnBrk="1" latinLnBrk="0" hangingPunct="1">
              <a:lnSpc>
                <a:spcPct val="90000"/>
              </a:lnSpc>
              <a:spcBef>
                <a:spcPts val="0"/>
              </a:spcBef>
              <a:spcAft>
                <a:spcPts val="600"/>
              </a:spcAft>
              <a:buFontTx/>
              <a:buNone/>
              <a:defRPr sz="1200" b="0" kern="1200" baseline="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290" fontAlgn="base">
              <a:spcBef>
                <a:spcPct val="0"/>
              </a:spcBef>
              <a:spcAft>
                <a:spcPct val="0"/>
              </a:spcAft>
              <a:defRPr/>
            </a:pPr>
            <a:r>
              <a:rPr lang="en-US" sz="5600" kern="0" spc="-153" dirty="0">
                <a:ln>
                  <a:solidFill>
                    <a:prstClr val="white">
                      <a:alpha val="0"/>
                    </a:prstClr>
                  </a:solidFill>
                </a:ln>
                <a:solidFill>
                  <a:srgbClr val="0072C6"/>
                </a:solidFill>
                <a:latin typeface="Segoe UI Light" pitchFamily="34" charset="0"/>
                <a:ea typeface="Segoe UI" pitchFamily="34" charset="0"/>
                <a:cs typeface="Segoe UI" pitchFamily="34" charset="0"/>
              </a:rPr>
              <a:t>24%</a:t>
            </a:r>
            <a:r>
              <a:rPr lang="en-US" sz="5800" kern="0" spc="-153" dirty="0">
                <a:ln>
                  <a:solidFill>
                    <a:prstClr val="white">
                      <a:alpha val="0"/>
                    </a:prstClr>
                  </a:solidFill>
                </a:ln>
                <a:solidFill>
                  <a:srgbClr val="0072C6"/>
                </a:solidFill>
                <a:latin typeface="Segoe UI Light" pitchFamily="34" charset="0"/>
                <a:ea typeface="Segoe UI" pitchFamily="34" charset="0"/>
                <a:cs typeface="Segoe UI" pitchFamily="34" charset="0"/>
              </a:rPr>
              <a:t> </a:t>
            </a:r>
          </a:p>
          <a:p>
            <a:pPr defTabSz="932290" fontAlgn="base">
              <a:spcBef>
                <a:spcPct val="0"/>
              </a:spcBef>
              <a:spcAft>
                <a:spcPts val="1200"/>
              </a:spcAft>
              <a:defRPr/>
            </a:pPr>
            <a:r>
              <a:rPr lang="en-US" sz="2800" kern="0" dirty="0">
                <a:ln>
                  <a:solidFill>
                    <a:prstClr val="white">
                      <a:alpha val="0"/>
                    </a:prstClr>
                  </a:solidFill>
                </a:ln>
                <a:solidFill>
                  <a:srgbClr val="0072C6"/>
                </a:solidFill>
                <a:latin typeface="Segoe UI Light" pitchFamily="34" charset="0"/>
                <a:ea typeface="Segoe UI" pitchFamily="34" charset="0"/>
                <a:cs typeface="Segoe UI" pitchFamily="34" charset="0"/>
              </a:rPr>
              <a:t>annual growth</a:t>
            </a:r>
          </a:p>
          <a:p>
            <a:pPr defTabSz="932290" fontAlgn="base">
              <a:spcBef>
                <a:spcPct val="0"/>
              </a:spcBef>
              <a:spcAft>
                <a:spcPct val="0"/>
              </a:spcAft>
              <a:defRPr/>
            </a:pPr>
            <a:r>
              <a:rPr lang="en-US" kern="0" dirty="0">
                <a:ln>
                  <a:solidFill>
                    <a:schemeClr val="bg1">
                      <a:alpha val="0"/>
                    </a:schemeClr>
                  </a:solidFill>
                </a:ln>
                <a:solidFill>
                  <a:srgbClr val="505050"/>
                </a:solidFill>
                <a:ea typeface="Segoe UI" pitchFamily="34" charset="0"/>
                <a:cs typeface="Segoe UI" pitchFamily="34" charset="0"/>
              </a:rPr>
              <a:t>in spending on hosted services by small &amp; midsize businesses</a:t>
            </a:r>
            <a:r>
              <a:rPr lang="en-US" kern="0" baseline="30000" dirty="0">
                <a:ln>
                  <a:solidFill>
                    <a:schemeClr val="bg1">
                      <a:alpha val="0"/>
                    </a:schemeClr>
                  </a:solidFill>
                </a:ln>
                <a:solidFill>
                  <a:srgbClr val="505050"/>
                </a:solidFill>
                <a:ea typeface="Segoe UI" pitchFamily="34" charset="0"/>
                <a:cs typeface="Segoe UI" pitchFamily="34" charset="0"/>
              </a:rPr>
              <a:t>1</a:t>
            </a:r>
          </a:p>
        </p:txBody>
      </p:sp>
      <p:sp>
        <p:nvSpPr>
          <p:cNvPr id="55" name="Text Placeholder 21"/>
          <p:cNvSpPr txBox="1">
            <a:spLocks/>
          </p:cNvSpPr>
          <p:nvPr/>
        </p:nvSpPr>
        <p:spPr>
          <a:xfrm>
            <a:off x="3332819" y="4128067"/>
            <a:ext cx="2752438" cy="2569534"/>
          </a:xfrm>
          <a:prstGeom prst="rect">
            <a:avLst/>
          </a:prstGeom>
          <a:solidFill>
            <a:srgbClr val="D2D2D2"/>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defTabSz="932290" fontAlgn="base">
              <a:spcBef>
                <a:spcPct val="0"/>
              </a:spcBef>
              <a:spcAft>
                <a:spcPct val="0"/>
              </a:spcAft>
              <a:defRPr/>
            </a:pPr>
            <a:r>
              <a:rPr lang="en-US" sz="5600" kern="0" spc="-153" dirty="0">
                <a:ln>
                  <a:solidFill>
                    <a:prstClr val="white">
                      <a:alpha val="0"/>
                    </a:prstClr>
                  </a:solidFill>
                </a:ln>
                <a:solidFill>
                  <a:srgbClr val="68217A"/>
                </a:solidFill>
                <a:latin typeface="Segoe UI Light" pitchFamily="34" charset="0"/>
                <a:ea typeface="Segoe UI" pitchFamily="34" charset="0"/>
                <a:cs typeface="Segoe UI" pitchFamily="34" charset="0"/>
              </a:rPr>
              <a:t>85% </a:t>
            </a:r>
          </a:p>
          <a:p>
            <a:pPr lvl="0" defTabSz="932290" fontAlgn="base">
              <a:spcBef>
                <a:spcPct val="0"/>
              </a:spcBef>
              <a:spcAft>
                <a:spcPts val="1200"/>
              </a:spcAft>
              <a:defRPr/>
            </a:pPr>
            <a:r>
              <a:rPr lang="en-US" sz="2800" kern="0" dirty="0">
                <a:ln>
                  <a:solidFill>
                    <a:prstClr val="white">
                      <a:alpha val="0"/>
                    </a:prstClr>
                  </a:solidFill>
                </a:ln>
                <a:solidFill>
                  <a:srgbClr val="68217A"/>
                </a:solidFill>
                <a:latin typeface="Segoe UI Light" pitchFamily="34" charset="0"/>
                <a:ea typeface="Segoe UI" pitchFamily="34" charset="0"/>
                <a:cs typeface="Segoe UI" pitchFamily="34" charset="0"/>
              </a:rPr>
              <a:t>of SMBs use smartphones </a:t>
            </a:r>
          </a:p>
          <a:p>
            <a:pPr defTabSz="932290" fontAlgn="base">
              <a:spcBef>
                <a:spcPct val="0"/>
              </a:spcBef>
              <a:spcAft>
                <a:spcPct val="0"/>
              </a:spcAft>
              <a:defRPr/>
            </a:pPr>
            <a:r>
              <a:rPr lang="en-US" kern="0" dirty="0">
                <a:ln>
                  <a:solidFill>
                    <a:schemeClr val="bg1">
                      <a:alpha val="0"/>
                    </a:schemeClr>
                  </a:solidFill>
                </a:ln>
                <a:ea typeface="Segoe UI" pitchFamily="34" charset="0"/>
                <a:cs typeface="Segoe UI" pitchFamily="34" charset="0"/>
              </a:rPr>
              <a:t>25% use tablets, 43% employ telecommuters</a:t>
            </a:r>
            <a:r>
              <a:rPr lang="en-US" kern="0" baseline="30000" dirty="0">
                <a:ln>
                  <a:solidFill>
                    <a:schemeClr val="bg1">
                      <a:alpha val="0"/>
                    </a:schemeClr>
                  </a:solidFill>
                </a:ln>
                <a:ea typeface="Segoe UI" pitchFamily="34" charset="0"/>
                <a:cs typeface="Segoe UI" pitchFamily="34" charset="0"/>
              </a:rPr>
              <a:t>2</a:t>
            </a:r>
          </a:p>
        </p:txBody>
      </p:sp>
      <p:sp>
        <p:nvSpPr>
          <p:cNvPr id="62" name="Text Placeholder 23"/>
          <p:cNvSpPr txBox="1">
            <a:spLocks/>
          </p:cNvSpPr>
          <p:nvPr/>
        </p:nvSpPr>
        <p:spPr>
          <a:xfrm>
            <a:off x="6207771" y="4128067"/>
            <a:ext cx="2752438" cy="2569534"/>
          </a:xfrm>
          <a:prstGeom prst="rect">
            <a:avLst/>
          </a:prstGeom>
          <a:solidFill>
            <a:srgbClr val="D2D2D2"/>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defTabSz="932290" fontAlgn="base">
              <a:spcBef>
                <a:spcPct val="0"/>
              </a:spcBef>
              <a:spcAft>
                <a:spcPct val="0"/>
              </a:spcAft>
              <a:defRPr/>
            </a:pPr>
            <a:r>
              <a:rPr lang="en-US" sz="5600" kern="0" spc="-153" dirty="0">
                <a:ln>
                  <a:solidFill>
                    <a:prstClr val="white">
                      <a:alpha val="0"/>
                    </a:prstClr>
                  </a:solidFill>
                </a:ln>
                <a:solidFill>
                  <a:srgbClr val="008272"/>
                </a:solidFill>
                <a:latin typeface="Segoe UI Light" pitchFamily="34" charset="0"/>
                <a:ea typeface="Segoe UI" pitchFamily="34" charset="0"/>
                <a:cs typeface="Segoe UI" pitchFamily="34" charset="0"/>
              </a:rPr>
              <a:t>#1 </a:t>
            </a:r>
          </a:p>
          <a:p>
            <a:pPr defTabSz="932290" fontAlgn="base">
              <a:spcBef>
                <a:spcPct val="0"/>
              </a:spcBef>
              <a:spcAft>
                <a:spcPts val="1200"/>
              </a:spcAft>
              <a:defRPr/>
            </a:pPr>
            <a:r>
              <a:rPr lang="en-US" sz="2800" kern="0" dirty="0">
                <a:ln>
                  <a:solidFill>
                    <a:prstClr val="white">
                      <a:alpha val="0"/>
                    </a:prstClr>
                  </a:solidFill>
                </a:ln>
                <a:solidFill>
                  <a:srgbClr val="008272"/>
                </a:solidFill>
                <a:latin typeface="Segoe UI Light" pitchFamily="34" charset="0"/>
                <a:ea typeface="Segoe UI" pitchFamily="34" charset="0"/>
                <a:cs typeface="Segoe UI" pitchFamily="34" charset="0"/>
              </a:rPr>
              <a:t>priority</a:t>
            </a:r>
          </a:p>
          <a:p>
            <a:pPr defTabSz="932290" fontAlgn="base">
              <a:spcBef>
                <a:spcPct val="0"/>
              </a:spcBef>
              <a:spcAft>
                <a:spcPct val="0"/>
              </a:spcAft>
              <a:defRPr/>
            </a:pPr>
            <a:r>
              <a:rPr lang="en-US" kern="0" dirty="0">
                <a:ln>
                  <a:solidFill>
                    <a:schemeClr val="bg1">
                      <a:alpha val="0"/>
                    </a:schemeClr>
                  </a:solidFill>
                </a:ln>
                <a:ea typeface="Segoe UI" pitchFamily="34" charset="0"/>
                <a:cs typeface="Segoe UI" pitchFamily="34" charset="0"/>
              </a:rPr>
              <a:t>for SMBs is improving customer experience</a:t>
            </a:r>
            <a:r>
              <a:rPr lang="en-US" kern="0" baseline="30000" dirty="0">
                <a:ln>
                  <a:solidFill>
                    <a:schemeClr val="bg1">
                      <a:alpha val="0"/>
                    </a:schemeClr>
                  </a:solidFill>
                </a:ln>
                <a:ea typeface="Segoe UI" pitchFamily="34" charset="0"/>
                <a:cs typeface="Segoe UI" pitchFamily="34" charset="0"/>
              </a:rPr>
              <a:t>3</a:t>
            </a:r>
          </a:p>
        </p:txBody>
      </p:sp>
      <p:sp>
        <p:nvSpPr>
          <p:cNvPr id="63" name="Text Placeholder 4"/>
          <p:cNvSpPr txBox="1">
            <a:spLocks/>
          </p:cNvSpPr>
          <p:nvPr/>
        </p:nvSpPr>
        <p:spPr>
          <a:xfrm>
            <a:off x="457579" y="1255580"/>
            <a:ext cx="2752725" cy="2752725"/>
          </a:xfrm>
          <a:prstGeom prst="rect">
            <a:avLst/>
          </a:prstGeom>
          <a:solidFill>
            <a:schemeClr val="accent2"/>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1"/>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Segoe UI Light"/>
              </a:rPr>
              <a:t>The move to </a:t>
            </a:r>
            <a:br>
              <a:rPr lang="en-US" dirty="0">
                <a:solidFill>
                  <a:schemeClr val="bg1"/>
                </a:solidFill>
                <a:latin typeface="Segoe UI Light"/>
              </a:rPr>
            </a:br>
            <a:r>
              <a:rPr lang="en-US" dirty="0">
                <a:solidFill>
                  <a:schemeClr val="bg1"/>
                </a:solidFill>
                <a:latin typeface="Segoe UI Light"/>
              </a:rPr>
              <a:t>the cloud</a:t>
            </a:r>
          </a:p>
        </p:txBody>
      </p:sp>
      <p:sp>
        <p:nvSpPr>
          <p:cNvPr id="64" name="Text Placeholder 13"/>
          <p:cNvSpPr txBox="1">
            <a:spLocks/>
          </p:cNvSpPr>
          <p:nvPr/>
        </p:nvSpPr>
        <p:spPr>
          <a:xfrm>
            <a:off x="3332733" y="1255580"/>
            <a:ext cx="2752438" cy="2752725"/>
          </a:xfrm>
          <a:prstGeom prst="rect">
            <a:avLst/>
          </a:prstGeom>
          <a:solidFill>
            <a:srgbClr val="68217A"/>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1"/>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Segoe UI Light" pitchFamily="34" charset="0"/>
              </a:rPr>
              <a:t>Skyrocketing  mobile and remote usage</a:t>
            </a:r>
          </a:p>
        </p:txBody>
      </p:sp>
      <p:sp>
        <p:nvSpPr>
          <p:cNvPr id="65" name="Text Placeholder 14"/>
          <p:cNvSpPr txBox="1">
            <a:spLocks/>
          </p:cNvSpPr>
          <p:nvPr/>
        </p:nvSpPr>
        <p:spPr>
          <a:xfrm>
            <a:off x="6207601" y="1255580"/>
            <a:ext cx="2752438" cy="2752725"/>
          </a:xfrm>
          <a:prstGeom prst="rect">
            <a:avLst/>
          </a:prstGeom>
          <a:solidFill>
            <a:srgbClr val="008272"/>
          </a:solidFill>
        </p:spPr>
        <p:txBody>
          <a:bodyPr lIns="146304" tIns="91440" rIns="146304" bIns="91440">
            <a:noAutofit/>
          </a:bodyPr>
          <a:lstStyle>
            <a:lvl1pPr marL="0" indent="0" algn="l" defTabSz="914400" rtl="0" eaLnBrk="1" latinLnBrk="0" hangingPunct="1">
              <a:lnSpc>
                <a:spcPct val="90000"/>
              </a:lnSpc>
              <a:spcBef>
                <a:spcPct val="20000"/>
              </a:spcBef>
              <a:buFontTx/>
              <a:buNone/>
              <a:defRPr sz="2400" kern="1200">
                <a:solidFill>
                  <a:schemeClr val="accent1"/>
                </a:solidFill>
                <a:latin typeface="+mj-lt"/>
                <a:ea typeface="+mn-ea"/>
                <a:cs typeface="+mn-cs"/>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Segoe UI Light" pitchFamily="34" charset="0"/>
              </a:rPr>
              <a:t>Using data </a:t>
            </a:r>
            <a:br>
              <a:rPr lang="en-US" dirty="0">
                <a:solidFill>
                  <a:schemeClr val="bg1"/>
                </a:solidFill>
                <a:latin typeface="Segoe UI Light" pitchFamily="34" charset="0"/>
              </a:rPr>
            </a:br>
            <a:r>
              <a:rPr lang="en-US" dirty="0">
                <a:solidFill>
                  <a:schemeClr val="bg1"/>
                </a:solidFill>
                <a:latin typeface="Segoe UI Light" pitchFamily="34" charset="0"/>
              </a:rPr>
              <a:t>to compete for customers</a:t>
            </a:r>
          </a:p>
        </p:txBody>
      </p:sp>
      <p:sp>
        <p:nvSpPr>
          <p:cNvPr id="67" name="Oval 3"/>
          <p:cNvSpPr/>
          <p:nvPr/>
        </p:nvSpPr>
        <p:spPr bwMode="auto">
          <a:xfrm>
            <a:off x="1730021" y="3098094"/>
            <a:ext cx="1328811" cy="706901"/>
          </a:xfrm>
          <a:custGeom>
            <a:avLst/>
            <a:gdLst/>
            <a:ahLst/>
            <a:cxnLst/>
            <a:rect l="l" t="t" r="r" b="b"/>
            <a:pathLst>
              <a:path w="3736341" h="2134108">
                <a:moveTo>
                  <a:pt x="2449029" y="1336087"/>
                </a:moveTo>
                <a:cubicBezTo>
                  <a:pt x="2481084" y="1339348"/>
                  <a:pt x="2504598" y="1366295"/>
                  <a:pt x="2501548" y="1396273"/>
                </a:cubicBezTo>
                <a:cubicBezTo>
                  <a:pt x="2498498" y="1426251"/>
                  <a:pt x="2470040" y="1447910"/>
                  <a:pt x="2437984" y="1444649"/>
                </a:cubicBezTo>
                <a:cubicBezTo>
                  <a:pt x="2405929" y="1441388"/>
                  <a:pt x="2382415" y="1414442"/>
                  <a:pt x="2385465" y="1384464"/>
                </a:cubicBezTo>
                <a:cubicBezTo>
                  <a:pt x="2388515" y="1354485"/>
                  <a:pt x="2416973" y="1332826"/>
                  <a:pt x="2449029" y="1336087"/>
                </a:cubicBezTo>
                <a:close/>
                <a:moveTo>
                  <a:pt x="2445172" y="1332126"/>
                </a:moveTo>
                <a:cubicBezTo>
                  <a:pt x="2409374" y="1328484"/>
                  <a:pt x="2377722" y="1351416"/>
                  <a:pt x="2374474" y="1383345"/>
                </a:cubicBezTo>
                <a:cubicBezTo>
                  <a:pt x="2371226" y="1415275"/>
                  <a:pt x="2397612" y="1444111"/>
                  <a:pt x="2433409" y="1447753"/>
                </a:cubicBezTo>
                <a:cubicBezTo>
                  <a:pt x="2469206" y="1451395"/>
                  <a:pt x="2500859" y="1428462"/>
                  <a:pt x="2504107" y="1396533"/>
                </a:cubicBezTo>
                <a:cubicBezTo>
                  <a:pt x="2507355" y="1364604"/>
                  <a:pt x="2480969" y="1335767"/>
                  <a:pt x="2445172" y="1332126"/>
                </a:cubicBezTo>
                <a:close/>
                <a:moveTo>
                  <a:pt x="1939956" y="1273082"/>
                </a:moveTo>
                <a:cubicBezTo>
                  <a:pt x="1963917" y="1275519"/>
                  <a:pt x="1981493" y="1295661"/>
                  <a:pt x="1979213" y="1318069"/>
                </a:cubicBezTo>
                <a:cubicBezTo>
                  <a:pt x="1976934" y="1340477"/>
                  <a:pt x="1955662" y="1356667"/>
                  <a:pt x="1931701" y="1354229"/>
                </a:cubicBezTo>
                <a:cubicBezTo>
                  <a:pt x="1907740" y="1351792"/>
                  <a:pt x="1890164" y="1331650"/>
                  <a:pt x="1892444" y="1309242"/>
                </a:cubicBezTo>
                <a:cubicBezTo>
                  <a:pt x="1894723" y="1286834"/>
                  <a:pt x="1915995" y="1270644"/>
                  <a:pt x="1939956" y="1273082"/>
                </a:cubicBezTo>
                <a:close/>
                <a:moveTo>
                  <a:pt x="1937073" y="1270121"/>
                </a:moveTo>
                <a:cubicBezTo>
                  <a:pt x="1910316" y="1267398"/>
                  <a:pt x="1886656" y="1284540"/>
                  <a:pt x="1884228" y="1308406"/>
                </a:cubicBezTo>
                <a:cubicBezTo>
                  <a:pt x="1881800" y="1332273"/>
                  <a:pt x="1901523" y="1353827"/>
                  <a:pt x="1928281" y="1356549"/>
                </a:cubicBezTo>
                <a:cubicBezTo>
                  <a:pt x="1955038" y="1359272"/>
                  <a:pt x="1978698" y="1342130"/>
                  <a:pt x="1981126" y="1318264"/>
                </a:cubicBezTo>
                <a:cubicBezTo>
                  <a:pt x="1983554" y="1294397"/>
                  <a:pt x="1963831" y="1272843"/>
                  <a:pt x="1937073" y="1270121"/>
                </a:cubicBezTo>
                <a:close/>
                <a:moveTo>
                  <a:pt x="2171747" y="1034919"/>
                </a:moveTo>
                <a:lnTo>
                  <a:pt x="2533950" y="1057916"/>
                </a:lnTo>
                <a:lnTo>
                  <a:pt x="2533950" y="1514982"/>
                </a:lnTo>
                <a:lnTo>
                  <a:pt x="2171747" y="1445991"/>
                </a:lnTo>
                <a:close/>
                <a:moveTo>
                  <a:pt x="1723301" y="1025081"/>
                </a:moveTo>
                <a:lnTo>
                  <a:pt x="2009823" y="1043273"/>
                </a:lnTo>
                <a:lnTo>
                  <a:pt x="2009823" y="1404836"/>
                </a:lnTo>
                <a:lnTo>
                  <a:pt x="1723301" y="1350260"/>
                </a:lnTo>
                <a:close/>
                <a:moveTo>
                  <a:pt x="1725575" y="940944"/>
                </a:moveTo>
                <a:lnTo>
                  <a:pt x="2012096" y="945491"/>
                </a:lnTo>
                <a:lnTo>
                  <a:pt x="2012096" y="1018259"/>
                </a:lnTo>
                <a:lnTo>
                  <a:pt x="1725575" y="1004615"/>
                </a:lnTo>
                <a:cubicBezTo>
                  <a:pt x="1726333" y="983392"/>
                  <a:pt x="1727090" y="962168"/>
                  <a:pt x="1725575" y="940944"/>
                </a:cubicBezTo>
                <a:close/>
                <a:moveTo>
                  <a:pt x="2174621" y="928558"/>
                </a:moveTo>
                <a:lnTo>
                  <a:pt x="2536825" y="934306"/>
                </a:lnTo>
                <a:lnTo>
                  <a:pt x="2536825" y="1026294"/>
                </a:lnTo>
                <a:lnTo>
                  <a:pt x="2174621" y="1009047"/>
                </a:lnTo>
                <a:cubicBezTo>
                  <a:pt x="2175580" y="982218"/>
                  <a:pt x="2176537" y="955388"/>
                  <a:pt x="2174621" y="928558"/>
                </a:cubicBezTo>
                <a:close/>
                <a:moveTo>
                  <a:pt x="2012096" y="845435"/>
                </a:moveTo>
                <a:lnTo>
                  <a:pt x="2012096" y="919485"/>
                </a:lnTo>
                <a:lnTo>
                  <a:pt x="1725575" y="916716"/>
                </a:lnTo>
                <a:cubicBezTo>
                  <a:pt x="1726333" y="895492"/>
                  <a:pt x="1727090" y="868934"/>
                  <a:pt x="1725575" y="847710"/>
                </a:cubicBezTo>
                <a:close/>
                <a:moveTo>
                  <a:pt x="2536825" y="807822"/>
                </a:moveTo>
                <a:lnTo>
                  <a:pt x="2536825" y="901431"/>
                </a:lnTo>
                <a:lnTo>
                  <a:pt x="2174621" y="897930"/>
                </a:lnTo>
                <a:cubicBezTo>
                  <a:pt x="2175580" y="871100"/>
                  <a:pt x="2176537" y="837527"/>
                  <a:pt x="2174621" y="810697"/>
                </a:cubicBezTo>
                <a:close/>
                <a:moveTo>
                  <a:pt x="2012096" y="747638"/>
                </a:moveTo>
                <a:lnTo>
                  <a:pt x="2012096" y="821687"/>
                </a:lnTo>
                <a:lnTo>
                  <a:pt x="1726464" y="827809"/>
                </a:lnTo>
                <a:cubicBezTo>
                  <a:pt x="1727222" y="806585"/>
                  <a:pt x="1727090" y="780916"/>
                  <a:pt x="1725575" y="759692"/>
                </a:cubicBezTo>
                <a:close/>
                <a:moveTo>
                  <a:pt x="2536825" y="684192"/>
                </a:moveTo>
                <a:lnTo>
                  <a:pt x="2536825" y="777801"/>
                </a:lnTo>
                <a:lnTo>
                  <a:pt x="2175745" y="785539"/>
                </a:lnTo>
                <a:cubicBezTo>
                  <a:pt x="2176704" y="758709"/>
                  <a:pt x="2176537" y="726260"/>
                  <a:pt x="2174621" y="699430"/>
                </a:cubicBezTo>
                <a:close/>
                <a:moveTo>
                  <a:pt x="2012096" y="647174"/>
                </a:moveTo>
                <a:lnTo>
                  <a:pt x="2012096" y="721224"/>
                </a:lnTo>
                <a:lnTo>
                  <a:pt x="1726464" y="737124"/>
                </a:lnTo>
                <a:cubicBezTo>
                  <a:pt x="1727222" y="715901"/>
                  <a:pt x="1727090" y="692899"/>
                  <a:pt x="1725575" y="671675"/>
                </a:cubicBezTo>
                <a:close/>
                <a:moveTo>
                  <a:pt x="2536825" y="557191"/>
                </a:moveTo>
                <a:lnTo>
                  <a:pt x="2536825" y="650800"/>
                </a:lnTo>
                <a:lnTo>
                  <a:pt x="2175745" y="670901"/>
                </a:lnTo>
                <a:cubicBezTo>
                  <a:pt x="2176704" y="644072"/>
                  <a:pt x="2176537" y="614994"/>
                  <a:pt x="2174621" y="588164"/>
                </a:cubicBezTo>
                <a:close/>
                <a:moveTo>
                  <a:pt x="2012096" y="547598"/>
                </a:moveTo>
                <a:lnTo>
                  <a:pt x="2012096" y="621648"/>
                </a:lnTo>
                <a:lnTo>
                  <a:pt x="1726464" y="648217"/>
                </a:lnTo>
                <a:cubicBezTo>
                  <a:pt x="1727222" y="626994"/>
                  <a:pt x="1727979" y="603103"/>
                  <a:pt x="1726464" y="581879"/>
                </a:cubicBezTo>
                <a:close/>
                <a:moveTo>
                  <a:pt x="2012096" y="448912"/>
                </a:moveTo>
                <a:lnTo>
                  <a:pt x="2012096" y="522962"/>
                </a:lnTo>
                <a:lnTo>
                  <a:pt x="1727353" y="559311"/>
                </a:lnTo>
                <a:cubicBezTo>
                  <a:pt x="1728111" y="538088"/>
                  <a:pt x="1727979" y="514197"/>
                  <a:pt x="1726464" y="492973"/>
                </a:cubicBezTo>
                <a:close/>
                <a:moveTo>
                  <a:pt x="2536825" y="431313"/>
                </a:moveTo>
                <a:lnTo>
                  <a:pt x="2536825" y="524923"/>
                </a:lnTo>
                <a:lnTo>
                  <a:pt x="2175745" y="558510"/>
                </a:lnTo>
                <a:cubicBezTo>
                  <a:pt x="2176704" y="531681"/>
                  <a:pt x="2177661" y="501479"/>
                  <a:pt x="2175745" y="474649"/>
                </a:cubicBezTo>
                <a:close/>
                <a:moveTo>
                  <a:pt x="2536825" y="306561"/>
                </a:moveTo>
                <a:lnTo>
                  <a:pt x="2536825" y="400170"/>
                </a:lnTo>
                <a:lnTo>
                  <a:pt x="2176869" y="446121"/>
                </a:lnTo>
                <a:cubicBezTo>
                  <a:pt x="2177827" y="419291"/>
                  <a:pt x="2177661" y="389089"/>
                  <a:pt x="2175745" y="362260"/>
                </a:cubicBezTo>
                <a:close/>
                <a:moveTo>
                  <a:pt x="2556213" y="276383"/>
                </a:moveTo>
                <a:lnTo>
                  <a:pt x="2130767" y="348250"/>
                </a:lnTo>
                <a:lnTo>
                  <a:pt x="2130767" y="1384395"/>
                </a:lnTo>
                <a:cubicBezTo>
                  <a:pt x="2128878" y="1385285"/>
                  <a:pt x="2118232" y="1390406"/>
                  <a:pt x="2116281" y="1391330"/>
                </a:cubicBezTo>
                <a:lnTo>
                  <a:pt x="2121997" y="1388543"/>
                </a:lnTo>
                <a:lnTo>
                  <a:pt x="2124363" y="465367"/>
                </a:lnTo>
                <a:cubicBezTo>
                  <a:pt x="2124587" y="465455"/>
                  <a:pt x="2124807" y="465549"/>
                  <a:pt x="2125028" y="465644"/>
                </a:cubicBezTo>
                <a:lnTo>
                  <a:pt x="2124377" y="459815"/>
                </a:lnTo>
                <a:lnTo>
                  <a:pt x="2124363" y="465367"/>
                </a:lnTo>
                <a:lnTo>
                  <a:pt x="2027434" y="425040"/>
                </a:lnTo>
                <a:lnTo>
                  <a:pt x="1690884" y="481891"/>
                </a:lnTo>
                <a:lnTo>
                  <a:pt x="1690884" y="1213128"/>
                </a:lnTo>
                <a:cubicBezTo>
                  <a:pt x="1558672" y="1265316"/>
                  <a:pt x="1477329" y="1337245"/>
                  <a:pt x="1477329" y="1416556"/>
                </a:cubicBezTo>
                <a:cubicBezTo>
                  <a:pt x="1477329" y="1577878"/>
                  <a:pt x="1813868" y="1708656"/>
                  <a:pt x="2229010" y="1708656"/>
                </a:cubicBezTo>
                <a:cubicBezTo>
                  <a:pt x="2644152" y="1708656"/>
                  <a:pt x="2980691" y="1577878"/>
                  <a:pt x="2980691" y="1416556"/>
                </a:cubicBezTo>
                <a:cubicBezTo>
                  <a:pt x="2980691" y="1337415"/>
                  <a:pt x="2899698" y="1265625"/>
                  <a:pt x="2767966" y="1213513"/>
                </a:cubicBezTo>
                <a:lnTo>
                  <a:pt x="2767966" y="1220029"/>
                </a:lnTo>
                <a:cubicBezTo>
                  <a:pt x="2875103" y="1265121"/>
                  <a:pt x="2939416" y="1325716"/>
                  <a:pt x="2939416" y="1391950"/>
                </a:cubicBezTo>
                <a:cubicBezTo>
                  <a:pt x="2939416" y="1539244"/>
                  <a:pt x="2621356" y="1658650"/>
                  <a:pt x="2229010" y="1658650"/>
                </a:cubicBezTo>
                <a:cubicBezTo>
                  <a:pt x="1836664" y="1658650"/>
                  <a:pt x="1518604" y="1539244"/>
                  <a:pt x="1518604" y="1391950"/>
                </a:cubicBezTo>
                <a:cubicBezTo>
                  <a:pt x="1518604" y="1325546"/>
                  <a:pt x="1583251" y="1264809"/>
                  <a:pt x="1690884" y="1219690"/>
                </a:cubicBezTo>
                <a:lnTo>
                  <a:pt x="1690884" y="1375565"/>
                </a:lnTo>
                <a:lnTo>
                  <a:pt x="2013789" y="1446058"/>
                </a:lnTo>
                <a:lnTo>
                  <a:pt x="2125028" y="1387187"/>
                </a:lnTo>
                <a:lnTo>
                  <a:pt x="2130767" y="1384398"/>
                </a:lnTo>
                <a:lnTo>
                  <a:pt x="2130767" y="1477980"/>
                </a:lnTo>
                <a:lnTo>
                  <a:pt x="2538965" y="1567093"/>
                </a:lnTo>
                <a:lnTo>
                  <a:pt x="2766061" y="1449232"/>
                </a:lnTo>
                <a:lnTo>
                  <a:pt x="2766061" y="365497"/>
                </a:lnTo>
                <a:close/>
                <a:moveTo>
                  <a:pt x="2281881" y="0"/>
                </a:moveTo>
                <a:cubicBezTo>
                  <a:pt x="2745996" y="0"/>
                  <a:pt x="3122233" y="321790"/>
                  <a:pt x="3122233" y="718740"/>
                </a:cubicBezTo>
                <a:lnTo>
                  <a:pt x="3109413" y="830992"/>
                </a:lnTo>
                <a:cubicBezTo>
                  <a:pt x="3152048" y="818443"/>
                  <a:pt x="3197772" y="812729"/>
                  <a:pt x="3245056" y="812729"/>
                </a:cubicBezTo>
                <a:cubicBezTo>
                  <a:pt x="3516386" y="812729"/>
                  <a:pt x="3736341" y="1000854"/>
                  <a:pt x="3736341" y="1232917"/>
                </a:cubicBezTo>
                <a:cubicBezTo>
                  <a:pt x="3736341" y="1464981"/>
                  <a:pt x="3516386" y="1653105"/>
                  <a:pt x="3245056" y="1653105"/>
                </a:cubicBezTo>
                <a:cubicBezTo>
                  <a:pt x="3201834" y="1653105"/>
                  <a:pt x="3159915" y="1648332"/>
                  <a:pt x="3120468" y="1637778"/>
                </a:cubicBezTo>
                <a:cubicBezTo>
                  <a:pt x="3065236" y="1757018"/>
                  <a:pt x="2929063" y="1841083"/>
                  <a:pt x="2769933" y="1841083"/>
                </a:cubicBezTo>
                <a:cubicBezTo>
                  <a:pt x="2696916" y="1841083"/>
                  <a:pt x="2628731" y="1823384"/>
                  <a:pt x="2574472" y="1787835"/>
                </a:cubicBezTo>
                <a:cubicBezTo>
                  <a:pt x="2525696" y="1943128"/>
                  <a:pt x="2359505" y="2056707"/>
                  <a:pt x="2162293" y="2056707"/>
                </a:cubicBezTo>
                <a:cubicBezTo>
                  <a:pt x="2029714" y="2056707"/>
                  <a:pt x="1911152" y="2005374"/>
                  <a:pt x="1836672" y="1921553"/>
                </a:cubicBezTo>
                <a:cubicBezTo>
                  <a:pt x="1715765" y="2051957"/>
                  <a:pt x="1528454" y="2134108"/>
                  <a:pt x="1318709" y="2134108"/>
                </a:cubicBezTo>
                <a:cubicBezTo>
                  <a:pt x="987988" y="2134108"/>
                  <a:pt x="713045" y="1929862"/>
                  <a:pt x="658385" y="1660579"/>
                </a:cubicBezTo>
                <a:cubicBezTo>
                  <a:pt x="599942" y="1684490"/>
                  <a:pt x="534438" y="1697336"/>
                  <a:pt x="465428" y="1697336"/>
                </a:cubicBezTo>
                <a:cubicBezTo>
                  <a:pt x="208379" y="1697336"/>
                  <a:pt x="0" y="1519112"/>
                  <a:pt x="0" y="1299262"/>
                </a:cubicBezTo>
                <a:cubicBezTo>
                  <a:pt x="0" y="1079413"/>
                  <a:pt x="208379" y="901189"/>
                  <a:pt x="465428" y="901189"/>
                </a:cubicBezTo>
                <a:lnTo>
                  <a:pt x="508257" y="904883"/>
                </a:lnTo>
                <a:cubicBezTo>
                  <a:pt x="484017" y="853278"/>
                  <a:pt x="471888" y="796897"/>
                  <a:pt x="471888" y="738092"/>
                </a:cubicBezTo>
                <a:cubicBezTo>
                  <a:pt x="471888" y="467861"/>
                  <a:pt x="728021" y="248795"/>
                  <a:pt x="1043976" y="248795"/>
                </a:cubicBezTo>
                <a:cubicBezTo>
                  <a:pt x="1233241" y="248795"/>
                  <a:pt x="1401041" y="327404"/>
                  <a:pt x="1503780" y="449408"/>
                </a:cubicBezTo>
                <a:cubicBezTo>
                  <a:pt x="1627414" y="185725"/>
                  <a:pt x="1929287" y="0"/>
                  <a:pt x="228188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3260" tIns="93260" rIns="93260" bIns="93260" numCol="1" rtlCol="0" anchor="t" anchorCtr="0" compatLnSpc="1">
            <a:prstTxWarp prst="textNoShape">
              <a:avLst/>
            </a:prstTxWarp>
            <a:noAutofit/>
          </a:bodyPr>
          <a:lstStyle/>
          <a:p>
            <a:pPr algn="ctr" defTabSz="932351">
              <a:lnSpc>
                <a:spcPct val="90000"/>
              </a:lnSpc>
              <a:spcBef>
                <a:spcPts val="643"/>
              </a:spcBef>
              <a:buClr>
                <a:srgbClr val="FFFF99"/>
              </a:buClr>
              <a:buSzPct val="120000"/>
            </a:pPr>
            <a:endParaRPr lang="en-US" sz="204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grpSp>
        <p:nvGrpSpPr>
          <p:cNvPr id="68" name="Group 67"/>
          <p:cNvGrpSpPr/>
          <p:nvPr/>
        </p:nvGrpSpPr>
        <p:grpSpPr>
          <a:xfrm>
            <a:off x="4394200" y="3299880"/>
            <a:ext cx="1463024" cy="476819"/>
            <a:chOff x="5690645" y="3039795"/>
            <a:chExt cx="2093139" cy="682182"/>
          </a:xfrm>
        </p:grpSpPr>
        <p:sp>
          <p:nvSpPr>
            <p:cNvPr id="69" name="Freeform 20"/>
            <p:cNvSpPr>
              <a:spLocks noEditPoints="1"/>
            </p:cNvSpPr>
            <p:nvPr/>
          </p:nvSpPr>
          <p:spPr bwMode="black">
            <a:xfrm>
              <a:off x="6440576" y="3080359"/>
              <a:ext cx="922878" cy="64161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p:spPr>
          <p:txBody>
            <a:bodyPr vert="horz" wrap="square" lIns="83943" tIns="41972" rIns="83943" bIns="41972" numCol="1" anchor="t" anchorCtr="0" compatLnSpc="1">
              <a:prstTxWarp prst="textNoShape">
                <a:avLst/>
              </a:prstTxWarp>
            </a:bodyPr>
            <a:lstStyle/>
            <a:p>
              <a:endParaRPr lang="en-US" sz="918" dirty="0">
                <a:solidFill>
                  <a:srgbClr val="FFFFFF"/>
                </a:solidFill>
                <a:latin typeface="Segoe UI" pitchFamily="34" charset="0"/>
              </a:endParaRPr>
            </a:p>
          </p:txBody>
        </p:sp>
        <p:sp>
          <p:nvSpPr>
            <p:cNvPr id="70" name="Round Same Side Corner Rectangle 2"/>
            <p:cNvSpPr/>
            <p:nvPr>
              <p:custDataLst>
                <p:tags r:id="rId1"/>
              </p:custDataLst>
            </p:nvPr>
          </p:nvSpPr>
          <p:spPr>
            <a:xfrm>
              <a:off x="7449742" y="3039795"/>
              <a:ext cx="334042" cy="677234"/>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latin typeface="Segoe UI" pitchFamily="34" charset="0"/>
              </a:endParaRPr>
            </a:p>
          </p:txBody>
        </p:sp>
        <p:sp>
          <p:nvSpPr>
            <p:cNvPr id="71" name="Freeform 70"/>
            <p:cNvSpPr/>
            <p:nvPr>
              <p:custDataLst>
                <p:tags r:id="rId2"/>
              </p:custDataLst>
            </p:nvPr>
          </p:nvSpPr>
          <p:spPr>
            <a:xfrm>
              <a:off x="5690645" y="3111355"/>
              <a:ext cx="677052" cy="554351"/>
            </a:xfrm>
            <a:custGeom>
              <a:avLst/>
              <a:gdLst>
                <a:gd name="connsiteX0" fmla="*/ 1599875 w 4094502"/>
                <a:gd name="connsiteY0" fmla="*/ 2470150 h 3272380"/>
                <a:gd name="connsiteX1" fmla="*/ 1672900 w 4094502"/>
                <a:gd name="connsiteY1" fmla="*/ 2555875 h 3272380"/>
                <a:gd name="connsiteX2" fmla="*/ 1599875 w 4094502"/>
                <a:gd name="connsiteY2" fmla="*/ 2641600 h 3272380"/>
                <a:gd name="connsiteX3" fmla="*/ 1526850 w 4094502"/>
                <a:gd name="connsiteY3" fmla="*/ 2555875 h 3272380"/>
                <a:gd name="connsiteX4" fmla="*/ 1599875 w 4094502"/>
                <a:gd name="connsiteY4" fmla="*/ 2470150 h 3272380"/>
                <a:gd name="connsiteX5" fmla="*/ 464640 w 4094502"/>
                <a:gd name="connsiteY5" fmla="*/ 303480 h 3272380"/>
                <a:gd name="connsiteX6" fmla="*/ 3606192 w 4094502"/>
                <a:gd name="connsiteY6" fmla="*/ 466442 h 3272380"/>
                <a:gd name="connsiteX7" fmla="*/ 3334588 w 4094502"/>
                <a:gd name="connsiteY7" fmla="*/ 2747915 h 3272380"/>
                <a:gd name="connsiteX8" fmla="*/ 274517 w 4094502"/>
                <a:gd name="connsiteY8" fmla="*/ 2114173 h 3272380"/>
                <a:gd name="connsiteX9" fmla="*/ 464640 w 4094502"/>
                <a:gd name="connsiteY9" fmla="*/ 303480 h 3272380"/>
                <a:gd name="connsiteX10" fmla="*/ 409248 w 4094502"/>
                <a:gd name="connsiteY10" fmla="*/ 80088 h 3272380"/>
                <a:gd name="connsiteX11" fmla="*/ 261669 w 4094502"/>
                <a:gd name="connsiteY11" fmla="*/ 189140 h 3272380"/>
                <a:gd name="connsiteX12" fmla="*/ 71482 w 4094502"/>
                <a:gd name="connsiteY12" fmla="*/ 2192886 h 3272380"/>
                <a:gd name="connsiteX13" fmla="*/ 169802 w 4094502"/>
                <a:gd name="connsiteY13" fmla="*/ 2380836 h 3272380"/>
                <a:gd name="connsiteX14" fmla="*/ 3393948 w 4094502"/>
                <a:gd name="connsiteY14" fmla="*/ 3177816 h 3272380"/>
                <a:gd name="connsiteX15" fmla="*/ 3638476 w 4094502"/>
                <a:gd name="connsiteY15" fmla="*/ 3069137 h 3272380"/>
                <a:gd name="connsiteX16" fmla="*/ 3991683 w 4094502"/>
                <a:gd name="connsiteY16" fmla="*/ 370272 h 3272380"/>
                <a:gd name="connsiteX17" fmla="*/ 3855834 w 4094502"/>
                <a:gd name="connsiteY17" fmla="*/ 171027 h 3272380"/>
                <a:gd name="connsiteX18" fmla="*/ 468670 w 4094502"/>
                <a:gd name="connsiteY18" fmla="*/ 80461 h 3272380"/>
                <a:gd name="connsiteX19" fmla="*/ 409248 w 4094502"/>
                <a:gd name="connsiteY19" fmla="*/ 80088 h 3272380"/>
                <a:gd name="connsiteX20" fmla="*/ 387026 w 4094502"/>
                <a:gd name="connsiteY20" fmla="*/ 0 h 3272380"/>
                <a:gd name="connsiteX21" fmla="*/ 3949376 w 4094502"/>
                <a:gd name="connsiteY21" fmla="*/ 95250 h 3272380"/>
                <a:gd name="connsiteX22" fmla="*/ 4092251 w 4094502"/>
                <a:gd name="connsiteY22" fmla="*/ 304800 h 3272380"/>
                <a:gd name="connsiteX23" fmla="*/ 3720776 w 4094502"/>
                <a:gd name="connsiteY23" fmla="*/ 3143250 h 3272380"/>
                <a:gd name="connsiteX24" fmla="*/ 3463601 w 4094502"/>
                <a:gd name="connsiteY24" fmla="*/ 3257550 h 3272380"/>
                <a:gd name="connsiteX25" fmla="*/ 72701 w 4094502"/>
                <a:gd name="connsiteY25" fmla="*/ 2419350 h 3272380"/>
                <a:gd name="connsiteX26" fmla="*/ 6026 w 4094502"/>
                <a:gd name="connsiteY26" fmla="*/ 2238375 h 3272380"/>
                <a:gd name="connsiteX27" fmla="*/ 206051 w 4094502"/>
                <a:gd name="connsiteY27" fmla="*/ 114300 h 3272380"/>
                <a:gd name="connsiteX28" fmla="*/ 387026 w 4094502"/>
                <a:gd name="connsiteY28" fmla="*/ 0 h 3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94502" h="3272380">
                  <a:moveTo>
                    <a:pt x="1599875" y="2470150"/>
                  </a:moveTo>
                  <a:cubicBezTo>
                    <a:pt x="1640206" y="2470150"/>
                    <a:pt x="1672900" y="2508530"/>
                    <a:pt x="1672900" y="2555875"/>
                  </a:cubicBezTo>
                  <a:cubicBezTo>
                    <a:pt x="1672900" y="2603220"/>
                    <a:pt x="1640206" y="2641600"/>
                    <a:pt x="1599875" y="2641600"/>
                  </a:cubicBezTo>
                  <a:cubicBezTo>
                    <a:pt x="1559544" y="2641600"/>
                    <a:pt x="1526850" y="2603220"/>
                    <a:pt x="1526850" y="2555875"/>
                  </a:cubicBezTo>
                  <a:cubicBezTo>
                    <a:pt x="1526850" y="2508530"/>
                    <a:pt x="1559544" y="2470150"/>
                    <a:pt x="1599875" y="2470150"/>
                  </a:cubicBezTo>
                  <a:close/>
                  <a:moveTo>
                    <a:pt x="464640" y="303480"/>
                  </a:moveTo>
                  <a:lnTo>
                    <a:pt x="3606192" y="466442"/>
                  </a:lnTo>
                  <a:lnTo>
                    <a:pt x="3334588" y="2747915"/>
                  </a:lnTo>
                  <a:lnTo>
                    <a:pt x="274517" y="2114173"/>
                  </a:lnTo>
                  <a:lnTo>
                    <a:pt x="464640" y="303480"/>
                  </a:lnTo>
                  <a:close/>
                  <a:moveTo>
                    <a:pt x="409248" y="80088"/>
                  </a:moveTo>
                  <a:cubicBezTo>
                    <a:pt x="286405" y="83901"/>
                    <a:pt x="269594" y="120461"/>
                    <a:pt x="261669" y="189140"/>
                  </a:cubicBezTo>
                  <a:lnTo>
                    <a:pt x="71482" y="2192886"/>
                  </a:lnTo>
                  <a:cubicBezTo>
                    <a:pt x="53873" y="2331582"/>
                    <a:pt x="66380" y="2351272"/>
                    <a:pt x="169802" y="2380836"/>
                  </a:cubicBezTo>
                  <a:lnTo>
                    <a:pt x="3393948" y="3177816"/>
                  </a:lnTo>
                  <a:cubicBezTo>
                    <a:pt x="3506739" y="3198948"/>
                    <a:pt x="3605269" y="3248812"/>
                    <a:pt x="3638476" y="3069137"/>
                  </a:cubicBezTo>
                  <a:lnTo>
                    <a:pt x="3991683" y="370272"/>
                  </a:lnTo>
                  <a:cubicBezTo>
                    <a:pt x="4000740" y="294800"/>
                    <a:pt x="4030096" y="179926"/>
                    <a:pt x="3855834" y="171027"/>
                  </a:cubicBezTo>
                  <a:lnTo>
                    <a:pt x="468670" y="80461"/>
                  </a:lnTo>
                  <a:cubicBezTo>
                    <a:pt x="446510" y="79667"/>
                    <a:pt x="426797" y="79543"/>
                    <a:pt x="409248" y="80088"/>
                  </a:cubicBezTo>
                  <a:close/>
                  <a:moveTo>
                    <a:pt x="387026" y="0"/>
                  </a:moveTo>
                  <a:lnTo>
                    <a:pt x="3949376" y="95250"/>
                  </a:lnTo>
                  <a:cubicBezTo>
                    <a:pt x="4085901" y="107950"/>
                    <a:pt x="4101776" y="225425"/>
                    <a:pt x="4092251" y="304800"/>
                  </a:cubicBezTo>
                  <a:lnTo>
                    <a:pt x="3720776" y="3143250"/>
                  </a:lnTo>
                  <a:cubicBezTo>
                    <a:pt x="3685851" y="3298825"/>
                    <a:pt x="3558851" y="3279775"/>
                    <a:pt x="3463601" y="3257550"/>
                  </a:cubicBezTo>
                  <a:lnTo>
                    <a:pt x="72701" y="2419350"/>
                  </a:lnTo>
                  <a:cubicBezTo>
                    <a:pt x="-19374" y="2374900"/>
                    <a:pt x="-324" y="2346325"/>
                    <a:pt x="6026" y="2238375"/>
                  </a:cubicBezTo>
                  <a:lnTo>
                    <a:pt x="206051" y="114300"/>
                  </a:lnTo>
                  <a:cubicBezTo>
                    <a:pt x="215576" y="31750"/>
                    <a:pt x="247326" y="0"/>
                    <a:pt x="3870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dirty="0">
                <a:latin typeface="Segoe UI" pitchFamily="34" charset="0"/>
              </a:endParaRPr>
            </a:p>
          </p:txBody>
        </p:sp>
      </p:grpSp>
      <p:grpSp>
        <p:nvGrpSpPr>
          <p:cNvPr id="72" name="Group 71"/>
          <p:cNvGrpSpPr/>
          <p:nvPr/>
        </p:nvGrpSpPr>
        <p:grpSpPr>
          <a:xfrm>
            <a:off x="7722743" y="3039203"/>
            <a:ext cx="986702" cy="824681"/>
            <a:chOff x="667062" y="3179479"/>
            <a:chExt cx="1017976" cy="850819"/>
          </a:xfrm>
          <a:solidFill>
            <a:schemeClr val="bg1"/>
          </a:solidFill>
        </p:grpSpPr>
        <p:sp>
          <p:nvSpPr>
            <p:cNvPr id="73" name="Freeform 72"/>
            <p:cNvSpPr/>
            <p:nvPr/>
          </p:nvSpPr>
          <p:spPr>
            <a:xfrm>
              <a:off x="955132" y="3179479"/>
              <a:ext cx="729906" cy="716383"/>
            </a:xfrm>
            <a:custGeom>
              <a:avLst/>
              <a:gdLst>
                <a:gd name="connsiteX0" fmla="*/ 992965 w 1413367"/>
                <a:gd name="connsiteY0" fmla="*/ 998817 h 1522526"/>
                <a:gd name="connsiteX1" fmla="*/ 1003490 w 1413367"/>
                <a:gd name="connsiteY1" fmla="*/ 1002500 h 1522526"/>
                <a:gd name="connsiteX2" fmla="*/ 1110648 w 1413367"/>
                <a:gd name="connsiteY2" fmla="*/ 1036732 h 1522526"/>
                <a:gd name="connsiteX3" fmla="*/ 1228224 w 1413367"/>
                <a:gd name="connsiteY3" fmla="*/ 1091799 h 1522526"/>
                <a:gd name="connsiteX4" fmla="*/ 1293710 w 1413367"/>
                <a:gd name="connsiteY4" fmla="*/ 1137937 h 1522526"/>
                <a:gd name="connsiteX5" fmla="*/ 1323178 w 1413367"/>
                <a:gd name="connsiteY5" fmla="*/ 1187646 h 1522526"/>
                <a:gd name="connsiteX6" fmla="*/ 1340257 w 1413367"/>
                <a:gd name="connsiteY6" fmla="*/ 1220010 h 1522526"/>
                <a:gd name="connsiteX7" fmla="*/ 1413367 w 1413367"/>
                <a:gd name="connsiteY7" fmla="*/ 1463277 h 1522526"/>
                <a:gd name="connsiteX8" fmla="*/ 1177029 w 1413367"/>
                <a:gd name="connsiteY8" fmla="*/ 1493045 h 1522526"/>
                <a:gd name="connsiteX9" fmla="*/ 1132974 w 1413367"/>
                <a:gd name="connsiteY9" fmla="*/ 1439469 h 1522526"/>
                <a:gd name="connsiteX10" fmla="*/ 1151130 w 1413367"/>
                <a:gd name="connsiteY10" fmla="*/ 1492451 h 1522526"/>
                <a:gd name="connsiteX11" fmla="*/ 267073 w 1413367"/>
                <a:gd name="connsiteY11" fmla="*/ 1497214 h 1522526"/>
                <a:gd name="connsiteX12" fmla="*/ 250922 w 1413367"/>
                <a:gd name="connsiteY12" fmla="*/ 1492951 h 1522526"/>
                <a:gd name="connsiteX13" fmla="*/ 273457 w 1413367"/>
                <a:gd name="connsiteY13" fmla="*/ 1446229 h 1522526"/>
                <a:gd name="connsiteX14" fmla="*/ 221069 w 1413367"/>
                <a:gd name="connsiteY14" fmla="*/ 1493854 h 1522526"/>
                <a:gd name="connsiteX15" fmla="*/ 668 w 1413367"/>
                <a:gd name="connsiteY15" fmla="*/ 1482327 h 1522526"/>
                <a:gd name="connsiteX16" fmla="*/ 61391 w 1413367"/>
                <a:gd name="connsiteY16" fmla="*/ 1223961 h 1522526"/>
                <a:gd name="connsiteX17" fmla="*/ 92644 w 1413367"/>
                <a:gd name="connsiteY17" fmla="*/ 1157285 h 1522526"/>
                <a:gd name="connsiteX18" fmla="*/ 153665 w 1413367"/>
                <a:gd name="connsiteY18" fmla="*/ 1120077 h 1522526"/>
                <a:gd name="connsiteX19" fmla="*/ 251893 w 1413367"/>
                <a:gd name="connsiteY19" fmla="*/ 1078404 h 1522526"/>
                <a:gd name="connsiteX20" fmla="*/ 376911 w 1413367"/>
                <a:gd name="connsiteY20" fmla="*/ 1029290 h 1522526"/>
                <a:gd name="connsiteX21" fmla="*/ 410479 w 1413367"/>
                <a:gd name="connsiteY21" fmla="*/ 1016502 h 1522526"/>
                <a:gd name="connsiteX22" fmla="*/ 592543 w 1413367"/>
                <a:gd name="connsiteY22" fmla="*/ 1272398 h 1522526"/>
                <a:gd name="connsiteX23" fmla="*/ 763993 w 1413367"/>
                <a:gd name="connsiteY23" fmla="*/ 1379555 h 1522526"/>
                <a:gd name="connsiteX24" fmla="*/ 883056 w 1413367"/>
                <a:gd name="connsiteY24" fmla="*/ 1243823 h 1522526"/>
                <a:gd name="connsiteX25" fmla="*/ 992965 w 1413367"/>
                <a:gd name="connsiteY25" fmla="*/ 998817 h 1522526"/>
                <a:gd name="connsiteX26" fmla="*/ 856178 w 1413367"/>
                <a:gd name="connsiteY26" fmla="*/ 852696 h 1522526"/>
                <a:gd name="connsiteX27" fmla="*/ 851682 w 1413367"/>
                <a:gd name="connsiteY27" fmla="*/ 923321 h 1522526"/>
                <a:gd name="connsiteX28" fmla="*/ 959840 w 1413367"/>
                <a:gd name="connsiteY28" fmla="*/ 978198 h 1522526"/>
                <a:gd name="connsiteX29" fmla="*/ 885437 w 1413367"/>
                <a:gd name="connsiteY29" fmla="*/ 1177148 h 1522526"/>
                <a:gd name="connsiteX30" fmla="*/ 747325 w 1413367"/>
                <a:gd name="connsiteY30" fmla="*/ 1341455 h 1522526"/>
                <a:gd name="connsiteX31" fmla="*/ 556825 w 1413367"/>
                <a:gd name="connsiteY31" fmla="*/ 1191436 h 1522526"/>
                <a:gd name="connsiteX32" fmla="*/ 439913 w 1413367"/>
                <a:gd name="connsiteY32" fmla="*/ 1004825 h 1522526"/>
                <a:gd name="connsiteX33" fmla="*/ 551936 w 1413367"/>
                <a:gd name="connsiteY33" fmla="*/ 931359 h 1522526"/>
                <a:gd name="connsiteX34" fmla="*/ 550504 w 1413367"/>
                <a:gd name="connsiteY34" fmla="*/ 858311 h 1522526"/>
                <a:gd name="connsiteX35" fmla="*/ 621119 w 1413367"/>
                <a:gd name="connsiteY35" fmla="*/ 900922 h 1522526"/>
                <a:gd name="connsiteX36" fmla="*/ 728276 w 1413367"/>
                <a:gd name="connsiteY36" fmla="*/ 915210 h 1522526"/>
                <a:gd name="connsiteX37" fmla="*/ 821144 w 1413367"/>
                <a:gd name="connsiteY37" fmla="*/ 874729 h 1522526"/>
                <a:gd name="connsiteX38" fmla="*/ 856178 w 1413367"/>
                <a:gd name="connsiteY38" fmla="*/ 852696 h 1522526"/>
                <a:gd name="connsiteX39" fmla="*/ 1041767 w 1413367"/>
                <a:gd name="connsiteY39" fmla="*/ 314309 h 1522526"/>
                <a:gd name="connsiteX40" fmla="*/ 1048139 w 1413367"/>
                <a:gd name="connsiteY40" fmla="*/ 320855 h 1522526"/>
                <a:gd name="connsiteX41" fmla="*/ 1074929 w 1413367"/>
                <a:gd name="connsiteY41" fmla="*/ 428013 h 1522526"/>
                <a:gd name="connsiteX42" fmla="*/ 1101718 w 1413367"/>
                <a:gd name="connsiteY42" fmla="*/ 569403 h 1522526"/>
                <a:gd name="connsiteX43" fmla="*/ 1110648 w 1413367"/>
                <a:gd name="connsiteY43" fmla="*/ 704839 h 1522526"/>
                <a:gd name="connsiteX44" fmla="*/ 1107671 w 1413367"/>
                <a:gd name="connsiteY44" fmla="*/ 789672 h 1522526"/>
                <a:gd name="connsiteX45" fmla="*/ 1082370 w 1413367"/>
                <a:gd name="connsiteY45" fmla="*/ 850693 h 1522526"/>
                <a:gd name="connsiteX46" fmla="*/ 1036232 w 1413367"/>
                <a:gd name="connsiteY46" fmla="*/ 859623 h 1522526"/>
                <a:gd name="connsiteX47" fmla="*/ 963305 w 1413367"/>
                <a:gd name="connsiteY47" fmla="*/ 853670 h 1522526"/>
                <a:gd name="connsiteX48" fmla="*/ 908238 w 1413367"/>
                <a:gd name="connsiteY48" fmla="*/ 834322 h 1522526"/>
                <a:gd name="connsiteX49" fmla="*/ 915679 w 1413367"/>
                <a:gd name="connsiteY49" fmla="*/ 813485 h 1522526"/>
                <a:gd name="connsiteX50" fmla="*/ 945445 w 1413367"/>
                <a:gd name="connsiteY50" fmla="*/ 773301 h 1522526"/>
                <a:gd name="connsiteX51" fmla="*/ 973724 w 1413367"/>
                <a:gd name="connsiteY51" fmla="*/ 704839 h 1522526"/>
                <a:gd name="connsiteX52" fmla="*/ 979677 w 1413367"/>
                <a:gd name="connsiteY52" fmla="*/ 675072 h 1522526"/>
                <a:gd name="connsiteX53" fmla="*/ 997536 w 1413367"/>
                <a:gd name="connsiteY53" fmla="*/ 655725 h 1522526"/>
                <a:gd name="connsiteX54" fmla="*/ 1022838 w 1413367"/>
                <a:gd name="connsiteY54" fmla="*/ 579821 h 1522526"/>
                <a:gd name="connsiteX55" fmla="*/ 1040697 w 1413367"/>
                <a:gd name="connsiteY55" fmla="*/ 499452 h 1522526"/>
                <a:gd name="connsiteX56" fmla="*/ 1042186 w 1413367"/>
                <a:gd name="connsiteY56" fmla="*/ 463733 h 1522526"/>
                <a:gd name="connsiteX57" fmla="*/ 1025814 w 1413367"/>
                <a:gd name="connsiteY57" fmla="*/ 430990 h 1522526"/>
                <a:gd name="connsiteX58" fmla="*/ 1009443 w 1413367"/>
                <a:gd name="connsiteY58" fmla="*/ 416107 h 1522526"/>
                <a:gd name="connsiteX59" fmla="*/ 1006466 w 1413367"/>
                <a:gd name="connsiteY59" fmla="*/ 386340 h 1522526"/>
                <a:gd name="connsiteX60" fmla="*/ 1009443 w 1413367"/>
                <a:gd name="connsiteY60" fmla="*/ 350621 h 1522526"/>
                <a:gd name="connsiteX61" fmla="*/ 1024326 w 1413367"/>
                <a:gd name="connsiteY61" fmla="*/ 328297 h 1522526"/>
                <a:gd name="connsiteX62" fmla="*/ 1041767 w 1413367"/>
                <a:gd name="connsiteY62" fmla="*/ 314309 h 1522526"/>
                <a:gd name="connsiteX63" fmla="*/ 616358 w 1413367"/>
                <a:gd name="connsiteY63" fmla="*/ 96060 h 1522526"/>
                <a:gd name="connsiteX64" fmla="*/ 509202 w 1413367"/>
                <a:gd name="connsiteY64" fmla="*/ 431816 h 1522526"/>
                <a:gd name="connsiteX65" fmla="*/ 654458 w 1413367"/>
                <a:gd name="connsiteY65" fmla="*/ 184165 h 1522526"/>
                <a:gd name="connsiteX66" fmla="*/ 616358 w 1413367"/>
                <a:gd name="connsiteY66" fmla="*/ 96060 h 1522526"/>
                <a:gd name="connsiteX67" fmla="*/ 651876 w 1413367"/>
                <a:gd name="connsiteY67" fmla="*/ 0 h 1522526"/>
                <a:gd name="connsiteX68" fmla="*/ 696401 w 1413367"/>
                <a:gd name="connsiteY68" fmla="*/ 372 h 1522526"/>
                <a:gd name="connsiteX69" fmla="*/ 757918 w 1413367"/>
                <a:gd name="connsiteY69" fmla="*/ 6326 h 1522526"/>
                <a:gd name="connsiteX70" fmla="*/ 829357 w 1413367"/>
                <a:gd name="connsiteY70" fmla="*/ 38076 h 1522526"/>
                <a:gd name="connsiteX71" fmla="*/ 910718 w 1413367"/>
                <a:gd name="connsiteY71" fmla="*/ 103562 h 1522526"/>
                <a:gd name="connsiteX72" fmla="*/ 1005970 w 1413367"/>
                <a:gd name="connsiteY72" fmla="*/ 216673 h 1522526"/>
                <a:gd name="connsiteX73" fmla="*/ 1041689 w 1413367"/>
                <a:gd name="connsiteY73" fmla="*/ 276206 h 1522526"/>
                <a:gd name="connsiteX74" fmla="*/ 1025814 w 1413367"/>
                <a:gd name="connsiteY74" fmla="*/ 313909 h 1522526"/>
                <a:gd name="connsiteX75" fmla="*/ 992079 w 1413367"/>
                <a:gd name="connsiteY75" fmla="*/ 331769 h 1522526"/>
                <a:gd name="connsiteX76" fmla="*/ 968266 w 1413367"/>
                <a:gd name="connsiteY76" fmla="*/ 311925 h 1522526"/>
                <a:gd name="connsiteX77" fmla="*/ 914687 w 1413367"/>
                <a:gd name="connsiteY77" fmla="*/ 256361 h 1522526"/>
                <a:gd name="connsiteX78" fmla="*/ 819435 w 1413367"/>
                <a:gd name="connsiteY78" fmla="*/ 210720 h 1522526"/>
                <a:gd name="connsiteX79" fmla="*/ 716246 w 1413367"/>
                <a:gd name="connsiteY79" fmla="*/ 210720 h 1522526"/>
                <a:gd name="connsiteX80" fmla="*/ 850617 w 1413367"/>
                <a:gd name="connsiteY80" fmla="*/ 240487 h 1522526"/>
                <a:gd name="connsiteX81" fmla="*/ 916103 w 1413367"/>
                <a:gd name="connsiteY81" fmla="*/ 279721 h 1522526"/>
                <a:gd name="connsiteX82" fmla="*/ 978269 w 1413367"/>
                <a:gd name="connsiteY82" fmla="*/ 344718 h 1522526"/>
                <a:gd name="connsiteX83" fmla="*/ 969452 w 1413367"/>
                <a:gd name="connsiteY83" fmla="*/ 378896 h 1522526"/>
                <a:gd name="connsiteX84" fmla="*/ 969452 w 1413367"/>
                <a:gd name="connsiteY84" fmla="*/ 451651 h 1522526"/>
                <a:gd name="connsiteX85" fmla="*/ 1003488 w 1413367"/>
                <a:gd name="connsiteY85" fmla="*/ 478628 h 1522526"/>
                <a:gd name="connsiteX86" fmla="*/ 967232 w 1413367"/>
                <a:gd name="connsiteY86" fmla="*/ 638035 h 1522526"/>
                <a:gd name="connsiteX87" fmla="*/ 946515 w 1413367"/>
                <a:gd name="connsiteY87" fmla="*/ 651932 h 1522526"/>
                <a:gd name="connsiteX88" fmla="*/ 838644 w 1413367"/>
                <a:gd name="connsiteY88" fmla="*/ 831290 h 1522526"/>
                <a:gd name="connsiteX89" fmla="*/ 749707 w 1413367"/>
                <a:gd name="connsiteY89" fmla="*/ 893779 h 1522526"/>
                <a:gd name="connsiteX90" fmla="*/ 663982 w 1413367"/>
                <a:gd name="connsiteY90" fmla="*/ 893779 h 1522526"/>
                <a:gd name="connsiteX91" fmla="*/ 542921 w 1413367"/>
                <a:gd name="connsiteY91" fmla="*/ 821966 h 1522526"/>
                <a:gd name="connsiteX92" fmla="*/ 450782 w 1413367"/>
                <a:gd name="connsiteY92" fmla="*/ 643758 h 1522526"/>
                <a:gd name="connsiteX93" fmla="*/ 390111 w 1413367"/>
                <a:gd name="connsiteY93" fmla="*/ 503970 h 1522526"/>
                <a:gd name="connsiteX94" fmla="*/ 413787 w 1413367"/>
                <a:gd name="connsiteY94" fmla="*/ 464730 h 1522526"/>
                <a:gd name="connsiteX95" fmla="*/ 402973 w 1413367"/>
                <a:gd name="connsiteY95" fmla="*/ 399317 h 1522526"/>
                <a:gd name="connsiteX96" fmla="*/ 376911 w 1413367"/>
                <a:gd name="connsiteY96" fmla="*/ 419083 h 1522526"/>
                <a:gd name="connsiteX97" fmla="*/ 361036 w 1413367"/>
                <a:gd name="connsiteY97" fmla="*/ 438927 h 1522526"/>
                <a:gd name="connsiteX98" fmla="*/ 347145 w 1413367"/>
                <a:gd name="connsiteY98" fmla="*/ 476631 h 1522526"/>
                <a:gd name="connsiteX99" fmla="*/ 353098 w 1413367"/>
                <a:gd name="connsiteY99" fmla="*/ 514335 h 1522526"/>
                <a:gd name="connsiteX100" fmla="*/ 363020 w 1413367"/>
                <a:gd name="connsiteY100" fmla="*/ 571883 h 1522526"/>
                <a:gd name="connsiteX101" fmla="*/ 386833 w 1413367"/>
                <a:gd name="connsiteY101" fmla="*/ 665150 h 1522526"/>
                <a:gd name="connsiteX102" fmla="*/ 412630 w 1413367"/>
                <a:gd name="connsiteY102" fmla="*/ 686979 h 1522526"/>
                <a:gd name="connsiteX103" fmla="*/ 428506 w 1413367"/>
                <a:gd name="connsiteY103" fmla="*/ 728652 h 1522526"/>
                <a:gd name="connsiteX104" fmla="*/ 466210 w 1413367"/>
                <a:gd name="connsiteY104" fmla="*/ 802075 h 1522526"/>
                <a:gd name="connsiteX105" fmla="*/ 482085 w 1413367"/>
                <a:gd name="connsiteY105" fmla="*/ 847716 h 1522526"/>
                <a:gd name="connsiteX106" fmla="*/ 438428 w 1413367"/>
                <a:gd name="connsiteY106" fmla="*/ 859623 h 1522526"/>
                <a:gd name="connsiteX107" fmla="*/ 374927 w 1413367"/>
                <a:gd name="connsiteY107" fmla="*/ 867560 h 1522526"/>
                <a:gd name="connsiteX108" fmla="*/ 317379 w 1413367"/>
                <a:gd name="connsiteY108" fmla="*/ 853670 h 1522526"/>
                <a:gd name="connsiteX109" fmla="*/ 291581 w 1413367"/>
                <a:gd name="connsiteY109" fmla="*/ 810012 h 1522526"/>
                <a:gd name="connsiteX110" fmla="*/ 279675 w 1413367"/>
                <a:gd name="connsiteY110" fmla="*/ 732620 h 1522526"/>
                <a:gd name="connsiteX111" fmla="*/ 283644 w 1413367"/>
                <a:gd name="connsiteY111" fmla="*/ 631415 h 1522526"/>
                <a:gd name="connsiteX112" fmla="*/ 315394 w 1413367"/>
                <a:gd name="connsiteY112" fmla="*/ 415114 h 1522526"/>
                <a:gd name="connsiteX113" fmla="*/ 388817 w 1413367"/>
                <a:gd name="connsiteY113" fmla="*/ 194845 h 1522526"/>
                <a:gd name="connsiteX114" fmla="*/ 450334 w 1413367"/>
                <a:gd name="connsiteY114" fmla="*/ 93640 h 1522526"/>
                <a:gd name="connsiteX115" fmla="*/ 509867 w 1413367"/>
                <a:gd name="connsiteY115" fmla="*/ 44029 h 1522526"/>
                <a:gd name="connsiteX116" fmla="*/ 563446 w 1413367"/>
                <a:gd name="connsiteY116" fmla="*/ 36092 h 1522526"/>
                <a:gd name="connsiteX117" fmla="*/ 609087 w 1413367"/>
                <a:gd name="connsiteY117" fmla="*/ 4341 h 1522526"/>
                <a:gd name="connsiteX118" fmla="*/ 651876 w 1413367"/>
                <a:gd name="connsiteY118" fmla="*/ 0 h 1522526"/>
                <a:gd name="connsiteX0" fmla="*/ 992965 w 1487186"/>
                <a:gd name="connsiteY0" fmla="*/ 998817 h 1522526"/>
                <a:gd name="connsiteX1" fmla="*/ 1003490 w 1487186"/>
                <a:gd name="connsiteY1" fmla="*/ 1002500 h 1522526"/>
                <a:gd name="connsiteX2" fmla="*/ 1110648 w 1487186"/>
                <a:gd name="connsiteY2" fmla="*/ 1036732 h 1522526"/>
                <a:gd name="connsiteX3" fmla="*/ 1228224 w 1487186"/>
                <a:gd name="connsiteY3" fmla="*/ 1091799 h 1522526"/>
                <a:gd name="connsiteX4" fmla="*/ 1293710 w 1487186"/>
                <a:gd name="connsiteY4" fmla="*/ 1137937 h 1522526"/>
                <a:gd name="connsiteX5" fmla="*/ 1323178 w 1487186"/>
                <a:gd name="connsiteY5" fmla="*/ 1187646 h 1522526"/>
                <a:gd name="connsiteX6" fmla="*/ 1340257 w 1487186"/>
                <a:gd name="connsiteY6" fmla="*/ 1220010 h 1522526"/>
                <a:gd name="connsiteX7" fmla="*/ 1487186 w 1487186"/>
                <a:gd name="connsiteY7" fmla="*/ 1448990 h 1522526"/>
                <a:gd name="connsiteX8" fmla="*/ 1177029 w 1487186"/>
                <a:gd name="connsiteY8" fmla="*/ 1493045 h 1522526"/>
                <a:gd name="connsiteX9" fmla="*/ 1132974 w 1487186"/>
                <a:gd name="connsiteY9" fmla="*/ 1439469 h 1522526"/>
                <a:gd name="connsiteX10" fmla="*/ 1151130 w 1487186"/>
                <a:gd name="connsiteY10" fmla="*/ 1492451 h 1522526"/>
                <a:gd name="connsiteX11" fmla="*/ 267073 w 1487186"/>
                <a:gd name="connsiteY11" fmla="*/ 1497214 h 1522526"/>
                <a:gd name="connsiteX12" fmla="*/ 250922 w 1487186"/>
                <a:gd name="connsiteY12" fmla="*/ 1492951 h 1522526"/>
                <a:gd name="connsiteX13" fmla="*/ 273457 w 1487186"/>
                <a:gd name="connsiteY13" fmla="*/ 1446229 h 1522526"/>
                <a:gd name="connsiteX14" fmla="*/ 221069 w 1487186"/>
                <a:gd name="connsiteY14" fmla="*/ 1493854 h 1522526"/>
                <a:gd name="connsiteX15" fmla="*/ 668 w 1487186"/>
                <a:gd name="connsiteY15" fmla="*/ 1482327 h 1522526"/>
                <a:gd name="connsiteX16" fmla="*/ 61391 w 1487186"/>
                <a:gd name="connsiteY16" fmla="*/ 1223961 h 1522526"/>
                <a:gd name="connsiteX17" fmla="*/ 92644 w 1487186"/>
                <a:gd name="connsiteY17" fmla="*/ 1157285 h 1522526"/>
                <a:gd name="connsiteX18" fmla="*/ 153665 w 1487186"/>
                <a:gd name="connsiteY18" fmla="*/ 1120077 h 1522526"/>
                <a:gd name="connsiteX19" fmla="*/ 251893 w 1487186"/>
                <a:gd name="connsiteY19" fmla="*/ 1078404 h 1522526"/>
                <a:gd name="connsiteX20" fmla="*/ 376911 w 1487186"/>
                <a:gd name="connsiteY20" fmla="*/ 1029290 h 1522526"/>
                <a:gd name="connsiteX21" fmla="*/ 410479 w 1487186"/>
                <a:gd name="connsiteY21" fmla="*/ 1016502 h 1522526"/>
                <a:gd name="connsiteX22" fmla="*/ 592543 w 1487186"/>
                <a:gd name="connsiteY22" fmla="*/ 1272398 h 1522526"/>
                <a:gd name="connsiteX23" fmla="*/ 763993 w 1487186"/>
                <a:gd name="connsiteY23" fmla="*/ 1379555 h 1522526"/>
                <a:gd name="connsiteX24" fmla="*/ 883056 w 1487186"/>
                <a:gd name="connsiteY24" fmla="*/ 1243823 h 1522526"/>
                <a:gd name="connsiteX25" fmla="*/ 992965 w 1487186"/>
                <a:gd name="connsiteY25" fmla="*/ 998817 h 1522526"/>
                <a:gd name="connsiteX26" fmla="*/ 856178 w 1487186"/>
                <a:gd name="connsiteY26" fmla="*/ 852696 h 1522526"/>
                <a:gd name="connsiteX27" fmla="*/ 851682 w 1487186"/>
                <a:gd name="connsiteY27" fmla="*/ 923321 h 1522526"/>
                <a:gd name="connsiteX28" fmla="*/ 959840 w 1487186"/>
                <a:gd name="connsiteY28" fmla="*/ 978198 h 1522526"/>
                <a:gd name="connsiteX29" fmla="*/ 885437 w 1487186"/>
                <a:gd name="connsiteY29" fmla="*/ 1177148 h 1522526"/>
                <a:gd name="connsiteX30" fmla="*/ 747325 w 1487186"/>
                <a:gd name="connsiteY30" fmla="*/ 1341455 h 1522526"/>
                <a:gd name="connsiteX31" fmla="*/ 556825 w 1487186"/>
                <a:gd name="connsiteY31" fmla="*/ 1191436 h 1522526"/>
                <a:gd name="connsiteX32" fmla="*/ 439913 w 1487186"/>
                <a:gd name="connsiteY32" fmla="*/ 1004825 h 1522526"/>
                <a:gd name="connsiteX33" fmla="*/ 551936 w 1487186"/>
                <a:gd name="connsiteY33" fmla="*/ 931359 h 1522526"/>
                <a:gd name="connsiteX34" fmla="*/ 550504 w 1487186"/>
                <a:gd name="connsiteY34" fmla="*/ 858311 h 1522526"/>
                <a:gd name="connsiteX35" fmla="*/ 621119 w 1487186"/>
                <a:gd name="connsiteY35" fmla="*/ 900922 h 1522526"/>
                <a:gd name="connsiteX36" fmla="*/ 728276 w 1487186"/>
                <a:gd name="connsiteY36" fmla="*/ 915210 h 1522526"/>
                <a:gd name="connsiteX37" fmla="*/ 821144 w 1487186"/>
                <a:gd name="connsiteY37" fmla="*/ 874729 h 1522526"/>
                <a:gd name="connsiteX38" fmla="*/ 856178 w 1487186"/>
                <a:gd name="connsiteY38" fmla="*/ 852696 h 1522526"/>
                <a:gd name="connsiteX39" fmla="*/ 1041767 w 1487186"/>
                <a:gd name="connsiteY39" fmla="*/ 314309 h 1522526"/>
                <a:gd name="connsiteX40" fmla="*/ 1048139 w 1487186"/>
                <a:gd name="connsiteY40" fmla="*/ 320855 h 1522526"/>
                <a:gd name="connsiteX41" fmla="*/ 1074929 w 1487186"/>
                <a:gd name="connsiteY41" fmla="*/ 428013 h 1522526"/>
                <a:gd name="connsiteX42" fmla="*/ 1101718 w 1487186"/>
                <a:gd name="connsiteY42" fmla="*/ 569403 h 1522526"/>
                <a:gd name="connsiteX43" fmla="*/ 1110648 w 1487186"/>
                <a:gd name="connsiteY43" fmla="*/ 704839 h 1522526"/>
                <a:gd name="connsiteX44" fmla="*/ 1107671 w 1487186"/>
                <a:gd name="connsiteY44" fmla="*/ 789672 h 1522526"/>
                <a:gd name="connsiteX45" fmla="*/ 1082370 w 1487186"/>
                <a:gd name="connsiteY45" fmla="*/ 850693 h 1522526"/>
                <a:gd name="connsiteX46" fmla="*/ 1036232 w 1487186"/>
                <a:gd name="connsiteY46" fmla="*/ 859623 h 1522526"/>
                <a:gd name="connsiteX47" fmla="*/ 963305 w 1487186"/>
                <a:gd name="connsiteY47" fmla="*/ 853670 h 1522526"/>
                <a:gd name="connsiteX48" fmla="*/ 908238 w 1487186"/>
                <a:gd name="connsiteY48" fmla="*/ 834322 h 1522526"/>
                <a:gd name="connsiteX49" fmla="*/ 915679 w 1487186"/>
                <a:gd name="connsiteY49" fmla="*/ 813485 h 1522526"/>
                <a:gd name="connsiteX50" fmla="*/ 945445 w 1487186"/>
                <a:gd name="connsiteY50" fmla="*/ 773301 h 1522526"/>
                <a:gd name="connsiteX51" fmla="*/ 973724 w 1487186"/>
                <a:gd name="connsiteY51" fmla="*/ 704839 h 1522526"/>
                <a:gd name="connsiteX52" fmla="*/ 979677 w 1487186"/>
                <a:gd name="connsiteY52" fmla="*/ 675072 h 1522526"/>
                <a:gd name="connsiteX53" fmla="*/ 997536 w 1487186"/>
                <a:gd name="connsiteY53" fmla="*/ 655725 h 1522526"/>
                <a:gd name="connsiteX54" fmla="*/ 1022838 w 1487186"/>
                <a:gd name="connsiteY54" fmla="*/ 579821 h 1522526"/>
                <a:gd name="connsiteX55" fmla="*/ 1040697 w 1487186"/>
                <a:gd name="connsiteY55" fmla="*/ 499452 h 1522526"/>
                <a:gd name="connsiteX56" fmla="*/ 1042186 w 1487186"/>
                <a:gd name="connsiteY56" fmla="*/ 463733 h 1522526"/>
                <a:gd name="connsiteX57" fmla="*/ 1025814 w 1487186"/>
                <a:gd name="connsiteY57" fmla="*/ 430990 h 1522526"/>
                <a:gd name="connsiteX58" fmla="*/ 1009443 w 1487186"/>
                <a:gd name="connsiteY58" fmla="*/ 416107 h 1522526"/>
                <a:gd name="connsiteX59" fmla="*/ 1006466 w 1487186"/>
                <a:gd name="connsiteY59" fmla="*/ 386340 h 1522526"/>
                <a:gd name="connsiteX60" fmla="*/ 1009443 w 1487186"/>
                <a:gd name="connsiteY60" fmla="*/ 350621 h 1522526"/>
                <a:gd name="connsiteX61" fmla="*/ 1024326 w 1487186"/>
                <a:gd name="connsiteY61" fmla="*/ 328297 h 1522526"/>
                <a:gd name="connsiteX62" fmla="*/ 1041767 w 1487186"/>
                <a:gd name="connsiteY62" fmla="*/ 314309 h 1522526"/>
                <a:gd name="connsiteX63" fmla="*/ 616358 w 1487186"/>
                <a:gd name="connsiteY63" fmla="*/ 96060 h 1522526"/>
                <a:gd name="connsiteX64" fmla="*/ 509202 w 1487186"/>
                <a:gd name="connsiteY64" fmla="*/ 431816 h 1522526"/>
                <a:gd name="connsiteX65" fmla="*/ 654458 w 1487186"/>
                <a:gd name="connsiteY65" fmla="*/ 184165 h 1522526"/>
                <a:gd name="connsiteX66" fmla="*/ 616358 w 1487186"/>
                <a:gd name="connsiteY66" fmla="*/ 96060 h 1522526"/>
                <a:gd name="connsiteX67" fmla="*/ 651876 w 1487186"/>
                <a:gd name="connsiteY67" fmla="*/ 0 h 1522526"/>
                <a:gd name="connsiteX68" fmla="*/ 696401 w 1487186"/>
                <a:gd name="connsiteY68" fmla="*/ 372 h 1522526"/>
                <a:gd name="connsiteX69" fmla="*/ 757918 w 1487186"/>
                <a:gd name="connsiteY69" fmla="*/ 6326 h 1522526"/>
                <a:gd name="connsiteX70" fmla="*/ 829357 w 1487186"/>
                <a:gd name="connsiteY70" fmla="*/ 38076 h 1522526"/>
                <a:gd name="connsiteX71" fmla="*/ 910718 w 1487186"/>
                <a:gd name="connsiteY71" fmla="*/ 103562 h 1522526"/>
                <a:gd name="connsiteX72" fmla="*/ 1005970 w 1487186"/>
                <a:gd name="connsiteY72" fmla="*/ 216673 h 1522526"/>
                <a:gd name="connsiteX73" fmla="*/ 1041689 w 1487186"/>
                <a:gd name="connsiteY73" fmla="*/ 276206 h 1522526"/>
                <a:gd name="connsiteX74" fmla="*/ 1025814 w 1487186"/>
                <a:gd name="connsiteY74" fmla="*/ 313909 h 1522526"/>
                <a:gd name="connsiteX75" fmla="*/ 992079 w 1487186"/>
                <a:gd name="connsiteY75" fmla="*/ 331769 h 1522526"/>
                <a:gd name="connsiteX76" fmla="*/ 968266 w 1487186"/>
                <a:gd name="connsiteY76" fmla="*/ 311925 h 1522526"/>
                <a:gd name="connsiteX77" fmla="*/ 914687 w 1487186"/>
                <a:gd name="connsiteY77" fmla="*/ 256361 h 1522526"/>
                <a:gd name="connsiteX78" fmla="*/ 819435 w 1487186"/>
                <a:gd name="connsiteY78" fmla="*/ 210720 h 1522526"/>
                <a:gd name="connsiteX79" fmla="*/ 716246 w 1487186"/>
                <a:gd name="connsiteY79" fmla="*/ 210720 h 1522526"/>
                <a:gd name="connsiteX80" fmla="*/ 850617 w 1487186"/>
                <a:gd name="connsiteY80" fmla="*/ 240487 h 1522526"/>
                <a:gd name="connsiteX81" fmla="*/ 916103 w 1487186"/>
                <a:gd name="connsiteY81" fmla="*/ 279721 h 1522526"/>
                <a:gd name="connsiteX82" fmla="*/ 978269 w 1487186"/>
                <a:gd name="connsiteY82" fmla="*/ 344718 h 1522526"/>
                <a:gd name="connsiteX83" fmla="*/ 969452 w 1487186"/>
                <a:gd name="connsiteY83" fmla="*/ 378896 h 1522526"/>
                <a:gd name="connsiteX84" fmla="*/ 969452 w 1487186"/>
                <a:gd name="connsiteY84" fmla="*/ 451651 h 1522526"/>
                <a:gd name="connsiteX85" fmla="*/ 1003488 w 1487186"/>
                <a:gd name="connsiteY85" fmla="*/ 478628 h 1522526"/>
                <a:gd name="connsiteX86" fmla="*/ 967232 w 1487186"/>
                <a:gd name="connsiteY86" fmla="*/ 638035 h 1522526"/>
                <a:gd name="connsiteX87" fmla="*/ 946515 w 1487186"/>
                <a:gd name="connsiteY87" fmla="*/ 651932 h 1522526"/>
                <a:gd name="connsiteX88" fmla="*/ 838644 w 1487186"/>
                <a:gd name="connsiteY88" fmla="*/ 831290 h 1522526"/>
                <a:gd name="connsiteX89" fmla="*/ 749707 w 1487186"/>
                <a:gd name="connsiteY89" fmla="*/ 893779 h 1522526"/>
                <a:gd name="connsiteX90" fmla="*/ 663982 w 1487186"/>
                <a:gd name="connsiteY90" fmla="*/ 893779 h 1522526"/>
                <a:gd name="connsiteX91" fmla="*/ 542921 w 1487186"/>
                <a:gd name="connsiteY91" fmla="*/ 821966 h 1522526"/>
                <a:gd name="connsiteX92" fmla="*/ 450782 w 1487186"/>
                <a:gd name="connsiteY92" fmla="*/ 643758 h 1522526"/>
                <a:gd name="connsiteX93" fmla="*/ 390111 w 1487186"/>
                <a:gd name="connsiteY93" fmla="*/ 503970 h 1522526"/>
                <a:gd name="connsiteX94" fmla="*/ 413787 w 1487186"/>
                <a:gd name="connsiteY94" fmla="*/ 464730 h 1522526"/>
                <a:gd name="connsiteX95" fmla="*/ 402973 w 1487186"/>
                <a:gd name="connsiteY95" fmla="*/ 399317 h 1522526"/>
                <a:gd name="connsiteX96" fmla="*/ 376911 w 1487186"/>
                <a:gd name="connsiteY96" fmla="*/ 419083 h 1522526"/>
                <a:gd name="connsiteX97" fmla="*/ 361036 w 1487186"/>
                <a:gd name="connsiteY97" fmla="*/ 438927 h 1522526"/>
                <a:gd name="connsiteX98" fmla="*/ 347145 w 1487186"/>
                <a:gd name="connsiteY98" fmla="*/ 476631 h 1522526"/>
                <a:gd name="connsiteX99" fmla="*/ 353098 w 1487186"/>
                <a:gd name="connsiteY99" fmla="*/ 514335 h 1522526"/>
                <a:gd name="connsiteX100" fmla="*/ 363020 w 1487186"/>
                <a:gd name="connsiteY100" fmla="*/ 571883 h 1522526"/>
                <a:gd name="connsiteX101" fmla="*/ 386833 w 1487186"/>
                <a:gd name="connsiteY101" fmla="*/ 665150 h 1522526"/>
                <a:gd name="connsiteX102" fmla="*/ 412630 w 1487186"/>
                <a:gd name="connsiteY102" fmla="*/ 686979 h 1522526"/>
                <a:gd name="connsiteX103" fmla="*/ 428506 w 1487186"/>
                <a:gd name="connsiteY103" fmla="*/ 728652 h 1522526"/>
                <a:gd name="connsiteX104" fmla="*/ 466210 w 1487186"/>
                <a:gd name="connsiteY104" fmla="*/ 802075 h 1522526"/>
                <a:gd name="connsiteX105" fmla="*/ 482085 w 1487186"/>
                <a:gd name="connsiteY105" fmla="*/ 847716 h 1522526"/>
                <a:gd name="connsiteX106" fmla="*/ 438428 w 1487186"/>
                <a:gd name="connsiteY106" fmla="*/ 859623 h 1522526"/>
                <a:gd name="connsiteX107" fmla="*/ 374927 w 1487186"/>
                <a:gd name="connsiteY107" fmla="*/ 867560 h 1522526"/>
                <a:gd name="connsiteX108" fmla="*/ 317379 w 1487186"/>
                <a:gd name="connsiteY108" fmla="*/ 853670 h 1522526"/>
                <a:gd name="connsiteX109" fmla="*/ 291581 w 1487186"/>
                <a:gd name="connsiteY109" fmla="*/ 810012 h 1522526"/>
                <a:gd name="connsiteX110" fmla="*/ 279675 w 1487186"/>
                <a:gd name="connsiteY110" fmla="*/ 732620 h 1522526"/>
                <a:gd name="connsiteX111" fmla="*/ 283644 w 1487186"/>
                <a:gd name="connsiteY111" fmla="*/ 631415 h 1522526"/>
                <a:gd name="connsiteX112" fmla="*/ 315394 w 1487186"/>
                <a:gd name="connsiteY112" fmla="*/ 415114 h 1522526"/>
                <a:gd name="connsiteX113" fmla="*/ 388817 w 1487186"/>
                <a:gd name="connsiteY113" fmla="*/ 194845 h 1522526"/>
                <a:gd name="connsiteX114" fmla="*/ 450334 w 1487186"/>
                <a:gd name="connsiteY114" fmla="*/ 93640 h 1522526"/>
                <a:gd name="connsiteX115" fmla="*/ 509867 w 1487186"/>
                <a:gd name="connsiteY115" fmla="*/ 44029 h 1522526"/>
                <a:gd name="connsiteX116" fmla="*/ 563446 w 1487186"/>
                <a:gd name="connsiteY116" fmla="*/ 36092 h 1522526"/>
                <a:gd name="connsiteX117" fmla="*/ 609087 w 1487186"/>
                <a:gd name="connsiteY117" fmla="*/ 4341 h 1522526"/>
                <a:gd name="connsiteX118" fmla="*/ 651876 w 1487186"/>
                <a:gd name="connsiteY118" fmla="*/ 0 h 1522526"/>
                <a:gd name="connsiteX0" fmla="*/ 992965 w 1489754"/>
                <a:gd name="connsiteY0" fmla="*/ 998817 h 1522526"/>
                <a:gd name="connsiteX1" fmla="*/ 1003490 w 1489754"/>
                <a:gd name="connsiteY1" fmla="*/ 1002500 h 1522526"/>
                <a:gd name="connsiteX2" fmla="*/ 1110648 w 1489754"/>
                <a:gd name="connsiteY2" fmla="*/ 1036732 h 1522526"/>
                <a:gd name="connsiteX3" fmla="*/ 1228224 w 1489754"/>
                <a:gd name="connsiteY3" fmla="*/ 1091799 h 1522526"/>
                <a:gd name="connsiteX4" fmla="*/ 1293710 w 1489754"/>
                <a:gd name="connsiteY4" fmla="*/ 1137937 h 1522526"/>
                <a:gd name="connsiteX5" fmla="*/ 1323178 w 1489754"/>
                <a:gd name="connsiteY5" fmla="*/ 1187646 h 1522526"/>
                <a:gd name="connsiteX6" fmla="*/ 1487186 w 1489754"/>
                <a:gd name="connsiteY6" fmla="*/ 1448990 h 1522526"/>
                <a:gd name="connsiteX7" fmla="*/ 1177029 w 1489754"/>
                <a:gd name="connsiteY7" fmla="*/ 1493045 h 1522526"/>
                <a:gd name="connsiteX8" fmla="*/ 1132974 w 1489754"/>
                <a:gd name="connsiteY8" fmla="*/ 1439469 h 1522526"/>
                <a:gd name="connsiteX9" fmla="*/ 1151130 w 1489754"/>
                <a:gd name="connsiteY9" fmla="*/ 1492451 h 1522526"/>
                <a:gd name="connsiteX10" fmla="*/ 267073 w 1489754"/>
                <a:gd name="connsiteY10" fmla="*/ 1497214 h 1522526"/>
                <a:gd name="connsiteX11" fmla="*/ 250922 w 1489754"/>
                <a:gd name="connsiteY11" fmla="*/ 1492951 h 1522526"/>
                <a:gd name="connsiteX12" fmla="*/ 273457 w 1489754"/>
                <a:gd name="connsiteY12" fmla="*/ 1446229 h 1522526"/>
                <a:gd name="connsiteX13" fmla="*/ 221069 w 1489754"/>
                <a:gd name="connsiteY13" fmla="*/ 1493854 h 1522526"/>
                <a:gd name="connsiteX14" fmla="*/ 668 w 1489754"/>
                <a:gd name="connsiteY14" fmla="*/ 1482327 h 1522526"/>
                <a:gd name="connsiteX15" fmla="*/ 61391 w 1489754"/>
                <a:gd name="connsiteY15" fmla="*/ 1223961 h 1522526"/>
                <a:gd name="connsiteX16" fmla="*/ 92644 w 1489754"/>
                <a:gd name="connsiteY16" fmla="*/ 1157285 h 1522526"/>
                <a:gd name="connsiteX17" fmla="*/ 153665 w 1489754"/>
                <a:gd name="connsiteY17" fmla="*/ 1120077 h 1522526"/>
                <a:gd name="connsiteX18" fmla="*/ 251893 w 1489754"/>
                <a:gd name="connsiteY18" fmla="*/ 1078404 h 1522526"/>
                <a:gd name="connsiteX19" fmla="*/ 376911 w 1489754"/>
                <a:gd name="connsiteY19" fmla="*/ 1029290 h 1522526"/>
                <a:gd name="connsiteX20" fmla="*/ 410479 w 1489754"/>
                <a:gd name="connsiteY20" fmla="*/ 1016502 h 1522526"/>
                <a:gd name="connsiteX21" fmla="*/ 592543 w 1489754"/>
                <a:gd name="connsiteY21" fmla="*/ 1272398 h 1522526"/>
                <a:gd name="connsiteX22" fmla="*/ 763993 w 1489754"/>
                <a:gd name="connsiteY22" fmla="*/ 1379555 h 1522526"/>
                <a:gd name="connsiteX23" fmla="*/ 883056 w 1489754"/>
                <a:gd name="connsiteY23" fmla="*/ 1243823 h 1522526"/>
                <a:gd name="connsiteX24" fmla="*/ 992965 w 1489754"/>
                <a:gd name="connsiteY24" fmla="*/ 998817 h 1522526"/>
                <a:gd name="connsiteX25" fmla="*/ 856178 w 1489754"/>
                <a:gd name="connsiteY25" fmla="*/ 852696 h 1522526"/>
                <a:gd name="connsiteX26" fmla="*/ 851682 w 1489754"/>
                <a:gd name="connsiteY26" fmla="*/ 923321 h 1522526"/>
                <a:gd name="connsiteX27" fmla="*/ 959840 w 1489754"/>
                <a:gd name="connsiteY27" fmla="*/ 978198 h 1522526"/>
                <a:gd name="connsiteX28" fmla="*/ 885437 w 1489754"/>
                <a:gd name="connsiteY28" fmla="*/ 1177148 h 1522526"/>
                <a:gd name="connsiteX29" fmla="*/ 747325 w 1489754"/>
                <a:gd name="connsiteY29" fmla="*/ 1341455 h 1522526"/>
                <a:gd name="connsiteX30" fmla="*/ 556825 w 1489754"/>
                <a:gd name="connsiteY30" fmla="*/ 1191436 h 1522526"/>
                <a:gd name="connsiteX31" fmla="*/ 439913 w 1489754"/>
                <a:gd name="connsiteY31" fmla="*/ 1004825 h 1522526"/>
                <a:gd name="connsiteX32" fmla="*/ 551936 w 1489754"/>
                <a:gd name="connsiteY32" fmla="*/ 931359 h 1522526"/>
                <a:gd name="connsiteX33" fmla="*/ 550504 w 1489754"/>
                <a:gd name="connsiteY33" fmla="*/ 858311 h 1522526"/>
                <a:gd name="connsiteX34" fmla="*/ 621119 w 1489754"/>
                <a:gd name="connsiteY34" fmla="*/ 900922 h 1522526"/>
                <a:gd name="connsiteX35" fmla="*/ 728276 w 1489754"/>
                <a:gd name="connsiteY35" fmla="*/ 915210 h 1522526"/>
                <a:gd name="connsiteX36" fmla="*/ 821144 w 1489754"/>
                <a:gd name="connsiteY36" fmla="*/ 874729 h 1522526"/>
                <a:gd name="connsiteX37" fmla="*/ 856178 w 1489754"/>
                <a:gd name="connsiteY37" fmla="*/ 852696 h 1522526"/>
                <a:gd name="connsiteX38" fmla="*/ 1041767 w 1489754"/>
                <a:gd name="connsiteY38" fmla="*/ 314309 h 1522526"/>
                <a:gd name="connsiteX39" fmla="*/ 1048139 w 1489754"/>
                <a:gd name="connsiteY39" fmla="*/ 320855 h 1522526"/>
                <a:gd name="connsiteX40" fmla="*/ 1074929 w 1489754"/>
                <a:gd name="connsiteY40" fmla="*/ 428013 h 1522526"/>
                <a:gd name="connsiteX41" fmla="*/ 1101718 w 1489754"/>
                <a:gd name="connsiteY41" fmla="*/ 569403 h 1522526"/>
                <a:gd name="connsiteX42" fmla="*/ 1110648 w 1489754"/>
                <a:gd name="connsiteY42" fmla="*/ 704839 h 1522526"/>
                <a:gd name="connsiteX43" fmla="*/ 1107671 w 1489754"/>
                <a:gd name="connsiteY43" fmla="*/ 789672 h 1522526"/>
                <a:gd name="connsiteX44" fmla="*/ 1082370 w 1489754"/>
                <a:gd name="connsiteY44" fmla="*/ 850693 h 1522526"/>
                <a:gd name="connsiteX45" fmla="*/ 1036232 w 1489754"/>
                <a:gd name="connsiteY45" fmla="*/ 859623 h 1522526"/>
                <a:gd name="connsiteX46" fmla="*/ 963305 w 1489754"/>
                <a:gd name="connsiteY46" fmla="*/ 853670 h 1522526"/>
                <a:gd name="connsiteX47" fmla="*/ 908238 w 1489754"/>
                <a:gd name="connsiteY47" fmla="*/ 834322 h 1522526"/>
                <a:gd name="connsiteX48" fmla="*/ 915679 w 1489754"/>
                <a:gd name="connsiteY48" fmla="*/ 813485 h 1522526"/>
                <a:gd name="connsiteX49" fmla="*/ 945445 w 1489754"/>
                <a:gd name="connsiteY49" fmla="*/ 773301 h 1522526"/>
                <a:gd name="connsiteX50" fmla="*/ 973724 w 1489754"/>
                <a:gd name="connsiteY50" fmla="*/ 704839 h 1522526"/>
                <a:gd name="connsiteX51" fmla="*/ 979677 w 1489754"/>
                <a:gd name="connsiteY51" fmla="*/ 675072 h 1522526"/>
                <a:gd name="connsiteX52" fmla="*/ 997536 w 1489754"/>
                <a:gd name="connsiteY52" fmla="*/ 655725 h 1522526"/>
                <a:gd name="connsiteX53" fmla="*/ 1022838 w 1489754"/>
                <a:gd name="connsiteY53" fmla="*/ 579821 h 1522526"/>
                <a:gd name="connsiteX54" fmla="*/ 1040697 w 1489754"/>
                <a:gd name="connsiteY54" fmla="*/ 499452 h 1522526"/>
                <a:gd name="connsiteX55" fmla="*/ 1042186 w 1489754"/>
                <a:gd name="connsiteY55" fmla="*/ 463733 h 1522526"/>
                <a:gd name="connsiteX56" fmla="*/ 1025814 w 1489754"/>
                <a:gd name="connsiteY56" fmla="*/ 430990 h 1522526"/>
                <a:gd name="connsiteX57" fmla="*/ 1009443 w 1489754"/>
                <a:gd name="connsiteY57" fmla="*/ 416107 h 1522526"/>
                <a:gd name="connsiteX58" fmla="*/ 1006466 w 1489754"/>
                <a:gd name="connsiteY58" fmla="*/ 386340 h 1522526"/>
                <a:gd name="connsiteX59" fmla="*/ 1009443 w 1489754"/>
                <a:gd name="connsiteY59" fmla="*/ 350621 h 1522526"/>
                <a:gd name="connsiteX60" fmla="*/ 1024326 w 1489754"/>
                <a:gd name="connsiteY60" fmla="*/ 328297 h 1522526"/>
                <a:gd name="connsiteX61" fmla="*/ 1041767 w 1489754"/>
                <a:gd name="connsiteY61" fmla="*/ 314309 h 1522526"/>
                <a:gd name="connsiteX62" fmla="*/ 616358 w 1489754"/>
                <a:gd name="connsiteY62" fmla="*/ 96060 h 1522526"/>
                <a:gd name="connsiteX63" fmla="*/ 509202 w 1489754"/>
                <a:gd name="connsiteY63" fmla="*/ 431816 h 1522526"/>
                <a:gd name="connsiteX64" fmla="*/ 654458 w 1489754"/>
                <a:gd name="connsiteY64" fmla="*/ 184165 h 1522526"/>
                <a:gd name="connsiteX65" fmla="*/ 616358 w 1489754"/>
                <a:gd name="connsiteY65" fmla="*/ 96060 h 1522526"/>
                <a:gd name="connsiteX66" fmla="*/ 651876 w 1489754"/>
                <a:gd name="connsiteY66" fmla="*/ 0 h 1522526"/>
                <a:gd name="connsiteX67" fmla="*/ 696401 w 1489754"/>
                <a:gd name="connsiteY67" fmla="*/ 372 h 1522526"/>
                <a:gd name="connsiteX68" fmla="*/ 757918 w 1489754"/>
                <a:gd name="connsiteY68" fmla="*/ 6326 h 1522526"/>
                <a:gd name="connsiteX69" fmla="*/ 829357 w 1489754"/>
                <a:gd name="connsiteY69" fmla="*/ 38076 h 1522526"/>
                <a:gd name="connsiteX70" fmla="*/ 910718 w 1489754"/>
                <a:gd name="connsiteY70" fmla="*/ 103562 h 1522526"/>
                <a:gd name="connsiteX71" fmla="*/ 1005970 w 1489754"/>
                <a:gd name="connsiteY71" fmla="*/ 216673 h 1522526"/>
                <a:gd name="connsiteX72" fmla="*/ 1041689 w 1489754"/>
                <a:gd name="connsiteY72" fmla="*/ 276206 h 1522526"/>
                <a:gd name="connsiteX73" fmla="*/ 1025814 w 1489754"/>
                <a:gd name="connsiteY73" fmla="*/ 313909 h 1522526"/>
                <a:gd name="connsiteX74" fmla="*/ 992079 w 1489754"/>
                <a:gd name="connsiteY74" fmla="*/ 331769 h 1522526"/>
                <a:gd name="connsiteX75" fmla="*/ 968266 w 1489754"/>
                <a:gd name="connsiteY75" fmla="*/ 311925 h 1522526"/>
                <a:gd name="connsiteX76" fmla="*/ 914687 w 1489754"/>
                <a:gd name="connsiteY76" fmla="*/ 256361 h 1522526"/>
                <a:gd name="connsiteX77" fmla="*/ 819435 w 1489754"/>
                <a:gd name="connsiteY77" fmla="*/ 210720 h 1522526"/>
                <a:gd name="connsiteX78" fmla="*/ 716246 w 1489754"/>
                <a:gd name="connsiteY78" fmla="*/ 210720 h 1522526"/>
                <a:gd name="connsiteX79" fmla="*/ 850617 w 1489754"/>
                <a:gd name="connsiteY79" fmla="*/ 240487 h 1522526"/>
                <a:gd name="connsiteX80" fmla="*/ 916103 w 1489754"/>
                <a:gd name="connsiteY80" fmla="*/ 279721 h 1522526"/>
                <a:gd name="connsiteX81" fmla="*/ 978269 w 1489754"/>
                <a:gd name="connsiteY81" fmla="*/ 344718 h 1522526"/>
                <a:gd name="connsiteX82" fmla="*/ 969452 w 1489754"/>
                <a:gd name="connsiteY82" fmla="*/ 378896 h 1522526"/>
                <a:gd name="connsiteX83" fmla="*/ 969452 w 1489754"/>
                <a:gd name="connsiteY83" fmla="*/ 451651 h 1522526"/>
                <a:gd name="connsiteX84" fmla="*/ 1003488 w 1489754"/>
                <a:gd name="connsiteY84" fmla="*/ 478628 h 1522526"/>
                <a:gd name="connsiteX85" fmla="*/ 967232 w 1489754"/>
                <a:gd name="connsiteY85" fmla="*/ 638035 h 1522526"/>
                <a:gd name="connsiteX86" fmla="*/ 946515 w 1489754"/>
                <a:gd name="connsiteY86" fmla="*/ 651932 h 1522526"/>
                <a:gd name="connsiteX87" fmla="*/ 838644 w 1489754"/>
                <a:gd name="connsiteY87" fmla="*/ 831290 h 1522526"/>
                <a:gd name="connsiteX88" fmla="*/ 749707 w 1489754"/>
                <a:gd name="connsiteY88" fmla="*/ 893779 h 1522526"/>
                <a:gd name="connsiteX89" fmla="*/ 663982 w 1489754"/>
                <a:gd name="connsiteY89" fmla="*/ 893779 h 1522526"/>
                <a:gd name="connsiteX90" fmla="*/ 542921 w 1489754"/>
                <a:gd name="connsiteY90" fmla="*/ 821966 h 1522526"/>
                <a:gd name="connsiteX91" fmla="*/ 450782 w 1489754"/>
                <a:gd name="connsiteY91" fmla="*/ 643758 h 1522526"/>
                <a:gd name="connsiteX92" fmla="*/ 390111 w 1489754"/>
                <a:gd name="connsiteY92" fmla="*/ 503970 h 1522526"/>
                <a:gd name="connsiteX93" fmla="*/ 413787 w 1489754"/>
                <a:gd name="connsiteY93" fmla="*/ 464730 h 1522526"/>
                <a:gd name="connsiteX94" fmla="*/ 402973 w 1489754"/>
                <a:gd name="connsiteY94" fmla="*/ 399317 h 1522526"/>
                <a:gd name="connsiteX95" fmla="*/ 376911 w 1489754"/>
                <a:gd name="connsiteY95" fmla="*/ 419083 h 1522526"/>
                <a:gd name="connsiteX96" fmla="*/ 361036 w 1489754"/>
                <a:gd name="connsiteY96" fmla="*/ 438927 h 1522526"/>
                <a:gd name="connsiteX97" fmla="*/ 347145 w 1489754"/>
                <a:gd name="connsiteY97" fmla="*/ 476631 h 1522526"/>
                <a:gd name="connsiteX98" fmla="*/ 353098 w 1489754"/>
                <a:gd name="connsiteY98" fmla="*/ 514335 h 1522526"/>
                <a:gd name="connsiteX99" fmla="*/ 363020 w 1489754"/>
                <a:gd name="connsiteY99" fmla="*/ 571883 h 1522526"/>
                <a:gd name="connsiteX100" fmla="*/ 386833 w 1489754"/>
                <a:gd name="connsiteY100" fmla="*/ 665150 h 1522526"/>
                <a:gd name="connsiteX101" fmla="*/ 412630 w 1489754"/>
                <a:gd name="connsiteY101" fmla="*/ 686979 h 1522526"/>
                <a:gd name="connsiteX102" fmla="*/ 428506 w 1489754"/>
                <a:gd name="connsiteY102" fmla="*/ 728652 h 1522526"/>
                <a:gd name="connsiteX103" fmla="*/ 466210 w 1489754"/>
                <a:gd name="connsiteY103" fmla="*/ 802075 h 1522526"/>
                <a:gd name="connsiteX104" fmla="*/ 482085 w 1489754"/>
                <a:gd name="connsiteY104" fmla="*/ 847716 h 1522526"/>
                <a:gd name="connsiteX105" fmla="*/ 438428 w 1489754"/>
                <a:gd name="connsiteY105" fmla="*/ 859623 h 1522526"/>
                <a:gd name="connsiteX106" fmla="*/ 374927 w 1489754"/>
                <a:gd name="connsiteY106" fmla="*/ 867560 h 1522526"/>
                <a:gd name="connsiteX107" fmla="*/ 317379 w 1489754"/>
                <a:gd name="connsiteY107" fmla="*/ 853670 h 1522526"/>
                <a:gd name="connsiteX108" fmla="*/ 291581 w 1489754"/>
                <a:gd name="connsiteY108" fmla="*/ 810012 h 1522526"/>
                <a:gd name="connsiteX109" fmla="*/ 279675 w 1489754"/>
                <a:gd name="connsiteY109" fmla="*/ 732620 h 1522526"/>
                <a:gd name="connsiteX110" fmla="*/ 283644 w 1489754"/>
                <a:gd name="connsiteY110" fmla="*/ 631415 h 1522526"/>
                <a:gd name="connsiteX111" fmla="*/ 315394 w 1489754"/>
                <a:gd name="connsiteY111" fmla="*/ 415114 h 1522526"/>
                <a:gd name="connsiteX112" fmla="*/ 388817 w 1489754"/>
                <a:gd name="connsiteY112" fmla="*/ 194845 h 1522526"/>
                <a:gd name="connsiteX113" fmla="*/ 450334 w 1489754"/>
                <a:gd name="connsiteY113" fmla="*/ 93640 h 1522526"/>
                <a:gd name="connsiteX114" fmla="*/ 509867 w 1489754"/>
                <a:gd name="connsiteY114" fmla="*/ 44029 h 1522526"/>
                <a:gd name="connsiteX115" fmla="*/ 563446 w 1489754"/>
                <a:gd name="connsiteY115" fmla="*/ 36092 h 1522526"/>
                <a:gd name="connsiteX116" fmla="*/ 609087 w 1489754"/>
                <a:gd name="connsiteY116" fmla="*/ 4341 h 1522526"/>
                <a:gd name="connsiteX117" fmla="*/ 651876 w 1489754"/>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228224 w 1490589"/>
                <a:gd name="connsiteY3" fmla="*/ 1091799 h 1522526"/>
                <a:gd name="connsiteX4" fmla="*/ 1293710 w 1490589"/>
                <a:gd name="connsiteY4" fmla="*/ 1137937 h 1522526"/>
                <a:gd name="connsiteX5" fmla="*/ 1366040 w 1490589"/>
                <a:gd name="connsiteY5" fmla="*/ 1185265 h 1522526"/>
                <a:gd name="connsiteX6" fmla="*/ 1487186 w 1490589"/>
                <a:gd name="connsiteY6" fmla="*/ 1448990 h 1522526"/>
                <a:gd name="connsiteX7" fmla="*/ 1177029 w 1490589"/>
                <a:gd name="connsiteY7" fmla="*/ 1493045 h 1522526"/>
                <a:gd name="connsiteX8" fmla="*/ 1132974 w 1490589"/>
                <a:gd name="connsiteY8" fmla="*/ 1439469 h 1522526"/>
                <a:gd name="connsiteX9" fmla="*/ 1151130 w 1490589"/>
                <a:gd name="connsiteY9" fmla="*/ 1492451 h 1522526"/>
                <a:gd name="connsiteX10" fmla="*/ 267073 w 1490589"/>
                <a:gd name="connsiteY10" fmla="*/ 1497214 h 1522526"/>
                <a:gd name="connsiteX11" fmla="*/ 250922 w 1490589"/>
                <a:gd name="connsiteY11" fmla="*/ 1492951 h 1522526"/>
                <a:gd name="connsiteX12" fmla="*/ 273457 w 1490589"/>
                <a:gd name="connsiteY12" fmla="*/ 1446229 h 1522526"/>
                <a:gd name="connsiteX13" fmla="*/ 221069 w 1490589"/>
                <a:gd name="connsiteY13" fmla="*/ 1493854 h 1522526"/>
                <a:gd name="connsiteX14" fmla="*/ 668 w 1490589"/>
                <a:gd name="connsiteY14" fmla="*/ 1482327 h 1522526"/>
                <a:gd name="connsiteX15" fmla="*/ 61391 w 1490589"/>
                <a:gd name="connsiteY15" fmla="*/ 1223961 h 1522526"/>
                <a:gd name="connsiteX16" fmla="*/ 92644 w 1490589"/>
                <a:gd name="connsiteY16" fmla="*/ 1157285 h 1522526"/>
                <a:gd name="connsiteX17" fmla="*/ 153665 w 1490589"/>
                <a:gd name="connsiteY17" fmla="*/ 1120077 h 1522526"/>
                <a:gd name="connsiteX18" fmla="*/ 251893 w 1490589"/>
                <a:gd name="connsiteY18" fmla="*/ 1078404 h 1522526"/>
                <a:gd name="connsiteX19" fmla="*/ 376911 w 1490589"/>
                <a:gd name="connsiteY19" fmla="*/ 1029290 h 1522526"/>
                <a:gd name="connsiteX20" fmla="*/ 410479 w 1490589"/>
                <a:gd name="connsiteY20" fmla="*/ 1016502 h 1522526"/>
                <a:gd name="connsiteX21" fmla="*/ 592543 w 1490589"/>
                <a:gd name="connsiteY21" fmla="*/ 1272398 h 1522526"/>
                <a:gd name="connsiteX22" fmla="*/ 763993 w 1490589"/>
                <a:gd name="connsiteY22" fmla="*/ 1379555 h 1522526"/>
                <a:gd name="connsiteX23" fmla="*/ 883056 w 1490589"/>
                <a:gd name="connsiteY23" fmla="*/ 1243823 h 1522526"/>
                <a:gd name="connsiteX24" fmla="*/ 992965 w 1490589"/>
                <a:gd name="connsiteY24" fmla="*/ 998817 h 1522526"/>
                <a:gd name="connsiteX25" fmla="*/ 856178 w 1490589"/>
                <a:gd name="connsiteY25" fmla="*/ 852696 h 1522526"/>
                <a:gd name="connsiteX26" fmla="*/ 851682 w 1490589"/>
                <a:gd name="connsiteY26" fmla="*/ 923321 h 1522526"/>
                <a:gd name="connsiteX27" fmla="*/ 959840 w 1490589"/>
                <a:gd name="connsiteY27" fmla="*/ 978198 h 1522526"/>
                <a:gd name="connsiteX28" fmla="*/ 885437 w 1490589"/>
                <a:gd name="connsiteY28" fmla="*/ 1177148 h 1522526"/>
                <a:gd name="connsiteX29" fmla="*/ 747325 w 1490589"/>
                <a:gd name="connsiteY29" fmla="*/ 1341455 h 1522526"/>
                <a:gd name="connsiteX30" fmla="*/ 556825 w 1490589"/>
                <a:gd name="connsiteY30" fmla="*/ 1191436 h 1522526"/>
                <a:gd name="connsiteX31" fmla="*/ 439913 w 1490589"/>
                <a:gd name="connsiteY31" fmla="*/ 1004825 h 1522526"/>
                <a:gd name="connsiteX32" fmla="*/ 551936 w 1490589"/>
                <a:gd name="connsiteY32" fmla="*/ 931359 h 1522526"/>
                <a:gd name="connsiteX33" fmla="*/ 550504 w 1490589"/>
                <a:gd name="connsiteY33" fmla="*/ 858311 h 1522526"/>
                <a:gd name="connsiteX34" fmla="*/ 621119 w 1490589"/>
                <a:gd name="connsiteY34" fmla="*/ 900922 h 1522526"/>
                <a:gd name="connsiteX35" fmla="*/ 728276 w 1490589"/>
                <a:gd name="connsiteY35" fmla="*/ 915210 h 1522526"/>
                <a:gd name="connsiteX36" fmla="*/ 821144 w 1490589"/>
                <a:gd name="connsiteY36" fmla="*/ 874729 h 1522526"/>
                <a:gd name="connsiteX37" fmla="*/ 856178 w 1490589"/>
                <a:gd name="connsiteY37" fmla="*/ 852696 h 1522526"/>
                <a:gd name="connsiteX38" fmla="*/ 1041767 w 1490589"/>
                <a:gd name="connsiteY38" fmla="*/ 314309 h 1522526"/>
                <a:gd name="connsiteX39" fmla="*/ 1048139 w 1490589"/>
                <a:gd name="connsiteY39" fmla="*/ 320855 h 1522526"/>
                <a:gd name="connsiteX40" fmla="*/ 1074929 w 1490589"/>
                <a:gd name="connsiteY40" fmla="*/ 428013 h 1522526"/>
                <a:gd name="connsiteX41" fmla="*/ 1101718 w 1490589"/>
                <a:gd name="connsiteY41" fmla="*/ 569403 h 1522526"/>
                <a:gd name="connsiteX42" fmla="*/ 1110648 w 1490589"/>
                <a:gd name="connsiteY42" fmla="*/ 704839 h 1522526"/>
                <a:gd name="connsiteX43" fmla="*/ 1107671 w 1490589"/>
                <a:gd name="connsiteY43" fmla="*/ 789672 h 1522526"/>
                <a:gd name="connsiteX44" fmla="*/ 1082370 w 1490589"/>
                <a:gd name="connsiteY44" fmla="*/ 850693 h 1522526"/>
                <a:gd name="connsiteX45" fmla="*/ 1036232 w 1490589"/>
                <a:gd name="connsiteY45" fmla="*/ 859623 h 1522526"/>
                <a:gd name="connsiteX46" fmla="*/ 963305 w 1490589"/>
                <a:gd name="connsiteY46" fmla="*/ 853670 h 1522526"/>
                <a:gd name="connsiteX47" fmla="*/ 908238 w 1490589"/>
                <a:gd name="connsiteY47" fmla="*/ 834322 h 1522526"/>
                <a:gd name="connsiteX48" fmla="*/ 915679 w 1490589"/>
                <a:gd name="connsiteY48" fmla="*/ 813485 h 1522526"/>
                <a:gd name="connsiteX49" fmla="*/ 945445 w 1490589"/>
                <a:gd name="connsiteY49" fmla="*/ 773301 h 1522526"/>
                <a:gd name="connsiteX50" fmla="*/ 973724 w 1490589"/>
                <a:gd name="connsiteY50" fmla="*/ 704839 h 1522526"/>
                <a:gd name="connsiteX51" fmla="*/ 979677 w 1490589"/>
                <a:gd name="connsiteY51" fmla="*/ 675072 h 1522526"/>
                <a:gd name="connsiteX52" fmla="*/ 997536 w 1490589"/>
                <a:gd name="connsiteY52" fmla="*/ 655725 h 1522526"/>
                <a:gd name="connsiteX53" fmla="*/ 1022838 w 1490589"/>
                <a:gd name="connsiteY53" fmla="*/ 579821 h 1522526"/>
                <a:gd name="connsiteX54" fmla="*/ 1040697 w 1490589"/>
                <a:gd name="connsiteY54" fmla="*/ 499452 h 1522526"/>
                <a:gd name="connsiteX55" fmla="*/ 1042186 w 1490589"/>
                <a:gd name="connsiteY55" fmla="*/ 463733 h 1522526"/>
                <a:gd name="connsiteX56" fmla="*/ 1025814 w 1490589"/>
                <a:gd name="connsiteY56" fmla="*/ 430990 h 1522526"/>
                <a:gd name="connsiteX57" fmla="*/ 1009443 w 1490589"/>
                <a:gd name="connsiteY57" fmla="*/ 416107 h 1522526"/>
                <a:gd name="connsiteX58" fmla="*/ 1006466 w 1490589"/>
                <a:gd name="connsiteY58" fmla="*/ 386340 h 1522526"/>
                <a:gd name="connsiteX59" fmla="*/ 1009443 w 1490589"/>
                <a:gd name="connsiteY59" fmla="*/ 350621 h 1522526"/>
                <a:gd name="connsiteX60" fmla="*/ 1024326 w 1490589"/>
                <a:gd name="connsiteY60" fmla="*/ 328297 h 1522526"/>
                <a:gd name="connsiteX61" fmla="*/ 1041767 w 1490589"/>
                <a:gd name="connsiteY61" fmla="*/ 314309 h 1522526"/>
                <a:gd name="connsiteX62" fmla="*/ 616358 w 1490589"/>
                <a:gd name="connsiteY62" fmla="*/ 96060 h 1522526"/>
                <a:gd name="connsiteX63" fmla="*/ 509202 w 1490589"/>
                <a:gd name="connsiteY63" fmla="*/ 431816 h 1522526"/>
                <a:gd name="connsiteX64" fmla="*/ 654458 w 1490589"/>
                <a:gd name="connsiteY64" fmla="*/ 184165 h 1522526"/>
                <a:gd name="connsiteX65" fmla="*/ 616358 w 1490589"/>
                <a:gd name="connsiteY65" fmla="*/ 96060 h 1522526"/>
                <a:gd name="connsiteX66" fmla="*/ 651876 w 1490589"/>
                <a:gd name="connsiteY66" fmla="*/ 0 h 1522526"/>
                <a:gd name="connsiteX67" fmla="*/ 696401 w 1490589"/>
                <a:gd name="connsiteY67" fmla="*/ 372 h 1522526"/>
                <a:gd name="connsiteX68" fmla="*/ 757918 w 1490589"/>
                <a:gd name="connsiteY68" fmla="*/ 6326 h 1522526"/>
                <a:gd name="connsiteX69" fmla="*/ 829357 w 1490589"/>
                <a:gd name="connsiteY69" fmla="*/ 38076 h 1522526"/>
                <a:gd name="connsiteX70" fmla="*/ 910718 w 1490589"/>
                <a:gd name="connsiteY70" fmla="*/ 103562 h 1522526"/>
                <a:gd name="connsiteX71" fmla="*/ 1005970 w 1490589"/>
                <a:gd name="connsiteY71" fmla="*/ 216673 h 1522526"/>
                <a:gd name="connsiteX72" fmla="*/ 1041689 w 1490589"/>
                <a:gd name="connsiteY72" fmla="*/ 276206 h 1522526"/>
                <a:gd name="connsiteX73" fmla="*/ 1025814 w 1490589"/>
                <a:gd name="connsiteY73" fmla="*/ 313909 h 1522526"/>
                <a:gd name="connsiteX74" fmla="*/ 992079 w 1490589"/>
                <a:gd name="connsiteY74" fmla="*/ 331769 h 1522526"/>
                <a:gd name="connsiteX75" fmla="*/ 968266 w 1490589"/>
                <a:gd name="connsiteY75" fmla="*/ 311925 h 1522526"/>
                <a:gd name="connsiteX76" fmla="*/ 914687 w 1490589"/>
                <a:gd name="connsiteY76" fmla="*/ 256361 h 1522526"/>
                <a:gd name="connsiteX77" fmla="*/ 819435 w 1490589"/>
                <a:gd name="connsiteY77" fmla="*/ 210720 h 1522526"/>
                <a:gd name="connsiteX78" fmla="*/ 716246 w 1490589"/>
                <a:gd name="connsiteY78" fmla="*/ 210720 h 1522526"/>
                <a:gd name="connsiteX79" fmla="*/ 850617 w 1490589"/>
                <a:gd name="connsiteY79" fmla="*/ 240487 h 1522526"/>
                <a:gd name="connsiteX80" fmla="*/ 916103 w 1490589"/>
                <a:gd name="connsiteY80" fmla="*/ 279721 h 1522526"/>
                <a:gd name="connsiteX81" fmla="*/ 978269 w 1490589"/>
                <a:gd name="connsiteY81" fmla="*/ 344718 h 1522526"/>
                <a:gd name="connsiteX82" fmla="*/ 969452 w 1490589"/>
                <a:gd name="connsiteY82" fmla="*/ 378896 h 1522526"/>
                <a:gd name="connsiteX83" fmla="*/ 969452 w 1490589"/>
                <a:gd name="connsiteY83" fmla="*/ 451651 h 1522526"/>
                <a:gd name="connsiteX84" fmla="*/ 1003488 w 1490589"/>
                <a:gd name="connsiteY84" fmla="*/ 478628 h 1522526"/>
                <a:gd name="connsiteX85" fmla="*/ 967232 w 1490589"/>
                <a:gd name="connsiteY85" fmla="*/ 638035 h 1522526"/>
                <a:gd name="connsiteX86" fmla="*/ 946515 w 1490589"/>
                <a:gd name="connsiteY86" fmla="*/ 651932 h 1522526"/>
                <a:gd name="connsiteX87" fmla="*/ 838644 w 1490589"/>
                <a:gd name="connsiteY87" fmla="*/ 831290 h 1522526"/>
                <a:gd name="connsiteX88" fmla="*/ 749707 w 1490589"/>
                <a:gd name="connsiteY88" fmla="*/ 893779 h 1522526"/>
                <a:gd name="connsiteX89" fmla="*/ 663982 w 1490589"/>
                <a:gd name="connsiteY89" fmla="*/ 893779 h 1522526"/>
                <a:gd name="connsiteX90" fmla="*/ 542921 w 1490589"/>
                <a:gd name="connsiteY90" fmla="*/ 821966 h 1522526"/>
                <a:gd name="connsiteX91" fmla="*/ 450782 w 1490589"/>
                <a:gd name="connsiteY91" fmla="*/ 643758 h 1522526"/>
                <a:gd name="connsiteX92" fmla="*/ 390111 w 1490589"/>
                <a:gd name="connsiteY92" fmla="*/ 503970 h 1522526"/>
                <a:gd name="connsiteX93" fmla="*/ 413787 w 1490589"/>
                <a:gd name="connsiteY93" fmla="*/ 464730 h 1522526"/>
                <a:gd name="connsiteX94" fmla="*/ 402973 w 1490589"/>
                <a:gd name="connsiteY94" fmla="*/ 399317 h 1522526"/>
                <a:gd name="connsiteX95" fmla="*/ 376911 w 1490589"/>
                <a:gd name="connsiteY95" fmla="*/ 419083 h 1522526"/>
                <a:gd name="connsiteX96" fmla="*/ 361036 w 1490589"/>
                <a:gd name="connsiteY96" fmla="*/ 438927 h 1522526"/>
                <a:gd name="connsiteX97" fmla="*/ 347145 w 1490589"/>
                <a:gd name="connsiteY97" fmla="*/ 476631 h 1522526"/>
                <a:gd name="connsiteX98" fmla="*/ 353098 w 1490589"/>
                <a:gd name="connsiteY98" fmla="*/ 514335 h 1522526"/>
                <a:gd name="connsiteX99" fmla="*/ 363020 w 1490589"/>
                <a:gd name="connsiteY99" fmla="*/ 571883 h 1522526"/>
                <a:gd name="connsiteX100" fmla="*/ 386833 w 1490589"/>
                <a:gd name="connsiteY100" fmla="*/ 665150 h 1522526"/>
                <a:gd name="connsiteX101" fmla="*/ 412630 w 1490589"/>
                <a:gd name="connsiteY101" fmla="*/ 686979 h 1522526"/>
                <a:gd name="connsiteX102" fmla="*/ 428506 w 1490589"/>
                <a:gd name="connsiteY102" fmla="*/ 728652 h 1522526"/>
                <a:gd name="connsiteX103" fmla="*/ 466210 w 1490589"/>
                <a:gd name="connsiteY103" fmla="*/ 802075 h 1522526"/>
                <a:gd name="connsiteX104" fmla="*/ 482085 w 1490589"/>
                <a:gd name="connsiteY104" fmla="*/ 847716 h 1522526"/>
                <a:gd name="connsiteX105" fmla="*/ 438428 w 1490589"/>
                <a:gd name="connsiteY105" fmla="*/ 859623 h 1522526"/>
                <a:gd name="connsiteX106" fmla="*/ 374927 w 1490589"/>
                <a:gd name="connsiteY106" fmla="*/ 867560 h 1522526"/>
                <a:gd name="connsiteX107" fmla="*/ 317379 w 1490589"/>
                <a:gd name="connsiteY107" fmla="*/ 853670 h 1522526"/>
                <a:gd name="connsiteX108" fmla="*/ 291581 w 1490589"/>
                <a:gd name="connsiteY108" fmla="*/ 810012 h 1522526"/>
                <a:gd name="connsiteX109" fmla="*/ 279675 w 1490589"/>
                <a:gd name="connsiteY109" fmla="*/ 732620 h 1522526"/>
                <a:gd name="connsiteX110" fmla="*/ 283644 w 1490589"/>
                <a:gd name="connsiteY110" fmla="*/ 631415 h 1522526"/>
                <a:gd name="connsiteX111" fmla="*/ 315394 w 1490589"/>
                <a:gd name="connsiteY111" fmla="*/ 415114 h 1522526"/>
                <a:gd name="connsiteX112" fmla="*/ 388817 w 1490589"/>
                <a:gd name="connsiteY112" fmla="*/ 194845 h 1522526"/>
                <a:gd name="connsiteX113" fmla="*/ 450334 w 1490589"/>
                <a:gd name="connsiteY113" fmla="*/ 93640 h 1522526"/>
                <a:gd name="connsiteX114" fmla="*/ 509867 w 1490589"/>
                <a:gd name="connsiteY114" fmla="*/ 44029 h 1522526"/>
                <a:gd name="connsiteX115" fmla="*/ 563446 w 1490589"/>
                <a:gd name="connsiteY115" fmla="*/ 36092 h 1522526"/>
                <a:gd name="connsiteX116" fmla="*/ 609087 w 1490589"/>
                <a:gd name="connsiteY116" fmla="*/ 4341 h 1522526"/>
                <a:gd name="connsiteX117" fmla="*/ 651876 w 1490589"/>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228224 w 1490589"/>
                <a:gd name="connsiteY3" fmla="*/ 1091799 h 1522526"/>
                <a:gd name="connsiteX4" fmla="*/ 1319904 w 1490589"/>
                <a:gd name="connsiteY4" fmla="*/ 1106981 h 1522526"/>
                <a:gd name="connsiteX5" fmla="*/ 1366040 w 1490589"/>
                <a:gd name="connsiteY5" fmla="*/ 1185265 h 1522526"/>
                <a:gd name="connsiteX6" fmla="*/ 1487186 w 1490589"/>
                <a:gd name="connsiteY6" fmla="*/ 1448990 h 1522526"/>
                <a:gd name="connsiteX7" fmla="*/ 1177029 w 1490589"/>
                <a:gd name="connsiteY7" fmla="*/ 1493045 h 1522526"/>
                <a:gd name="connsiteX8" fmla="*/ 1132974 w 1490589"/>
                <a:gd name="connsiteY8" fmla="*/ 1439469 h 1522526"/>
                <a:gd name="connsiteX9" fmla="*/ 1151130 w 1490589"/>
                <a:gd name="connsiteY9" fmla="*/ 1492451 h 1522526"/>
                <a:gd name="connsiteX10" fmla="*/ 267073 w 1490589"/>
                <a:gd name="connsiteY10" fmla="*/ 1497214 h 1522526"/>
                <a:gd name="connsiteX11" fmla="*/ 250922 w 1490589"/>
                <a:gd name="connsiteY11" fmla="*/ 1492951 h 1522526"/>
                <a:gd name="connsiteX12" fmla="*/ 273457 w 1490589"/>
                <a:gd name="connsiteY12" fmla="*/ 1446229 h 1522526"/>
                <a:gd name="connsiteX13" fmla="*/ 221069 w 1490589"/>
                <a:gd name="connsiteY13" fmla="*/ 1493854 h 1522526"/>
                <a:gd name="connsiteX14" fmla="*/ 668 w 1490589"/>
                <a:gd name="connsiteY14" fmla="*/ 1482327 h 1522526"/>
                <a:gd name="connsiteX15" fmla="*/ 61391 w 1490589"/>
                <a:gd name="connsiteY15" fmla="*/ 1223961 h 1522526"/>
                <a:gd name="connsiteX16" fmla="*/ 92644 w 1490589"/>
                <a:gd name="connsiteY16" fmla="*/ 1157285 h 1522526"/>
                <a:gd name="connsiteX17" fmla="*/ 153665 w 1490589"/>
                <a:gd name="connsiteY17" fmla="*/ 1120077 h 1522526"/>
                <a:gd name="connsiteX18" fmla="*/ 251893 w 1490589"/>
                <a:gd name="connsiteY18" fmla="*/ 1078404 h 1522526"/>
                <a:gd name="connsiteX19" fmla="*/ 376911 w 1490589"/>
                <a:gd name="connsiteY19" fmla="*/ 1029290 h 1522526"/>
                <a:gd name="connsiteX20" fmla="*/ 410479 w 1490589"/>
                <a:gd name="connsiteY20" fmla="*/ 1016502 h 1522526"/>
                <a:gd name="connsiteX21" fmla="*/ 592543 w 1490589"/>
                <a:gd name="connsiteY21" fmla="*/ 1272398 h 1522526"/>
                <a:gd name="connsiteX22" fmla="*/ 763993 w 1490589"/>
                <a:gd name="connsiteY22" fmla="*/ 1379555 h 1522526"/>
                <a:gd name="connsiteX23" fmla="*/ 883056 w 1490589"/>
                <a:gd name="connsiteY23" fmla="*/ 1243823 h 1522526"/>
                <a:gd name="connsiteX24" fmla="*/ 992965 w 1490589"/>
                <a:gd name="connsiteY24" fmla="*/ 998817 h 1522526"/>
                <a:gd name="connsiteX25" fmla="*/ 856178 w 1490589"/>
                <a:gd name="connsiteY25" fmla="*/ 852696 h 1522526"/>
                <a:gd name="connsiteX26" fmla="*/ 851682 w 1490589"/>
                <a:gd name="connsiteY26" fmla="*/ 923321 h 1522526"/>
                <a:gd name="connsiteX27" fmla="*/ 959840 w 1490589"/>
                <a:gd name="connsiteY27" fmla="*/ 978198 h 1522526"/>
                <a:gd name="connsiteX28" fmla="*/ 885437 w 1490589"/>
                <a:gd name="connsiteY28" fmla="*/ 1177148 h 1522526"/>
                <a:gd name="connsiteX29" fmla="*/ 747325 w 1490589"/>
                <a:gd name="connsiteY29" fmla="*/ 1341455 h 1522526"/>
                <a:gd name="connsiteX30" fmla="*/ 556825 w 1490589"/>
                <a:gd name="connsiteY30" fmla="*/ 1191436 h 1522526"/>
                <a:gd name="connsiteX31" fmla="*/ 439913 w 1490589"/>
                <a:gd name="connsiteY31" fmla="*/ 1004825 h 1522526"/>
                <a:gd name="connsiteX32" fmla="*/ 551936 w 1490589"/>
                <a:gd name="connsiteY32" fmla="*/ 931359 h 1522526"/>
                <a:gd name="connsiteX33" fmla="*/ 550504 w 1490589"/>
                <a:gd name="connsiteY33" fmla="*/ 858311 h 1522526"/>
                <a:gd name="connsiteX34" fmla="*/ 621119 w 1490589"/>
                <a:gd name="connsiteY34" fmla="*/ 900922 h 1522526"/>
                <a:gd name="connsiteX35" fmla="*/ 728276 w 1490589"/>
                <a:gd name="connsiteY35" fmla="*/ 915210 h 1522526"/>
                <a:gd name="connsiteX36" fmla="*/ 821144 w 1490589"/>
                <a:gd name="connsiteY36" fmla="*/ 874729 h 1522526"/>
                <a:gd name="connsiteX37" fmla="*/ 856178 w 1490589"/>
                <a:gd name="connsiteY37" fmla="*/ 852696 h 1522526"/>
                <a:gd name="connsiteX38" fmla="*/ 1041767 w 1490589"/>
                <a:gd name="connsiteY38" fmla="*/ 314309 h 1522526"/>
                <a:gd name="connsiteX39" fmla="*/ 1048139 w 1490589"/>
                <a:gd name="connsiteY39" fmla="*/ 320855 h 1522526"/>
                <a:gd name="connsiteX40" fmla="*/ 1074929 w 1490589"/>
                <a:gd name="connsiteY40" fmla="*/ 428013 h 1522526"/>
                <a:gd name="connsiteX41" fmla="*/ 1101718 w 1490589"/>
                <a:gd name="connsiteY41" fmla="*/ 569403 h 1522526"/>
                <a:gd name="connsiteX42" fmla="*/ 1110648 w 1490589"/>
                <a:gd name="connsiteY42" fmla="*/ 704839 h 1522526"/>
                <a:gd name="connsiteX43" fmla="*/ 1107671 w 1490589"/>
                <a:gd name="connsiteY43" fmla="*/ 789672 h 1522526"/>
                <a:gd name="connsiteX44" fmla="*/ 1082370 w 1490589"/>
                <a:gd name="connsiteY44" fmla="*/ 850693 h 1522526"/>
                <a:gd name="connsiteX45" fmla="*/ 1036232 w 1490589"/>
                <a:gd name="connsiteY45" fmla="*/ 859623 h 1522526"/>
                <a:gd name="connsiteX46" fmla="*/ 963305 w 1490589"/>
                <a:gd name="connsiteY46" fmla="*/ 853670 h 1522526"/>
                <a:gd name="connsiteX47" fmla="*/ 908238 w 1490589"/>
                <a:gd name="connsiteY47" fmla="*/ 834322 h 1522526"/>
                <a:gd name="connsiteX48" fmla="*/ 915679 w 1490589"/>
                <a:gd name="connsiteY48" fmla="*/ 813485 h 1522526"/>
                <a:gd name="connsiteX49" fmla="*/ 945445 w 1490589"/>
                <a:gd name="connsiteY49" fmla="*/ 773301 h 1522526"/>
                <a:gd name="connsiteX50" fmla="*/ 973724 w 1490589"/>
                <a:gd name="connsiteY50" fmla="*/ 704839 h 1522526"/>
                <a:gd name="connsiteX51" fmla="*/ 979677 w 1490589"/>
                <a:gd name="connsiteY51" fmla="*/ 675072 h 1522526"/>
                <a:gd name="connsiteX52" fmla="*/ 997536 w 1490589"/>
                <a:gd name="connsiteY52" fmla="*/ 655725 h 1522526"/>
                <a:gd name="connsiteX53" fmla="*/ 1022838 w 1490589"/>
                <a:gd name="connsiteY53" fmla="*/ 579821 h 1522526"/>
                <a:gd name="connsiteX54" fmla="*/ 1040697 w 1490589"/>
                <a:gd name="connsiteY54" fmla="*/ 499452 h 1522526"/>
                <a:gd name="connsiteX55" fmla="*/ 1042186 w 1490589"/>
                <a:gd name="connsiteY55" fmla="*/ 463733 h 1522526"/>
                <a:gd name="connsiteX56" fmla="*/ 1025814 w 1490589"/>
                <a:gd name="connsiteY56" fmla="*/ 430990 h 1522526"/>
                <a:gd name="connsiteX57" fmla="*/ 1009443 w 1490589"/>
                <a:gd name="connsiteY57" fmla="*/ 416107 h 1522526"/>
                <a:gd name="connsiteX58" fmla="*/ 1006466 w 1490589"/>
                <a:gd name="connsiteY58" fmla="*/ 386340 h 1522526"/>
                <a:gd name="connsiteX59" fmla="*/ 1009443 w 1490589"/>
                <a:gd name="connsiteY59" fmla="*/ 350621 h 1522526"/>
                <a:gd name="connsiteX60" fmla="*/ 1024326 w 1490589"/>
                <a:gd name="connsiteY60" fmla="*/ 328297 h 1522526"/>
                <a:gd name="connsiteX61" fmla="*/ 1041767 w 1490589"/>
                <a:gd name="connsiteY61" fmla="*/ 314309 h 1522526"/>
                <a:gd name="connsiteX62" fmla="*/ 616358 w 1490589"/>
                <a:gd name="connsiteY62" fmla="*/ 96060 h 1522526"/>
                <a:gd name="connsiteX63" fmla="*/ 509202 w 1490589"/>
                <a:gd name="connsiteY63" fmla="*/ 431816 h 1522526"/>
                <a:gd name="connsiteX64" fmla="*/ 654458 w 1490589"/>
                <a:gd name="connsiteY64" fmla="*/ 184165 h 1522526"/>
                <a:gd name="connsiteX65" fmla="*/ 616358 w 1490589"/>
                <a:gd name="connsiteY65" fmla="*/ 96060 h 1522526"/>
                <a:gd name="connsiteX66" fmla="*/ 651876 w 1490589"/>
                <a:gd name="connsiteY66" fmla="*/ 0 h 1522526"/>
                <a:gd name="connsiteX67" fmla="*/ 696401 w 1490589"/>
                <a:gd name="connsiteY67" fmla="*/ 372 h 1522526"/>
                <a:gd name="connsiteX68" fmla="*/ 757918 w 1490589"/>
                <a:gd name="connsiteY68" fmla="*/ 6326 h 1522526"/>
                <a:gd name="connsiteX69" fmla="*/ 829357 w 1490589"/>
                <a:gd name="connsiteY69" fmla="*/ 38076 h 1522526"/>
                <a:gd name="connsiteX70" fmla="*/ 910718 w 1490589"/>
                <a:gd name="connsiteY70" fmla="*/ 103562 h 1522526"/>
                <a:gd name="connsiteX71" fmla="*/ 1005970 w 1490589"/>
                <a:gd name="connsiteY71" fmla="*/ 216673 h 1522526"/>
                <a:gd name="connsiteX72" fmla="*/ 1041689 w 1490589"/>
                <a:gd name="connsiteY72" fmla="*/ 276206 h 1522526"/>
                <a:gd name="connsiteX73" fmla="*/ 1025814 w 1490589"/>
                <a:gd name="connsiteY73" fmla="*/ 313909 h 1522526"/>
                <a:gd name="connsiteX74" fmla="*/ 992079 w 1490589"/>
                <a:gd name="connsiteY74" fmla="*/ 331769 h 1522526"/>
                <a:gd name="connsiteX75" fmla="*/ 968266 w 1490589"/>
                <a:gd name="connsiteY75" fmla="*/ 311925 h 1522526"/>
                <a:gd name="connsiteX76" fmla="*/ 914687 w 1490589"/>
                <a:gd name="connsiteY76" fmla="*/ 256361 h 1522526"/>
                <a:gd name="connsiteX77" fmla="*/ 819435 w 1490589"/>
                <a:gd name="connsiteY77" fmla="*/ 210720 h 1522526"/>
                <a:gd name="connsiteX78" fmla="*/ 716246 w 1490589"/>
                <a:gd name="connsiteY78" fmla="*/ 210720 h 1522526"/>
                <a:gd name="connsiteX79" fmla="*/ 850617 w 1490589"/>
                <a:gd name="connsiteY79" fmla="*/ 240487 h 1522526"/>
                <a:gd name="connsiteX80" fmla="*/ 916103 w 1490589"/>
                <a:gd name="connsiteY80" fmla="*/ 279721 h 1522526"/>
                <a:gd name="connsiteX81" fmla="*/ 978269 w 1490589"/>
                <a:gd name="connsiteY81" fmla="*/ 344718 h 1522526"/>
                <a:gd name="connsiteX82" fmla="*/ 969452 w 1490589"/>
                <a:gd name="connsiteY82" fmla="*/ 378896 h 1522526"/>
                <a:gd name="connsiteX83" fmla="*/ 969452 w 1490589"/>
                <a:gd name="connsiteY83" fmla="*/ 451651 h 1522526"/>
                <a:gd name="connsiteX84" fmla="*/ 1003488 w 1490589"/>
                <a:gd name="connsiteY84" fmla="*/ 478628 h 1522526"/>
                <a:gd name="connsiteX85" fmla="*/ 967232 w 1490589"/>
                <a:gd name="connsiteY85" fmla="*/ 638035 h 1522526"/>
                <a:gd name="connsiteX86" fmla="*/ 946515 w 1490589"/>
                <a:gd name="connsiteY86" fmla="*/ 651932 h 1522526"/>
                <a:gd name="connsiteX87" fmla="*/ 838644 w 1490589"/>
                <a:gd name="connsiteY87" fmla="*/ 831290 h 1522526"/>
                <a:gd name="connsiteX88" fmla="*/ 749707 w 1490589"/>
                <a:gd name="connsiteY88" fmla="*/ 893779 h 1522526"/>
                <a:gd name="connsiteX89" fmla="*/ 663982 w 1490589"/>
                <a:gd name="connsiteY89" fmla="*/ 893779 h 1522526"/>
                <a:gd name="connsiteX90" fmla="*/ 542921 w 1490589"/>
                <a:gd name="connsiteY90" fmla="*/ 821966 h 1522526"/>
                <a:gd name="connsiteX91" fmla="*/ 450782 w 1490589"/>
                <a:gd name="connsiteY91" fmla="*/ 643758 h 1522526"/>
                <a:gd name="connsiteX92" fmla="*/ 390111 w 1490589"/>
                <a:gd name="connsiteY92" fmla="*/ 503970 h 1522526"/>
                <a:gd name="connsiteX93" fmla="*/ 413787 w 1490589"/>
                <a:gd name="connsiteY93" fmla="*/ 464730 h 1522526"/>
                <a:gd name="connsiteX94" fmla="*/ 402973 w 1490589"/>
                <a:gd name="connsiteY94" fmla="*/ 399317 h 1522526"/>
                <a:gd name="connsiteX95" fmla="*/ 376911 w 1490589"/>
                <a:gd name="connsiteY95" fmla="*/ 419083 h 1522526"/>
                <a:gd name="connsiteX96" fmla="*/ 361036 w 1490589"/>
                <a:gd name="connsiteY96" fmla="*/ 438927 h 1522526"/>
                <a:gd name="connsiteX97" fmla="*/ 347145 w 1490589"/>
                <a:gd name="connsiteY97" fmla="*/ 476631 h 1522526"/>
                <a:gd name="connsiteX98" fmla="*/ 353098 w 1490589"/>
                <a:gd name="connsiteY98" fmla="*/ 514335 h 1522526"/>
                <a:gd name="connsiteX99" fmla="*/ 363020 w 1490589"/>
                <a:gd name="connsiteY99" fmla="*/ 571883 h 1522526"/>
                <a:gd name="connsiteX100" fmla="*/ 386833 w 1490589"/>
                <a:gd name="connsiteY100" fmla="*/ 665150 h 1522526"/>
                <a:gd name="connsiteX101" fmla="*/ 412630 w 1490589"/>
                <a:gd name="connsiteY101" fmla="*/ 686979 h 1522526"/>
                <a:gd name="connsiteX102" fmla="*/ 428506 w 1490589"/>
                <a:gd name="connsiteY102" fmla="*/ 728652 h 1522526"/>
                <a:gd name="connsiteX103" fmla="*/ 466210 w 1490589"/>
                <a:gd name="connsiteY103" fmla="*/ 802075 h 1522526"/>
                <a:gd name="connsiteX104" fmla="*/ 482085 w 1490589"/>
                <a:gd name="connsiteY104" fmla="*/ 847716 h 1522526"/>
                <a:gd name="connsiteX105" fmla="*/ 438428 w 1490589"/>
                <a:gd name="connsiteY105" fmla="*/ 859623 h 1522526"/>
                <a:gd name="connsiteX106" fmla="*/ 374927 w 1490589"/>
                <a:gd name="connsiteY106" fmla="*/ 867560 h 1522526"/>
                <a:gd name="connsiteX107" fmla="*/ 317379 w 1490589"/>
                <a:gd name="connsiteY107" fmla="*/ 853670 h 1522526"/>
                <a:gd name="connsiteX108" fmla="*/ 291581 w 1490589"/>
                <a:gd name="connsiteY108" fmla="*/ 810012 h 1522526"/>
                <a:gd name="connsiteX109" fmla="*/ 279675 w 1490589"/>
                <a:gd name="connsiteY109" fmla="*/ 732620 h 1522526"/>
                <a:gd name="connsiteX110" fmla="*/ 283644 w 1490589"/>
                <a:gd name="connsiteY110" fmla="*/ 631415 h 1522526"/>
                <a:gd name="connsiteX111" fmla="*/ 315394 w 1490589"/>
                <a:gd name="connsiteY111" fmla="*/ 415114 h 1522526"/>
                <a:gd name="connsiteX112" fmla="*/ 388817 w 1490589"/>
                <a:gd name="connsiteY112" fmla="*/ 194845 h 1522526"/>
                <a:gd name="connsiteX113" fmla="*/ 450334 w 1490589"/>
                <a:gd name="connsiteY113" fmla="*/ 93640 h 1522526"/>
                <a:gd name="connsiteX114" fmla="*/ 509867 w 1490589"/>
                <a:gd name="connsiteY114" fmla="*/ 44029 h 1522526"/>
                <a:gd name="connsiteX115" fmla="*/ 563446 w 1490589"/>
                <a:gd name="connsiteY115" fmla="*/ 36092 h 1522526"/>
                <a:gd name="connsiteX116" fmla="*/ 609087 w 1490589"/>
                <a:gd name="connsiteY116" fmla="*/ 4341 h 1522526"/>
                <a:gd name="connsiteX117" fmla="*/ 651876 w 1490589"/>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319904 w 1490589"/>
                <a:gd name="connsiteY3" fmla="*/ 1106981 h 1522526"/>
                <a:gd name="connsiteX4" fmla="*/ 1366040 w 1490589"/>
                <a:gd name="connsiteY4" fmla="*/ 1185265 h 1522526"/>
                <a:gd name="connsiteX5" fmla="*/ 1487186 w 1490589"/>
                <a:gd name="connsiteY5" fmla="*/ 1448990 h 1522526"/>
                <a:gd name="connsiteX6" fmla="*/ 1177029 w 1490589"/>
                <a:gd name="connsiteY6" fmla="*/ 1493045 h 1522526"/>
                <a:gd name="connsiteX7" fmla="*/ 1132974 w 1490589"/>
                <a:gd name="connsiteY7" fmla="*/ 1439469 h 1522526"/>
                <a:gd name="connsiteX8" fmla="*/ 1151130 w 1490589"/>
                <a:gd name="connsiteY8" fmla="*/ 1492451 h 1522526"/>
                <a:gd name="connsiteX9" fmla="*/ 267073 w 1490589"/>
                <a:gd name="connsiteY9" fmla="*/ 1497214 h 1522526"/>
                <a:gd name="connsiteX10" fmla="*/ 250922 w 1490589"/>
                <a:gd name="connsiteY10" fmla="*/ 1492951 h 1522526"/>
                <a:gd name="connsiteX11" fmla="*/ 273457 w 1490589"/>
                <a:gd name="connsiteY11" fmla="*/ 1446229 h 1522526"/>
                <a:gd name="connsiteX12" fmla="*/ 221069 w 1490589"/>
                <a:gd name="connsiteY12" fmla="*/ 1493854 h 1522526"/>
                <a:gd name="connsiteX13" fmla="*/ 668 w 1490589"/>
                <a:gd name="connsiteY13" fmla="*/ 1482327 h 1522526"/>
                <a:gd name="connsiteX14" fmla="*/ 61391 w 1490589"/>
                <a:gd name="connsiteY14" fmla="*/ 1223961 h 1522526"/>
                <a:gd name="connsiteX15" fmla="*/ 92644 w 1490589"/>
                <a:gd name="connsiteY15" fmla="*/ 1157285 h 1522526"/>
                <a:gd name="connsiteX16" fmla="*/ 153665 w 1490589"/>
                <a:gd name="connsiteY16" fmla="*/ 1120077 h 1522526"/>
                <a:gd name="connsiteX17" fmla="*/ 251893 w 1490589"/>
                <a:gd name="connsiteY17" fmla="*/ 1078404 h 1522526"/>
                <a:gd name="connsiteX18" fmla="*/ 376911 w 1490589"/>
                <a:gd name="connsiteY18" fmla="*/ 1029290 h 1522526"/>
                <a:gd name="connsiteX19" fmla="*/ 410479 w 1490589"/>
                <a:gd name="connsiteY19" fmla="*/ 1016502 h 1522526"/>
                <a:gd name="connsiteX20" fmla="*/ 592543 w 1490589"/>
                <a:gd name="connsiteY20" fmla="*/ 1272398 h 1522526"/>
                <a:gd name="connsiteX21" fmla="*/ 763993 w 1490589"/>
                <a:gd name="connsiteY21" fmla="*/ 1379555 h 1522526"/>
                <a:gd name="connsiteX22" fmla="*/ 883056 w 1490589"/>
                <a:gd name="connsiteY22" fmla="*/ 1243823 h 1522526"/>
                <a:gd name="connsiteX23" fmla="*/ 992965 w 1490589"/>
                <a:gd name="connsiteY23" fmla="*/ 998817 h 1522526"/>
                <a:gd name="connsiteX24" fmla="*/ 856178 w 1490589"/>
                <a:gd name="connsiteY24" fmla="*/ 852696 h 1522526"/>
                <a:gd name="connsiteX25" fmla="*/ 851682 w 1490589"/>
                <a:gd name="connsiteY25" fmla="*/ 923321 h 1522526"/>
                <a:gd name="connsiteX26" fmla="*/ 959840 w 1490589"/>
                <a:gd name="connsiteY26" fmla="*/ 978198 h 1522526"/>
                <a:gd name="connsiteX27" fmla="*/ 885437 w 1490589"/>
                <a:gd name="connsiteY27" fmla="*/ 1177148 h 1522526"/>
                <a:gd name="connsiteX28" fmla="*/ 747325 w 1490589"/>
                <a:gd name="connsiteY28" fmla="*/ 1341455 h 1522526"/>
                <a:gd name="connsiteX29" fmla="*/ 556825 w 1490589"/>
                <a:gd name="connsiteY29" fmla="*/ 1191436 h 1522526"/>
                <a:gd name="connsiteX30" fmla="*/ 439913 w 1490589"/>
                <a:gd name="connsiteY30" fmla="*/ 1004825 h 1522526"/>
                <a:gd name="connsiteX31" fmla="*/ 551936 w 1490589"/>
                <a:gd name="connsiteY31" fmla="*/ 931359 h 1522526"/>
                <a:gd name="connsiteX32" fmla="*/ 550504 w 1490589"/>
                <a:gd name="connsiteY32" fmla="*/ 858311 h 1522526"/>
                <a:gd name="connsiteX33" fmla="*/ 621119 w 1490589"/>
                <a:gd name="connsiteY33" fmla="*/ 900922 h 1522526"/>
                <a:gd name="connsiteX34" fmla="*/ 728276 w 1490589"/>
                <a:gd name="connsiteY34" fmla="*/ 915210 h 1522526"/>
                <a:gd name="connsiteX35" fmla="*/ 821144 w 1490589"/>
                <a:gd name="connsiteY35" fmla="*/ 874729 h 1522526"/>
                <a:gd name="connsiteX36" fmla="*/ 856178 w 1490589"/>
                <a:gd name="connsiteY36" fmla="*/ 852696 h 1522526"/>
                <a:gd name="connsiteX37" fmla="*/ 1041767 w 1490589"/>
                <a:gd name="connsiteY37" fmla="*/ 314309 h 1522526"/>
                <a:gd name="connsiteX38" fmla="*/ 1048139 w 1490589"/>
                <a:gd name="connsiteY38" fmla="*/ 320855 h 1522526"/>
                <a:gd name="connsiteX39" fmla="*/ 1074929 w 1490589"/>
                <a:gd name="connsiteY39" fmla="*/ 428013 h 1522526"/>
                <a:gd name="connsiteX40" fmla="*/ 1101718 w 1490589"/>
                <a:gd name="connsiteY40" fmla="*/ 569403 h 1522526"/>
                <a:gd name="connsiteX41" fmla="*/ 1110648 w 1490589"/>
                <a:gd name="connsiteY41" fmla="*/ 704839 h 1522526"/>
                <a:gd name="connsiteX42" fmla="*/ 1107671 w 1490589"/>
                <a:gd name="connsiteY42" fmla="*/ 789672 h 1522526"/>
                <a:gd name="connsiteX43" fmla="*/ 1082370 w 1490589"/>
                <a:gd name="connsiteY43" fmla="*/ 850693 h 1522526"/>
                <a:gd name="connsiteX44" fmla="*/ 1036232 w 1490589"/>
                <a:gd name="connsiteY44" fmla="*/ 859623 h 1522526"/>
                <a:gd name="connsiteX45" fmla="*/ 963305 w 1490589"/>
                <a:gd name="connsiteY45" fmla="*/ 853670 h 1522526"/>
                <a:gd name="connsiteX46" fmla="*/ 908238 w 1490589"/>
                <a:gd name="connsiteY46" fmla="*/ 834322 h 1522526"/>
                <a:gd name="connsiteX47" fmla="*/ 915679 w 1490589"/>
                <a:gd name="connsiteY47" fmla="*/ 813485 h 1522526"/>
                <a:gd name="connsiteX48" fmla="*/ 945445 w 1490589"/>
                <a:gd name="connsiteY48" fmla="*/ 773301 h 1522526"/>
                <a:gd name="connsiteX49" fmla="*/ 973724 w 1490589"/>
                <a:gd name="connsiteY49" fmla="*/ 704839 h 1522526"/>
                <a:gd name="connsiteX50" fmla="*/ 979677 w 1490589"/>
                <a:gd name="connsiteY50" fmla="*/ 675072 h 1522526"/>
                <a:gd name="connsiteX51" fmla="*/ 997536 w 1490589"/>
                <a:gd name="connsiteY51" fmla="*/ 655725 h 1522526"/>
                <a:gd name="connsiteX52" fmla="*/ 1022838 w 1490589"/>
                <a:gd name="connsiteY52" fmla="*/ 579821 h 1522526"/>
                <a:gd name="connsiteX53" fmla="*/ 1040697 w 1490589"/>
                <a:gd name="connsiteY53" fmla="*/ 499452 h 1522526"/>
                <a:gd name="connsiteX54" fmla="*/ 1042186 w 1490589"/>
                <a:gd name="connsiteY54" fmla="*/ 463733 h 1522526"/>
                <a:gd name="connsiteX55" fmla="*/ 1025814 w 1490589"/>
                <a:gd name="connsiteY55" fmla="*/ 430990 h 1522526"/>
                <a:gd name="connsiteX56" fmla="*/ 1009443 w 1490589"/>
                <a:gd name="connsiteY56" fmla="*/ 416107 h 1522526"/>
                <a:gd name="connsiteX57" fmla="*/ 1006466 w 1490589"/>
                <a:gd name="connsiteY57" fmla="*/ 386340 h 1522526"/>
                <a:gd name="connsiteX58" fmla="*/ 1009443 w 1490589"/>
                <a:gd name="connsiteY58" fmla="*/ 350621 h 1522526"/>
                <a:gd name="connsiteX59" fmla="*/ 1024326 w 1490589"/>
                <a:gd name="connsiteY59" fmla="*/ 328297 h 1522526"/>
                <a:gd name="connsiteX60" fmla="*/ 1041767 w 1490589"/>
                <a:gd name="connsiteY60" fmla="*/ 314309 h 1522526"/>
                <a:gd name="connsiteX61" fmla="*/ 616358 w 1490589"/>
                <a:gd name="connsiteY61" fmla="*/ 96060 h 1522526"/>
                <a:gd name="connsiteX62" fmla="*/ 509202 w 1490589"/>
                <a:gd name="connsiteY62" fmla="*/ 431816 h 1522526"/>
                <a:gd name="connsiteX63" fmla="*/ 654458 w 1490589"/>
                <a:gd name="connsiteY63" fmla="*/ 184165 h 1522526"/>
                <a:gd name="connsiteX64" fmla="*/ 616358 w 1490589"/>
                <a:gd name="connsiteY64" fmla="*/ 96060 h 1522526"/>
                <a:gd name="connsiteX65" fmla="*/ 651876 w 1490589"/>
                <a:gd name="connsiteY65" fmla="*/ 0 h 1522526"/>
                <a:gd name="connsiteX66" fmla="*/ 696401 w 1490589"/>
                <a:gd name="connsiteY66" fmla="*/ 372 h 1522526"/>
                <a:gd name="connsiteX67" fmla="*/ 757918 w 1490589"/>
                <a:gd name="connsiteY67" fmla="*/ 6326 h 1522526"/>
                <a:gd name="connsiteX68" fmla="*/ 829357 w 1490589"/>
                <a:gd name="connsiteY68" fmla="*/ 38076 h 1522526"/>
                <a:gd name="connsiteX69" fmla="*/ 910718 w 1490589"/>
                <a:gd name="connsiteY69" fmla="*/ 103562 h 1522526"/>
                <a:gd name="connsiteX70" fmla="*/ 1005970 w 1490589"/>
                <a:gd name="connsiteY70" fmla="*/ 216673 h 1522526"/>
                <a:gd name="connsiteX71" fmla="*/ 1041689 w 1490589"/>
                <a:gd name="connsiteY71" fmla="*/ 276206 h 1522526"/>
                <a:gd name="connsiteX72" fmla="*/ 1025814 w 1490589"/>
                <a:gd name="connsiteY72" fmla="*/ 313909 h 1522526"/>
                <a:gd name="connsiteX73" fmla="*/ 992079 w 1490589"/>
                <a:gd name="connsiteY73" fmla="*/ 331769 h 1522526"/>
                <a:gd name="connsiteX74" fmla="*/ 968266 w 1490589"/>
                <a:gd name="connsiteY74" fmla="*/ 311925 h 1522526"/>
                <a:gd name="connsiteX75" fmla="*/ 914687 w 1490589"/>
                <a:gd name="connsiteY75" fmla="*/ 256361 h 1522526"/>
                <a:gd name="connsiteX76" fmla="*/ 819435 w 1490589"/>
                <a:gd name="connsiteY76" fmla="*/ 210720 h 1522526"/>
                <a:gd name="connsiteX77" fmla="*/ 716246 w 1490589"/>
                <a:gd name="connsiteY77" fmla="*/ 210720 h 1522526"/>
                <a:gd name="connsiteX78" fmla="*/ 850617 w 1490589"/>
                <a:gd name="connsiteY78" fmla="*/ 240487 h 1522526"/>
                <a:gd name="connsiteX79" fmla="*/ 916103 w 1490589"/>
                <a:gd name="connsiteY79" fmla="*/ 279721 h 1522526"/>
                <a:gd name="connsiteX80" fmla="*/ 978269 w 1490589"/>
                <a:gd name="connsiteY80" fmla="*/ 344718 h 1522526"/>
                <a:gd name="connsiteX81" fmla="*/ 969452 w 1490589"/>
                <a:gd name="connsiteY81" fmla="*/ 378896 h 1522526"/>
                <a:gd name="connsiteX82" fmla="*/ 969452 w 1490589"/>
                <a:gd name="connsiteY82" fmla="*/ 451651 h 1522526"/>
                <a:gd name="connsiteX83" fmla="*/ 1003488 w 1490589"/>
                <a:gd name="connsiteY83" fmla="*/ 478628 h 1522526"/>
                <a:gd name="connsiteX84" fmla="*/ 967232 w 1490589"/>
                <a:gd name="connsiteY84" fmla="*/ 638035 h 1522526"/>
                <a:gd name="connsiteX85" fmla="*/ 946515 w 1490589"/>
                <a:gd name="connsiteY85" fmla="*/ 651932 h 1522526"/>
                <a:gd name="connsiteX86" fmla="*/ 838644 w 1490589"/>
                <a:gd name="connsiteY86" fmla="*/ 831290 h 1522526"/>
                <a:gd name="connsiteX87" fmla="*/ 749707 w 1490589"/>
                <a:gd name="connsiteY87" fmla="*/ 893779 h 1522526"/>
                <a:gd name="connsiteX88" fmla="*/ 663982 w 1490589"/>
                <a:gd name="connsiteY88" fmla="*/ 893779 h 1522526"/>
                <a:gd name="connsiteX89" fmla="*/ 542921 w 1490589"/>
                <a:gd name="connsiteY89" fmla="*/ 821966 h 1522526"/>
                <a:gd name="connsiteX90" fmla="*/ 450782 w 1490589"/>
                <a:gd name="connsiteY90" fmla="*/ 643758 h 1522526"/>
                <a:gd name="connsiteX91" fmla="*/ 390111 w 1490589"/>
                <a:gd name="connsiteY91" fmla="*/ 503970 h 1522526"/>
                <a:gd name="connsiteX92" fmla="*/ 413787 w 1490589"/>
                <a:gd name="connsiteY92" fmla="*/ 464730 h 1522526"/>
                <a:gd name="connsiteX93" fmla="*/ 402973 w 1490589"/>
                <a:gd name="connsiteY93" fmla="*/ 399317 h 1522526"/>
                <a:gd name="connsiteX94" fmla="*/ 376911 w 1490589"/>
                <a:gd name="connsiteY94" fmla="*/ 419083 h 1522526"/>
                <a:gd name="connsiteX95" fmla="*/ 361036 w 1490589"/>
                <a:gd name="connsiteY95" fmla="*/ 438927 h 1522526"/>
                <a:gd name="connsiteX96" fmla="*/ 347145 w 1490589"/>
                <a:gd name="connsiteY96" fmla="*/ 476631 h 1522526"/>
                <a:gd name="connsiteX97" fmla="*/ 353098 w 1490589"/>
                <a:gd name="connsiteY97" fmla="*/ 514335 h 1522526"/>
                <a:gd name="connsiteX98" fmla="*/ 363020 w 1490589"/>
                <a:gd name="connsiteY98" fmla="*/ 571883 h 1522526"/>
                <a:gd name="connsiteX99" fmla="*/ 386833 w 1490589"/>
                <a:gd name="connsiteY99" fmla="*/ 665150 h 1522526"/>
                <a:gd name="connsiteX100" fmla="*/ 412630 w 1490589"/>
                <a:gd name="connsiteY100" fmla="*/ 686979 h 1522526"/>
                <a:gd name="connsiteX101" fmla="*/ 428506 w 1490589"/>
                <a:gd name="connsiteY101" fmla="*/ 728652 h 1522526"/>
                <a:gd name="connsiteX102" fmla="*/ 466210 w 1490589"/>
                <a:gd name="connsiteY102" fmla="*/ 802075 h 1522526"/>
                <a:gd name="connsiteX103" fmla="*/ 482085 w 1490589"/>
                <a:gd name="connsiteY103" fmla="*/ 847716 h 1522526"/>
                <a:gd name="connsiteX104" fmla="*/ 438428 w 1490589"/>
                <a:gd name="connsiteY104" fmla="*/ 859623 h 1522526"/>
                <a:gd name="connsiteX105" fmla="*/ 374927 w 1490589"/>
                <a:gd name="connsiteY105" fmla="*/ 867560 h 1522526"/>
                <a:gd name="connsiteX106" fmla="*/ 317379 w 1490589"/>
                <a:gd name="connsiteY106" fmla="*/ 853670 h 1522526"/>
                <a:gd name="connsiteX107" fmla="*/ 291581 w 1490589"/>
                <a:gd name="connsiteY107" fmla="*/ 810012 h 1522526"/>
                <a:gd name="connsiteX108" fmla="*/ 279675 w 1490589"/>
                <a:gd name="connsiteY108" fmla="*/ 732620 h 1522526"/>
                <a:gd name="connsiteX109" fmla="*/ 283644 w 1490589"/>
                <a:gd name="connsiteY109" fmla="*/ 631415 h 1522526"/>
                <a:gd name="connsiteX110" fmla="*/ 315394 w 1490589"/>
                <a:gd name="connsiteY110" fmla="*/ 415114 h 1522526"/>
                <a:gd name="connsiteX111" fmla="*/ 388817 w 1490589"/>
                <a:gd name="connsiteY111" fmla="*/ 194845 h 1522526"/>
                <a:gd name="connsiteX112" fmla="*/ 450334 w 1490589"/>
                <a:gd name="connsiteY112" fmla="*/ 93640 h 1522526"/>
                <a:gd name="connsiteX113" fmla="*/ 509867 w 1490589"/>
                <a:gd name="connsiteY113" fmla="*/ 44029 h 1522526"/>
                <a:gd name="connsiteX114" fmla="*/ 563446 w 1490589"/>
                <a:gd name="connsiteY114" fmla="*/ 36092 h 1522526"/>
                <a:gd name="connsiteX115" fmla="*/ 609087 w 1490589"/>
                <a:gd name="connsiteY115" fmla="*/ 4341 h 1522526"/>
                <a:gd name="connsiteX116" fmla="*/ 651876 w 1490589"/>
                <a:gd name="connsiteY116" fmla="*/ 0 h 1522526"/>
                <a:gd name="connsiteX0" fmla="*/ 992965 w 1491247"/>
                <a:gd name="connsiteY0" fmla="*/ 998817 h 1522526"/>
                <a:gd name="connsiteX1" fmla="*/ 1003490 w 1491247"/>
                <a:gd name="connsiteY1" fmla="*/ 1002500 h 1522526"/>
                <a:gd name="connsiteX2" fmla="*/ 1110648 w 1491247"/>
                <a:gd name="connsiteY2" fmla="*/ 1036732 h 1522526"/>
                <a:gd name="connsiteX3" fmla="*/ 1319904 w 1491247"/>
                <a:gd name="connsiteY3" fmla="*/ 1106981 h 1522526"/>
                <a:gd name="connsiteX4" fmla="*/ 1387472 w 1491247"/>
                <a:gd name="connsiteY4" fmla="*/ 1185265 h 1522526"/>
                <a:gd name="connsiteX5" fmla="*/ 1487186 w 1491247"/>
                <a:gd name="connsiteY5" fmla="*/ 1448990 h 1522526"/>
                <a:gd name="connsiteX6" fmla="*/ 1177029 w 1491247"/>
                <a:gd name="connsiteY6" fmla="*/ 1493045 h 1522526"/>
                <a:gd name="connsiteX7" fmla="*/ 1132974 w 1491247"/>
                <a:gd name="connsiteY7" fmla="*/ 1439469 h 1522526"/>
                <a:gd name="connsiteX8" fmla="*/ 1151130 w 1491247"/>
                <a:gd name="connsiteY8" fmla="*/ 1492451 h 1522526"/>
                <a:gd name="connsiteX9" fmla="*/ 267073 w 1491247"/>
                <a:gd name="connsiteY9" fmla="*/ 1497214 h 1522526"/>
                <a:gd name="connsiteX10" fmla="*/ 250922 w 1491247"/>
                <a:gd name="connsiteY10" fmla="*/ 1492951 h 1522526"/>
                <a:gd name="connsiteX11" fmla="*/ 273457 w 1491247"/>
                <a:gd name="connsiteY11" fmla="*/ 1446229 h 1522526"/>
                <a:gd name="connsiteX12" fmla="*/ 221069 w 1491247"/>
                <a:gd name="connsiteY12" fmla="*/ 1493854 h 1522526"/>
                <a:gd name="connsiteX13" fmla="*/ 668 w 1491247"/>
                <a:gd name="connsiteY13" fmla="*/ 1482327 h 1522526"/>
                <a:gd name="connsiteX14" fmla="*/ 61391 w 1491247"/>
                <a:gd name="connsiteY14" fmla="*/ 1223961 h 1522526"/>
                <a:gd name="connsiteX15" fmla="*/ 92644 w 1491247"/>
                <a:gd name="connsiteY15" fmla="*/ 1157285 h 1522526"/>
                <a:gd name="connsiteX16" fmla="*/ 153665 w 1491247"/>
                <a:gd name="connsiteY16" fmla="*/ 1120077 h 1522526"/>
                <a:gd name="connsiteX17" fmla="*/ 251893 w 1491247"/>
                <a:gd name="connsiteY17" fmla="*/ 1078404 h 1522526"/>
                <a:gd name="connsiteX18" fmla="*/ 376911 w 1491247"/>
                <a:gd name="connsiteY18" fmla="*/ 1029290 h 1522526"/>
                <a:gd name="connsiteX19" fmla="*/ 410479 w 1491247"/>
                <a:gd name="connsiteY19" fmla="*/ 1016502 h 1522526"/>
                <a:gd name="connsiteX20" fmla="*/ 592543 w 1491247"/>
                <a:gd name="connsiteY20" fmla="*/ 1272398 h 1522526"/>
                <a:gd name="connsiteX21" fmla="*/ 763993 w 1491247"/>
                <a:gd name="connsiteY21" fmla="*/ 1379555 h 1522526"/>
                <a:gd name="connsiteX22" fmla="*/ 883056 w 1491247"/>
                <a:gd name="connsiteY22" fmla="*/ 1243823 h 1522526"/>
                <a:gd name="connsiteX23" fmla="*/ 992965 w 1491247"/>
                <a:gd name="connsiteY23" fmla="*/ 998817 h 1522526"/>
                <a:gd name="connsiteX24" fmla="*/ 856178 w 1491247"/>
                <a:gd name="connsiteY24" fmla="*/ 852696 h 1522526"/>
                <a:gd name="connsiteX25" fmla="*/ 851682 w 1491247"/>
                <a:gd name="connsiteY25" fmla="*/ 923321 h 1522526"/>
                <a:gd name="connsiteX26" fmla="*/ 959840 w 1491247"/>
                <a:gd name="connsiteY26" fmla="*/ 978198 h 1522526"/>
                <a:gd name="connsiteX27" fmla="*/ 885437 w 1491247"/>
                <a:gd name="connsiteY27" fmla="*/ 1177148 h 1522526"/>
                <a:gd name="connsiteX28" fmla="*/ 747325 w 1491247"/>
                <a:gd name="connsiteY28" fmla="*/ 1341455 h 1522526"/>
                <a:gd name="connsiteX29" fmla="*/ 556825 w 1491247"/>
                <a:gd name="connsiteY29" fmla="*/ 1191436 h 1522526"/>
                <a:gd name="connsiteX30" fmla="*/ 439913 w 1491247"/>
                <a:gd name="connsiteY30" fmla="*/ 1004825 h 1522526"/>
                <a:gd name="connsiteX31" fmla="*/ 551936 w 1491247"/>
                <a:gd name="connsiteY31" fmla="*/ 931359 h 1522526"/>
                <a:gd name="connsiteX32" fmla="*/ 550504 w 1491247"/>
                <a:gd name="connsiteY32" fmla="*/ 858311 h 1522526"/>
                <a:gd name="connsiteX33" fmla="*/ 621119 w 1491247"/>
                <a:gd name="connsiteY33" fmla="*/ 900922 h 1522526"/>
                <a:gd name="connsiteX34" fmla="*/ 728276 w 1491247"/>
                <a:gd name="connsiteY34" fmla="*/ 915210 h 1522526"/>
                <a:gd name="connsiteX35" fmla="*/ 821144 w 1491247"/>
                <a:gd name="connsiteY35" fmla="*/ 874729 h 1522526"/>
                <a:gd name="connsiteX36" fmla="*/ 856178 w 1491247"/>
                <a:gd name="connsiteY36" fmla="*/ 852696 h 1522526"/>
                <a:gd name="connsiteX37" fmla="*/ 1041767 w 1491247"/>
                <a:gd name="connsiteY37" fmla="*/ 314309 h 1522526"/>
                <a:gd name="connsiteX38" fmla="*/ 1048139 w 1491247"/>
                <a:gd name="connsiteY38" fmla="*/ 320855 h 1522526"/>
                <a:gd name="connsiteX39" fmla="*/ 1074929 w 1491247"/>
                <a:gd name="connsiteY39" fmla="*/ 428013 h 1522526"/>
                <a:gd name="connsiteX40" fmla="*/ 1101718 w 1491247"/>
                <a:gd name="connsiteY40" fmla="*/ 569403 h 1522526"/>
                <a:gd name="connsiteX41" fmla="*/ 1110648 w 1491247"/>
                <a:gd name="connsiteY41" fmla="*/ 704839 h 1522526"/>
                <a:gd name="connsiteX42" fmla="*/ 1107671 w 1491247"/>
                <a:gd name="connsiteY42" fmla="*/ 789672 h 1522526"/>
                <a:gd name="connsiteX43" fmla="*/ 1082370 w 1491247"/>
                <a:gd name="connsiteY43" fmla="*/ 850693 h 1522526"/>
                <a:gd name="connsiteX44" fmla="*/ 1036232 w 1491247"/>
                <a:gd name="connsiteY44" fmla="*/ 859623 h 1522526"/>
                <a:gd name="connsiteX45" fmla="*/ 963305 w 1491247"/>
                <a:gd name="connsiteY45" fmla="*/ 853670 h 1522526"/>
                <a:gd name="connsiteX46" fmla="*/ 908238 w 1491247"/>
                <a:gd name="connsiteY46" fmla="*/ 834322 h 1522526"/>
                <a:gd name="connsiteX47" fmla="*/ 915679 w 1491247"/>
                <a:gd name="connsiteY47" fmla="*/ 813485 h 1522526"/>
                <a:gd name="connsiteX48" fmla="*/ 945445 w 1491247"/>
                <a:gd name="connsiteY48" fmla="*/ 773301 h 1522526"/>
                <a:gd name="connsiteX49" fmla="*/ 973724 w 1491247"/>
                <a:gd name="connsiteY49" fmla="*/ 704839 h 1522526"/>
                <a:gd name="connsiteX50" fmla="*/ 979677 w 1491247"/>
                <a:gd name="connsiteY50" fmla="*/ 675072 h 1522526"/>
                <a:gd name="connsiteX51" fmla="*/ 997536 w 1491247"/>
                <a:gd name="connsiteY51" fmla="*/ 655725 h 1522526"/>
                <a:gd name="connsiteX52" fmla="*/ 1022838 w 1491247"/>
                <a:gd name="connsiteY52" fmla="*/ 579821 h 1522526"/>
                <a:gd name="connsiteX53" fmla="*/ 1040697 w 1491247"/>
                <a:gd name="connsiteY53" fmla="*/ 499452 h 1522526"/>
                <a:gd name="connsiteX54" fmla="*/ 1042186 w 1491247"/>
                <a:gd name="connsiteY54" fmla="*/ 463733 h 1522526"/>
                <a:gd name="connsiteX55" fmla="*/ 1025814 w 1491247"/>
                <a:gd name="connsiteY55" fmla="*/ 430990 h 1522526"/>
                <a:gd name="connsiteX56" fmla="*/ 1009443 w 1491247"/>
                <a:gd name="connsiteY56" fmla="*/ 416107 h 1522526"/>
                <a:gd name="connsiteX57" fmla="*/ 1006466 w 1491247"/>
                <a:gd name="connsiteY57" fmla="*/ 386340 h 1522526"/>
                <a:gd name="connsiteX58" fmla="*/ 1009443 w 1491247"/>
                <a:gd name="connsiteY58" fmla="*/ 350621 h 1522526"/>
                <a:gd name="connsiteX59" fmla="*/ 1024326 w 1491247"/>
                <a:gd name="connsiteY59" fmla="*/ 328297 h 1522526"/>
                <a:gd name="connsiteX60" fmla="*/ 1041767 w 1491247"/>
                <a:gd name="connsiteY60" fmla="*/ 314309 h 1522526"/>
                <a:gd name="connsiteX61" fmla="*/ 616358 w 1491247"/>
                <a:gd name="connsiteY61" fmla="*/ 96060 h 1522526"/>
                <a:gd name="connsiteX62" fmla="*/ 509202 w 1491247"/>
                <a:gd name="connsiteY62" fmla="*/ 431816 h 1522526"/>
                <a:gd name="connsiteX63" fmla="*/ 654458 w 1491247"/>
                <a:gd name="connsiteY63" fmla="*/ 184165 h 1522526"/>
                <a:gd name="connsiteX64" fmla="*/ 616358 w 1491247"/>
                <a:gd name="connsiteY64" fmla="*/ 96060 h 1522526"/>
                <a:gd name="connsiteX65" fmla="*/ 651876 w 1491247"/>
                <a:gd name="connsiteY65" fmla="*/ 0 h 1522526"/>
                <a:gd name="connsiteX66" fmla="*/ 696401 w 1491247"/>
                <a:gd name="connsiteY66" fmla="*/ 372 h 1522526"/>
                <a:gd name="connsiteX67" fmla="*/ 757918 w 1491247"/>
                <a:gd name="connsiteY67" fmla="*/ 6326 h 1522526"/>
                <a:gd name="connsiteX68" fmla="*/ 829357 w 1491247"/>
                <a:gd name="connsiteY68" fmla="*/ 38076 h 1522526"/>
                <a:gd name="connsiteX69" fmla="*/ 910718 w 1491247"/>
                <a:gd name="connsiteY69" fmla="*/ 103562 h 1522526"/>
                <a:gd name="connsiteX70" fmla="*/ 1005970 w 1491247"/>
                <a:gd name="connsiteY70" fmla="*/ 216673 h 1522526"/>
                <a:gd name="connsiteX71" fmla="*/ 1041689 w 1491247"/>
                <a:gd name="connsiteY71" fmla="*/ 276206 h 1522526"/>
                <a:gd name="connsiteX72" fmla="*/ 1025814 w 1491247"/>
                <a:gd name="connsiteY72" fmla="*/ 313909 h 1522526"/>
                <a:gd name="connsiteX73" fmla="*/ 992079 w 1491247"/>
                <a:gd name="connsiteY73" fmla="*/ 331769 h 1522526"/>
                <a:gd name="connsiteX74" fmla="*/ 968266 w 1491247"/>
                <a:gd name="connsiteY74" fmla="*/ 311925 h 1522526"/>
                <a:gd name="connsiteX75" fmla="*/ 914687 w 1491247"/>
                <a:gd name="connsiteY75" fmla="*/ 256361 h 1522526"/>
                <a:gd name="connsiteX76" fmla="*/ 819435 w 1491247"/>
                <a:gd name="connsiteY76" fmla="*/ 210720 h 1522526"/>
                <a:gd name="connsiteX77" fmla="*/ 716246 w 1491247"/>
                <a:gd name="connsiteY77" fmla="*/ 210720 h 1522526"/>
                <a:gd name="connsiteX78" fmla="*/ 850617 w 1491247"/>
                <a:gd name="connsiteY78" fmla="*/ 240487 h 1522526"/>
                <a:gd name="connsiteX79" fmla="*/ 916103 w 1491247"/>
                <a:gd name="connsiteY79" fmla="*/ 279721 h 1522526"/>
                <a:gd name="connsiteX80" fmla="*/ 978269 w 1491247"/>
                <a:gd name="connsiteY80" fmla="*/ 344718 h 1522526"/>
                <a:gd name="connsiteX81" fmla="*/ 969452 w 1491247"/>
                <a:gd name="connsiteY81" fmla="*/ 378896 h 1522526"/>
                <a:gd name="connsiteX82" fmla="*/ 969452 w 1491247"/>
                <a:gd name="connsiteY82" fmla="*/ 451651 h 1522526"/>
                <a:gd name="connsiteX83" fmla="*/ 1003488 w 1491247"/>
                <a:gd name="connsiteY83" fmla="*/ 478628 h 1522526"/>
                <a:gd name="connsiteX84" fmla="*/ 967232 w 1491247"/>
                <a:gd name="connsiteY84" fmla="*/ 638035 h 1522526"/>
                <a:gd name="connsiteX85" fmla="*/ 946515 w 1491247"/>
                <a:gd name="connsiteY85" fmla="*/ 651932 h 1522526"/>
                <a:gd name="connsiteX86" fmla="*/ 838644 w 1491247"/>
                <a:gd name="connsiteY86" fmla="*/ 831290 h 1522526"/>
                <a:gd name="connsiteX87" fmla="*/ 749707 w 1491247"/>
                <a:gd name="connsiteY87" fmla="*/ 893779 h 1522526"/>
                <a:gd name="connsiteX88" fmla="*/ 663982 w 1491247"/>
                <a:gd name="connsiteY88" fmla="*/ 893779 h 1522526"/>
                <a:gd name="connsiteX89" fmla="*/ 542921 w 1491247"/>
                <a:gd name="connsiteY89" fmla="*/ 821966 h 1522526"/>
                <a:gd name="connsiteX90" fmla="*/ 450782 w 1491247"/>
                <a:gd name="connsiteY90" fmla="*/ 643758 h 1522526"/>
                <a:gd name="connsiteX91" fmla="*/ 390111 w 1491247"/>
                <a:gd name="connsiteY91" fmla="*/ 503970 h 1522526"/>
                <a:gd name="connsiteX92" fmla="*/ 413787 w 1491247"/>
                <a:gd name="connsiteY92" fmla="*/ 464730 h 1522526"/>
                <a:gd name="connsiteX93" fmla="*/ 402973 w 1491247"/>
                <a:gd name="connsiteY93" fmla="*/ 399317 h 1522526"/>
                <a:gd name="connsiteX94" fmla="*/ 376911 w 1491247"/>
                <a:gd name="connsiteY94" fmla="*/ 419083 h 1522526"/>
                <a:gd name="connsiteX95" fmla="*/ 361036 w 1491247"/>
                <a:gd name="connsiteY95" fmla="*/ 438927 h 1522526"/>
                <a:gd name="connsiteX96" fmla="*/ 347145 w 1491247"/>
                <a:gd name="connsiteY96" fmla="*/ 476631 h 1522526"/>
                <a:gd name="connsiteX97" fmla="*/ 353098 w 1491247"/>
                <a:gd name="connsiteY97" fmla="*/ 514335 h 1522526"/>
                <a:gd name="connsiteX98" fmla="*/ 363020 w 1491247"/>
                <a:gd name="connsiteY98" fmla="*/ 571883 h 1522526"/>
                <a:gd name="connsiteX99" fmla="*/ 386833 w 1491247"/>
                <a:gd name="connsiteY99" fmla="*/ 665150 h 1522526"/>
                <a:gd name="connsiteX100" fmla="*/ 412630 w 1491247"/>
                <a:gd name="connsiteY100" fmla="*/ 686979 h 1522526"/>
                <a:gd name="connsiteX101" fmla="*/ 428506 w 1491247"/>
                <a:gd name="connsiteY101" fmla="*/ 728652 h 1522526"/>
                <a:gd name="connsiteX102" fmla="*/ 466210 w 1491247"/>
                <a:gd name="connsiteY102" fmla="*/ 802075 h 1522526"/>
                <a:gd name="connsiteX103" fmla="*/ 482085 w 1491247"/>
                <a:gd name="connsiteY103" fmla="*/ 847716 h 1522526"/>
                <a:gd name="connsiteX104" fmla="*/ 438428 w 1491247"/>
                <a:gd name="connsiteY104" fmla="*/ 859623 h 1522526"/>
                <a:gd name="connsiteX105" fmla="*/ 374927 w 1491247"/>
                <a:gd name="connsiteY105" fmla="*/ 867560 h 1522526"/>
                <a:gd name="connsiteX106" fmla="*/ 317379 w 1491247"/>
                <a:gd name="connsiteY106" fmla="*/ 853670 h 1522526"/>
                <a:gd name="connsiteX107" fmla="*/ 291581 w 1491247"/>
                <a:gd name="connsiteY107" fmla="*/ 810012 h 1522526"/>
                <a:gd name="connsiteX108" fmla="*/ 279675 w 1491247"/>
                <a:gd name="connsiteY108" fmla="*/ 732620 h 1522526"/>
                <a:gd name="connsiteX109" fmla="*/ 283644 w 1491247"/>
                <a:gd name="connsiteY109" fmla="*/ 631415 h 1522526"/>
                <a:gd name="connsiteX110" fmla="*/ 315394 w 1491247"/>
                <a:gd name="connsiteY110" fmla="*/ 415114 h 1522526"/>
                <a:gd name="connsiteX111" fmla="*/ 388817 w 1491247"/>
                <a:gd name="connsiteY111" fmla="*/ 194845 h 1522526"/>
                <a:gd name="connsiteX112" fmla="*/ 450334 w 1491247"/>
                <a:gd name="connsiteY112" fmla="*/ 93640 h 1522526"/>
                <a:gd name="connsiteX113" fmla="*/ 509867 w 1491247"/>
                <a:gd name="connsiteY113" fmla="*/ 44029 h 1522526"/>
                <a:gd name="connsiteX114" fmla="*/ 563446 w 1491247"/>
                <a:gd name="connsiteY114" fmla="*/ 36092 h 1522526"/>
                <a:gd name="connsiteX115" fmla="*/ 609087 w 1491247"/>
                <a:gd name="connsiteY115" fmla="*/ 4341 h 1522526"/>
                <a:gd name="connsiteX116" fmla="*/ 651876 w 1491247"/>
                <a:gd name="connsiteY116" fmla="*/ 0 h 1522526"/>
                <a:gd name="connsiteX0" fmla="*/ 992965 w 1487186"/>
                <a:gd name="connsiteY0" fmla="*/ 998817 h 1522526"/>
                <a:gd name="connsiteX1" fmla="*/ 1003490 w 1487186"/>
                <a:gd name="connsiteY1" fmla="*/ 1002500 h 1522526"/>
                <a:gd name="connsiteX2" fmla="*/ 1110648 w 1487186"/>
                <a:gd name="connsiteY2" fmla="*/ 1036732 h 1522526"/>
                <a:gd name="connsiteX3" fmla="*/ 1319904 w 1487186"/>
                <a:gd name="connsiteY3" fmla="*/ 1106981 h 1522526"/>
                <a:gd name="connsiteX4" fmla="*/ 1387472 w 1487186"/>
                <a:gd name="connsiteY4" fmla="*/ 1185265 h 1522526"/>
                <a:gd name="connsiteX5" fmla="*/ 1487186 w 1487186"/>
                <a:gd name="connsiteY5" fmla="*/ 1448990 h 1522526"/>
                <a:gd name="connsiteX6" fmla="*/ 1177029 w 1487186"/>
                <a:gd name="connsiteY6" fmla="*/ 1493045 h 1522526"/>
                <a:gd name="connsiteX7" fmla="*/ 1132974 w 1487186"/>
                <a:gd name="connsiteY7" fmla="*/ 1439469 h 1522526"/>
                <a:gd name="connsiteX8" fmla="*/ 1151130 w 1487186"/>
                <a:gd name="connsiteY8" fmla="*/ 1492451 h 1522526"/>
                <a:gd name="connsiteX9" fmla="*/ 267073 w 1487186"/>
                <a:gd name="connsiteY9" fmla="*/ 1497214 h 1522526"/>
                <a:gd name="connsiteX10" fmla="*/ 250922 w 1487186"/>
                <a:gd name="connsiteY10" fmla="*/ 1492951 h 1522526"/>
                <a:gd name="connsiteX11" fmla="*/ 273457 w 1487186"/>
                <a:gd name="connsiteY11" fmla="*/ 1446229 h 1522526"/>
                <a:gd name="connsiteX12" fmla="*/ 221069 w 1487186"/>
                <a:gd name="connsiteY12" fmla="*/ 1493854 h 1522526"/>
                <a:gd name="connsiteX13" fmla="*/ 668 w 1487186"/>
                <a:gd name="connsiteY13" fmla="*/ 1482327 h 1522526"/>
                <a:gd name="connsiteX14" fmla="*/ 61391 w 1487186"/>
                <a:gd name="connsiteY14" fmla="*/ 1223961 h 1522526"/>
                <a:gd name="connsiteX15" fmla="*/ 92644 w 1487186"/>
                <a:gd name="connsiteY15" fmla="*/ 1157285 h 1522526"/>
                <a:gd name="connsiteX16" fmla="*/ 153665 w 1487186"/>
                <a:gd name="connsiteY16" fmla="*/ 1120077 h 1522526"/>
                <a:gd name="connsiteX17" fmla="*/ 251893 w 1487186"/>
                <a:gd name="connsiteY17" fmla="*/ 1078404 h 1522526"/>
                <a:gd name="connsiteX18" fmla="*/ 376911 w 1487186"/>
                <a:gd name="connsiteY18" fmla="*/ 1029290 h 1522526"/>
                <a:gd name="connsiteX19" fmla="*/ 410479 w 1487186"/>
                <a:gd name="connsiteY19" fmla="*/ 1016502 h 1522526"/>
                <a:gd name="connsiteX20" fmla="*/ 592543 w 1487186"/>
                <a:gd name="connsiteY20" fmla="*/ 1272398 h 1522526"/>
                <a:gd name="connsiteX21" fmla="*/ 763993 w 1487186"/>
                <a:gd name="connsiteY21" fmla="*/ 1379555 h 1522526"/>
                <a:gd name="connsiteX22" fmla="*/ 883056 w 1487186"/>
                <a:gd name="connsiteY22" fmla="*/ 1243823 h 1522526"/>
                <a:gd name="connsiteX23" fmla="*/ 992965 w 1487186"/>
                <a:gd name="connsiteY23" fmla="*/ 998817 h 1522526"/>
                <a:gd name="connsiteX24" fmla="*/ 856178 w 1487186"/>
                <a:gd name="connsiteY24" fmla="*/ 852696 h 1522526"/>
                <a:gd name="connsiteX25" fmla="*/ 851682 w 1487186"/>
                <a:gd name="connsiteY25" fmla="*/ 923321 h 1522526"/>
                <a:gd name="connsiteX26" fmla="*/ 959840 w 1487186"/>
                <a:gd name="connsiteY26" fmla="*/ 978198 h 1522526"/>
                <a:gd name="connsiteX27" fmla="*/ 885437 w 1487186"/>
                <a:gd name="connsiteY27" fmla="*/ 1177148 h 1522526"/>
                <a:gd name="connsiteX28" fmla="*/ 747325 w 1487186"/>
                <a:gd name="connsiteY28" fmla="*/ 1341455 h 1522526"/>
                <a:gd name="connsiteX29" fmla="*/ 556825 w 1487186"/>
                <a:gd name="connsiteY29" fmla="*/ 1191436 h 1522526"/>
                <a:gd name="connsiteX30" fmla="*/ 439913 w 1487186"/>
                <a:gd name="connsiteY30" fmla="*/ 1004825 h 1522526"/>
                <a:gd name="connsiteX31" fmla="*/ 551936 w 1487186"/>
                <a:gd name="connsiteY31" fmla="*/ 931359 h 1522526"/>
                <a:gd name="connsiteX32" fmla="*/ 550504 w 1487186"/>
                <a:gd name="connsiteY32" fmla="*/ 858311 h 1522526"/>
                <a:gd name="connsiteX33" fmla="*/ 621119 w 1487186"/>
                <a:gd name="connsiteY33" fmla="*/ 900922 h 1522526"/>
                <a:gd name="connsiteX34" fmla="*/ 728276 w 1487186"/>
                <a:gd name="connsiteY34" fmla="*/ 915210 h 1522526"/>
                <a:gd name="connsiteX35" fmla="*/ 821144 w 1487186"/>
                <a:gd name="connsiteY35" fmla="*/ 874729 h 1522526"/>
                <a:gd name="connsiteX36" fmla="*/ 856178 w 1487186"/>
                <a:gd name="connsiteY36" fmla="*/ 852696 h 1522526"/>
                <a:gd name="connsiteX37" fmla="*/ 1041767 w 1487186"/>
                <a:gd name="connsiteY37" fmla="*/ 314309 h 1522526"/>
                <a:gd name="connsiteX38" fmla="*/ 1048139 w 1487186"/>
                <a:gd name="connsiteY38" fmla="*/ 320855 h 1522526"/>
                <a:gd name="connsiteX39" fmla="*/ 1074929 w 1487186"/>
                <a:gd name="connsiteY39" fmla="*/ 428013 h 1522526"/>
                <a:gd name="connsiteX40" fmla="*/ 1101718 w 1487186"/>
                <a:gd name="connsiteY40" fmla="*/ 569403 h 1522526"/>
                <a:gd name="connsiteX41" fmla="*/ 1110648 w 1487186"/>
                <a:gd name="connsiteY41" fmla="*/ 704839 h 1522526"/>
                <a:gd name="connsiteX42" fmla="*/ 1107671 w 1487186"/>
                <a:gd name="connsiteY42" fmla="*/ 789672 h 1522526"/>
                <a:gd name="connsiteX43" fmla="*/ 1082370 w 1487186"/>
                <a:gd name="connsiteY43" fmla="*/ 850693 h 1522526"/>
                <a:gd name="connsiteX44" fmla="*/ 1036232 w 1487186"/>
                <a:gd name="connsiteY44" fmla="*/ 859623 h 1522526"/>
                <a:gd name="connsiteX45" fmla="*/ 963305 w 1487186"/>
                <a:gd name="connsiteY45" fmla="*/ 853670 h 1522526"/>
                <a:gd name="connsiteX46" fmla="*/ 908238 w 1487186"/>
                <a:gd name="connsiteY46" fmla="*/ 834322 h 1522526"/>
                <a:gd name="connsiteX47" fmla="*/ 915679 w 1487186"/>
                <a:gd name="connsiteY47" fmla="*/ 813485 h 1522526"/>
                <a:gd name="connsiteX48" fmla="*/ 945445 w 1487186"/>
                <a:gd name="connsiteY48" fmla="*/ 773301 h 1522526"/>
                <a:gd name="connsiteX49" fmla="*/ 973724 w 1487186"/>
                <a:gd name="connsiteY49" fmla="*/ 704839 h 1522526"/>
                <a:gd name="connsiteX50" fmla="*/ 979677 w 1487186"/>
                <a:gd name="connsiteY50" fmla="*/ 675072 h 1522526"/>
                <a:gd name="connsiteX51" fmla="*/ 997536 w 1487186"/>
                <a:gd name="connsiteY51" fmla="*/ 655725 h 1522526"/>
                <a:gd name="connsiteX52" fmla="*/ 1022838 w 1487186"/>
                <a:gd name="connsiteY52" fmla="*/ 579821 h 1522526"/>
                <a:gd name="connsiteX53" fmla="*/ 1040697 w 1487186"/>
                <a:gd name="connsiteY53" fmla="*/ 499452 h 1522526"/>
                <a:gd name="connsiteX54" fmla="*/ 1042186 w 1487186"/>
                <a:gd name="connsiteY54" fmla="*/ 463733 h 1522526"/>
                <a:gd name="connsiteX55" fmla="*/ 1025814 w 1487186"/>
                <a:gd name="connsiteY55" fmla="*/ 430990 h 1522526"/>
                <a:gd name="connsiteX56" fmla="*/ 1009443 w 1487186"/>
                <a:gd name="connsiteY56" fmla="*/ 416107 h 1522526"/>
                <a:gd name="connsiteX57" fmla="*/ 1006466 w 1487186"/>
                <a:gd name="connsiteY57" fmla="*/ 386340 h 1522526"/>
                <a:gd name="connsiteX58" fmla="*/ 1009443 w 1487186"/>
                <a:gd name="connsiteY58" fmla="*/ 350621 h 1522526"/>
                <a:gd name="connsiteX59" fmla="*/ 1024326 w 1487186"/>
                <a:gd name="connsiteY59" fmla="*/ 328297 h 1522526"/>
                <a:gd name="connsiteX60" fmla="*/ 1041767 w 1487186"/>
                <a:gd name="connsiteY60" fmla="*/ 314309 h 1522526"/>
                <a:gd name="connsiteX61" fmla="*/ 616358 w 1487186"/>
                <a:gd name="connsiteY61" fmla="*/ 96060 h 1522526"/>
                <a:gd name="connsiteX62" fmla="*/ 509202 w 1487186"/>
                <a:gd name="connsiteY62" fmla="*/ 431816 h 1522526"/>
                <a:gd name="connsiteX63" fmla="*/ 654458 w 1487186"/>
                <a:gd name="connsiteY63" fmla="*/ 184165 h 1522526"/>
                <a:gd name="connsiteX64" fmla="*/ 616358 w 1487186"/>
                <a:gd name="connsiteY64" fmla="*/ 96060 h 1522526"/>
                <a:gd name="connsiteX65" fmla="*/ 651876 w 1487186"/>
                <a:gd name="connsiteY65" fmla="*/ 0 h 1522526"/>
                <a:gd name="connsiteX66" fmla="*/ 696401 w 1487186"/>
                <a:gd name="connsiteY66" fmla="*/ 372 h 1522526"/>
                <a:gd name="connsiteX67" fmla="*/ 757918 w 1487186"/>
                <a:gd name="connsiteY67" fmla="*/ 6326 h 1522526"/>
                <a:gd name="connsiteX68" fmla="*/ 829357 w 1487186"/>
                <a:gd name="connsiteY68" fmla="*/ 38076 h 1522526"/>
                <a:gd name="connsiteX69" fmla="*/ 910718 w 1487186"/>
                <a:gd name="connsiteY69" fmla="*/ 103562 h 1522526"/>
                <a:gd name="connsiteX70" fmla="*/ 1005970 w 1487186"/>
                <a:gd name="connsiteY70" fmla="*/ 216673 h 1522526"/>
                <a:gd name="connsiteX71" fmla="*/ 1041689 w 1487186"/>
                <a:gd name="connsiteY71" fmla="*/ 276206 h 1522526"/>
                <a:gd name="connsiteX72" fmla="*/ 1025814 w 1487186"/>
                <a:gd name="connsiteY72" fmla="*/ 313909 h 1522526"/>
                <a:gd name="connsiteX73" fmla="*/ 992079 w 1487186"/>
                <a:gd name="connsiteY73" fmla="*/ 331769 h 1522526"/>
                <a:gd name="connsiteX74" fmla="*/ 968266 w 1487186"/>
                <a:gd name="connsiteY74" fmla="*/ 311925 h 1522526"/>
                <a:gd name="connsiteX75" fmla="*/ 914687 w 1487186"/>
                <a:gd name="connsiteY75" fmla="*/ 256361 h 1522526"/>
                <a:gd name="connsiteX76" fmla="*/ 819435 w 1487186"/>
                <a:gd name="connsiteY76" fmla="*/ 210720 h 1522526"/>
                <a:gd name="connsiteX77" fmla="*/ 716246 w 1487186"/>
                <a:gd name="connsiteY77" fmla="*/ 210720 h 1522526"/>
                <a:gd name="connsiteX78" fmla="*/ 850617 w 1487186"/>
                <a:gd name="connsiteY78" fmla="*/ 240487 h 1522526"/>
                <a:gd name="connsiteX79" fmla="*/ 916103 w 1487186"/>
                <a:gd name="connsiteY79" fmla="*/ 279721 h 1522526"/>
                <a:gd name="connsiteX80" fmla="*/ 978269 w 1487186"/>
                <a:gd name="connsiteY80" fmla="*/ 344718 h 1522526"/>
                <a:gd name="connsiteX81" fmla="*/ 969452 w 1487186"/>
                <a:gd name="connsiteY81" fmla="*/ 378896 h 1522526"/>
                <a:gd name="connsiteX82" fmla="*/ 969452 w 1487186"/>
                <a:gd name="connsiteY82" fmla="*/ 451651 h 1522526"/>
                <a:gd name="connsiteX83" fmla="*/ 1003488 w 1487186"/>
                <a:gd name="connsiteY83" fmla="*/ 478628 h 1522526"/>
                <a:gd name="connsiteX84" fmla="*/ 967232 w 1487186"/>
                <a:gd name="connsiteY84" fmla="*/ 638035 h 1522526"/>
                <a:gd name="connsiteX85" fmla="*/ 946515 w 1487186"/>
                <a:gd name="connsiteY85" fmla="*/ 651932 h 1522526"/>
                <a:gd name="connsiteX86" fmla="*/ 838644 w 1487186"/>
                <a:gd name="connsiteY86" fmla="*/ 831290 h 1522526"/>
                <a:gd name="connsiteX87" fmla="*/ 749707 w 1487186"/>
                <a:gd name="connsiteY87" fmla="*/ 893779 h 1522526"/>
                <a:gd name="connsiteX88" fmla="*/ 663982 w 1487186"/>
                <a:gd name="connsiteY88" fmla="*/ 893779 h 1522526"/>
                <a:gd name="connsiteX89" fmla="*/ 542921 w 1487186"/>
                <a:gd name="connsiteY89" fmla="*/ 821966 h 1522526"/>
                <a:gd name="connsiteX90" fmla="*/ 450782 w 1487186"/>
                <a:gd name="connsiteY90" fmla="*/ 643758 h 1522526"/>
                <a:gd name="connsiteX91" fmla="*/ 390111 w 1487186"/>
                <a:gd name="connsiteY91" fmla="*/ 503970 h 1522526"/>
                <a:gd name="connsiteX92" fmla="*/ 413787 w 1487186"/>
                <a:gd name="connsiteY92" fmla="*/ 464730 h 1522526"/>
                <a:gd name="connsiteX93" fmla="*/ 402973 w 1487186"/>
                <a:gd name="connsiteY93" fmla="*/ 399317 h 1522526"/>
                <a:gd name="connsiteX94" fmla="*/ 376911 w 1487186"/>
                <a:gd name="connsiteY94" fmla="*/ 419083 h 1522526"/>
                <a:gd name="connsiteX95" fmla="*/ 361036 w 1487186"/>
                <a:gd name="connsiteY95" fmla="*/ 438927 h 1522526"/>
                <a:gd name="connsiteX96" fmla="*/ 347145 w 1487186"/>
                <a:gd name="connsiteY96" fmla="*/ 476631 h 1522526"/>
                <a:gd name="connsiteX97" fmla="*/ 353098 w 1487186"/>
                <a:gd name="connsiteY97" fmla="*/ 514335 h 1522526"/>
                <a:gd name="connsiteX98" fmla="*/ 363020 w 1487186"/>
                <a:gd name="connsiteY98" fmla="*/ 571883 h 1522526"/>
                <a:gd name="connsiteX99" fmla="*/ 386833 w 1487186"/>
                <a:gd name="connsiteY99" fmla="*/ 665150 h 1522526"/>
                <a:gd name="connsiteX100" fmla="*/ 412630 w 1487186"/>
                <a:gd name="connsiteY100" fmla="*/ 686979 h 1522526"/>
                <a:gd name="connsiteX101" fmla="*/ 428506 w 1487186"/>
                <a:gd name="connsiteY101" fmla="*/ 728652 h 1522526"/>
                <a:gd name="connsiteX102" fmla="*/ 466210 w 1487186"/>
                <a:gd name="connsiteY102" fmla="*/ 802075 h 1522526"/>
                <a:gd name="connsiteX103" fmla="*/ 482085 w 1487186"/>
                <a:gd name="connsiteY103" fmla="*/ 847716 h 1522526"/>
                <a:gd name="connsiteX104" fmla="*/ 438428 w 1487186"/>
                <a:gd name="connsiteY104" fmla="*/ 859623 h 1522526"/>
                <a:gd name="connsiteX105" fmla="*/ 374927 w 1487186"/>
                <a:gd name="connsiteY105" fmla="*/ 867560 h 1522526"/>
                <a:gd name="connsiteX106" fmla="*/ 317379 w 1487186"/>
                <a:gd name="connsiteY106" fmla="*/ 853670 h 1522526"/>
                <a:gd name="connsiteX107" fmla="*/ 291581 w 1487186"/>
                <a:gd name="connsiteY107" fmla="*/ 810012 h 1522526"/>
                <a:gd name="connsiteX108" fmla="*/ 279675 w 1487186"/>
                <a:gd name="connsiteY108" fmla="*/ 732620 h 1522526"/>
                <a:gd name="connsiteX109" fmla="*/ 283644 w 1487186"/>
                <a:gd name="connsiteY109" fmla="*/ 631415 h 1522526"/>
                <a:gd name="connsiteX110" fmla="*/ 315394 w 1487186"/>
                <a:gd name="connsiteY110" fmla="*/ 415114 h 1522526"/>
                <a:gd name="connsiteX111" fmla="*/ 388817 w 1487186"/>
                <a:gd name="connsiteY111" fmla="*/ 194845 h 1522526"/>
                <a:gd name="connsiteX112" fmla="*/ 450334 w 1487186"/>
                <a:gd name="connsiteY112" fmla="*/ 93640 h 1522526"/>
                <a:gd name="connsiteX113" fmla="*/ 509867 w 1487186"/>
                <a:gd name="connsiteY113" fmla="*/ 44029 h 1522526"/>
                <a:gd name="connsiteX114" fmla="*/ 563446 w 1487186"/>
                <a:gd name="connsiteY114" fmla="*/ 36092 h 1522526"/>
                <a:gd name="connsiteX115" fmla="*/ 609087 w 1487186"/>
                <a:gd name="connsiteY115" fmla="*/ 4341 h 1522526"/>
                <a:gd name="connsiteX116" fmla="*/ 651876 w 1487186"/>
                <a:gd name="connsiteY116" fmla="*/ 0 h 1522526"/>
                <a:gd name="connsiteX0" fmla="*/ 1056847 w 1551068"/>
                <a:gd name="connsiteY0" fmla="*/ 998817 h 1522526"/>
                <a:gd name="connsiteX1" fmla="*/ 1067372 w 1551068"/>
                <a:gd name="connsiteY1" fmla="*/ 1002500 h 1522526"/>
                <a:gd name="connsiteX2" fmla="*/ 1174530 w 1551068"/>
                <a:gd name="connsiteY2" fmla="*/ 1036732 h 1522526"/>
                <a:gd name="connsiteX3" fmla="*/ 1383786 w 1551068"/>
                <a:gd name="connsiteY3" fmla="*/ 1106981 h 1522526"/>
                <a:gd name="connsiteX4" fmla="*/ 1451354 w 1551068"/>
                <a:gd name="connsiteY4" fmla="*/ 1185265 h 1522526"/>
                <a:gd name="connsiteX5" fmla="*/ 1551068 w 1551068"/>
                <a:gd name="connsiteY5" fmla="*/ 1448990 h 1522526"/>
                <a:gd name="connsiteX6" fmla="*/ 1240911 w 1551068"/>
                <a:gd name="connsiteY6" fmla="*/ 1493045 h 1522526"/>
                <a:gd name="connsiteX7" fmla="*/ 1196856 w 1551068"/>
                <a:gd name="connsiteY7" fmla="*/ 1439469 h 1522526"/>
                <a:gd name="connsiteX8" fmla="*/ 1215012 w 1551068"/>
                <a:gd name="connsiteY8" fmla="*/ 1492451 h 1522526"/>
                <a:gd name="connsiteX9" fmla="*/ 330955 w 1551068"/>
                <a:gd name="connsiteY9" fmla="*/ 1497214 h 1522526"/>
                <a:gd name="connsiteX10" fmla="*/ 314804 w 1551068"/>
                <a:gd name="connsiteY10" fmla="*/ 1492951 h 1522526"/>
                <a:gd name="connsiteX11" fmla="*/ 337339 w 1551068"/>
                <a:gd name="connsiteY11" fmla="*/ 1446229 h 1522526"/>
                <a:gd name="connsiteX12" fmla="*/ 284951 w 1551068"/>
                <a:gd name="connsiteY12" fmla="*/ 1493854 h 1522526"/>
                <a:gd name="connsiteX13" fmla="*/ 256 w 1551068"/>
                <a:gd name="connsiteY13" fmla="*/ 1482327 h 1522526"/>
                <a:gd name="connsiteX14" fmla="*/ 125273 w 1551068"/>
                <a:gd name="connsiteY14" fmla="*/ 1223961 h 1522526"/>
                <a:gd name="connsiteX15" fmla="*/ 156526 w 1551068"/>
                <a:gd name="connsiteY15" fmla="*/ 1157285 h 1522526"/>
                <a:gd name="connsiteX16" fmla="*/ 217547 w 1551068"/>
                <a:gd name="connsiteY16" fmla="*/ 1120077 h 1522526"/>
                <a:gd name="connsiteX17" fmla="*/ 315775 w 1551068"/>
                <a:gd name="connsiteY17" fmla="*/ 1078404 h 1522526"/>
                <a:gd name="connsiteX18" fmla="*/ 440793 w 1551068"/>
                <a:gd name="connsiteY18" fmla="*/ 1029290 h 1522526"/>
                <a:gd name="connsiteX19" fmla="*/ 474361 w 1551068"/>
                <a:gd name="connsiteY19" fmla="*/ 1016502 h 1522526"/>
                <a:gd name="connsiteX20" fmla="*/ 656425 w 1551068"/>
                <a:gd name="connsiteY20" fmla="*/ 1272398 h 1522526"/>
                <a:gd name="connsiteX21" fmla="*/ 827875 w 1551068"/>
                <a:gd name="connsiteY21" fmla="*/ 1379555 h 1522526"/>
                <a:gd name="connsiteX22" fmla="*/ 946938 w 1551068"/>
                <a:gd name="connsiteY22" fmla="*/ 1243823 h 1522526"/>
                <a:gd name="connsiteX23" fmla="*/ 1056847 w 1551068"/>
                <a:gd name="connsiteY23" fmla="*/ 998817 h 1522526"/>
                <a:gd name="connsiteX24" fmla="*/ 920060 w 1551068"/>
                <a:gd name="connsiteY24" fmla="*/ 852696 h 1522526"/>
                <a:gd name="connsiteX25" fmla="*/ 915564 w 1551068"/>
                <a:gd name="connsiteY25" fmla="*/ 923321 h 1522526"/>
                <a:gd name="connsiteX26" fmla="*/ 1023722 w 1551068"/>
                <a:gd name="connsiteY26" fmla="*/ 978198 h 1522526"/>
                <a:gd name="connsiteX27" fmla="*/ 949319 w 1551068"/>
                <a:gd name="connsiteY27" fmla="*/ 1177148 h 1522526"/>
                <a:gd name="connsiteX28" fmla="*/ 811207 w 1551068"/>
                <a:gd name="connsiteY28" fmla="*/ 1341455 h 1522526"/>
                <a:gd name="connsiteX29" fmla="*/ 620707 w 1551068"/>
                <a:gd name="connsiteY29" fmla="*/ 1191436 h 1522526"/>
                <a:gd name="connsiteX30" fmla="*/ 503795 w 1551068"/>
                <a:gd name="connsiteY30" fmla="*/ 1004825 h 1522526"/>
                <a:gd name="connsiteX31" fmla="*/ 615818 w 1551068"/>
                <a:gd name="connsiteY31" fmla="*/ 931359 h 1522526"/>
                <a:gd name="connsiteX32" fmla="*/ 614386 w 1551068"/>
                <a:gd name="connsiteY32" fmla="*/ 858311 h 1522526"/>
                <a:gd name="connsiteX33" fmla="*/ 685001 w 1551068"/>
                <a:gd name="connsiteY33" fmla="*/ 900922 h 1522526"/>
                <a:gd name="connsiteX34" fmla="*/ 792158 w 1551068"/>
                <a:gd name="connsiteY34" fmla="*/ 915210 h 1522526"/>
                <a:gd name="connsiteX35" fmla="*/ 885026 w 1551068"/>
                <a:gd name="connsiteY35" fmla="*/ 874729 h 1522526"/>
                <a:gd name="connsiteX36" fmla="*/ 920060 w 1551068"/>
                <a:gd name="connsiteY36" fmla="*/ 852696 h 1522526"/>
                <a:gd name="connsiteX37" fmla="*/ 1105649 w 1551068"/>
                <a:gd name="connsiteY37" fmla="*/ 314309 h 1522526"/>
                <a:gd name="connsiteX38" fmla="*/ 1112021 w 1551068"/>
                <a:gd name="connsiteY38" fmla="*/ 320855 h 1522526"/>
                <a:gd name="connsiteX39" fmla="*/ 1138811 w 1551068"/>
                <a:gd name="connsiteY39" fmla="*/ 428013 h 1522526"/>
                <a:gd name="connsiteX40" fmla="*/ 1165600 w 1551068"/>
                <a:gd name="connsiteY40" fmla="*/ 569403 h 1522526"/>
                <a:gd name="connsiteX41" fmla="*/ 1174530 w 1551068"/>
                <a:gd name="connsiteY41" fmla="*/ 704839 h 1522526"/>
                <a:gd name="connsiteX42" fmla="*/ 1171553 w 1551068"/>
                <a:gd name="connsiteY42" fmla="*/ 789672 h 1522526"/>
                <a:gd name="connsiteX43" fmla="*/ 1146252 w 1551068"/>
                <a:gd name="connsiteY43" fmla="*/ 850693 h 1522526"/>
                <a:gd name="connsiteX44" fmla="*/ 1100114 w 1551068"/>
                <a:gd name="connsiteY44" fmla="*/ 859623 h 1522526"/>
                <a:gd name="connsiteX45" fmla="*/ 1027187 w 1551068"/>
                <a:gd name="connsiteY45" fmla="*/ 853670 h 1522526"/>
                <a:gd name="connsiteX46" fmla="*/ 972120 w 1551068"/>
                <a:gd name="connsiteY46" fmla="*/ 834322 h 1522526"/>
                <a:gd name="connsiteX47" fmla="*/ 979561 w 1551068"/>
                <a:gd name="connsiteY47" fmla="*/ 813485 h 1522526"/>
                <a:gd name="connsiteX48" fmla="*/ 1009327 w 1551068"/>
                <a:gd name="connsiteY48" fmla="*/ 773301 h 1522526"/>
                <a:gd name="connsiteX49" fmla="*/ 1037606 w 1551068"/>
                <a:gd name="connsiteY49" fmla="*/ 704839 h 1522526"/>
                <a:gd name="connsiteX50" fmla="*/ 1043559 w 1551068"/>
                <a:gd name="connsiteY50" fmla="*/ 675072 h 1522526"/>
                <a:gd name="connsiteX51" fmla="*/ 1061418 w 1551068"/>
                <a:gd name="connsiteY51" fmla="*/ 655725 h 1522526"/>
                <a:gd name="connsiteX52" fmla="*/ 1086720 w 1551068"/>
                <a:gd name="connsiteY52" fmla="*/ 579821 h 1522526"/>
                <a:gd name="connsiteX53" fmla="*/ 1104579 w 1551068"/>
                <a:gd name="connsiteY53" fmla="*/ 499452 h 1522526"/>
                <a:gd name="connsiteX54" fmla="*/ 1106068 w 1551068"/>
                <a:gd name="connsiteY54" fmla="*/ 463733 h 1522526"/>
                <a:gd name="connsiteX55" fmla="*/ 1089696 w 1551068"/>
                <a:gd name="connsiteY55" fmla="*/ 430990 h 1522526"/>
                <a:gd name="connsiteX56" fmla="*/ 1073325 w 1551068"/>
                <a:gd name="connsiteY56" fmla="*/ 416107 h 1522526"/>
                <a:gd name="connsiteX57" fmla="*/ 1070348 w 1551068"/>
                <a:gd name="connsiteY57" fmla="*/ 386340 h 1522526"/>
                <a:gd name="connsiteX58" fmla="*/ 1073325 w 1551068"/>
                <a:gd name="connsiteY58" fmla="*/ 350621 h 1522526"/>
                <a:gd name="connsiteX59" fmla="*/ 1088208 w 1551068"/>
                <a:gd name="connsiteY59" fmla="*/ 328297 h 1522526"/>
                <a:gd name="connsiteX60" fmla="*/ 1105649 w 1551068"/>
                <a:gd name="connsiteY60" fmla="*/ 314309 h 1522526"/>
                <a:gd name="connsiteX61" fmla="*/ 680240 w 1551068"/>
                <a:gd name="connsiteY61" fmla="*/ 96060 h 1522526"/>
                <a:gd name="connsiteX62" fmla="*/ 573084 w 1551068"/>
                <a:gd name="connsiteY62" fmla="*/ 431816 h 1522526"/>
                <a:gd name="connsiteX63" fmla="*/ 718340 w 1551068"/>
                <a:gd name="connsiteY63" fmla="*/ 184165 h 1522526"/>
                <a:gd name="connsiteX64" fmla="*/ 680240 w 1551068"/>
                <a:gd name="connsiteY64" fmla="*/ 96060 h 1522526"/>
                <a:gd name="connsiteX65" fmla="*/ 715758 w 1551068"/>
                <a:gd name="connsiteY65" fmla="*/ 0 h 1522526"/>
                <a:gd name="connsiteX66" fmla="*/ 760283 w 1551068"/>
                <a:gd name="connsiteY66" fmla="*/ 372 h 1522526"/>
                <a:gd name="connsiteX67" fmla="*/ 821800 w 1551068"/>
                <a:gd name="connsiteY67" fmla="*/ 6326 h 1522526"/>
                <a:gd name="connsiteX68" fmla="*/ 893239 w 1551068"/>
                <a:gd name="connsiteY68" fmla="*/ 38076 h 1522526"/>
                <a:gd name="connsiteX69" fmla="*/ 974600 w 1551068"/>
                <a:gd name="connsiteY69" fmla="*/ 103562 h 1522526"/>
                <a:gd name="connsiteX70" fmla="*/ 1069852 w 1551068"/>
                <a:gd name="connsiteY70" fmla="*/ 216673 h 1522526"/>
                <a:gd name="connsiteX71" fmla="*/ 1105571 w 1551068"/>
                <a:gd name="connsiteY71" fmla="*/ 276206 h 1522526"/>
                <a:gd name="connsiteX72" fmla="*/ 1089696 w 1551068"/>
                <a:gd name="connsiteY72" fmla="*/ 313909 h 1522526"/>
                <a:gd name="connsiteX73" fmla="*/ 1055961 w 1551068"/>
                <a:gd name="connsiteY73" fmla="*/ 331769 h 1522526"/>
                <a:gd name="connsiteX74" fmla="*/ 1032148 w 1551068"/>
                <a:gd name="connsiteY74" fmla="*/ 311925 h 1522526"/>
                <a:gd name="connsiteX75" fmla="*/ 978569 w 1551068"/>
                <a:gd name="connsiteY75" fmla="*/ 256361 h 1522526"/>
                <a:gd name="connsiteX76" fmla="*/ 883317 w 1551068"/>
                <a:gd name="connsiteY76" fmla="*/ 210720 h 1522526"/>
                <a:gd name="connsiteX77" fmla="*/ 780128 w 1551068"/>
                <a:gd name="connsiteY77" fmla="*/ 210720 h 1522526"/>
                <a:gd name="connsiteX78" fmla="*/ 914499 w 1551068"/>
                <a:gd name="connsiteY78" fmla="*/ 240487 h 1522526"/>
                <a:gd name="connsiteX79" fmla="*/ 979985 w 1551068"/>
                <a:gd name="connsiteY79" fmla="*/ 279721 h 1522526"/>
                <a:gd name="connsiteX80" fmla="*/ 1042151 w 1551068"/>
                <a:gd name="connsiteY80" fmla="*/ 344718 h 1522526"/>
                <a:gd name="connsiteX81" fmla="*/ 1033334 w 1551068"/>
                <a:gd name="connsiteY81" fmla="*/ 378896 h 1522526"/>
                <a:gd name="connsiteX82" fmla="*/ 1033334 w 1551068"/>
                <a:gd name="connsiteY82" fmla="*/ 451651 h 1522526"/>
                <a:gd name="connsiteX83" fmla="*/ 1067370 w 1551068"/>
                <a:gd name="connsiteY83" fmla="*/ 478628 h 1522526"/>
                <a:gd name="connsiteX84" fmla="*/ 1031114 w 1551068"/>
                <a:gd name="connsiteY84" fmla="*/ 638035 h 1522526"/>
                <a:gd name="connsiteX85" fmla="*/ 1010397 w 1551068"/>
                <a:gd name="connsiteY85" fmla="*/ 651932 h 1522526"/>
                <a:gd name="connsiteX86" fmla="*/ 902526 w 1551068"/>
                <a:gd name="connsiteY86" fmla="*/ 831290 h 1522526"/>
                <a:gd name="connsiteX87" fmla="*/ 813589 w 1551068"/>
                <a:gd name="connsiteY87" fmla="*/ 893779 h 1522526"/>
                <a:gd name="connsiteX88" fmla="*/ 727864 w 1551068"/>
                <a:gd name="connsiteY88" fmla="*/ 893779 h 1522526"/>
                <a:gd name="connsiteX89" fmla="*/ 606803 w 1551068"/>
                <a:gd name="connsiteY89" fmla="*/ 821966 h 1522526"/>
                <a:gd name="connsiteX90" fmla="*/ 514664 w 1551068"/>
                <a:gd name="connsiteY90" fmla="*/ 643758 h 1522526"/>
                <a:gd name="connsiteX91" fmla="*/ 453993 w 1551068"/>
                <a:gd name="connsiteY91" fmla="*/ 503970 h 1522526"/>
                <a:gd name="connsiteX92" fmla="*/ 477669 w 1551068"/>
                <a:gd name="connsiteY92" fmla="*/ 464730 h 1522526"/>
                <a:gd name="connsiteX93" fmla="*/ 466855 w 1551068"/>
                <a:gd name="connsiteY93" fmla="*/ 399317 h 1522526"/>
                <a:gd name="connsiteX94" fmla="*/ 440793 w 1551068"/>
                <a:gd name="connsiteY94" fmla="*/ 419083 h 1522526"/>
                <a:gd name="connsiteX95" fmla="*/ 424918 w 1551068"/>
                <a:gd name="connsiteY95" fmla="*/ 438927 h 1522526"/>
                <a:gd name="connsiteX96" fmla="*/ 411027 w 1551068"/>
                <a:gd name="connsiteY96" fmla="*/ 476631 h 1522526"/>
                <a:gd name="connsiteX97" fmla="*/ 416980 w 1551068"/>
                <a:gd name="connsiteY97" fmla="*/ 514335 h 1522526"/>
                <a:gd name="connsiteX98" fmla="*/ 426902 w 1551068"/>
                <a:gd name="connsiteY98" fmla="*/ 571883 h 1522526"/>
                <a:gd name="connsiteX99" fmla="*/ 450715 w 1551068"/>
                <a:gd name="connsiteY99" fmla="*/ 665150 h 1522526"/>
                <a:gd name="connsiteX100" fmla="*/ 476512 w 1551068"/>
                <a:gd name="connsiteY100" fmla="*/ 686979 h 1522526"/>
                <a:gd name="connsiteX101" fmla="*/ 492388 w 1551068"/>
                <a:gd name="connsiteY101" fmla="*/ 728652 h 1522526"/>
                <a:gd name="connsiteX102" fmla="*/ 530092 w 1551068"/>
                <a:gd name="connsiteY102" fmla="*/ 802075 h 1522526"/>
                <a:gd name="connsiteX103" fmla="*/ 545967 w 1551068"/>
                <a:gd name="connsiteY103" fmla="*/ 847716 h 1522526"/>
                <a:gd name="connsiteX104" fmla="*/ 502310 w 1551068"/>
                <a:gd name="connsiteY104" fmla="*/ 859623 h 1522526"/>
                <a:gd name="connsiteX105" fmla="*/ 438809 w 1551068"/>
                <a:gd name="connsiteY105" fmla="*/ 867560 h 1522526"/>
                <a:gd name="connsiteX106" fmla="*/ 381261 w 1551068"/>
                <a:gd name="connsiteY106" fmla="*/ 853670 h 1522526"/>
                <a:gd name="connsiteX107" fmla="*/ 355463 w 1551068"/>
                <a:gd name="connsiteY107" fmla="*/ 810012 h 1522526"/>
                <a:gd name="connsiteX108" fmla="*/ 343557 w 1551068"/>
                <a:gd name="connsiteY108" fmla="*/ 732620 h 1522526"/>
                <a:gd name="connsiteX109" fmla="*/ 347526 w 1551068"/>
                <a:gd name="connsiteY109" fmla="*/ 631415 h 1522526"/>
                <a:gd name="connsiteX110" fmla="*/ 379276 w 1551068"/>
                <a:gd name="connsiteY110" fmla="*/ 415114 h 1522526"/>
                <a:gd name="connsiteX111" fmla="*/ 452699 w 1551068"/>
                <a:gd name="connsiteY111" fmla="*/ 194845 h 1522526"/>
                <a:gd name="connsiteX112" fmla="*/ 514216 w 1551068"/>
                <a:gd name="connsiteY112" fmla="*/ 93640 h 1522526"/>
                <a:gd name="connsiteX113" fmla="*/ 573749 w 1551068"/>
                <a:gd name="connsiteY113" fmla="*/ 44029 h 1522526"/>
                <a:gd name="connsiteX114" fmla="*/ 627328 w 1551068"/>
                <a:gd name="connsiteY114" fmla="*/ 36092 h 1522526"/>
                <a:gd name="connsiteX115" fmla="*/ 672969 w 1551068"/>
                <a:gd name="connsiteY115" fmla="*/ 4341 h 1522526"/>
                <a:gd name="connsiteX116" fmla="*/ 715758 w 1551068"/>
                <a:gd name="connsiteY116" fmla="*/ 0 h 1522526"/>
                <a:gd name="connsiteX0" fmla="*/ 1056956 w 1551177"/>
                <a:gd name="connsiteY0" fmla="*/ 998817 h 1522526"/>
                <a:gd name="connsiteX1" fmla="*/ 1067481 w 1551177"/>
                <a:gd name="connsiteY1" fmla="*/ 1002500 h 1522526"/>
                <a:gd name="connsiteX2" fmla="*/ 1174639 w 1551177"/>
                <a:gd name="connsiteY2" fmla="*/ 1036732 h 1522526"/>
                <a:gd name="connsiteX3" fmla="*/ 1383895 w 1551177"/>
                <a:gd name="connsiteY3" fmla="*/ 1106981 h 1522526"/>
                <a:gd name="connsiteX4" fmla="*/ 1451463 w 1551177"/>
                <a:gd name="connsiteY4" fmla="*/ 1185265 h 1522526"/>
                <a:gd name="connsiteX5" fmla="*/ 1551177 w 1551177"/>
                <a:gd name="connsiteY5" fmla="*/ 1448990 h 1522526"/>
                <a:gd name="connsiteX6" fmla="*/ 1241020 w 1551177"/>
                <a:gd name="connsiteY6" fmla="*/ 1493045 h 1522526"/>
                <a:gd name="connsiteX7" fmla="*/ 1196965 w 1551177"/>
                <a:gd name="connsiteY7" fmla="*/ 1439469 h 1522526"/>
                <a:gd name="connsiteX8" fmla="*/ 1215121 w 1551177"/>
                <a:gd name="connsiteY8" fmla="*/ 1492451 h 1522526"/>
                <a:gd name="connsiteX9" fmla="*/ 331064 w 1551177"/>
                <a:gd name="connsiteY9" fmla="*/ 1497214 h 1522526"/>
                <a:gd name="connsiteX10" fmla="*/ 314913 w 1551177"/>
                <a:gd name="connsiteY10" fmla="*/ 1492951 h 1522526"/>
                <a:gd name="connsiteX11" fmla="*/ 337448 w 1551177"/>
                <a:gd name="connsiteY11" fmla="*/ 1446229 h 1522526"/>
                <a:gd name="connsiteX12" fmla="*/ 285060 w 1551177"/>
                <a:gd name="connsiteY12" fmla="*/ 1493854 h 1522526"/>
                <a:gd name="connsiteX13" fmla="*/ 365 w 1551177"/>
                <a:gd name="connsiteY13" fmla="*/ 1482327 h 1522526"/>
                <a:gd name="connsiteX14" fmla="*/ 94425 w 1551177"/>
                <a:gd name="connsiteY14" fmla="*/ 1219199 h 1522526"/>
                <a:gd name="connsiteX15" fmla="*/ 156635 w 1551177"/>
                <a:gd name="connsiteY15" fmla="*/ 1157285 h 1522526"/>
                <a:gd name="connsiteX16" fmla="*/ 217656 w 1551177"/>
                <a:gd name="connsiteY16" fmla="*/ 1120077 h 1522526"/>
                <a:gd name="connsiteX17" fmla="*/ 315884 w 1551177"/>
                <a:gd name="connsiteY17" fmla="*/ 1078404 h 1522526"/>
                <a:gd name="connsiteX18" fmla="*/ 440902 w 1551177"/>
                <a:gd name="connsiteY18" fmla="*/ 1029290 h 1522526"/>
                <a:gd name="connsiteX19" fmla="*/ 474470 w 1551177"/>
                <a:gd name="connsiteY19" fmla="*/ 1016502 h 1522526"/>
                <a:gd name="connsiteX20" fmla="*/ 656534 w 1551177"/>
                <a:gd name="connsiteY20" fmla="*/ 1272398 h 1522526"/>
                <a:gd name="connsiteX21" fmla="*/ 827984 w 1551177"/>
                <a:gd name="connsiteY21" fmla="*/ 1379555 h 1522526"/>
                <a:gd name="connsiteX22" fmla="*/ 947047 w 1551177"/>
                <a:gd name="connsiteY22" fmla="*/ 1243823 h 1522526"/>
                <a:gd name="connsiteX23" fmla="*/ 1056956 w 1551177"/>
                <a:gd name="connsiteY23" fmla="*/ 998817 h 1522526"/>
                <a:gd name="connsiteX24" fmla="*/ 920169 w 1551177"/>
                <a:gd name="connsiteY24" fmla="*/ 852696 h 1522526"/>
                <a:gd name="connsiteX25" fmla="*/ 915673 w 1551177"/>
                <a:gd name="connsiteY25" fmla="*/ 923321 h 1522526"/>
                <a:gd name="connsiteX26" fmla="*/ 1023831 w 1551177"/>
                <a:gd name="connsiteY26" fmla="*/ 978198 h 1522526"/>
                <a:gd name="connsiteX27" fmla="*/ 949428 w 1551177"/>
                <a:gd name="connsiteY27" fmla="*/ 1177148 h 1522526"/>
                <a:gd name="connsiteX28" fmla="*/ 811316 w 1551177"/>
                <a:gd name="connsiteY28" fmla="*/ 1341455 h 1522526"/>
                <a:gd name="connsiteX29" fmla="*/ 620816 w 1551177"/>
                <a:gd name="connsiteY29" fmla="*/ 1191436 h 1522526"/>
                <a:gd name="connsiteX30" fmla="*/ 503904 w 1551177"/>
                <a:gd name="connsiteY30" fmla="*/ 1004825 h 1522526"/>
                <a:gd name="connsiteX31" fmla="*/ 615927 w 1551177"/>
                <a:gd name="connsiteY31" fmla="*/ 931359 h 1522526"/>
                <a:gd name="connsiteX32" fmla="*/ 614495 w 1551177"/>
                <a:gd name="connsiteY32" fmla="*/ 858311 h 1522526"/>
                <a:gd name="connsiteX33" fmla="*/ 685110 w 1551177"/>
                <a:gd name="connsiteY33" fmla="*/ 900922 h 1522526"/>
                <a:gd name="connsiteX34" fmla="*/ 792267 w 1551177"/>
                <a:gd name="connsiteY34" fmla="*/ 915210 h 1522526"/>
                <a:gd name="connsiteX35" fmla="*/ 885135 w 1551177"/>
                <a:gd name="connsiteY35" fmla="*/ 874729 h 1522526"/>
                <a:gd name="connsiteX36" fmla="*/ 920169 w 1551177"/>
                <a:gd name="connsiteY36" fmla="*/ 852696 h 1522526"/>
                <a:gd name="connsiteX37" fmla="*/ 1105758 w 1551177"/>
                <a:gd name="connsiteY37" fmla="*/ 314309 h 1522526"/>
                <a:gd name="connsiteX38" fmla="*/ 1112130 w 1551177"/>
                <a:gd name="connsiteY38" fmla="*/ 320855 h 1522526"/>
                <a:gd name="connsiteX39" fmla="*/ 1138920 w 1551177"/>
                <a:gd name="connsiteY39" fmla="*/ 428013 h 1522526"/>
                <a:gd name="connsiteX40" fmla="*/ 1165709 w 1551177"/>
                <a:gd name="connsiteY40" fmla="*/ 569403 h 1522526"/>
                <a:gd name="connsiteX41" fmla="*/ 1174639 w 1551177"/>
                <a:gd name="connsiteY41" fmla="*/ 704839 h 1522526"/>
                <a:gd name="connsiteX42" fmla="*/ 1171662 w 1551177"/>
                <a:gd name="connsiteY42" fmla="*/ 789672 h 1522526"/>
                <a:gd name="connsiteX43" fmla="*/ 1146361 w 1551177"/>
                <a:gd name="connsiteY43" fmla="*/ 850693 h 1522526"/>
                <a:gd name="connsiteX44" fmla="*/ 1100223 w 1551177"/>
                <a:gd name="connsiteY44" fmla="*/ 859623 h 1522526"/>
                <a:gd name="connsiteX45" fmla="*/ 1027296 w 1551177"/>
                <a:gd name="connsiteY45" fmla="*/ 853670 h 1522526"/>
                <a:gd name="connsiteX46" fmla="*/ 972229 w 1551177"/>
                <a:gd name="connsiteY46" fmla="*/ 834322 h 1522526"/>
                <a:gd name="connsiteX47" fmla="*/ 979670 w 1551177"/>
                <a:gd name="connsiteY47" fmla="*/ 813485 h 1522526"/>
                <a:gd name="connsiteX48" fmla="*/ 1009436 w 1551177"/>
                <a:gd name="connsiteY48" fmla="*/ 773301 h 1522526"/>
                <a:gd name="connsiteX49" fmla="*/ 1037715 w 1551177"/>
                <a:gd name="connsiteY49" fmla="*/ 704839 h 1522526"/>
                <a:gd name="connsiteX50" fmla="*/ 1043668 w 1551177"/>
                <a:gd name="connsiteY50" fmla="*/ 675072 h 1522526"/>
                <a:gd name="connsiteX51" fmla="*/ 1061527 w 1551177"/>
                <a:gd name="connsiteY51" fmla="*/ 655725 h 1522526"/>
                <a:gd name="connsiteX52" fmla="*/ 1086829 w 1551177"/>
                <a:gd name="connsiteY52" fmla="*/ 579821 h 1522526"/>
                <a:gd name="connsiteX53" fmla="*/ 1104688 w 1551177"/>
                <a:gd name="connsiteY53" fmla="*/ 499452 h 1522526"/>
                <a:gd name="connsiteX54" fmla="*/ 1106177 w 1551177"/>
                <a:gd name="connsiteY54" fmla="*/ 463733 h 1522526"/>
                <a:gd name="connsiteX55" fmla="*/ 1089805 w 1551177"/>
                <a:gd name="connsiteY55" fmla="*/ 430990 h 1522526"/>
                <a:gd name="connsiteX56" fmla="*/ 1073434 w 1551177"/>
                <a:gd name="connsiteY56" fmla="*/ 416107 h 1522526"/>
                <a:gd name="connsiteX57" fmla="*/ 1070457 w 1551177"/>
                <a:gd name="connsiteY57" fmla="*/ 386340 h 1522526"/>
                <a:gd name="connsiteX58" fmla="*/ 1073434 w 1551177"/>
                <a:gd name="connsiteY58" fmla="*/ 350621 h 1522526"/>
                <a:gd name="connsiteX59" fmla="*/ 1088317 w 1551177"/>
                <a:gd name="connsiteY59" fmla="*/ 328297 h 1522526"/>
                <a:gd name="connsiteX60" fmla="*/ 1105758 w 1551177"/>
                <a:gd name="connsiteY60" fmla="*/ 314309 h 1522526"/>
                <a:gd name="connsiteX61" fmla="*/ 680349 w 1551177"/>
                <a:gd name="connsiteY61" fmla="*/ 96060 h 1522526"/>
                <a:gd name="connsiteX62" fmla="*/ 573193 w 1551177"/>
                <a:gd name="connsiteY62" fmla="*/ 431816 h 1522526"/>
                <a:gd name="connsiteX63" fmla="*/ 718449 w 1551177"/>
                <a:gd name="connsiteY63" fmla="*/ 184165 h 1522526"/>
                <a:gd name="connsiteX64" fmla="*/ 680349 w 1551177"/>
                <a:gd name="connsiteY64" fmla="*/ 96060 h 1522526"/>
                <a:gd name="connsiteX65" fmla="*/ 715867 w 1551177"/>
                <a:gd name="connsiteY65" fmla="*/ 0 h 1522526"/>
                <a:gd name="connsiteX66" fmla="*/ 760392 w 1551177"/>
                <a:gd name="connsiteY66" fmla="*/ 372 h 1522526"/>
                <a:gd name="connsiteX67" fmla="*/ 821909 w 1551177"/>
                <a:gd name="connsiteY67" fmla="*/ 6326 h 1522526"/>
                <a:gd name="connsiteX68" fmla="*/ 893348 w 1551177"/>
                <a:gd name="connsiteY68" fmla="*/ 38076 h 1522526"/>
                <a:gd name="connsiteX69" fmla="*/ 974709 w 1551177"/>
                <a:gd name="connsiteY69" fmla="*/ 103562 h 1522526"/>
                <a:gd name="connsiteX70" fmla="*/ 1069961 w 1551177"/>
                <a:gd name="connsiteY70" fmla="*/ 216673 h 1522526"/>
                <a:gd name="connsiteX71" fmla="*/ 1105680 w 1551177"/>
                <a:gd name="connsiteY71" fmla="*/ 276206 h 1522526"/>
                <a:gd name="connsiteX72" fmla="*/ 1089805 w 1551177"/>
                <a:gd name="connsiteY72" fmla="*/ 313909 h 1522526"/>
                <a:gd name="connsiteX73" fmla="*/ 1056070 w 1551177"/>
                <a:gd name="connsiteY73" fmla="*/ 331769 h 1522526"/>
                <a:gd name="connsiteX74" fmla="*/ 1032257 w 1551177"/>
                <a:gd name="connsiteY74" fmla="*/ 311925 h 1522526"/>
                <a:gd name="connsiteX75" fmla="*/ 978678 w 1551177"/>
                <a:gd name="connsiteY75" fmla="*/ 256361 h 1522526"/>
                <a:gd name="connsiteX76" fmla="*/ 883426 w 1551177"/>
                <a:gd name="connsiteY76" fmla="*/ 210720 h 1522526"/>
                <a:gd name="connsiteX77" fmla="*/ 780237 w 1551177"/>
                <a:gd name="connsiteY77" fmla="*/ 210720 h 1522526"/>
                <a:gd name="connsiteX78" fmla="*/ 914608 w 1551177"/>
                <a:gd name="connsiteY78" fmla="*/ 240487 h 1522526"/>
                <a:gd name="connsiteX79" fmla="*/ 980094 w 1551177"/>
                <a:gd name="connsiteY79" fmla="*/ 279721 h 1522526"/>
                <a:gd name="connsiteX80" fmla="*/ 1042260 w 1551177"/>
                <a:gd name="connsiteY80" fmla="*/ 344718 h 1522526"/>
                <a:gd name="connsiteX81" fmla="*/ 1033443 w 1551177"/>
                <a:gd name="connsiteY81" fmla="*/ 378896 h 1522526"/>
                <a:gd name="connsiteX82" fmla="*/ 1033443 w 1551177"/>
                <a:gd name="connsiteY82" fmla="*/ 451651 h 1522526"/>
                <a:gd name="connsiteX83" fmla="*/ 1067479 w 1551177"/>
                <a:gd name="connsiteY83" fmla="*/ 478628 h 1522526"/>
                <a:gd name="connsiteX84" fmla="*/ 1031223 w 1551177"/>
                <a:gd name="connsiteY84" fmla="*/ 638035 h 1522526"/>
                <a:gd name="connsiteX85" fmla="*/ 1010506 w 1551177"/>
                <a:gd name="connsiteY85" fmla="*/ 651932 h 1522526"/>
                <a:gd name="connsiteX86" fmla="*/ 902635 w 1551177"/>
                <a:gd name="connsiteY86" fmla="*/ 831290 h 1522526"/>
                <a:gd name="connsiteX87" fmla="*/ 813698 w 1551177"/>
                <a:gd name="connsiteY87" fmla="*/ 893779 h 1522526"/>
                <a:gd name="connsiteX88" fmla="*/ 727973 w 1551177"/>
                <a:gd name="connsiteY88" fmla="*/ 893779 h 1522526"/>
                <a:gd name="connsiteX89" fmla="*/ 606912 w 1551177"/>
                <a:gd name="connsiteY89" fmla="*/ 821966 h 1522526"/>
                <a:gd name="connsiteX90" fmla="*/ 514773 w 1551177"/>
                <a:gd name="connsiteY90" fmla="*/ 643758 h 1522526"/>
                <a:gd name="connsiteX91" fmla="*/ 454102 w 1551177"/>
                <a:gd name="connsiteY91" fmla="*/ 503970 h 1522526"/>
                <a:gd name="connsiteX92" fmla="*/ 477778 w 1551177"/>
                <a:gd name="connsiteY92" fmla="*/ 464730 h 1522526"/>
                <a:gd name="connsiteX93" fmla="*/ 466964 w 1551177"/>
                <a:gd name="connsiteY93" fmla="*/ 399317 h 1522526"/>
                <a:gd name="connsiteX94" fmla="*/ 440902 w 1551177"/>
                <a:gd name="connsiteY94" fmla="*/ 419083 h 1522526"/>
                <a:gd name="connsiteX95" fmla="*/ 425027 w 1551177"/>
                <a:gd name="connsiteY95" fmla="*/ 438927 h 1522526"/>
                <a:gd name="connsiteX96" fmla="*/ 411136 w 1551177"/>
                <a:gd name="connsiteY96" fmla="*/ 476631 h 1522526"/>
                <a:gd name="connsiteX97" fmla="*/ 417089 w 1551177"/>
                <a:gd name="connsiteY97" fmla="*/ 514335 h 1522526"/>
                <a:gd name="connsiteX98" fmla="*/ 427011 w 1551177"/>
                <a:gd name="connsiteY98" fmla="*/ 571883 h 1522526"/>
                <a:gd name="connsiteX99" fmla="*/ 450824 w 1551177"/>
                <a:gd name="connsiteY99" fmla="*/ 665150 h 1522526"/>
                <a:gd name="connsiteX100" fmla="*/ 476621 w 1551177"/>
                <a:gd name="connsiteY100" fmla="*/ 686979 h 1522526"/>
                <a:gd name="connsiteX101" fmla="*/ 492497 w 1551177"/>
                <a:gd name="connsiteY101" fmla="*/ 728652 h 1522526"/>
                <a:gd name="connsiteX102" fmla="*/ 530201 w 1551177"/>
                <a:gd name="connsiteY102" fmla="*/ 802075 h 1522526"/>
                <a:gd name="connsiteX103" fmla="*/ 546076 w 1551177"/>
                <a:gd name="connsiteY103" fmla="*/ 847716 h 1522526"/>
                <a:gd name="connsiteX104" fmla="*/ 502419 w 1551177"/>
                <a:gd name="connsiteY104" fmla="*/ 859623 h 1522526"/>
                <a:gd name="connsiteX105" fmla="*/ 438918 w 1551177"/>
                <a:gd name="connsiteY105" fmla="*/ 867560 h 1522526"/>
                <a:gd name="connsiteX106" fmla="*/ 381370 w 1551177"/>
                <a:gd name="connsiteY106" fmla="*/ 853670 h 1522526"/>
                <a:gd name="connsiteX107" fmla="*/ 355572 w 1551177"/>
                <a:gd name="connsiteY107" fmla="*/ 810012 h 1522526"/>
                <a:gd name="connsiteX108" fmla="*/ 343666 w 1551177"/>
                <a:gd name="connsiteY108" fmla="*/ 732620 h 1522526"/>
                <a:gd name="connsiteX109" fmla="*/ 347635 w 1551177"/>
                <a:gd name="connsiteY109" fmla="*/ 631415 h 1522526"/>
                <a:gd name="connsiteX110" fmla="*/ 379385 w 1551177"/>
                <a:gd name="connsiteY110" fmla="*/ 415114 h 1522526"/>
                <a:gd name="connsiteX111" fmla="*/ 452808 w 1551177"/>
                <a:gd name="connsiteY111" fmla="*/ 194845 h 1522526"/>
                <a:gd name="connsiteX112" fmla="*/ 514325 w 1551177"/>
                <a:gd name="connsiteY112" fmla="*/ 93640 h 1522526"/>
                <a:gd name="connsiteX113" fmla="*/ 573858 w 1551177"/>
                <a:gd name="connsiteY113" fmla="*/ 44029 h 1522526"/>
                <a:gd name="connsiteX114" fmla="*/ 627437 w 1551177"/>
                <a:gd name="connsiteY114" fmla="*/ 36092 h 1522526"/>
                <a:gd name="connsiteX115" fmla="*/ 673078 w 1551177"/>
                <a:gd name="connsiteY115" fmla="*/ 4341 h 1522526"/>
                <a:gd name="connsiteX116" fmla="*/ 715867 w 1551177"/>
                <a:gd name="connsiteY116" fmla="*/ 0 h 1522526"/>
                <a:gd name="connsiteX0" fmla="*/ 1056956 w 1551177"/>
                <a:gd name="connsiteY0" fmla="*/ 998817 h 1522526"/>
                <a:gd name="connsiteX1" fmla="*/ 1067481 w 1551177"/>
                <a:gd name="connsiteY1" fmla="*/ 1002500 h 1522526"/>
                <a:gd name="connsiteX2" fmla="*/ 1174639 w 1551177"/>
                <a:gd name="connsiteY2" fmla="*/ 1036732 h 1522526"/>
                <a:gd name="connsiteX3" fmla="*/ 1383895 w 1551177"/>
                <a:gd name="connsiteY3" fmla="*/ 1106981 h 1522526"/>
                <a:gd name="connsiteX4" fmla="*/ 1451463 w 1551177"/>
                <a:gd name="connsiteY4" fmla="*/ 1185265 h 1522526"/>
                <a:gd name="connsiteX5" fmla="*/ 1551177 w 1551177"/>
                <a:gd name="connsiteY5" fmla="*/ 1448990 h 1522526"/>
                <a:gd name="connsiteX6" fmla="*/ 1241020 w 1551177"/>
                <a:gd name="connsiteY6" fmla="*/ 1493045 h 1522526"/>
                <a:gd name="connsiteX7" fmla="*/ 1196965 w 1551177"/>
                <a:gd name="connsiteY7" fmla="*/ 1439469 h 1522526"/>
                <a:gd name="connsiteX8" fmla="*/ 1215121 w 1551177"/>
                <a:gd name="connsiteY8" fmla="*/ 1492451 h 1522526"/>
                <a:gd name="connsiteX9" fmla="*/ 331064 w 1551177"/>
                <a:gd name="connsiteY9" fmla="*/ 1497214 h 1522526"/>
                <a:gd name="connsiteX10" fmla="*/ 314913 w 1551177"/>
                <a:gd name="connsiteY10" fmla="*/ 1492951 h 1522526"/>
                <a:gd name="connsiteX11" fmla="*/ 337448 w 1551177"/>
                <a:gd name="connsiteY11" fmla="*/ 1446229 h 1522526"/>
                <a:gd name="connsiteX12" fmla="*/ 285060 w 1551177"/>
                <a:gd name="connsiteY12" fmla="*/ 1493854 h 1522526"/>
                <a:gd name="connsiteX13" fmla="*/ 365 w 1551177"/>
                <a:gd name="connsiteY13" fmla="*/ 1482327 h 1522526"/>
                <a:gd name="connsiteX14" fmla="*/ 94425 w 1551177"/>
                <a:gd name="connsiteY14" fmla="*/ 1219199 h 1522526"/>
                <a:gd name="connsiteX15" fmla="*/ 132823 w 1551177"/>
                <a:gd name="connsiteY15" fmla="*/ 1150141 h 1522526"/>
                <a:gd name="connsiteX16" fmla="*/ 217656 w 1551177"/>
                <a:gd name="connsiteY16" fmla="*/ 1120077 h 1522526"/>
                <a:gd name="connsiteX17" fmla="*/ 315884 w 1551177"/>
                <a:gd name="connsiteY17" fmla="*/ 1078404 h 1522526"/>
                <a:gd name="connsiteX18" fmla="*/ 440902 w 1551177"/>
                <a:gd name="connsiteY18" fmla="*/ 1029290 h 1522526"/>
                <a:gd name="connsiteX19" fmla="*/ 474470 w 1551177"/>
                <a:gd name="connsiteY19" fmla="*/ 1016502 h 1522526"/>
                <a:gd name="connsiteX20" fmla="*/ 656534 w 1551177"/>
                <a:gd name="connsiteY20" fmla="*/ 1272398 h 1522526"/>
                <a:gd name="connsiteX21" fmla="*/ 827984 w 1551177"/>
                <a:gd name="connsiteY21" fmla="*/ 1379555 h 1522526"/>
                <a:gd name="connsiteX22" fmla="*/ 947047 w 1551177"/>
                <a:gd name="connsiteY22" fmla="*/ 1243823 h 1522526"/>
                <a:gd name="connsiteX23" fmla="*/ 1056956 w 1551177"/>
                <a:gd name="connsiteY23" fmla="*/ 998817 h 1522526"/>
                <a:gd name="connsiteX24" fmla="*/ 920169 w 1551177"/>
                <a:gd name="connsiteY24" fmla="*/ 852696 h 1522526"/>
                <a:gd name="connsiteX25" fmla="*/ 915673 w 1551177"/>
                <a:gd name="connsiteY25" fmla="*/ 923321 h 1522526"/>
                <a:gd name="connsiteX26" fmla="*/ 1023831 w 1551177"/>
                <a:gd name="connsiteY26" fmla="*/ 978198 h 1522526"/>
                <a:gd name="connsiteX27" fmla="*/ 949428 w 1551177"/>
                <a:gd name="connsiteY27" fmla="*/ 1177148 h 1522526"/>
                <a:gd name="connsiteX28" fmla="*/ 811316 w 1551177"/>
                <a:gd name="connsiteY28" fmla="*/ 1341455 h 1522526"/>
                <a:gd name="connsiteX29" fmla="*/ 620816 w 1551177"/>
                <a:gd name="connsiteY29" fmla="*/ 1191436 h 1522526"/>
                <a:gd name="connsiteX30" fmla="*/ 503904 w 1551177"/>
                <a:gd name="connsiteY30" fmla="*/ 1004825 h 1522526"/>
                <a:gd name="connsiteX31" fmla="*/ 615927 w 1551177"/>
                <a:gd name="connsiteY31" fmla="*/ 931359 h 1522526"/>
                <a:gd name="connsiteX32" fmla="*/ 614495 w 1551177"/>
                <a:gd name="connsiteY32" fmla="*/ 858311 h 1522526"/>
                <a:gd name="connsiteX33" fmla="*/ 685110 w 1551177"/>
                <a:gd name="connsiteY33" fmla="*/ 900922 h 1522526"/>
                <a:gd name="connsiteX34" fmla="*/ 792267 w 1551177"/>
                <a:gd name="connsiteY34" fmla="*/ 915210 h 1522526"/>
                <a:gd name="connsiteX35" fmla="*/ 885135 w 1551177"/>
                <a:gd name="connsiteY35" fmla="*/ 874729 h 1522526"/>
                <a:gd name="connsiteX36" fmla="*/ 920169 w 1551177"/>
                <a:gd name="connsiteY36" fmla="*/ 852696 h 1522526"/>
                <a:gd name="connsiteX37" fmla="*/ 1105758 w 1551177"/>
                <a:gd name="connsiteY37" fmla="*/ 314309 h 1522526"/>
                <a:gd name="connsiteX38" fmla="*/ 1112130 w 1551177"/>
                <a:gd name="connsiteY38" fmla="*/ 320855 h 1522526"/>
                <a:gd name="connsiteX39" fmla="*/ 1138920 w 1551177"/>
                <a:gd name="connsiteY39" fmla="*/ 428013 h 1522526"/>
                <a:gd name="connsiteX40" fmla="*/ 1165709 w 1551177"/>
                <a:gd name="connsiteY40" fmla="*/ 569403 h 1522526"/>
                <a:gd name="connsiteX41" fmla="*/ 1174639 w 1551177"/>
                <a:gd name="connsiteY41" fmla="*/ 704839 h 1522526"/>
                <a:gd name="connsiteX42" fmla="*/ 1171662 w 1551177"/>
                <a:gd name="connsiteY42" fmla="*/ 789672 h 1522526"/>
                <a:gd name="connsiteX43" fmla="*/ 1146361 w 1551177"/>
                <a:gd name="connsiteY43" fmla="*/ 850693 h 1522526"/>
                <a:gd name="connsiteX44" fmla="*/ 1100223 w 1551177"/>
                <a:gd name="connsiteY44" fmla="*/ 859623 h 1522526"/>
                <a:gd name="connsiteX45" fmla="*/ 1027296 w 1551177"/>
                <a:gd name="connsiteY45" fmla="*/ 853670 h 1522526"/>
                <a:gd name="connsiteX46" fmla="*/ 972229 w 1551177"/>
                <a:gd name="connsiteY46" fmla="*/ 834322 h 1522526"/>
                <a:gd name="connsiteX47" fmla="*/ 979670 w 1551177"/>
                <a:gd name="connsiteY47" fmla="*/ 813485 h 1522526"/>
                <a:gd name="connsiteX48" fmla="*/ 1009436 w 1551177"/>
                <a:gd name="connsiteY48" fmla="*/ 773301 h 1522526"/>
                <a:gd name="connsiteX49" fmla="*/ 1037715 w 1551177"/>
                <a:gd name="connsiteY49" fmla="*/ 704839 h 1522526"/>
                <a:gd name="connsiteX50" fmla="*/ 1043668 w 1551177"/>
                <a:gd name="connsiteY50" fmla="*/ 675072 h 1522526"/>
                <a:gd name="connsiteX51" fmla="*/ 1061527 w 1551177"/>
                <a:gd name="connsiteY51" fmla="*/ 655725 h 1522526"/>
                <a:gd name="connsiteX52" fmla="*/ 1086829 w 1551177"/>
                <a:gd name="connsiteY52" fmla="*/ 579821 h 1522526"/>
                <a:gd name="connsiteX53" fmla="*/ 1104688 w 1551177"/>
                <a:gd name="connsiteY53" fmla="*/ 499452 h 1522526"/>
                <a:gd name="connsiteX54" fmla="*/ 1106177 w 1551177"/>
                <a:gd name="connsiteY54" fmla="*/ 463733 h 1522526"/>
                <a:gd name="connsiteX55" fmla="*/ 1089805 w 1551177"/>
                <a:gd name="connsiteY55" fmla="*/ 430990 h 1522526"/>
                <a:gd name="connsiteX56" fmla="*/ 1073434 w 1551177"/>
                <a:gd name="connsiteY56" fmla="*/ 416107 h 1522526"/>
                <a:gd name="connsiteX57" fmla="*/ 1070457 w 1551177"/>
                <a:gd name="connsiteY57" fmla="*/ 386340 h 1522526"/>
                <a:gd name="connsiteX58" fmla="*/ 1073434 w 1551177"/>
                <a:gd name="connsiteY58" fmla="*/ 350621 h 1522526"/>
                <a:gd name="connsiteX59" fmla="*/ 1088317 w 1551177"/>
                <a:gd name="connsiteY59" fmla="*/ 328297 h 1522526"/>
                <a:gd name="connsiteX60" fmla="*/ 1105758 w 1551177"/>
                <a:gd name="connsiteY60" fmla="*/ 314309 h 1522526"/>
                <a:gd name="connsiteX61" fmla="*/ 680349 w 1551177"/>
                <a:gd name="connsiteY61" fmla="*/ 96060 h 1522526"/>
                <a:gd name="connsiteX62" fmla="*/ 573193 w 1551177"/>
                <a:gd name="connsiteY62" fmla="*/ 431816 h 1522526"/>
                <a:gd name="connsiteX63" fmla="*/ 718449 w 1551177"/>
                <a:gd name="connsiteY63" fmla="*/ 184165 h 1522526"/>
                <a:gd name="connsiteX64" fmla="*/ 680349 w 1551177"/>
                <a:gd name="connsiteY64" fmla="*/ 96060 h 1522526"/>
                <a:gd name="connsiteX65" fmla="*/ 715867 w 1551177"/>
                <a:gd name="connsiteY65" fmla="*/ 0 h 1522526"/>
                <a:gd name="connsiteX66" fmla="*/ 760392 w 1551177"/>
                <a:gd name="connsiteY66" fmla="*/ 372 h 1522526"/>
                <a:gd name="connsiteX67" fmla="*/ 821909 w 1551177"/>
                <a:gd name="connsiteY67" fmla="*/ 6326 h 1522526"/>
                <a:gd name="connsiteX68" fmla="*/ 893348 w 1551177"/>
                <a:gd name="connsiteY68" fmla="*/ 38076 h 1522526"/>
                <a:gd name="connsiteX69" fmla="*/ 974709 w 1551177"/>
                <a:gd name="connsiteY69" fmla="*/ 103562 h 1522526"/>
                <a:gd name="connsiteX70" fmla="*/ 1069961 w 1551177"/>
                <a:gd name="connsiteY70" fmla="*/ 216673 h 1522526"/>
                <a:gd name="connsiteX71" fmla="*/ 1105680 w 1551177"/>
                <a:gd name="connsiteY71" fmla="*/ 276206 h 1522526"/>
                <a:gd name="connsiteX72" fmla="*/ 1089805 w 1551177"/>
                <a:gd name="connsiteY72" fmla="*/ 313909 h 1522526"/>
                <a:gd name="connsiteX73" fmla="*/ 1056070 w 1551177"/>
                <a:gd name="connsiteY73" fmla="*/ 331769 h 1522526"/>
                <a:gd name="connsiteX74" fmla="*/ 1032257 w 1551177"/>
                <a:gd name="connsiteY74" fmla="*/ 311925 h 1522526"/>
                <a:gd name="connsiteX75" fmla="*/ 978678 w 1551177"/>
                <a:gd name="connsiteY75" fmla="*/ 256361 h 1522526"/>
                <a:gd name="connsiteX76" fmla="*/ 883426 w 1551177"/>
                <a:gd name="connsiteY76" fmla="*/ 210720 h 1522526"/>
                <a:gd name="connsiteX77" fmla="*/ 780237 w 1551177"/>
                <a:gd name="connsiteY77" fmla="*/ 210720 h 1522526"/>
                <a:gd name="connsiteX78" fmla="*/ 914608 w 1551177"/>
                <a:gd name="connsiteY78" fmla="*/ 240487 h 1522526"/>
                <a:gd name="connsiteX79" fmla="*/ 980094 w 1551177"/>
                <a:gd name="connsiteY79" fmla="*/ 279721 h 1522526"/>
                <a:gd name="connsiteX80" fmla="*/ 1042260 w 1551177"/>
                <a:gd name="connsiteY80" fmla="*/ 344718 h 1522526"/>
                <a:gd name="connsiteX81" fmla="*/ 1033443 w 1551177"/>
                <a:gd name="connsiteY81" fmla="*/ 378896 h 1522526"/>
                <a:gd name="connsiteX82" fmla="*/ 1033443 w 1551177"/>
                <a:gd name="connsiteY82" fmla="*/ 451651 h 1522526"/>
                <a:gd name="connsiteX83" fmla="*/ 1067479 w 1551177"/>
                <a:gd name="connsiteY83" fmla="*/ 478628 h 1522526"/>
                <a:gd name="connsiteX84" fmla="*/ 1031223 w 1551177"/>
                <a:gd name="connsiteY84" fmla="*/ 638035 h 1522526"/>
                <a:gd name="connsiteX85" fmla="*/ 1010506 w 1551177"/>
                <a:gd name="connsiteY85" fmla="*/ 651932 h 1522526"/>
                <a:gd name="connsiteX86" fmla="*/ 902635 w 1551177"/>
                <a:gd name="connsiteY86" fmla="*/ 831290 h 1522526"/>
                <a:gd name="connsiteX87" fmla="*/ 813698 w 1551177"/>
                <a:gd name="connsiteY87" fmla="*/ 893779 h 1522526"/>
                <a:gd name="connsiteX88" fmla="*/ 727973 w 1551177"/>
                <a:gd name="connsiteY88" fmla="*/ 893779 h 1522526"/>
                <a:gd name="connsiteX89" fmla="*/ 606912 w 1551177"/>
                <a:gd name="connsiteY89" fmla="*/ 821966 h 1522526"/>
                <a:gd name="connsiteX90" fmla="*/ 514773 w 1551177"/>
                <a:gd name="connsiteY90" fmla="*/ 643758 h 1522526"/>
                <a:gd name="connsiteX91" fmla="*/ 454102 w 1551177"/>
                <a:gd name="connsiteY91" fmla="*/ 503970 h 1522526"/>
                <a:gd name="connsiteX92" fmla="*/ 477778 w 1551177"/>
                <a:gd name="connsiteY92" fmla="*/ 464730 h 1522526"/>
                <a:gd name="connsiteX93" fmla="*/ 466964 w 1551177"/>
                <a:gd name="connsiteY93" fmla="*/ 399317 h 1522526"/>
                <a:gd name="connsiteX94" fmla="*/ 440902 w 1551177"/>
                <a:gd name="connsiteY94" fmla="*/ 419083 h 1522526"/>
                <a:gd name="connsiteX95" fmla="*/ 425027 w 1551177"/>
                <a:gd name="connsiteY95" fmla="*/ 438927 h 1522526"/>
                <a:gd name="connsiteX96" fmla="*/ 411136 w 1551177"/>
                <a:gd name="connsiteY96" fmla="*/ 476631 h 1522526"/>
                <a:gd name="connsiteX97" fmla="*/ 417089 w 1551177"/>
                <a:gd name="connsiteY97" fmla="*/ 514335 h 1522526"/>
                <a:gd name="connsiteX98" fmla="*/ 427011 w 1551177"/>
                <a:gd name="connsiteY98" fmla="*/ 571883 h 1522526"/>
                <a:gd name="connsiteX99" fmla="*/ 450824 w 1551177"/>
                <a:gd name="connsiteY99" fmla="*/ 665150 h 1522526"/>
                <a:gd name="connsiteX100" fmla="*/ 476621 w 1551177"/>
                <a:gd name="connsiteY100" fmla="*/ 686979 h 1522526"/>
                <a:gd name="connsiteX101" fmla="*/ 492497 w 1551177"/>
                <a:gd name="connsiteY101" fmla="*/ 728652 h 1522526"/>
                <a:gd name="connsiteX102" fmla="*/ 530201 w 1551177"/>
                <a:gd name="connsiteY102" fmla="*/ 802075 h 1522526"/>
                <a:gd name="connsiteX103" fmla="*/ 546076 w 1551177"/>
                <a:gd name="connsiteY103" fmla="*/ 847716 h 1522526"/>
                <a:gd name="connsiteX104" fmla="*/ 502419 w 1551177"/>
                <a:gd name="connsiteY104" fmla="*/ 859623 h 1522526"/>
                <a:gd name="connsiteX105" fmla="*/ 438918 w 1551177"/>
                <a:gd name="connsiteY105" fmla="*/ 867560 h 1522526"/>
                <a:gd name="connsiteX106" fmla="*/ 381370 w 1551177"/>
                <a:gd name="connsiteY106" fmla="*/ 853670 h 1522526"/>
                <a:gd name="connsiteX107" fmla="*/ 355572 w 1551177"/>
                <a:gd name="connsiteY107" fmla="*/ 810012 h 1522526"/>
                <a:gd name="connsiteX108" fmla="*/ 343666 w 1551177"/>
                <a:gd name="connsiteY108" fmla="*/ 732620 h 1522526"/>
                <a:gd name="connsiteX109" fmla="*/ 347635 w 1551177"/>
                <a:gd name="connsiteY109" fmla="*/ 631415 h 1522526"/>
                <a:gd name="connsiteX110" fmla="*/ 379385 w 1551177"/>
                <a:gd name="connsiteY110" fmla="*/ 415114 h 1522526"/>
                <a:gd name="connsiteX111" fmla="*/ 452808 w 1551177"/>
                <a:gd name="connsiteY111" fmla="*/ 194845 h 1522526"/>
                <a:gd name="connsiteX112" fmla="*/ 514325 w 1551177"/>
                <a:gd name="connsiteY112" fmla="*/ 93640 h 1522526"/>
                <a:gd name="connsiteX113" fmla="*/ 573858 w 1551177"/>
                <a:gd name="connsiteY113" fmla="*/ 44029 h 1522526"/>
                <a:gd name="connsiteX114" fmla="*/ 627437 w 1551177"/>
                <a:gd name="connsiteY114" fmla="*/ 36092 h 1522526"/>
                <a:gd name="connsiteX115" fmla="*/ 673078 w 1551177"/>
                <a:gd name="connsiteY115" fmla="*/ 4341 h 1522526"/>
                <a:gd name="connsiteX116" fmla="*/ 715867 w 1551177"/>
                <a:gd name="connsiteY116" fmla="*/ 0 h 1522526"/>
                <a:gd name="connsiteX0" fmla="*/ 1057045 w 1551266"/>
                <a:gd name="connsiteY0" fmla="*/ 998817 h 1522526"/>
                <a:gd name="connsiteX1" fmla="*/ 1067570 w 1551266"/>
                <a:gd name="connsiteY1" fmla="*/ 1002500 h 1522526"/>
                <a:gd name="connsiteX2" fmla="*/ 1174728 w 1551266"/>
                <a:gd name="connsiteY2" fmla="*/ 1036732 h 1522526"/>
                <a:gd name="connsiteX3" fmla="*/ 1383984 w 1551266"/>
                <a:gd name="connsiteY3" fmla="*/ 1106981 h 1522526"/>
                <a:gd name="connsiteX4" fmla="*/ 1451552 w 1551266"/>
                <a:gd name="connsiteY4" fmla="*/ 1185265 h 1522526"/>
                <a:gd name="connsiteX5" fmla="*/ 1551266 w 1551266"/>
                <a:gd name="connsiteY5" fmla="*/ 1448990 h 1522526"/>
                <a:gd name="connsiteX6" fmla="*/ 1241109 w 1551266"/>
                <a:gd name="connsiteY6" fmla="*/ 1493045 h 1522526"/>
                <a:gd name="connsiteX7" fmla="*/ 1197054 w 1551266"/>
                <a:gd name="connsiteY7" fmla="*/ 1439469 h 1522526"/>
                <a:gd name="connsiteX8" fmla="*/ 1215210 w 1551266"/>
                <a:gd name="connsiteY8" fmla="*/ 1492451 h 1522526"/>
                <a:gd name="connsiteX9" fmla="*/ 331153 w 1551266"/>
                <a:gd name="connsiteY9" fmla="*/ 1497214 h 1522526"/>
                <a:gd name="connsiteX10" fmla="*/ 315002 w 1551266"/>
                <a:gd name="connsiteY10" fmla="*/ 1492951 h 1522526"/>
                <a:gd name="connsiteX11" fmla="*/ 337537 w 1551266"/>
                <a:gd name="connsiteY11" fmla="*/ 1446229 h 1522526"/>
                <a:gd name="connsiteX12" fmla="*/ 285149 w 1551266"/>
                <a:gd name="connsiteY12" fmla="*/ 1493854 h 1522526"/>
                <a:gd name="connsiteX13" fmla="*/ 454 w 1551266"/>
                <a:gd name="connsiteY13" fmla="*/ 1482327 h 1522526"/>
                <a:gd name="connsiteX14" fmla="*/ 80227 w 1551266"/>
                <a:gd name="connsiteY14" fmla="*/ 1223961 h 1522526"/>
                <a:gd name="connsiteX15" fmla="*/ 132912 w 1551266"/>
                <a:gd name="connsiteY15" fmla="*/ 1150141 h 1522526"/>
                <a:gd name="connsiteX16" fmla="*/ 217745 w 1551266"/>
                <a:gd name="connsiteY16" fmla="*/ 1120077 h 1522526"/>
                <a:gd name="connsiteX17" fmla="*/ 315973 w 1551266"/>
                <a:gd name="connsiteY17" fmla="*/ 1078404 h 1522526"/>
                <a:gd name="connsiteX18" fmla="*/ 440991 w 1551266"/>
                <a:gd name="connsiteY18" fmla="*/ 1029290 h 1522526"/>
                <a:gd name="connsiteX19" fmla="*/ 474559 w 1551266"/>
                <a:gd name="connsiteY19" fmla="*/ 1016502 h 1522526"/>
                <a:gd name="connsiteX20" fmla="*/ 656623 w 1551266"/>
                <a:gd name="connsiteY20" fmla="*/ 1272398 h 1522526"/>
                <a:gd name="connsiteX21" fmla="*/ 828073 w 1551266"/>
                <a:gd name="connsiteY21" fmla="*/ 1379555 h 1522526"/>
                <a:gd name="connsiteX22" fmla="*/ 947136 w 1551266"/>
                <a:gd name="connsiteY22" fmla="*/ 1243823 h 1522526"/>
                <a:gd name="connsiteX23" fmla="*/ 1057045 w 1551266"/>
                <a:gd name="connsiteY23" fmla="*/ 998817 h 1522526"/>
                <a:gd name="connsiteX24" fmla="*/ 920258 w 1551266"/>
                <a:gd name="connsiteY24" fmla="*/ 852696 h 1522526"/>
                <a:gd name="connsiteX25" fmla="*/ 915762 w 1551266"/>
                <a:gd name="connsiteY25" fmla="*/ 923321 h 1522526"/>
                <a:gd name="connsiteX26" fmla="*/ 1023920 w 1551266"/>
                <a:gd name="connsiteY26" fmla="*/ 978198 h 1522526"/>
                <a:gd name="connsiteX27" fmla="*/ 949517 w 1551266"/>
                <a:gd name="connsiteY27" fmla="*/ 1177148 h 1522526"/>
                <a:gd name="connsiteX28" fmla="*/ 811405 w 1551266"/>
                <a:gd name="connsiteY28" fmla="*/ 1341455 h 1522526"/>
                <a:gd name="connsiteX29" fmla="*/ 620905 w 1551266"/>
                <a:gd name="connsiteY29" fmla="*/ 1191436 h 1522526"/>
                <a:gd name="connsiteX30" fmla="*/ 503993 w 1551266"/>
                <a:gd name="connsiteY30" fmla="*/ 1004825 h 1522526"/>
                <a:gd name="connsiteX31" fmla="*/ 616016 w 1551266"/>
                <a:gd name="connsiteY31" fmla="*/ 931359 h 1522526"/>
                <a:gd name="connsiteX32" fmla="*/ 614584 w 1551266"/>
                <a:gd name="connsiteY32" fmla="*/ 858311 h 1522526"/>
                <a:gd name="connsiteX33" fmla="*/ 685199 w 1551266"/>
                <a:gd name="connsiteY33" fmla="*/ 900922 h 1522526"/>
                <a:gd name="connsiteX34" fmla="*/ 792356 w 1551266"/>
                <a:gd name="connsiteY34" fmla="*/ 915210 h 1522526"/>
                <a:gd name="connsiteX35" fmla="*/ 885224 w 1551266"/>
                <a:gd name="connsiteY35" fmla="*/ 874729 h 1522526"/>
                <a:gd name="connsiteX36" fmla="*/ 920258 w 1551266"/>
                <a:gd name="connsiteY36" fmla="*/ 852696 h 1522526"/>
                <a:gd name="connsiteX37" fmla="*/ 1105847 w 1551266"/>
                <a:gd name="connsiteY37" fmla="*/ 314309 h 1522526"/>
                <a:gd name="connsiteX38" fmla="*/ 1112219 w 1551266"/>
                <a:gd name="connsiteY38" fmla="*/ 320855 h 1522526"/>
                <a:gd name="connsiteX39" fmla="*/ 1139009 w 1551266"/>
                <a:gd name="connsiteY39" fmla="*/ 428013 h 1522526"/>
                <a:gd name="connsiteX40" fmla="*/ 1165798 w 1551266"/>
                <a:gd name="connsiteY40" fmla="*/ 569403 h 1522526"/>
                <a:gd name="connsiteX41" fmla="*/ 1174728 w 1551266"/>
                <a:gd name="connsiteY41" fmla="*/ 704839 h 1522526"/>
                <a:gd name="connsiteX42" fmla="*/ 1171751 w 1551266"/>
                <a:gd name="connsiteY42" fmla="*/ 789672 h 1522526"/>
                <a:gd name="connsiteX43" fmla="*/ 1146450 w 1551266"/>
                <a:gd name="connsiteY43" fmla="*/ 850693 h 1522526"/>
                <a:gd name="connsiteX44" fmla="*/ 1100312 w 1551266"/>
                <a:gd name="connsiteY44" fmla="*/ 859623 h 1522526"/>
                <a:gd name="connsiteX45" fmla="*/ 1027385 w 1551266"/>
                <a:gd name="connsiteY45" fmla="*/ 853670 h 1522526"/>
                <a:gd name="connsiteX46" fmla="*/ 972318 w 1551266"/>
                <a:gd name="connsiteY46" fmla="*/ 834322 h 1522526"/>
                <a:gd name="connsiteX47" fmla="*/ 979759 w 1551266"/>
                <a:gd name="connsiteY47" fmla="*/ 813485 h 1522526"/>
                <a:gd name="connsiteX48" fmla="*/ 1009525 w 1551266"/>
                <a:gd name="connsiteY48" fmla="*/ 773301 h 1522526"/>
                <a:gd name="connsiteX49" fmla="*/ 1037804 w 1551266"/>
                <a:gd name="connsiteY49" fmla="*/ 704839 h 1522526"/>
                <a:gd name="connsiteX50" fmla="*/ 1043757 w 1551266"/>
                <a:gd name="connsiteY50" fmla="*/ 675072 h 1522526"/>
                <a:gd name="connsiteX51" fmla="*/ 1061616 w 1551266"/>
                <a:gd name="connsiteY51" fmla="*/ 655725 h 1522526"/>
                <a:gd name="connsiteX52" fmla="*/ 1086918 w 1551266"/>
                <a:gd name="connsiteY52" fmla="*/ 579821 h 1522526"/>
                <a:gd name="connsiteX53" fmla="*/ 1104777 w 1551266"/>
                <a:gd name="connsiteY53" fmla="*/ 499452 h 1522526"/>
                <a:gd name="connsiteX54" fmla="*/ 1106266 w 1551266"/>
                <a:gd name="connsiteY54" fmla="*/ 463733 h 1522526"/>
                <a:gd name="connsiteX55" fmla="*/ 1089894 w 1551266"/>
                <a:gd name="connsiteY55" fmla="*/ 430990 h 1522526"/>
                <a:gd name="connsiteX56" fmla="*/ 1073523 w 1551266"/>
                <a:gd name="connsiteY56" fmla="*/ 416107 h 1522526"/>
                <a:gd name="connsiteX57" fmla="*/ 1070546 w 1551266"/>
                <a:gd name="connsiteY57" fmla="*/ 386340 h 1522526"/>
                <a:gd name="connsiteX58" fmla="*/ 1073523 w 1551266"/>
                <a:gd name="connsiteY58" fmla="*/ 350621 h 1522526"/>
                <a:gd name="connsiteX59" fmla="*/ 1088406 w 1551266"/>
                <a:gd name="connsiteY59" fmla="*/ 328297 h 1522526"/>
                <a:gd name="connsiteX60" fmla="*/ 1105847 w 1551266"/>
                <a:gd name="connsiteY60" fmla="*/ 314309 h 1522526"/>
                <a:gd name="connsiteX61" fmla="*/ 680438 w 1551266"/>
                <a:gd name="connsiteY61" fmla="*/ 96060 h 1522526"/>
                <a:gd name="connsiteX62" fmla="*/ 573282 w 1551266"/>
                <a:gd name="connsiteY62" fmla="*/ 431816 h 1522526"/>
                <a:gd name="connsiteX63" fmla="*/ 718538 w 1551266"/>
                <a:gd name="connsiteY63" fmla="*/ 184165 h 1522526"/>
                <a:gd name="connsiteX64" fmla="*/ 680438 w 1551266"/>
                <a:gd name="connsiteY64" fmla="*/ 96060 h 1522526"/>
                <a:gd name="connsiteX65" fmla="*/ 715956 w 1551266"/>
                <a:gd name="connsiteY65" fmla="*/ 0 h 1522526"/>
                <a:gd name="connsiteX66" fmla="*/ 760481 w 1551266"/>
                <a:gd name="connsiteY66" fmla="*/ 372 h 1522526"/>
                <a:gd name="connsiteX67" fmla="*/ 821998 w 1551266"/>
                <a:gd name="connsiteY67" fmla="*/ 6326 h 1522526"/>
                <a:gd name="connsiteX68" fmla="*/ 893437 w 1551266"/>
                <a:gd name="connsiteY68" fmla="*/ 38076 h 1522526"/>
                <a:gd name="connsiteX69" fmla="*/ 974798 w 1551266"/>
                <a:gd name="connsiteY69" fmla="*/ 103562 h 1522526"/>
                <a:gd name="connsiteX70" fmla="*/ 1070050 w 1551266"/>
                <a:gd name="connsiteY70" fmla="*/ 216673 h 1522526"/>
                <a:gd name="connsiteX71" fmla="*/ 1105769 w 1551266"/>
                <a:gd name="connsiteY71" fmla="*/ 276206 h 1522526"/>
                <a:gd name="connsiteX72" fmla="*/ 1089894 w 1551266"/>
                <a:gd name="connsiteY72" fmla="*/ 313909 h 1522526"/>
                <a:gd name="connsiteX73" fmla="*/ 1056159 w 1551266"/>
                <a:gd name="connsiteY73" fmla="*/ 331769 h 1522526"/>
                <a:gd name="connsiteX74" fmla="*/ 1032346 w 1551266"/>
                <a:gd name="connsiteY74" fmla="*/ 311925 h 1522526"/>
                <a:gd name="connsiteX75" fmla="*/ 978767 w 1551266"/>
                <a:gd name="connsiteY75" fmla="*/ 256361 h 1522526"/>
                <a:gd name="connsiteX76" fmla="*/ 883515 w 1551266"/>
                <a:gd name="connsiteY76" fmla="*/ 210720 h 1522526"/>
                <a:gd name="connsiteX77" fmla="*/ 780326 w 1551266"/>
                <a:gd name="connsiteY77" fmla="*/ 210720 h 1522526"/>
                <a:gd name="connsiteX78" fmla="*/ 914697 w 1551266"/>
                <a:gd name="connsiteY78" fmla="*/ 240487 h 1522526"/>
                <a:gd name="connsiteX79" fmla="*/ 980183 w 1551266"/>
                <a:gd name="connsiteY79" fmla="*/ 279721 h 1522526"/>
                <a:gd name="connsiteX80" fmla="*/ 1042349 w 1551266"/>
                <a:gd name="connsiteY80" fmla="*/ 344718 h 1522526"/>
                <a:gd name="connsiteX81" fmla="*/ 1033532 w 1551266"/>
                <a:gd name="connsiteY81" fmla="*/ 378896 h 1522526"/>
                <a:gd name="connsiteX82" fmla="*/ 1033532 w 1551266"/>
                <a:gd name="connsiteY82" fmla="*/ 451651 h 1522526"/>
                <a:gd name="connsiteX83" fmla="*/ 1067568 w 1551266"/>
                <a:gd name="connsiteY83" fmla="*/ 478628 h 1522526"/>
                <a:gd name="connsiteX84" fmla="*/ 1031312 w 1551266"/>
                <a:gd name="connsiteY84" fmla="*/ 638035 h 1522526"/>
                <a:gd name="connsiteX85" fmla="*/ 1010595 w 1551266"/>
                <a:gd name="connsiteY85" fmla="*/ 651932 h 1522526"/>
                <a:gd name="connsiteX86" fmla="*/ 902724 w 1551266"/>
                <a:gd name="connsiteY86" fmla="*/ 831290 h 1522526"/>
                <a:gd name="connsiteX87" fmla="*/ 813787 w 1551266"/>
                <a:gd name="connsiteY87" fmla="*/ 893779 h 1522526"/>
                <a:gd name="connsiteX88" fmla="*/ 728062 w 1551266"/>
                <a:gd name="connsiteY88" fmla="*/ 893779 h 1522526"/>
                <a:gd name="connsiteX89" fmla="*/ 607001 w 1551266"/>
                <a:gd name="connsiteY89" fmla="*/ 821966 h 1522526"/>
                <a:gd name="connsiteX90" fmla="*/ 514862 w 1551266"/>
                <a:gd name="connsiteY90" fmla="*/ 643758 h 1522526"/>
                <a:gd name="connsiteX91" fmla="*/ 454191 w 1551266"/>
                <a:gd name="connsiteY91" fmla="*/ 503970 h 1522526"/>
                <a:gd name="connsiteX92" fmla="*/ 477867 w 1551266"/>
                <a:gd name="connsiteY92" fmla="*/ 464730 h 1522526"/>
                <a:gd name="connsiteX93" fmla="*/ 467053 w 1551266"/>
                <a:gd name="connsiteY93" fmla="*/ 399317 h 1522526"/>
                <a:gd name="connsiteX94" fmla="*/ 440991 w 1551266"/>
                <a:gd name="connsiteY94" fmla="*/ 419083 h 1522526"/>
                <a:gd name="connsiteX95" fmla="*/ 425116 w 1551266"/>
                <a:gd name="connsiteY95" fmla="*/ 438927 h 1522526"/>
                <a:gd name="connsiteX96" fmla="*/ 411225 w 1551266"/>
                <a:gd name="connsiteY96" fmla="*/ 476631 h 1522526"/>
                <a:gd name="connsiteX97" fmla="*/ 417178 w 1551266"/>
                <a:gd name="connsiteY97" fmla="*/ 514335 h 1522526"/>
                <a:gd name="connsiteX98" fmla="*/ 427100 w 1551266"/>
                <a:gd name="connsiteY98" fmla="*/ 571883 h 1522526"/>
                <a:gd name="connsiteX99" fmla="*/ 450913 w 1551266"/>
                <a:gd name="connsiteY99" fmla="*/ 665150 h 1522526"/>
                <a:gd name="connsiteX100" fmla="*/ 476710 w 1551266"/>
                <a:gd name="connsiteY100" fmla="*/ 686979 h 1522526"/>
                <a:gd name="connsiteX101" fmla="*/ 492586 w 1551266"/>
                <a:gd name="connsiteY101" fmla="*/ 728652 h 1522526"/>
                <a:gd name="connsiteX102" fmla="*/ 530290 w 1551266"/>
                <a:gd name="connsiteY102" fmla="*/ 802075 h 1522526"/>
                <a:gd name="connsiteX103" fmla="*/ 546165 w 1551266"/>
                <a:gd name="connsiteY103" fmla="*/ 847716 h 1522526"/>
                <a:gd name="connsiteX104" fmla="*/ 502508 w 1551266"/>
                <a:gd name="connsiteY104" fmla="*/ 859623 h 1522526"/>
                <a:gd name="connsiteX105" fmla="*/ 439007 w 1551266"/>
                <a:gd name="connsiteY105" fmla="*/ 867560 h 1522526"/>
                <a:gd name="connsiteX106" fmla="*/ 381459 w 1551266"/>
                <a:gd name="connsiteY106" fmla="*/ 853670 h 1522526"/>
                <a:gd name="connsiteX107" fmla="*/ 355661 w 1551266"/>
                <a:gd name="connsiteY107" fmla="*/ 810012 h 1522526"/>
                <a:gd name="connsiteX108" fmla="*/ 343755 w 1551266"/>
                <a:gd name="connsiteY108" fmla="*/ 732620 h 1522526"/>
                <a:gd name="connsiteX109" fmla="*/ 347724 w 1551266"/>
                <a:gd name="connsiteY109" fmla="*/ 631415 h 1522526"/>
                <a:gd name="connsiteX110" fmla="*/ 379474 w 1551266"/>
                <a:gd name="connsiteY110" fmla="*/ 415114 h 1522526"/>
                <a:gd name="connsiteX111" fmla="*/ 452897 w 1551266"/>
                <a:gd name="connsiteY111" fmla="*/ 194845 h 1522526"/>
                <a:gd name="connsiteX112" fmla="*/ 514414 w 1551266"/>
                <a:gd name="connsiteY112" fmla="*/ 93640 h 1522526"/>
                <a:gd name="connsiteX113" fmla="*/ 573947 w 1551266"/>
                <a:gd name="connsiteY113" fmla="*/ 44029 h 1522526"/>
                <a:gd name="connsiteX114" fmla="*/ 627526 w 1551266"/>
                <a:gd name="connsiteY114" fmla="*/ 36092 h 1522526"/>
                <a:gd name="connsiteX115" fmla="*/ 673167 w 1551266"/>
                <a:gd name="connsiteY115" fmla="*/ 4341 h 1522526"/>
                <a:gd name="connsiteX116" fmla="*/ 715956 w 1551266"/>
                <a:gd name="connsiteY116" fmla="*/ 0 h 1522526"/>
                <a:gd name="connsiteX0" fmla="*/ 1057045 w 1551266"/>
                <a:gd name="connsiteY0" fmla="*/ 998817 h 1522526"/>
                <a:gd name="connsiteX1" fmla="*/ 1067570 w 1551266"/>
                <a:gd name="connsiteY1" fmla="*/ 1002500 h 1522526"/>
                <a:gd name="connsiteX2" fmla="*/ 1174728 w 1551266"/>
                <a:gd name="connsiteY2" fmla="*/ 1036732 h 1522526"/>
                <a:gd name="connsiteX3" fmla="*/ 1383984 w 1551266"/>
                <a:gd name="connsiteY3" fmla="*/ 1106981 h 1522526"/>
                <a:gd name="connsiteX4" fmla="*/ 1451552 w 1551266"/>
                <a:gd name="connsiteY4" fmla="*/ 1185265 h 1522526"/>
                <a:gd name="connsiteX5" fmla="*/ 1551266 w 1551266"/>
                <a:gd name="connsiteY5" fmla="*/ 1448990 h 1522526"/>
                <a:gd name="connsiteX6" fmla="*/ 1241109 w 1551266"/>
                <a:gd name="connsiteY6" fmla="*/ 1493045 h 1522526"/>
                <a:gd name="connsiteX7" fmla="*/ 1197054 w 1551266"/>
                <a:gd name="connsiteY7" fmla="*/ 1439469 h 1522526"/>
                <a:gd name="connsiteX8" fmla="*/ 1215210 w 1551266"/>
                <a:gd name="connsiteY8" fmla="*/ 1492451 h 1522526"/>
                <a:gd name="connsiteX9" fmla="*/ 331153 w 1551266"/>
                <a:gd name="connsiteY9" fmla="*/ 1497214 h 1522526"/>
                <a:gd name="connsiteX10" fmla="*/ 315002 w 1551266"/>
                <a:gd name="connsiteY10" fmla="*/ 1492951 h 1522526"/>
                <a:gd name="connsiteX11" fmla="*/ 337537 w 1551266"/>
                <a:gd name="connsiteY11" fmla="*/ 1446229 h 1522526"/>
                <a:gd name="connsiteX12" fmla="*/ 285149 w 1551266"/>
                <a:gd name="connsiteY12" fmla="*/ 1493854 h 1522526"/>
                <a:gd name="connsiteX13" fmla="*/ 454 w 1551266"/>
                <a:gd name="connsiteY13" fmla="*/ 1482327 h 1522526"/>
                <a:gd name="connsiteX14" fmla="*/ 80227 w 1551266"/>
                <a:gd name="connsiteY14" fmla="*/ 1223961 h 1522526"/>
                <a:gd name="connsiteX15" fmla="*/ 132912 w 1551266"/>
                <a:gd name="connsiteY15" fmla="*/ 1150141 h 1522526"/>
                <a:gd name="connsiteX16" fmla="*/ 222508 w 1551266"/>
                <a:gd name="connsiteY16" fmla="*/ 1108171 h 1522526"/>
                <a:gd name="connsiteX17" fmla="*/ 315973 w 1551266"/>
                <a:gd name="connsiteY17" fmla="*/ 1078404 h 1522526"/>
                <a:gd name="connsiteX18" fmla="*/ 440991 w 1551266"/>
                <a:gd name="connsiteY18" fmla="*/ 1029290 h 1522526"/>
                <a:gd name="connsiteX19" fmla="*/ 474559 w 1551266"/>
                <a:gd name="connsiteY19" fmla="*/ 1016502 h 1522526"/>
                <a:gd name="connsiteX20" fmla="*/ 656623 w 1551266"/>
                <a:gd name="connsiteY20" fmla="*/ 1272398 h 1522526"/>
                <a:gd name="connsiteX21" fmla="*/ 828073 w 1551266"/>
                <a:gd name="connsiteY21" fmla="*/ 1379555 h 1522526"/>
                <a:gd name="connsiteX22" fmla="*/ 947136 w 1551266"/>
                <a:gd name="connsiteY22" fmla="*/ 1243823 h 1522526"/>
                <a:gd name="connsiteX23" fmla="*/ 1057045 w 1551266"/>
                <a:gd name="connsiteY23" fmla="*/ 998817 h 1522526"/>
                <a:gd name="connsiteX24" fmla="*/ 920258 w 1551266"/>
                <a:gd name="connsiteY24" fmla="*/ 852696 h 1522526"/>
                <a:gd name="connsiteX25" fmla="*/ 915762 w 1551266"/>
                <a:gd name="connsiteY25" fmla="*/ 923321 h 1522526"/>
                <a:gd name="connsiteX26" fmla="*/ 1023920 w 1551266"/>
                <a:gd name="connsiteY26" fmla="*/ 978198 h 1522526"/>
                <a:gd name="connsiteX27" fmla="*/ 949517 w 1551266"/>
                <a:gd name="connsiteY27" fmla="*/ 1177148 h 1522526"/>
                <a:gd name="connsiteX28" fmla="*/ 811405 w 1551266"/>
                <a:gd name="connsiteY28" fmla="*/ 1341455 h 1522526"/>
                <a:gd name="connsiteX29" fmla="*/ 620905 w 1551266"/>
                <a:gd name="connsiteY29" fmla="*/ 1191436 h 1522526"/>
                <a:gd name="connsiteX30" fmla="*/ 503993 w 1551266"/>
                <a:gd name="connsiteY30" fmla="*/ 1004825 h 1522526"/>
                <a:gd name="connsiteX31" fmla="*/ 616016 w 1551266"/>
                <a:gd name="connsiteY31" fmla="*/ 931359 h 1522526"/>
                <a:gd name="connsiteX32" fmla="*/ 614584 w 1551266"/>
                <a:gd name="connsiteY32" fmla="*/ 858311 h 1522526"/>
                <a:gd name="connsiteX33" fmla="*/ 685199 w 1551266"/>
                <a:gd name="connsiteY33" fmla="*/ 900922 h 1522526"/>
                <a:gd name="connsiteX34" fmla="*/ 792356 w 1551266"/>
                <a:gd name="connsiteY34" fmla="*/ 915210 h 1522526"/>
                <a:gd name="connsiteX35" fmla="*/ 885224 w 1551266"/>
                <a:gd name="connsiteY35" fmla="*/ 874729 h 1522526"/>
                <a:gd name="connsiteX36" fmla="*/ 920258 w 1551266"/>
                <a:gd name="connsiteY36" fmla="*/ 852696 h 1522526"/>
                <a:gd name="connsiteX37" fmla="*/ 1105847 w 1551266"/>
                <a:gd name="connsiteY37" fmla="*/ 314309 h 1522526"/>
                <a:gd name="connsiteX38" fmla="*/ 1112219 w 1551266"/>
                <a:gd name="connsiteY38" fmla="*/ 320855 h 1522526"/>
                <a:gd name="connsiteX39" fmla="*/ 1139009 w 1551266"/>
                <a:gd name="connsiteY39" fmla="*/ 428013 h 1522526"/>
                <a:gd name="connsiteX40" fmla="*/ 1165798 w 1551266"/>
                <a:gd name="connsiteY40" fmla="*/ 569403 h 1522526"/>
                <a:gd name="connsiteX41" fmla="*/ 1174728 w 1551266"/>
                <a:gd name="connsiteY41" fmla="*/ 704839 h 1522526"/>
                <a:gd name="connsiteX42" fmla="*/ 1171751 w 1551266"/>
                <a:gd name="connsiteY42" fmla="*/ 789672 h 1522526"/>
                <a:gd name="connsiteX43" fmla="*/ 1146450 w 1551266"/>
                <a:gd name="connsiteY43" fmla="*/ 850693 h 1522526"/>
                <a:gd name="connsiteX44" fmla="*/ 1100312 w 1551266"/>
                <a:gd name="connsiteY44" fmla="*/ 859623 h 1522526"/>
                <a:gd name="connsiteX45" fmla="*/ 1027385 w 1551266"/>
                <a:gd name="connsiteY45" fmla="*/ 853670 h 1522526"/>
                <a:gd name="connsiteX46" fmla="*/ 972318 w 1551266"/>
                <a:gd name="connsiteY46" fmla="*/ 834322 h 1522526"/>
                <a:gd name="connsiteX47" fmla="*/ 979759 w 1551266"/>
                <a:gd name="connsiteY47" fmla="*/ 813485 h 1522526"/>
                <a:gd name="connsiteX48" fmla="*/ 1009525 w 1551266"/>
                <a:gd name="connsiteY48" fmla="*/ 773301 h 1522526"/>
                <a:gd name="connsiteX49" fmla="*/ 1037804 w 1551266"/>
                <a:gd name="connsiteY49" fmla="*/ 704839 h 1522526"/>
                <a:gd name="connsiteX50" fmla="*/ 1043757 w 1551266"/>
                <a:gd name="connsiteY50" fmla="*/ 675072 h 1522526"/>
                <a:gd name="connsiteX51" fmla="*/ 1061616 w 1551266"/>
                <a:gd name="connsiteY51" fmla="*/ 655725 h 1522526"/>
                <a:gd name="connsiteX52" fmla="*/ 1086918 w 1551266"/>
                <a:gd name="connsiteY52" fmla="*/ 579821 h 1522526"/>
                <a:gd name="connsiteX53" fmla="*/ 1104777 w 1551266"/>
                <a:gd name="connsiteY53" fmla="*/ 499452 h 1522526"/>
                <a:gd name="connsiteX54" fmla="*/ 1106266 w 1551266"/>
                <a:gd name="connsiteY54" fmla="*/ 463733 h 1522526"/>
                <a:gd name="connsiteX55" fmla="*/ 1089894 w 1551266"/>
                <a:gd name="connsiteY55" fmla="*/ 430990 h 1522526"/>
                <a:gd name="connsiteX56" fmla="*/ 1073523 w 1551266"/>
                <a:gd name="connsiteY56" fmla="*/ 416107 h 1522526"/>
                <a:gd name="connsiteX57" fmla="*/ 1070546 w 1551266"/>
                <a:gd name="connsiteY57" fmla="*/ 386340 h 1522526"/>
                <a:gd name="connsiteX58" fmla="*/ 1073523 w 1551266"/>
                <a:gd name="connsiteY58" fmla="*/ 350621 h 1522526"/>
                <a:gd name="connsiteX59" fmla="*/ 1088406 w 1551266"/>
                <a:gd name="connsiteY59" fmla="*/ 328297 h 1522526"/>
                <a:gd name="connsiteX60" fmla="*/ 1105847 w 1551266"/>
                <a:gd name="connsiteY60" fmla="*/ 314309 h 1522526"/>
                <a:gd name="connsiteX61" fmla="*/ 680438 w 1551266"/>
                <a:gd name="connsiteY61" fmla="*/ 96060 h 1522526"/>
                <a:gd name="connsiteX62" fmla="*/ 573282 w 1551266"/>
                <a:gd name="connsiteY62" fmla="*/ 431816 h 1522526"/>
                <a:gd name="connsiteX63" fmla="*/ 718538 w 1551266"/>
                <a:gd name="connsiteY63" fmla="*/ 184165 h 1522526"/>
                <a:gd name="connsiteX64" fmla="*/ 680438 w 1551266"/>
                <a:gd name="connsiteY64" fmla="*/ 96060 h 1522526"/>
                <a:gd name="connsiteX65" fmla="*/ 715956 w 1551266"/>
                <a:gd name="connsiteY65" fmla="*/ 0 h 1522526"/>
                <a:gd name="connsiteX66" fmla="*/ 760481 w 1551266"/>
                <a:gd name="connsiteY66" fmla="*/ 372 h 1522526"/>
                <a:gd name="connsiteX67" fmla="*/ 821998 w 1551266"/>
                <a:gd name="connsiteY67" fmla="*/ 6326 h 1522526"/>
                <a:gd name="connsiteX68" fmla="*/ 893437 w 1551266"/>
                <a:gd name="connsiteY68" fmla="*/ 38076 h 1522526"/>
                <a:gd name="connsiteX69" fmla="*/ 974798 w 1551266"/>
                <a:gd name="connsiteY69" fmla="*/ 103562 h 1522526"/>
                <a:gd name="connsiteX70" fmla="*/ 1070050 w 1551266"/>
                <a:gd name="connsiteY70" fmla="*/ 216673 h 1522526"/>
                <a:gd name="connsiteX71" fmla="*/ 1105769 w 1551266"/>
                <a:gd name="connsiteY71" fmla="*/ 276206 h 1522526"/>
                <a:gd name="connsiteX72" fmla="*/ 1089894 w 1551266"/>
                <a:gd name="connsiteY72" fmla="*/ 313909 h 1522526"/>
                <a:gd name="connsiteX73" fmla="*/ 1056159 w 1551266"/>
                <a:gd name="connsiteY73" fmla="*/ 331769 h 1522526"/>
                <a:gd name="connsiteX74" fmla="*/ 1032346 w 1551266"/>
                <a:gd name="connsiteY74" fmla="*/ 311925 h 1522526"/>
                <a:gd name="connsiteX75" fmla="*/ 978767 w 1551266"/>
                <a:gd name="connsiteY75" fmla="*/ 256361 h 1522526"/>
                <a:gd name="connsiteX76" fmla="*/ 883515 w 1551266"/>
                <a:gd name="connsiteY76" fmla="*/ 210720 h 1522526"/>
                <a:gd name="connsiteX77" fmla="*/ 780326 w 1551266"/>
                <a:gd name="connsiteY77" fmla="*/ 210720 h 1522526"/>
                <a:gd name="connsiteX78" fmla="*/ 914697 w 1551266"/>
                <a:gd name="connsiteY78" fmla="*/ 240487 h 1522526"/>
                <a:gd name="connsiteX79" fmla="*/ 980183 w 1551266"/>
                <a:gd name="connsiteY79" fmla="*/ 279721 h 1522526"/>
                <a:gd name="connsiteX80" fmla="*/ 1042349 w 1551266"/>
                <a:gd name="connsiteY80" fmla="*/ 344718 h 1522526"/>
                <a:gd name="connsiteX81" fmla="*/ 1033532 w 1551266"/>
                <a:gd name="connsiteY81" fmla="*/ 378896 h 1522526"/>
                <a:gd name="connsiteX82" fmla="*/ 1033532 w 1551266"/>
                <a:gd name="connsiteY82" fmla="*/ 451651 h 1522526"/>
                <a:gd name="connsiteX83" fmla="*/ 1067568 w 1551266"/>
                <a:gd name="connsiteY83" fmla="*/ 478628 h 1522526"/>
                <a:gd name="connsiteX84" fmla="*/ 1031312 w 1551266"/>
                <a:gd name="connsiteY84" fmla="*/ 638035 h 1522526"/>
                <a:gd name="connsiteX85" fmla="*/ 1010595 w 1551266"/>
                <a:gd name="connsiteY85" fmla="*/ 651932 h 1522526"/>
                <a:gd name="connsiteX86" fmla="*/ 902724 w 1551266"/>
                <a:gd name="connsiteY86" fmla="*/ 831290 h 1522526"/>
                <a:gd name="connsiteX87" fmla="*/ 813787 w 1551266"/>
                <a:gd name="connsiteY87" fmla="*/ 893779 h 1522526"/>
                <a:gd name="connsiteX88" fmla="*/ 728062 w 1551266"/>
                <a:gd name="connsiteY88" fmla="*/ 893779 h 1522526"/>
                <a:gd name="connsiteX89" fmla="*/ 607001 w 1551266"/>
                <a:gd name="connsiteY89" fmla="*/ 821966 h 1522526"/>
                <a:gd name="connsiteX90" fmla="*/ 514862 w 1551266"/>
                <a:gd name="connsiteY90" fmla="*/ 643758 h 1522526"/>
                <a:gd name="connsiteX91" fmla="*/ 454191 w 1551266"/>
                <a:gd name="connsiteY91" fmla="*/ 503970 h 1522526"/>
                <a:gd name="connsiteX92" fmla="*/ 477867 w 1551266"/>
                <a:gd name="connsiteY92" fmla="*/ 464730 h 1522526"/>
                <a:gd name="connsiteX93" fmla="*/ 467053 w 1551266"/>
                <a:gd name="connsiteY93" fmla="*/ 399317 h 1522526"/>
                <a:gd name="connsiteX94" fmla="*/ 440991 w 1551266"/>
                <a:gd name="connsiteY94" fmla="*/ 419083 h 1522526"/>
                <a:gd name="connsiteX95" fmla="*/ 425116 w 1551266"/>
                <a:gd name="connsiteY95" fmla="*/ 438927 h 1522526"/>
                <a:gd name="connsiteX96" fmla="*/ 411225 w 1551266"/>
                <a:gd name="connsiteY96" fmla="*/ 476631 h 1522526"/>
                <a:gd name="connsiteX97" fmla="*/ 417178 w 1551266"/>
                <a:gd name="connsiteY97" fmla="*/ 514335 h 1522526"/>
                <a:gd name="connsiteX98" fmla="*/ 427100 w 1551266"/>
                <a:gd name="connsiteY98" fmla="*/ 571883 h 1522526"/>
                <a:gd name="connsiteX99" fmla="*/ 450913 w 1551266"/>
                <a:gd name="connsiteY99" fmla="*/ 665150 h 1522526"/>
                <a:gd name="connsiteX100" fmla="*/ 476710 w 1551266"/>
                <a:gd name="connsiteY100" fmla="*/ 686979 h 1522526"/>
                <a:gd name="connsiteX101" fmla="*/ 492586 w 1551266"/>
                <a:gd name="connsiteY101" fmla="*/ 728652 h 1522526"/>
                <a:gd name="connsiteX102" fmla="*/ 530290 w 1551266"/>
                <a:gd name="connsiteY102" fmla="*/ 802075 h 1522526"/>
                <a:gd name="connsiteX103" fmla="*/ 546165 w 1551266"/>
                <a:gd name="connsiteY103" fmla="*/ 847716 h 1522526"/>
                <a:gd name="connsiteX104" fmla="*/ 502508 w 1551266"/>
                <a:gd name="connsiteY104" fmla="*/ 859623 h 1522526"/>
                <a:gd name="connsiteX105" fmla="*/ 439007 w 1551266"/>
                <a:gd name="connsiteY105" fmla="*/ 867560 h 1522526"/>
                <a:gd name="connsiteX106" fmla="*/ 381459 w 1551266"/>
                <a:gd name="connsiteY106" fmla="*/ 853670 h 1522526"/>
                <a:gd name="connsiteX107" fmla="*/ 355661 w 1551266"/>
                <a:gd name="connsiteY107" fmla="*/ 810012 h 1522526"/>
                <a:gd name="connsiteX108" fmla="*/ 343755 w 1551266"/>
                <a:gd name="connsiteY108" fmla="*/ 732620 h 1522526"/>
                <a:gd name="connsiteX109" fmla="*/ 347724 w 1551266"/>
                <a:gd name="connsiteY109" fmla="*/ 631415 h 1522526"/>
                <a:gd name="connsiteX110" fmla="*/ 379474 w 1551266"/>
                <a:gd name="connsiteY110" fmla="*/ 415114 h 1522526"/>
                <a:gd name="connsiteX111" fmla="*/ 452897 w 1551266"/>
                <a:gd name="connsiteY111" fmla="*/ 194845 h 1522526"/>
                <a:gd name="connsiteX112" fmla="*/ 514414 w 1551266"/>
                <a:gd name="connsiteY112" fmla="*/ 93640 h 1522526"/>
                <a:gd name="connsiteX113" fmla="*/ 573947 w 1551266"/>
                <a:gd name="connsiteY113" fmla="*/ 44029 h 1522526"/>
                <a:gd name="connsiteX114" fmla="*/ 627526 w 1551266"/>
                <a:gd name="connsiteY114" fmla="*/ 36092 h 1522526"/>
                <a:gd name="connsiteX115" fmla="*/ 673167 w 1551266"/>
                <a:gd name="connsiteY115" fmla="*/ 4341 h 1522526"/>
                <a:gd name="connsiteX116" fmla="*/ 715956 w 1551266"/>
                <a:gd name="connsiteY116" fmla="*/ 0 h 15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51266" h="1522526">
                  <a:moveTo>
                    <a:pt x="1057045" y="998817"/>
                  </a:moveTo>
                  <a:lnTo>
                    <a:pt x="1067570" y="1002500"/>
                  </a:lnTo>
                  <a:lnTo>
                    <a:pt x="1174728" y="1036732"/>
                  </a:lnTo>
                  <a:lnTo>
                    <a:pt x="1383984" y="1106981"/>
                  </a:lnTo>
                  <a:cubicBezTo>
                    <a:pt x="1387457" y="1120375"/>
                    <a:pt x="1443515" y="1151630"/>
                    <a:pt x="1451552" y="1185265"/>
                  </a:cubicBezTo>
                  <a:cubicBezTo>
                    <a:pt x="1483798" y="1237107"/>
                    <a:pt x="1504186" y="1331415"/>
                    <a:pt x="1551266" y="1448990"/>
                  </a:cubicBezTo>
                  <a:cubicBezTo>
                    <a:pt x="1544321" y="1477764"/>
                    <a:pt x="1250039" y="1471217"/>
                    <a:pt x="1241109" y="1493045"/>
                  </a:cubicBezTo>
                  <a:cubicBezTo>
                    <a:pt x="1226424" y="1475186"/>
                    <a:pt x="1221264" y="1443041"/>
                    <a:pt x="1197054" y="1439469"/>
                  </a:cubicBezTo>
                  <a:lnTo>
                    <a:pt x="1215210" y="1492451"/>
                  </a:lnTo>
                  <a:cubicBezTo>
                    <a:pt x="885826" y="1530777"/>
                    <a:pt x="710655" y="1532592"/>
                    <a:pt x="331153" y="1497214"/>
                  </a:cubicBezTo>
                  <a:lnTo>
                    <a:pt x="315002" y="1492951"/>
                  </a:lnTo>
                  <a:cubicBezTo>
                    <a:pt x="308449" y="1486754"/>
                    <a:pt x="327012" y="1473858"/>
                    <a:pt x="337537" y="1446229"/>
                  </a:cubicBezTo>
                  <a:cubicBezTo>
                    <a:pt x="297056" y="1451785"/>
                    <a:pt x="311343" y="1478773"/>
                    <a:pt x="285149" y="1493854"/>
                  </a:cubicBezTo>
                  <a:lnTo>
                    <a:pt x="454" y="1482327"/>
                  </a:lnTo>
                  <a:cubicBezTo>
                    <a:pt x="-5499" y="1452561"/>
                    <a:pt x="48477" y="1321393"/>
                    <a:pt x="80227" y="1223961"/>
                  </a:cubicBezTo>
                  <a:cubicBezTo>
                    <a:pt x="78738" y="1205109"/>
                    <a:pt x="126463" y="1163039"/>
                    <a:pt x="132912" y="1150141"/>
                  </a:cubicBezTo>
                  <a:lnTo>
                    <a:pt x="222508" y="1108171"/>
                  </a:lnTo>
                  <a:lnTo>
                    <a:pt x="315973" y="1078404"/>
                  </a:lnTo>
                  <a:lnTo>
                    <a:pt x="440991" y="1029290"/>
                  </a:lnTo>
                  <a:lnTo>
                    <a:pt x="474559" y="1016502"/>
                  </a:lnTo>
                  <a:cubicBezTo>
                    <a:pt x="516350" y="1085393"/>
                    <a:pt x="601200" y="1214439"/>
                    <a:pt x="656623" y="1272398"/>
                  </a:cubicBezTo>
                  <a:cubicBezTo>
                    <a:pt x="717345" y="1335898"/>
                    <a:pt x="779654" y="1384317"/>
                    <a:pt x="828073" y="1379555"/>
                  </a:cubicBezTo>
                  <a:cubicBezTo>
                    <a:pt x="876492" y="1374793"/>
                    <a:pt x="903480" y="1322007"/>
                    <a:pt x="947136" y="1243823"/>
                  </a:cubicBezTo>
                  <a:cubicBezTo>
                    <a:pt x="977066" y="1190222"/>
                    <a:pt x="1024529" y="1081221"/>
                    <a:pt x="1057045" y="998817"/>
                  </a:cubicBezTo>
                  <a:close/>
                  <a:moveTo>
                    <a:pt x="920258" y="852696"/>
                  </a:moveTo>
                  <a:cubicBezTo>
                    <a:pt x="921010" y="872436"/>
                    <a:pt x="911945" y="917882"/>
                    <a:pt x="915762" y="923321"/>
                  </a:cubicBezTo>
                  <a:cubicBezTo>
                    <a:pt x="941496" y="957488"/>
                    <a:pt x="993424" y="955937"/>
                    <a:pt x="1023920" y="978198"/>
                  </a:cubicBezTo>
                  <a:cubicBezTo>
                    <a:pt x="1001831" y="1045214"/>
                    <a:pt x="975280" y="1129625"/>
                    <a:pt x="949517" y="1177148"/>
                  </a:cubicBezTo>
                  <a:cubicBezTo>
                    <a:pt x="908639" y="1252554"/>
                    <a:pt x="866174" y="1339074"/>
                    <a:pt x="811405" y="1341455"/>
                  </a:cubicBezTo>
                  <a:cubicBezTo>
                    <a:pt x="756636" y="1343836"/>
                    <a:pt x="682818" y="1265652"/>
                    <a:pt x="620905" y="1191436"/>
                  </a:cubicBezTo>
                  <a:cubicBezTo>
                    <a:pt x="585938" y="1149521"/>
                    <a:pt x="541097" y="1071020"/>
                    <a:pt x="503993" y="1004825"/>
                  </a:cubicBezTo>
                  <a:cubicBezTo>
                    <a:pt x="515878" y="994816"/>
                    <a:pt x="599975" y="955559"/>
                    <a:pt x="616016" y="931359"/>
                  </a:cubicBezTo>
                  <a:cubicBezTo>
                    <a:pt x="617098" y="908462"/>
                    <a:pt x="618089" y="894817"/>
                    <a:pt x="614584" y="858311"/>
                  </a:cubicBezTo>
                  <a:cubicBezTo>
                    <a:pt x="638122" y="872515"/>
                    <a:pt x="655570" y="891439"/>
                    <a:pt x="685199" y="900922"/>
                  </a:cubicBezTo>
                  <a:cubicBezTo>
                    <a:pt x="714828" y="910405"/>
                    <a:pt x="759019" y="919575"/>
                    <a:pt x="792356" y="915210"/>
                  </a:cubicBezTo>
                  <a:cubicBezTo>
                    <a:pt x="825693" y="910845"/>
                    <a:pt x="863907" y="885148"/>
                    <a:pt x="885224" y="874729"/>
                  </a:cubicBezTo>
                  <a:cubicBezTo>
                    <a:pt x="906541" y="864310"/>
                    <a:pt x="909433" y="855230"/>
                    <a:pt x="920258" y="852696"/>
                  </a:cubicBezTo>
                  <a:close/>
                  <a:moveTo>
                    <a:pt x="1105847" y="314309"/>
                  </a:moveTo>
                  <a:lnTo>
                    <a:pt x="1112219" y="320855"/>
                  </a:lnTo>
                  <a:cubicBezTo>
                    <a:pt x="1120653" y="337474"/>
                    <a:pt x="1130079" y="386589"/>
                    <a:pt x="1139009" y="428013"/>
                  </a:cubicBezTo>
                  <a:cubicBezTo>
                    <a:pt x="1147938" y="469438"/>
                    <a:pt x="1159845" y="523265"/>
                    <a:pt x="1165798" y="569403"/>
                  </a:cubicBezTo>
                  <a:cubicBezTo>
                    <a:pt x="1171751" y="615540"/>
                    <a:pt x="1173736" y="668127"/>
                    <a:pt x="1174728" y="704839"/>
                  </a:cubicBezTo>
                  <a:cubicBezTo>
                    <a:pt x="1175720" y="741550"/>
                    <a:pt x="1176464" y="765363"/>
                    <a:pt x="1171751" y="789672"/>
                  </a:cubicBezTo>
                  <a:cubicBezTo>
                    <a:pt x="1167038" y="813982"/>
                    <a:pt x="1158356" y="839035"/>
                    <a:pt x="1146450" y="850693"/>
                  </a:cubicBezTo>
                  <a:cubicBezTo>
                    <a:pt x="1134543" y="862351"/>
                    <a:pt x="1120157" y="859127"/>
                    <a:pt x="1100312" y="859623"/>
                  </a:cubicBezTo>
                  <a:cubicBezTo>
                    <a:pt x="1080468" y="860119"/>
                    <a:pt x="1048717" y="857887"/>
                    <a:pt x="1027385" y="853670"/>
                  </a:cubicBezTo>
                  <a:cubicBezTo>
                    <a:pt x="1006053" y="849453"/>
                    <a:pt x="980256" y="841019"/>
                    <a:pt x="972318" y="834322"/>
                  </a:cubicBezTo>
                  <a:cubicBezTo>
                    <a:pt x="964380" y="827624"/>
                    <a:pt x="973558" y="823656"/>
                    <a:pt x="979759" y="813485"/>
                  </a:cubicBezTo>
                  <a:cubicBezTo>
                    <a:pt x="985961" y="803315"/>
                    <a:pt x="999852" y="791409"/>
                    <a:pt x="1009525" y="773301"/>
                  </a:cubicBezTo>
                  <a:cubicBezTo>
                    <a:pt x="1019199" y="755193"/>
                    <a:pt x="1032098" y="721210"/>
                    <a:pt x="1037804" y="704839"/>
                  </a:cubicBezTo>
                  <a:cubicBezTo>
                    <a:pt x="1043509" y="688467"/>
                    <a:pt x="1039788" y="683258"/>
                    <a:pt x="1043757" y="675072"/>
                  </a:cubicBezTo>
                  <a:cubicBezTo>
                    <a:pt x="1047726" y="666887"/>
                    <a:pt x="1054423" y="671600"/>
                    <a:pt x="1061616" y="655725"/>
                  </a:cubicBezTo>
                  <a:cubicBezTo>
                    <a:pt x="1068810" y="639849"/>
                    <a:pt x="1079724" y="605866"/>
                    <a:pt x="1086918" y="579821"/>
                  </a:cubicBezTo>
                  <a:cubicBezTo>
                    <a:pt x="1094111" y="553775"/>
                    <a:pt x="1101553" y="518800"/>
                    <a:pt x="1104777" y="499452"/>
                  </a:cubicBezTo>
                  <a:cubicBezTo>
                    <a:pt x="1108002" y="480104"/>
                    <a:pt x="1108746" y="475143"/>
                    <a:pt x="1106266" y="463733"/>
                  </a:cubicBezTo>
                  <a:cubicBezTo>
                    <a:pt x="1103785" y="452322"/>
                    <a:pt x="1095351" y="438927"/>
                    <a:pt x="1089894" y="430990"/>
                  </a:cubicBezTo>
                  <a:cubicBezTo>
                    <a:pt x="1084437" y="423052"/>
                    <a:pt x="1076748" y="423548"/>
                    <a:pt x="1073523" y="416107"/>
                  </a:cubicBezTo>
                  <a:cubicBezTo>
                    <a:pt x="1070298" y="408665"/>
                    <a:pt x="1070546" y="397255"/>
                    <a:pt x="1070546" y="386340"/>
                  </a:cubicBezTo>
                  <a:cubicBezTo>
                    <a:pt x="1070546" y="375426"/>
                    <a:pt x="1070546" y="360295"/>
                    <a:pt x="1073523" y="350621"/>
                  </a:cubicBezTo>
                  <a:cubicBezTo>
                    <a:pt x="1076500" y="340947"/>
                    <a:pt x="1081957" y="333258"/>
                    <a:pt x="1088406" y="328297"/>
                  </a:cubicBezTo>
                  <a:cubicBezTo>
                    <a:pt x="1093243" y="324576"/>
                    <a:pt x="1099475" y="312902"/>
                    <a:pt x="1105847" y="314309"/>
                  </a:cubicBezTo>
                  <a:close/>
                  <a:moveTo>
                    <a:pt x="680438" y="96060"/>
                  </a:moveTo>
                  <a:cubicBezTo>
                    <a:pt x="756637" y="286559"/>
                    <a:pt x="570901" y="331804"/>
                    <a:pt x="573282" y="431816"/>
                  </a:cubicBezTo>
                  <a:cubicBezTo>
                    <a:pt x="599476" y="307992"/>
                    <a:pt x="747113" y="298465"/>
                    <a:pt x="718538" y="184165"/>
                  </a:cubicBezTo>
                  <a:lnTo>
                    <a:pt x="680438" y="96060"/>
                  </a:lnTo>
                  <a:close/>
                  <a:moveTo>
                    <a:pt x="715956" y="0"/>
                  </a:moveTo>
                  <a:lnTo>
                    <a:pt x="760481" y="372"/>
                  </a:lnTo>
                  <a:cubicBezTo>
                    <a:pt x="785287" y="703"/>
                    <a:pt x="799839" y="42"/>
                    <a:pt x="821998" y="6326"/>
                  </a:cubicBezTo>
                  <a:cubicBezTo>
                    <a:pt x="844157" y="12609"/>
                    <a:pt x="867970" y="21870"/>
                    <a:pt x="893437" y="38076"/>
                  </a:cubicBezTo>
                  <a:cubicBezTo>
                    <a:pt x="918904" y="54282"/>
                    <a:pt x="945363" y="73796"/>
                    <a:pt x="974798" y="103562"/>
                  </a:cubicBezTo>
                  <a:cubicBezTo>
                    <a:pt x="1004233" y="133328"/>
                    <a:pt x="1048221" y="187899"/>
                    <a:pt x="1070050" y="216673"/>
                  </a:cubicBezTo>
                  <a:cubicBezTo>
                    <a:pt x="1091878" y="245447"/>
                    <a:pt x="1102462" y="260000"/>
                    <a:pt x="1105769" y="276206"/>
                  </a:cubicBezTo>
                  <a:cubicBezTo>
                    <a:pt x="1109076" y="292412"/>
                    <a:pt x="1098162" y="304649"/>
                    <a:pt x="1089894" y="313909"/>
                  </a:cubicBezTo>
                  <a:cubicBezTo>
                    <a:pt x="1081626" y="323170"/>
                    <a:pt x="1065750" y="332100"/>
                    <a:pt x="1056159" y="331769"/>
                  </a:cubicBezTo>
                  <a:cubicBezTo>
                    <a:pt x="1046567" y="331439"/>
                    <a:pt x="1045245" y="324493"/>
                    <a:pt x="1032346" y="311925"/>
                  </a:cubicBezTo>
                  <a:cubicBezTo>
                    <a:pt x="1019447" y="299357"/>
                    <a:pt x="1003572" y="273229"/>
                    <a:pt x="978767" y="256361"/>
                  </a:cubicBezTo>
                  <a:cubicBezTo>
                    <a:pt x="953962" y="239494"/>
                    <a:pt x="916588" y="218327"/>
                    <a:pt x="883515" y="210720"/>
                  </a:cubicBezTo>
                  <a:cubicBezTo>
                    <a:pt x="850442" y="203113"/>
                    <a:pt x="775129" y="205759"/>
                    <a:pt x="780326" y="210720"/>
                  </a:cubicBezTo>
                  <a:cubicBezTo>
                    <a:pt x="785522" y="215681"/>
                    <a:pt x="874754" y="217931"/>
                    <a:pt x="914697" y="240487"/>
                  </a:cubicBezTo>
                  <a:cubicBezTo>
                    <a:pt x="954640" y="263042"/>
                    <a:pt x="958908" y="262349"/>
                    <a:pt x="980183" y="279721"/>
                  </a:cubicBezTo>
                  <a:cubicBezTo>
                    <a:pt x="1001459" y="297093"/>
                    <a:pt x="1027930" y="328926"/>
                    <a:pt x="1042349" y="344718"/>
                  </a:cubicBezTo>
                  <a:cubicBezTo>
                    <a:pt x="1036581" y="366876"/>
                    <a:pt x="1037228" y="359759"/>
                    <a:pt x="1033532" y="378896"/>
                  </a:cubicBezTo>
                  <a:cubicBezTo>
                    <a:pt x="1041669" y="398511"/>
                    <a:pt x="1033536" y="451629"/>
                    <a:pt x="1033532" y="451651"/>
                  </a:cubicBezTo>
                  <a:cubicBezTo>
                    <a:pt x="1033584" y="451655"/>
                    <a:pt x="1067568" y="454123"/>
                    <a:pt x="1067568" y="478628"/>
                  </a:cubicBezTo>
                  <a:cubicBezTo>
                    <a:pt x="1067568" y="503147"/>
                    <a:pt x="1031326" y="637985"/>
                    <a:pt x="1031312" y="638035"/>
                  </a:cubicBezTo>
                  <a:cubicBezTo>
                    <a:pt x="1031294" y="638069"/>
                    <a:pt x="1021683" y="654383"/>
                    <a:pt x="1010595" y="651932"/>
                  </a:cubicBezTo>
                  <a:cubicBezTo>
                    <a:pt x="998860" y="750796"/>
                    <a:pt x="937336" y="800802"/>
                    <a:pt x="902724" y="831290"/>
                  </a:cubicBezTo>
                  <a:cubicBezTo>
                    <a:pt x="870320" y="870407"/>
                    <a:pt x="842897" y="883364"/>
                    <a:pt x="813787" y="893779"/>
                  </a:cubicBezTo>
                  <a:cubicBezTo>
                    <a:pt x="784677" y="904194"/>
                    <a:pt x="762526" y="905748"/>
                    <a:pt x="728062" y="893779"/>
                  </a:cubicBezTo>
                  <a:cubicBezTo>
                    <a:pt x="693598" y="881810"/>
                    <a:pt x="642534" y="863636"/>
                    <a:pt x="607001" y="821966"/>
                  </a:cubicBezTo>
                  <a:cubicBezTo>
                    <a:pt x="597383" y="805617"/>
                    <a:pt x="517082" y="732861"/>
                    <a:pt x="514862" y="643758"/>
                  </a:cubicBezTo>
                  <a:cubicBezTo>
                    <a:pt x="483786" y="641305"/>
                    <a:pt x="466029" y="551383"/>
                    <a:pt x="454191" y="503970"/>
                  </a:cubicBezTo>
                  <a:cubicBezTo>
                    <a:pt x="444575" y="463929"/>
                    <a:pt x="477842" y="464730"/>
                    <a:pt x="477867" y="464730"/>
                  </a:cubicBezTo>
                  <a:cubicBezTo>
                    <a:pt x="477845" y="464677"/>
                    <a:pt x="459134" y="425808"/>
                    <a:pt x="467053" y="399317"/>
                  </a:cubicBezTo>
                  <a:cubicBezTo>
                    <a:pt x="449615" y="408769"/>
                    <a:pt x="447981" y="412482"/>
                    <a:pt x="440991" y="419083"/>
                  </a:cubicBezTo>
                  <a:cubicBezTo>
                    <a:pt x="434001" y="425685"/>
                    <a:pt x="430077" y="429336"/>
                    <a:pt x="425116" y="438927"/>
                  </a:cubicBezTo>
                  <a:cubicBezTo>
                    <a:pt x="420155" y="448519"/>
                    <a:pt x="412548" y="464063"/>
                    <a:pt x="411225" y="476631"/>
                  </a:cubicBezTo>
                  <a:cubicBezTo>
                    <a:pt x="409902" y="489199"/>
                    <a:pt x="414532" y="498460"/>
                    <a:pt x="417178" y="514335"/>
                  </a:cubicBezTo>
                  <a:cubicBezTo>
                    <a:pt x="419824" y="530210"/>
                    <a:pt x="421478" y="546747"/>
                    <a:pt x="427100" y="571883"/>
                  </a:cubicBezTo>
                  <a:cubicBezTo>
                    <a:pt x="432723" y="597019"/>
                    <a:pt x="442645" y="645968"/>
                    <a:pt x="450913" y="665150"/>
                  </a:cubicBezTo>
                  <a:cubicBezTo>
                    <a:pt x="459181" y="684333"/>
                    <a:pt x="469765" y="676395"/>
                    <a:pt x="476710" y="686979"/>
                  </a:cubicBezTo>
                  <a:cubicBezTo>
                    <a:pt x="483656" y="697563"/>
                    <a:pt x="483656" y="709469"/>
                    <a:pt x="492586" y="728652"/>
                  </a:cubicBezTo>
                  <a:cubicBezTo>
                    <a:pt x="501516" y="747834"/>
                    <a:pt x="521360" y="782231"/>
                    <a:pt x="530290" y="802075"/>
                  </a:cubicBezTo>
                  <a:cubicBezTo>
                    <a:pt x="539219" y="821919"/>
                    <a:pt x="550795" y="838125"/>
                    <a:pt x="546165" y="847716"/>
                  </a:cubicBezTo>
                  <a:cubicBezTo>
                    <a:pt x="541534" y="857308"/>
                    <a:pt x="520367" y="856316"/>
                    <a:pt x="502508" y="859623"/>
                  </a:cubicBezTo>
                  <a:cubicBezTo>
                    <a:pt x="484648" y="862930"/>
                    <a:pt x="459181" y="868553"/>
                    <a:pt x="439007" y="867560"/>
                  </a:cubicBezTo>
                  <a:cubicBezTo>
                    <a:pt x="418832" y="866568"/>
                    <a:pt x="395350" y="863261"/>
                    <a:pt x="381459" y="853670"/>
                  </a:cubicBezTo>
                  <a:cubicBezTo>
                    <a:pt x="367568" y="844078"/>
                    <a:pt x="361945" y="830187"/>
                    <a:pt x="355661" y="810012"/>
                  </a:cubicBezTo>
                  <a:cubicBezTo>
                    <a:pt x="349377" y="789838"/>
                    <a:pt x="345078" y="762387"/>
                    <a:pt x="343755" y="732620"/>
                  </a:cubicBezTo>
                  <a:cubicBezTo>
                    <a:pt x="342432" y="702854"/>
                    <a:pt x="341770" y="684333"/>
                    <a:pt x="347724" y="631415"/>
                  </a:cubicBezTo>
                  <a:cubicBezTo>
                    <a:pt x="353677" y="578498"/>
                    <a:pt x="361945" y="487876"/>
                    <a:pt x="379474" y="415114"/>
                  </a:cubicBezTo>
                  <a:cubicBezTo>
                    <a:pt x="397003" y="342353"/>
                    <a:pt x="430407" y="248424"/>
                    <a:pt x="452897" y="194845"/>
                  </a:cubicBezTo>
                  <a:cubicBezTo>
                    <a:pt x="475388" y="141266"/>
                    <a:pt x="494240" y="118775"/>
                    <a:pt x="514414" y="93640"/>
                  </a:cubicBezTo>
                  <a:cubicBezTo>
                    <a:pt x="534589" y="68504"/>
                    <a:pt x="555095" y="53621"/>
                    <a:pt x="573947" y="44029"/>
                  </a:cubicBezTo>
                  <a:cubicBezTo>
                    <a:pt x="592799" y="34438"/>
                    <a:pt x="610989" y="42707"/>
                    <a:pt x="627526" y="36092"/>
                  </a:cubicBezTo>
                  <a:cubicBezTo>
                    <a:pt x="644063" y="29477"/>
                    <a:pt x="650677" y="10294"/>
                    <a:pt x="673167" y="4341"/>
                  </a:cubicBezTo>
                  <a:cubicBezTo>
                    <a:pt x="684412" y="1365"/>
                    <a:pt x="700040" y="290"/>
                    <a:pt x="7159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pitchFamily="34" charset="0"/>
              </a:endParaRPr>
            </a:p>
          </p:txBody>
        </p:sp>
        <p:grpSp>
          <p:nvGrpSpPr>
            <p:cNvPr id="74" name="Group 73"/>
            <p:cNvGrpSpPr/>
            <p:nvPr/>
          </p:nvGrpSpPr>
          <p:grpSpPr>
            <a:xfrm>
              <a:off x="667062" y="3610969"/>
              <a:ext cx="709187" cy="419329"/>
              <a:chOff x="4805865" y="5080599"/>
              <a:chExt cx="2989043" cy="1767366"/>
            </a:xfrm>
            <a:grpFill/>
          </p:grpSpPr>
          <p:sp>
            <p:nvSpPr>
              <p:cNvPr id="75" name="Freeform 74"/>
              <p:cNvSpPr/>
              <p:nvPr/>
            </p:nvSpPr>
            <p:spPr bwMode="auto">
              <a:xfrm>
                <a:off x="4805865" y="5080599"/>
                <a:ext cx="2989043" cy="1767366"/>
              </a:xfrm>
              <a:custGeom>
                <a:avLst/>
                <a:gdLst>
                  <a:gd name="connsiteX0" fmla="*/ 107950 w 2952750"/>
                  <a:gd name="connsiteY0" fmla="*/ 12700 h 1622425"/>
                  <a:gd name="connsiteX1" fmla="*/ 1784350 w 2952750"/>
                  <a:gd name="connsiteY1" fmla="*/ 288925 h 1622425"/>
                  <a:gd name="connsiteX2" fmla="*/ 1863725 w 2952750"/>
                  <a:gd name="connsiteY2" fmla="*/ 631825 h 1622425"/>
                  <a:gd name="connsiteX3" fmla="*/ 2952750 w 2952750"/>
                  <a:gd name="connsiteY3" fmla="*/ 863600 h 1622425"/>
                  <a:gd name="connsiteX4" fmla="*/ 2952750 w 2952750"/>
                  <a:gd name="connsiteY4" fmla="*/ 974725 h 1622425"/>
                  <a:gd name="connsiteX5" fmla="*/ 1974850 w 2952750"/>
                  <a:gd name="connsiteY5" fmla="*/ 1622425 h 1622425"/>
                  <a:gd name="connsiteX6" fmla="*/ 257175 w 2952750"/>
                  <a:gd name="connsiteY6" fmla="*/ 1238250 h 1622425"/>
                  <a:gd name="connsiteX7" fmla="*/ 257175 w 2952750"/>
                  <a:gd name="connsiteY7" fmla="*/ 1092200 h 1622425"/>
                  <a:gd name="connsiteX8" fmla="*/ 0 w 2952750"/>
                  <a:gd name="connsiteY8" fmla="*/ 95250 h 1622425"/>
                  <a:gd name="connsiteX9" fmla="*/ 34925 w 2952750"/>
                  <a:gd name="connsiteY9" fmla="*/ 0 h 1622425"/>
                  <a:gd name="connsiteX10" fmla="*/ 107950 w 2952750"/>
                  <a:gd name="connsiteY10" fmla="*/ 1270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0" h="1622425">
                    <a:moveTo>
                      <a:pt x="107950" y="12700"/>
                    </a:moveTo>
                    <a:lnTo>
                      <a:pt x="1784350" y="288925"/>
                    </a:lnTo>
                    <a:lnTo>
                      <a:pt x="1863725" y="631825"/>
                    </a:lnTo>
                    <a:lnTo>
                      <a:pt x="2952750" y="863600"/>
                    </a:lnTo>
                    <a:lnTo>
                      <a:pt x="2952750" y="974725"/>
                    </a:lnTo>
                    <a:lnTo>
                      <a:pt x="1974850" y="1622425"/>
                    </a:lnTo>
                    <a:lnTo>
                      <a:pt x="257175" y="1238250"/>
                    </a:lnTo>
                    <a:lnTo>
                      <a:pt x="257175" y="1092200"/>
                    </a:lnTo>
                    <a:lnTo>
                      <a:pt x="0" y="95250"/>
                    </a:lnTo>
                    <a:lnTo>
                      <a:pt x="34925" y="0"/>
                    </a:lnTo>
                    <a:lnTo>
                      <a:pt x="107950" y="1270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Freeform 75"/>
              <p:cNvSpPr/>
              <p:nvPr/>
            </p:nvSpPr>
            <p:spPr bwMode="auto">
              <a:xfrm>
                <a:off x="4859424" y="5179969"/>
                <a:ext cx="1903810" cy="1454974"/>
              </a:xfrm>
              <a:custGeom>
                <a:avLst/>
                <a:gdLst>
                  <a:gd name="connsiteX0" fmla="*/ 0 w 1993900"/>
                  <a:gd name="connsiteY0" fmla="*/ 0 h 1416050"/>
                  <a:gd name="connsiteX1" fmla="*/ 273050 w 1993900"/>
                  <a:gd name="connsiteY1" fmla="*/ 1060450 h 1416050"/>
                  <a:gd name="connsiteX2" fmla="*/ 1993900 w 1993900"/>
                  <a:gd name="connsiteY2" fmla="*/ 1416050 h 1416050"/>
                  <a:gd name="connsiteX3" fmla="*/ 1739900 w 1993900"/>
                  <a:gd name="connsiteY3" fmla="*/ 279400 h 1416050"/>
                  <a:gd name="connsiteX4" fmla="*/ 0 w 1993900"/>
                  <a:gd name="connsiteY4" fmla="*/ 0 h 141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900" h="1416050">
                    <a:moveTo>
                      <a:pt x="0" y="0"/>
                    </a:moveTo>
                    <a:lnTo>
                      <a:pt x="273050" y="1060450"/>
                    </a:lnTo>
                    <a:lnTo>
                      <a:pt x="1993900" y="1416050"/>
                    </a:lnTo>
                    <a:lnTo>
                      <a:pt x="1739900" y="279400"/>
                    </a:lnTo>
                    <a:lnTo>
                      <a:pt x="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7" name="Freeform 76"/>
              <p:cNvSpPr/>
              <p:nvPr/>
            </p:nvSpPr>
            <p:spPr bwMode="auto">
              <a:xfrm>
                <a:off x="5120895" y="6054258"/>
                <a:ext cx="2582876" cy="716885"/>
              </a:xfrm>
              <a:custGeom>
                <a:avLst/>
                <a:gdLst/>
                <a:ahLst/>
                <a:cxnLst/>
                <a:rect l="l" t="t" r="r" b="b"/>
                <a:pathLst>
                  <a:path w="2582876" h="716885">
                    <a:moveTo>
                      <a:pt x="1922099" y="472217"/>
                    </a:moveTo>
                    <a:lnTo>
                      <a:pt x="1821200" y="526506"/>
                    </a:lnTo>
                    <a:lnTo>
                      <a:pt x="1824803" y="574978"/>
                    </a:lnTo>
                    <a:lnTo>
                      <a:pt x="1922099" y="516812"/>
                    </a:lnTo>
                    <a:close/>
                    <a:moveTo>
                      <a:pt x="211449" y="303391"/>
                    </a:moveTo>
                    <a:lnTo>
                      <a:pt x="209176" y="352325"/>
                    </a:lnTo>
                    <a:lnTo>
                      <a:pt x="345595" y="384133"/>
                    </a:lnTo>
                    <a:lnTo>
                      <a:pt x="347870" y="335199"/>
                    </a:lnTo>
                    <a:close/>
                    <a:moveTo>
                      <a:pt x="38651" y="266691"/>
                    </a:moveTo>
                    <a:lnTo>
                      <a:pt x="36378" y="315625"/>
                    </a:lnTo>
                    <a:lnTo>
                      <a:pt x="172797" y="347433"/>
                    </a:lnTo>
                    <a:lnTo>
                      <a:pt x="175072" y="298499"/>
                    </a:lnTo>
                    <a:close/>
                    <a:moveTo>
                      <a:pt x="2334799" y="191761"/>
                    </a:moveTo>
                    <a:lnTo>
                      <a:pt x="1949036" y="460843"/>
                    </a:lnTo>
                    <a:lnTo>
                      <a:pt x="1949036" y="496561"/>
                    </a:lnTo>
                    <a:lnTo>
                      <a:pt x="2334799" y="217955"/>
                    </a:lnTo>
                    <a:close/>
                    <a:moveTo>
                      <a:pt x="2582876" y="0"/>
                    </a:moveTo>
                    <a:lnTo>
                      <a:pt x="2582876" y="68508"/>
                    </a:lnTo>
                    <a:lnTo>
                      <a:pt x="1677960" y="716885"/>
                    </a:lnTo>
                    <a:lnTo>
                      <a:pt x="0" y="322966"/>
                    </a:lnTo>
                    <a:lnTo>
                      <a:pt x="0" y="229991"/>
                    </a:lnTo>
                    <a:lnTo>
                      <a:pt x="1662045" y="60433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8" name="Freeform 77"/>
              <p:cNvSpPr/>
              <p:nvPr/>
            </p:nvSpPr>
            <p:spPr bwMode="auto">
              <a:xfrm>
                <a:off x="4868519" y="5161211"/>
                <a:ext cx="1932610" cy="1470470"/>
              </a:xfrm>
              <a:custGeom>
                <a:avLst/>
                <a:gdLst>
                  <a:gd name="connsiteX0" fmla="*/ 0 w 2024063"/>
                  <a:gd name="connsiteY0" fmla="*/ 0 h 1419225"/>
                  <a:gd name="connsiteX1" fmla="*/ 1743075 w 2024063"/>
                  <a:gd name="connsiteY1" fmla="*/ 276225 h 1419225"/>
                  <a:gd name="connsiteX2" fmla="*/ 1993106 w 2024063"/>
                  <a:gd name="connsiteY2" fmla="*/ 1419225 h 1419225"/>
                  <a:gd name="connsiteX3" fmla="*/ 2024063 w 2024063"/>
                  <a:gd name="connsiteY3" fmla="*/ 1400175 h 1419225"/>
                  <a:gd name="connsiteX4" fmla="*/ 1757363 w 2024063"/>
                  <a:gd name="connsiteY4" fmla="*/ 264319 h 1419225"/>
                  <a:gd name="connsiteX5" fmla="*/ 0 w 2024063"/>
                  <a:gd name="connsiteY5" fmla="*/ 0 h 1419225"/>
                  <a:gd name="connsiteX0" fmla="*/ 0 w 2024063"/>
                  <a:gd name="connsiteY0" fmla="*/ 11906 h 1431131"/>
                  <a:gd name="connsiteX1" fmla="*/ 1743075 w 2024063"/>
                  <a:gd name="connsiteY1" fmla="*/ 288131 h 1431131"/>
                  <a:gd name="connsiteX2" fmla="*/ 1993106 w 2024063"/>
                  <a:gd name="connsiteY2" fmla="*/ 1431131 h 1431131"/>
                  <a:gd name="connsiteX3" fmla="*/ 2024063 w 2024063"/>
                  <a:gd name="connsiteY3" fmla="*/ 1412081 h 1431131"/>
                  <a:gd name="connsiteX4" fmla="*/ 1757363 w 2024063"/>
                  <a:gd name="connsiteY4" fmla="*/ 276225 h 1431131"/>
                  <a:gd name="connsiteX5" fmla="*/ 26194 w 2024063"/>
                  <a:gd name="connsiteY5" fmla="*/ 0 h 1431131"/>
                  <a:gd name="connsiteX6" fmla="*/ 0 w 2024063"/>
                  <a:gd name="connsiteY6" fmla="*/ 11906 h 143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063" h="1431131">
                    <a:moveTo>
                      <a:pt x="0" y="11906"/>
                    </a:moveTo>
                    <a:lnTo>
                      <a:pt x="1743075" y="288131"/>
                    </a:lnTo>
                    <a:lnTo>
                      <a:pt x="1993106" y="1431131"/>
                    </a:lnTo>
                    <a:lnTo>
                      <a:pt x="2024063" y="1412081"/>
                    </a:lnTo>
                    <a:lnTo>
                      <a:pt x="1757363" y="276225"/>
                    </a:lnTo>
                    <a:lnTo>
                      <a:pt x="26194" y="0"/>
                    </a:lnTo>
                    <a:lnTo>
                      <a:pt x="0" y="11906"/>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9" name="Freeform 78"/>
              <p:cNvSpPr/>
              <p:nvPr/>
            </p:nvSpPr>
            <p:spPr bwMode="auto">
              <a:xfrm>
                <a:off x="6646520" y="5819375"/>
                <a:ext cx="1036788" cy="780499"/>
              </a:xfrm>
              <a:custGeom>
                <a:avLst/>
                <a:gdLst/>
                <a:ahLst/>
                <a:cxnLst/>
                <a:rect l="l" t="t" r="r" b="b"/>
                <a:pathLst>
                  <a:path w="1085850" h="759619">
                    <a:moveTo>
                      <a:pt x="59487" y="249689"/>
                    </a:moveTo>
                    <a:lnTo>
                      <a:pt x="533400" y="385763"/>
                    </a:lnTo>
                    <a:lnTo>
                      <a:pt x="140889" y="591364"/>
                    </a:lnTo>
                    <a:close/>
                    <a:moveTo>
                      <a:pt x="0" y="0"/>
                    </a:moveTo>
                    <a:lnTo>
                      <a:pt x="1085850" y="223838"/>
                    </a:lnTo>
                    <a:lnTo>
                      <a:pt x="180975" y="759619"/>
                    </a:lnTo>
                    <a:lnTo>
                      <a:pt x="144926" y="608309"/>
                    </a:lnTo>
                    <a:lnTo>
                      <a:pt x="566737" y="381000"/>
                    </a:lnTo>
                    <a:lnTo>
                      <a:pt x="59437" y="24947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5" name="TextBox 4"/>
          <p:cNvSpPr txBox="1"/>
          <p:nvPr/>
        </p:nvSpPr>
        <p:spPr>
          <a:xfrm>
            <a:off x="9418638" y="1407984"/>
            <a:ext cx="2347792" cy="2327625"/>
          </a:xfrm>
          <a:prstGeom prst="rect">
            <a:avLst/>
          </a:prstGeom>
          <a:noFill/>
        </p:spPr>
        <p:txBody>
          <a:bodyPr wrap="square" lIns="182880" tIns="146304" rIns="182880" bIns="146304" rtlCol="0">
            <a:spAutoFit/>
          </a:bodyPr>
          <a:lstStyle/>
          <a:p>
            <a:pPr>
              <a:lnSpc>
                <a:spcPts val="5400"/>
              </a:lnSpc>
              <a:spcAft>
                <a:spcPts val="600"/>
              </a:spcAft>
            </a:pPr>
            <a:r>
              <a:rPr lang="en-US" sz="4400" dirty="0">
                <a:solidFill>
                  <a:schemeClr val="tx2"/>
                </a:solidFill>
                <a:latin typeface="+mj-lt"/>
              </a:rPr>
              <a:t>Don’t get left behind!</a:t>
            </a:r>
          </a:p>
        </p:txBody>
      </p:sp>
    </p:spTree>
    <p:extLst>
      <p:ext uri="{BB962C8B-B14F-4D97-AF65-F5344CB8AC3E}">
        <p14:creationId xmlns:p14="http://schemas.microsoft.com/office/powerpoint/2010/main" val="7034988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600" dirty="0"/>
              <a:t>Deployment options matrix</a:t>
            </a:r>
          </a:p>
        </p:txBody>
      </p:sp>
      <p:grpSp>
        <p:nvGrpSpPr>
          <p:cNvPr id="18" name="Group 17"/>
          <p:cNvGrpSpPr/>
          <p:nvPr/>
        </p:nvGrpSpPr>
        <p:grpSpPr>
          <a:xfrm>
            <a:off x="274639" y="1362266"/>
            <a:ext cx="2194536" cy="5524180"/>
            <a:chOff x="274639" y="1362266"/>
            <a:chExt cx="2194536" cy="5524180"/>
          </a:xfrm>
        </p:grpSpPr>
        <p:sp>
          <p:nvSpPr>
            <p:cNvPr id="4" name="Rectangle 3"/>
            <p:cNvSpPr/>
            <p:nvPr/>
          </p:nvSpPr>
          <p:spPr bwMode="auto">
            <a:xfrm>
              <a:off x="274639"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Deployment Type</a:t>
              </a:r>
            </a:p>
          </p:txBody>
        </p:sp>
        <p:sp>
          <p:nvSpPr>
            <p:cNvPr id="9" name="Rectangle 8"/>
            <p:cNvSpPr/>
            <p:nvPr/>
          </p:nvSpPr>
          <p:spPr bwMode="auto">
            <a:xfrm>
              <a:off x="274639"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 Server 2012 R2 Essentials edition</a:t>
              </a:r>
            </a:p>
          </p:txBody>
        </p:sp>
        <p:sp>
          <p:nvSpPr>
            <p:cNvPr id="10" name="Rectangle 9"/>
            <p:cNvSpPr/>
            <p:nvPr/>
          </p:nvSpPr>
          <p:spPr bwMode="auto">
            <a:xfrm>
              <a:off x="274639"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 Server Essentials Experience server role</a:t>
              </a:r>
            </a:p>
          </p:txBody>
        </p:sp>
      </p:grpSp>
      <p:grpSp>
        <p:nvGrpSpPr>
          <p:cNvPr id="21" name="Group 20"/>
          <p:cNvGrpSpPr/>
          <p:nvPr/>
        </p:nvGrpSpPr>
        <p:grpSpPr>
          <a:xfrm>
            <a:off x="3529623" y="1362266"/>
            <a:ext cx="2197775" cy="5524180"/>
            <a:chOff x="3471828" y="1362266"/>
            <a:chExt cx="2197775" cy="5524180"/>
          </a:xfrm>
        </p:grpSpPr>
        <p:sp>
          <p:nvSpPr>
            <p:cNvPr id="5" name="Rectangle 4"/>
            <p:cNvSpPr/>
            <p:nvPr/>
          </p:nvSpPr>
          <p:spPr bwMode="auto">
            <a:xfrm>
              <a:off x="3471828"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Deployment Location</a:t>
              </a:r>
            </a:p>
          </p:txBody>
        </p:sp>
        <p:sp>
          <p:nvSpPr>
            <p:cNvPr id="11" name="Rectangle 10"/>
            <p:cNvSpPr/>
            <p:nvPr/>
          </p:nvSpPr>
          <p:spPr bwMode="auto">
            <a:xfrm>
              <a:off x="3475067"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On-Premises</a:t>
              </a:r>
            </a:p>
          </p:txBody>
        </p:sp>
        <p:sp>
          <p:nvSpPr>
            <p:cNvPr id="12" name="Rectangle 11"/>
            <p:cNvSpPr/>
            <p:nvPr/>
          </p:nvSpPr>
          <p:spPr bwMode="auto">
            <a:xfrm>
              <a:off x="3475067" y="4691885"/>
              <a:ext cx="2194536" cy="109728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 Azure</a:t>
              </a:r>
            </a:p>
          </p:txBody>
        </p:sp>
        <p:sp>
          <p:nvSpPr>
            <p:cNvPr id="13" name="Rectangle 12"/>
            <p:cNvSpPr/>
            <p:nvPr/>
          </p:nvSpPr>
          <p:spPr bwMode="auto">
            <a:xfrm>
              <a:off x="3471828" y="5834886"/>
              <a:ext cx="2194536" cy="1051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3</a:t>
              </a:r>
              <a:r>
                <a:rPr lang="en-US" sz="2400" baseline="30000" dirty="0">
                  <a:gradFill>
                    <a:gsLst>
                      <a:gs pos="0">
                        <a:srgbClr val="FFFFFF"/>
                      </a:gs>
                      <a:gs pos="100000">
                        <a:srgbClr val="FFFFFF"/>
                      </a:gs>
                    </a:gsLst>
                    <a:lin ang="5400000" scaled="0"/>
                  </a:gradFill>
                  <a:ea typeface="Segoe UI" pitchFamily="34" charset="0"/>
                  <a:cs typeface="Segoe UI" pitchFamily="34" charset="0"/>
                </a:rPr>
                <a:t>rd</a:t>
              </a:r>
              <a:r>
                <a:rPr lang="en-US" sz="2400" dirty="0">
                  <a:gradFill>
                    <a:gsLst>
                      <a:gs pos="0">
                        <a:srgbClr val="FFFFFF"/>
                      </a:gs>
                      <a:gs pos="100000">
                        <a:srgbClr val="FFFFFF"/>
                      </a:gs>
                    </a:gsLst>
                    <a:lin ang="5400000" scaled="0"/>
                  </a:gradFill>
                  <a:ea typeface="Segoe UI" pitchFamily="34" charset="0"/>
                  <a:cs typeface="Segoe UI" pitchFamily="34" charset="0"/>
                </a:rPr>
                <a:t> Party </a:t>
              </a:r>
              <a:r>
                <a:rPr lang="en-US" sz="2400" dirty="0" err="1">
                  <a:gradFill>
                    <a:gsLst>
                      <a:gs pos="0">
                        <a:srgbClr val="FFFFFF"/>
                      </a:gs>
                      <a:gs pos="100000">
                        <a:srgbClr val="FFFFFF"/>
                      </a:gs>
                    </a:gsLst>
                    <a:lin ang="5400000" scaled="0"/>
                  </a:gradFill>
                  <a:ea typeface="Segoe UI" pitchFamily="34" charset="0"/>
                  <a:cs typeface="Segoe UI" pitchFamily="34" charset="0"/>
                </a:rPr>
                <a:t>Hoster</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p:cNvGrpSpPr/>
          <p:nvPr/>
        </p:nvGrpSpPr>
        <p:grpSpPr>
          <a:xfrm>
            <a:off x="6787846" y="1362266"/>
            <a:ext cx="2211535" cy="5524180"/>
            <a:chOff x="5707368" y="1362266"/>
            <a:chExt cx="2211535" cy="5524180"/>
          </a:xfrm>
        </p:grpSpPr>
        <p:sp>
          <p:nvSpPr>
            <p:cNvPr id="6" name="Rectangle 5"/>
            <p:cNvSpPr/>
            <p:nvPr/>
          </p:nvSpPr>
          <p:spPr bwMode="auto">
            <a:xfrm>
              <a:off x="5707368"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4" name="Rectangle 13"/>
            <p:cNvSpPr/>
            <p:nvPr/>
          </p:nvSpPr>
          <p:spPr bwMode="auto">
            <a:xfrm>
              <a:off x="5724367"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Virtual Machine</a:t>
              </a:r>
            </a:p>
          </p:txBody>
        </p:sp>
        <p:sp>
          <p:nvSpPr>
            <p:cNvPr id="15" name="Rectangle 14"/>
            <p:cNvSpPr/>
            <p:nvPr/>
          </p:nvSpPr>
          <p:spPr bwMode="auto">
            <a:xfrm>
              <a:off x="5724367"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Physical Server</a:t>
              </a:r>
            </a:p>
          </p:txBody>
        </p:sp>
      </p:grpSp>
      <p:grpSp>
        <p:nvGrpSpPr>
          <p:cNvPr id="19" name="Group 18"/>
          <p:cNvGrpSpPr/>
          <p:nvPr/>
        </p:nvGrpSpPr>
        <p:grpSpPr>
          <a:xfrm>
            <a:off x="10076828" y="1362266"/>
            <a:ext cx="2194536" cy="5524180"/>
            <a:chOff x="7983862" y="1362266"/>
            <a:chExt cx="2194536" cy="5524180"/>
          </a:xfrm>
        </p:grpSpPr>
        <p:sp>
          <p:nvSpPr>
            <p:cNvPr id="7" name="Rectangle 6"/>
            <p:cNvSpPr/>
            <p:nvPr/>
          </p:nvSpPr>
          <p:spPr bwMode="auto">
            <a:xfrm>
              <a:off x="7983862"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Active Directory</a:t>
              </a:r>
            </a:p>
          </p:txBody>
        </p:sp>
        <p:sp>
          <p:nvSpPr>
            <p:cNvPr id="16" name="Rectangle 15"/>
            <p:cNvSpPr/>
            <p:nvPr/>
          </p:nvSpPr>
          <p:spPr bwMode="auto">
            <a:xfrm>
              <a:off x="7983862"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Domain Controller</a:t>
              </a:r>
            </a:p>
          </p:txBody>
        </p:sp>
        <p:sp>
          <p:nvSpPr>
            <p:cNvPr id="17" name="Rectangle 16"/>
            <p:cNvSpPr/>
            <p:nvPr/>
          </p:nvSpPr>
          <p:spPr bwMode="auto">
            <a:xfrm>
              <a:off x="7983862"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Member Server</a:t>
              </a:r>
            </a:p>
          </p:txBody>
        </p:sp>
      </p:grpSp>
      <p:sp>
        <p:nvSpPr>
          <p:cNvPr id="22" name="TextBox 21"/>
          <p:cNvSpPr txBox="1"/>
          <p:nvPr/>
        </p:nvSpPr>
        <p:spPr>
          <a:xfrm>
            <a:off x="2316136"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a:solidFill>
                  <a:srgbClr val="505050"/>
                </a:solidFill>
              </a:rPr>
              <a:t>together with</a:t>
            </a:r>
          </a:p>
        </p:txBody>
      </p:sp>
      <p:sp>
        <p:nvSpPr>
          <p:cNvPr id="23" name="TextBox 22"/>
          <p:cNvSpPr txBox="1"/>
          <p:nvPr/>
        </p:nvSpPr>
        <p:spPr>
          <a:xfrm>
            <a:off x="5591977"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a:solidFill>
                  <a:srgbClr val="505050"/>
                </a:solidFill>
              </a:rPr>
              <a:t>together with</a:t>
            </a:r>
          </a:p>
        </p:txBody>
      </p:sp>
      <p:sp>
        <p:nvSpPr>
          <p:cNvPr id="24" name="TextBox 23"/>
          <p:cNvSpPr txBox="1"/>
          <p:nvPr/>
        </p:nvSpPr>
        <p:spPr>
          <a:xfrm>
            <a:off x="8858700"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a:solidFill>
                  <a:srgbClr val="505050"/>
                </a:solidFill>
              </a:rPr>
              <a:t>together with</a:t>
            </a:r>
          </a:p>
        </p:txBody>
      </p:sp>
    </p:spTree>
    <p:extLst>
      <p:ext uri="{BB962C8B-B14F-4D97-AF65-F5344CB8AC3E}">
        <p14:creationId xmlns:p14="http://schemas.microsoft.com/office/powerpoint/2010/main" val="36775761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600" dirty="0"/>
              <a:t>Businesses today need to…</a:t>
            </a:r>
          </a:p>
        </p:txBody>
      </p:sp>
      <p:grpSp>
        <p:nvGrpSpPr>
          <p:cNvPr id="5" name="Group 4"/>
          <p:cNvGrpSpPr/>
          <p:nvPr/>
        </p:nvGrpSpPr>
        <p:grpSpPr>
          <a:xfrm>
            <a:off x="457580" y="2313012"/>
            <a:ext cx="11521314" cy="3787829"/>
            <a:chOff x="457580" y="1942799"/>
            <a:chExt cx="13350094" cy="4389072"/>
          </a:xfrm>
        </p:grpSpPr>
        <p:sp>
          <p:nvSpPr>
            <p:cNvPr id="4" name="Rectangle 3"/>
            <p:cNvSpPr/>
            <p:nvPr/>
          </p:nvSpPr>
          <p:spPr bwMode="auto">
            <a:xfrm>
              <a:off x="457580" y="1942799"/>
              <a:ext cx="4389072" cy="438907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lnSpc>
                  <a:spcPts val="3600"/>
                </a:lnSpc>
                <a:spcBef>
                  <a:spcPct val="0"/>
                </a:spcBef>
                <a:spcAft>
                  <a:spcPct val="0"/>
                </a:spcAft>
              </a:pPr>
              <a:r>
                <a:rPr lang="en-US" sz="2800" spc="-30" dirty="0">
                  <a:ln>
                    <a:solidFill>
                      <a:srgbClr val="FFFFFF">
                        <a:alpha val="0"/>
                      </a:srgbClr>
                    </a:solidFill>
                  </a:ln>
                  <a:solidFill>
                    <a:schemeClr val="bg1"/>
                  </a:solidFill>
                  <a:latin typeface="Segoe UI Light" pitchFamily="34" charset="0"/>
                </a:rPr>
                <a:t>Do more with less</a:t>
              </a:r>
            </a:p>
            <a:p>
              <a:pPr lvl="0" defTabSz="932472" fontAlgn="base">
                <a:lnSpc>
                  <a:spcPts val="3600"/>
                </a:lnSpc>
                <a:spcBef>
                  <a:spcPct val="0"/>
                </a:spcBef>
                <a:spcAft>
                  <a:spcPct val="0"/>
                </a:spcAft>
              </a:pPr>
              <a:endParaRPr lang="en-US" sz="2800" spc="-30" dirty="0">
                <a:ln>
                  <a:solidFill>
                    <a:srgbClr val="FFFFFF">
                      <a:alpha val="0"/>
                    </a:srgbClr>
                  </a:solidFill>
                </a:ln>
                <a:solidFill>
                  <a:schemeClr val="bg1"/>
                </a:solidFill>
                <a:latin typeface="Segoe UI Light" pitchFamily="34" charset="0"/>
              </a:endParaRPr>
            </a:p>
            <a:p>
              <a:pPr lvl="0" defTabSz="932472" fontAlgn="base">
                <a:lnSpc>
                  <a:spcPct val="90000"/>
                </a:lnSpc>
                <a:spcBef>
                  <a:spcPct val="0"/>
                </a:spcBef>
                <a:spcAft>
                  <a:spcPct val="0"/>
                </a:spcAft>
              </a:pPr>
              <a:endParaRPr lang="en-US" sz="2400" spc="-30" dirty="0">
                <a:ln>
                  <a:solidFill>
                    <a:srgbClr val="FFFFFF">
                      <a:alpha val="0"/>
                    </a:srgbClr>
                  </a:solidFill>
                </a:ln>
                <a:solidFill>
                  <a:schemeClr val="bg1"/>
                </a:solidFill>
                <a:latin typeface="Segoe UI Light" pitchFamily="34" charset="0"/>
              </a:endParaRPr>
            </a:p>
            <a:p>
              <a:pPr defTabSz="932472" fontAlgn="base">
                <a:lnSpc>
                  <a:spcPts val="2200"/>
                </a:lnSpc>
                <a:spcBef>
                  <a:spcPct val="0"/>
                </a:spcBef>
                <a:spcAft>
                  <a:spcPct val="0"/>
                </a:spcAft>
              </a:pPr>
              <a:r>
                <a:rPr lang="en-US" sz="1600" dirty="0">
                  <a:solidFill>
                    <a:schemeClr val="bg1"/>
                  </a:solidFill>
                </a:rPr>
                <a:t>You need to stretch fewer resources to accomplish more. You need to get every ounce of value out of your investments.</a:t>
              </a:r>
              <a:endParaRPr lang="en-US" sz="1600" spc="-30" dirty="0">
                <a:ln>
                  <a:solidFill>
                    <a:srgbClr val="FFFFFF">
                      <a:alpha val="0"/>
                    </a:srgbClr>
                  </a:solidFill>
                </a:ln>
                <a:solidFill>
                  <a:schemeClr val="bg1"/>
                </a:solidFill>
              </a:endParaRPr>
            </a:p>
            <a:p>
              <a:pPr lvl="0" defTabSz="932472" fontAlgn="base">
                <a:lnSpc>
                  <a:spcPct val="90000"/>
                </a:lnSpc>
                <a:spcBef>
                  <a:spcPct val="0"/>
                </a:spcBef>
                <a:spcAft>
                  <a:spcPct val="0"/>
                </a:spcAft>
              </a:pPr>
              <a:endParaRPr lang="en-US" sz="2400" spc="-30" dirty="0">
                <a:ln>
                  <a:solidFill>
                    <a:srgbClr val="FFFFFF">
                      <a:alpha val="0"/>
                    </a:srgbClr>
                  </a:solidFill>
                </a:ln>
                <a:solidFill>
                  <a:schemeClr val="bg1"/>
                </a:solidFill>
                <a:latin typeface="Segoe UI Light" pitchFamily="34" charset="0"/>
              </a:endParaRPr>
            </a:p>
          </p:txBody>
        </p:sp>
        <p:sp>
          <p:nvSpPr>
            <p:cNvPr id="9" name="Rectangle 8"/>
            <p:cNvSpPr/>
            <p:nvPr/>
          </p:nvSpPr>
          <p:spPr bwMode="auto">
            <a:xfrm>
              <a:off x="4938091" y="1942799"/>
              <a:ext cx="4389072" cy="438907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lnSpc>
                  <a:spcPts val="3600"/>
                </a:lnSpc>
                <a:spcBef>
                  <a:spcPct val="0"/>
                </a:spcBef>
                <a:spcAft>
                  <a:spcPct val="0"/>
                </a:spcAft>
              </a:pPr>
              <a:r>
                <a:rPr lang="en-US" sz="2800" spc="-30" dirty="0">
                  <a:ln>
                    <a:solidFill>
                      <a:srgbClr val="FFFFFF">
                        <a:alpha val="0"/>
                      </a:srgbClr>
                    </a:solidFill>
                  </a:ln>
                  <a:solidFill>
                    <a:schemeClr val="bg1"/>
                  </a:solidFill>
                  <a:latin typeface="Segoe UI Light" pitchFamily="34" charset="0"/>
                </a:rPr>
                <a:t>Get the job done, wherever you are</a:t>
              </a:r>
            </a:p>
            <a:p>
              <a:pPr lvl="0" defTabSz="932472" fontAlgn="base">
                <a:lnSpc>
                  <a:spcPct val="90000"/>
                </a:lnSpc>
                <a:spcBef>
                  <a:spcPct val="0"/>
                </a:spcBef>
                <a:spcAft>
                  <a:spcPct val="0"/>
                </a:spcAft>
              </a:pPr>
              <a:endParaRPr lang="en-US" sz="2400" spc="-30" dirty="0">
                <a:ln>
                  <a:solidFill>
                    <a:srgbClr val="FFFFFF">
                      <a:alpha val="0"/>
                    </a:srgbClr>
                  </a:solidFill>
                </a:ln>
                <a:solidFill>
                  <a:schemeClr val="bg1"/>
                </a:solidFill>
                <a:latin typeface="Segoe UI Light" pitchFamily="34" charset="0"/>
              </a:endParaRPr>
            </a:p>
            <a:p>
              <a:pPr defTabSz="932472" fontAlgn="base">
                <a:lnSpc>
                  <a:spcPts val="2200"/>
                </a:lnSpc>
                <a:spcBef>
                  <a:spcPct val="0"/>
                </a:spcBef>
                <a:spcAft>
                  <a:spcPct val="0"/>
                </a:spcAft>
              </a:pPr>
              <a:r>
                <a:rPr lang="en-US" sz="1600" dirty="0">
                  <a:solidFill>
                    <a:schemeClr val="bg1"/>
                  </a:solidFill>
                </a:rPr>
                <a:t>To get the job done quickly, your people require the freedom to work from anywhere with speed and efficiency. </a:t>
              </a:r>
            </a:p>
            <a:p>
              <a:pPr lvl="0" defTabSz="932472" fontAlgn="base">
                <a:lnSpc>
                  <a:spcPct val="90000"/>
                </a:lnSpc>
                <a:spcBef>
                  <a:spcPct val="0"/>
                </a:spcBef>
                <a:spcAft>
                  <a:spcPct val="0"/>
                </a:spcAft>
              </a:pPr>
              <a:endParaRPr lang="en-US" sz="2400" spc="-30" dirty="0">
                <a:ln>
                  <a:solidFill>
                    <a:srgbClr val="FFFFFF">
                      <a:alpha val="0"/>
                    </a:srgbClr>
                  </a:solidFill>
                </a:ln>
                <a:solidFill>
                  <a:schemeClr val="bg1"/>
                </a:solidFill>
                <a:latin typeface="Segoe UI Light" pitchFamily="34" charset="0"/>
              </a:endParaRPr>
            </a:p>
          </p:txBody>
        </p:sp>
        <p:sp>
          <p:nvSpPr>
            <p:cNvPr id="11" name="Rectangle 10"/>
            <p:cNvSpPr/>
            <p:nvPr/>
          </p:nvSpPr>
          <p:spPr bwMode="auto">
            <a:xfrm>
              <a:off x="9418602" y="1942799"/>
              <a:ext cx="4389072" cy="438907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lnSpc>
                  <a:spcPts val="3600"/>
                </a:lnSpc>
                <a:spcBef>
                  <a:spcPct val="0"/>
                </a:spcBef>
                <a:spcAft>
                  <a:spcPct val="0"/>
                </a:spcAft>
              </a:pPr>
              <a:r>
                <a:rPr lang="en-US" sz="2800" spc="-30" dirty="0">
                  <a:ln>
                    <a:solidFill>
                      <a:srgbClr val="FFFFFF">
                        <a:alpha val="0"/>
                      </a:srgbClr>
                    </a:solidFill>
                  </a:ln>
                  <a:solidFill>
                    <a:schemeClr val="bg1"/>
                  </a:solidFill>
                  <a:latin typeface="Segoe UI Light" pitchFamily="34" charset="0"/>
                </a:rPr>
                <a:t>Focus your efforts and win business</a:t>
              </a:r>
            </a:p>
            <a:p>
              <a:pPr lvl="0" defTabSz="932472" fontAlgn="base">
                <a:lnSpc>
                  <a:spcPct val="90000"/>
                </a:lnSpc>
                <a:spcBef>
                  <a:spcPct val="0"/>
                </a:spcBef>
                <a:spcAft>
                  <a:spcPct val="0"/>
                </a:spcAft>
              </a:pPr>
              <a:endParaRPr lang="en-US" sz="2400" spc="-30" dirty="0">
                <a:ln>
                  <a:solidFill>
                    <a:srgbClr val="FFFFFF">
                      <a:alpha val="0"/>
                    </a:srgbClr>
                  </a:solidFill>
                </a:ln>
                <a:solidFill>
                  <a:schemeClr val="bg1"/>
                </a:solidFill>
                <a:latin typeface="Segoe UI Light" pitchFamily="34" charset="0"/>
              </a:endParaRPr>
            </a:p>
            <a:p>
              <a:pPr defTabSz="932472" fontAlgn="base">
                <a:lnSpc>
                  <a:spcPts val="2200"/>
                </a:lnSpc>
                <a:spcBef>
                  <a:spcPct val="0"/>
                </a:spcBef>
                <a:spcAft>
                  <a:spcPct val="0"/>
                </a:spcAft>
              </a:pPr>
              <a:r>
                <a:rPr lang="en-US" sz="1600" dirty="0">
                  <a:solidFill>
                    <a:schemeClr val="bg1"/>
                  </a:solidFill>
                </a:rPr>
                <a:t>You need to focus on targeting the most profitable opportunities and winning sales. Those who can use data to their advantage will win.</a:t>
              </a:r>
            </a:p>
          </p:txBody>
        </p:sp>
      </p:grpSp>
      <p:sp>
        <p:nvSpPr>
          <p:cNvPr id="7" name="TextBox 6"/>
          <p:cNvSpPr txBox="1"/>
          <p:nvPr/>
        </p:nvSpPr>
        <p:spPr>
          <a:xfrm>
            <a:off x="3109311" y="4324670"/>
            <a:ext cx="1136097" cy="2372957"/>
          </a:xfrm>
          <a:prstGeom prst="rect">
            <a:avLst/>
          </a:prstGeom>
          <a:noFill/>
        </p:spPr>
        <p:txBody>
          <a:bodyPr wrap="square" lIns="182880" tIns="146304" rIns="182880" bIns="146304" rtlCol="0">
            <a:spAutoFit/>
          </a:bodyPr>
          <a:lstStyle/>
          <a:p>
            <a:pPr>
              <a:lnSpc>
                <a:spcPct val="90000"/>
              </a:lnSpc>
              <a:spcAft>
                <a:spcPts val="600"/>
              </a:spcAft>
            </a:pPr>
            <a:r>
              <a:rPr lang="en-US" sz="15000" dirty="0">
                <a:solidFill>
                  <a:schemeClr val="bg1">
                    <a:alpha val="30000"/>
                  </a:schemeClr>
                </a:solidFill>
                <a:latin typeface="+mj-lt"/>
              </a:rPr>
              <a:t>1</a:t>
            </a:r>
          </a:p>
        </p:txBody>
      </p:sp>
      <p:sp>
        <p:nvSpPr>
          <p:cNvPr id="17" name="TextBox 16"/>
          <p:cNvSpPr txBox="1"/>
          <p:nvPr/>
        </p:nvSpPr>
        <p:spPr>
          <a:xfrm>
            <a:off x="7054967" y="4318323"/>
            <a:ext cx="1136097" cy="2372957"/>
          </a:xfrm>
          <a:prstGeom prst="rect">
            <a:avLst/>
          </a:prstGeom>
          <a:noFill/>
        </p:spPr>
        <p:txBody>
          <a:bodyPr wrap="square" lIns="182880" tIns="146304" rIns="182880" bIns="146304" rtlCol="0">
            <a:spAutoFit/>
          </a:bodyPr>
          <a:lstStyle/>
          <a:p>
            <a:pPr>
              <a:lnSpc>
                <a:spcPct val="90000"/>
              </a:lnSpc>
              <a:spcAft>
                <a:spcPts val="600"/>
              </a:spcAft>
            </a:pPr>
            <a:r>
              <a:rPr lang="en-US" sz="15000" dirty="0">
                <a:solidFill>
                  <a:schemeClr val="bg1">
                    <a:alpha val="30000"/>
                  </a:schemeClr>
                </a:solidFill>
                <a:latin typeface="+mj-lt"/>
              </a:rPr>
              <a:t>2</a:t>
            </a:r>
          </a:p>
        </p:txBody>
      </p:sp>
      <p:sp>
        <p:nvSpPr>
          <p:cNvPr id="18" name="TextBox 17"/>
          <p:cNvSpPr txBox="1"/>
          <p:nvPr/>
        </p:nvSpPr>
        <p:spPr>
          <a:xfrm>
            <a:off x="10921709" y="4318322"/>
            <a:ext cx="1136097" cy="2372957"/>
          </a:xfrm>
          <a:prstGeom prst="rect">
            <a:avLst/>
          </a:prstGeom>
          <a:noFill/>
        </p:spPr>
        <p:txBody>
          <a:bodyPr wrap="square" lIns="182880" tIns="146304" rIns="182880" bIns="146304" rtlCol="0">
            <a:spAutoFit/>
          </a:bodyPr>
          <a:lstStyle/>
          <a:p>
            <a:pPr>
              <a:lnSpc>
                <a:spcPct val="90000"/>
              </a:lnSpc>
              <a:spcAft>
                <a:spcPts val="600"/>
              </a:spcAft>
            </a:pPr>
            <a:r>
              <a:rPr lang="en-US" sz="15000" dirty="0">
                <a:solidFill>
                  <a:schemeClr val="bg1">
                    <a:alpha val="30000"/>
                  </a:schemeClr>
                </a:solidFill>
                <a:latin typeface="+mj-lt"/>
              </a:rPr>
              <a:t>3</a:t>
            </a:r>
          </a:p>
        </p:txBody>
      </p:sp>
    </p:spTree>
    <p:extLst>
      <p:ext uri="{BB962C8B-B14F-4D97-AF65-F5344CB8AC3E}">
        <p14:creationId xmlns:p14="http://schemas.microsoft.com/office/powerpoint/2010/main" val="42872278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cs typeface="Segoe UI"/>
              </a:rPr>
              <a:t>Stay ahead of the game</a:t>
            </a:r>
          </a:p>
        </p:txBody>
      </p:sp>
      <p:sp>
        <p:nvSpPr>
          <p:cNvPr id="13" name="Text Placeholder 12"/>
          <p:cNvSpPr>
            <a:spLocks noGrp="1"/>
          </p:cNvSpPr>
          <p:nvPr>
            <p:ph type="body" sz="quarter" idx="4294967295"/>
          </p:nvPr>
        </p:nvSpPr>
        <p:spPr>
          <a:xfrm>
            <a:off x="222628" y="1158895"/>
            <a:ext cx="11104563" cy="509587"/>
          </a:xfrm>
        </p:spPr>
        <p:txBody>
          <a:bodyPr/>
          <a:lstStyle/>
          <a:p>
            <a:pPr marL="0" indent="0">
              <a:buNone/>
            </a:pPr>
            <a:r>
              <a:rPr lang="en-US" sz="2400" spc="-51" dirty="0"/>
              <a:t>Today’s business environment is changing. To win, you need to stay ahead of the game.</a:t>
            </a:r>
          </a:p>
        </p:txBody>
      </p:sp>
      <p:sp>
        <p:nvSpPr>
          <p:cNvPr id="27" name="Slide Number Placeholder 7"/>
          <p:cNvSpPr>
            <a:spLocks noGrp="1"/>
          </p:cNvSpPr>
          <p:nvPr>
            <p:ph type="sldNum" sz="quarter" idx="4294967295"/>
          </p:nvPr>
        </p:nvSpPr>
        <p:spPr>
          <a:xfrm>
            <a:off x="11595101" y="6743345"/>
            <a:ext cx="566737" cy="137160"/>
          </a:xfrm>
          <a:prstGeom prst="rect">
            <a:avLst/>
          </a:prstGeom>
        </p:spPr>
        <p:txBody>
          <a:bodyPr/>
          <a:lstStyle/>
          <a:p>
            <a:fld id="{27258FFF-F925-446B-8502-81C933981705}" type="slidenum">
              <a:rPr>
                <a:solidFill>
                  <a:srgbClr val="979797"/>
                </a:solidFill>
              </a:rPr>
              <a:pPr/>
              <a:t>6</a:t>
            </a:fld>
            <a:endParaRPr>
              <a:solidFill>
                <a:srgbClr val="979797"/>
              </a:solidFill>
            </a:endParaRPr>
          </a:p>
        </p:txBody>
      </p:sp>
      <p:grpSp>
        <p:nvGrpSpPr>
          <p:cNvPr id="60" name="Group 59"/>
          <p:cNvGrpSpPr/>
          <p:nvPr/>
        </p:nvGrpSpPr>
        <p:grpSpPr>
          <a:xfrm>
            <a:off x="7004499" y="3119660"/>
            <a:ext cx="986702" cy="824681"/>
            <a:chOff x="667062" y="3179479"/>
            <a:chExt cx="1017976" cy="850819"/>
          </a:xfrm>
          <a:solidFill>
            <a:schemeClr val="bg1"/>
          </a:solidFill>
        </p:grpSpPr>
        <p:sp>
          <p:nvSpPr>
            <p:cNvPr id="61" name="Freeform 60"/>
            <p:cNvSpPr/>
            <p:nvPr/>
          </p:nvSpPr>
          <p:spPr>
            <a:xfrm>
              <a:off x="955132" y="3179479"/>
              <a:ext cx="729906" cy="716383"/>
            </a:xfrm>
            <a:custGeom>
              <a:avLst/>
              <a:gdLst>
                <a:gd name="connsiteX0" fmla="*/ 992965 w 1413367"/>
                <a:gd name="connsiteY0" fmla="*/ 998817 h 1522526"/>
                <a:gd name="connsiteX1" fmla="*/ 1003490 w 1413367"/>
                <a:gd name="connsiteY1" fmla="*/ 1002500 h 1522526"/>
                <a:gd name="connsiteX2" fmla="*/ 1110648 w 1413367"/>
                <a:gd name="connsiteY2" fmla="*/ 1036732 h 1522526"/>
                <a:gd name="connsiteX3" fmla="*/ 1228224 w 1413367"/>
                <a:gd name="connsiteY3" fmla="*/ 1091799 h 1522526"/>
                <a:gd name="connsiteX4" fmla="*/ 1293710 w 1413367"/>
                <a:gd name="connsiteY4" fmla="*/ 1137937 h 1522526"/>
                <a:gd name="connsiteX5" fmla="*/ 1323178 w 1413367"/>
                <a:gd name="connsiteY5" fmla="*/ 1187646 h 1522526"/>
                <a:gd name="connsiteX6" fmla="*/ 1340257 w 1413367"/>
                <a:gd name="connsiteY6" fmla="*/ 1220010 h 1522526"/>
                <a:gd name="connsiteX7" fmla="*/ 1413367 w 1413367"/>
                <a:gd name="connsiteY7" fmla="*/ 1463277 h 1522526"/>
                <a:gd name="connsiteX8" fmla="*/ 1177029 w 1413367"/>
                <a:gd name="connsiteY8" fmla="*/ 1493045 h 1522526"/>
                <a:gd name="connsiteX9" fmla="*/ 1132974 w 1413367"/>
                <a:gd name="connsiteY9" fmla="*/ 1439469 h 1522526"/>
                <a:gd name="connsiteX10" fmla="*/ 1151130 w 1413367"/>
                <a:gd name="connsiteY10" fmla="*/ 1492451 h 1522526"/>
                <a:gd name="connsiteX11" fmla="*/ 267073 w 1413367"/>
                <a:gd name="connsiteY11" fmla="*/ 1497214 h 1522526"/>
                <a:gd name="connsiteX12" fmla="*/ 250922 w 1413367"/>
                <a:gd name="connsiteY12" fmla="*/ 1492951 h 1522526"/>
                <a:gd name="connsiteX13" fmla="*/ 273457 w 1413367"/>
                <a:gd name="connsiteY13" fmla="*/ 1446229 h 1522526"/>
                <a:gd name="connsiteX14" fmla="*/ 221069 w 1413367"/>
                <a:gd name="connsiteY14" fmla="*/ 1493854 h 1522526"/>
                <a:gd name="connsiteX15" fmla="*/ 668 w 1413367"/>
                <a:gd name="connsiteY15" fmla="*/ 1482327 h 1522526"/>
                <a:gd name="connsiteX16" fmla="*/ 61391 w 1413367"/>
                <a:gd name="connsiteY16" fmla="*/ 1223961 h 1522526"/>
                <a:gd name="connsiteX17" fmla="*/ 92644 w 1413367"/>
                <a:gd name="connsiteY17" fmla="*/ 1157285 h 1522526"/>
                <a:gd name="connsiteX18" fmla="*/ 153665 w 1413367"/>
                <a:gd name="connsiteY18" fmla="*/ 1120077 h 1522526"/>
                <a:gd name="connsiteX19" fmla="*/ 251893 w 1413367"/>
                <a:gd name="connsiteY19" fmla="*/ 1078404 h 1522526"/>
                <a:gd name="connsiteX20" fmla="*/ 376911 w 1413367"/>
                <a:gd name="connsiteY20" fmla="*/ 1029290 h 1522526"/>
                <a:gd name="connsiteX21" fmla="*/ 410479 w 1413367"/>
                <a:gd name="connsiteY21" fmla="*/ 1016502 h 1522526"/>
                <a:gd name="connsiteX22" fmla="*/ 592543 w 1413367"/>
                <a:gd name="connsiteY22" fmla="*/ 1272398 h 1522526"/>
                <a:gd name="connsiteX23" fmla="*/ 763993 w 1413367"/>
                <a:gd name="connsiteY23" fmla="*/ 1379555 h 1522526"/>
                <a:gd name="connsiteX24" fmla="*/ 883056 w 1413367"/>
                <a:gd name="connsiteY24" fmla="*/ 1243823 h 1522526"/>
                <a:gd name="connsiteX25" fmla="*/ 992965 w 1413367"/>
                <a:gd name="connsiteY25" fmla="*/ 998817 h 1522526"/>
                <a:gd name="connsiteX26" fmla="*/ 856178 w 1413367"/>
                <a:gd name="connsiteY26" fmla="*/ 852696 h 1522526"/>
                <a:gd name="connsiteX27" fmla="*/ 851682 w 1413367"/>
                <a:gd name="connsiteY27" fmla="*/ 923321 h 1522526"/>
                <a:gd name="connsiteX28" fmla="*/ 959840 w 1413367"/>
                <a:gd name="connsiteY28" fmla="*/ 978198 h 1522526"/>
                <a:gd name="connsiteX29" fmla="*/ 885437 w 1413367"/>
                <a:gd name="connsiteY29" fmla="*/ 1177148 h 1522526"/>
                <a:gd name="connsiteX30" fmla="*/ 747325 w 1413367"/>
                <a:gd name="connsiteY30" fmla="*/ 1341455 h 1522526"/>
                <a:gd name="connsiteX31" fmla="*/ 556825 w 1413367"/>
                <a:gd name="connsiteY31" fmla="*/ 1191436 h 1522526"/>
                <a:gd name="connsiteX32" fmla="*/ 439913 w 1413367"/>
                <a:gd name="connsiteY32" fmla="*/ 1004825 h 1522526"/>
                <a:gd name="connsiteX33" fmla="*/ 551936 w 1413367"/>
                <a:gd name="connsiteY33" fmla="*/ 931359 h 1522526"/>
                <a:gd name="connsiteX34" fmla="*/ 550504 w 1413367"/>
                <a:gd name="connsiteY34" fmla="*/ 858311 h 1522526"/>
                <a:gd name="connsiteX35" fmla="*/ 621119 w 1413367"/>
                <a:gd name="connsiteY35" fmla="*/ 900922 h 1522526"/>
                <a:gd name="connsiteX36" fmla="*/ 728276 w 1413367"/>
                <a:gd name="connsiteY36" fmla="*/ 915210 h 1522526"/>
                <a:gd name="connsiteX37" fmla="*/ 821144 w 1413367"/>
                <a:gd name="connsiteY37" fmla="*/ 874729 h 1522526"/>
                <a:gd name="connsiteX38" fmla="*/ 856178 w 1413367"/>
                <a:gd name="connsiteY38" fmla="*/ 852696 h 1522526"/>
                <a:gd name="connsiteX39" fmla="*/ 1041767 w 1413367"/>
                <a:gd name="connsiteY39" fmla="*/ 314309 h 1522526"/>
                <a:gd name="connsiteX40" fmla="*/ 1048139 w 1413367"/>
                <a:gd name="connsiteY40" fmla="*/ 320855 h 1522526"/>
                <a:gd name="connsiteX41" fmla="*/ 1074929 w 1413367"/>
                <a:gd name="connsiteY41" fmla="*/ 428013 h 1522526"/>
                <a:gd name="connsiteX42" fmla="*/ 1101718 w 1413367"/>
                <a:gd name="connsiteY42" fmla="*/ 569403 h 1522526"/>
                <a:gd name="connsiteX43" fmla="*/ 1110648 w 1413367"/>
                <a:gd name="connsiteY43" fmla="*/ 704839 h 1522526"/>
                <a:gd name="connsiteX44" fmla="*/ 1107671 w 1413367"/>
                <a:gd name="connsiteY44" fmla="*/ 789672 h 1522526"/>
                <a:gd name="connsiteX45" fmla="*/ 1082370 w 1413367"/>
                <a:gd name="connsiteY45" fmla="*/ 850693 h 1522526"/>
                <a:gd name="connsiteX46" fmla="*/ 1036232 w 1413367"/>
                <a:gd name="connsiteY46" fmla="*/ 859623 h 1522526"/>
                <a:gd name="connsiteX47" fmla="*/ 963305 w 1413367"/>
                <a:gd name="connsiteY47" fmla="*/ 853670 h 1522526"/>
                <a:gd name="connsiteX48" fmla="*/ 908238 w 1413367"/>
                <a:gd name="connsiteY48" fmla="*/ 834322 h 1522526"/>
                <a:gd name="connsiteX49" fmla="*/ 915679 w 1413367"/>
                <a:gd name="connsiteY49" fmla="*/ 813485 h 1522526"/>
                <a:gd name="connsiteX50" fmla="*/ 945445 w 1413367"/>
                <a:gd name="connsiteY50" fmla="*/ 773301 h 1522526"/>
                <a:gd name="connsiteX51" fmla="*/ 973724 w 1413367"/>
                <a:gd name="connsiteY51" fmla="*/ 704839 h 1522526"/>
                <a:gd name="connsiteX52" fmla="*/ 979677 w 1413367"/>
                <a:gd name="connsiteY52" fmla="*/ 675072 h 1522526"/>
                <a:gd name="connsiteX53" fmla="*/ 997536 w 1413367"/>
                <a:gd name="connsiteY53" fmla="*/ 655725 h 1522526"/>
                <a:gd name="connsiteX54" fmla="*/ 1022838 w 1413367"/>
                <a:gd name="connsiteY54" fmla="*/ 579821 h 1522526"/>
                <a:gd name="connsiteX55" fmla="*/ 1040697 w 1413367"/>
                <a:gd name="connsiteY55" fmla="*/ 499452 h 1522526"/>
                <a:gd name="connsiteX56" fmla="*/ 1042186 w 1413367"/>
                <a:gd name="connsiteY56" fmla="*/ 463733 h 1522526"/>
                <a:gd name="connsiteX57" fmla="*/ 1025814 w 1413367"/>
                <a:gd name="connsiteY57" fmla="*/ 430990 h 1522526"/>
                <a:gd name="connsiteX58" fmla="*/ 1009443 w 1413367"/>
                <a:gd name="connsiteY58" fmla="*/ 416107 h 1522526"/>
                <a:gd name="connsiteX59" fmla="*/ 1006466 w 1413367"/>
                <a:gd name="connsiteY59" fmla="*/ 386340 h 1522526"/>
                <a:gd name="connsiteX60" fmla="*/ 1009443 w 1413367"/>
                <a:gd name="connsiteY60" fmla="*/ 350621 h 1522526"/>
                <a:gd name="connsiteX61" fmla="*/ 1024326 w 1413367"/>
                <a:gd name="connsiteY61" fmla="*/ 328297 h 1522526"/>
                <a:gd name="connsiteX62" fmla="*/ 1041767 w 1413367"/>
                <a:gd name="connsiteY62" fmla="*/ 314309 h 1522526"/>
                <a:gd name="connsiteX63" fmla="*/ 616358 w 1413367"/>
                <a:gd name="connsiteY63" fmla="*/ 96060 h 1522526"/>
                <a:gd name="connsiteX64" fmla="*/ 509202 w 1413367"/>
                <a:gd name="connsiteY64" fmla="*/ 431816 h 1522526"/>
                <a:gd name="connsiteX65" fmla="*/ 654458 w 1413367"/>
                <a:gd name="connsiteY65" fmla="*/ 184165 h 1522526"/>
                <a:gd name="connsiteX66" fmla="*/ 616358 w 1413367"/>
                <a:gd name="connsiteY66" fmla="*/ 96060 h 1522526"/>
                <a:gd name="connsiteX67" fmla="*/ 651876 w 1413367"/>
                <a:gd name="connsiteY67" fmla="*/ 0 h 1522526"/>
                <a:gd name="connsiteX68" fmla="*/ 696401 w 1413367"/>
                <a:gd name="connsiteY68" fmla="*/ 372 h 1522526"/>
                <a:gd name="connsiteX69" fmla="*/ 757918 w 1413367"/>
                <a:gd name="connsiteY69" fmla="*/ 6326 h 1522526"/>
                <a:gd name="connsiteX70" fmla="*/ 829357 w 1413367"/>
                <a:gd name="connsiteY70" fmla="*/ 38076 h 1522526"/>
                <a:gd name="connsiteX71" fmla="*/ 910718 w 1413367"/>
                <a:gd name="connsiteY71" fmla="*/ 103562 h 1522526"/>
                <a:gd name="connsiteX72" fmla="*/ 1005970 w 1413367"/>
                <a:gd name="connsiteY72" fmla="*/ 216673 h 1522526"/>
                <a:gd name="connsiteX73" fmla="*/ 1041689 w 1413367"/>
                <a:gd name="connsiteY73" fmla="*/ 276206 h 1522526"/>
                <a:gd name="connsiteX74" fmla="*/ 1025814 w 1413367"/>
                <a:gd name="connsiteY74" fmla="*/ 313909 h 1522526"/>
                <a:gd name="connsiteX75" fmla="*/ 992079 w 1413367"/>
                <a:gd name="connsiteY75" fmla="*/ 331769 h 1522526"/>
                <a:gd name="connsiteX76" fmla="*/ 968266 w 1413367"/>
                <a:gd name="connsiteY76" fmla="*/ 311925 h 1522526"/>
                <a:gd name="connsiteX77" fmla="*/ 914687 w 1413367"/>
                <a:gd name="connsiteY77" fmla="*/ 256361 h 1522526"/>
                <a:gd name="connsiteX78" fmla="*/ 819435 w 1413367"/>
                <a:gd name="connsiteY78" fmla="*/ 210720 h 1522526"/>
                <a:gd name="connsiteX79" fmla="*/ 716246 w 1413367"/>
                <a:gd name="connsiteY79" fmla="*/ 210720 h 1522526"/>
                <a:gd name="connsiteX80" fmla="*/ 850617 w 1413367"/>
                <a:gd name="connsiteY80" fmla="*/ 240487 h 1522526"/>
                <a:gd name="connsiteX81" fmla="*/ 916103 w 1413367"/>
                <a:gd name="connsiteY81" fmla="*/ 279721 h 1522526"/>
                <a:gd name="connsiteX82" fmla="*/ 978269 w 1413367"/>
                <a:gd name="connsiteY82" fmla="*/ 344718 h 1522526"/>
                <a:gd name="connsiteX83" fmla="*/ 969452 w 1413367"/>
                <a:gd name="connsiteY83" fmla="*/ 378896 h 1522526"/>
                <a:gd name="connsiteX84" fmla="*/ 969452 w 1413367"/>
                <a:gd name="connsiteY84" fmla="*/ 451651 h 1522526"/>
                <a:gd name="connsiteX85" fmla="*/ 1003488 w 1413367"/>
                <a:gd name="connsiteY85" fmla="*/ 478628 h 1522526"/>
                <a:gd name="connsiteX86" fmla="*/ 967232 w 1413367"/>
                <a:gd name="connsiteY86" fmla="*/ 638035 h 1522526"/>
                <a:gd name="connsiteX87" fmla="*/ 946515 w 1413367"/>
                <a:gd name="connsiteY87" fmla="*/ 651932 h 1522526"/>
                <a:gd name="connsiteX88" fmla="*/ 838644 w 1413367"/>
                <a:gd name="connsiteY88" fmla="*/ 831290 h 1522526"/>
                <a:gd name="connsiteX89" fmla="*/ 749707 w 1413367"/>
                <a:gd name="connsiteY89" fmla="*/ 893779 h 1522526"/>
                <a:gd name="connsiteX90" fmla="*/ 663982 w 1413367"/>
                <a:gd name="connsiteY90" fmla="*/ 893779 h 1522526"/>
                <a:gd name="connsiteX91" fmla="*/ 542921 w 1413367"/>
                <a:gd name="connsiteY91" fmla="*/ 821966 h 1522526"/>
                <a:gd name="connsiteX92" fmla="*/ 450782 w 1413367"/>
                <a:gd name="connsiteY92" fmla="*/ 643758 h 1522526"/>
                <a:gd name="connsiteX93" fmla="*/ 390111 w 1413367"/>
                <a:gd name="connsiteY93" fmla="*/ 503970 h 1522526"/>
                <a:gd name="connsiteX94" fmla="*/ 413787 w 1413367"/>
                <a:gd name="connsiteY94" fmla="*/ 464730 h 1522526"/>
                <a:gd name="connsiteX95" fmla="*/ 402973 w 1413367"/>
                <a:gd name="connsiteY95" fmla="*/ 399317 h 1522526"/>
                <a:gd name="connsiteX96" fmla="*/ 376911 w 1413367"/>
                <a:gd name="connsiteY96" fmla="*/ 419083 h 1522526"/>
                <a:gd name="connsiteX97" fmla="*/ 361036 w 1413367"/>
                <a:gd name="connsiteY97" fmla="*/ 438927 h 1522526"/>
                <a:gd name="connsiteX98" fmla="*/ 347145 w 1413367"/>
                <a:gd name="connsiteY98" fmla="*/ 476631 h 1522526"/>
                <a:gd name="connsiteX99" fmla="*/ 353098 w 1413367"/>
                <a:gd name="connsiteY99" fmla="*/ 514335 h 1522526"/>
                <a:gd name="connsiteX100" fmla="*/ 363020 w 1413367"/>
                <a:gd name="connsiteY100" fmla="*/ 571883 h 1522526"/>
                <a:gd name="connsiteX101" fmla="*/ 386833 w 1413367"/>
                <a:gd name="connsiteY101" fmla="*/ 665150 h 1522526"/>
                <a:gd name="connsiteX102" fmla="*/ 412630 w 1413367"/>
                <a:gd name="connsiteY102" fmla="*/ 686979 h 1522526"/>
                <a:gd name="connsiteX103" fmla="*/ 428506 w 1413367"/>
                <a:gd name="connsiteY103" fmla="*/ 728652 h 1522526"/>
                <a:gd name="connsiteX104" fmla="*/ 466210 w 1413367"/>
                <a:gd name="connsiteY104" fmla="*/ 802075 h 1522526"/>
                <a:gd name="connsiteX105" fmla="*/ 482085 w 1413367"/>
                <a:gd name="connsiteY105" fmla="*/ 847716 h 1522526"/>
                <a:gd name="connsiteX106" fmla="*/ 438428 w 1413367"/>
                <a:gd name="connsiteY106" fmla="*/ 859623 h 1522526"/>
                <a:gd name="connsiteX107" fmla="*/ 374927 w 1413367"/>
                <a:gd name="connsiteY107" fmla="*/ 867560 h 1522526"/>
                <a:gd name="connsiteX108" fmla="*/ 317379 w 1413367"/>
                <a:gd name="connsiteY108" fmla="*/ 853670 h 1522526"/>
                <a:gd name="connsiteX109" fmla="*/ 291581 w 1413367"/>
                <a:gd name="connsiteY109" fmla="*/ 810012 h 1522526"/>
                <a:gd name="connsiteX110" fmla="*/ 279675 w 1413367"/>
                <a:gd name="connsiteY110" fmla="*/ 732620 h 1522526"/>
                <a:gd name="connsiteX111" fmla="*/ 283644 w 1413367"/>
                <a:gd name="connsiteY111" fmla="*/ 631415 h 1522526"/>
                <a:gd name="connsiteX112" fmla="*/ 315394 w 1413367"/>
                <a:gd name="connsiteY112" fmla="*/ 415114 h 1522526"/>
                <a:gd name="connsiteX113" fmla="*/ 388817 w 1413367"/>
                <a:gd name="connsiteY113" fmla="*/ 194845 h 1522526"/>
                <a:gd name="connsiteX114" fmla="*/ 450334 w 1413367"/>
                <a:gd name="connsiteY114" fmla="*/ 93640 h 1522526"/>
                <a:gd name="connsiteX115" fmla="*/ 509867 w 1413367"/>
                <a:gd name="connsiteY115" fmla="*/ 44029 h 1522526"/>
                <a:gd name="connsiteX116" fmla="*/ 563446 w 1413367"/>
                <a:gd name="connsiteY116" fmla="*/ 36092 h 1522526"/>
                <a:gd name="connsiteX117" fmla="*/ 609087 w 1413367"/>
                <a:gd name="connsiteY117" fmla="*/ 4341 h 1522526"/>
                <a:gd name="connsiteX118" fmla="*/ 651876 w 1413367"/>
                <a:gd name="connsiteY118" fmla="*/ 0 h 1522526"/>
                <a:gd name="connsiteX0" fmla="*/ 992965 w 1487186"/>
                <a:gd name="connsiteY0" fmla="*/ 998817 h 1522526"/>
                <a:gd name="connsiteX1" fmla="*/ 1003490 w 1487186"/>
                <a:gd name="connsiteY1" fmla="*/ 1002500 h 1522526"/>
                <a:gd name="connsiteX2" fmla="*/ 1110648 w 1487186"/>
                <a:gd name="connsiteY2" fmla="*/ 1036732 h 1522526"/>
                <a:gd name="connsiteX3" fmla="*/ 1228224 w 1487186"/>
                <a:gd name="connsiteY3" fmla="*/ 1091799 h 1522526"/>
                <a:gd name="connsiteX4" fmla="*/ 1293710 w 1487186"/>
                <a:gd name="connsiteY4" fmla="*/ 1137937 h 1522526"/>
                <a:gd name="connsiteX5" fmla="*/ 1323178 w 1487186"/>
                <a:gd name="connsiteY5" fmla="*/ 1187646 h 1522526"/>
                <a:gd name="connsiteX6" fmla="*/ 1340257 w 1487186"/>
                <a:gd name="connsiteY6" fmla="*/ 1220010 h 1522526"/>
                <a:gd name="connsiteX7" fmla="*/ 1487186 w 1487186"/>
                <a:gd name="connsiteY7" fmla="*/ 1448990 h 1522526"/>
                <a:gd name="connsiteX8" fmla="*/ 1177029 w 1487186"/>
                <a:gd name="connsiteY8" fmla="*/ 1493045 h 1522526"/>
                <a:gd name="connsiteX9" fmla="*/ 1132974 w 1487186"/>
                <a:gd name="connsiteY9" fmla="*/ 1439469 h 1522526"/>
                <a:gd name="connsiteX10" fmla="*/ 1151130 w 1487186"/>
                <a:gd name="connsiteY10" fmla="*/ 1492451 h 1522526"/>
                <a:gd name="connsiteX11" fmla="*/ 267073 w 1487186"/>
                <a:gd name="connsiteY11" fmla="*/ 1497214 h 1522526"/>
                <a:gd name="connsiteX12" fmla="*/ 250922 w 1487186"/>
                <a:gd name="connsiteY12" fmla="*/ 1492951 h 1522526"/>
                <a:gd name="connsiteX13" fmla="*/ 273457 w 1487186"/>
                <a:gd name="connsiteY13" fmla="*/ 1446229 h 1522526"/>
                <a:gd name="connsiteX14" fmla="*/ 221069 w 1487186"/>
                <a:gd name="connsiteY14" fmla="*/ 1493854 h 1522526"/>
                <a:gd name="connsiteX15" fmla="*/ 668 w 1487186"/>
                <a:gd name="connsiteY15" fmla="*/ 1482327 h 1522526"/>
                <a:gd name="connsiteX16" fmla="*/ 61391 w 1487186"/>
                <a:gd name="connsiteY16" fmla="*/ 1223961 h 1522526"/>
                <a:gd name="connsiteX17" fmla="*/ 92644 w 1487186"/>
                <a:gd name="connsiteY17" fmla="*/ 1157285 h 1522526"/>
                <a:gd name="connsiteX18" fmla="*/ 153665 w 1487186"/>
                <a:gd name="connsiteY18" fmla="*/ 1120077 h 1522526"/>
                <a:gd name="connsiteX19" fmla="*/ 251893 w 1487186"/>
                <a:gd name="connsiteY19" fmla="*/ 1078404 h 1522526"/>
                <a:gd name="connsiteX20" fmla="*/ 376911 w 1487186"/>
                <a:gd name="connsiteY20" fmla="*/ 1029290 h 1522526"/>
                <a:gd name="connsiteX21" fmla="*/ 410479 w 1487186"/>
                <a:gd name="connsiteY21" fmla="*/ 1016502 h 1522526"/>
                <a:gd name="connsiteX22" fmla="*/ 592543 w 1487186"/>
                <a:gd name="connsiteY22" fmla="*/ 1272398 h 1522526"/>
                <a:gd name="connsiteX23" fmla="*/ 763993 w 1487186"/>
                <a:gd name="connsiteY23" fmla="*/ 1379555 h 1522526"/>
                <a:gd name="connsiteX24" fmla="*/ 883056 w 1487186"/>
                <a:gd name="connsiteY24" fmla="*/ 1243823 h 1522526"/>
                <a:gd name="connsiteX25" fmla="*/ 992965 w 1487186"/>
                <a:gd name="connsiteY25" fmla="*/ 998817 h 1522526"/>
                <a:gd name="connsiteX26" fmla="*/ 856178 w 1487186"/>
                <a:gd name="connsiteY26" fmla="*/ 852696 h 1522526"/>
                <a:gd name="connsiteX27" fmla="*/ 851682 w 1487186"/>
                <a:gd name="connsiteY27" fmla="*/ 923321 h 1522526"/>
                <a:gd name="connsiteX28" fmla="*/ 959840 w 1487186"/>
                <a:gd name="connsiteY28" fmla="*/ 978198 h 1522526"/>
                <a:gd name="connsiteX29" fmla="*/ 885437 w 1487186"/>
                <a:gd name="connsiteY29" fmla="*/ 1177148 h 1522526"/>
                <a:gd name="connsiteX30" fmla="*/ 747325 w 1487186"/>
                <a:gd name="connsiteY30" fmla="*/ 1341455 h 1522526"/>
                <a:gd name="connsiteX31" fmla="*/ 556825 w 1487186"/>
                <a:gd name="connsiteY31" fmla="*/ 1191436 h 1522526"/>
                <a:gd name="connsiteX32" fmla="*/ 439913 w 1487186"/>
                <a:gd name="connsiteY32" fmla="*/ 1004825 h 1522526"/>
                <a:gd name="connsiteX33" fmla="*/ 551936 w 1487186"/>
                <a:gd name="connsiteY33" fmla="*/ 931359 h 1522526"/>
                <a:gd name="connsiteX34" fmla="*/ 550504 w 1487186"/>
                <a:gd name="connsiteY34" fmla="*/ 858311 h 1522526"/>
                <a:gd name="connsiteX35" fmla="*/ 621119 w 1487186"/>
                <a:gd name="connsiteY35" fmla="*/ 900922 h 1522526"/>
                <a:gd name="connsiteX36" fmla="*/ 728276 w 1487186"/>
                <a:gd name="connsiteY36" fmla="*/ 915210 h 1522526"/>
                <a:gd name="connsiteX37" fmla="*/ 821144 w 1487186"/>
                <a:gd name="connsiteY37" fmla="*/ 874729 h 1522526"/>
                <a:gd name="connsiteX38" fmla="*/ 856178 w 1487186"/>
                <a:gd name="connsiteY38" fmla="*/ 852696 h 1522526"/>
                <a:gd name="connsiteX39" fmla="*/ 1041767 w 1487186"/>
                <a:gd name="connsiteY39" fmla="*/ 314309 h 1522526"/>
                <a:gd name="connsiteX40" fmla="*/ 1048139 w 1487186"/>
                <a:gd name="connsiteY40" fmla="*/ 320855 h 1522526"/>
                <a:gd name="connsiteX41" fmla="*/ 1074929 w 1487186"/>
                <a:gd name="connsiteY41" fmla="*/ 428013 h 1522526"/>
                <a:gd name="connsiteX42" fmla="*/ 1101718 w 1487186"/>
                <a:gd name="connsiteY42" fmla="*/ 569403 h 1522526"/>
                <a:gd name="connsiteX43" fmla="*/ 1110648 w 1487186"/>
                <a:gd name="connsiteY43" fmla="*/ 704839 h 1522526"/>
                <a:gd name="connsiteX44" fmla="*/ 1107671 w 1487186"/>
                <a:gd name="connsiteY44" fmla="*/ 789672 h 1522526"/>
                <a:gd name="connsiteX45" fmla="*/ 1082370 w 1487186"/>
                <a:gd name="connsiteY45" fmla="*/ 850693 h 1522526"/>
                <a:gd name="connsiteX46" fmla="*/ 1036232 w 1487186"/>
                <a:gd name="connsiteY46" fmla="*/ 859623 h 1522526"/>
                <a:gd name="connsiteX47" fmla="*/ 963305 w 1487186"/>
                <a:gd name="connsiteY47" fmla="*/ 853670 h 1522526"/>
                <a:gd name="connsiteX48" fmla="*/ 908238 w 1487186"/>
                <a:gd name="connsiteY48" fmla="*/ 834322 h 1522526"/>
                <a:gd name="connsiteX49" fmla="*/ 915679 w 1487186"/>
                <a:gd name="connsiteY49" fmla="*/ 813485 h 1522526"/>
                <a:gd name="connsiteX50" fmla="*/ 945445 w 1487186"/>
                <a:gd name="connsiteY50" fmla="*/ 773301 h 1522526"/>
                <a:gd name="connsiteX51" fmla="*/ 973724 w 1487186"/>
                <a:gd name="connsiteY51" fmla="*/ 704839 h 1522526"/>
                <a:gd name="connsiteX52" fmla="*/ 979677 w 1487186"/>
                <a:gd name="connsiteY52" fmla="*/ 675072 h 1522526"/>
                <a:gd name="connsiteX53" fmla="*/ 997536 w 1487186"/>
                <a:gd name="connsiteY53" fmla="*/ 655725 h 1522526"/>
                <a:gd name="connsiteX54" fmla="*/ 1022838 w 1487186"/>
                <a:gd name="connsiteY54" fmla="*/ 579821 h 1522526"/>
                <a:gd name="connsiteX55" fmla="*/ 1040697 w 1487186"/>
                <a:gd name="connsiteY55" fmla="*/ 499452 h 1522526"/>
                <a:gd name="connsiteX56" fmla="*/ 1042186 w 1487186"/>
                <a:gd name="connsiteY56" fmla="*/ 463733 h 1522526"/>
                <a:gd name="connsiteX57" fmla="*/ 1025814 w 1487186"/>
                <a:gd name="connsiteY57" fmla="*/ 430990 h 1522526"/>
                <a:gd name="connsiteX58" fmla="*/ 1009443 w 1487186"/>
                <a:gd name="connsiteY58" fmla="*/ 416107 h 1522526"/>
                <a:gd name="connsiteX59" fmla="*/ 1006466 w 1487186"/>
                <a:gd name="connsiteY59" fmla="*/ 386340 h 1522526"/>
                <a:gd name="connsiteX60" fmla="*/ 1009443 w 1487186"/>
                <a:gd name="connsiteY60" fmla="*/ 350621 h 1522526"/>
                <a:gd name="connsiteX61" fmla="*/ 1024326 w 1487186"/>
                <a:gd name="connsiteY61" fmla="*/ 328297 h 1522526"/>
                <a:gd name="connsiteX62" fmla="*/ 1041767 w 1487186"/>
                <a:gd name="connsiteY62" fmla="*/ 314309 h 1522526"/>
                <a:gd name="connsiteX63" fmla="*/ 616358 w 1487186"/>
                <a:gd name="connsiteY63" fmla="*/ 96060 h 1522526"/>
                <a:gd name="connsiteX64" fmla="*/ 509202 w 1487186"/>
                <a:gd name="connsiteY64" fmla="*/ 431816 h 1522526"/>
                <a:gd name="connsiteX65" fmla="*/ 654458 w 1487186"/>
                <a:gd name="connsiteY65" fmla="*/ 184165 h 1522526"/>
                <a:gd name="connsiteX66" fmla="*/ 616358 w 1487186"/>
                <a:gd name="connsiteY66" fmla="*/ 96060 h 1522526"/>
                <a:gd name="connsiteX67" fmla="*/ 651876 w 1487186"/>
                <a:gd name="connsiteY67" fmla="*/ 0 h 1522526"/>
                <a:gd name="connsiteX68" fmla="*/ 696401 w 1487186"/>
                <a:gd name="connsiteY68" fmla="*/ 372 h 1522526"/>
                <a:gd name="connsiteX69" fmla="*/ 757918 w 1487186"/>
                <a:gd name="connsiteY69" fmla="*/ 6326 h 1522526"/>
                <a:gd name="connsiteX70" fmla="*/ 829357 w 1487186"/>
                <a:gd name="connsiteY70" fmla="*/ 38076 h 1522526"/>
                <a:gd name="connsiteX71" fmla="*/ 910718 w 1487186"/>
                <a:gd name="connsiteY71" fmla="*/ 103562 h 1522526"/>
                <a:gd name="connsiteX72" fmla="*/ 1005970 w 1487186"/>
                <a:gd name="connsiteY72" fmla="*/ 216673 h 1522526"/>
                <a:gd name="connsiteX73" fmla="*/ 1041689 w 1487186"/>
                <a:gd name="connsiteY73" fmla="*/ 276206 h 1522526"/>
                <a:gd name="connsiteX74" fmla="*/ 1025814 w 1487186"/>
                <a:gd name="connsiteY74" fmla="*/ 313909 h 1522526"/>
                <a:gd name="connsiteX75" fmla="*/ 992079 w 1487186"/>
                <a:gd name="connsiteY75" fmla="*/ 331769 h 1522526"/>
                <a:gd name="connsiteX76" fmla="*/ 968266 w 1487186"/>
                <a:gd name="connsiteY76" fmla="*/ 311925 h 1522526"/>
                <a:gd name="connsiteX77" fmla="*/ 914687 w 1487186"/>
                <a:gd name="connsiteY77" fmla="*/ 256361 h 1522526"/>
                <a:gd name="connsiteX78" fmla="*/ 819435 w 1487186"/>
                <a:gd name="connsiteY78" fmla="*/ 210720 h 1522526"/>
                <a:gd name="connsiteX79" fmla="*/ 716246 w 1487186"/>
                <a:gd name="connsiteY79" fmla="*/ 210720 h 1522526"/>
                <a:gd name="connsiteX80" fmla="*/ 850617 w 1487186"/>
                <a:gd name="connsiteY80" fmla="*/ 240487 h 1522526"/>
                <a:gd name="connsiteX81" fmla="*/ 916103 w 1487186"/>
                <a:gd name="connsiteY81" fmla="*/ 279721 h 1522526"/>
                <a:gd name="connsiteX82" fmla="*/ 978269 w 1487186"/>
                <a:gd name="connsiteY82" fmla="*/ 344718 h 1522526"/>
                <a:gd name="connsiteX83" fmla="*/ 969452 w 1487186"/>
                <a:gd name="connsiteY83" fmla="*/ 378896 h 1522526"/>
                <a:gd name="connsiteX84" fmla="*/ 969452 w 1487186"/>
                <a:gd name="connsiteY84" fmla="*/ 451651 h 1522526"/>
                <a:gd name="connsiteX85" fmla="*/ 1003488 w 1487186"/>
                <a:gd name="connsiteY85" fmla="*/ 478628 h 1522526"/>
                <a:gd name="connsiteX86" fmla="*/ 967232 w 1487186"/>
                <a:gd name="connsiteY86" fmla="*/ 638035 h 1522526"/>
                <a:gd name="connsiteX87" fmla="*/ 946515 w 1487186"/>
                <a:gd name="connsiteY87" fmla="*/ 651932 h 1522526"/>
                <a:gd name="connsiteX88" fmla="*/ 838644 w 1487186"/>
                <a:gd name="connsiteY88" fmla="*/ 831290 h 1522526"/>
                <a:gd name="connsiteX89" fmla="*/ 749707 w 1487186"/>
                <a:gd name="connsiteY89" fmla="*/ 893779 h 1522526"/>
                <a:gd name="connsiteX90" fmla="*/ 663982 w 1487186"/>
                <a:gd name="connsiteY90" fmla="*/ 893779 h 1522526"/>
                <a:gd name="connsiteX91" fmla="*/ 542921 w 1487186"/>
                <a:gd name="connsiteY91" fmla="*/ 821966 h 1522526"/>
                <a:gd name="connsiteX92" fmla="*/ 450782 w 1487186"/>
                <a:gd name="connsiteY92" fmla="*/ 643758 h 1522526"/>
                <a:gd name="connsiteX93" fmla="*/ 390111 w 1487186"/>
                <a:gd name="connsiteY93" fmla="*/ 503970 h 1522526"/>
                <a:gd name="connsiteX94" fmla="*/ 413787 w 1487186"/>
                <a:gd name="connsiteY94" fmla="*/ 464730 h 1522526"/>
                <a:gd name="connsiteX95" fmla="*/ 402973 w 1487186"/>
                <a:gd name="connsiteY95" fmla="*/ 399317 h 1522526"/>
                <a:gd name="connsiteX96" fmla="*/ 376911 w 1487186"/>
                <a:gd name="connsiteY96" fmla="*/ 419083 h 1522526"/>
                <a:gd name="connsiteX97" fmla="*/ 361036 w 1487186"/>
                <a:gd name="connsiteY97" fmla="*/ 438927 h 1522526"/>
                <a:gd name="connsiteX98" fmla="*/ 347145 w 1487186"/>
                <a:gd name="connsiteY98" fmla="*/ 476631 h 1522526"/>
                <a:gd name="connsiteX99" fmla="*/ 353098 w 1487186"/>
                <a:gd name="connsiteY99" fmla="*/ 514335 h 1522526"/>
                <a:gd name="connsiteX100" fmla="*/ 363020 w 1487186"/>
                <a:gd name="connsiteY100" fmla="*/ 571883 h 1522526"/>
                <a:gd name="connsiteX101" fmla="*/ 386833 w 1487186"/>
                <a:gd name="connsiteY101" fmla="*/ 665150 h 1522526"/>
                <a:gd name="connsiteX102" fmla="*/ 412630 w 1487186"/>
                <a:gd name="connsiteY102" fmla="*/ 686979 h 1522526"/>
                <a:gd name="connsiteX103" fmla="*/ 428506 w 1487186"/>
                <a:gd name="connsiteY103" fmla="*/ 728652 h 1522526"/>
                <a:gd name="connsiteX104" fmla="*/ 466210 w 1487186"/>
                <a:gd name="connsiteY104" fmla="*/ 802075 h 1522526"/>
                <a:gd name="connsiteX105" fmla="*/ 482085 w 1487186"/>
                <a:gd name="connsiteY105" fmla="*/ 847716 h 1522526"/>
                <a:gd name="connsiteX106" fmla="*/ 438428 w 1487186"/>
                <a:gd name="connsiteY106" fmla="*/ 859623 h 1522526"/>
                <a:gd name="connsiteX107" fmla="*/ 374927 w 1487186"/>
                <a:gd name="connsiteY107" fmla="*/ 867560 h 1522526"/>
                <a:gd name="connsiteX108" fmla="*/ 317379 w 1487186"/>
                <a:gd name="connsiteY108" fmla="*/ 853670 h 1522526"/>
                <a:gd name="connsiteX109" fmla="*/ 291581 w 1487186"/>
                <a:gd name="connsiteY109" fmla="*/ 810012 h 1522526"/>
                <a:gd name="connsiteX110" fmla="*/ 279675 w 1487186"/>
                <a:gd name="connsiteY110" fmla="*/ 732620 h 1522526"/>
                <a:gd name="connsiteX111" fmla="*/ 283644 w 1487186"/>
                <a:gd name="connsiteY111" fmla="*/ 631415 h 1522526"/>
                <a:gd name="connsiteX112" fmla="*/ 315394 w 1487186"/>
                <a:gd name="connsiteY112" fmla="*/ 415114 h 1522526"/>
                <a:gd name="connsiteX113" fmla="*/ 388817 w 1487186"/>
                <a:gd name="connsiteY113" fmla="*/ 194845 h 1522526"/>
                <a:gd name="connsiteX114" fmla="*/ 450334 w 1487186"/>
                <a:gd name="connsiteY114" fmla="*/ 93640 h 1522526"/>
                <a:gd name="connsiteX115" fmla="*/ 509867 w 1487186"/>
                <a:gd name="connsiteY115" fmla="*/ 44029 h 1522526"/>
                <a:gd name="connsiteX116" fmla="*/ 563446 w 1487186"/>
                <a:gd name="connsiteY116" fmla="*/ 36092 h 1522526"/>
                <a:gd name="connsiteX117" fmla="*/ 609087 w 1487186"/>
                <a:gd name="connsiteY117" fmla="*/ 4341 h 1522526"/>
                <a:gd name="connsiteX118" fmla="*/ 651876 w 1487186"/>
                <a:gd name="connsiteY118" fmla="*/ 0 h 1522526"/>
                <a:gd name="connsiteX0" fmla="*/ 992965 w 1489754"/>
                <a:gd name="connsiteY0" fmla="*/ 998817 h 1522526"/>
                <a:gd name="connsiteX1" fmla="*/ 1003490 w 1489754"/>
                <a:gd name="connsiteY1" fmla="*/ 1002500 h 1522526"/>
                <a:gd name="connsiteX2" fmla="*/ 1110648 w 1489754"/>
                <a:gd name="connsiteY2" fmla="*/ 1036732 h 1522526"/>
                <a:gd name="connsiteX3" fmla="*/ 1228224 w 1489754"/>
                <a:gd name="connsiteY3" fmla="*/ 1091799 h 1522526"/>
                <a:gd name="connsiteX4" fmla="*/ 1293710 w 1489754"/>
                <a:gd name="connsiteY4" fmla="*/ 1137937 h 1522526"/>
                <a:gd name="connsiteX5" fmla="*/ 1323178 w 1489754"/>
                <a:gd name="connsiteY5" fmla="*/ 1187646 h 1522526"/>
                <a:gd name="connsiteX6" fmla="*/ 1487186 w 1489754"/>
                <a:gd name="connsiteY6" fmla="*/ 1448990 h 1522526"/>
                <a:gd name="connsiteX7" fmla="*/ 1177029 w 1489754"/>
                <a:gd name="connsiteY7" fmla="*/ 1493045 h 1522526"/>
                <a:gd name="connsiteX8" fmla="*/ 1132974 w 1489754"/>
                <a:gd name="connsiteY8" fmla="*/ 1439469 h 1522526"/>
                <a:gd name="connsiteX9" fmla="*/ 1151130 w 1489754"/>
                <a:gd name="connsiteY9" fmla="*/ 1492451 h 1522526"/>
                <a:gd name="connsiteX10" fmla="*/ 267073 w 1489754"/>
                <a:gd name="connsiteY10" fmla="*/ 1497214 h 1522526"/>
                <a:gd name="connsiteX11" fmla="*/ 250922 w 1489754"/>
                <a:gd name="connsiteY11" fmla="*/ 1492951 h 1522526"/>
                <a:gd name="connsiteX12" fmla="*/ 273457 w 1489754"/>
                <a:gd name="connsiteY12" fmla="*/ 1446229 h 1522526"/>
                <a:gd name="connsiteX13" fmla="*/ 221069 w 1489754"/>
                <a:gd name="connsiteY13" fmla="*/ 1493854 h 1522526"/>
                <a:gd name="connsiteX14" fmla="*/ 668 w 1489754"/>
                <a:gd name="connsiteY14" fmla="*/ 1482327 h 1522526"/>
                <a:gd name="connsiteX15" fmla="*/ 61391 w 1489754"/>
                <a:gd name="connsiteY15" fmla="*/ 1223961 h 1522526"/>
                <a:gd name="connsiteX16" fmla="*/ 92644 w 1489754"/>
                <a:gd name="connsiteY16" fmla="*/ 1157285 h 1522526"/>
                <a:gd name="connsiteX17" fmla="*/ 153665 w 1489754"/>
                <a:gd name="connsiteY17" fmla="*/ 1120077 h 1522526"/>
                <a:gd name="connsiteX18" fmla="*/ 251893 w 1489754"/>
                <a:gd name="connsiteY18" fmla="*/ 1078404 h 1522526"/>
                <a:gd name="connsiteX19" fmla="*/ 376911 w 1489754"/>
                <a:gd name="connsiteY19" fmla="*/ 1029290 h 1522526"/>
                <a:gd name="connsiteX20" fmla="*/ 410479 w 1489754"/>
                <a:gd name="connsiteY20" fmla="*/ 1016502 h 1522526"/>
                <a:gd name="connsiteX21" fmla="*/ 592543 w 1489754"/>
                <a:gd name="connsiteY21" fmla="*/ 1272398 h 1522526"/>
                <a:gd name="connsiteX22" fmla="*/ 763993 w 1489754"/>
                <a:gd name="connsiteY22" fmla="*/ 1379555 h 1522526"/>
                <a:gd name="connsiteX23" fmla="*/ 883056 w 1489754"/>
                <a:gd name="connsiteY23" fmla="*/ 1243823 h 1522526"/>
                <a:gd name="connsiteX24" fmla="*/ 992965 w 1489754"/>
                <a:gd name="connsiteY24" fmla="*/ 998817 h 1522526"/>
                <a:gd name="connsiteX25" fmla="*/ 856178 w 1489754"/>
                <a:gd name="connsiteY25" fmla="*/ 852696 h 1522526"/>
                <a:gd name="connsiteX26" fmla="*/ 851682 w 1489754"/>
                <a:gd name="connsiteY26" fmla="*/ 923321 h 1522526"/>
                <a:gd name="connsiteX27" fmla="*/ 959840 w 1489754"/>
                <a:gd name="connsiteY27" fmla="*/ 978198 h 1522526"/>
                <a:gd name="connsiteX28" fmla="*/ 885437 w 1489754"/>
                <a:gd name="connsiteY28" fmla="*/ 1177148 h 1522526"/>
                <a:gd name="connsiteX29" fmla="*/ 747325 w 1489754"/>
                <a:gd name="connsiteY29" fmla="*/ 1341455 h 1522526"/>
                <a:gd name="connsiteX30" fmla="*/ 556825 w 1489754"/>
                <a:gd name="connsiteY30" fmla="*/ 1191436 h 1522526"/>
                <a:gd name="connsiteX31" fmla="*/ 439913 w 1489754"/>
                <a:gd name="connsiteY31" fmla="*/ 1004825 h 1522526"/>
                <a:gd name="connsiteX32" fmla="*/ 551936 w 1489754"/>
                <a:gd name="connsiteY32" fmla="*/ 931359 h 1522526"/>
                <a:gd name="connsiteX33" fmla="*/ 550504 w 1489754"/>
                <a:gd name="connsiteY33" fmla="*/ 858311 h 1522526"/>
                <a:gd name="connsiteX34" fmla="*/ 621119 w 1489754"/>
                <a:gd name="connsiteY34" fmla="*/ 900922 h 1522526"/>
                <a:gd name="connsiteX35" fmla="*/ 728276 w 1489754"/>
                <a:gd name="connsiteY35" fmla="*/ 915210 h 1522526"/>
                <a:gd name="connsiteX36" fmla="*/ 821144 w 1489754"/>
                <a:gd name="connsiteY36" fmla="*/ 874729 h 1522526"/>
                <a:gd name="connsiteX37" fmla="*/ 856178 w 1489754"/>
                <a:gd name="connsiteY37" fmla="*/ 852696 h 1522526"/>
                <a:gd name="connsiteX38" fmla="*/ 1041767 w 1489754"/>
                <a:gd name="connsiteY38" fmla="*/ 314309 h 1522526"/>
                <a:gd name="connsiteX39" fmla="*/ 1048139 w 1489754"/>
                <a:gd name="connsiteY39" fmla="*/ 320855 h 1522526"/>
                <a:gd name="connsiteX40" fmla="*/ 1074929 w 1489754"/>
                <a:gd name="connsiteY40" fmla="*/ 428013 h 1522526"/>
                <a:gd name="connsiteX41" fmla="*/ 1101718 w 1489754"/>
                <a:gd name="connsiteY41" fmla="*/ 569403 h 1522526"/>
                <a:gd name="connsiteX42" fmla="*/ 1110648 w 1489754"/>
                <a:gd name="connsiteY42" fmla="*/ 704839 h 1522526"/>
                <a:gd name="connsiteX43" fmla="*/ 1107671 w 1489754"/>
                <a:gd name="connsiteY43" fmla="*/ 789672 h 1522526"/>
                <a:gd name="connsiteX44" fmla="*/ 1082370 w 1489754"/>
                <a:gd name="connsiteY44" fmla="*/ 850693 h 1522526"/>
                <a:gd name="connsiteX45" fmla="*/ 1036232 w 1489754"/>
                <a:gd name="connsiteY45" fmla="*/ 859623 h 1522526"/>
                <a:gd name="connsiteX46" fmla="*/ 963305 w 1489754"/>
                <a:gd name="connsiteY46" fmla="*/ 853670 h 1522526"/>
                <a:gd name="connsiteX47" fmla="*/ 908238 w 1489754"/>
                <a:gd name="connsiteY47" fmla="*/ 834322 h 1522526"/>
                <a:gd name="connsiteX48" fmla="*/ 915679 w 1489754"/>
                <a:gd name="connsiteY48" fmla="*/ 813485 h 1522526"/>
                <a:gd name="connsiteX49" fmla="*/ 945445 w 1489754"/>
                <a:gd name="connsiteY49" fmla="*/ 773301 h 1522526"/>
                <a:gd name="connsiteX50" fmla="*/ 973724 w 1489754"/>
                <a:gd name="connsiteY50" fmla="*/ 704839 h 1522526"/>
                <a:gd name="connsiteX51" fmla="*/ 979677 w 1489754"/>
                <a:gd name="connsiteY51" fmla="*/ 675072 h 1522526"/>
                <a:gd name="connsiteX52" fmla="*/ 997536 w 1489754"/>
                <a:gd name="connsiteY52" fmla="*/ 655725 h 1522526"/>
                <a:gd name="connsiteX53" fmla="*/ 1022838 w 1489754"/>
                <a:gd name="connsiteY53" fmla="*/ 579821 h 1522526"/>
                <a:gd name="connsiteX54" fmla="*/ 1040697 w 1489754"/>
                <a:gd name="connsiteY54" fmla="*/ 499452 h 1522526"/>
                <a:gd name="connsiteX55" fmla="*/ 1042186 w 1489754"/>
                <a:gd name="connsiteY55" fmla="*/ 463733 h 1522526"/>
                <a:gd name="connsiteX56" fmla="*/ 1025814 w 1489754"/>
                <a:gd name="connsiteY56" fmla="*/ 430990 h 1522526"/>
                <a:gd name="connsiteX57" fmla="*/ 1009443 w 1489754"/>
                <a:gd name="connsiteY57" fmla="*/ 416107 h 1522526"/>
                <a:gd name="connsiteX58" fmla="*/ 1006466 w 1489754"/>
                <a:gd name="connsiteY58" fmla="*/ 386340 h 1522526"/>
                <a:gd name="connsiteX59" fmla="*/ 1009443 w 1489754"/>
                <a:gd name="connsiteY59" fmla="*/ 350621 h 1522526"/>
                <a:gd name="connsiteX60" fmla="*/ 1024326 w 1489754"/>
                <a:gd name="connsiteY60" fmla="*/ 328297 h 1522526"/>
                <a:gd name="connsiteX61" fmla="*/ 1041767 w 1489754"/>
                <a:gd name="connsiteY61" fmla="*/ 314309 h 1522526"/>
                <a:gd name="connsiteX62" fmla="*/ 616358 w 1489754"/>
                <a:gd name="connsiteY62" fmla="*/ 96060 h 1522526"/>
                <a:gd name="connsiteX63" fmla="*/ 509202 w 1489754"/>
                <a:gd name="connsiteY63" fmla="*/ 431816 h 1522526"/>
                <a:gd name="connsiteX64" fmla="*/ 654458 w 1489754"/>
                <a:gd name="connsiteY64" fmla="*/ 184165 h 1522526"/>
                <a:gd name="connsiteX65" fmla="*/ 616358 w 1489754"/>
                <a:gd name="connsiteY65" fmla="*/ 96060 h 1522526"/>
                <a:gd name="connsiteX66" fmla="*/ 651876 w 1489754"/>
                <a:gd name="connsiteY66" fmla="*/ 0 h 1522526"/>
                <a:gd name="connsiteX67" fmla="*/ 696401 w 1489754"/>
                <a:gd name="connsiteY67" fmla="*/ 372 h 1522526"/>
                <a:gd name="connsiteX68" fmla="*/ 757918 w 1489754"/>
                <a:gd name="connsiteY68" fmla="*/ 6326 h 1522526"/>
                <a:gd name="connsiteX69" fmla="*/ 829357 w 1489754"/>
                <a:gd name="connsiteY69" fmla="*/ 38076 h 1522526"/>
                <a:gd name="connsiteX70" fmla="*/ 910718 w 1489754"/>
                <a:gd name="connsiteY70" fmla="*/ 103562 h 1522526"/>
                <a:gd name="connsiteX71" fmla="*/ 1005970 w 1489754"/>
                <a:gd name="connsiteY71" fmla="*/ 216673 h 1522526"/>
                <a:gd name="connsiteX72" fmla="*/ 1041689 w 1489754"/>
                <a:gd name="connsiteY72" fmla="*/ 276206 h 1522526"/>
                <a:gd name="connsiteX73" fmla="*/ 1025814 w 1489754"/>
                <a:gd name="connsiteY73" fmla="*/ 313909 h 1522526"/>
                <a:gd name="connsiteX74" fmla="*/ 992079 w 1489754"/>
                <a:gd name="connsiteY74" fmla="*/ 331769 h 1522526"/>
                <a:gd name="connsiteX75" fmla="*/ 968266 w 1489754"/>
                <a:gd name="connsiteY75" fmla="*/ 311925 h 1522526"/>
                <a:gd name="connsiteX76" fmla="*/ 914687 w 1489754"/>
                <a:gd name="connsiteY76" fmla="*/ 256361 h 1522526"/>
                <a:gd name="connsiteX77" fmla="*/ 819435 w 1489754"/>
                <a:gd name="connsiteY77" fmla="*/ 210720 h 1522526"/>
                <a:gd name="connsiteX78" fmla="*/ 716246 w 1489754"/>
                <a:gd name="connsiteY78" fmla="*/ 210720 h 1522526"/>
                <a:gd name="connsiteX79" fmla="*/ 850617 w 1489754"/>
                <a:gd name="connsiteY79" fmla="*/ 240487 h 1522526"/>
                <a:gd name="connsiteX80" fmla="*/ 916103 w 1489754"/>
                <a:gd name="connsiteY80" fmla="*/ 279721 h 1522526"/>
                <a:gd name="connsiteX81" fmla="*/ 978269 w 1489754"/>
                <a:gd name="connsiteY81" fmla="*/ 344718 h 1522526"/>
                <a:gd name="connsiteX82" fmla="*/ 969452 w 1489754"/>
                <a:gd name="connsiteY82" fmla="*/ 378896 h 1522526"/>
                <a:gd name="connsiteX83" fmla="*/ 969452 w 1489754"/>
                <a:gd name="connsiteY83" fmla="*/ 451651 h 1522526"/>
                <a:gd name="connsiteX84" fmla="*/ 1003488 w 1489754"/>
                <a:gd name="connsiteY84" fmla="*/ 478628 h 1522526"/>
                <a:gd name="connsiteX85" fmla="*/ 967232 w 1489754"/>
                <a:gd name="connsiteY85" fmla="*/ 638035 h 1522526"/>
                <a:gd name="connsiteX86" fmla="*/ 946515 w 1489754"/>
                <a:gd name="connsiteY86" fmla="*/ 651932 h 1522526"/>
                <a:gd name="connsiteX87" fmla="*/ 838644 w 1489754"/>
                <a:gd name="connsiteY87" fmla="*/ 831290 h 1522526"/>
                <a:gd name="connsiteX88" fmla="*/ 749707 w 1489754"/>
                <a:gd name="connsiteY88" fmla="*/ 893779 h 1522526"/>
                <a:gd name="connsiteX89" fmla="*/ 663982 w 1489754"/>
                <a:gd name="connsiteY89" fmla="*/ 893779 h 1522526"/>
                <a:gd name="connsiteX90" fmla="*/ 542921 w 1489754"/>
                <a:gd name="connsiteY90" fmla="*/ 821966 h 1522526"/>
                <a:gd name="connsiteX91" fmla="*/ 450782 w 1489754"/>
                <a:gd name="connsiteY91" fmla="*/ 643758 h 1522526"/>
                <a:gd name="connsiteX92" fmla="*/ 390111 w 1489754"/>
                <a:gd name="connsiteY92" fmla="*/ 503970 h 1522526"/>
                <a:gd name="connsiteX93" fmla="*/ 413787 w 1489754"/>
                <a:gd name="connsiteY93" fmla="*/ 464730 h 1522526"/>
                <a:gd name="connsiteX94" fmla="*/ 402973 w 1489754"/>
                <a:gd name="connsiteY94" fmla="*/ 399317 h 1522526"/>
                <a:gd name="connsiteX95" fmla="*/ 376911 w 1489754"/>
                <a:gd name="connsiteY95" fmla="*/ 419083 h 1522526"/>
                <a:gd name="connsiteX96" fmla="*/ 361036 w 1489754"/>
                <a:gd name="connsiteY96" fmla="*/ 438927 h 1522526"/>
                <a:gd name="connsiteX97" fmla="*/ 347145 w 1489754"/>
                <a:gd name="connsiteY97" fmla="*/ 476631 h 1522526"/>
                <a:gd name="connsiteX98" fmla="*/ 353098 w 1489754"/>
                <a:gd name="connsiteY98" fmla="*/ 514335 h 1522526"/>
                <a:gd name="connsiteX99" fmla="*/ 363020 w 1489754"/>
                <a:gd name="connsiteY99" fmla="*/ 571883 h 1522526"/>
                <a:gd name="connsiteX100" fmla="*/ 386833 w 1489754"/>
                <a:gd name="connsiteY100" fmla="*/ 665150 h 1522526"/>
                <a:gd name="connsiteX101" fmla="*/ 412630 w 1489754"/>
                <a:gd name="connsiteY101" fmla="*/ 686979 h 1522526"/>
                <a:gd name="connsiteX102" fmla="*/ 428506 w 1489754"/>
                <a:gd name="connsiteY102" fmla="*/ 728652 h 1522526"/>
                <a:gd name="connsiteX103" fmla="*/ 466210 w 1489754"/>
                <a:gd name="connsiteY103" fmla="*/ 802075 h 1522526"/>
                <a:gd name="connsiteX104" fmla="*/ 482085 w 1489754"/>
                <a:gd name="connsiteY104" fmla="*/ 847716 h 1522526"/>
                <a:gd name="connsiteX105" fmla="*/ 438428 w 1489754"/>
                <a:gd name="connsiteY105" fmla="*/ 859623 h 1522526"/>
                <a:gd name="connsiteX106" fmla="*/ 374927 w 1489754"/>
                <a:gd name="connsiteY106" fmla="*/ 867560 h 1522526"/>
                <a:gd name="connsiteX107" fmla="*/ 317379 w 1489754"/>
                <a:gd name="connsiteY107" fmla="*/ 853670 h 1522526"/>
                <a:gd name="connsiteX108" fmla="*/ 291581 w 1489754"/>
                <a:gd name="connsiteY108" fmla="*/ 810012 h 1522526"/>
                <a:gd name="connsiteX109" fmla="*/ 279675 w 1489754"/>
                <a:gd name="connsiteY109" fmla="*/ 732620 h 1522526"/>
                <a:gd name="connsiteX110" fmla="*/ 283644 w 1489754"/>
                <a:gd name="connsiteY110" fmla="*/ 631415 h 1522526"/>
                <a:gd name="connsiteX111" fmla="*/ 315394 w 1489754"/>
                <a:gd name="connsiteY111" fmla="*/ 415114 h 1522526"/>
                <a:gd name="connsiteX112" fmla="*/ 388817 w 1489754"/>
                <a:gd name="connsiteY112" fmla="*/ 194845 h 1522526"/>
                <a:gd name="connsiteX113" fmla="*/ 450334 w 1489754"/>
                <a:gd name="connsiteY113" fmla="*/ 93640 h 1522526"/>
                <a:gd name="connsiteX114" fmla="*/ 509867 w 1489754"/>
                <a:gd name="connsiteY114" fmla="*/ 44029 h 1522526"/>
                <a:gd name="connsiteX115" fmla="*/ 563446 w 1489754"/>
                <a:gd name="connsiteY115" fmla="*/ 36092 h 1522526"/>
                <a:gd name="connsiteX116" fmla="*/ 609087 w 1489754"/>
                <a:gd name="connsiteY116" fmla="*/ 4341 h 1522526"/>
                <a:gd name="connsiteX117" fmla="*/ 651876 w 1489754"/>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228224 w 1490589"/>
                <a:gd name="connsiteY3" fmla="*/ 1091799 h 1522526"/>
                <a:gd name="connsiteX4" fmla="*/ 1293710 w 1490589"/>
                <a:gd name="connsiteY4" fmla="*/ 1137937 h 1522526"/>
                <a:gd name="connsiteX5" fmla="*/ 1366040 w 1490589"/>
                <a:gd name="connsiteY5" fmla="*/ 1185265 h 1522526"/>
                <a:gd name="connsiteX6" fmla="*/ 1487186 w 1490589"/>
                <a:gd name="connsiteY6" fmla="*/ 1448990 h 1522526"/>
                <a:gd name="connsiteX7" fmla="*/ 1177029 w 1490589"/>
                <a:gd name="connsiteY7" fmla="*/ 1493045 h 1522526"/>
                <a:gd name="connsiteX8" fmla="*/ 1132974 w 1490589"/>
                <a:gd name="connsiteY8" fmla="*/ 1439469 h 1522526"/>
                <a:gd name="connsiteX9" fmla="*/ 1151130 w 1490589"/>
                <a:gd name="connsiteY9" fmla="*/ 1492451 h 1522526"/>
                <a:gd name="connsiteX10" fmla="*/ 267073 w 1490589"/>
                <a:gd name="connsiteY10" fmla="*/ 1497214 h 1522526"/>
                <a:gd name="connsiteX11" fmla="*/ 250922 w 1490589"/>
                <a:gd name="connsiteY11" fmla="*/ 1492951 h 1522526"/>
                <a:gd name="connsiteX12" fmla="*/ 273457 w 1490589"/>
                <a:gd name="connsiteY12" fmla="*/ 1446229 h 1522526"/>
                <a:gd name="connsiteX13" fmla="*/ 221069 w 1490589"/>
                <a:gd name="connsiteY13" fmla="*/ 1493854 h 1522526"/>
                <a:gd name="connsiteX14" fmla="*/ 668 w 1490589"/>
                <a:gd name="connsiteY14" fmla="*/ 1482327 h 1522526"/>
                <a:gd name="connsiteX15" fmla="*/ 61391 w 1490589"/>
                <a:gd name="connsiteY15" fmla="*/ 1223961 h 1522526"/>
                <a:gd name="connsiteX16" fmla="*/ 92644 w 1490589"/>
                <a:gd name="connsiteY16" fmla="*/ 1157285 h 1522526"/>
                <a:gd name="connsiteX17" fmla="*/ 153665 w 1490589"/>
                <a:gd name="connsiteY17" fmla="*/ 1120077 h 1522526"/>
                <a:gd name="connsiteX18" fmla="*/ 251893 w 1490589"/>
                <a:gd name="connsiteY18" fmla="*/ 1078404 h 1522526"/>
                <a:gd name="connsiteX19" fmla="*/ 376911 w 1490589"/>
                <a:gd name="connsiteY19" fmla="*/ 1029290 h 1522526"/>
                <a:gd name="connsiteX20" fmla="*/ 410479 w 1490589"/>
                <a:gd name="connsiteY20" fmla="*/ 1016502 h 1522526"/>
                <a:gd name="connsiteX21" fmla="*/ 592543 w 1490589"/>
                <a:gd name="connsiteY21" fmla="*/ 1272398 h 1522526"/>
                <a:gd name="connsiteX22" fmla="*/ 763993 w 1490589"/>
                <a:gd name="connsiteY22" fmla="*/ 1379555 h 1522526"/>
                <a:gd name="connsiteX23" fmla="*/ 883056 w 1490589"/>
                <a:gd name="connsiteY23" fmla="*/ 1243823 h 1522526"/>
                <a:gd name="connsiteX24" fmla="*/ 992965 w 1490589"/>
                <a:gd name="connsiteY24" fmla="*/ 998817 h 1522526"/>
                <a:gd name="connsiteX25" fmla="*/ 856178 w 1490589"/>
                <a:gd name="connsiteY25" fmla="*/ 852696 h 1522526"/>
                <a:gd name="connsiteX26" fmla="*/ 851682 w 1490589"/>
                <a:gd name="connsiteY26" fmla="*/ 923321 h 1522526"/>
                <a:gd name="connsiteX27" fmla="*/ 959840 w 1490589"/>
                <a:gd name="connsiteY27" fmla="*/ 978198 h 1522526"/>
                <a:gd name="connsiteX28" fmla="*/ 885437 w 1490589"/>
                <a:gd name="connsiteY28" fmla="*/ 1177148 h 1522526"/>
                <a:gd name="connsiteX29" fmla="*/ 747325 w 1490589"/>
                <a:gd name="connsiteY29" fmla="*/ 1341455 h 1522526"/>
                <a:gd name="connsiteX30" fmla="*/ 556825 w 1490589"/>
                <a:gd name="connsiteY30" fmla="*/ 1191436 h 1522526"/>
                <a:gd name="connsiteX31" fmla="*/ 439913 w 1490589"/>
                <a:gd name="connsiteY31" fmla="*/ 1004825 h 1522526"/>
                <a:gd name="connsiteX32" fmla="*/ 551936 w 1490589"/>
                <a:gd name="connsiteY32" fmla="*/ 931359 h 1522526"/>
                <a:gd name="connsiteX33" fmla="*/ 550504 w 1490589"/>
                <a:gd name="connsiteY33" fmla="*/ 858311 h 1522526"/>
                <a:gd name="connsiteX34" fmla="*/ 621119 w 1490589"/>
                <a:gd name="connsiteY34" fmla="*/ 900922 h 1522526"/>
                <a:gd name="connsiteX35" fmla="*/ 728276 w 1490589"/>
                <a:gd name="connsiteY35" fmla="*/ 915210 h 1522526"/>
                <a:gd name="connsiteX36" fmla="*/ 821144 w 1490589"/>
                <a:gd name="connsiteY36" fmla="*/ 874729 h 1522526"/>
                <a:gd name="connsiteX37" fmla="*/ 856178 w 1490589"/>
                <a:gd name="connsiteY37" fmla="*/ 852696 h 1522526"/>
                <a:gd name="connsiteX38" fmla="*/ 1041767 w 1490589"/>
                <a:gd name="connsiteY38" fmla="*/ 314309 h 1522526"/>
                <a:gd name="connsiteX39" fmla="*/ 1048139 w 1490589"/>
                <a:gd name="connsiteY39" fmla="*/ 320855 h 1522526"/>
                <a:gd name="connsiteX40" fmla="*/ 1074929 w 1490589"/>
                <a:gd name="connsiteY40" fmla="*/ 428013 h 1522526"/>
                <a:gd name="connsiteX41" fmla="*/ 1101718 w 1490589"/>
                <a:gd name="connsiteY41" fmla="*/ 569403 h 1522526"/>
                <a:gd name="connsiteX42" fmla="*/ 1110648 w 1490589"/>
                <a:gd name="connsiteY42" fmla="*/ 704839 h 1522526"/>
                <a:gd name="connsiteX43" fmla="*/ 1107671 w 1490589"/>
                <a:gd name="connsiteY43" fmla="*/ 789672 h 1522526"/>
                <a:gd name="connsiteX44" fmla="*/ 1082370 w 1490589"/>
                <a:gd name="connsiteY44" fmla="*/ 850693 h 1522526"/>
                <a:gd name="connsiteX45" fmla="*/ 1036232 w 1490589"/>
                <a:gd name="connsiteY45" fmla="*/ 859623 h 1522526"/>
                <a:gd name="connsiteX46" fmla="*/ 963305 w 1490589"/>
                <a:gd name="connsiteY46" fmla="*/ 853670 h 1522526"/>
                <a:gd name="connsiteX47" fmla="*/ 908238 w 1490589"/>
                <a:gd name="connsiteY47" fmla="*/ 834322 h 1522526"/>
                <a:gd name="connsiteX48" fmla="*/ 915679 w 1490589"/>
                <a:gd name="connsiteY48" fmla="*/ 813485 h 1522526"/>
                <a:gd name="connsiteX49" fmla="*/ 945445 w 1490589"/>
                <a:gd name="connsiteY49" fmla="*/ 773301 h 1522526"/>
                <a:gd name="connsiteX50" fmla="*/ 973724 w 1490589"/>
                <a:gd name="connsiteY50" fmla="*/ 704839 h 1522526"/>
                <a:gd name="connsiteX51" fmla="*/ 979677 w 1490589"/>
                <a:gd name="connsiteY51" fmla="*/ 675072 h 1522526"/>
                <a:gd name="connsiteX52" fmla="*/ 997536 w 1490589"/>
                <a:gd name="connsiteY52" fmla="*/ 655725 h 1522526"/>
                <a:gd name="connsiteX53" fmla="*/ 1022838 w 1490589"/>
                <a:gd name="connsiteY53" fmla="*/ 579821 h 1522526"/>
                <a:gd name="connsiteX54" fmla="*/ 1040697 w 1490589"/>
                <a:gd name="connsiteY54" fmla="*/ 499452 h 1522526"/>
                <a:gd name="connsiteX55" fmla="*/ 1042186 w 1490589"/>
                <a:gd name="connsiteY55" fmla="*/ 463733 h 1522526"/>
                <a:gd name="connsiteX56" fmla="*/ 1025814 w 1490589"/>
                <a:gd name="connsiteY56" fmla="*/ 430990 h 1522526"/>
                <a:gd name="connsiteX57" fmla="*/ 1009443 w 1490589"/>
                <a:gd name="connsiteY57" fmla="*/ 416107 h 1522526"/>
                <a:gd name="connsiteX58" fmla="*/ 1006466 w 1490589"/>
                <a:gd name="connsiteY58" fmla="*/ 386340 h 1522526"/>
                <a:gd name="connsiteX59" fmla="*/ 1009443 w 1490589"/>
                <a:gd name="connsiteY59" fmla="*/ 350621 h 1522526"/>
                <a:gd name="connsiteX60" fmla="*/ 1024326 w 1490589"/>
                <a:gd name="connsiteY60" fmla="*/ 328297 h 1522526"/>
                <a:gd name="connsiteX61" fmla="*/ 1041767 w 1490589"/>
                <a:gd name="connsiteY61" fmla="*/ 314309 h 1522526"/>
                <a:gd name="connsiteX62" fmla="*/ 616358 w 1490589"/>
                <a:gd name="connsiteY62" fmla="*/ 96060 h 1522526"/>
                <a:gd name="connsiteX63" fmla="*/ 509202 w 1490589"/>
                <a:gd name="connsiteY63" fmla="*/ 431816 h 1522526"/>
                <a:gd name="connsiteX64" fmla="*/ 654458 w 1490589"/>
                <a:gd name="connsiteY64" fmla="*/ 184165 h 1522526"/>
                <a:gd name="connsiteX65" fmla="*/ 616358 w 1490589"/>
                <a:gd name="connsiteY65" fmla="*/ 96060 h 1522526"/>
                <a:gd name="connsiteX66" fmla="*/ 651876 w 1490589"/>
                <a:gd name="connsiteY66" fmla="*/ 0 h 1522526"/>
                <a:gd name="connsiteX67" fmla="*/ 696401 w 1490589"/>
                <a:gd name="connsiteY67" fmla="*/ 372 h 1522526"/>
                <a:gd name="connsiteX68" fmla="*/ 757918 w 1490589"/>
                <a:gd name="connsiteY68" fmla="*/ 6326 h 1522526"/>
                <a:gd name="connsiteX69" fmla="*/ 829357 w 1490589"/>
                <a:gd name="connsiteY69" fmla="*/ 38076 h 1522526"/>
                <a:gd name="connsiteX70" fmla="*/ 910718 w 1490589"/>
                <a:gd name="connsiteY70" fmla="*/ 103562 h 1522526"/>
                <a:gd name="connsiteX71" fmla="*/ 1005970 w 1490589"/>
                <a:gd name="connsiteY71" fmla="*/ 216673 h 1522526"/>
                <a:gd name="connsiteX72" fmla="*/ 1041689 w 1490589"/>
                <a:gd name="connsiteY72" fmla="*/ 276206 h 1522526"/>
                <a:gd name="connsiteX73" fmla="*/ 1025814 w 1490589"/>
                <a:gd name="connsiteY73" fmla="*/ 313909 h 1522526"/>
                <a:gd name="connsiteX74" fmla="*/ 992079 w 1490589"/>
                <a:gd name="connsiteY74" fmla="*/ 331769 h 1522526"/>
                <a:gd name="connsiteX75" fmla="*/ 968266 w 1490589"/>
                <a:gd name="connsiteY75" fmla="*/ 311925 h 1522526"/>
                <a:gd name="connsiteX76" fmla="*/ 914687 w 1490589"/>
                <a:gd name="connsiteY76" fmla="*/ 256361 h 1522526"/>
                <a:gd name="connsiteX77" fmla="*/ 819435 w 1490589"/>
                <a:gd name="connsiteY77" fmla="*/ 210720 h 1522526"/>
                <a:gd name="connsiteX78" fmla="*/ 716246 w 1490589"/>
                <a:gd name="connsiteY78" fmla="*/ 210720 h 1522526"/>
                <a:gd name="connsiteX79" fmla="*/ 850617 w 1490589"/>
                <a:gd name="connsiteY79" fmla="*/ 240487 h 1522526"/>
                <a:gd name="connsiteX80" fmla="*/ 916103 w 1490589"/>
                <a:gd name="connsiteY80" fmla="*/ 279721 h 1522526"/>
                <a:gd name="connsiteX81" fmla="*/ 978269 w 1490589"/>
                <a:gd name="connsiteY81" fmla="*/ 344718 h 1522526"/>
                <a:gd name="connsiteX82" fmla="*/ 969452 w 1490589"/>
                <a:gd name="connsiteY82" fmla="*/ 378896 h 1522526"/>
                <a:gd name="connsiteX83" fmla="*/ 969452 w 1490589"/>
                <a:gd name="connsiteY83" fmla="*/ 451651 h 1522526"/>
                <a:gd name="connsiteX84" fmla="*/ 1003488 w 1490589"/>
                <a:gd name="connsiteY84" fmla="*/ 478628 h 1522526"/>
                <a:gd name="connsiteX85" fmla="*/ 967232 w 1490589"/>
                <a:gd name="connsiteY85" fmla="*/ 638035 h 1522526"/>
                <a:gd name="connsiteX86" fmla="*/ 946515 w 1490589"/>
                <a:gd name="connsiteY86" fmla="*/ 651932 h 1522526"/>
                <a:gd name="connsiteX87" fmla="*/ 838644 w 1490589"/>
                <a:gd name="connsiteY87" fmla="*/ 831290 h 1522526"/>
                <a:gd name="connsiteX88" fmla="*/ 749707 w 1490589"/>
                <a:gd name="connsiteY88" fmla="*/ 893779 h 1522526"/>
                <a:gd name="connsiteX89" fmla="*/ 663982 w 1490589"/>
                <a:gd name="connsiteY89" fmla="*/ 893779 h 1522526"/>
                <a:gd name="connsiteX90" fmla="*/ 542921 w 1490589"/>
                <a:gd name="connsiteY90" fmla="*/ 821966 h 1522526"/>
                <a:gd name="connsiteX91" fmla="*/ 450782 w 1490589"/>
                <a:gd name="connsiteY91" fmla="*/ 643758 h 1522526"/>
                <a:gd name="connsiteX92" fmla="*/ 390111 w 1490589"/>
                <a:gd name="connsiteY92" fmla="*/ 503970 h 1522526"/>
                <a:gd name="connsiteX93" fmla="*/ 413787 w 1490589"/>
                <a:gd name="connsiteY93" fmla="*/ 464730 h 1522526"/>
                <a:gd name="connsiteX94" fmla="*/ 402973 w 1490589"/>
                <a:gd name="connsiteY94" fmla="*/ 399317 h 1522526"/>
                <a:gd name="connsiteX95" fmla="*/ 376911 w 1490589"/>
                <a:gd name="connsiteY95" fmla="*/ 419083 h 1522526"/>
                <a:gd name="connsiteX96" fmla="*/ 361036 w 1490589"/>
                <a:gd name="connsiteY96" fmla="*/ 438927 h 1522526"/>
                <a:gd name="connsiteX97" fmla="*/ 347145 w 1490589"/>
                <a:gd name="connsiteY97" fmla="*/ 476631 h 1522526"/>
                <a:gd name="connsiteX98" fmla="*/ 353098 w 1490589"/>
                <a:gd name="connsiteY98" fmla="*/ 514335 h 1522526"/>
                <a:gd name="connsiteX99" fmla="*/ 363020 w 1490589"/>
                <a:gd name="connsiteY99" fmla="*/ 571883 h 1522526"/>
                <a:gd name="connsiteX100" fmla="*/ 386833 w 1490589"/>
                <a:gd name="connsiteY100" fmla="*/ 665150 h 1522526"/>
                <a:gd name="connsiteX101" fmla="*/ 412630 w 1490589"/>
                <a:gd name="connsiteY101" fmla="*/ 686979 h 1522526"/>
                <a:gd name="connsiteX102" fmla="*/ 428506 w 1490589"/>
                <a:gd name="connsiteY102" fmla="*/ 728652 h 1522526"/>
                <a:gd name="connsiteX103" fmla="*/ 466210 w 1490589"/>
                <a:gd name="connsiteY103" fmla="*/ 802075 h 1522526"/>
                <a:gd name="connsiteX104" fmla="*/ 482085 w 1490589"/>
                <a:gd name="connsiteY104" fmla="*/ 847716 h 1522526"/>
                <a:gd name="connsiteX105" fmla="*/ 438428 w 1490589"/>
                <a:gd name="connsiteY105" fmla="*/ 859623 h 1522526"/>
                <a:gd name="connsiteX106" fmla="*/ 374927 w 1490589"/>
                <a:gd name="connsiteY106" fmla="*/ 867560 h 1522526"/>
                <a:gd name="connsiteX107" fmla="*/ 317379 w 1490589"/>
                <a:gd name="connsiteY107" fmla="*/ 853670 h 1522526"/>
                <a:gd name="connsiteX108" fmla="*/ 291581 w 1490589"/>
                <a:gd name="connsiteY108" fmla="*/ 810012 h 1522526"/>
                <a:gd name="connsiteX109" fmla="*/ 279675 w 1490589"/>
                <a:gd name="connsiteY109" fmla="*/ 732620 h 1522526"/>
                <a:gd name="connsiteX110" fmla="*/ 283644 w 1490589"/>
                <a:gd name="connsiteY110" fmla="*/ 631415 h 1522526"/>
                <a:gd name="connsiteX111" fmla="*/ 315394 w 1490589"/>
                <a:gd name="connsiteY111" fmla="*/ 415114 h 1522526"/>
                <a:gd name="connsiteX112" fmla="*/ 388817 w 1490589"/>
                <a:gd name="connsiteY112" fmla="*/ 194845 h 1522526"/>
                <a:gd name="connsiteX113" fmla="*/ 450334 w 1490589"/>
                <a:gd name="connsiteY113" fmla="*/ 93640 h 1522526"/>
                <a:gd name="connsiteX114" fmla="*/ 509867 w 1490589"/>
                <a:gd name="connsiteY114" fmla="*/ 44029 h 1522526"/>
                <a:gd name="connsiteX115" fmla="*/ 563446 w 1490589"/>
                <a:gd name="connsiteY115" fmla="*/ 36092 h 1522526"/>
                <a:gd name="connsiteX116" fmla="*/ 609087 w 1490589"/>
                <a:gd name="connsiteY116" fmla="*/ 4341 h 1522526"/>
                <a:gd name="connsiteX117" fmla="*/ 651876 w 1490589"/>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228224 w 1490589"/>
                <a:gd name="connsiteY3" fmla="*/ 1091799 h 1522526"/>
                <a:gd name="connsiteX4" fmla="*/ 1319904 w 1490589"/>
                <a:gd name="connsiteY4" fmla="*/ 1106981 h 1522526"/>
                <a:gd name="connsiteX5" fmla="*/ 1366040 w 1490589"/>
                <a:gd name="connsiteY5" fmla="*/ 1185265 h 1522526"/>
                <a:gd name="connsiteX6" fmla="*/ 1487186 w 1490589"/>
                <a:gd name="connsiteY6" fmla="*/ 1448990 h 1522526"/>
                <a:gd name="connsiteX7" fmla="*/ 1177029 w 1490589"/>
                <a:gd name="connsiteY7" fmla="*/ 1493045 h 1522526"/>
                <a:gd name="connsiteX8" fmla="*/ 1132974 w 1490589"/>
                <a:gd name="connsiteY8" fmla="*/ 1439469 h 1522526"/>
                <a:gd name="connsiteX9" fmla="*/ 1151130 w 1490589"/>
                <a:gd name="connsiteY9" fmla="*/ 1492451 h 1522526"/>
                <a:gd name="connsiteX10" fmla="*/ 267073 w 1490589"/>
                <a:gd name="connsiteY10" fmla="*/ 1497214 h 1522526"/>
                <a:gd name="connsiteX11" fmla="*/ 250922 w 1490589"/>
                <a:gd name="connsiteY11" fmla="*/ 1492951 h 1522526"/>
                <a:gd name="connsiteX12" fmla="*/ 273457 w 1490589"/>
                <a:gd name="connsiteY12" fmla="*/ 1446229 h 1522526"/>
                <a:gd name="connsiteX13" fmla="*/ 221069 w 1490589"/>
                <a:gd name="connsiteY13" fmla="*/ 1493854 h 1522526"/>
                <a:gd name="connsiteX14" fmla="*/ 668 w 1490589"/>
                <a:gd name="connsiteY14" fmla="*/ 1482327 h 1522526"/>
                <a:gd name="connsiteX15" fmla="*/ 61391 w 1490589"/>
                <a:gd name="connsiteY15" fmla="*/ 1223961 h 1522526"/>
                <a:gd name="connsiteX16" fmla="*/ 92644 w 1490589"/>
                <a:gd name="connsiteY16" fmla="*/ 1157285 h 1522526"/>
                <a:gd name="connsiteX17" fmla="*/ 153665 w 1490589"/>
                <a:gd name="connsiteY17" fmla="*/ 1120077 h 1522526"/>
                <a:gd name="connsiteX18" fmla="*/ 251893 w 1490589"/>
                <a:gd name="connsiteY18" fmla="*/ 1078404 h 1522526"/>
                <a:gd name="connsiteX19" fmla="*/ 376911 w 1490589"/>
                <a:gd name="connsiteY19" fmla="*/ 1029290 h 1522526"/>
                <a:gd name="connsiteX20" fmla="*/ 410479 w 1490589"/>
                <a:gd name="connsiteY20" fmla="*/ 1016502 h 1522526"/>
                <a:gd name="connsiteX21" fmla="*/ 592543 w 1490589"/>
                <a:gd name="connsiteY21" fmla="*/ 1272398 h 1522526"/>
                <a:gd name="connsiteX22" fmla="*/ 763993 w 1490589"/>
                <a:gd name="connsiteY22" fmla="*/ 1379555 h 1522526"/>
                <a:gd name="connsiteX23" fmla="*/ 883056 w 1490589"/>
                <a:gd name="connsiteY23" fmla="*/ 1243823 h 1522526"/>
                <a:gd name="connsiteX24" fmla="*/ 992965 w 1490589"/>
                <a:gd name="connsiteY24" fmla="*/ 998817 h 1522526"/>
                <a:gd name="connsiteX25" fmla="*/ 856178 w 1490589"/>
                <a:gd name="connsiteY25" fmla="*/ 852696 h 1522526"/>
                <a:gd name="connsiteX26" fmla="*/ 851682 w 1490589"/>
                <a:gd name="connsiteY26" fmla="*/ 923321 h 1522526"/>
                <a:gd name="connsiteX27" fmla="*/ 959840 w 1490589"/>
                <a:gd name="connsiteY27" fmla="*/ 978198 h 1522526"/>
                <a:gd name="connsiteX28" fmla="*/ 885437 w 1490589"/>
                <a:gd name="connsiteY28" fmla="*/ 1177148 h 1522526"/>
                <a:gd name="connsiteX29" fmla="*/ 747325 w 1490589"/>
                <a:gd name="connsiteY29" fmla="*/ 1341455 h 1522526"/>
                <a:gd name="connsiteX30" fmla="*/ 556825 w 1490589"/>
                <a:gd name="connsiteY30" fmla="*/ 1191436 h 1522526"/>
                <a:gd name="connsiteX31" fmla="*/ 439913 w 1490589"/>
                <a:gd name="connsiteY31" fmla="*/ 1004825 h 1522526"/>
                <a:gd name="connsiteX32" fmla="*/ 551936 w 1490589"/>
                <a:gd name="connsiteY32" fmla="*/ 931359 h 1522526"/>
                <a:gd name="connsiteX33" fmla="*/ 550504 w 1490589"/>
                <a:gd name="connsiteY33" fmla="*/ 858311 h 1522526"/>
                <a:gd name="connsiteX34" fmla="*/ 621119 w 1490589"/>
                <a:gd name="connsiteY34" fmla="*/ 900922 h 1522526"/>
                <a:gd name="connsiteX35" fmla="*/ 728276 w 1490589"/>
                <a:gd name="connsiteY35" fmla="*/ 915210 h 1522526"/>
                <a:gd name="connsiteX36" fmla="*/ 821144 w 1490589"/>
                <a:gd name="connsiteY36" fmla="*/ 874729 h 1522526"/>
                <a:gd name="connsiteX37" fmla="*/ 856178 w 1490589"/>
                <a:gd name="connsiteY37" fmla="*/ 852696 h 1522526"/>
                <a:gd name="connsiteX38" fmla="*/ 1041767 w 1490589"/>
                <a:gd name="connsiteY38" fmla="*/ 314309 h 1522526"/>
                <a:gd name="connsiteX39" fmla="*/ 1048139 w 1490589"/>
                <a:gd name="connsiteY39" fmla="*/ 320855 h 1522526"/>
                <a:gd name="connsiteX40" fmla="*/ 1074929 w 1490589"/>
                <a:gd name="connsiteY40" fmla="*/ 428013 h 1522526"/>
                <a:gd name="connsiteX41" fmla="*/ 1101718 w 1490589"/>
                <a:gd name="connsiteY41" fmla="*/ 569403 h 1522526"/>
                <a:gd name="connsiteX42" fmla="*/ 1110648 w 1490589"/>
                <a:gd name="connsiteY42" fmla="*/ 704839 h 1522526"/>
                <a:gd name="connsiteX43" fmla="*/ 1107671 w 1490589"/>
                <a:gd name="connsiteY43" fmla="*/ 789672 h 1522526"/>
                <a:gd name="connsiteX44" fmla="*/ 1082370 w 1490589"/>
                <a:gd name="connsiteY44" fmla="*/ 850693 h 1522526"/>
                <a:gd name="connsiteX45" fmla="*/ 1036232 w 1490589"/>
                <a:gd name="connsiteY45" fmla="*/ 859623 h 1522526"/>
                <a:gd name="connsiteX46" fmla="*/ 963305 w 1490589"/>
                <a:gd name="connsiteY46" fmla="*/ 853670 h 1522526"/>
                <a:gd name="connsiteX47" fmla="*/ 908238 w 1490589"/>
                <a:gd name="connsiteY47" fmla="*/ 834322 h 1522526"/>
                <a:gd name="connsiteX48" fmla="*/ 915679 w 1490589"/>
                <a:gd name="connsiteY48" fmla="*/ 813485 h 1522526"/>
                <a:gd name="connsiteX49" fmla="*/ 945445 w 1490589"/>
                <a:gd name="connsiteY49" fmla="*/ 773301 h 1522526"/>
                <a:gd name="connsiteX50" fmla="*/ 973724 w 1490589"/>
                <a:gd name="connsiteY50" fmla="*/ 704839 h 1522526"/>
                <a:gd name="connsiteX51" fmla="*/ 979677 w 1490589"/>
                <a:gd name="connsiteY51" fmla="*/ 675072 h 1522526"/>
                <a:gd name="connsiteX52" fmla="*/ 997536 w 1490589"/>
                <a:gd name="connsiteY52" fmla="*/ 655725 h 1522526"/>
                <a:gd name="connsiteX53" fmla="*/ 1022838 w 1490589"/>
                <a:gd name="connsiteY53" fmla="*/ 579821 h 1522526"/>
                <a:gd name="connsiteX54" fmla="*/ 1040697 w 1490589"/>
                <a:gd name="connsiteY54" fmla="*/ 499452 h 1522526"/>
                <a:gd name="connsiteX55" fmla="*/ 1042186 w 1490589"/>
                <a:gd name="connsiteY55" fmla="*/ 463733 h 1522526"/>
                <a:gd name="connsiteX56" fmla="*/ 1025814 w 1490589"/>
                <a:gd name="connsiteY56" fmla="*/ 430990 h 1522526"/>
                <a:gd name="connsiteX57" fmla="*/ 1009443 w 1490589"/>
                <a:gd name="connsiteY57" fmla="*/ 416107 h 1522526"/>
                <a:gd name="connsiteX58" fmla="*/ 1006466 w 1490589"/>
                <a:gd name="connsiteY58" fmla="*/ 386340 h 1522526"/>
                <a:gd name="connsiteX59" fmla="*/ 1009443 w 1490589"/>
                <a:gd name="connsiteY59" fmla="*/ 350621 h 1522526"/>
                <a:gd name="connsiteX60" fmla="*/ 1024326 w 1490589"/>
                <a:gd name="connsiteY60" fmla="*/ 328297 h 1522526"/>
                <a:gd name="connsiteX61" fmla="*/ 1041767 w 1490589"/>
                <a:gd name="connsiteY61" fmla="*/ 314309 h 1522526"/>
                <a:gd name="connsiteX62" fmla="*/ 616358 w 1490589"/>
                <a:gd name="connsiteY62" fmla="*/ 96060 h 1522526"/>
                <a:gd name="connsiteX63" fmla="*/ 509202 w 1490589"/>
                <a:gd name="connsiteY63" fmla="*/ 431816 h 1522526"/>
                <a:gd name="connsiteX64" fmla="*/ 654458 w 1490589"/>
                <a:gd name="connsiteY64" fmla="*/ 184165 h 1522526"/>
                <a:gd name="connsiteX65" fmla="*/ 616358 w 1490589"/>
                <a:gd name="connsiteY65" fmla="*/ 96060 h 1522526"/>
                <a:gd name="connsiteX66" fmla="*/ 651876 w 1490589"/>
                <a:gd name="connsiteY66" fmla="*/ 0 h 1522526"/>
                <a:gd name="connsiteX67" fmla="*/ 696401 w 1490589"/>
                <a:gd name="connsiteY67" fmla="*/ 372 h 1522526"/>
                <a:gd name="connsiteX68" fmla="*/ 757918 w 1490589"/>
                <a:gd name="connsiteY68" fmla="*/ 6326 h 1522526"/>
                <a:gd name="connsiteX69" fmla="*/ 829357 w 1490589"/>
                <a:gd name="connsiteY69" fmla="*/ 38076 h 1522526"/>
                <a:gd name="connsiteX70" fmla="*/ 910718 w 1490589"/>
                <a:gd name="connsiteY70" fmla="*/ 103562 h 1522526"/>
                <a:gd name="connsiteX71" fmla="*/ 1005970 w 1490589"/>
                <a:gd name="connsiteY71" fmla="*/ 216673 h 1522526"/>
                <a:gd name="connsiteX72" fmla="*/ 1041689 w 1490589"/>
                <a:gd name="connsiteY72" fmla="*/ 276206 h 1522526"/>
                <a:gd name="connsiteX73" fmla="*/ 1025814 w 1490589"/>
                <a:gd name="connsiteY73" fmla="*/ 313909 h 1522526"/>
                <a:gd name="connsiteX74" fmla="*/ 992079 w 1490589"/>
                <a:gd name="connsiteY74" fmla="*/ 331769 h 1522526"/>
                <a:gd name="connsiteX75" fmla="*/ 968266 w 1490589"/>
                <a:gd name="connsiteY75" fmla="*/ 311925 h 1522526"/>
                <a:gd name="connsiteX76" fmla="*/ 914687 w 1490589"/>
                <a:gd name="connsiteY76" fmla="*/ 256361 h 1522526"/>
                <a:gd name="connsiteX77" fmla="*/ 819435 w 1490589"/>
                <a:gd name="connsiteY77" fmla="*/ 210720 h 1522526"/>
                <a:gd name="connsiteX78" fmla="*/ 716246 w 1490589"/>
                <a:gd name="connsiteY78" fmla="*/ 210720 h 1522526"/>
                <a:gd name="connsiteX79" fmla="*/ 850617 w 1490589"/>
                <a:gd name="connsiteY79" fmla="*/ 240487 h 1522526"/>
                <a:gd name="connsiteX80" fmla="*/ 916103 w 1490589"/>
                <a:gd name="connsiteY80" fmla="*/ 279721 h 1522526"/>
                <a:gd name="connsiteX81" fmla="*/ 978269 w 1490589"/>
                <a:gd name="connsiteY81" fmla="*/ 344718 h 1522526"/>
                <a:gd name="connsiteX82" fmla="*/ 969452 w 1490589"/>
                <a:gd name="connsiteY82" fmla="*/ 378896 h 1522526"/>
                <a:gd name="connsiteX83" fmla="*/ 969452 w 1490589"/>
                <a:gd name="connsiteY83" fmla="*/ 451651 h 1522526"/>
                <a:gd name="connsiteX84" fmla="*/ 1003488 w 1490589"/>
                <a:gd name="connsiteY84" fmla="*/ 478628 h 1522526"/>
                <a:gd name="connsiteX85" fmla="*/ 967232 w 1490589"/>
                <a:gd name="connsiteY85" fmla="*/ 638035 h 1522526"/>
                <a:gd name="connsiteX86" fmla="*/ 946515 w 1490589"/>
                <a:gd name="connsiteY86" fmla="*/ 651932 h 1522526"/>
                <a:gd name="connsiteX87" fmla="*/ 838644 w 1490589"/>
                <a:gd name="connsiteY87" fmla="*/ 831290 h 1522526"/>
                <a:gd name="connsiteX88" fmla="*/ 749707 w 1490589"/>
                <a:gd name="connsiteY88" fmla="*/ 893779 h 1522526"/>
                <a:gd name="connsiteX89" fmla="*/ 663982 w 1490589"/>
                <a:gd name="connsiteY89" fmla="*/ 893779 h 1522526"/>
                <a:gd name="connsiteX90" fmla="*/ 542921 w 1490589"/>
                <a:gd name="connsiteY90" fmla="*/ 821966 h 1522526"/>
                <a:gd name="connsiteX91" fmla="*/ 450782 w 1490589"/>
                <a:gd name="connsiteY91" fmla="*/ 643758 h 1522526"/>
                <a:gd name="connsiteX92" fmla="*/ 390111 w 1490589"/>
                <a:gd name="connsiteY92" fmla="*/ 503970 h 1522526"/>
                <a:gd name="connsiteX93" fmla="*/ 413787 w 1490589"/>
                <a:gd name="connsiteY93" fmla="*/ 464730 h 1522526"/>
                <a:gd name="connsiteX94" fmla="*/ 402973 w 1490589"/>
                <a:gd name="connsiteY94" fmla="*/ 399317 h 1522526"/>
                <a:gd name="connsiteX95" fmla="*/ 376911 w 1490589"/>
                <a:gd name="connsiteY95" fmla="*/ 419083 h 1522526"/>
                <a:gd name="connsiteX96" fmla="*/ 361036 w 1490589"/>
                <a:gd name="connsiteY96" fmla="*/ 438927 h 1522526"/>
                <a:gd name="connsiteX97" fmla="*/ 347145 w 1490589"/>
                <a:gd name="connsiteY97" fmla="*/ 476631 h 1522526"/>
                <a:gd name="connsiteX98" fmla="*/ 353098 w 1490589"/>
                <a:gd name="connsiteY98" fmla="*/ 514335 h 1522526"/>
                <a:gd name="connsiteX99" fmla="*/ 363020 w 1490589"/>
                <a:gd name="connsiteY99" fmla="*/ 571883 h 1522526"/>
                <a:gd name="connsiteX100" fmla="*/ 386833 w 1490589"/>
                <a:gd name="connsiteY100" fmla="*/ 665150 h 1522526"/>
                <a:gd name="connsiteX101" fmla="*/ 412630 w 1490589"/>
                <a:gd name="connsiteY101" fmla="*/ 686979 h 1522526"/>
                <a:gd name="connsiteX102" fmla="*/ 428506 w 1490589"/>
                <a:gd name="connsiteY102" fmla="*/ 728652 h 1522526"/>
                <a:gd name="connsiteX103" fmla="*/ 466210 w 1490589"/>
                <a:gd name="connsiteY103" fmla="*/ 802075 h 1522526"/>
                <a:gd name="connsiteX104" fmla="*/ 482085 w 1490589"/>
                <a:gd name="connsiteY104" fmla="*/ 847716 h 1522526"/>
                <a:gd name="connsiteX105" fmla="*/ 438428 w 1490589"/>
                <a:gd name="connsiteY105" fmla="*/ 859623 h 1522526"/>
                <a:gd name="connsiteX106" fmla="*/ 374927 w 1490589"/>
                <a:gd name="connsiteY106" fmla="*/ 867560 h 1522526"/>
                <a:gd name="connsiteX107" fmla="*/ 317379 w 1490589"/>
                <a:gd name="connsiteY107" fmla="*/ 853670 h 1522526"/>
                <a:gd name="connsiteX108" fmla="*/ 291581 w 1490589"/>
                <a:gd name="connsiteY108" fmla="*/ 810012 h 1522526"/>
                <a:gd name="connsiteX109" fmla="*/ 279675 w 1490589"/>
                <a:gd name="connsiteY109" fmla="*/ 732620 h 1522526"/>
                <a:gd name="connsiteX110" fmla="*/ 283644 w 1490589"/>
                <a:gd name="connsiteY110" fmla="*/ 631415 h 1522526"/>
                <a:gd name="connsiteX111" fmla="*/ 315394 w 1490589"/>
                <a:gd name="connsiteY111" fmla="*/ 415114 h 1522526"/>
                <a:gd name="connsiteX112" fmla="*/ 388817 w 1490589"/>
                <a:gd name="connsiteY112" fmla="*/ 194845 h 1522526"/>
                <a:gd name="connsiteX113" fmla="*/ 450334 w 1490589"/>
                <a:gd name="connsiteY113" fmla="*/ 93640 h 1522526"/>
                <a:gd name="connsiteX114" fmla="*/ 509867 w 1490589"/>
                <a:gd name="connsiteY114" fmla="*/ 44029 h 1522526"/>
                <a:gd name="connsiteX115" fmla="*/ 563446 w 1490589"/>
                <a:gd name="connsiteY115" fmla="*/ 36092 h 1522526"/>
                <a:gd name="connsiteX116" fmla="*/ 609087 w 1490589"/>
                <a:gd name="connsiteY116" fmla="*/ 4341 h 1522526"/>
                <a:gd name="connsiteX117" fmla="*/ 651876 w 1490589"/>
                <a:gd name="connsiteY117" fmla="*/ 0 h 1522526"/>
                <a:gd name="connsiteX0" fmla="*/ 992965 w 1490589"/>
                <a:gd name="connsiteY0" fmla="*/ 998817 h 1522526"/>
                <a:gd name="connsiteX1" fmla="*/ 1003490 w 1490589"/>
                <a:gd name="connsiteY1" fmla="*/ 1002500 h 1522526"/>
                <a:gd name="connsiteX2" fmla="*/ 1110648 w 1490589"/>
                <a:gd name="connsiteY2" fmla="*/ 1036732 h 1522526"/>
                <a:gd name="connsiteX3" fmla="*/ 1319904 w 1490589"/>
                <a:gd name="connsiteY3" fmla="*/ 1106981 h 1522526"/>
                <a:gd name="connsiteX4" fmla="*/ 1366040 w 1490589"/>
                <a:gd name="connsiteY4" fmla="*/ 1185265 h 1522526"/>
                <a:gd name="connsiteX5" fmla="*/ 1487186 w 1490589"/>
                <a:gd name="connsiteY5" fmla="*/ 1448990 h 1522526"/>
                <a:gd name="connsiteX6" fmla="*/ 1177029 w 1490589"/>
                <a:gd name="connsiteY6" fmla="*/ 1493045 h 1522526"/>
                <a:gd name="connsiteX7" fmla="*/ 1132974 w 1490589"/>
                <a:gd name="connsiteY7" fmla="*/ 1439469 h 1522526"/>
                <a:gd name="connsiteX8" fmla="*/ 1151130 w 1490589"/>
                <a:gd name="connsiteY8" fmla="*/ 1492451 h 1522526"/>
                <a:gd name="connsiteX9" fmla="*/ 267073 w 1490589"/>
                <a:gd name="connsiteY9" fmla="*/ 1497214 h 1522526"/>
                <a:gd name="connsiteX10" fmla="*/ 250922 w 1490589"/>
                <a:gd name="connsiteY10" fmla="*/ 1492951 h 1522526"/>
                <a:gd name="connsiteX11" fmla="*/ 273457 w 1490589"/>
                <a:gd name="connsiteY11" fmla="*/ 1446229 h 1522526"/>
                <a:gd name="connsiteX12" fmla="*/ 221069 w 1490589"/>
                <a:gd name="connsiteY12" fmla="*/ 1493854 h 1522526"/>
                <a:gd name="connsiteX13" fmla="*/ 668 w 1490589"/>
                <a:gd name="connsiteY13" fmla="*/ 1482327 h 1522526"/>
                <a:gd name="connsiteX14" fmla="*/ 61391 w 1490589"/>
                <a:gd name="connsiteY14" fmla="*/ 1223961 h 1522526"/>
                <a:gd name="connsiteX15" fmla="*/ 92644 w 1490589"/>
                <a:gd name="connsiteY15" fmla="*/ 1157285 h 1522526"/>
                <a:gd name="connsiteX16" fmla="*/ 153665 w 1490589"/>
                <a:gd name="connsiteY16" fmla="*/ 1120077 h 1522526"/>
                <a:gd name="connsiteX17" fmla="*/ 251893 w 1490589"/>
                <a:gd name="connsiteY17" fmla="*/ 1078404 h 1522526"/>
                <a:gd name="connsiteX18" fmla="*/ 376911 w 1490589"/>
                <a:gd name="connsiteY18" fmla="*/ 1029290 h 1522526"/>
                <a:gd name="connsiteX19" fmla="*/ 410479 w 1490589"/>
                <a:gd name="connsiteY19" fmla="*/ 1016502 h 1522526"/>
                <a:gd name="connsiteX20" fmla="*/ 592543 w 1490589"/>
                <a:gd name="connsiteY20" fmla="*/ 1272398 h 1522526"/>
                <a:gd name="connsiteX21" fmla="*/ 763993 w 1490589"/>
                <a:gd name="connsiteY21" fmla="*/ 1379555 h 1522526"/>
                <a:gd name="connsiteX22" fmla="*/ 883056 w 1490589"/>
                <a:gd name="connsiteY22" fmla="*/ 1243823 h 1522526"/>
                <a:gd name="connsiteX23" fmla="*/ 992965 w 1490589"/>
                <a:gd name="connsiteY23" fmla="*/ 998817 h 1522526"/>
                <a:gd name="connsiteX24" fmla="*/ 856178 w 1490589"/>
                <a:gd name="connsiteY24" fmla="*/ 852696 h 1522526"/>
                <a:gd name="connsiteX25" fmla="*/ 851682 w 1490589"/>
                <a:gd name="connsiteY25" fmla="*/ 923321 h 1522526"/>
                <a:gd name="connsiteX26" fmla="*/ 959840 w 1490589"/>
                <a:gd name="connsiteY26" fmla="*/ 978198 h 1522526"/>
                <a:gd name="connsiteX27" fmla="*/ 885437 w 1490589"/>
                <a:gd name="connsiteY27" fmla="*/ 1177148 h 1522526"/>
                <a:gd name="connsiteX28" fmla="*/ 747325 w 1490589"/>
                <a:gd name="connsiteY28" fmla="*/ 1341455 h 1522526"/>
                <a:gd name="connsiteX29" fmla="*/ 556825 w 1490589"/>
                <a:gd name="connsiteY29" fmla="*/ 1191436 h 1522526"/>
                <a:gd name="connsiteX30" fmla="*/ 439913 w 1490589"/>
                <a:gd name="connsiteY30" fmla="*/ 1004825 h 1522526"/>
                <a:gd name="connsiteX31" fmla="*/ 551936 w 1490589"/>
                <a:gd name="connsiteY31" fmla="*/ 931359 h 1522526"/>
                <a:gd name="connsiteX32" fmla="*/ 550504 w 1490589"/>
                <a:gd name="connsiteY32" fmla="*/ 858311 h 1522526"/>
                <a:gd name="connsiteX33" fmla="*/ 621119 w 1490589"/>
                <a:gd name="connsiteY33" fmla="*/ 900922 h 1522526"/>
                <a:gd name="connsiteX34" fmla="*/ 728276 w 1490589"/>
                <a:gd name="connsiteY34" fmla="*/ 915210 h 1522526"/>
                <a:gd name="connsiteX35" fmla="*/ 821144 w 1490589"/>
                <a:gd name="connsiteY35" fmla="*/ 874729 h 1522526"/>
                <a:gd name="connsiteX36" fmla="*/ 856178 w 1490589"/>
                <a:gd name="connsiteY36" fmla="*/ 852696 h 1522526"/>
                <a:gd name="connsiteX37" fmla="*/ 1041767 w 1490589"/>
                <a:gd name="connsiteY37" fmla="*/ 314309 h 1522526"/>
                <a:gd name="connsiteX38" fmla="*/ 1048139 w 1490589"/>
                <a:gd name="connsiteY38" fmla="*/ 320855 h 1522526"/>
                <a:gd name="connsiteX39" fmla="*/ 1074929 w 1490589"/>
                <a:gd name="connsiteY39" fmla="*/ 428013 h 1522526"/>
                <a:gd name="connsiteX40" fmla="*/ 1101718 w 1490589"/>
                <a:gd name="connsiteY40" fmla="*/ 569403 h 1522526"/>
                <a:gd name="connsiteX41" fmla="*/ 1110648 w 1490589"/>
                <a:gd name="connsiteY41" fmla="*/ 704839 h 1522526"/>
                <a:gd name="connsiteX42" fmla="*/ 1107671 w 1490589"/>
                <a:gd name="connsiteY42" fmla="*/ 789672 h 1522526"/>
                <a:gd name="connsiteX43" fmla="*/ 1082370 w 1490589"/>
                <a:gd name="connsiteY43" fmla="*/ 850693 h 1522526"/>
                <a:gd name="connsiteX44" fmla="*/ 1036232 w 1490589"/>
                <a:gd name="connsiteY44" fmla="*/ 859623 h 1522526"/>
                <a:gd name="connsiteX45" fmla="*/ 963305 w 1490589"/>
                <a:gd name="connsiteY45" fmla="*/ 853670 h 1522526"/>
                <a:gd name="connsiteX46" fmla="*/ 908238 w 1490589"/>
                <a:gd name="connsiteY46" fmla="*/ 834322 h 1522526"/>
                <a:gd name="connsiteX47" fmla="*/ 915679 w 1490589"/>
                <a:gd name="connsiteY47" fmla="*/ 813485 h 1522526"/>
                <a:gd name="connsiteX48" fmla="*/ 945445 w 1490589"/>
                <a:gd name="connsiteY48" fmla="*/ 773301 h 1522526"/>
                <a:gd name="connsiteX49" fmla="*/ 973724 w 1490589"/>
                <a:gd name="connsiteY49" fmla="*/ 704839 h 1522526"/>
                <a:gd name="connsiteX50" fmla="*/ 979677 w 1490589"/>
                <a:gd name="connsiteY50" fmla="*/ 675072 h 1522526"/>
                <a:gd name="connsiteX51" fmla="*/ 997536 w 1490589"/>
                <a:gd name="connsiteY51" fmla="*/ 655725 h 1522526"/>
                <a:gd name="connsiteX52" fmla="*/ 1022838 w 1490589"/>
                <a:gd name="connsiteY52" fmla="*/ 579821 h 1522526"/>
                <a:gd name="connsiteX53" fmla="*/ 1040697 w 1490589"/>
                <a:gd name="connsiteY53" fmla="*/ 499452 h 1522526"/>
                <a:gd name="connsiteX54" fmla="*/ 1042186 w 1490589"/>
                <a:gd name="connsiteY54" fmla="*/ 463733 h 1522526"/>
                <a:gd name="connsiteX55" fmla="*/ 1025814 w 1490589"/>
                <a:gd name="connsiteY55" fmla="*/ 430990 h 1522526"/>
                <a:gd name="connsiteX56" fmla="*/ 1009443 w 1490589"/>
                <a:gd name="connsiteY56" fmla="*/ 416107 h 1522526"/>
                <a:gd name="connsiteX57" fmla="*/ 1006466 w 1490589"/>
                <a:gd name="connsiteY57" fmla="*/ 386340 h 1522526"/>
                <a:gd name="connsiteX58" fmla="*/ 1009443 w 1490589"/>
                <a:gd name="connsiteY58" fmla="*/ 350621 h 1522526"/>
                <a:gd name="connsiteX59" fmla="*/ 1024326 w 1490589"/>
                <a:gd name="connsiteY59" fmla="*/ 328297 h 1522526"/>
                <a:gd name="connsiteX60" fmla="*/ 1041767 w 1490589"/>
                <a:gd name="connsiteY60" fmla="*/ 314309 h 1522526"/>
                <a:gd name="connsiteX61" fmla="*/ 616358 w 1490589"/>
                <a:gd name="connsiteY61" fmla="*/ 96060 h 1522526"/>
                <a:gd name="connsiteX62" fmla="*/ 509202 w 1490589"/>
                <a:gd name="connsiteY62" fmla="*/ 431816 h 1522526"/>
                <a:gd name="connsiteX63" fmla="*/ 654458 w 1490589"/>
                <a:gd name="connsiteY63" fmla="*/ 184165 h 1522526"/>
                <a:gd name="connsiteX64" fmla="*/ 616358 w 1490589"/>
                <a:gd name="connsiteY64" fmla="*/ 96060 h 1522526"/>
                <a:gd name="connsiteX65" fmla="*/ 651876 w 1490589"/>
                <a:gd name="connsiteY65" fmla="*/ 0 h 1522526"/>
                <a:gd name="connsiteX66" fmla="*/ 696401 w 1490589"/>
                <a:gd name="connsiteY66" fmla="*/ 372 h 1522526"/>
                <a:gd name="connsiteX67" fmla="*/ 757918 w 1490589"/>
                <a:gd name="connsiteY67" fmla="*/ 6326 h 1522526"/>
                <a:gd name="connsiteX68" fmla="*/ 829357 w 1490589"/>
                <a:gd name="connsiteY68" fmla="*/ 38076 h 1522526"/>
                <a:gd name="connsiteX69" fmla="*/ 910718 w 1490589"/>
                <a:gd name="connsiteY69" fmla="*/ 103562 h 1522526"/>
                <a:gd name="connsiteX70" fmla="*/ 1005970 w 1490589"/>
                <a:gd name="connsiteY70" fmla="*/ 216673 h 1522526"/>
                <a:gd name="connsiteX71" fmla="*/ 1041689 w 1490589"/>
                <a:gd name="connsiteY71" fmla="*/ 276206 h 1522526"/>
                <a:gd name="connsiteX72" fmla="*/ 1025814 w 1490589"/>
                <a:gd name="connsiteY72" fmla="*/ 313909 h 1522526"/>
                <a:gd name="connsiteX73" fmla="*/ 992079 w 1490589"/>
                <a:gd name="connsiteY73" fmla="*/ 331769 h 1522526"/>
                <a:gd name="connsiteX74" fmla="*/ 968266 w 1490589"/>
                <a:gd name="connsiteY74" fmla="*/ 311925 h 1522526"/>
                <a:gd name="connsiteX75" fmla="*/ 914687 w 1490589"/>
                <a:gd name="connsiteY75" fmla="*/ 256361 h 1522526"/>
                <a:gd name="connsiteX76" fmla="*/ 819435 w 1490589"/>
                <a:gd name="connsiteY76" fmla="*/ 210720 h 1522526"/>
                <a:gd name="connsiteX77" fmla="*/ 716246 w 1490589"/>
                <a:gd name="connsiteY77" fmla="*/ 210720 h 1522526"/>
                <a:gd name="connsiteX78" fmla="*/ 850617 w 1490589"/>
                <a:gd name="connsiteY78" fmla="*/ 240487 h 1522526"/>
                <a:gd name="connsiteX79" fmla="*/ 916103 w 1490589"/>
                <a:gd name="connsiteY79" fmla="*/ 279721 h 1522526"/>
                <a:gd name="connsiteX80" fmla="*/ 978269 w 1490589"/>
                <a:gd name="connsiteY80" fmla="*/ 344718 h 1522526"/>
                <a:gd name="connsiteX81" fmla="*/ 969452 w 1490589"/>
                <a:gd name="connsiteY81" fmla="*/ 378896 h 1522526"/>
                <a:gd name="connsiteX82" fmla="*/ 969452 w 1490589"/>
                <a:gd name="connsiteY82" fmla="*/ 451651 h 1522526"/>
                <a:gd name="connsiteX83" fmla="*/ 1003488 w 1490589"/>
                <a:gd name="connsiteY83" fmla="*/ 478628 h 1522526"/>
                <a:gd name="connsiteX84" fmla="*/ 967232 w 1490589"/>
                <a:gd name="connsiteY84" fmla="*/ 638035 h 1522526"/>
                <a:gd name="connsiteX85" fmla="*/ 946515 w 1490589"/>
                <a:gd name="connsiteY85" fmla="*/ 651932 h 1522526"/>
                <a:gd name="connsiteX86" fmla="*/ 838644 w 1490589"/>
                <a:gd name="connsiteY86" fmla="*/ 831290 h 1522526"/>
                <a:gd name="connsiteX87" fmla="*/ 749707 w 1490589"/>
                <a:gd name="connsiteY87" fmla="*/ 893779 h 1522526"/>
                <a:gd name="connsiteX88" fmla="*/ 663982 w 1490589"/>
                <a:gd name="connsiteY88" fmla="*/ 893779 h 1522526"/>
                <a:gd name="connsiteX89" fmla="*/ 542921 w 1490589"/>
                <a:gd name="connsiteY89" fmla="*/ 821966 h 1522526"/>
                <a:gd name="connsiteX90" fmla="*/ 450782 w 1490589"/>
                <a:gd name="connsiteY90" fmla="*/ 643758 h 1522526"/>
                <a:gd name="connsiteX91" fmla="*/ 390111 w 1490589"/>
                <a:gd name="connsiteY91" fmla="*/ 503970 h 1522526"/>
                <a:gd name="connsiteX92" fmla="*/ 413787 w 1490589"/>
                <a:gd name="connsiteY92" fmla="*/ 464730 h 1522526"/>
                <a:gd name="connsiteX93" fmla="*/ 402973 w 1490589"/>
                <a:gd name="connsiteY93" fmla="*/ 399317 h 1522526"/>
                <a:gd name="connsiteX94" fmla="*/ 376911 w 1490589"/>
                <a:gd name="connsiteY94" fmla="*/ 419083 h 1522526"/>
                <a:gd name="connsiteX95" fmla="*/ 361036 w 1490589"/>
                <a:gd name="connsiteY95" fmla="*/ 438927 h 1522526"/>
                <a:gd name="connsiteX96" fmla="*/ 347145 w 1490589"/>
                <a:gd name="connsiteY96" fmla="*/ 476631 h 1522526"/>
                <a:gd name="connsiteX97" fmla="*/ 353098 w 1490589"/>
                <a:gd name="connsiteY97" fmla="*/ 514335 h 1522526"/>
                <a:gd name="connsiteX98" fmla="*/ 363020 w 1490589"/>
                <a:gd name="connsiteY98" fmla="*/ 571883 h 1522526"/>
                <a:gd name="connsiteX99" fmla="*/ 386833 w 1490589"/>
                <a:gd name="connsiteY99" fmla="*/ 665150 h 1522526"/>
                <a:gd name="connsiteX100" fmla="*/ 412630 w 1490589"/>
                <a:gd name="connsiteY100" fmla="*/ 686979 h 1522526"/>
                <a:gd name="connsiteX101" fmla="*/ 428506 w 1490589"/>
                <a:gd name="connsiteY101" fmla="*/ 728652 h 1522526"/>
                <a:gd name="connsiteX102" fmla="*/ 466210 w 1490589"/>
                <a:gd name="connsiteY102" fmla="*/ 802075 h 1522526"/>
                <a:gd name="connsiteX103" fmla="*/ 482085 w 1490589"/>
                <a:gd name="connsiteY103" fmla="*/ 847716 h 1522526"/>
                <a:gd name="connsiteX104" fmla="*/ 438428 w 1490589"/>
                <a:gd name="connsiteY104" fmla="*/ 859623 h 1522526"/>
                <a:gd name="connsiteX105" fmla="*/ 374927 w 1490589"/>
                <a:gd name="connsiteY105" fmla="*/ 867560 h 1522526"/>
                <a:gd name="connsiteX106" fmla="*/ 317379 w 1490589"/>
                <a:gd name="connsiteY106" fmla="*/ 853670 h 1522526"/>
                <a:gd name="connsiteX107" fmla="*/ 291581 w 1490589"/>
                <a:gd name="connsiteY107" fmla="*/ 810012 h 1522526"/>
                <a:gd name="connsiteX108" fmla="*/ 279675 w 1490589"/>
                <a:gd name="connsiteY108" fmla="*/ 732620 h 1522526"/>
                <a:gd name="connsiteX109" fmla="*/ 283644 w 1490589"/>
                <a:gd name="connsiteY109" fmla="*/ 631415 h 1522526"/>
                <a:gd name="connsiteX110" fmla="*/ 315394 w 1490589"/>
                <a:gd name="connsiteY110" fmla="*/ 415114 h 1522526"/>
                <a:gd name="connsiteX111" fmla="*/ 388817 w 1490589"/>
                <a:gd name="connsiteY111" fmla="*/ 194845 h 1522526"/>
                <a:gd name="connsiteX112" fmla="*/ 450334 w 1490589"/>
                <a:gd name="connsiteY112" fmla="*/ 93640 h 1522526"/>
                <a:gd name="connsiteX113" fmla="*/ 509867 w 1490589"/>
                <a:gd name="connsiteY113" fmla="*/ 44029 h 1522526"/>
                <a:gd name="connsiteX114" fmla="*/ 563446 w 1490589"/>
                <a:gd name="connsiteY114" fmla="*/ 36092 h 1522526"/>
                <a:gd name="connsiteX115" fmla="*/ 609087 w 1490589"/>
                <a:gd name="connsiteY115" fmla="*/ 4341 h 1522526"/>
                <a:gd name="connsiteX116" fmla="*/ 651876 w 1490589"/>
                <a:gd name="connsiteY116" fmla="*/ 0 h 1522526"/>
                <a:gd name="connsiteX0" fmla="*/ 992965 w 1491247"/>
                <a:gd name="connsiteY0" fmla="*/ 998817 h 1522526"/>
                <a:gd name="connsiteX1" fmla="*/ 1003490 w 1491247"/>
                <a:gd name="connsiteY1" fmla="*/ 1002500 h 1522526"/>
                <a:gd name="connsiteX2" fmla="*/ 1110648 w 1491247"/>
                <a:gd name="connsiteY2" fmla="*/ 1036732 h 1522526"/>
                <a:gd name="connsiteX3" fmla="*/ 1319904 w 1491247"/>
                <a:gd name="connsiteY3" fmla="*/ 1106981 h 1522526"/>
                <a:gd name="connsiteX4" fmla="*/ 1387472 w 1491247"/>
                <a:gd name="connsiteY4" fmla="*/ 1185265 h 1522526"/>
                <a:gd name="connsiteX5" fmla="*/ 1487186 w 1491247"/>
                <a:gd name="connsiteY5" fmla="*/ 1448990 h 1522526"/>
                <a:gd name="connsiteX6" fmla="*/ 1177029 w 1491247"/>
                <a:gd name="connsiteY6" fmla="*/ 1493045 h 1522526"/>
                <a:gd name="connsiteX7" fmla="*/ 1132974 w 1491247"/>
                <a:gd name="connsiteY7" fmla="*/ 1439469 h 1522526"/>
                <a:gd name="connsiteX8" fmla="*/ 1151130 w 1491247"/>
                <a:gd name="connsiteY8" fmla="*/ 1492451 h 1522526"/>
                <a:gd name="connsiteX9" fmla="*/ 267073 w 1491247"/>
                <a:gd name="connsiteY9" fmla="*/ 1497214 h 1522526"/>
                <a:gd name="connsiteX10" fmla="*/ 250922 w 1491247"/>
                <a:gd name="connsiteY10" fmla="*/ 1492951 h 1522526"/>
                <a:gd name="connsiteX11" fmla="*/ 273457 w 1491247"/>
                <a:gd name="connsiteY11" fmla="*/ 1446229 h 1522526"/>
                <a:gd name="connsiteX12" fmla="*/ 221069 w 1491247"/>
                <a:gd name="connsiteY12" fmla="*/ 1493854 h 1522526"/>
                <a:gd name="connsiteX13" fmla="*/ 668 w 1491247"/>
                <a:gd name="connsiteY13" fmla="*/ 1482327 h 1522526"/>
                <a:gd name="connsiteX14" fmla="*/ 61391 w 1491247"/>
                <a:gd name="connsiteY14" fmla="*/ 1223961 h 1522526"/>
                <a:gd name="connsiteX15" fmla="*/ 92644 w 1491247"/>
                <a:gd name="connsiteY15" fmla="*/ 1157285 h 1522526"/>
                <a:gd name="connsiteX16" fmla="*/ 153665 w 1491247"/>
                <a:gd name="connsiteY16" fmla="*/ 1120077 h 1522526"/>
                <a:gd name="connsiteX17" fmla="*/ 251893 w 1491247"/>
                <a:gd name="connsiteY17" fmla="*/ 1078404 h 1522526"/>
                <a:gd name="connsiteX18" fmla="*/ 376911 w 1491247"/>
                <a:gd name="connsiteY18" fmla="*/ 1029290 h 1522526"/>
                <a:gd name="connsiteX19" fmla="*/ 410479 w 1491247"/>
                <a:gd name="connsiteY19" fmla="*/ 1016502 h 1522526"/>
                <a:gd name="connsiteX20" fmla="*/ 592543 w 1491247"/>
                <a:gd name="connsiteY20" fmla="*/ 1272398 h 1522526"/>
                <a:gd name="connsiteX21" fmla="*/ 763993 w 1491247"/>
                <a:gd name="connsiteY21" fmla="*/ 1379555 h 1522526"/>
                <a:gd name="connsiteX22" fmla="*/ 883056 w 1491247"/>
                <a:gd name="connsiteY22" fmla="*/ 1243823 h 1522526"/>
                <a:gd name="connsiteX23" fmla="*/ 992965 w 1491247"/>
                <a:gd name="connsiteY23" fmla="*/ 998817 h 1522526"/>
                <a:gd name="connsiteX24" fmla="*/ 856178 w 1491247"/>
                <a:gd name="connsiteY24" fmla="*/ 852696 h 1522526"/>
                <a:gd name="connsiteX25" fmla="*/ 851682 w 1491247"/>
                <a:gd name="connsiteY25" fmla="*/ 923321 h 1522526"/>
                <a:gd name="connsiteX26" fmla="*/ 959840 w 1491247"/>
                <a:gd name="connsiteY26" fmla="*/ 978198 h 1522526"/>
                <a:gd name="connsiteX27" fmla="*/ 885437 w 1491247"/>
                <a:gd name="connsiteY27" fmla="*/ 1177148 h 1522526"/>
                <a:gd name="connsiteX28" fmla="*/ 747325 w 1491247"/>
                <a:gd name="connsiteY28" fmla="*/ 1341455 h 1522526"/>
                <a:gd name="connsiteX29" fmla="*/ 556825 w 1491247"/>
                <a:gd name="connsiteY29" fmla="*/ 1191436 h 1522526"/>
                <a:gd name="connsiteX30" fmla="*/ 439913 w 1491247"/>
                <a:gd name="connsiteY30" fmla="*/ 1004825 h 1522526"/>
                <a:gd name="connsiteX31" fmla="*/ 551936 w 1491247"/>
                <a:gd name="connsiteY31" fmla="*/ 931359 h 1522526"/>
                <a:gd name="connsiteX32" fmla="*/ 550504 w 1491247"/>
                <a:gd name="connsiteY32" fmla="*/ 858311 h 1522526"/>
                <a:gd name="connsiteX33" fmla="*/ 621119 w 1491247"/>
                <a:gd name="connsiteY33" fmla="*/ 900922 h 1522526"/>
                <a:gd name="connsiteX34" fmla="*/ 728276 w 1491247"/>
                <a:gd name="connsiteY34" fmla="*/ 915210 h 1522526"/>
                <a:gd name="connsiteX35" fmla="*/ 821144 w 1491247"/>
                <a:gd name="connsiteY35" fmla="*/ 874729 h 1522526"/>
                <a:gd name="connsiteX36" fmla="*/ 856178 w 1491247"/>
                <a:gd name="connsiteY36" fmla="*/ 852696 h 1522526"/>
                <a:gd name="connsiteX37" fmla="*/ 1041767 w 1491247"/>
                <a:gd name="connsiteY37" fmla="*/ 314309 h 1522526"/>
                <a:gd name="connsiteX38" fmla="*/ 1048139 w 1491247"/>
                <a:gd name="connsiteY38" fmla="*/ 320855 h 1522526"/>
                <a:gd name="connsiteX39" fmla="*/ 1074929 w 1491247"/>
                <a:gd name="connsiteY39" fmla="*/ 428013 h 1522526"/>
                <a:gd name="connsiteX40" fmla="*/ 1101718 w 1491247"/>
                <a:gd name="connsiteY40" fmla="*/ 569403 h 1522526"/>
                <a:gd name="connsiteX41" fmla="*/ 1110648 w 1491247"/>
                <a:gd name="connsiteY41" fmla="*/ 704839 h 1522526"/>
                <a:gd name="connsiteX42" fmla="*/ 1107671 w 1491247"/>
                <a:gd name="connsiteY42" fmla="*/ 789672 h 1522526"/>
                <a:gd name="connsiteX43" fmla="*/ 1082370 w 1491247"/>
                <a:gd name="connsiteY43" fmla="*/ 850693 h 1522526"/>
                <a:gd name="connsiteX44" fmla="*/ 1036232 w 1491247"/>
                <a:gd name="connsiteY44" fmla="*/ 859623 h 1522526"/>
                <a:gd name="connsiteX45" fmla="*/ 963305 w 1491247"/>
                <a:gd name="connsiteY45" fmla="*/ 853670 h 1522526"/>
                <a:gd name="connsiteX46" fmla="*/ 908238 w 1491247"/>
                <a:gd name="connsiteY46" fmla="*/ 834322 h 1522526"/>
                <a:gd name="connsiteX47" fmla="*/ 915679 w 1491247"/>
                <a:gd name="connsiteY47" fmla="*/ 813485 h 1522526"/>
                <a:gd name="connsiteX48" fmla="*/ 945445 w 1491247"/>
                <a:gd name="connsiteY48" fmla="*/ 773301 h 1522526"/>
                <a:gd name="connsiteX49" fmla="*/ 973724 w 1491247"/>
                <a:gd name="connsiteY49" fmla="*/ 704839 h 1522526"/>
                <a:gd name="connsiteX50" fmla="*/ 979677 w 1491247"/>
                <a:gd name="connsiteY50" fmla="*/ 675072 h 1522526"/>
                <a:gd name="connsiteX51" fmla="*/ 997536 w 1491247"/>
                <a:gd name="connsiteY51" fmla="*/ 655725 h 1522526"/>
                <a:gd name="connsiteX52" fmla="*/ 1022838 w 1491247"/>
                <a:gd name="connsiteY52" fmla="*/ 579821 h 1522526"/>
                <a:gd name="connsiteX53" fmla="*/ 1040697 w 1491247"/>
                <a:gd name="connsiteY53" fmla="*/ 499452 h 1522526"/>
                <a:gd name="connsiteX54" fmla="*/ 1042186 w 1491247"/>
                <a:gd name="connsiteY54" fmla="*/ 463733 h 1522526"/>
                <a:gd name="connsiteX55" fmla="*/ 1025814 w 1491247"/>
                <a:gd name="connsiteY55" fmla="*/ 430990 h 1522526"/>
                <a:gd name="connsiteX56" fmla="*/ 1009443 w 1491247"/>
                <a:gd name="connsiteY56" fmla="*/ 416107 h 1522526"/>
                <a:gd name="connsiteX57" fmla="*/ 1006466 w 1491247"/>
                <a:gd name="connsiteY57" fmla="*/ 386340 h 1522526"/>
                <a:gd name="connsiteX58" fmla="*/ 1009443 w 1491247"/>
                <a:gd name="connsiteY58" fmla="*/ 350621 h 1522526"/>
                <a:gd name="connsiteX59" fmla="*/ 1024326 w 1491247"/>
                <a:gd name="connsiteY59" fmla="*/ 328297 h 1522526"/>
                <a:gd name="connsiteX60" fmla="*/ 1041767 w 1491247"/>
                <a:gd name="connsiteY60" fmla="*/ 314309 h 1522526"/>
                <a:gd name="connsiteX61" fmla="*/ 616358 w 1491247"/>
                <a:gd name="connsiteY61" fmla="*/ 96060 h 1522526"/>
                <a:gd name="connsiteX62" fmla="*/ 509202 w 1491247"/>
                <a:gd name="connsiteY62" fmla="*/ 431816 h 1522526"/>
                <a:gd name="connsiteX63" fmla="*/ 654458 w 1491247"/>
                <a:gd name="connsiteY63" fmla="*/ 184165 h 1522526"/>
                <a:gd name="connsiteX64" fmla="*/ 616358 w 1491247"/>
                <a:gd name="connsiteY64" fmla="*/ 96060 h 1522526"/>
                <a:gd name="connsiteX65" fmla="*/ 651876 w 1491247"/>
                <a:gd name="connsiteY65" fmla="*/ 0 h 1522526"/>
                <a:gd name="connsiteX66" fmla="*/ 696401 w 1491247"/>
                <a:gd name="connsiteY66" fmla="*/ 372 h 1522526"/>
                <a:gd name="connsiteX67" fmla="*/ 757918 w 1491247"/>
                <a:gd name="connsiteY67" fmla="*/ 6326 h 1522526"/>
                <a:gd name="connsiteX68" fmla="*/ 829357 w 1491247"/>
                <a:gd name="connsiteY68" fmla="*/ 38076 h 1522526"/>
                <a:gd name="connsiteX69" fmla="*/ 910718 w 1491247"/>
                <a:gd name="connsiteY69" fmla="*/ 103562 h 1522526"/>
                <a:gd name="connsiteX70" fmla="*/ 1005970 w 1491247"/>
                <a:gd name="connsiteY70" fmla="*/ 216673 h 1522526"/>
                <a:gd name="connsiteX71" fmla="*/ 1041689 w 1491247"/>
                <a:gd name="connsiteY71" fmla="*/ 276206 h 1522526"/>
                <a:gd name="connsiteX72" fmla="*/ 1025814 w 1491247"/>
                <a:gd name="connsiteY72" fmla="*/ 313909 h 1522526"/>
                <a:gd name="connsiteX73" fmla="*/ 992079 w 1491247"/>
                <a:gd name="connsiteY73" fmla="*/ 331769 h 1522526"/>
                <a:gd name="connsiteX74" fmla="*/ 968266 w 1491247"/>
                <a:gd name="connsiteY74" fmla="*/ 311925 h 1522526"/>
                <a:gd name="connsiteX75" fmla="*/ 914687 w 1491247"/>
                <a:gd name="connsiteY75" fmla="*/ 256361 h 1522526"/>
                <a:gd name="connsiteX76" fmla="*/ 819435 w 1491247"/>
                <a:gd name="connsiteY76" fmla="*/ 210720 h 1522526"/>
                <a:gd name="connsiteX77" fmla="*/ 716246 w 1491247"/>
                <a:gd name="connsiteY77" fmla="*/ 210720 h 1522526"/>
                <a:gd name="connsiteX78" fmla="*/ 850617 w 1491247"/>
                <a:gd name="connsiteY78" fmla="*/ 240487 h 1522526"/>
                <a:gd name="connsiteX79" fmla="*/ 916103 w 1491247"/>
                <a:gd name="connsiteY79" fmla="*/ 279721 h 1522526"/>
                <a:gd name="connsiteX80" fmla="*/ 978269 w 1491247"/>
                <a:gd name="connsiteY80" fmla="*/ 344718 h 1522526"/>
                <a:gd name="connsiteX81" fmla="*/ 969452 w 1491247"/>
                <a:gd name="connsiteY81" fmla="*/ 378896 h 1522526"/>
                <a:gd name="connsiteX82" fmla="*/ 969452 w 1491247"/>
                <a:gd name="connsiteY82" fmla="*/ 451651 h 1522526"/>
                <a:gd name="connsiteX83" fmla="*/ 1003488 w 1491247"/>
                <a:gd name="connsiteY83" fmla="*/ 478628 h 1522526"/>
                <a:gd name="connsiteX84" fmla="*/ 967232 w 1491247"/>
                <a:gd name="connsiteY84" fmla="*/ 638035 h 1522526"/>
                <a:gd name="connsiteX85" fmla="*/ 946515 w 1491247"/>
                <a:gd name="connsiteY85" fmla="*/ 651932 h 1522526"/>
                <a:gd name="connsiteX86" fmla="*/ 838644 w 1491247"/>
                <a:gd name="connsiteY86" fmla="*/ 831290 h 1522526"/>
                <a:gd name="connsiteX87" fmla="*/ 749707 w 1491247"/>
                <a:gd name="connsiteY87" fmla="*/ 893779 h 1522526"/>
                <a:gd name="connsiteX88" fmla="*/ 663982 w 1491247"/>
                <a:gd name="connsiteY88" fmla="*/ 893779 h 1522526"/>
                <a:gd name="connsiteX89" fmla="*/ 542921 w 1491247"/>
                <a:gd name="connsiteY89" fmla="*/ 821966 h 1522526"/>
                <a:gd name="connsiteX90" fmla="*/ 450782 w 1491247"/>
                <a:gd name="connsiteY90" fmla="*/ 643758 h 1522526"/>
                <a:gd name="connsiteX91" fmla="*/ 390111 w 1491247"/>
                <a:gd name="connsiteY91" fmla="*/ 503970 h 1522526"/>
                <a:gd name="connsiteX92" fmla="*/ 413787 w 1491247"/>
                <a:gd name="connsiteY92" fmla="*/ 464730 h 1522526"/>
                <a:gd name="connsiteX93" fmla="*/ 402973 w 1491247"/>
                <a:gd name="connsiteY93" fmla="*/ 399317 h 1522526"/>
                <a:gd name="connsiteX94" fmla="*/ 376911 w 1491247"/>
                <a:gd name="connsiteY94" fmla="*/ 419083 h 1522526"/>
                <a:gd name="connsiteX95" fmla="*/ 361036 w 1491247"/>
                <a:gd name="connsiteY95" fmla="*/ 438927 h 1522526"/>
                <a:gd name="connsiteX96" fmla="*/ 347145 w 1491247"/>
                <a:gd name="connsiteY96" fmla="*/ 476631 h 1522526"/>
                <a:gd name="connsiteX97" fmla="*/ 353098 w 1491247"/>
                <a:gd name="connsiteY97" fmla="*/ 514335 h 1522526"/>
                <a:gd name="connsiteX98" fmla="*/ 363020 w 1491247"/>
                <a:gd name="connsiteY98" fmla="*/ 571883 h 1522526"/>
                <a:gd name="connsiteX99" fmla="*/ 386833 w 1491247"/>
                <a:gd name="connsiteY99" fmla="*/ 665150 h 1522526"/>
                <a:gd name="connsiteX100" fmla="*/ 412630 w 1491247"/>
                <a:gd name="connsiteY100" fmla="*/ 686979 h 1522526"/>
                <a:gd name="connsiteX101" fmla="*/ 428506 w 1491247"/>
                <a:gd name="connsiteY101" fmla="*/ 728652 h 1522526"/>
                <a:gd name="connsiteX102" fmla="*/ 466210 w 1491247"/>
                <a:gd name="connsiteY102" fmla="*/ 802075 h 1522526"/>
                <a:gd name="connsiteX103" fmla="*/ 482085 w 1491247"/>
                <a:gd name="connsiteY103" fmla="*/ 847716 h 1522526"/>
                <a:gd name="connsiteX104" fmla="*/ 438428 w 1491247"/>
                <a:gd name="connsiteY104" fmla="*/ 859623 h 1522526"/>
                <a:gd name="connsiteX105" fmla="*/ 374927 w 1491247"/>
                <a:gd name="connsiteY105" fmla="*/ 867560 h 1522526"/>
                <a:gd name="connsiteX106" fmla="*/ 317379 w 1491247"/>
                <a:gd name="connsiteY106" fmla="*/ 853670 h 1522526"/>
                <a:gd name="connsiteX107" fmla="*/ 291581 w 1491247"/>
                <a:gd name="connsiteY107" fmla="*/ 810012 h 1522526"/>
                <a:gd name="connsiteX108" fmla="*/ 279675 w 1491247"/>
                <a:gd name="connsiteY108" fmla="*/ 732620 h 1522526"/>
                <a:gd name="connsiteX109" fmla="*/ 283644 w 1491247"/>
                <a:gd name="connsiteY109" fmla="*/ 631415 h 1522526"/>
                <a:gd name="connsiteX110" fmla="*/ 315394 w 1491247"/>
                <a:gd name="connsiteY110" fmla="*/ 415114 h 1522526"/>
                <a:gd name="connsiteX111" fmla="*/ 388817 w 1491247"/>
                <a:gd name="connsiteY111" fmla="*/ 194845 h 1522526"/>
                <a:gd name="connsiteX112" fmla="*/ 450334 w 1491247"/>
                <a:gd name="connsiteY112" fmla="*/ 93640 h 1522526"/>
                <a:gd name="connsiteX113" fmla="*/ 509867 w 1491247"/>
                <a:gd name="connsiteY113" fmla="*/ 44029 h 1522526"/>
                <a:gd name="connsiteX114" fmla="*/ 563446 w 1491247"/>
                <a:gd name="connsiteY114" fmla="*/ 36092 h 1522526"/>
                <a:gd name="connsiteX115" fmla="*/ 609087 w 1491247"/>
                <a:gd name="connsiteY115" fmla="*/ 4341 h 1522526"/>
                <a:gd name="connsiteX116" fmla="*/ 651876 w 1491247"/>
                <a:gd name="connsiteY116" fmla="*/ 0 h 1522526"/>
                <a:gd name="connsiteX0" fmla="*/ 992965 w 1487186"/>
                <a:gd name="connsiteY0" fmla="*/ 998817 h 1522526"/>
                <a:gd name="connsiteX1" fmla="*/ 1003490 w 1487186"/>
                <a:gd name="connsiteY1" fmla="*/ 1002500 h 1522526"/>
                <a:gd name="connsiteX2" fmla="*/ 1110648 w 1487186"/>
                <a:gd name="connsiteY2" fmla="*/ 1036732 h 1522526"/>
                <a:gd name="connsiteX3" fmla="*/ 1319904 w 1487186"/>
                <a:gd name="connsiteY3" fmla="*/ 1106981 h 1522526"/>
                <a:gd name="connsiteX4" fmla="*/ 1387472 w 1487186"/>
                <a:gd name="connsiteY4" fmla="*/ 1185265 h 1522526"/>
                <a:gd name="connsiteX5" fmla="*/ 1487186 w 1487186"/>
                <a:gd name="connsiteY5" fmla="*/ 1448990 h 1522526"/>
                <a:gd name="connsiteX6" fmla="*/ 1177029 w 1487186"/>
                <a:gd name="connsiteY6" fmla="*/ 1493045 h 1522526"/>
                <a:gd name="connsiteX7" fmla="*/ 1132974 w 1487186"/>
                <a:gd name="connsiteY7" fmla="*/ 1439469 h 1522526"/>
                <a:gd name="connsiteX8" fmla="*/ 1151130 w 1487186"/>
                <a:gd name="connsiteY8" fmla="*/ 1492451 h 1522526"/>
                <a:gd name="connsiteX9" fmla="*/ 267073 w 1487186"/>
                <a:gd name="connsiteY9" fmla="*/ 1497214 h 1522526"/>
                <a:gd name="connsiteX10" fmla="*/ 250922 w 1487186"/>
                <a:gd name="connsiteY10" fmla="*/ 1492951 h 1522526"/>
                <a:gd name="connsiteX11" fmla="*/ 273457 w 1487186"/>
                <a:gd name="connsiteY11" fmla="*/ 1446229 h 1522526"/>
                <a:gd name="connsiteX12" fmla="*/ 221069 w 1487186"/>
                <a:gd name="connsiteY12" fmla="*/ 1493854 h 1522526"/>
                <a:gd name="connsiteX13" fmla="*/ 668 w 1487186"/>
                <a:gd name="connsiteY13" fmla="*/ 1482327 h 1522526"/>
                <a:gd name="connsiteX14" fmla="*/ 61391 w 1487186"/>
                <a:gd name="connsiteY14" fmla="*/ 1223961 h 1522526"/>
                <a:gd name="connsiteX15" fmla="*/ 92644 w 1487186"/>
                <a:gd name="connsiteY15" fmla="*/ 1157285 h 1522526"/>
                <a:gd name="connsiteX16" fmla="*/ 153665 w 1487186"/>
                <a:gd name="connsiteY16" fmla="*/ 1120077 h 1522526"/>
                <a:gd name="connsiteX17" fmla="*/ 251893 w 1487186"/>
                <a:gd name="connsiteY17" fmla="*/ 1078404 h 1522526"/>
                <a:gd name="connsiteX18" fmla="*/ 376911 w 1487186"/>
                <a:gd name="connsiteY18" fmla="*/ 1029290 h 1522526"/>
                <a:gd name="connsiteX19" fmla="*/ 410479 w 1487186"/>
                <a:gd name="connsiteY19" fmla="*/ 1016502 h 1522526"/>
                <a:gd name="connsiteX20" fmla="*/ 592543 w 1487186"/>
                <a:gd name="connsiteY20" fmla="*/ 1272398 h 1522526"/>
                <a:gd name="connsiteX21" fmla="*/ 763993 w 1487186"/>
                <a:gd name="connsiteY21" fmla="*/ 1379555 h 1522526"/>
                <a:gd name="connsiteX22" fmla="*/ 883056 w 1487186"/>
                <a:gd name="connsiteY22" fmla="*/ 1243823 h 1522526"/>
                <a:gd name="connsiteX23" fmla="*/ 992965 w 1487186"/>
                <a:gd name="connsiteY23" fmla="*/ 998817 h 1522526"/>
                <a:gd name="connsiteX24" fmla="*/ 856178 w 1487186"/>
                <a:gd name="connsiteY24" fmla="*/ 852696 h 1522526"/>
                <a:gd name="connsiteX25" fmla="*/ 851682 w 1487186"/>
                <a:gd name="connsiteY25" fmla="*/ 923321 h 1522526"/>
                <a:gd name="connsiteX26" fmla="*/ 959840 w 1487186"/>
                <a:gd name="connsiteY26" fmla="*/ 978198 h 1522526"/>
                <a:gd name="connsiteX27" fmla="*/ 885437 w 1487186"/>
                <a:gd name="connsiteY27" fmla="*/ 1177148 h 1522526"/>
                <a:gd name="connsiteX28" fmla="*/ 747325 w 1487186"/>
                <a:gd name="connsiteY28" fmla="*/ 1341455 h 1522526"/>
                <a:gd name="connsiteX29" fmla="*/ 556825 w 1487186"/>
                <a:gd name="connsiteY29" fmla="*/ 1191436 h 1522526"/>
                <a:gd name="connsiteX30" fmla="*/ 439913 w 1487186"/>
                <a:gd name="connsiteY30" fmla="*/ 1004825 h 1522526"/>
                <a:gd name="connsiteX31" fmla="*/ 551936 w 1487186"/>
                <a:gd name="connsiteY31" fmla="*/ 931359 h 1522526"/>
                <a:gd name="connsiteX32" fmla="*/ 550504 w 1487186"/>
                <a:gd name="connsiteY32" fmla="*/ 858311 h 1522526"/>
                <a:gd name="connsiteX33" fmla="*/ 621119 w 1487186"/>
                <a:gd name="connsiteY33" fmla="*/ 900922 h 1522526"/>
                <a:gd name="connsiteX34" fmla="*/ 728276 w 1487186"/>
                <a:gd name="connsiteY34" fmla="*/ 915210 h 1522526"/>
                <a:gd name="connsiteX35" fmla="*/ 821144 w 1487186"/>
                <a:gd name="connsiteY35" fmla="*/ 874729 h 1522526"/>
                <a:gd name="connsiteX36" fmla="*/ 856178 w 1487186"/>
                <a:gd name="connsiteY36" fmla="*/ 852696 h 1522526"/>
                <a:gd name="connsiteX37" fmla="*/ 1041767 w 1487186"/>
                <a:gd name="connsiteY37" fmla="*/ 314309 h 1522526"/>
                <a:gd name="connsiteX38" fmla="*/ 1048139 w 1487186"/>
                <a:gd name="connsiteY38" fmla="*/ 320855 h 1522526"/>
                <a:gd name="connsiteX39" fmla="*/ 1074929 w 1487186"/>
                <a:gd name="connsiteY39" fmla="*/ 428013 h 1522526"/>
                <a:gd name="connsiteX40" fmla="*/ 1101718 w 1487186"/>
                <a:gd name="connsiteY40" fmla="*/ 569403 h 1522526"/>
                <a:gd name="connsiteX41" fmla="*/ 1110648 w 1487186"/>
                <a:gd name="connsiteY41" fmla="*/ 704839 h 1522526"/>
                <a:gd name="connsiteX42" fmla="*/ 1107671 w 1487186"/>
                <a:gd name="connsiteY42" fmla="*/ 789672 h 1522526"/>
                <a:gd name="connsiteX43" fmla="*/ 1082370 w 1487186"/>
                <a:gd name="connsiteY43" fmla="*/ 850693 h 1522526"/>
                <a:gd name="connsiteX44" fmla="*/ 1036232 w 1487186"/>
                <a:gd name="connsiteY44" fmla="*/ 859623 h 1522526"/>
                <a:gd name="connsiteX45" fmla="*/ 963305 w 1487186"/>
                <a:gd name="connsiteY45" fmla="*/ 853670 h 1522526"/>
                <a:gd name="connsiteX46" fmla="*/ 908238 w 1487186"/>
                <a:gd name="connsiteY46" fmla="*/ 834322 h 1522526"/>
                <a:gd name="connsiteX47" fmla="*/ 915679 w 1487186"/>
                <a:gd name="connsiteY47" fmla="*/ 813485 h 1522526"/>
                <a:gd name="connsiteX48" fmla="*/ 945445 w 1487186"/>
                <a:gd name="connsiteY48" fmla="*/ 773301 h 1522526"/>
                <a:gd name="connsiteX49" fmla="*/ 973724 w 1487186"/>
                <a:gd name="connsiteY49" fmla="*/ 704839 h 1522526"/>
                <a:gd name="connsiteX50" fmla="*/ 979677 w 1487186"/>
                <a:gd name="connsiteY50" fmla="*/ 675072 h 1522526"/>
                <a:gd name="connsiteX51" fmla="*/ 997536 w 1487186"/>
                <a:gd name="connsiteY51" fmla="*/ 655725 h 1522526"/>
                <a:gd name="connsiteX52" fmla="*/ 1022838 w 1487186"/>
                <a:gd name="connsiteY52" fmla="*/ 579821 h 1522526"/>
                <a:gd name="connsiteX53" fmla="*/ 1040697 w 1487186"/>
                <a:gd name="connsiteY53" fmla="*/ 499452 h 1522526"/>
                <a:gd name="connsiteX54" fmla="*/ 1042186 w 1487186"/>
                <a:gd name="connsiteY54" fmla="*/ 463733 h 1522526"/>
                <a:gd name="connsiteX55" fmla="*/ 1025814 w 1487186"/>
                <a:gd name="connsiteY55" fmla="*/ 430990 h 1522526"/>
                <a:gd name="connsiteX56" fmla="*/ 1009443 w 1487186"/>
                <a:gd name="connsiteY56" fmla="*/ 416107 h 1522526"/>
                <a:gd name="connsiteX57" fmla="*/ 1006466 w 1487186"/>
                <a:gd name="connsiteY57" fmla="*/ 386340 h 1522526"/>
                <a:gd name="connsiteX58" fmla="*/ 1009443 w 1487186"/>
                <a:gd name="connsiteY58" fmla="*/ 350621 h 1522526"/>
                <a:gd name="connsiteX59" fmla="*/ 1024326 w 1487186"/>
                <a:gd name="connsiteY59" fmla="*/ 328297 h 1522526"/>
                <a:gd name="connsiteX60" fmla="*/ 1041767 w 1487186"/>
                <a:gd name="connsiteY60" fmla="*/ 314309 h 1522526"/>
                <a:gd name="connsiteX61" fmla="*/ 616358 w 1487186"/>
                <a:gd name="connsiteY61" fmla="*/ 96060 h 1522526"/>
                <a:gd name="connsiteX62" fmla="*/ 509202 w 1487186"/>
                <a:gd name="connsiteY62" fmla="*/ 431816 h 1522526"/>
                <a:gd name="connsiteX63" fmla="*/ 654458 w 1487186"/>
                <a:gd name="connsiteY63" fmla="*/ 184165 h 1522526"/>
                <a:gd name="connsiteX64" fmla="*/ 616358 w 1487186"/>
                <a:gd name="connsiteY64" fmla="*/ 96060 h 1522526"/>
                <a:gd name="connsiteX65" fmla="*/ 651876 w 1487186"/>
                <a:gd name="connsiteY65" fmla="*/ 0 h 1522526"/>
                <a:gd name="connsiteX66" fmla="*/ 696401 w 1487186"/>
                <a:gd name="connsiteY66" fmla="*/ 372 h 1522526"/>
                <a:gd name="connsiteX67" fmla="*/ 757918 w 1487186"/>
                <a:gd name="connsiteY67" fmla="*/ 6326 h 1522526"/>
                <a:gd name="connsiteX68" fmla="*/ 829357 w 1487186"/>
                <a:gd name="connsiteY68" fmla="*/ 38076 h 1522526"/>
                <a:gd name="connsiteX69" fmla="*/ 910718 w 1487186"/>
                <a:gd name="connsiteY69" fmla="*/ 103562 h 1522526"/>
                <a:gd name="connsiteX70" fmla="*/ 1005970 w 1487186"/>
                <a:gd name="connsiteY70" fmla="*/ 216673 h 1522526"/>
                <a:gd name="connsiteX71" fmla="*/ 1041689 w 1487186"/>
                <a:gd name="connsiteY71" fmla="*/ 276206 h 1522526"/>
                <a:gd name="connsiteX72" fmla="*/ 1025814 w 1487186"/>
                <a:gd name="connsiteY72" fmla="*/ 313909 h 1522526"/>
                <a:gd name="connsiteX73" fmla="*/ 992079 w 1487186"/>
                <a:gd name="connsiteY73" fmla="*/ 331769 h 1522526"/>
                <a:gd name="connsiteX74" fmla="*/ 968266 w 1487186"/>
                <a:gd name="connsiteY74" fmla="*/ 311925 h 1522526"/>
                <a:gd name="connsiteX75" fmla="*/ 914687 w 1487186"/>
                <a:gd name="connsiteY75" fmla="*/ 256361 h 1522526"/>
                <a:gd name="connsiteX76" fmla="*/ 819435 w 1487186"/>
                <a:gd name="connsiteY76" fmla="*/ 210720 h 1522526"/>
                <a:gd name="connsiteX77" fmla="*/ 716246 w 1487186"/>
                <a:gd name="connsiteY77" fmla="*/ 210720 h 1522526"/>
                <a:gd name="connsiteX78" fmla="*/ 850617 w 1487186"/>
                <a:gd name="connsiteY78" fmla="*/ 240487 h 1522526"/>
                <a:gd name="connsiteX79" fmla="*/ 916103 w 1487186"/>
                <a:gd name="connsiteY79" fmla="*/ 279721 h 1522526"/>
                <a:gd name="connsiteX80" fmla="*/ 978269 w 1487186"/>
                <a:gd name="connsiteY80" fmla="*/ 344718 h 1522526"/>
                <a:gd name="connsiteX81" fmla="*/ 969452 w 1487186"/>
                <a:gd name="connsiteY81" fmla="*/ 378896 h 1522526"/>
                <a:gd name="connsiteX82" fmla="*/ 969452 w 1487186"/>
                <a:gd name="connsiteY82" fmla="*/ 451651 h 1522526"/>
                <a:gd name="connsiteX83" fmla="*/ 1003488 w 1487186"/>
                <a:gd name="connsiteY83" fmla="*/ 478628 h 1522526"/>
                <a:gd name="connsiteX84" fmla="*/ 967232 w 1487186"/>
                <a:gd name="connsiteY84" fmla="*/ 638035 h 1522526"/>
                <a:gd name="connsiteX85" fmla="*/ 946515 w 1487186"/>
                <a:gd name="connsiteY85" fmla="*/ 651932 h 1522526"/>
                <a:gd name="connsiteX86" fmla="*/ 838644 w 1487186"/>
                <a:gd name="connsiteY86" fmla="*/ 831290 h 1522526"/>
                <a:gd name="connsiteX87" fmla="*/ 749707 w 1487186"/>
                <a:gd name="connsiteY87" fmla="*/ 893779 h 1522526"/>
                <a:gd name="connsiteX88" fmla="*/ 663982 w 1487186"/>
                <a:gd name="connsiteY88" fmla="*/ 893779 h 1522526"/>
                <a:gd name="connsiteX89" fmla="*/ 542921 w 1487186"/>
                <a:gd name="connsiteY89" fmla="*/ 821966 h 1522526"/>
                <a:gd name="connsiteX90" fmla="*/ 450782 w 1487186"/>
                <a:gd name="connsiteY90" fmla="*/ 643758 h 1522526"/>
                <a:gd name="connsiteX91" fmla="*/ 390111 w 1487186"/>
                <a:gd name="connsiteY91" fmla="*/ 503970 h 1522526"/>
                <a:gd name="connsiteX92" fmla="*/ 413787 w 1487186"/>
                <a:gd name="connsiteY92" fmla="*/ 464730 h 1522526"/>
                <a:gd name="connsiteX93" fmla="*/ 402973 w 1487186"/>
                <a:gd name="connsiteY93" fmla="*/ 399317 h 1522526"/>
                <a:gd name="connsiteX94" fmla="*/ 376911 w 1487186"/>
                <a:gd name="connsiteY94" fmla="*/ 419083 h 1522526"/>
                <a:gd name="connsiteX95" fmla="*/ 361036 w 1487186"/>
                <a:gd name="connsiteY95" fmla="*/ 438927 h 1522526"/>
                <a:gd name="connsiteX96" fmla="*/ 347145 w 1487186"/>
                <a:gd name="connsiteY96" fmla="*/ 476631 h 1522526"/>
                <a:gd name="connsiteX97" fmla="*/ 353098 w 1487186"/>
                <a:gd name="connsiteY97" fmla="*/ 514335 h 1522526"/>
                <a:gd name="connsiteX98" fmla="*/ 363020 w 1487186"/>
                <a:gd name="connsiteY98" fmla="*/ 571883 h 1522526"/>
                <a:gd name="connsiteX99" fmla="*/ 386833 w 1487186"/>
                <a:gd name="connsiteY99" fmla="*/ 665150 h 1522526"/>
                <a:gd name="connsiteX100" fmla="*/ 412630 w 1487186"/>
                <a:gd name="connsiteY100" fmla="*/ 686979 h 1522526"/>
                <a:gd name="connsiteX101" fmla="*/ 428506 w 1487186"/>
                <a:gd name="connsiteY101" fmla="*/ 728652 h 1522526"/>
                <a:gd name="connsiteX102" fmla="*/ 466210 w 1487186"/>
                <a:gd name="connsiteY102" fmla="*/ 802075 h 1522526"/>
                <a:gd name="connsiteX103" fmla="*/ 482085 w 1487186"/>
                <a:gd name="connsiteY103" fmla="*/ 847716 h 1522526"/>
                <a:gd name="connsiteX104" fmla="*/ 438428 w 1487186"/>
                <a:gd name="connsiteY104" fmla="*/ 859623 h 1522526"/>
                <a:gd name="connsiteX105" fmla="*/ 374927 w 1487186"/>
                <a:gd name="connsiteY105" fmla="*/ 867560 h 1522526"/>
                <a:gd name="connsiteX106" fmla="*/ 317379 w 1487186"/>
                <a:gd name="connsiteY106" fmla="*/ 853670 h 1522526"/>
                <a:gd name="connsiteX107" fmla="*/ 291581 w 1487186"/>
                <a:gd name="connsiteY107" fmla="*/ 810012 h 1522526"/>
                <a:gd name="connsiteX108" fmla="*/ 279675 w 1487186"/>
                <a:gd name="connsiteY108" fmla="*/ 732620 h 1522526"/>
                <a:gd name="connsiteX109" fmla="*/ 283644 w 1487186"/>
                <a:gd name="connsiteY109" fmla="*/ 631415 h 1522526"/>
                <a:gd name="connsiteX110" fmla="*/ 315394 w 1487186"/>
                <a:gd name="connsiteY110" fmla="*/ 415114 h 1522526"/>
                <a:gd name="connsiteX111" fmla="*/ 388817 w 1487186"/>
                <a:gd name="connsiteY111" fmla="*/ 194845 h 1522526"/>
                <a:gd name="connsiteX112" fmla="*/ 450334 w 1487186"/>
                <a:gd name="connsiteY112" fmla="*/ 93640 h 1522526"/>
                <a:gd name="connsiteX113" fmla="*/ 509867 w 1487186"/>
                <a:gd name="connsiteY113" fmla="*/ 44029 h 1522526"/>
                <a:gd name="connsiteX114" fmla="*/ 563446 w 1487186"/>
                <a:gd name="connsiteY114" fmla="*/ 36092 h 1522526"/>
                <a:gd name="connsiteX115" fmla="*/ 609087 w 1487186"/>
                <a:gd name="connsiteY115" fmla="*/ 4341 h 1522526"/>
                <a:gd name="connsiteX116" fmla="*/ 651876 w 1487186"/>
                <a:gd name="connsiteY116" fmla="*/ 0 h 1522526"/>
                <a:gd name="connsiteX0" fmla="*/ 1056847 w 1551068"/>
                <a:gd name="connsiteY0" fmla="*/ 998817 h 1522526"/>
                <a:gd name="connsiteX1" fmla="*/ 1067372 w 1551068"/>
                <a:gd name="connsiteY1" fmla="*/ 1002500 h 1522526"/>
                <a:gd name="connsiteX2" fmla="*/ 1174530 w 1551068"/>
                <a:gd name="connsiteY2" fmla="*/ 1036732 h 1522526"/>
                <a:gd name="connsiteX3" fmla="*/ 1383786 w 1551068"/>
                <a:gd name="connsiteY3" fmla="*/ 1106981 h 1522526"/>
                <a:gd name="connsiteX4" fmla="*/ 1451354 w 1551068"/>
                <a:gd name="connsiteY4" fmla="*/ 1185265 h 1522526"/>
                <a:gd name="connsiteX5" fmla="*/ 1551068 w 1551068"/>
                <a:gd name="connsiteY5" fmla="*/ 1448990 h 1522526"/>
                <a:gd name="connsiteX6" fmla="*/ 1240911 w 1551068"/>
                <a:gd name="connsiteY6" fmla="*/ 1493045 h 1522526"/>
                <a:gd name="connsiteX7" fmla="*/ 1196856 w 1551068"/>
                <a:gd name="connsiteY7" fmla="*/ 1439469 h 1522526"/>
                <a:gd name="connsiteX8" fmla="*/ 1215012 w 1551068"/>
                <a:gd name="connsiteY8" fmla="*/ 1492451 h 1522526"/>
                <a:gd name="connsiteX9" fmla="*/ 330955 w 1551068"/>
                <a:gd name="connsiteY9" fmla="*/ 1497214 h 1522526"/>
                <a:gd name="connsiteX10" fmla="*/ 314804 w 1551068"/>
                <a:gd name="connsiteY10" fmla="*/ 1492951 h 1522526"/>
                <a:gd name="connsiteX11" fmla="*/ 337339 w 1551068"/>
                <a:gd name="connsiteY11" fmla="*/ 1446229 h 1522526"/>
                <a:gd name="connsiteX12" fmla="*/ 284951 w 1551068"/>
                <a:gd name="connsiteY12" fmla="*/ 1493854 h 1522526"/>
                <a:gd name="connsiteX13" fmla="*/ 256 w 1551068"/>
                <a:gd name="connsiteY13" fmla="*/ 1482327 h 1522526"/>
                <a:gd name="connsiteX14" fmla="*/ 125273 w 1551068"/>
                <a:gd name="connsiteY14" fmla="*/ 1223961 h 1522526"/>
                <a:gd name="connsiteX15" fmla="*/ 156526 w 1551068"/>
                <a:gd name="connsiteY15" fmla="*/ 1157285 h 1522526"/>
                <a:gd name="connsiteX16" fmla="*/ 217547 w 1551068"/>
                <a:gd name="connsiteY16" fmla="*/ 1120077 h 1522526"/>
                <a:gd name="connsiteX17" fmla="*/ 315775 w 1551068"/>
                <a:gd name="connsiteY17" fmla="*/ 1078404 h 1522526"/>
                <a:gd name="connsiteX18" fmla="*/ 440793 w 1551068"/>
                <a:gd name="connsiteY18" fmla="*/ 1029290 h 1522526"/>
                <a:gd name="connsiteX19" fmla="*/ 474361 w 1551068"/>
                <a:gd name="connsiteY19" fmla="*/ 1016502 h 1522526"/>
                <a:gd name="connsiteX20" fmla="*/ 656425 w 1551068"/>
                <a:gd name="connsiteY20" fmla="*/ 1272398 h 1522526"/>
                <a:gd name="connsiteX21" fmla="*/ 827875 w 1551068"/>
                <a:gd name="connsiteY21" fmla="*/ 1379555 h 1522526"/>
                <a:gd name="connsiteX22" fmla="*/ 946938 w 1551068"/>
                <a:gd name="connsiteY22" fmla="*/ 1243823 h 1522526"/>
                <a:gd name="connsiteX23" fmla="*/ 1056847 w 1551068"/>
                <a:gd name="connsiteY23" fmla="*/ 998817 h 1522526"/>
                <a:gd name="connsiteX24" fmla="*/ 920060 w 1551068"/>
                <a:gd name="connsiteY24" fmla="*/ 852696 h 1522526"/>
                <a:gd name="connsiteX25" fmla="*/ 915564 w 1551068"/>
                <a:gd name="connsiteY25" fmla="*/ 923321 h 1522526"/>
                <a:gd name="connsiteX26" fmla="*/ 1023722 w 1551068"/>
                <a:gd name="connsiteY26" fmla="*/ 978198 h 1522526"/>
                <a:gd name="connsiteX27" fmla="*/ 949319 w 1551068"/>
                <a:gd name="connsiteY27" fmla="*/ 1177148 h 1522526"/>
                <a:gd name="connsiteX28" fmla="*/ 811207 w 1551068"/>
                <a:gd name="connsiteY28" fmla="*/ 1341455 h 1522526"/>
                <a:gd name="connsiteX29" fmla="*/ 620707 w 1551068"/>
                <a:gd name="connsiteY29" fmla="*/ 1191436 h 1522526"/>
                <a:gd name="connsiteX30" fmla="*/ 503795 w 1551068"/>
                <a:gd name="connsiteY30" fmla="*/ 1004825 h 1522526"/>
                <a:gd name="connsiteX31" fmla="*/ 615818 w 1551068"/>
                <a:gd name="connsiteY31" fmla="*/ 931359 h 1522526"/>
                <a:gd name="connsiteX32" fmla="*/ 614386 w 1551068"/>
                <a:gd name="connsiteY32" fmla="*/ 858311 h 1522526"/>
                <a:gd name="connsiteX33" fmla="*/ 685001 w 1551068"/>
                <a:gd name="connsiteY33" fmla="*/ 900922 h 1522526"/>
                <a:gd name="connsiteX34" fmla="*/ 792158 w 1551068"/>
                <a:gd name="connsiteY34" fmla="*/ 915210 h 1522526"/>
                <a:gd name="connsiteX35" fmla="*/ 885026 w 1551068"/>
                <a:gd name="connsiteY35" fmla="*/ 874729 h 1522526"/>
                <a:gd name="connsiteX36" fmla="*/ 920060 w 1551068"/>
                <a:gd name="connsiteY36" fmla="*/ 852696 h 1522526"/>
                <a:gd name="connsiteX37" fmla="*/ 1105649 w 1551068"/>
                <a:gd name="connsiteY37" fmla="*/ 314309 h 1522526"/>
                <a:gd name="connsiteX38" fmla="*/ 1112021 w 1551068"/>
                <a:gd name="connsiteY38" fmla="*/ 320855 h 1522526"/>
                <a:gd name="connsiteX39" fmla="*/ 1138811 w 1551068"/>
                <a:gd name="connsiteY39" fmla="*/ 428013 h 1522526"/>
                <a:gd name="connsiteX40" fmla="*/ 1165600 w 1551068"/>
                <a:gd name="connsiteY40" fmla="*/ 569403 h 1522526"/>
                <a:gd name="connsiteX41" fmla="*/ 1174530 w 1551068"/>
                <a:gd name="connsiteY41" fmla="*/ 704839 h 1522526"/>
                <a:gd name="connsiteX42" fmla="*/ 1171553 w 1551068"/>
                <a:gd name="connsiteY42" fmla="*/ 789672 h 1522526"/>
                <a:gd name="connsiteX43" fmla="*/ 1146252 w 1551068"/>
                <a:gd name="connsiteY43" fmla="*/ 850693 h 1522526"/>
                <a:gd name="connsiteX44" fmla="*/ 1100114 w 1551068"/>
                <a:gd name="connsiteY44" fmla="*/ 859623 h 1522526"/>
                <a:gd name="connsiteX45" fmla="*/ 1027187 w 1551068"/>
                <a:gd name="connsiteY45" fmla="*/ 853670 h 1522526"/>
                <a:gd name="connsiteX46" fmla="*/ 972120 w 1551068"/>
                <a:gd name="connsiteY46" fmla="*/ 834322 h 1522526"/>
                <a:gd name="connsiteX47" fmla="*/ 979561 w 1551068"/>
                <a:gd name="connsiteY47" fmla="*/ 813485 h 1522526"/>
                <a:gd name="connsiteX48" fmla="*/ 1009327 w 1551068"/>
                <a:gd name="connsiteY48" fmla="*/ 773301 h 1522526"/>
                <a:gd name="connsiteX49" fmla="*/ 1037606 w 1551068"/>
                <a:gd name="connsiteY49" fmla="*/ 704839 h 1522526"/>
                <a:gd name="connsiteX50" fmla="*/ 1043559 w 1551068"/>
                <a:gd name="connsiteY50" fmla="*/ 675072 h 1522526"/>
                <a:gd name="connsiteX51" fmla="*/ 1061418 w 1551068"/>
                <a:gd name="connsiteY51" fmla="*/ 655725 h 1522526"/>
                <a:gd name="connsiteX52" fmla="*/ 1086720 w 1551068"/>
                <a:gd name="connsiteY52" fmla="*/ 579821 h 1522526"/>
                <a:gd name="connsiteX53" fmla="*/ 1104579 w 1551068"/>
                <a:gd name="connsiteY53" fmla="*/ 499452 h 1522526"/>
                <a:gd name="connsiteX54" fmla="*/ 1106068 w 1551068"/>
                <a:gd name="connsiteY54" fmla="*/ 463733 h 1522526"/>
                <a:gd name="connsiteX55" fmla="*/ 1089696 w 1551068"/>
                <a:gd name="connsiteY55" fmla="*/ 430990 h 1522526"/>
                <a:gd name="connsiteX56" fmla="*/ 1073325 w 1551068"/>
                <a:gd name="connsiteY56" fmla="*/ 416107 h 1522526"/>
                <a:gd name="connsiteX57" fmla="*/ 1070348 w 1551068"/>
                <a:gd name="connsiteY57" fmla="*/ 386340 h 1522526"/>
                <a:gd name="connsiteX58" fmla="*/ 1073325 w 1551068"/>
                <a:gd name="connsiteY58" fmla="*/ 350621 h 1522526"/>
                <a:gd name="connsiteX59" fmla="*/ 1088208 w 1551068"/>
                <a:gd name="connsiteY59" fmla="*/ 328297 h 1522526"/>
                <a:gd name="connsiteX60" fmla="*/ 1105649 w 1551068"/>
                <a:gd name="connsiteY60" fmla="*/ 314309 h 1522526"/>
                <a:gd name="connsiteX61" fmla="*/ 680240 w 1551068"/>
                <a:gd name="connsiteY61" fmla="*/ 96060 h 1522526"/>
                <a:gd name="connsiteX62" fmla="*/ 573084 w 1551068"/>
                <a:gd name="connsiteY62" fmla="*/ 431816 h 1522526"/>
                <a:gd name="connsiteX63" fmla="*/ 718340 w 1551068"/>
                <a:gd name="connsiteY63" fmla="*/ 184165 h 1522526"/>
                <a:gd name="connsiteX64" fmla="*/ 680240 w 1551068"/>
                <a:gd name="connsiteY64" fmla="*/ 96060 h 1522526"/>
                <a:gd name="connsiteX65" fmla="*/ 715758 w 1551068"/>
                <a:gd name="connsiteY65" fmla="*/ 0 h 1522526"/>
                <a:gd name="connsiteX66" fmla="*/ 760283 w 1551068"/>
                <a:gd name="connsiteY66" fmla="*/ 372 h 1522526"/>
                <a:gd name="connsiteX67" fmla="*/ 821800 w 1551068"/>
                <a:gd name="connsiteY67" fmla="*/ 6326 h 1522526"/>
                <a:gd name="connsiteX68" fmla="*/ 893239 w 1551068"/>
                <a:gd name="connsiteY68" fmla="*/ 38076 h 1522526"/>
                <a:gd name="connsiteX69" fmla="*/ 974600 w 1551068"/>
                <a:gd name="connsiteY69" fmla="*/ 103562 h 1522526"/>
                <a:gd name="connsiteX70" fmla="*/ 1069852 w 1551068"/>
                <a:gd name="connsiteY70" fmla="*/ 216673 h 1522526"/>
                <a:gd name="connsiteX71" fmla="*/ 1105571 w 1551068"/>
                <a:gd name="connsiteY71" fmla="*/ 276206 h 1522526"/>
                <a:gd name="connsiteX72" fmla="*/ 1089696 w 1551068"/>
                <a:gd name="connsiteY72" fmla="*/ 313909 h 1522526"/>
                <a:gd name="connsiteX73" fmla="*/ 1055961 w 1551068"/>
                <a:gd name="connsiteY73" fmla="*/ 331769 h 1522526"/>
                <a:gd name="connsiteX74" fmla="*/ 1032148 w 1551068"/>
                <a:gd name="connsiteY74" fmla="*/ 311925 h 1522526"/>
                <a:gd name="connsiteX75" fmla="*/ 978569 w 1551068"/>
                <a:gd name="connsiteY75" fmla="*/ 256361 h 1522526"/>
                <a:gd name="connsiteX76" fmla="*/ 883317 w 1551068"/>
                <a:gd name="connsiteY76" fmla="*/ 210720 h 1522526"/>
                <a:gd name="connsiteX77" fmla="*/ 780128 w 1551068"/>
                <a:gd name="connsiteY77" fmla="*/ 210720 h 1522526"/>
                <a:gd name="connsiteX78" fmla="*/ 914499 w 1551068"/>
                <a:gd name="connsiteY78" fmla="*/ 240487 h 1522526"/>
                <a:gd name="connsiteX79" fmla="*/ 979985 w 1551068"/>
                <a:gd name="connsiteY79" fmla="*/ 279721 h 1522526"/>
                <a:gd name="connsiteX80" fmla="*/ 1042151 w 1551068"/>
                <a:gd name="connsiteY80" fmla="*/ 344718 h 1522526"/>
                <a:gd name="connsiteX81" fmla="*/ 1033334 w 1551068"/>
                <a:gd name="connsiteY81" fmla="*/ 378896 h 1522526"/>
                <a:gd name="connsiteX82" fmla="*/ 1033334 w 1551068"/>
                <a:gd name="connsiteY82" fmla="*/ 451651 h 1522526"/>
                <a:gd name="connsiteX83" fmla="*/ 1067370 w 1551068"/>
                <a:gd name="connsiteY83" fmla="*/ 478628 h 1522526"/>
                <a:gd name="connsiteX84" fmla="*/ 1031114 w 1551068"/>
                <a:gd name="connsiteY84" fmla="*/ 638035 h 1522526"/>
                <a:gd name="connsiteX85" fmla="*/ 1010397 w 1551068"/>
                <a:gd name="connsiteY85" fmla="*/ 651932 h 1522526"/>
                <a:gd name="connsiteX86" fmla="*/ 902526 w 1551068"/>
                <a:gd name="connsiteY86" fmla="*/ 831290 h 1522526"/>
                <a:gd name="connsiteX87" fmla="*/ 813589 w 1551068"/>
                <a:gd name="connsiteY87" fmla="*/ 893779 h 1522526"/>
                <a:gd name="connsiteX88" fmla="*/ 727864 w 1551068"/>
                <a:gd name="connsiteY88" fmla="*/ 893779 h 1522526"/>
                <a:gd name="connsiteX89" fmla="*/ 606803 w 1551068"/>
                <a:gd name="connsiteY89" fmla="*/ 821966 h 1522526"/>
                <a:gd name="connsiteX90" fmla="*/ 514664 w 1551068"/>
                <a:gd name="connsiteY90" fmla="*/ 643758 h 1522526"/>
                <a:gd name="connsiteX91" fmla="*/ 453993 w 1551068"/>
                <a:gd name="connsiteY91" fmla="*/ 503970 h 1522526"/>
                <a:gd name="connsiteX92" fmla="*/ 477669 w 1551068"/>
                <a:gd name="connsiteY92" fmla="*/ 464730 h 1522526"/>
                <a:gd name="connsiteX93" fmla="*/ 466855 w 1551068"/>
                <a:gd name="connsiteY93" fmla="*/ 399317 h 1522526"/>
                <a:gd name="connsiteX94" fmla="*/ 440793 w 1551068"/>
                <a:gd name="connsiteY94" fmla="*/ 419083 h 1522526"/>
                <a:gd name="connsiteX95" fmla="*/ 424918 w 1551068"/>
                <a:gd name="connsiteY95" fmla="*/ 438927 h 1522526"/>
                <a:gd name="connsiteX96" fmla="*/ 411027 w 1551068"/>
                <a:gd name="connsiteY96" fmla="*/ 476631 h 1522526"/>
                <a:gd name="connsiteX97" fmla="*/ 416980 w 1551068"/>
                <a:gd name="connsiteY97" fmla="*/ 514335 h 1522526"/>
                <a:gd name="connsiteX98" fmla="*/ 426902 w 1551068"/>
                <a:gd name="connsiteY98" fmla="*/ 571883 h 1522526"/>
                <a:gd name="connsiteX99" fmla="*/ 450715 w 1551068"/>
                <a:gd name="connsiteY99" fmla="*/ 665150 h 1522526"/>
                <a:gd name="connsiteX100" fmla="*/ 476512 w 1551068"/>
                <a:gd name="connsiteY100" fmla="*/ 686979 h 1522526"/>
                <a:gd name="connsiteX101" fmla="*/ 492388 w 1551068"/>
                <a:gd name="connsiteY101" fmla="*/ 728652 h 1522526"/>
                <a:gd name="connsiteX102" fmla="*/ 530092 w 1551068"/>
                <a:gd name="connsiteY102" fmla="*/ 802075 h 1522526"/>
                <a:gd name="connsiteX103" fmla="*/ 545967 w 1551068"/>
                <a:gd name="connsiteY103" fmla="*/ 847716 h 1522526"/>
                <a:gd name="connsiteX104" fmla="*/ 502310 w 1551068"/>
                <a:gd name="connsiteY104" fmla="*/ 859623 h 1522526"/>
                <a:gd name="connsiteX105" fmla="*/ 438809 w 1551068"/>
                <a:gd name="connsiteY105" fmla="*/ 867560 h 1522526"/>
                <a:gd name="connsiteX106" fmla="*/ 381261 w 1551068"/>
                <a:gd name="connsiteY106" fmla="*/ 853670 h 1522526"/>
                <a:gd name="connsiteX107" fmla="*/ 355463 w 1551068"/>
                <a:gd name="connsiteY107" fmla="*/ 810012 h 1522526"/>
                <a:gd name="connsiteX108" fmla="*/ 343557 w 1551068"/>
                <a:gd name="connsiteY108" fmla="*/ 732620 h 1522526"/>
                <a:gd name="connsiteX109" fmla="*/ 347526 w 1551068"/>
                <a:gd name="connsiteY109" fmla="*/ 631415 h 1522526"/>
                <a:gd name="connsiteX110" fmla="*/ 379276 w 1551068"/>
                <a:gd name="connsiteY110" fmla="*/ 415114 h 1522526"/>
                <a:gd name="connsiteX111" fmla="*/ 452699 w 1551068"/>
                <a:gd name="connsiteY111" fmla="*/ 194845 h 1522526"/>
                <a:gd name="connsiteX112" fmla="*/ 514216 w 1551068"/>
                <a:gd name="connsiteY112" fmla="*/ 93640 h 1522526"/>
                <a:gd name="connsiteX113" fmla="*/ 573749 w 1551068"/>
                <a:gd name="connsiteY113" fmla="*/ 44029 h 1522526"/>
                <a:gd name="connsiteX114" fmla="*/ 627328 w 1551068"/>
                <a:gd name="connsiteY114" fmla="*/ 36092 h 1522526"/>
                <a:gd name="connsiteX115" fmla="*/ 672969 w 1551068"/>
                <a:gd name="connsiteY115" fmla="*/ 4341 h 1522526"/>
                <a:gd name="connsiteX116" fmla="*/ 715758 w 1551068"/>
                <a:gd name="connsiteY116" fmla="*/ 0 h 1522526"/>
                <a:gd name="connsiteX0" fmla="*/ 1056956 w 1551177"/>
                <a:gd name="connsiteY0" fmla="*/ 998817 h 1522526"/>
                <a:gd name="connsiteX1" fmla="*/ 1067481 w 1551177"/>
                <a:gd name="connsiteY1" fmla="*/ 1002500 h 1522526"/>
                <a:gd name="connsiteX2" fmla="*/ 1174639 w 1551177"/>
                <a:gd name="connsiteY2" fmla="*/ 1036732 h 1522526"/>
                <a:gd name="connsiteX3" fmla="*/ 1383895 w 1551177"/>
                <a:gd name="connsiteY3" fmla="*/ 1106981 h 1522526"/>
                <a:gd name="connsiteX4" fmla="*/ 1451463 w 1551177"/>
                <a:gd name="connsiteY4" fmla="*/ 1185265 h 1522526"/>
                <a:gd name="connsiteX5" fmla="*/ 1551177 w 1551177"/>
                <a:gd name="connsiteY5" fmla="*/ 1448990 h 1522526"/>
                <a:gd name="connsiteX6" fmla="*/ 1241020 w 1551177"/>
                <a:gd name="connsiteY6" fmla="*/ 1493045 h 1522526"/>
                <a:gd name="connsiteX7" fmla="*/ 1196965 w 1551177"/>
                <a:gd name="connsiteY7" fmla="*/ 1439469 h 1522526"/>
                <a:gd name="connsiteX8" fmla="*/ 1215121 w 1551177"/>
                <a:gd name="connsiteY8" fmla="*/ 1492451 h 1522526"/>
                <a:gd name="connsiteX9" fmla="*/ 331064 w 1551177"/>
                <a:gd name="connsiteY9" fmla="*/ 1497214 h 1522526"/>
                <a:gd name="connsiteX10" fmla="*/ 314913 w 1551177"/>
                <a:gd name="connsiteY10" fmla="*/ 1492951 h 1522526"/>
                <a:gd name="connsiteX11" fmla="*/ 337448 w 1551177"/>
                <a:gd name="connsiteY11" fmla="*/ 1446229 h 1522526"/>
                <a:gd name="connsiteX12" fmla="*/ 285060 w 1551177"/>
                <a:gd name="connsiteY12" fmla="*/ 1493854 h 1522526"/>
                <a:gd name="connsiteX13" fmla="*/ 365 w 1551177"/>
                <a:gd name="connsiteY13" fmla="*/ 1482327 h 1522526"/>
                <a:gd name="connsiteX14" fmla="*/ 94425 w 1551177"/>
                <a:gd name="connsiteY14" fmla="*/ 1219199 h 1522526"/>
                <a:gd name="connsiteX15" fmla="*/ 156635 w 1551177"/>
                <a:gd name="connsiteY15" fmla="*/ 1157285 h 1522526"/>
                <a:gd name="connsiteX16" fmla="*/ 217656 w 1551177"/>
                <a:gd name="connsiteY16" fmla="*/ 1120077 h 1522526"/>
                <a:gd name="connsiteX17" fmla="*/ 315884 w 1551177"/>
                <a:gd name="connsiteY17" fmla="*/ 1078404 h 1522526"/>
                <a:gd name="connsiteX18" fmla="*/ 440902 w 1551177"/>
                <a:gd name="connsiteY18" fmla="*/ 1029290 h 1522526"/>
                <a:gd name="connsiteX19" fmla="*/ 474470 w 1551177"/>
                <a:gd name="connsiteY19" fmla="*/ 1016502 h 1522526"/>
                <a:gd name="connsiteX20" fmla="*/ 656534 w 1551177"/>
                <a:gd name="connsiteY20" fmla="*/ 1272398 h 1522526"/>
                <a:gd name="connsiteX21" fmla="*/ 827984 w 1551177"/>
                <a:gd name="connsiteY21" fmla="*/ 1379555 h 1522526"/>
                <a:gd name="connsiteX22" fmla="*/ 947047 w 1551177"/>
                <a:gd name="connsiteY22" fmla="*/ 1243823 h 1522526"/>
                <a:gd name="connsiteX23" fmla="*/ 1056956 w 1551177"/>
                <a:gd name="connsiteY23" fmla="*/ 998817 h 1522526"/>
                <a:gd name="connsiteX24" fmla="*/ 920169 w 1551177"/>
                <a:gd name="connsiteY24" fmla="*/ 852696 h 1522526"/>
                <a:gd name="connsiteX25" fmla="*/ 915673 w 1551177"/>
                <a:gd name="connsiteY25" fmla="*/ 923321 h 1522526"/>
                <a:gd name="connsiteX26" fmla="*/ 1023831 w 1551177"/>
                <a:gd name="connsiteY26" fmla="*/ 978198 h 1522526"/>
                <a:gd name="connsiteX27" fmla="*/ 949428 w 1551177"/>
                <a:gd name="connsiteY27" fmla="*/ 1177148 h 1522526"/>
                <a:gd name="connsiteX28" fmla="*/ 811316 w 1551177"/>
                <a:gd name="connsiteY28" fmla="*/ 1341455 h 1522526"/>
                <a:gd name="connsiteX29" fmla="*/ 620816 w 1551177"/>
                <a:gd name="connsiteY29" fmla="*/ 1191436 h 1522526"/>
                <a:gd name="connsiteX30" fmla="*/ 503904 w 1551177"/>
                <a:gd name="connsiteY30" fmla="*/ 1004825 h 1522526"/>
                <a:gd name="connsiteX31" fmla="*/ 615927 w 1551177"/>
                <a:gd name="connsiteY31" fmla="*/ 931359 h 1522526"/>
                <a:gd name="connsiteX32" fmla="*/ 614495 w 1551177"/>
                <a:gd name="connsiteY32" fmla="*/ 858311 h 1522526"/>
                <a:gd name="connsiteX33" fmla="*/ 685110 w 1551177"/>
                <a:gd name="connsiteY33" fmla="*/ 900922 h 1522526"/>
                <a:gd name="connsiteX34" fmla="*/ 792267 w 1551177"/>
                <a:gd name="connsiteY34" fmla="*/ 915210 h 1522526"/>
                <a:gd name="connsiteX35" fmla="*/ 885135 w 1551177"/>
                <a:gd name="connsiteY35" fmla="*/ 874729 h 1522526"/>
                <a:gd name="connsiteX36" fmla="*/ 920169 w 1551177"/>
                <a:gd name="connsiteY36" fmla="*/ 852696 h 1522526"/>
                <a:gd name="connsiteX37" fmla="*/ 1105758 w 1551177"/>
                <a:gd name="connsiteY37" fmla="*/ 314309 h 1522526"/>
                <a:gd name="connsiteX38" fmla="*/ 1112130 w 1551177"/>
                <a:gd name="connsiteY38" fmla="*/ 320855 h 1522526"/>
                <a:gd name="connsiteX39" fmla="*/ 1138920 w 1551177"/>
                <a:gd name="connsiteY39" fmla="*/ 428013 h 1522526"/>
                <a:gd name="connsiteX40" fmla="*/ 1165709 w 1551177"/>
                <a:gd name="connsiteY40" fmla="*/ 569403 h 1522526"/>
                <a:gd name="connsiteX41" fmla="*/ 1174639 w 1551177"/>
                <a:gd name="connsiteY41" fmla="*/ 704839 h 1522526"/>
                <a:gd name="connsiteX42" fmla="*/ 1171662 w 1551177"/>
                <a:gd name="connsiteY42" fmla="*/ 789672 h 1522526"/>
                <a:gd name="connsiteX43" fmla="*/ 1146361 w 1551177"/>
                <a:gd name="connsiteY43" fmla="*/ 850693 h 1522526"/>
                <a:gd name="connsiteX44" fmla="*/ 1100223 w 1551177"/>
                <a:gd name="connsiteY44" fmla="*/ 859623 h 1522526"/>
                <a:gd name="connsiteX45" fmla="*/ 1027296 w 1551177"/>
                <a:gd name="connsiteY45" fmla="*/ 853670 h 1522526"/>
                <a:gd name="connsiteX46" fmla="*/ 972229 w 1551177"/>
                <a:gd name="connsiteY46" fmla="*/ 834322 h 1522526"/>
                <a:gd name="connsiteX47" fmla="*/ 979670 w 1551177"/>
                <a:gd name="connsiteY47" fmla="*/ 813485 h 1522526"/>
                <a:gd name="connsiteX48" fmla="*/ 1009436 w 1551177"/>
                <a:gd name="connsiteY48" fmla="*/ 773301 h 1522526"/>
                <a:gd name="connsiteX49" fmla="*/ 1037715 w 1551177"/>
                <a:gd name="connsiteY49" fmla="*/ 704839 h 1522526"/>
                <a:gd name="connsiteX50" fmla="*/ 1043668 w 1551177"/>
                <a:gd name="connsiteY50" fmla="*/ 675072 h 1522526"/>
                <a:gd name="connsiteX51" fmla="*/ 1061527 w 1551177"/>
                <a:gd name="connsiteY51" fmla="*/ 655725 h 1522526"/>
                <a:gd name="connsiteX52" fmla="*/ 1086829 w 1551177"/>
                <a:gd name="connsiteY52" fmla="*/ 579821 h 1522526"/>
                <a:gd name="connsiteX53" fmla="*/ 1104688 w 1551177"/>
                <a:gd name="connsiteY53" fmla="*/ 499452 h 1522526"/>
                <a:gd name="connsiteX54" fmla="*/ 1106177 w 1551177"/>
                <a:gd name="connsiteY54" fmla="*/ 463733 h 1522526"/>
                <a:gd name="connsiteX55" fmla="*/ 1089805 w 1551177"/>
                <a:gd name="connsiteY55" fmla="*/ 430990 h 1522526"/>
                <a:gd name="connsiteX56" fmla="*/ 1073434 w 1551177"/>
                <a:gd name="connsiteY56" fmla="*/ 416107 h 1522526"/>
                <a:gd name="connsiteX57" fmla="*/ 1070457 w 1551177"/>
                <a:gd name="connsiteY57" fmla="*/ 386340 h 1522526"/>
                <a:gd name="connsiteX58" fmla="*/ 1073434 w 1551177"/>
                <a:gd name="connsiteY58" fmla="*/ 350621 h 1522526"/>
                <a:gd name="connsiteX59" fmla="*/ 1088317 w 1551177"/>
                <a:gd name="connsiteY59" fmla="*/ 328297 h 1522526"/>
                <a:gd name="connsiteX60" fmla="*/ 1105758 w 1551177"/>
                <a:gd name="connsiteY60" fmla="*/ 314309 h 1522526"/>
                <a:gd name="connsiteX61" fmla="*/ 680349 w 1551177"/>
                <a:gd name="connsiteY61" fmla="*/ 96060 h 1522526"/>
                <a:gd name="connsiteX62" fmla="*/ 573193 w 1551177"/>
                <a:gd name="connsiteY62" fmla="*/ 431816 h 1522526"/>
                <a:gd name="connsiteX63" fmla="*/ 718449 w 1551177"/>
                <a:gd name="connsiteY63" fmla="*/ 184165 h 1522526"/>
                <a:gd name="connsiteX64" fmla="*/ 680349 w 1551177"/>
                <a:gd name="connsiteY64" fmla="*/ 96060 h 1522526"/>
                <a:gd name="connsiteX65" fmla="*/ 715867 w 1551177"/>
                <a:gd name="connsiteY65" fmla="*/ 0 h 1522526"/>
                <a:gd name="connsiteX66" fmla="*/ 760392 w 1551177"/>
                <a:gd name="connsiteY66" fmla="*/ 372 h 1522526"/>
                <a:gd name="connsiteX67" fmla="*/ 821909 w 1551177"/>
                <a:gd name="connsiteY67" fmla="*/ 6326 h 1522526"/>
                <a:gd name="connsiteX68" fmla="*/ 893348 w 1551177"/>
                <a:gd name="connsiteY68" fmla="*/ 38076 h 1522526"/>
                <a:gd name="connsiteX69" fmla="*/ 974709 w 1551177"/>
                <a:gd name="connsiteY69" fmla="*/ 103562 h 1522526"/>
                <a:gd name="connsiteX70" fmla="*/ 1069961 w 1551177"/>
                <a:gd name="connsiteY70" fmla="*/ 216673 h 1522526"/>
                <a:gd name="connsiteX71" fmla="*/ 1105680 w 1551177"/>
                <a:gd name="connsiteY71" fmla="*/ 276206 h 1522526"/>
                <a:gd name="connsiteX72" fmla="*/ 1089805 w 1551177"/>
                <a:gd name="connsiteY72" fmla="*/ 313909 h 1522526"/>
                <a:gd name="connsiteX73" fmla="*/ 1056070 w 1551177"/>
                <a:gd name="connsiteY73" fmla="*/ 331769 h 1522526"/>
                <a:gd name="connsiteX74" fmla="*/ 1032257 w 1551177"/>
                <a:gd name="connsiteY74" fmla="*/ 311925 h 1522526"/>
                <a:gd name="connsiteX75" fmla="*/ 978678 w 1551177"/>
                <a:gd name="connsiteY75" fmla="*/ 256361 h 1522526"/>
                <a:gd name="connsiteX76" fmla="*/ 883426 w 1551177"/>
                <a:gd name="connsiteY76" fmla="*/ 210720 h 1522526"/>
                <a:gd name="connsiteX77" fmla="*/ 780237 w 1551177"/>
                <a:gd name="connsiteY77" fmla="*/ 210720 h 1522526"/>
                <a:gd name="connsiteX78" fmla="*/ 914608 w 1551177"/>
                <a:gd name="connsiteY78" fmla="*/ 240487 h 1522526"/>
                <a:gd name="connsiteX79" fmla="*/ 980094 w 1551177"/>
                <a:gd name="connsiteY79" fmla="*/ 279721 h 1522526"/>
                <a:gd name="connsiteX80" fmla="*/ 1042260 w 1551177"/>
                <a:gd name="connsiteY80" fmla="*/ 344718 h 1522526"/>
                <a:gd name="connsiteX81" fmla="*/ 1033443 w 1551177"/>
                <a:gd name="connsiteY81" fmla="*/ 378896 h 1522526"/>
                <a:gd name="connsiteX82" fmla="*/ 1033443 w 1551177"/>
                <a:gd name="connsiteY82" fmla="*/ 451651 h 1522526"/>
                <a:gd name="connsiteX83" fmla="*/ 1067479 w 1551177"/>
                <a:gd name="connsiteY83" fmla="*/ 478628 h 1522526"/>
                <a:gd name="connsiteX84" fmla="*/ 1031223 w 1551177"/>
                <a:gd name="connsiteY84" fmla="*/ 638035 h 1522526"/>
                <a:gd name="connsiteX85" fmla="*/ 1010506 w 1551177"/>
                <a:gd name="connsiteY85" fmla="*/ 651932 h 1522526"/>
                <a:gd name="connsiteX86" fmla="*/ 902635 w 1551177"/>
                <a:gd name="connsiteY86" fmla="*/ 831290 h 1522526"/>
                <a:gd name="connsiteX87" fmla="*/ 813698 w 1551177"/>
                <a:gd name="connsiteY87" fmla="*/ 893779 h 1522526"/>
                <a:gd name="connsiteX88" fmla="*/ 727973 w 1551177"/>
                <a:gd name="connsiteY88" fmla="*/ 893779 h 1522526"/>
                <a:gd name="connsiteX89" fmla="*/ 606912 w 1551177"/>
                <a:gd name="connsiteY89" fmla="*/ 821966 h 1522526"/>
                <a:gd name="connsiteX90" fmla="*/ 514773 w 1551177"/>
                <a:gd name="connsiteY90" fmla="*/ 643758 h 1522526"/>
                <a:gd name="connsiteX91" fmla="*/ 454102 w 1551177"/>
                <a:gd name="connsiteY91" fmla="*/ 503970 h 1522526"/>
                <a:gd name="connsiteX92" fmla="*/ 477778 w 1551177"/>
                <a:gd name="connsiteY92" fmla="*/ 464730 h 1522526"/>
                <a:gd name="connsiteX93" fmla="*/ 466964 w 1551177"/>
                <a:gd name="connsiteY93" fmla="*/ 399317 h 1522526"/>
                <a:gd name="connsiteX94" fmla="*/ 440902 w 1551177"/>
                <a:gd name="connsiteY94" fmla="*/ 419083 h 1522526"/>
                <a:gd name="connsiteX95" fmla="*/ 425027 w 1551177"/>
                <a:gd name="connsiteY95" fmla="*/ 438927 h 1522526"/>
                <a:gd name="connsiteX96" fmla="*/ 411136 w 1551177"/>
                <a:gd name="connsiteY96" fmla="*/ 476631 h 1522526"/>
                <a:gd name="connsiteX97" fmla="*/ 417089 w 1551177"/>
                <a:gd name="connsiteY97" fmla="*/ 514335 h 1522526"/>
                <a:gd name="connsiteX98" fmla="*/ 427011 w 1551177"/>
                <a:gd name="connsiteY98" fmla="*/ 571883 h 1522526"/>
                <a:gd name="connsiteX99" fmla="*/ 450824 w 1551177"/>
                <a:gd name="connsiteY99" fmla="*/ 665150 h 1522526"/>
                <a:gd name="connsiteX100" fmla="*/ 476621 w 1551177"/>
                <a:gd name="connsiteY100" fmla="*/ 686979 h 1522526"/>
                <a:gd name="connsiteX101" fmla="*/ 492497 w 1551177"/>
                <a:gd name="connsiteY101" fmla="*/ 728652 h 1522526"/>
                <a:gd name="connsiteX102" fmla="*/ 530201 w 1551177"/>
                <a:gd name="connsiteY102" fmla="*/ 802075 h 1522526"/>
                <a:gd name="connsiteX103" fmla="*/ 546076 w 1551177"/>
                <a:gd name="connsiteY103" fmla="*/ 847716 h 1522526"/>
                <a:gd name="connsiteX104" fmla="*/ 502419 w 1551177"/>
                <a:gd name="connsiteY104" fmla="*/ 859623 h 1522526"/>
                <a:gd name="connsiteX105" fmla="*/ 438918 w 1551177"/>
                <a:gd name="connsiteY105" fmla="*/ 867560 h 1522526"/>
                <a:gd name="connsiteX106" fmla="*/ 381370 w 1551177"/>
                <a:gd name="connsiteY106" fmla="*/ 853670 h 1522526"/>
                <a:gd name="connsiteX107" fmla="*/ 355572 w 1551177"/>
                <a:gd name="connsiteY107" fmla="*/ 810012 h 1522526"/>
                <a:gd name="connsiteX108" fmla="*/ 343666 w 1551177"/>
                <a:gd name="connsiteY108" fmla="*/ 732620 h 1522526"/>
                <a:gd name="connsiteX109" fmla="*/ 347635 w 1551177"/>
                <a:gd name="connsiteY109" fmla="*/ 631415 h 1522526"/>
                <a:gd name="connsiteX110" fmla="*/ 379385 w 1551177"/>
                <a:gd name="connsiteY110" fmla="*/ 415114 h 1522526"/>
                <a:gd name="connsiteX111" fmla="*/ 452808 w 1551177"/>
                <a:gd name="connsiteY111" fmla="*/ 194845 h 1522526"/>
                <a:gd name="connsiteX112" fmla="*/ 514325 w 1551177"/>
                <a:gd name="connsiteY112" fmla="*/ 93640 h 1522526"/>
                <a:gd name="connsiteX113" fmla="*/ 573858 w 1551177"/>
                <a:gd name="connsiteY113" fmla="*/ 44029 h 1522526"/>
                <a:gd name="connsiteX114" fmla="*/ 627437 w 1551177"/>
                <a:gd name="connsiteY114" fmla="*/ 36092 h 1522526"/>
                <a:gd name="connsiteX115" fmla="*/ 673078 w 1551177"/>
                <a:gd name="connsiteY115" fmla="*/ 4341 h 1522526"/>
                <a:gd name="connsiteX116" fmla="*/ 715867 w 1551177"/>
                <a:gd name="connsiteY116" fmla="*/ 0 h 1522526"/>
                <a:gd name="connsiteX0" fmla="*/ 1056956 w 1551177"/>
                <a:gd name="connsiteY0" fmla="*/ 998817 h 1522526"/>
                <a:gd name="connsiteX1" fmla="*/ 1067481 w 1551177"/>
                <a:gd name="connsiteY1" fmla="*/ 1002500 h 1522526"/>
                <a:gd name="connsiteX2" fmla="*/ 1174639 w 1551177"/>
                <a:gd name="connsiteY2" fmla="*/ 1036732 h 1522526"/>
                <a:gd name="connsiteX3" fmla="*/ 1383895 w 1551177"/>
                <a:gd name="connsiteY3" fmla="*/ 1106981 h 1522526"/>
                <a:gd name="connsiteX4" fmla="*/ 1451463 w 1551177"/>
                <a:gd name="connsiteY4" fmla="*/ 1185265 h 1522526"/>
                <a:gd name="connsiteX5" fmla="*/ 1551177 w 1551177"/>
                <a:gd name="connsiteY5" fmla="*/ 1448990 h 1522526"/>
                <a:gd name="connsiteX6" fmla="*/ 1241020 w 1551177"/>
                <a:gd name="connsiteY6" fmla="*/ 1493045 h 1522526"/>
                <a:gd name="connsiteX7" fmla="*/ 1196965 w 1551177"/>
                <a:gd name="connsiteY7" fmla="*/ 1439469 h 1522526"/>
                <a:gd name="connsiteX8" fmla="*/ 1215121 w 1551177"/>
                <a:gd name="connsiteY8" fmla="*/ 1492451 h 1522526"/>
                <a:gd name="connsiteX9" fmla="*/ 331064 w 1551177"/>
                <a:gd name="connsiteY9" fmla="*/ 1497214 h 1522526"/>
                <a:gd name="connsiteX10" fmla="*/ 314913 w 1551177"/>
                <a:gd name="connsiteY10" fmla="*/ 1492951 h 1522526"/>
                <a:gd name="connsiteX11" fmla="*/ 337448 w 1551177"/>
                <a:gd name="connsiteY11" fmla="*/ 1446229 h 1522526"/>
                <a:gd name="connsiteX12" fmla="*/ 285060 w 1551177"/>
                <a:gd name="connsiteY12" fmla="*/ 1493854 h 1522526"/>
                <a:gd name="connsiteX13" fmla="*/ 365 w 1551177"/>
                <a:gd name="connsiteY13" fmla="*/ 1482327 h 1522526"/>
                <a:gd name="connsiteX14" fmla="*/ 94425 w 1551177"/>
                <a:gd name="connsiteY14" fmla="*/ 1219199 h 1522526"/>
                <a:gd name="connsiteX15" fmla="*/ 132823 w 1551177"/>
                <a:gd name="connsiteY15" fmla="*/ 1150141 h 1522526"/>
                <a:gd name="connsiteX16" fmla="*/ 217656 w 1551177"/>
                <a:gd name="connsiteY16" fmla="*/ 1120077 h 1522526"/>
                <a:gd name="connsiteX17" fmla="*/ 315884 w 1551177"/>
                <a:gd name="connsiteY17" fmla="*/ 1078404 h 1522526"/>
                <a:gd name="connsiteX18" fmla="*/ 440902 w 1551177"/>
                <a:gd name="connsiteY18" fmla="*/ 1029290 h 1522526"/>
                <a:gd name="connsiteX19" fmla="*/ 474470 w 1551177"/>
                <a:gd name="connsiteY19" fmla="*/ 1016502 h 1522526"/>
                <a:gd name="connsiteX20" fmla="*/ 656534 w 1551177"/>
                <a:gd name="connsiteY20" fmla="*/ 1272398 h 1522526"/>
                <a:gd name="connsiteX21" fmla="*/ 827984 w 1551177"/>
                <a:gd name="connsiteY21" fmla="*/ 1379555 h 1522526"/>
                <a:gd name="connsiteX22" fmla="*/ 947047 w 1551177"/>
                <a:gd name="connsiteY22" fmla="*/ 1243823 h 1522526"/>
                <a:gd name="connsiteX23" fmla="*/ 1056956 w 1551177"/>
                <a:gd name="connsiteY23" fmla="*/ 998817 h 1522526"/>
                <a:gd name="connsiteX24" fmla="*/ 920169 w 1551177"/>
                <a:gd name="connsiteY24" fmla="*/ 852696 h 1522526"/>
                <a:gd name="connsiteX25" fmla="*/ 915673 w 1551177"/>
                <a:gd name="connsiteY25" fmla="*/ 923321 h 1522526"/>
                <a:gd name="connsiteX26" fmla="*/ 1023831 w 1551177"/>
                <a:gd name="connsiteY26" fmla="*/ 978198 h 1522526"/>
                <a:gd name="connsiteX27" fmla="*/ 949428 w 1551177"/>
                <a:gd name="connsiteY27" fmla="*/ 1177148 h 1522526"/>
                <a:gd name="connsiteX28" fmla="*/ 811316 w 1551177"/>
                <a:gd name="connsiteY28" fmla="*/ 1341455 h 1522526"/>
                <a:gd name="connsiteX29" fmla="*/ 620816 w 1551177"/>
                <a:gd name="connsiteY29" fmla="*/ 1191436 h 1522526"/>
                <a:gd name="connsiteX30" fmla="*/ 503904 w 1551177"/>
                <a:gd name="connsiteY30" fmla="*/ 1004825 h 1522526"/>
                <a:gd name="connsiteX31" fmla="*/ 615927 w 1551177"/>
                <a:gd name="connsiteY31" fmla="*/ 931359 h 1522526"/>
                <a:gd name="connsiteX32" fmla="*/ 614495 w 1551177"/>
                <a:gd name="connsiteY32" fmla="*/ 858311 h 1522526"/>
                <a:gd name="connsiteX33" fmla="*/ 685110 w 1551177"/>
                <a:gd name="connsiteY33" fmla="*/ 900922 h 1522526"/>
                <a:gd name="connsiteX34" fmla="*/ 792267 w 1551177"/>
                <a:gd name="connsiteY34" fmla="*/ 915210 h 1522526"/>
                <a:gd name="connsiteX35" fmla="*/ 885135 w 1551177"/>
                <a:gd name="connsiteY35" fmla="*/ 874729 h 1522526"/>
                <a:gd name="connsiteX36" fmla="*/ 920169 w 1551177"/>
                <a:gd name="connsiteY36" fmla="*/ 852696 h 1522526"/>
                <a:gd name="connsiteX37" fmla="*/ 1105758 w 1551177"/>
                <a:gd name="connsiteY37" fmla="*/ 314309 h 1522526"/>
                <a:gd name="connsiteX38" fmla="*/ 1112130 w 1551177"/>
                <a:gd name="connsiteY38" fmla="*/ 320855 h 1522526"/>
                <a:gd name="connsiteX39" fmla="*/ 1138920 w 1551177"/>
                <a:gd name="connsiteY39" fmla="*/ 428013 h 1522526"/>
                <a:gd name="connsiteX40" fmla="*/ 1165709 w 1551177"/>
                <a:gd name="connsiteY40" fmla="*/ 569403 h 1522526"/>
                <a:gd name="connsiteX41" fmla="*/ 1174639 w 1551177"/>
                <a:gd name="connsiteY41" fmla="*/ 704839 h 1522526"/>
                <a:gd name="connsiteX42" fmla="*/ 1171662 w 1551177"/>
                <a:gd name="connsiteY42" fmla="*/ 789672 h 1522526"/>
                <a:gd name="connsiteX43" fmla="*/ 1146361 w 1551177"/>
                <a:gd name="connsiteY43" fmla="*/ 850693 h 1522526"/>
                <a:gd name="connsiteX44" fmla="*/ 1100223 w 1551177"/>
                <a:gd name="connsiteY44" fmla="*/ 859623 h 1522526"/>
                <a:gd name="connsiteX45" fmla="*/ 1027296 w 1551177"/>
                <a:gd name="connsiteY45" fmla="*/ 853670 h 1522526"/>
                <a:gd name="connsiteX46" fmla="*/ 972229 w 1551177"/>
                <a:gd name="connsiteY46" fmla="*/ 834322 h 1522526"/>
                <a:gd name="connsiteX47" fmla="*/ 979670 w 1551177"/>
                <a:gd name="connsiteY47" fmla="*/ 813485 h 1522526"/>
                <a:gd name="connsiteX48" fmla="*/ 1009436 w 1551177"/>
                <a:gd name="connsiteY48" fmla="*/ 773301 h 1522526"/>
                <a:gd name="connsiteX49" fmla="*/ 1037715 w 1551177"/>
                <a:gd name="connsiteY49" fmla="*/ 704839 h 1522526"/>
                <a:gd name="connsiteX50" fmla="*/ 1043668 w 1551177"/>
                <a:gd name="connsiteY50" fmla="*/ 675072 h 1522526"/>
                <a:gd name="connsiteX51" fmla="*/ 1061527 w 1551177"/>
                <a:gd name="connsiteY51" fmla="*/ 655725 h 1522526"/>
                <a:gd name="connsiteX52" fmla="*/ 1086829 w 1551177"/>
                <a:gd name="connsiteY52" fmla="*/ 579821 h 1522526"/>
                <a:gd name="connsiteX53" fmla="*/ 1104688 w 1551177"/>
                <a:gd name="connsiteY53" fmla="*/ 499452 h 1522526"/>
                <a:gd name="connsiteX54" fmla="*/ 1106177 w 1551177"/>
                <a:gd name="connsiteY54" fmla="*/ 463733 h 1522526"/>
                <a:gd name="connsiteX55" fmla="*/ 1089805 w 1551177"/>
                <a:gd name="connsiteY55" fmla="*/ 430990 h 1522526"/>
                <a:gd name="connsiteX56" fmla="*/ 1073434 w 1551177"/>
                <a:gd name="connsiteY56" fmla="*/ 416107 h 1522526"/>
                <a:gd name="connsiteX57" fmla="*/ 1070457 w 1551177"/>
                <a:gd name="connsiteY57" fmla="*/ 386340 h 1522526"/>
                <a:gd name="connsiteX58" fmla="*/ 1073434 w 1551177"/>
                <a:gd name="connsiteY58" fmla="*/ 350621 h 1522526"/>
                <a:gd name="connsiteX59" fmla="*/ 1088317 w 1551177"/>
                <a:gd name="connsiteY59" fmla="*/ 328297 h 1522526"/>
                <a:gd name="connsiteX60" fmla="*/ 1105758 w 1551177"/>
                <a:gd name="connsiteY60" fmla="*/ 314309 h 1522526"/>
                <a:gd name="connsiteX61" fmla="*/ 680349 w 1551177"/>
                <a:gd name="connsiteY61" fmla="*/ 96060 h 1522526"/>
                <a:gd name="connsiteX62" fmla="*/ 573193 w 1551177"/>
                <a:gd name="connsiteY62" fmla="*/ 431816 h 1522526"/>
                <a:gd name="connsiteX63" fmla="*/ 718449 w 1551177"/>
                <a:gd name="connsiteY63" fmla="*/ 184165 h 1522526"/>
                <a:gd name="connsiteX64" fmla="*/ 680349 w 1551177"/>
                <a:gd name="connsiteY64" fmla="*/ 96060 h 1522526"/>
                <a:gd name="connsiteX65" fmla="*/ 715867 w 1551177"/>
                <a:gd name="connsiteY65" fmla="*/ 0 h 1522526"/>
                <a:gd name="connsiteX66" fmla="*/ 760392 w 1551177"/>
                <a:gd name="connsiteY66" fmla="*/ 372 h 1522526"/>
                <a:gd name="connsiteX67" fmla="*/ 821909 w 1551177"/>
                <a:gd name="connsiteY67" fmla="*/ 6326 h 1522526"/>
                <a:gd name="connsiteX68" fmla="*/ 893348 w 1551177"/>
                <a:gd name="connsiteY68" fmla="*/ 38076 h 1522526"/>
                <a:gd name="connsiteX69" fmla="*/ 974709 w 1551177"/>
                <a:gd name="connsiteY69" fmla="*/ 103562 h 1522526"/>
                <a:gd name="connsiteX70" fmla="*/ 1069961 w 1551177"/>
                <a:gd name="connsiteY70" fmla="*/ 216673 h 1522526"/>
                <a:gd name="connsiteX71" fmla="*/ 1105680 w 1551177"/>
                <a:gd name="connsiteY71" fmla="*/ 276206 h 1522526"/>
                <a:gd name="connsiteX72" fmla="*/ 1089805 w 1551177"/>
                <a:gd name="connsiteY72" fmla="*/ 313909 h 1522526"/>
                <a:gd name="connsiteX73" fmla="*/ 1056070 w 1551177"/>
                <a:gd name="connsiteY73" fmla="*/ 331769 h 1522526"/>
                <a:gd name="connsiteX74" fmla="*/ 1032257 w 1551177"/>
                <a:gd name="connsiteY74" fmla="*/ 311925 h 1522526"/>
                <a:gd name="connsiteX75" fmla="*/ 978678 w 1551177"/>
                <a:gd name="connsiteY75" fmla="*/ 256361 h 1522526"/>
                <a:gd name="connsiteX76" fmla="*/ 883426 w 1551177"/>
                <a:gd name="connsiteY76" fmla="*/ 210720 h 1522526"/>
                <a:gd name="connsiteX77" fmla="*/ 780237 w 1551177"/>
                <a:gd name="connsiteY77" fmla="*/ 210720 h 1522526"/>
                <a:gd name="connsiteX78" fmla="*/ 914608 w 1551177"/>
                <a:gd name="connsiteY78" fmla="*/ 240487 h 1522526"/>
                <a:gd name="connsiteX79" fmla="*/ 980094 w 1551177"/>
                <a:gd name="connsiteY79" fmla="*/ 279721 h 1522526"/>
                <a:gd name="connsiteX80" fmla="*/ 1042260 w 1551177"/>
                <a:gd name="connsiteY80" fmla="*/ 344718 h 1522526"/>
                <a:gd name="connsiteX81" fmla="*/ 1033443 w 1551177"/>
                <a:gd name="connsiteY81" fmla="*/ 378896 h 1522526"/>
                <a:gd name="connsiteX82" fmla="*/ 1033443 w 1551177"/>
                <a:gd name="connsiteY82" fmla="*/ 451651 h 1522526"/>
                <a:gd name="connsiteX83" fmla="*/ 1067479 w 1551177"/>
                <a:gd name="connsiteY83" fmla="*/ 478628 h 1522526"/>
                <a:gd name="connsiteX84" fmla="*/ 1031223 w 1551177"/>
                <a:gd name="connsiteY84" fmla="*/ 638035 h 1522526"/>
                <a:gd name="connsiteX85" fmla="*/ 1010506 w 1551177"/>
                <a:gd name="connsiteY85" fmla="*/ 651932 h 1522526"/>
                <a:gd name="connsiteX86" fmla="*/ 902635 w 1551177"/>
                <a:gd name="connsiteY86" fmla="*/ 831290 h 1522526"/>
                <a:gd name="connsiteX87" fmla="*/ 813698 w 1551177"/>
                <a:gd name="connsiteY87" fmla="*/ 893779 h 1522526"/>
                <a:gd name="connsiteX88" fmla="*/ 727973 w 1551177"/>
                <a:gd name="connsiteY88" fmla="*/ 893779 h 1522526"/>
                <a:gd name="connsiteX89" fmla="*/ 606912 w 1551177"/>
                <a:gd name="connsiteY89" fmla="*/ 821966 h 1522526"/>
                <a:gd name="connsiteX90" fmla="*/ 514773 w 1551177"/>
                <a:gd name="connsiteY90" fmla="*/ 643758 h 1522526"/>
                <a:gd name="connsiteX91" fmla="*/ 454102 w 1551177"/>
                <a:gd name="connsiteY91" fmla="*/ 503970 h 1522526"/>
                <a:gd name="connsiteX92" fmla="*/ 477778 w 1551177"/>
                <a:gd name="connsiteY92" fmla="*/ 464730 h 1522526"/>
                <a:gd name="connsiteX93" fmla="*/ 466964 w 1551177"/>
                <a:gd name="connsiteY93" fmla="*/ 399317 h 1522526"/>
                <a:gd name="connsiteX94" fmla="*/ 440902 w 1551177"/>
                <a:gd name="connsiteY94" fmla="*/ 419083 h 1522526"/>
                <a:gd name="connsiteX95" fmla="*/ 425027 w 1551177"/>
                <a:gd name="connsiteY95" fmla="*/ 438927 h 1522526"/>
                <a:gd name="connsiteX96" fmla="*/ 411136 w 1551177"/>
                <a:gd name="connsiteY96" fmla="*/ 476631 h 1522526"/>
                <a:gd name="connsiteX97" fmla="*/ 417089 w 1551177"/>
                <a:gd name="connsiteY97" fmla="*/ 514335 h 1522526"/>
                <a:gd name="connsiteX98" fmla="*/ 427011 w 1551177"/>
                <a:gd name="connsiteY98" fmla="*/ 571883 h 1522526"/>
                <a:gd name="connsiteX99" fmla="*/ 450824 w 1551177"/>
                <a:gd name="connsiteY99" fmla="*/ 665150 h 1522526"/>
                <a:gd name="connsiteX100" fmla="*/ 476621 w 1551177"/>
                <a:gd name="connsiteY100" fmla="*/ 686979 h 1522526"/>
                <a:gd name="connsiteX101" fmla="*/ 492497 w 1551177"/>
                <a:gd name="connsiteY101" fmla="*/ 728652 h 1522526"/>
                <a:gd name="connsiteX102" fmla="*/ 530201 w 1551177"/>
                <a:gd name="connsiteY102" fmla="*/ 802075 h 1522526"/>
                <a:gd name="connsiteX103" fmla="*/ 546076 w 1551177"/>
                <a:gd name="connsiteY103" fmla="*/ 847716 h 1522526"/>
                <a:gd name="connsiteX104" fmla="*/ 502419 w 1551177"/>
                <a:gd name="connsiteY104" fmla="*/ 859623 h 1522526"/>
                <a:gd name="connsiteX105" fmla="*/ 438918 w 1551177"/>
                <a:gd name="connsiteY105" fmla="*/ 867560 h 1522526"/>
                <a:gd name="connsiteX106" fmla="*/ 381370 w 1551177"/>
                <a:gd name="connsiteY106" fmla="*/ 853670 h 1522526"/>
                <a:gd name="connsiteX107" fmla="*/ 355572 w 1551177"/>
                <a:gd name="connsiteY107" fmla="*/ 810012 h 1522526"/>
                <a:gd name="connsiteX108" fmla="*/ 343666 w 1551177"/>
                <a:gd name="connsiteY108" fmla="*/ 732620 h 1522526"/>
                <a:gd name="connsiteX109" fmla="*/ 347635 w 1551177"/>
                <a:gd name="connsiteY109" fmla="*/ 631415 h 1522526"/>
                <a:gd name="connsiteX110" fmla="*/ 379385 w 1551177"/>
                <a:gd name="connsiteY110" fmla="*/ 415114 h 1522526"/>
                <a:gd name="connsiteX111" fmla="*/ 452808 w 1551177"/>
                <a:gd name="connsiteY111" fmla="*/ 194845 h 1522526"/>
                <a:gd name="connsiteX112" fmla="*/ 514325 w 1551177"/>
                <a:gd name="connsiteY112" fmla="*/ 93640 h 1522526"/>
                <a:gd name="connsiteX113" fmla="*/ 573858 w 1551177"/>
                <a:gd name="connsiteY113" fmla="*/ 44029 h 1522526"/>
                <a:gd name="connsiteX114" fmla="*/ 627437 w 1551177"/>
                <a:gd name="connsiteY114" fmla="*/ 36092 h 1522526"/>
                <a:gd name="connsiteX115" fmla="*/ 673078 w 1551177"/>
                <a:gd name="connsiteY115" fmla="*/ 4341 h 1522526"/>
                <a:gd name="connsiteX116" fmla="*/ 715867 w 1551177"/>
                <a:gd name="connsiteY116" fmla="*/ 0 h 1522526"/>
                <a:gd name="connsiteX0" fmla="*/ 1057045 w 1551266"/>
                <a:gd name="connsiteY0" fmla="*/ 998817 h 1522526"/>
                <a:gd name="connsiteX1" fmla="*/ 1067570 w 1551266"/>
                <a:gd name="connsiteY1" fmla="*/ 1002500 h 1522526"/>
                <a:gd name="connsiteX2" fmla="*/ 1174728 w 1551266"/>
                <a:gd name="connsiteY2" fmla="*/ 1036732 h 1522526"/>
                <a:gd name="connsiteX3" fmla="*/ 1383984 w 1551266"/>
                <a:gd name="connsiteY3" fmla="*/ 1106981 h 1522526"/>
                <a:gd name="connsiteX4" fmla="*/ 1451552 w 1551266"/>
                <a:gd name="connsiteY4" fmla="*/ 1185265 h 1522526"/>
                <a:gd name="connsiteX5" fmla="*/ 1551266 w 1551266"/>
                <a:gd name="connsiteY5" fmla="*/ 1448990 h 1522526"/>
                <a:gd name="connsiteX6" fmla="*/ 1241109 w 1551266"/>
                <a:gd name="connsiteY6" fmla="*/ 1493045 h 1522526"/>
                <a:gd name="connsiteX7" fmla="*/ 1197054 w 1551266"/>
                <a:gd name="connsiteY7" fmla="*/ 1439469 h 1522526"/>
                <a:gd name="connsiteX8" fmla="*/ 1215210 w 1551266"/>
                <a:gd name="connsiteY8" fmla="*/ 1492451 h 1522526"/>
                <a:gd name="connsiteX9" fmla="*/ 331153 w 1551266"/>
                <a:gd name="connsiteY9" fmla="*/ 1497214 h 1522526"/>
                <a:gd name="connsiteX10" fmla="*/ 315002 w 1551266"/>
                <a:gd name="connsiteY10" fmla="*/ 1492951 h 1522526"/>
                <a:gd name="connsiteX11" fmla="*/ 337537 w 1551266"/>
                <a:gd name="connsiteY11" fmla="*/ 1446229 h 1522526"/>
                <a:gd name="connsiteX12" fmla="*/ 285149 w 1551266"/>
                <a:gd name="connsiteY12" fmla="*/ 1493854 h 1522526"/>
                <a:gd name="connsiteX13" fmla="*/ 454 w 1551266"/>
                <a:gd name="connsiteY13" fmla="*/ 1482327 h 1522526"/>
                <a:gd name="connsiteX14" fmla="*/ 80227 w 1551266"/>
                <a:gd name="connsiteY14" fmla="*/ 1223961 h 1522526"/>
                <a:gd name="connsiteX15" fmla="*/ 132912 w 1551266"/>
                <a:gd name="connsiteY15" fmla="*/ 1150141 h 1522526"/>
                <a:gd name="connsiteX16" fmla="*/ 217745 w 1551266"/>
                <a:gd name="connsiteY16" fmla="*/ 1120077 h 1522526"/>
                <a:gd name="connsiteX17" fmla="*/ 315973 w 1551266"/>
                <a:gd name="connsiteY17" fmla="*/ 1078404 h 1522526"/>
                <a:gd name="connsiteX18" fmla="*/ 440991 w 1551266"/>
                <a:gd name="connsiteY18" fmla="*/ 1029290 h 1522526"/>
                <a:gd name="connsiteX19" fmla="*/ 474559 w 1551266"/>
                <a:gd name="connsiteY19" fmla="*/ 1016502 h 1522526"/>
                <a:gd name="connsiteX20" fmla="*/ 656623 w 1551266"/>
                <a:gd name="connsiteY20" fmla="*/ 1272398 h 1522526"/>
                <a:gd name="connsiteX21" fmla="*/ 828073 w 1551266"/>
                <a:gd name="connsiteY21" fmla="*/ 1379555 h 1522526"/>
                <a:gd name="connsiteX22" fmla="*/ 947136 w 1551266"/>
                <a:gd name="connsiteY22" fmla="*/ 1243823 h 1522526"/>
                <a:gd name="connsiteX23" fmla="*/ 1057045 w 1551266"/>
                <a:gd name="connsiteY23" fmla="*/ 998817 h 1522526"/>
                <a:gd name="connsiteX24" fmla="*/ 920258 w 1551266"/>
                <a:gd name="connsiteY24" fmla="*/ 852696 h 1522526"/>
                <a:gd name="connsiteX25" fmla="*/ 915762 w 1551266"/>
                <a:gd name="connsiteY25" fmla="*/ 923321 h 1522526"/>
                <a:gd name="connsiteX26" fmla="*/ 1023920 w 1551266"/>
                <a:gd name="connsiteY26" fmla="*/ 978198 h 1522526"/>
                <a:gd name="connsiteX27" fmla="*/ 949517 w 1551266"/>
                <a:gd name="connsiteY27" fmla="*/ 1177148 h 1522526"/>
                <a:gd name="connsiteX28" fmla="*/ 811405 w 1551266"/>
                <a:gd name="connsiteY28" fmla="*/ 1341455 h 1522526"/>
                <a:gd name="connsiteX29" fmla="*/ 620905 w 1551266"/>
                <a:gd name="connsiteY29" fmla="*/ 1191436 h 1522526"/>
                <a:gd name="connsiteX30" fmla="*/ 503993 w 1551266"/>
                <a:gd name="connsiteY30" fmla="*/ 1004825 h 1522526"/>
                <a:gd name="connsiteX31" fmla="*/ 616016 w 1551266"/>
                <a:gd name="connsiteY31" fmla="*/ 931359 h 1522526"/>
                <a:gd name="connsiteX32" fmla="*/ 614584 w 1551266"/>
                <a:gd name="connsiteY32" fmla="*/ 858311 h 1522526"/>
                <a:gd name="connsiteX33" fmla="*/ 685199 w 1551266"/>
                <a:gd name="connsiteY33" fmla="*/ 900922 h 1522526"/>
                <a:gd name="connsiteX34" fmla="*/ 792356 w 1551266"/>
                <a:gd name="connsiteY34" fmla="*/ 915210 h 1522526"/>
                <a:gd name="connsiteX35" fmla="*/ 885224 w 1551266"/>
                <a:gd name="connsiteY35" fmla="*/ 874729 h 1522526"/>
                <a:gd name="connsiteX36" fmla="*/ 920258 w 1551266"/>
                <a:gd name="connsiteY36" fmla="*/ 852696 h 1522526"/>
                <a:gd name="connsiteX37" fmla="*/ 1105847 w 1551266"/>
                <a:gd name="connsiteY37" fmla="*/ 314309 h 1522526"/>
                <a:gd name="connsiteX38" fmla="*/ 1112219 w 1551266"/>
                <a:gd name="connsiteY38" fmla="*/ 320855 h 1522526"/>
                <a:gd name="connsiteX39" fmla="*/ 1139009 w 1551266"/>
                <a:gd name="connsiteY39" fmla="*/ 428013 h 1522526"/>
                <a:gd name="connsiteX40" fmla="*/ 1165798 w 1551266"/>
                <a:gd name="connsiteY40" fmla="*/ 569403 h 1522526"/>
                <a:gd name="connsiteX41" fmla="*/ 1174728 w 1551266"/>
                <a:gd name="connsiteY41" fmla="*/ 704839 h 1522526"/>
                <a:gd name="connsiteX42" fmla="*/ 1171751 w 1551266"/>
                <a:gd name="connsiteY42" fmla="*/ 789672 h 1522526"/>
                <a:gd name="connsiteX43" fmla="*/ 1146450 w 1551266"/>
                <a:gd name="connsiteY43" fmla="*/ 850693 h 1522526"/>
                <a:gd name="connsiteX44" fmla="*/ 1100312 w 1551266"/>
                <a:gd name="connsiteY44" fmla="*/ 859623 h 1522526"/>
                <a:gd name="connsiteX45" fmla="*/ 1027385 w 1551266"/>
                <a:gd name="connsiteY45" fmla="*/ 853670 h 1522526"/>
                <a:gd name="connsiteX46" fmla="*/ 972318 w 1551266"/>
                <a:gd name="connsiteY46" fmla="*/ 834322 h 1522526"/>
                <a:gd name="connsiteX47" fmla="*/ 979759 w 1551266"/>
                <a:gd name="connsiteY47" fmla="*/ 813485 h 1522526"/>
                <a:gd name="connsiteX48" fmla="*/ 1009525 w 1551266"/>
                <a:gd name="connsiteY48" fmla="*/ 773301 h 1522526"/>
                <a:gd name="connsiteX49" fmla="*/ 1037804 w 1551266"/>
                <a:gd name="connsiteY49" fmla="*/ 704839 h 1522526"/>
                <a:gd name="connsiteX50" fmla="*/ 1043757 w 1551266"/>
                <a:gd name="connsiteY50" fmla="*/ 675072 h 1522526"/>
                <a:gd name="connsiteX51" fmla="*/ 1061616 w 1551266"/>
                <a:gd name="connsiteY51" fmla="*/ 655725 h 1522526"/>
                <a:gd name="connsiteX52" fmla="*/ 1086918 w 1551266"/>
                <a:gd name="connsiteY52" fmla="*/ 579821 h 1522526"/>
                <a:gd name="connsiteX53" fmla="*/ 1104777 w 1551266"/>
                <a:gd name="connsiteY53" fmla="*/ 499452 h 1522526"/>
                <a:gd name="connsiteX54" fmla="*/ 1106266 w 1551266"/>
                <a:gd name="connsiteY54" fmla="*/ 463733 h 1522526"/>
                <a:gd name="connsiteX55" fmla="*/ 1089894 w 1551266"/>
                <a:gd name="connsiteY55" fmla="*/ 430990 h 1522526"/>
                <a:gd name="connsiteX56" fmla="*/ 1073523 w 1551266"/>
                <a:gd name="connsiteY56" fmla="*/ 416107 h 1522526"/>
                <a:gd name="connsiteX57" fmla="*/ 1070546 w 1551266"/>
                <a:gd name="connsiteY57" fmla="*/ 386340 h 1522526"/>
                <a:gd name="connsiteX58" fmla="*/ 1073523 w 1551266"/>
                <a:gd name="connsiteY58" fmla="*/ 350621 h 1522526"/>
                <a:gd name="connsiteX59" fmla="*/ 1088406 w 1551266"/>
                <a:gd name="connsiteY59" fmla="*/ 328297 h 1522526"/>
                <a:gd name="connsiteX60" fmla="*/ 1105847 w 1551266"/>
                <a:gd name="connsiteY60" fmla="*/ 314309 h 1522526"/>
                <a:gd name="connsiteX61" fmla="*/ 680438 w 1551266"/>
                <a:gd name="connsiteY61" fmla="*/ 96060 h 1522526"/>
                <a:gd name="connsiteX62" fmla="*/ 573282 w 1551266"/>
                <a:gd name="connsiteY62" fmla="*/ 431816 h 1522526"/>
                <a:gd name="connsiteX63" fmla="*/ 718538 w 1551266"/>
                <a:gd name="connsiteY63" fmla="*/ 184165 h 1522526"/>
                <a:gd name="connsiteX64" fmla="*/ 680438 w 1551266"/>
                <a:gd name="connsiteY64" fmla="*/ 96060 h 1522526"/>
                <a:gd name="connsiteX65" fmla="*/ 715956 w 1551266"/>
                <a:gd name="connsiteY65" fmla="*/ 0 h 1522526"/>
                <a:gd name="connsiteX66" fmla="*/ 760481 w 1551266"/>
                <a:gd name="connsiteY66" fmla="*/ 372 h 1522526"/>
                <a:gd name="connsiteX67" fmla="*/ 821998 w 1551266"/>
                <a:gd name="connsiteY67" fmla="*/ 6326 h 1522526"/>
                <a:gd name="connsiteX68" fmla="*/ 893437 w 1551266"/>
                <a:gd name="connsiteY68" fmla="*/ 38076 h 1522526"/>
                <a:gd name="connsiteX69" fmla="*/ 974798 w 1551266"/>
                <a:gd name="connsiteY69" fmla="*/ 103562 h 1522526"/>
                <a:gd name="connsiteX70" fmla="*/ 1070050 w 1551266"/>
                <a:gd name="connsiteY70" fmla="*/ 216673 h 1522526"/>
                <a:gd name="connsiteX71" fmla="*/ 1105769 w 1551266"/>
                <a:gd name="connsiteY71" fmla="*/ 276206 h 1522526"/>
                <a:gd name="connsiteX72" fmla="*/ 1089894 w 1551266"/>
                <a:gd name="connsiteY72" fmla="*/ 313909 h 1522526"/>
                <a:gd name="connsiteX73" fmla="*/ 1056159 w 1551266"/>
                <a:gd name="connsiteY73" fmla="*/ 331769 h 1522526"/>
                <a:gd name="connsiteX74" fmla="*/ 1032346 w 1551266"/>
                <a:gd name="connsiteY74" fmla="*/ 311925 h 1522526"/>
                <a:gd name="connsiteX75" fmla="*/ 978767 w 1551266"/>
                <a:gd name="connsiteY75" fmla="*/ 256361 h 1522526"/>
                <a:gd name="connsiteX76" fmla="*/ 883515 w 1551266"/>
                <a:gd name="connsiteY76" fmla="*/ 210720 h 1522526"/>
                <a:gd name="connsiteX77" fmla="*/ 780326 w 1551266"/>
                <a:gd name="connsiteY77" fmla="*/ 210720 h 1522526"/>
                <a:gd name="connsiteX78" fmla="*/ 914697 w 1551266"/>
                <a:gd name="connsiteY78" fmla="*/ 240487 h 1522526"/>
                <a:gd name="connsiteX79" fmla="*/ 980183 w 1551266"/>
                <a:gd name="connsiteY79" fmla="*/ 279721 h 1522526"/>
                <a:gd name="connsiteX80" fmla="*/ 1042349 w 1551266"/>
                <a:gd name="connsiteY80" fmla="*/ 344718 h 1522526"/>
                <a:gd name="connsiteX81" fmla="*/ 1033532 w 1551266"/>
                <a:gd name="connsiteY81" fmla="*/ 378896 h 1522526"/>
                <a:gd name="connsiteX82" fmla="*/ 1033532 w 1551266"/>
                <a:gd name="connsiteY82" fmla="*/ 451651 h 1522526"/>
                <a:gd name="connsiteX83" fmla="*/ 1067568 w 1551266"/>
                <a:gd name="connsiteY83" fmla="*/ 478628 h 1522526"/>
                <a:gd name="connsiteX84" fmla="*/ 1031312 w 1551266"/>
                <a:gd name="connsiteY84" fmla="*/ 638035 h 1522526"/>
                <a:gd name="connsiteX85" fmla="*/ 1010595 w 1551266"/>
                <a:gd name="connsiteY85" fmla="*/ 651932 h 1522526"/>
                <a:gd name="connsiteX86" fmla="*/ 902724 w 1551266"/>
                <a:gd name="connsiteY86" fmla="*/ 831290 h 1522526"/>
                <a:gd name="connsiteX87" fmla="*/ 813787 w 1551266"/>
                <a:gd name="connsiteY87" fmla="*/ 893779 h 1522526"/>
                <a:gd name="connsiteX88" fmla="*/ 728062 w 1551266"/>
                <a:gd name="connsiteY88" fmla="*/ 893779 h 1522526"/>
                <a:gd name="connsiteX89" fmla="*/ 607001 w 1551266"/>
                <a:gd name="connsiteY89" fmla="*/ 821966 h 1522526"/>
                <a:gd name="connsiteX90" fmla="*/ 514862 w 1551266"/>
                <a:gd name="connsiteY90" fmla="*/ 643758 h 1522526"/>
                <a:gd name="connsiteX91" fmla="*/ 454191 w 1551266"/>
                <a:gd name="connsiteY91" fmla="*/ 503970 h 1522526"/>
                <a:gd name="connsiteX92" fmla="*/ 477867 w 1551266"/>
                <a:gd name="connsiteY92" fmla="*/ 464730 h 1522526"/>
                <a:gd name="connsiteX93" fmla="*/ 467053 w 1551266"/>
                <a:gd name="connsiteY93" fmla="*/ 399317 h 1522526"/>
                <a:gd name="connsiteX94" fmla="*/ 440991 w 1551266"/>
                <a:gd name="connsiteY94" fmla="*/ 419083 h 1522526"/>
                <a:gd name="connsiteX95" fmla="*/ 425116 w 1551266"/>
                <a:gd name="connsiteY95" fmla="*/ 438927 h 1522526"/>
                <a:gd name="connsiteX96" fmla="*/ 411225 w 1551266"/>
                <a:gd name="connsiteY96" fmla="*/ 476631 h 1522526"/>
                <a:gd name="connsiteX97" fmla="*/ 417178 w 1551266"/>
                <a:gd name="connsiteY97" fmla="*/ 514335 h 1522526"/>
                <a:gd name="connsiteX98" fmla="*/ 427100 w 1551266"/>
                <a:gd name="connsiteY98" fmla="*/ 571883 h 1522526"/>
                <a:gd name="connsiteX99" fmla="*/ 450913 w 1551266"/>
                <a:gd name="connsiteY99" fmla="*/ 665150 h 1522526"/>
                <a:gd name="connsiteX100" fmla="*/ 476710 w 1551266"/>
                <a:gd name="connsiteY100" fmla="*/ 686979 h 1522526"/>
                <a:gd name="connsiteX101" fmla="*/ 492586 w 1551266"/>
                <a:gd name="connsiteY101" fmla="*/ 728652 h 1522526"/>
                <a:gd name="connsiteX102" fmla="*/ 530290 w 1551266"/>
                <a:gd name="connsiteY102" fmla="*/ 802075 h 1522526"/>
                <a:gd name="connsiteX103" fmla="*/ 546165 w 1551266"/>
                <a:gd name="connsiteY103" fmla="*/ 847716 h 1522526"/>
                <a:gd name="connsiteX104" fmla="*/ 502508 w 1551266"/>
                <a:gd name="connsiteY104" fmla="*/ 859623 h 1522526"/>
                <a:gd name="connsiteX105" fmla="*/ 439007 w 1551266"/>
                <a:gd name="connsiteY105" fmla="*/ 867560 h 1522526"/>
                <a:gd name="connsiteX106" fmla="*/ 381459 w 1551266"/>
                <a:gd name="connsiteY106" fmla="*/ 853670 h 1522526"/>
                <a:gd name="connsiteX107" fmla="*/ 355661 w 1551266"/>
                <a:gd name="connsiteY107" fmla="*/ 810012 h 1522526"/>
                <a:gd name="connsiteX108" fmla="*/ 343755 w 1551266"/>
                <a:gd name="connsiteY108" fmla="*/ 732620 h 1522526"/>
                <a:gd name="connsiteX109" fmla="*/ 347724 w 1551266"/>
                <a:gd name="connsiteY109" fmla="*/ 631415 h 1522526"/>
                <a:gd name="connsiteX110" fmla="*/ 379474 w 1551266"/>
                <a:gd name="connsiteY110" fmla="*/ 415114 h 1522526"/>
                <a:gd name="connsiteX111" fmla="*/ 452897 w 1551266"/>
                <a:gd name="connsiteY111" fmla="*/ 194845 h 1522526"/>
                <a:gd name="connsiteX112" fmla="*/ 514414 w 1551266"/>
                <a:gd name="connsiteY112" fmla="*/ 93640 h 1522526"/>
                <a:gd name="connsiteX113" fmla="*/ 573947 w 1551266"/>
                <a:gd name="connsiteY113" fmla="*/ 44029 h 1522526"/>
                <a:gd name="connsiteX114" fmla="*/ 627526 w 1551266"/>
                <a:gd name="connsiteY114" fmla="*/ 36092 h 1522526"/>
                <a:gd name="connsiteX115" fmla="*/ 673167 w 1551266"/>
                <a:gd name="connsiteY115" fmla="*/ 4341 h 1522526"/>
                <a:gd name="connsiteX116" fmla="*/ 715956 w 1551266"/>
                <a:gd name="connsiteY116" fmla="*/ 0 h 1522526"/>
                <a:gd name="connsiteX0" fmla="*/ 1057045 w 1551266"/>
                <a:gd name="connsiteY0" fmla="*/ 998817 h 1522526"/>
                <a:gd name="connsiteX1" fmla="*/ 1067570 w 1551266"/>
                <a:gd name="connsiteY1" fmla="*/ 1002500 h 1522526"/>
                <a:gd name="connsiteX2" fmla="*/ 1174728 w 1551266"/>
                <a:gd name="connsiteY2" fmla="*/ 1036732 h 1522526"/>
                <a:gd name="connsiteX3" fmla="*/ 1383984 w 1551266"/>
                <a:gd name="connsiteY3" fmla="*/ 1106981 h 1522526"/>
                <a:gd name="connsiteX4" fmla="*/ 1451552 w 1551266"/>
                <a:gd name="connsiteY4" fmla="*/ 1185265 h 1522526"/>
                <a:gd name="connsiteX5" fmla="*/ 1551266 w 1551266"/>
                <a:gd name="connsiteY5" fmla="*/ 1448990 h 1522526"/>
                <a:gd name="connsiteX6" fmla="*/ 1241109 w 1551266"/>
                <a:gd name="connsiteY6" fmla="*/ 1493045 h 1522526"/>
                <a:gd name="connsiteX7" fmla="*/ 1197054 w 1551266"/>
                <a:gd name="connsiteY7" fmla="*/ 1439469 h 1522526"/>
                <a:gd name="connsiteX8" fmla="*/ 1215210 w 1551266"/>
                <a:gd name="connsiteY8" fmla="*/ 1492451 h 1522526"/>
                <a:gd name="connsiteX9" fmla="*/ 331153 w 1551266"/>
                <a:gd name="connsiteY9" fmla="*/ 1497214 h 1522526"/>
                <a:gd name="connsiteX10" fmla="*/ 315002 w 1551266"/>
                <a:gd name="connsiteY10" fmla="*/ 1492951 h 1522526"/>
                <a:gd name="connsiteX11" fmla="*/ 337537 w 1551266"/>
                <a:gd name="connsiteY11" fmla="*/ 1446229 h 1522526"/>
                <a:gd name="connsiteX12" fmla="*/ 285149 w 1551266"/>
                <a:gd name="connsiteY12" fmla="*/ 1493854 h 1522526"/>
                <a:gd name="connsiteX13" fmla="*/ 454 w 1551266"/>
                <a:gd name="connsiteY13" fmla="*/ 1482327 h 1522526"/>
                <a:gd name="connsiteX14" fmla="*/ 80227 w 1551266"/>
                <a:gd name="connsiteY14" fmla="*/ 1223961 h 1522526"/>
                <a:gd name="connsiteX15" fmla="*/ 132912 w 1551266"/>
                <a:gd name="connsiteY15" fmla="*/ 1150141 h 1522526"/>
                <a:gd name="connsiteX16" fmla="*/ 222508 w 1551266"/>
                <a:gd name="connsiteY16" fmla="*/ 1108171 h 1522526"/>
                <a:gd name="connsiteX17" fmla="*/ 315973 w 1551266"/>
                <a:gd name="connsiteY17" fmla="*/ 1078404 h 1522526"/>
                <a:gd name="connsiteX18" fmla="*/ 440991 w 1551266"/>
                <a:gd name="connsiteY18" fmla="*/ 1029290 h 1522526"/>
                <a:gd name="connsiteX19" fmla="*/ 474559 w 1551266"/>
                <a:gd name="connsiteY19" fmla="*/ 1016502 h 1522526"/>
                <a:gd name="connsiteX20" fmla="*/ 656623 w 1551266"/>
                <a:gd name="connsiteY20" fmla="*/ 1272398 h 1522526"/>
                <a:gd name="connsiteX21" fmla="*/ 828073 w 1551266"/>
                <a:gd name="connsiteY21" fmla="*/ 1379555 h 1522526"/>
                <a:gd name="connsiteX22" fmla="*/ 947136 w 1551266"/>
                <a:gd name="connsiteY22" fmla="*/ 1243823 h 1522526"/>
                <a:gd name="connsiteX23" fmla="*/ 1057045 w 1551266"/>
                <a:gd name="connsiteY23" fmla="*/ 998817 h 1522526"/>
                <a:gd name="connsiteX24" fmla="*/ 920258 w 1551266"/>
                <a:gd name="connsiteY24" fmla="*/ 852696 h 1522526"/>
                <a:gd name="connsiteX25" fmla="*/ 915762 w 1551266"/>
                <a:gd name="connsiteY25" fmla="*/ 923321 h 1522526"/>
                <a:gd name="connsiteX26" fmla="*/ 1023920 w 1551266"/>
                <a:gd name="connsiteY26" fmla="*/ 978198 h 1522526"/>
                <a:gd name="connsiteX27" fmla="*/ 949517 w 1551266"/>
                <a:gd name="connsiteY27" fmla="*/ 1177148 h 1522526"/>
                <a:gd name="connsiteX28" fmla="*/ 811405 w 1551266"/>
                <a:gd name="connsiteY28" fmla="*/ 1341455 h 1522526"/>
                <a:gd name="connsiteX29" fmla="*/ 620905 w 1551266"/>
                <a:gd name="connsiteY29" fmla="*/ 1191436 h 1522526"/>
                <a:gd name="connsiteX30" fmla="*/ 503993 w 1551266"/>
                <a:gd name="connsiteY30" fmla="*/ 1004825 h 1522526"/>
                <a:gd name="connsiteX31" fmla="*/ 616016 w 1551266"/>
                <a:gd name="connsiteY31" fmla="*/ 931359 h 1522526"/>
                <a:gd name="connsiteX32" fmla="*/ 614584 w 1551266"/>
                <a:gd name="connsiteY32" fmla="*/ 858311 h 1522526"/>
                <a:gd name="connsiteX33" fmla="*/ 685199 w 1551266"/>
                <a:gd name="connsiteY33" fmla="*/ 900922 h 1522526"/>
                <a:gd name="connsiteX34" fmla="*/ 792356 w 1551266"/>
                <a:gd name="connsiteY34" fmla="*/ 915210 h 1522526"/>
                <a:gd name="connsiteX35" fmla="*/ 885224 w 1551266"/>
                <a:gd name="connsiteY35" fmla="*/ 874729 h 1522526"/>
                <a:gd name="connsiteX36" fmla="*/ 920258 w 1551266"/>
                <a:gd name="connsiteY36" fmla="*/ 852696 h 1522526"/>
                <a:gd name="connsiteX37" fmla="*/ 1105847 w 1551266"/>
                <a:gd name="connsiteY37" fmla="*/ 314309 h 1522526"/>
                <a:gd name="connsiteX38" fmla="*/ 1112219 w 1551266"/>
                <a:gd name="connsiteY38" fmla="*/ 320855 h 1522526"/>
                <a:gd name="connsiteX39" fmla="*/ 1139009 w 1551266"/>
                <a:gd name="connsiteY39" fmla="*/ 428013 h 1522526"/>
                <a:gd name="connsiteX40" fmla="*/ 1165798 w 1551266"/>
                <a:gd name="connsiteY40" fmla="*/ 569403 h 1522526"/>
                <a:gd name="connsiteX41" fmla="*/ 1174728 w 1551266"/>
                <a:gd name="connsiteY41" fmla="*/ 704839 h 1522526"/>
                <a:gd name="connsiteX42" fmla="*/ 1171751 w 1551266"/>
                <a:gd name="connsiteY42" fmla="*/ 789672 h 1522526"/>
                <a:gd name="connsiteX43" fmla="*/ 1146450 w 1551266"/>
                <a:gd name="connsiteY43" fmla="*/ 850693 h 1522526"/>
                <a:gd name="connsiteX44" fmla="*/ 1100312 w 1551266"/>
                <a:gd name="connsiteY44" fmla="*/ 859623 h 1522526"/>
                <a:gd name="connsiteX45" fmla="*/ 1027385 w 1551266"/>
                <a:gd name="connsiteY45" fmla="*/ 853670 h 1522526"/>
                <a:gd name="connsiteX46" fmla="*/ 972318 w 1551266"/>
                <a:gd name="connsiteY46" fmla="*/ 834322 h 1522526"/>
                <a:gd name="connsiteX47" fmla="*/ 979759 w 1551266"/>
                <a:gd name="connsiteY47" fmla="*/ 813485 h 1522526"/>
                <a:gd name="connsiteX48" fmla="*/ 1009525 w 1551266"/>
                <a:gd name="connsiteY48" fmla="*/ 773301 h 1522526"/>
                <a:gd name="connsiteX49" fmla="*/ 1037804 w 1551266"/>
                <a:gd name="connsiteY49" fmla="*/ 704839 h 1522526"/>
                <a:gd name="connsiteX50" fmla="*/ 1043757 w 1551266"/>
                <a:gd name="connsiteY50" fmla="*/ 675072 h 1522526"/>
                <a:gd name="connsiteX51" fmla="*/ 1061616 w 1551266"/>
                <a:gd name="connsiteY51" fmla="*/ 655725 h 1522526"/>
                <a:gd name="connsiteX52" fmla="*/ 1086918 w 1551266"/>
                <a:gd name="connsiteY52" fmla="*/ 579821 h 1522526"/>
                <a:gd name="connsiteX53" fmla="*/ 1104777 w 1551266"/>
                <a:gd name="connsiteY53" fmla="*/ 499452 h 1522526"/>
                <a:gd name="connsiteX54" fmla="*/ 1106266 w 1551266"/>
                <a:gd name="connsiteY54" fmla="*/ 463733 h 1522526"/>
                <a:gd name="connsiteX55" fmla="*/ 1089894 w 1551266"/>
                <a:gd name="connsiteY55" fmla="*/ 430990 h 1522526"/>
                <a:gd name="connsiteX56" fmla="*/ 1073523 w 1551266"/>
                <a:gd name="connsiteY56" fmla="*/ 416107 h 1522526"/>
                <a:gd name="connsiteX57" fmla="*/ 1070546 w 1551266"/>
                <a:gd name="connsiteY57" fmla="*/ 386340 h 1522526"/>
                <a:gd name="connsiteX58" fmla="*/ 1073523 w 1551266"/>
                <a:gd name="connsiteY58" fmla="*/ 350621 h 1522526"/>
                <a:gd name="connsiteX59" fmla="*/ 1088406 w 1551266"/>
                <a:gd name="connsiteY59" fmla="*/ 328297 h 1522526"/>
                <a:gd name="connsiteX60" fmla="*/ 1105847 w 1551266"/>
                <a:gd name="connsiteY60" fmla="*/ 314309 h 1522526"/>
                <a:gd name="connsiteX61" fmla="*/ 680438 w 1551266"/>
                <a:gd name="connsiteY61" fmla="*/ 96060 h 1522526"/>
                <a:gd name="connsiteX62" fmla="*/ 573282 w 1551266"/>
                <a:gd name="connsiteY62" fmla="*/ 431816 h 1522526"/>
                <a:gd name="connsiteX63" fmla="*/ 718538 w 1551266"/>
                <a:gd name="connsiteY63" fmla="*/ 184165 h 1522526"/>
                <a:gd name="connsiteX64" fmla="*/ 680438 w 1551266"/>
                <a:gd name="connsiteY64" fmla="*/ 96060 h 1522526"/>
                <a:gd name="connsiteX65" fmla="*/ 715956 w 1551266"/>
                <a:gd name="connsiteY65" fmla="*/ 0 h 1522526"/>
                <a:gd name="connsiteX66" fmla="*/ 760481 w 1551266"/>
                <a:gd name="connsiteY66" fmla="*/ 372 h 1522526"/>
                <a:gd name="connsiteX67" fmla="*/ 821998 w 1551266"/>
                <a:gd name="connsiteY67" fmla="*/ 6326 h 1522526"/>
                <a:gd name="connsiteX68" fmla="*/ 893437 w 1551266"/>
                <a:gd name="connsiteY68" fmla="*/ 38076 h 1522526"/>
                <a:gd name="connsiteX69" fmla="*/ 974798 w 1551266"/>
                <a:gd name="connsiteY69" fmla="*/ 103562 h 1522526"/>
                <a:gd name="connsiteX70" fmla="*/ 1070050 w 1551266"/>
                <a:gd name="connsiteY70" fmla="*/ 216673 h 1522526"/>
                <a:gd name="connsiteX71" fmla="*/ 1105769 w 1551266"/>
                <a:gd name="connsiteY71" fmla="*/ 276206 h 1522526"/>
                <a:gd name="connsiteX72" fmla="*/ 1089894 w 1551266"/>
                <a:gd name="connsiteY72" fmla="*/ 313909 h 1522526"/>
                <a:gd name="connsiteX73" fmla="*/ 1056159 w 1551266"/>
                <a:gd name="connsiteY73" fmla="*/ 331769 h 1522526"/>
                <a:gd name="connsiteX74" fmla="*/ 1032346 w 1551266"/>
                <a:gd name="connsiteY74" fmla="*/ 311925 h 1522526"/>
                <a:gd name="connsiteX75" fmla="*/ 978767 w 1551266"/>
                <a:gd name="connsiteY75" fmla="*/ 256361 h 1522526"/>
                <a:gd name="connsiteX76" fmla="*/ 883515 w 1551266"/>
                <a:gd name="connsiteY76" fmla="*/ 210720 h 1522526"/>
                <a:gd name="connsiteX77" fmla="*/ 780326 w 1551266"/>
                <a:gd name="connsiteY77" fmla="*/ 210720 h 1522526"/>
                <a:gd name="connsiteX78" fmla="*/ 914697 w 1551266"/>
                <a:gd name="connsiteY78" fmla="*/ 240487 h 1522526"/>
                <a:gd name="connsiteX79" fmla="*/ 980183 w 1551266"/>
                <a:gd name="connsiteY79" fmla="*/ 279721 h 1522526"/>
                <a:gd name="connsiteX80" fmla="*/ 1042349 w 1551266"/>
                <a:gd name="connsiteY80" fmla="*/ 344718 h 1522526"/>
                <a:gd name="connsiteX81" fmla="*/ 1033532 w 1551266"/>
                <a:gd name="connsiteY81" fmla="*/ 378896 h 1522526"/>
                <a:gd name="connsiteX82" fmla="*/ 1033532 w 1551266"/>
                <a:gd name="connsiteY82" fmla="*/ 451651 h 1522526"/>
                <a:gd name="connsiteX83" fmla="*/ 1067568 w 1551266"/>
                <a:gd name="connsiteY83" fmla="*/ 478628 h 1522526"/>
                <a:gd name="connsiteX84" fmla="*/ 1031312 w 1551266"/>
                <a:gd name="connsiteY84" fmla="*/ 638035 h 1522526"/>
                <a:gd name="connsiteX85" fmla="*/ 1010595 w 1551266"/>
                <a:gd name="connsiteY85" fmla="*/ 651932 h 1522526"/>
                <a:gd name="connsiteX86" fmla="*/ 902724 w 1551266"/>
                <a:gd name="connsiteY86" fmla="*/ 831290 h 1522526"/>
                <a:gd name="connsiteX87" fmla="*/ 813787 w 1551266"/>
                <a:gd name="connsiteY87" fmla="*/ 893779 h 1522526"/>
                <a:gd name="connsiteX88" fmla="*/ 728062 w 1551266"/>
                <a:gd name="connsiteY88" fmla="*/ 893779 h 1522526"/>
                <a:gd name="connsiteX89" fmla="*/ 607001 w 1551266"/>
                <a:gd name="connsiteY89" fmla="*/ 821966 h 1522526"/>
                <a:gd name="connsiteX90" fmla="*/ 514862 w 1551266"/>
                <a:gd name="connsiteY90" fmla="*/ 643758 h 1522526"/>
                <a:gd name="connsiteX91" fmla="*/ 454191 w 1551266"/>
                <a:gd name="connsiteY91" fmla="*/ 503970 h 1522526"/>
                <a:gd name="connsiteX92" fmla="*/ 477867 w 1551266"/>
                <a:gd name="connsiteY92" fmla="*/ 464730 h 1522526"/>
                <a:gd name="connsiteX93" fmla="*/ 467053 w 1551266"/>
                <a:gd name="connsiteY93" fmla="*/ 399317 h 1522526"/>
                <a:gd name="connsiteX94" fmla="*/ 440991 w 1551266"/>
                <a:gd name="connsiteY94" fmla="*/ 419083 h 1522526"/>
                <a:gd name="connsiteX95" fmla="*/ 425116 w 1551266"/>
                <a:gd name="connsiteY95" fmla="*/ 438927 h 1522526"/>
                <a:gd name="connsiteX96" fmla="*/ 411225 w 1551266"/>
                <a:gd name="connsiteY96" fmla="*/ 476631 h 1522526"/>
                <a:gd name="connsiteX97" fmla="*/ 417178 w 1551266"/>
                <a:gd name="connsiteY97" fmla="*/ 514335 h 1522526"/>
                <a:gd name="connsiteX98" fmla="*/ 427100 w 1551266"/>
                <a:gd name="connsiteY98" fmla="*/ 571883 h 1522526"/>
                <a:gd name="connsiteX99" fmla="*/ 450913 w 1551266"/>
                <a:gd name="connsiteY99" fmla="*/ 665150 h 1522526"/>
                <a:gd name="connsiteX100" fmla="*/ 476710 w 1551266"/>
                <a:gd name="connsiteY100" fmla="*/ 686979 h 1522526"/>
                <a:gd name="connsiteX101" fmla="*/ 492586 w 1551266"/>
                <a:gd name="connsiteY101" fmla="*/ 728652 h 1522526"/>
                <a:gd name="connsiteX102" fmla="*/ 530290 w 1551266"/>
                <a:gd name="connsiteY102" fmla="*/ 802075 h 1522526"/>
                <a:gd name="connsiteX103" fmla="*/ 546165 w 1551266"/>
                <a:gd name="connsiteY103" fmla="*/ 847716 h 1522526"/>
                <a:gd name="connsiteX104" fmla="*/ 502508 w 1551266"/>
                <a:gd name="connsiteY104" fmla="*/ 859623 h 1522526"/>
                <a:gd name="connsiteX105" fmla="*/ 439007 w 1551266"/>
                <a:gd name="connsiteY105" fmla="*/ 867560 h 1522526"/>
                <a:gd name="connsiteX106" fmla="*/ 381459 w 1551266"/>
                <a:gd name="connsiteY106" fmla="*/ 853670 h 1522526"/>
                <a:gd name="connsiteX107" fmla="*/ 355661 w 1551266"/>
                <a:gd name="connsiteY107" fmla="*/ 810012 h 1522526"/>
                <a:gd name="connsiteX108" fmla="*/ 343755 w 1551266"/>
                <a:gd name="connsiteY108" fmla="*/ 732620 h 1522526"/>
                <a:gd name="connsiteX109" fmla="*/ 347724 w 1551266"/>
                <a:gd name="connsiteY109" fmla="*/ 631415 h 1522526"/>
                <a:gd name="connsiteX110" fmla="*/ 379474 w 1551266"/>
                <a:gd name="connsiteY110" fmla="*/ 415114 h 1522526"/>
                <a:gd name="connsiteX111" fmla="*/ 452897 w 1551266"/>
                <a:gd name="connsiteY111" fmla="*/ 194845 h 1522526"/>
                <a:gd name="connsiteX112" fmla="*/ 514414 w 1551266"/>
                <a:gd name="connsiteY112" fmla="*/ 93640 h 1522526"/>
                <a:gd name="connsiteX113" fmla="*/ 573947 w 1551266"/>
                <a:gd name="connsiteY113" fmla="*/ 44029 h 1522526"/>
                <a:gd name="connsiteX114" fmla="*/ 627526 w 1551266"/>
                <a:gd name="connsiteY114" fmla="*/ 36092 h 1522526"/>
                <a:gd name="connsiteX115" fmla="*/ 673167 w 1551266"/>
                <a:gd name="connsiteY115" fmla="*/ 4341 h 1522526"/>
                <a:gd name="connsiteX116" fmla="*/ 715956 w 1551266"/>
                <a:gd name="connsiteY116" fmla="*/ 0 h 15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51266" h="1522526">
                  <a:moveTo>
                    <a:pt x="1057045" y="998817"/>
                  </a:moveTo>
                  <a:lnTo>
                    <a:pt x="1067570" y="1002500"/>
                  </a:lnTo>
                  <a:lnTo>
                    <a:pt x="1174728" y="1036732"/>
                  </a:lnTo>
                  <a:lnTo>
                    <a:pt x="1383984" y="1106981"/>
                  </a:lnTo>
                  <a:cubicBezTo>
                    <a:pt x="1387457" y="1120375"/>
                    <a:pt x="1443515" y="1151630"/>
                    <a:pt x="1451552" y="1185265"/>
                  </a:cubicBezTo>
                  <a:cubicBezTo>
                    <a:pt x="1483798" y="1237107"/>
                    <a:pt x="1504186" y="1331415"/>
                    <a:pt x="1551266" y="1448990"/>
                  </a:cubicBezTo>
                  <a:cubicBezTo>
                    <a:pt x="1544321" y="1477764"/>
                    <a:pt x="1250039" y="1471217"/>
                    <a:pt x="1241109" y="1493045"/>
                  </a:cubicBezTo>
                  <a:cubicBezTo>
                    <a:pt x="1226424" y="1475186"/>
                    <a:pt x="1221264" y="1443041"/>
                    <a:pt x="1197054" y="1439469"/>
                  </a:cubicBezTo>
                  <a:lnTo>
                    <a:pt x="1215210" y="1492451"/>
                  </a:lnTo>
                  <a:cubicBezTo>
                    <a:pt x="885826" y="1530777"/>
                    <a:pt x="710655" y="1532592"/>
                    <a:pt x="331153" y="1497214"/>
                  </a:cubicBezTo>
                  <a:lnTo>
                    <a:pt x="315002" y="1492951"/>
                  </a:lnTo>
                  <a:cubicBezTo>
                    <a:pt x="308449" y="1486754"/>
                    <a:pt x="327012" y="1473858"/>
                    <a:pt x="337537" y="1446229"/>
                  </a:cubicBezTo>
                  <a:cubicBezTo>
                    <a:pt x="297056" y="1451785"/>
                    <a:pt x="311343" y="1478773"/>
                    <a:pt x="285149" y="1493854"/>
                  </a:cubicBezTo>
                  <a:lnTo>
                    <a:pt x="454" y="1482327"/>
                  </a:lnTo>
                  <a:cubicBezTo>
                    <a:pt x="-5499" y="1452561"/>
                    <a:pt x="48477" y="1321393"/>
                    <a:pt x="80227" y="1223961"/>
                  </a:cubicBezTo>
                  <a:cubicBezTo>
                    <a:pt x="78738" y="1205109"/>
                    <a:pt x="126463" y="1163039"/>
                    <a:pt x="132912" y="1150141"/>
                  </a:cubicBezTo>
                  <a:lnTo>
                    <a:pt x="222508" y="1108171"/>
                  </a:lnTo>
                  <a:lnTo>
                    <a:pt x="315973" y="1078404"/>
                  </a:lnTo>
                  <a:lnTo>
                    <a:pt x="440991" y="1029290"/>
                  </a:lnTo>
                  <a:lnTo>
                    <a:pt x="474559" y="1016502"/>
                  </a:lnTo>
                  <a:cubicBezTo>
                    <a:pt x="516350" y="1085393"/>
                    <a:pt x="601200" y="1214439"/>
                    <a:pt x="656623" y="1272398"/>
                  </a:cubicBezTo>
                  <a:cubicBezTo>
                    <a:pt x="717345" y="1335898"/>
                    <a:pt x="779654" y="1384317"/>
                    <a:pt x="828073" y="1379555"/>
                  </a:cubicBezTo>
                  <a:cubicBezTo>
                    <a:pt x="876492" y="1374793"/>
                    <a:pt x="903480" y="1322007"/>
                    <a:pt x="947136" y="1243823"/>
                  </a:cubicBezTo>
                  <a:cubicBezTo>
                    <a:pt x="977066" y="1190222"/>
                    <a:pt x="1024529" y="1081221"/>
                    <a:pt x="1057045" y="998817"/>
                  </a:cubicBezTo>
                  <a:close/>
                  <a:moveTo>
                    <a:pt x="920258" y="852696"/>
                  </a:moveTo>
                  <a:cubicBezTo>
                    <a:pt x="921010" y="872436"/>
                    <a:pt x="911945" y="917882"/>
                    <a:pt x="915762" y="923321"/>
                  </a:cubicBezTo>
                  <a:cubicBezTo>
                    <a:pt x="941496" y="957488"/>
                    <a:pt x="993424" y="955937"/>
                    <a:pt x="1023920" y="978198"/>
                  </a:cubicBezTo>
                  <a:cubicBezTo>
                    <a:pt x="1001831" y="1045214"/>
                    <a:pt x="975280" y="1129625"/>
                    <a:pt x="949517" y="1177148"/>
                  </a:cubicBezTo>
                  <a:cubicBezTo>
                    <a:pt x="908639" y="1252554"/>
                    <a:pt x="866174" y="1339074"/>
                    <a:pt x="811405" y="1341455"/>
                  </a:cubicBezTo>
                  <a:cubicBezTo>
                    <a:pt x="756636" y="1343836"/>
                    <a:pt x="682818" y="1265652"/>
                    <a:pt x="620905" y="1191436"/>
                  </a:cubicBezTo>
                  <a:cubicBezTo>
                    <a:pt x="585938" y="1149521"/>
                    <a:pt x="541097" y="1071020"/>
                    <a:pt x="503993" y="1004825"/>
                  </a:cubicBezTo>
                  <a:cubicBezTo>
                    <a:pt x="515878" y="994816"/>
                    <a:pt x="599975" y="955559"/>
                    <a:pt x="616016" y="931359"/>
                  </a:cubicBezTo>
                  <a:cubicBezTo>
                    <a:pt x="617098" y="908462"/>
                    <a:pt x="618089" y="894817"/>
                    <a:pt x="614584" y="858311"/>
                  </a:cubicBezTo>
                  <a:cubicBezTo>
                    <a:pt x="638122" y="872515"/>
                    <a:pt x="655570" y="891439"/>
                    <a:pt x="685199" y="900922"/>
                  </a:cubicBezTo>
                  <a:cubicBezTo>
                    <a:pt x="714828" y="910405"/>
                    <a:pt x="759019" y="919575"/>
                    <a:pt x="792356" y="915210"/>
                  </a:cubicBezTo>
                  <a:cubicBezTo>
                    <a:pt x="825693" y="910845"/>
                    <a:pt x="863907" y="885148"/>
                    <a:pt x="885224" y="874729"/>
                  </a:cubicBezTo>
                  <a:cubicBezTo>
                    <a:pt x="906541" y="864310"/>
                    <a:pt x="909433" y="855230"/>
                    <a:pt x="920258" y="852696"/>
                  </a:cubicBezTo>
                  <a:close/>
                  <a:moveTo>
                    <a:pt x="1105847" y="314309"/>
                  </a:moveTo>
                  <a:lnTo>
                    <a:pt x="1112219" y="320855"/>
                  </a:lnTo>
                  <a:cubicBezTo>
                    <a:pt x="1120653" y="337474"/>
                    <a:pt x="1130079" y="386589"/>
                    <a:pt x="1139009" y="428013"/>
                  </a:cubicBezTo>
                  <a:cubicBezTo>
                    <a:pt x="1147938" y="469438"/>
                    <a:pt x="1159845" y="523265"/>
                    <a:pt x="1165798" y="569403"/>
                  </a:cubicBezTo>
                  <a:cubicBezTo>
                    <a:pt x="1171751" y="615540"/>
                    <a:pt x="1173736" y="668127"/>
                    <a:pt x="1174728" y="704839"/>
                  </a:cubicBezTo>
                  <a:cubicBezTo>
                    <a:pt x="1175720" y="741550"/>
                    <a:pt x="1176464" y="765363"/>
                    <a:pt x="1171751" y="789672"/>
                  </a:cubicBezTo>
                  <a:cubicBezTo>
                    <a:pt x="1167038" y="813982"/>
                    <a:pt x="1158356" y="839035"/>
                    <a:pt x="1146450" y="850693"/>
                  </a:cubicBezTo>
                  <a:cubicBezTo>
                    <a:pt x="1134543" y="862351"/>
                    <a:pt x="1120157" y="859127"/>
                    <a:pt x="1100312" y="859623"/>
                  </a:cubicBezTo>
                  <a:cubicBezTo>
                    <a:pt x="1080468" y="860119"/>
                    <a:pt x="1048717" y="857887"/>
                    <a:pt x="1027385" y="853670"/>
                  </a:cubicBezTo>
                  <a:cubicBezTo>
                    <a:pt x="1006053" y="849453"/>
                    <a:pt x="980256" y="841019"/>
                    <a:pt x="972318" y="834322"/>
                  </a:cubicBezTo>
                  <a:cubicBezTo>
                    <a:pt x="964380" y="827624"/>
                    <a:pt x="973558" y="823656"/>
                    <a:pt x="979759" y="813485"/>
                  </a:cubicBezTo>
                  <a:cubicBezTo>
                    <a:pt x="985961" y="803315"/>
                    <a:pt x="999852" y="791409"/>
                    <a:pt x="1009525" y="773301"/>
                  </a:cubicBezTo>
                  <a:cubicBezTo>
                    <a:pt x="1019199" y="755193"/>
                    <a:pt x="1032098" y="721210"/>
                    <a:pt x="1037804" y="704839"/>
                  </a:cubicBezTo>
                  <a:cubicBezTo>
                    <a:pt x="1043509" y="688467"/>
                    <a:pt x="1039788" y="683258"/>
                    <a:pt x="1043757" y="675072"/>
                  </a:cubicBezTo>
                  <a:cubicBezTo>
                    <a:pt x="1047726" y="666887"/>
                    <a:pt x="1054423" y="671600"/>
                    <a:pt x="1061616" y="655725"/>
                  </a:cubicBezTo>
                  <a:cubicBezTo>
                    <a:pt x="1068810" y="639849"/>
                    <a:pt x="1079724" y="605866"/>
                    <a:pt x="1086918" y="579821"/>
                  </a:cubicBezTo>
                  <a:cubicBezTo>
                    <a:pt x="1094111" y="553775"/>
                    <a:pt x="1101553" y="518800"/>
                    <a:pt x="1104777" y="499452"/>
                  </a:cubicBezTo>
                  <a:cubicBezTo>
                    <a:pt x="1108002" y="480104"/>
                    <a:pt x="1108746" y="475143"/>
                    <a:pt x="1106266" y="463733"/>
                  </a:cubicBezTo>
                  <a:cubicBezTo>
                    <a:pt x="1103785" y="452322"/>
                    <a:pt x="1095351" y="438927"/>
                    <a:pt x="1089894" y="430990"/>
                  </a:cubicBezTo>
                  <a:cubicBezTo>
                    <a:pt x="1084437" y="423052"/>
                    <a:pt x="1076748" y="423548"/>
                    <a:pt x="1073523" y="416107"/>
                  </a:cubicBezTo>
                  <a:cubicBezTo>
                    <a:pt x="1070298" y="408665"/>
                    <a:pt x="1070546" y="397255"/>
                    <a:pt x="1070546" y="386340"/>
                  </a:cubicBezTo>
                  <a:cubicBezTo>
                    <a:pt x="1070546" y="375426"/>
                    <a:pt x="1070546" y="360295"/>
                    <a:pt x="1073523" y="350621"/>
                  </a:cubicBezTo>
                  <a:cubicBezTo>
                    <a:pt x="1076500" y="340947"/>
                    <a:pt x="1081957" y="333258"/>
                    <a:pt x="1088406" y="328297"/>
                  </a:cubicBezTo>
                  <a:cubicBezTo>
                    <a:pt x="1093243" y="324576"/>
                    <a:pt x="1099475" y="312902"/>
                    <a:pt x="1105847" y="314309"/>
                  </a:cubicBezTo>
                  <a:close/>
                  <a:moveTo>
                    <a:pt x="680438" y="96060"/>
                  </a:moveTo>
                  <a:cubicBezTo>
                    <a:pt x="756637" y="286559"/>
                    <a:pt x="570901" y="331804"/>
                    <a:pt x="573282" y="431816"/>
                  </a:cubicBezTo>
                  <a:cubicBezTo>
                    <a:pt x="599476" y="307992"/>
                    <a:pt x="747113" y="298465"/>
                    <a:pt x="718538" y="184165"/>
                  </a:cubicBezTo>
                  <a:lnTo>
                    <a:pt x="680438" y="96060"/>
                  </a:lnTo>
                  <a:close/>
                  <a:moveTo>
                    <a:pt x="715956" y="0"/>
                  </a:moveTo>
                  <a:lnTo>
                    <a:pt x="760481" y="372"/>
                  </a:lnTo>
                  <a:cubicBezTo>
                    <a:pt x="785287" y="703"/>
                    <a:pt x="799839" y="42"/>
                    <a:pt x="821998" y="6326"/>
                  </a:cubicBezTo>
                  <a:cubicBezTo>
                    <a:pt x="844157" y="12609"/>
                    <a:pt x="867970" y="21870"/>
                    <a:pt x="893437" y="38076"/>
                  </a:cubicBezTo>
                  <a:cubicBezTo>
                    <a:pt x="918904" y="54282"/>
                    <a:pt x="945363" y="73796"/>
                    <a:pt x="974798" y="103562"/>
                  </a:cubicBezTo>
                  <a:cubicBezTo>
                    <a:pt x="1004233" y="133328"/>
                    <a:pt x="1048221" y="187899"/>
                    <a:pt x="1070050" y="216673"/>
                  </a:cubicBezTo>
                  <a:cubicBezTo>
                    <a:pt x="1091878" y="245447"/>
                    <a:pt x="1102462" y="260000"/>
                    <a:pt x="1105769" y="276206"/>
                  </a:cubicBezTo>
                  <a:cubicBezTo>
                    <a:pt x="1109076" y="292412"/>
                    <a:pt x="1098162" y="304649"/>
                    <a:pt x="1089894" y="313909"/>
                  </a:cubicBezTo>
                  <a:cubicBezTo>
                    <a:pt x="1081626" y="323170"/>
                    <a:pt x="1065750" y="332100"/>
                    <a:pt x="1056159" y="331769"/>
                  </a:cubicBezTo>
                  <a:cubicBezTo>
                    <a:pt x="1046567" y="331439"/>
                    <a:pt x="1045245" y="324493"/>
                    <a:pt x="1032346" y="311925"/>
                  </a:cubicBezTo>
                  <a:cubicBezTo>
                    <a:pt x="1019447" y="299357"/>
                    <a:pt x="1003572" y="273229"/>
                    <a:pt x="978767" y="256361"/>
                  </a:cubicBezTo>
                  <a:cubicBezTo>
                    <a:pt x="953962" y="239494"/>
                    <a:pt x="916588" y="218327"/>
                    <a:pt x="883515" y="210720"/>
                  </a:cubicBezTo>
                  <a:cubicBezTo>
                    <a:pt x="850442" y="203113"/>
                    <a:pt x="775129" y="205759"/>
                    <a:pt x="780326" y="210720"/>
                  </a:cubicBezTo>
                  <a:cubicBezTo>
                    <a:pt x="785522" y="215681"/>
                    <a:pt x="874754" y="217931"/>
                    <a:pt x="914697" y="240487"/>
                  </a:cubicBezTo>
                  <a:cubicBezTo>
                    <a:pt x="954640" y="263042"/>
                    <a:pt x="958908" y="262349"/>
                    <a:pt x="980183" y="279721"/>
                  </a:cubicBezTo>
                  <a:cubicBezTo>
                    <a:pt x="1001459" y="297093"/>
                    <a:pt x="1027930" y="328926"/>
                    <a:pt x="1042349" y="344718"/>
                  </a:cubicBezTo>
                  <a:cubicBezTo>
                    <a:pt x="1036581" y="366876"/>
                    <a:pt x="1037228" y="359759"/>
                    <a:pt x="1033532" y="378896"/>
                  </a:cubicBezTo>
                  <a:cubicBezTo>
                    <a:pt x="1041669" y="398511"/>
                    <a:pt x="1033536" y="451629"/>
                    <a:pt x="1033532" y="451651"/>
                  </a:cubicBezTo>
                  <a:cubicBezTo>
                    <a:pt x="1033584" y="451655"/>
                    <a:pt x="1067568" y="454123"/>
                    <a:pt x="1067568" y="478628"/>
                  </a:cubicBezTo>
                  <a:cubicBezTo>
                    <a:pt x="1067568" y="503147"/>
                    <a:pt x="1031326" y="637985"/>
                    <a:pt x="1031312" y="638035"/>
                  </a:cubicBezTo>
                  <a:cubicBezTo>
                    <a:pt x="1031294" y="638069"/>
                    <a:pt x="1021683" y="654383"/>
                    <a:pt x="1010595" y="651932"/>
                  </a:cubicBezTo>
                  <a:cubicBezTo>
                    <a:pt x="998860" y="750796"/>
                    <a:pt x="937336" y="800802"/>
                    <a:pt x="902724" y="831290"/>
                  </a:cubicBezTo>
                  <a:cubicBezTo>
                    <a:pt x="870320" y="870407"/>
                    <a:pt x="842897" y="883364"/>
                    <a:pt x="813787" y="893779"/>
                  </a:cubicBezTo>
                  <a:cubicBezTo>
                    <a:pt x="784677" y="904194"/>
                    <a:pt x="762526" y="905748"/>
                    <a:pt x="728062" y="893779"/>
                  </a:cubicBezTo>
                  <a:cubicBezTo>
                    <a:pt x="693598" y="881810"/>
                    <a:pt x="642534" y="863636"/>
                    <a:pt x="607001" y="821966"/>
                  </a:cubicBezTo>
                  <a:cubicBezTo>
                    <a:pt x="597383" y="805617"/>
                    <a:pt x="517082" y="732861"/>
                    <a:pt x="514862" y="643758"/>
                  </a:cubicBezTo>
                  <a:cubicBezTo>
                    <a:pt x="483786" y="641305"/>
                    <a:pt x="466029" y="551383"/>
                    <a:pt x="454191" y="503970"/>
                  </a:cubicBezTo>
                  <a:cubicBezTo>
                    <a:pt x="444575" y="463929"/>
                    <a:pt x="477842" y="464730"/>
                    <a:pt x="477867" y="464730"/>
                  </a:cubicBezTo>
                  <a:cubicBezTo>
                    <a:pt x="477845" y="464677"/>
                    <a:pt x="459134" y="425808"/>
                    <a:pt x="467053" y="399317"/>
                  </a:cubicBezTo>
                  <a:cubicBezTo>
                    <a:pt x="449615" y="408769"/>
                    <a:pt x="447981" y="412482"/>
                    <a:pt x="440991" y="419083"/>
                  </a:cubicBezTo>
                  <a:cubicBezTo>
                    <a:pt x="434001" y="425685"/>
                    <a:pt x="430077" y="429336"/>
                    <a:pt x="425116" y="438927"/>
                  </a:cubicBezTo>
                  <a:cubicBezTo>
                    <a:pt x="420155" y="448519"/>
                    <a:pt x="412548" y="464063"/>
                    <a:pt x="411225" y="476631"/>
                  </a:cubicBezTo>
                  <a:cubicBezTo>
                    <a:pt x="409902" y="489199"/>
                    <a:pt x="414532" y="498460"/>
                    <a:pt x="417178" y="514335"/>
                  </a:cubicBezTo>
                  <a:cubicBezTo>
                    <a:pt x="419824" y="530210"/>
                    <a:pt x="421478" y="546747"/>
                    <a:pt x="427100" y="571883"/>
                  </a:cubicBezTo>
                  <a:cubicBezTo>
                    <a:pt x="432723" y="597019"/>
                    <a:pt x="442645" y="645968"/>
                    <a:pt x="450913" y="665150"/>
                  </a:cubicBezTo>
                  <a:cubicBezTo>
                    <a:pt x="459181" y="684333"/>
                    <a:pt x="469765" y="676395"/>
                    <a:pt x="476710" y="686979"/>
                  </a:cubicBezTo>
                  <a:cubicBezTo>
                    <a:pt x="483656" y="697563"/>
                    <a:pt x="483656" y="709469"/>
                    <a:pt x="492586" y="728652"/>
                  </a:cubicBezTo>
                  <a:cubicBezTo>
                    <a:pt x="501516" y="747834"/>
                    <a:pt x="521360" y="782231"/>
                    <a:pt x="530290" y="802075"/>
                  </a:cubicBezTo>
                  <a:cubicBezTo>
                    <a:pt x="539219" y="821919"/>
                    <a:pt x="550795" y="838125"/>
                    <a:pt x="546165" y="847716"/>
                  </a:cubicBezTo>
                  <a:cubicBezTo>
                    <a:pt x="541534" y="857308"/>
                    <a:pt x="520367" y="856316"/>
                    <a:pt x="502508" y="859623"/>
                  </a:cubicBezTo>
                  <a:cubicBezTo>
                    <a:pt x="484648" y="862930"/>
                    <a:pt x="459181" y="868553"/>
                    <a:pt x="439007" y="867560"/>
                  </a:cubicBezTo>
                  <a:cubicBezTo>
                    <a:pt x="418832" y="866568"/>
                    <a:pt x="395350" y="863261"/>
                    <a:pt x="381459" y="853670"/>
                  </a:cubicBezTo>
                  <a:cubicBezTo>
                    <a:pt x="367568" y="844078"/>
                    <a:pt x="361945" y="830187"/>
                    <a:pt x="355661" y="810012"/>
                  </a:cubicBezTo>
                  <a:cubicBezTo>
                    <a:pt x="349377" y="789838"/>
                    <a:pt x="345078" y="762387"/>
                    <a:pt x="343755" y="732620"/>
                  </a:cubicBezTo>
                  <a:cubicBezTo>
                    <a:pt x="342432" y="702854"/>
                    <a:pt x="341770" y="684333"/>
                    <a:pt x="347724" y="631415"/>
                  </a:cubicBezTo>
                  <a:cubicBezTo>
                    <a:pt x="353677" y="578498"/>
                    <a:pt x="361945" y="487876"/>
                    <a:pt x="379474" y="415114"/>
                  </a:cubicBezTo>
                  <a:cubicBezTo>
                    <a:pt x="397003" y="342353"/>
                    <a:pt x="430407" y="248424"/>
                    <a:pt x="452897" y="194845"/>
                  </a:cubicBezTo>
                  <a:cubicBezTo>
                    <a:pt x="475388" y="141266"/>
                    <a:pt x="494240" y="118775"/>
                    <a:pt x="514414" y="93640"/>
                  </a:cubicBezTo>
                  <a:cubicBezTo>
                    <a:pt x="534589" y="68504"/>
                    <a:pt x="555095" y="53621"/>
                    <a:pt x="573947" y="44029"/>
                  </a:cubicBezTo>
                  <a:cubicBezTo>
                    <a:pt x="592799" y="34438"/>
                    <a:pt x="610989" y="42707"/>
                    <a:pt x="627526" y="36092"/>
                  </a:cubicBezTo>
                  <a:cubicBezTo>
                    <a:pt x="644063" y="29477"/>
                    <a:pt x="650677" y="10294"/>
                    <a:pt x="673167" y="4341"/>
                  </a:cubicBezTo>
                  <a:cubicBezTo>
                    <a:pt x="684412" y="1365"/>
                    <a:pt x="700040" y="290"/>
                    <a:pt x="7159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prstClr val="white"/>
                </a:solidFill>
                <a:latin typeface="Segoe UI" pitchFamily="34" charset="0"/>
              </a:endParaRPr>
            </a:p>
          </p:txBody>
        </p:sp>
        <p:grpSp>
          <p:nvGrpSpPr>
            <p:cNvPr id="62" name="Group 61"/>
            <p:cNvGrpSpPr/>
            <p:nvPr/>
          </p:nvGrpSpPr>
          <p:grpSpPr>
            <a:xfrm>
              <a:off x="667062" y="3610969"/>
              <a:ext cx="709187" cy="419329"/>
              <a:chOff x="4805865" y="5080599"/>
              <a:chExt cx="2989043" cy="1767366"/>
            </a:xfrm>
            <a:grpFill/>
          </p:grpSpPr>
          <p:sp>
            <p:nvSpPr>
              <p:cNvPr id="63" name="Freeform 62"/>
              <p:cNvSpPr/>
              <p:nvPr/>
            </p:nvSpPr>
            <p:spPr bwMode="auto">
              <a:xfrm>
                <a:off x="4805865" y="5080599"/>
                <a:ext cx="2989043" cy="1767366"/>
              </a:xfrm>
              <a:custGeom>
                <a:avLst/>
                <a:gdLst>
                  <a:gd name="connsiteX0" fmla="*/ 107950 w 2952750"/>
                  <a:gd name="connsiteY0" fmla="*/ 12700 h 1622425"/>
                  <a:gd name="connsiteX1" fmla="*/ 1784350 w 2952750"/>
                  <a:gd name="connsiteY1" fmla="*/ 288925 h 1622425"/>
                  <a:gd name="connsiteX2" fmla="*/ 1863725 w 2952750"/>
                  <a:gd name="connsiteY2" fmla="*/ 631825 h 1622425"/>
                  <a:gd name="connsiteX3" fmla="*/ 2952750 w 2952750"/>
                  <a:gd name="connsiteY3" fmla="*/ 863600 h 1622425"/>
                  <a:gd name="connsiteX4" fmla="*/ 2952750 w 2952750"/>
                  <a:gd name="connsiteY4" fmla="*/ 974725 h 1622425"/>
                  <a:gd name="connsiteX5" fmla="*/ 1974850 w 2952750"/>
                  <a:gd name="connsiteY5" fmla="*/ 1622425 h 1622425"/>
                  <a:gd name="connsiteX6" fmla="*/ 257175 w 2952750"/>
                  <a:gd name="connsiteY6" fmla="*/ 1238250 h 1622425"/>
                  <a:gd name="connsiteX7" fmla="*/ 257175 w 2952750"/>
                  <a:gd name="connsiteY7" fmla="*/ 1092200 h 1622425"/>
                  <a:gd name="connsiteX8" fmla="*/ 0 w 2952750"/>
                  <a:gd name="connsiteY8" fmla="*/ 95250 h 1622425"/>
                  <a:gd name="connsiteX9" fmla="*/ 34925 w 2952750"/>
                  <a:gd name="connsiteY9" fmla="*/ 0 h 1622425"/>
                  <a:gd name="connsiteX10" fmla="*/ 107950 w 2952750"/>
                  <a:gd name="connsiteY10" fmla="*/ 1270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0" h="1622425">
                    <a:moveTo>
                      <a:pt x="107950" y="12700"/>
                    </a:moveTo>
                    <a:lnTo>
                      <a:pt x="1784350" y="288925"/>
                    </a:lnTo>
                    <a:lnTo>
                      <a:pt x="1863725" y="631825"/>
                    </a:lnTo>
                    <a:lnTo>
                      <a:pt x="2952750" y="863600"/>
                    </a:lnTo>
                    <a:lnTo>
                      <a:pt x="2952750" y="974725"/>
                    </a:lnTo>
                    <a:lnTo>
                      <a:pt x="1974850" y="1622425"/>
                    </a:lnTo>
                    <a:lnTo>
                      <a:pt x="257175" y="1238250"/>
                    </a:lnTo>
                    <a:lnTo>
                      <a:pt x="257175" y="1092200"/>
                    </a:lnTo>
                    <a:lnTo>
                      <a:pt x="0" y="95250"/>
                    </a:lnTo>
                    <a:lnTo>
                      <a:pt x="34925" y="0"/>
                    </a:lnTo>
                    <a:lnTo>
                      <a:pt x="107950" y="1270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4" name="Freeform 63"/>
              <p:cNvSpPr/>
              <p:nvPr/>
            </p:nvSpPr>
            <p:spPr bwMode="auto">
              <a:xfrm>
                <a:off x="4859424" y="5179969"/>
                <a:ext cx="1903810" cy="1454974"/>
              </a:xfrm>
              <a:custGeom>
                <a:avLst/>
                <a:gdLst>
                  <a:gd name="connsiteX0" fmla="*/ 0 w 1993900"/>
                  <a:gd name="connsiteY0" fmla="*/ 0 h 1416050"/>
                  <a:gd name="connsiteX1" fmla="*/ 273050 w 1993900"/>
                  <a:gd name="connsiteY1" fmla="*/ 1060450 h 1416050"/>
                  <a:gd name="connsiteX2" fmla="*/ 1993900 w 1993900"/>
                  <a:gd name="connsiteY2" fmla="*/ 1416050 h 1416050"/>
                  <a:gd name="connsiteX3" fmla="*/ 1739900 w 1993900"/>
                  <a:gd name="connsiteY3" fmla="*/ 279400 h 1416050"/>
                  <a:gd name="connsiteX4" fmla="*/ 0 w 1993900"/>
                  <a:gd name="connsiteY4" fmla="*/ 0 h 141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900" h="1416050">
                    <a:moveTo>
                      <a:pt x="0" y="0"/>
                    </a:moveTo>
                    <a:lnTo>
                      <a:pt x="273050" y="1060450"/>
                    </a:lnTo>
                    <a:lnTo>
                      <a:pt x="1993900" y="1416050"/>
                    </a:lnTo>
                    <a:lnTo>
                      <a:pt x="1739900" y="279400"/>
                    </a:lnTo>
                    <a:lnTo>
                      <a:pt x="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5" name="Freeform 64"/>
              <p:cNvSpPr/>
              <p:nvPr/>
            </p:nvSpPr>
            <p:spPr bwMode="auto">
              <a:xfrm>
                <a:off x="5120895" y="6054258"/>
                <a:ext cx="2582876" cy="716885"/>
              </a:xfrm>
              <a:custGeom>
                <a:avLst/>
                <a:gdLst/>
                <a:ahLst/>
                <a:cxnLst/>
                <a:rect l="l" t="t" r="r" b="b"/>
                <a:pathLst>
                  <a:path w="2582876" h="716885">
                    <a:moveTo>
                      <a:pt x="1922099" y="472217"/>
                    </a:moveTo>
                    <a:lnTo>
                      <a:pt x="1821200" y="526506"/>
                    </a:lnTo>
                    <a:lnTo>
                      <a:pt x="1824803" y="574978"/>
                    </a:lnTo>
                    <a:lnTo>
                      <a:pt x="1922099" y="516812"/>
                    </a:lnTo>
                    <a:close/>
                    <a:moveTo>
                      <a:pt x="211449" y="303391"/>
                    </a:moveTo>
                    <a:lnTo>
                      <a:pt x="209176" y="352325"/>
                    </a:lnTo>
                    <a:lnTo>
                      <a:pt x="345595" y="384133"/>
                    </a:lnTo>
                    <a:lnTo>
                      <a:pt x="347870" y="335199"/>
                    </a:lnTo>
                    <a:close/>
                    <a:moveTo>
                      <a:pt x="38651" y="266691"/>
                    </a:moveTo>
                    <a:lnTo>
                      <a:pt x="36378" y="315625"/>
                    </a:lnTo>
                    <a:lnTo>
                      <a:pt x="172797" y="347433"/>
                    </a:lnTo>
                    <a:lnTo>
                      <a:pt x="175072" y="298499"/>
                    </a:lnTo>
                    <a:close/>
                    <a:moveTo>
                      <a:pt x="2334799" y="191761"/>
                    </a:moveTo>
                    <a:lnTo>
                      <a:pt x="1949036" y="460843"/>
                    </a:lnTo>
                    <a:lnTo>
                      <a:pt x="1949036" y="496561"/>
                    </a:lnTo>
                    <a:lnTo>
                      <a:pt x="2334799" y="217955"/>
                    </a:lnTo>
                    <a:close/>
                    <a:moveTo>
                      <a:pt x="2582876" y="0"/>
                    </a:moveTo>
                    <a:lnTo>
                      <a:pt x="2582876" y="68508"/>
                    </a:lnTo>
                    <a:lnTo>
                      <a:pt x="1677960" y="716885"/>
                    </a:lnTo>
                    <a:lnTo>
                      <a:pt x="0" y="322966"/>
                    </a:lnTo>
                    <a:lnTo>
                      <a:pt x="0" y="229991"/>
                    </a:lnTo>
                    <a:lnTo>
                      <a:pt x="1662045" y="60433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6" name="Freeform 65"/>
              <p:cNvSpPr/>
              <p:nvPr/>
            </p:nvSpPr>
            <p:spPr bwMode="auto">
              <a:xfrm>
                <a:off x="4868519" y="5161211"/>
                <a:ext cx="1932610" cy="1470470"/>
              </a:xfrm>
              <a:custGeom>
                <a:avLst/>
                <a:gdLst>
                  <a:gd name="connsiteX0" fmla="*/ 0 w 2024063"/>
                  <a:gd name="connsiteY0" fmla="*/ 0 h 1419225"/>
                  <a:gd name="connsiteX1" fmla="*/ 1743075 w 2024063"/>
                  <a:gd name="connsiteY1" fmla="*/ 276225 h 1419225"/>
                  <a:gd name="connsiteX2" fmla="*/ 1993106 w 2024063"/>
                  <a:gd name="connsiteY2" fmla="*/ 1419225 h 1419225"/>
                  <a:gd name="connsiteX3" fmla="*/ 2024063 w 2024063"/>
                  <a:gd name="connsiteY3" fmla="*/ 1400175 h 1419225"/>
                  <a:gd name="connsiteX4" fmla="*/ 1757363 w 2024063"/>
                  <a:gd name="connsiteY4" fmla="*/ 264319 h 1419225"/>
                  <a:gd name="connsiteX5" fmla="*/ 0 w 2024063"/>
                  <a:gd name="connsiteY5" fmla="*/ 0 h 1419225"/>
                  <a:gd name="connsiteX0" fmla="*/ 0 w 2024063"/>
                  <a:gd name="connsiteY0" fmla="*/ 11906 h 1431131"/>
                  <a:gd name="connsiteX1" fmla="*/ 1743075 w 2024063"/>
                  <a:gd name="connsiteY1" fmla="*/ 288131 h 1431131"/>
                  <a:gd name="connsiteX2" fmla="*/ 1993106 w 2024063"/>
                  <a:gd name="connsiteY2" fmla="*/ 1431131 h 1431131"/>
                  <a:gd name="connsiteX3" fmla="*/ 2024063 w 2024063"/>
                  <a:gd name="connsiteY3" fmla="*/ 1412081 h 1431131"/>
                  <a:gd name="connsiteX4" fmla="*/ 1757363 w 2024063"/>
                  <a:gd name="connsiteY4" fmla="*/ 276225 h 1431131"/>
                  <a:gd name="connsiteX5" fmla="*/ 26194 w 2024063"/>
                  <a:gd name="connsiteY5" fmla="*/ 0 h 1431131"/>
                  <a:gd name="connsiteX6" fmla="*/ 0 w 2024063"/>
                  <a:gd name="connsiteY6" fmla="*/ 11906 h 143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063" h="1431131">
                    <a:moveTo>
                      <a:pt x="0" y="11906"/>
                    </a:moveTo>
                    <a:lnTo>
                      <a:pt x="1743075" y="288131"/>
                    </a:lnTo>
                    <a:lnTo>
                      <a:pt x="1993106" y="1431131"/>
                    </a:lnTo>
                    <a:lnTo>
                      <a:pt x="2024063" y="1412081"/>
                    </a:lnTo>
                    <a:lnTo>
                      <a:pt x="1757363" y="276225"/>
                    </a:lnTo>
                    <a:lnTo>
                      <a:pt x="26194" y="0"/>
                    </a:lnTo>
                    <a:lnTo>
                      <a:pt x="0" y="11906"/>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Freeform 66"/>
              <p:cNvSpPr/>
              <p:nvPr/>
            </p:nvSpPr>
            <p:spPr bwMode="auto">
              <a:xfrm>
                <a:off x="6646520" y="5819375"/>
                <a:ext cx="1036788" cy="780499"/>
              </a:xfrm>
              <a:custGeom>
                <a:avLst/>
                <a:gdLst/>
                <a:ahLst/>
                <a:cxnLst/>
                <a:rect l="l" t="t" r="r" b="b"/>
                <a:pathLst>
                  <a:path w="1085850" h="759619">
                    <a:moveTo>
                      <a:pt x="59487" y="249689"/>
                    </a:moveTo>
                    <a:lnTo>
                      <a:pt x="533400" y="385763"/>
                    </a:lnTo>
                    <a:lnTo>
                      <a:pt x="140889" y="591364"/>
                    </a:lnTo>
                    <a:close/>
                    <a:moveTo>
                      <a:pt x="0" y="0"/>
                    </a:moveTo>
                    <a:lnTo>
                      <a:pt x="1085850" y="223838"/>
                    </a:lnTo>
                    <a:lnTo>
                      <a:pt x="180975" y="759619"/>
                    </a:lnTo>
                    <a:lnTo>
                      <a:pt x="144926" y="608309"/>
                    </a:lnTo>
                    <a:lnTo>
                      <a:pt x="566737" y="381000"/>
                    </a:lnTo>
                    <a:lnTo>
                      <a:pt x="59437" y="24947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36" name="Text Placeholder 20"/>
          <p:cNvSpPr txBox="1">
            <a:spLocks/>
          </p:cNvSpPr>
          <p:nvPr/>
        </p:nvSpPr>
        <p:spPr>
          <a:xfrm>
            <a:off x="451061" y="2308555"/>
            <a:ext cx="3787828" cy="3785616"/>
          </a:xfrm>
          <a:prstGeom prst="rect">
            <a:avLst/>
          </a:prstGeom>
          <a:solidFill>
            <a:srgbClr val="0072C6"/>
          </a:solidFill>
        </p:spPr>
        <p:txBody>
          <a:bodyPr lIns="182880" tIns="146304" bIns="146304">
            <a:noAutofit/>
          </a:bodyPr>
          <a:lstStyle>
            <a:lvl1pPr marL="0" indent="0" algn="l" defTabSz="914400" rtl="0" eaLnBrk="1" latinLnBrk="0" hangingPunct="1">
              <a:lnSpc>
                <a:spcPct val="90000"/>
              </a:lnSpc>
              <a:spcBef>
                <a:spcPts val="0"/>
              </a:spcBef>
              <a:spcAft>
                <a:spcPts val="600"/>
              </a:spcAft>
              <a:buFontTx/>
              <a:buNone/>
              <a:defRPr sz="1200" b="0" kern="1200" baseline="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a:buClr>
                <a:srgbClr val="0071BC"/>
              </a:buClr>
              <a:buSzPct val="90000"/>
            </a:pPr>
            <a:r>
              <a:rPr lang="en-US" sz="2800" kern="0" spc="-153" dirty="0">
                <a:ln>
                  <a:solidFill>
                    <a:srgbClr val="FFFFFF">
                      <a:alpha val="0"/>
                    </a:srgbClr>
                  </a:solidFill>
                </a:ln>
                <a:latin typeface="Segoe UI Light" pitchFamily="34" charset="0"/>
                <a:ea typeface="Segoe UI" pitchFamily="34" charset="0"/>
                <a:cs typeface="Segoe UI" pitchFamily="34" charset="0"/>
              </a:rPr>
              <a:t>Be Lean and Stay Lean</a:t>
            </a:r>
          </a:p>
          <a:p>
            <a:pPr marL="3238">
              <a:buClr>
                <a:srgbClr val="0071BC"/>
              </a:buClr>
              <a:buSzPct val="90000"/>
            </a:pPr>
            <a:endParaRPr lang="en-US" sz="2800" kern="0" spc="-153" dirty="0">
              <a:ln>
                <a:solidFill>
                  <a:srgbClr val="FFFFFF">
                    <a:alpha val="0"/>
                  </a:srgbClr>
                </a:solidFill>
              </a:ln>
              <a:latin typeface="Segoe UI Light" pitchFamily="34" charset="0"/>
              <a:ea typeface="Segoe UI" pitchFamily="34" charset="0"/>
              <a:cs typeface="Segoe UI" pitchFamily="34" charset="0"/>
            </a:endParaRPr>
          </a:p>
          <a:p>
            <a:pPr marL="3238">
              <a:buClr>
                <a:srgbClr val="0071BC"/>
              </a:buClr>
              <a:buSzPct val="90000"/>
            </a:pPr>
            <a:r>
              <a:rPr lang="en-US" sz="1600" kern="0" spc="-31" dirty="0">
                <a:ln>
                  <a:solidFill>
                    <a:srgbClr val="FFFFFF">
                      <a:alpha val="0"/>
                    </a:srgbClr>
                  </a:solidFill>
                </a:ln>
                <a:ea typeface="Segoe UI" pitchFamily="34" charset="0"/>
                <a:cs typeface="Segoe UI" pitchFamily="34" charset="0"/>
              </a:rPr>
              <a:t>Don’t invest a cent more than you need</a:t>
            </a:r>
            <a:r>
              <a:rPr lang="en-US" sz="1600" kern="0" spc="-31" dirty="0">
                <a:ln>
                  <a:solidFill>
                    <a:srgbClr val="FFFFFF">
                      <a:alpha val="0"/>
                    </a:srgbClr>
                  </a:solidFill>
                </a:ln>
                <a:ea typeface="Segoe UI" pitchFamily="34" charset="0"/>
                <a:cs typeface="Times New Roman"/>
              </a:rPr>
              <a:t>—</a:t>
            </a:r>
            <a:r>
              <a:rPr lang="en-US" sz="1600" kern="0" spc="-31" dirty="0">
                <a:ln>
                  <a:solidFill>
                    <a:srgbClr val="FFFFFF">
                      <a:alpha val="0"/>
                    </a:srgbClr>
                  </a:solidFill>
                </a:ln>
                <a:ea typeface="Segoe UI" pitchFamily="34" charset="0"/>
                <a:cs typeface="Segoe UI" pitchFamily="34" charset="0"/>
              </a:rPr>
              <a:t>but scale instantly when required.</a:t>
            </a:r>
          </a:p>
        </p:txBody>
      </p:sp>
      <p:sp>
        <p:nvSpPr>
          <p:cNvPr id="38" name="Text Placeholder 21"/>
          <p:cNvSpPr txBox="1">
            <a:spLocks/>
          </p:cNvSpPr>
          <p:nvPr/>
        </p:nvSpPr>
        <p:spPr>
          <a:xfrm>
            <a:off x="4310280" y="2308555"/>
            <a:ext cx="3785616" cy="3785616"/>
          </a:xfrm>
          <a:prstGeom prst="rect">
            <a:avLst/>
          </a:prstGeom>
          <a:solidFill>
            <a:srgbClr val="68217A"/>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3238">
              <a:buClr>
                <a:srgbClr val="0071BC"/>
              </a:buClr>
              <a:buSzPct val="90000"/>
            </a:pP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Business Anywhere</a:t>
            </a:r>
          </a:p>
          <a:p>
            <a:pPr marL="3238">
              <a:buClr>
                <a:srgbClr val="0071BC"/>
              </a:buClr>
              <a:buSzPct val="90000"/>
            </a:pPr>
            <a:endPar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endParaRPr>
          </a:p>
          <a:p>
            <a:pPr marL="3238">
              <a:buClr>
                <a:srgbClr val="0071BC"/>
              </a:buClr>
              <a:buSzPct val="90000"/>
            </a:pPr>
            <a:r>
              <a:rPr lang="en-US" sz="1600" kern="0" spc="-31" dirty="0">
                <a:ln>
                  <a:solidFill>
                    <a:srgbClr val="FFFFFF">
                      <a:alpha val="0"/>
                    </a:srgbClr>
                  </a:solidFill>
                </a:ln>
                <a:solidFill>
                  <a:schemeClr val="bg1"/>
                </a:solidFill>
                <a:ea typeface="Segoe UI" pitchFamily="34" charset="0"/>
                <a:cs typeface="Segoe UI" pitchFamily="34" charset="0"/>
              </a:rPr>
              <a:t>Give your employees the flexibility to work anywhere they need to be.</a:t>
            </a:r>
          </a:p>
        </p:txBody>
      </p:sp>
      <p:sp>
        <p:nvSpPr>
          <p:cNvPr id="39" name="Text Placeholder 23"/>
          <p:cNvSpPr txBox="1">
            <a:spLocks/>
          </p:cNvSpPr>
          <p:nvPr/>
        </p:nvSpPr>
        <p:spPr>
          <a:xfrm>
            <a:off x="8176538" y="2308555"/>
            <a:ext cx="3785616" cy="3785616"/>
          </a:xfrm>
          <a:prstGeom prst="rect">
            <a:avLst/>
          </a:prstGeom>
          <a:solidFill>
            <a:srgbClr val="008272"/>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3238">
              <a:buClr>
                <a:srgbClr val="0071BC"/>
              </a:buClr>
              <a:buSzPct val="90000"/>
            </a:pP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Tap Your Data Goldmine</a:t>
            </a:r>
          </a:p>
          <a:p>
            <a:pPr marL="3238">
              <a:buClr>
                <a:srgbClr val="0071BC"/>
              </a:buClr>
              <a:buSzPct val="90000"/>
            </a:pPr>
            <a:endPar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endParaRPr>
          </a:p>
          <a:p>
            <a:pPr marL="3238">
              <a:buClr>
                <a:srgbClr val="0071BC"/>
              </a:buClr>
              <a:buSzPct val="90000"/>
            </a:pPr>
            <a:r>
              <a:rPr lang="en-US" sz="1600" kern="0" spc="-31" dirty="0">
                <a:ln>
                  <a:solidFill>
                    <a:srgbClr val="FFFFFF">
                      <a:alpha val="0"/>
                    </a:srgbClr>
                  </a:solidFill>
                </a:ln>
                <a:solidFill>
                  <a:schemeClr val="bg1"/>
                </a:solidFill>
                <a:ea typeface="Segoe UI" pitchFamily="34" charset="0"/>
                <a:cs typeface="Segoe UI" pitchFamily="34" charset="0"/>
              </a:rPr>
              <a:t>Unlock the value of your data to generate new business.</a:t>
            </a:r>
          </a:p>
        </p:txBody>
      </p:sp>
      <p:grpSp>
        <p:nvGrpSpPr>
          <p:cNvPr id="71" name="Group 70"/>
          <p:cNvGrpSpPr/>
          <p:nvPr/>
        </p:nvGrpSpPr>
        <p:grpSpPr>
          <a:xfrm>
            <a:off x="2331607" y="5005834"/>
            <a:ext cx="1665814" cy="864759"/>
            <a:chOff x="10410500" y="663269"/>
            <a:chExt cx="1000452" cy="453740"/>
          </a:xfrm>
          <a:solidFill>
            <a:schemeClr val="bg1"/>
          </a:solidFill>
        </p:grpSpPr>
        <p:grpSp>
          <p:nvGrpSpPr>
            <p:cNvPr id="72" name="Group 71"/>
            <p:cNvGrpSpPr/>
            <p:nvPr/>
          </p:nvGrpSpPr>
          <p:grpSpPr>
            <a:xfrm rot="5400000">
              <a:off x="10956932" y="827244"/>
              <a:ext cx="453740" cy="125789"/>
              <a:chOff x="10576225" y="1124579"/>
              <a:chExt cx="607702" cy="168471"/>
            </a:xfrm>
            <a:grpFill/>
          </p:grpSpPr>
          <p:sp>
            <p:nvSpPr>
              <p:cNvPr id="77" name="Freeform 25"/>
              <p:cNvSpPr>
                <a:spLocks noEditPoints="1"/>
              </p:cNvSpPr>
              <p:nvPr/>
            </p:nvSpPr>
            <p:spPr bwMode="auto">
              <a:xfrm rot="16200000">
                <a:off x="10795840" y="904964"/>
                <a:ext cx="168471" cy="607702"/>
              </a:xfrm>
              <a:custGeom>
                <a:avLst/>
                <a:gdLst>
                  <a:gd name="T0" fmla="*/ 467 w 555"/>
                  <a:gd name="T1" fmla="*/ 0 h 2002"/>
                  <a:gd name="T2" fmla="*/ 87 w 555"/>
                  <a:gd name="T3" fmla="*/ 0 h 2002"/>
                  <a:gd name="T4" fmla="*/ 0 w 555"/>
                  <a:gd name="T5" fmla="*/ 87 h 2002"/>
                  <a:gd name="T6" fmla="*/ 0 w 555"/>
                  <a:gd name="T7" fmla="*/ 1914 h 2002"/>
                  <a:gd name="T8" fmla="*/ 87 w 555"/>
                  <a:gd name="T9" fmla="*/ 2002 h 2002"/>
                  <a:gd name="T10" fmla="*/ 467 w 555"/>
                  <a:gd name="T11" fmla="*/ 2002 h 2002"/>
                  <a:gd name="T12" fmla="*/ 555 w 555"/>
                  <a:gd name="T13" fmla="*/ 1914 h 2002"/>
                  <a:gd name="T14" fmla="*/ 555 w 555"/>
                  <a:gd name="T15" fmla="*/ 87 h 2002"/>
                  <a:gd name="T16" fmla="*/ 467 w 555"/>
                  <a:gd name="T17" fmla="*/ 0 h 2002"/>
                  <a:gd name="T18" fmla="*/ 131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1 w 555"/>
                  <a:gd name="T33" fmla="*/ 1345 h 2002"/>
                  <a:gd name="T34" fmla="*/ 131 w 555"/>
                  <a:gd name="T35" fmla="*/ 182 h 2002"/>
                  <a:gd name="T36" fmla="*/ 277 w 555"/>
                  <a:gd name="T37" fmla="*/ 1884 h 2002"/>
                  <a:gd name="T38" fmla="*/ 131 w 555"/>
                  <a:gd name="T39" fmla="*/ 1739 h 2002"/>
                  <a:gd name="T40" fmla="*/ 277 w 555"/>
                  <a:gd name="T41" fmla="*/ 1592 h 2002"/>
                  <a:gd name="T42" fmla="*/ 424 w 555"/>
                  <a:gd name="T43" fmla="*/ 1739 h 2002"/>
                  <a:gd name="T44" fmla="*/ 277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7" y="0"/>
                    </a:moveTo>
                    <a:cubicBezTo>
                      <a:pt x="87" y="0"/>
                      <a:pt x="87" y="0"/>
                      <a:pt x="87" y="0"/>
                    </a:cubicBezTo>
                    <a:cubicBezTo>
                      <a:pt x="39" y="0"/>
                      <a:pt x="0" y="39"/>
                      <a:pt x="0" y="87"/>
                    </a:cubicBezTo>
                    <a:cubicBezTo>
                      <a:pt x="0" y="1914"/>
                      <a:pt x="0" y="1914"/>
                      <a:pt x="0" y="1914"/>
                    </a:cubicBezTo>
                    <a:cubicBezTo>
                      <a:pt x="0" y="1962"/>
                      <a:pt x="39" y="2002"/>
                      <a:pt x="87" y="2002"/>
                    </a:cubicBezTo>
                    <a:cubicBezTo>
                      <a:pt x="467" y="2002"/>
                      <a:pt x="467" y="2002"/>
                      <a:pt x="467" y="2002"/>
                    </a:cubicBezTo>
                    <a:cubicBezTo>
                      <a:pt x="516" y="2002"/>
                      <a:pt x="555" y="1962"/>
                      <a:pt x="555" y="1914"/>
                    </a:cubicBezTo>
                    <a:cubicBezTo>
                      <a:pt x="555" y="87"/>
                      <a:pt x="555" y="87"/>
                      <a:pt x="555" y="87"/>
                    </a:cubicBezTo>
                    <a:cubicBezTo>
                      <a:pt x="555" y="39"/>
                      <a:pt x="516" y="0"/>
                      <a:pt x="467" y="0"/>
                    </a:cubicBezTo>
                    <a:close/>
                    <a:moveTo>
                      <a:pt x="131" y="182"/>
                    </a:moveTo>
                    <a:cubicBezTo>
                      <a:pt x="131"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1" y="1372"/>
                      <a:pt x="131" y="1345"/>
                    </a:cubicBezTo>
                    <a:lnTo>
                      <a:pt x="131" y="182"/>
                    </a:lnTo>
                    <a:close/>
                    <a:moveTo>
                      <a:pt x="277" y="1884"/>
                    </a:moveTo>
                    <a:cubicBezTo>
                      <a:pt x="197" y="1884"/>
                      <a:pt x="131" y="1819"/>
                      <a:pt x="131" y="1739"/>
                    </a:cubicBezTo>
                    <a:cubicBezTo>
                      <a:pt x="131" y="1658"/>
                      <a:pt x="197" y="1592"/>
                      <a:pt x="277" y="1592"/>
                    </a:cubicBezTo>
                    <a:cubicBezTo>
                      <a:pt x="358" y="1592"/>
                      <a:pt x="424" y="1658"/>
                      <a:pt x="424" y="1739"/>
                    </a:cubicBezTo>
                    <a:cubicBezTo>
                      <a:pt x="424" y="1819"/>
                      <a:pt x="358" y="1884"/>
                      <a:pt x="277" y="1884"/>
                    </a:cubicBezTo>
                    <a:close/>
                  </a:path>
                </a:pathLst>
              </a:cu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kern="0" dirty="0">
                  <a:gradFill>
                    <a:gsLst>
                      <a:gs pos="0">
                        <a:srgbClr val="FFFFFF"/>
                      </a:gs>
                      <a:gs pos="100000">
                        <a:srgbClr val="FFFFFF"/>
                      </a:gs>
                    </a:gsLst>
                    <a:lin ang="5400000" scaled="0"/>
                  </a:gradFill>
                  <a:latin typeface="Segoe UI" pitchFamily="34" charset="0"/>
                </a:endParaRPr>
              </a:p>
            </p:txBody>
          </p:sp>
          <p:sp>
            <p:nvSpPr>
              <p:cNvPr id="78" name="Oval 46"/>
              <p:cNvSpPr>
                <a:spLocks noChangeArrowheads="1"/>
              </p:cNvSpPr>
              <p:nvPr/>
            </p:nvSpPr>
            <p:spPr bwMode="auto">
              <a:xfrm rot="16200000">
                <a:off x="11080094" y="1184977"/>
                <a:ext cx="47676" cy="47676"/>
              </a:xfrm>
              <a:prstGeom prst="ellipse">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kern="0" dirty="0">
                  <a:gradFill>
                    <a:gsLst>
                      <a:gs pos="0">
                        <a:srgbClr val="FFFFFF"/>
                      </a:gs>
                      <a:gs pos="100000">
                        <a:srgbClr val="FFFFFF"/>
                      </a:gs>
                    </a:gsLst>
                    <a:lin ang="5400000" scaled="0"/>
                  </a:gradFill>
                  <a:latin typeface="Segoe UI" pitchFamily="34" charset="0"/>
                </a:endParaRPr>
              </a:p>
            </p:txBody>
          </p:sp>
        </p:grpSp>
        <p:grpSp>
          <p:nvGrpSpPr>
            <p:cNvPr id="73" name="Group 72"/>
            <p:cNvGrpSpPr/>
            <p:nvPr/>
          </p:nvGrpSpPr>
          <p:grpSpPr>
            <a:xfrm rot="5400000">
              <a:off x="11121188" y="827244"/>
              <a:ext cx="453740" cy="125789"/>
              <a:chOff x="10576225" y="901588"/>
              <a:chExt cx="607702" cy="168471"/>
            </a:xfrm>
            <a:grpFill/>
          </p:grpSpPr>
          <p:sp>
            <p:nvSpPr>
              <p:cNvPr id="75" name="Freeform 47"/>
              <p:cNvSpPr>
                <a:spLocks noEditPoints="1"/>
              </p:cNvSpPr>
              <p:nvPr/>
            </p:nvSpPr>
            <p:spPr bwMode="auto">
              <a:xfrm rot="16200000">
                <a:off x="10795840" y="681973"/>
                <a:ext cx="168471" cy="607702"/>
              </a:xfrm>
              <a:custGeom>
                <a:avLst/>
                <a:gdLst>
                  <a:gd name="T0" fmla="*/ 468 w 555"/>
                  <a:gd name="T1" fmla="*/ 0 h 2002"/>
                  <a:gd name="T2" fmla="*/ 88 w 555"/>
                  <a:gd name="T3" fmla="*/ 0 h 2002"/>
                  <a:gd name="T4" fmla="*/ 0 w 555"/>
                  <a:gd name="T5" fmla="*/ 87 h 2002"/>
                  <a:gd name="T6" fmla="*/ 0 w 555"/>
                  <a:gd name="T7" fmla="*/ 1914 h 2002"/>
                  <a:gd name="T8" fmla="*/ 88 w 555"/>
                  <a:gd name="T9" fmla="*/ 2002 h 2002"/>
                  <a:gd name="T10" fmla="*/ 468 w 555"/>
                  <a:gd name="T11" fmla="*/ 2002 h 2002"/>
                  <a:gd name="T12" fmla="*/ 555 w 555"/>
                  <a:gd name="T13" fmla="*/ 1914 h 2002"/>
                  <a:gd name="T14" fmla="*/ 555 w 555"/>
                  <a:gd name="T15" fmla="*/ 87 h 2002"/>
                  <a:gd name="T16" fmla="*/ 468 w 555"/>
                  <a:gd name="T17" fmla="*/ 0 h 2002"/>
                  <a:gd name="T18" fmla="*/ 132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2 w 555"/>
                  <a:gd name="T33" fmla="*/ 1345 h 2002"/>
                  <a:gd name="T34" fmla="*/ 132 w 555"/>
                  <a:gd name="T35" fmla="*/ 182 h 2002"/>
                  <a:gd name="T36" fmla="*/ 278 w 555"/>
                  <a:gd name="T37" fmla="*/ 1884 h 2002"/>
                  <a:gd name="T38" fmla="*/ 132 w 555"/>
                  <a:gd name="T39" fmla="*/ 1739 h 2002"/>
                  <a:gd name="T40" fmla="*/ 278 w 555"/>
                  <a:gd name="T41" fmla="*/ 1592 h 2002"/>
                  <a:gd name="T42" fmla="*/ 424 w 555"/>
                  <a:gd name="T43" fmla="*/ 1739 h 2002"/>
                  <a:gd name="T44" fmla="*/ 278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8" y="0"/>
                    </a:moveTo>
                    <a:cubicBezTo>
                      <a:pt x="88" y="0"/>
                      <a:pt x="88" y="0"/>
                      <a:pt x="88" y="0"/>
                    </a:cubicBezTo>
                    <a:cubicBezTo>
                      <a:pt x="40" y="0"/>
                      <a:pt x="0" y="39"/>
                      <a:pt x="0" y="87"/>
                    </a:cubicBezTo>
                    <a:cubicBezTo>
                      <a:pt x="0" y="1914"/>
                      <a:pt x="0" y="1914"/>
                      <a:pt x="0" y="1914"/>
                    </a:cubicBezTo>
                    <a:cubicBezTo>
                      <a:pt x="0" y="1962"/>
                      <a:pt x="40" y="2002"/>
                      <a:pt x="88" y="2002"/>
                    </a:cubicBezTo>
                    <a:cubicBezTo>
                      <a:pt x="468" y="2002"/>
                      <a:pt x="468" y="2002"/>
                      <a:pt x="468" y="2002"/>
                    </a:cubicBezTo>
                    <a:cubicBezTo>
                      <a:pt x="516" y="2002"/>
                      <a:pt x="555" y="1962"/>
                      <a:pt x="555" y="1914"/>
                    </a:cubicBezTo>
                    <a:cubicBezTo>
                      <a:pt x="555" y="87"/>
                      <a:pt x="555" y="87"/>
                      <a:pt x="555" y="87"/>
                    </a:cubicBezTo>
                    <a:cubicBezTo>
                      <a:pt x="555" y="39"/>
                      <a:pt x="516" y="0"/>
                      <a:pt x="468" y="0"/>
                    </a:cubicBezTo>
                    <a:close/>
                    <a:moveTo>
                      <a:pt x="132" y="182"/>
                    </a:moveTo>
                    <a:cubicBezTo>
                      <a:pt x="132"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2" y="1372"/>
                      <a:pt x="132" y="1345"/>
                    </a:cubicBezTo>
                    <a:lnTo>
                      <a:pt x="132" y="182"/>
                    </a:lnTo>
                    <a:close/>
                    <a:moveTo>
                      <a:pt x="278" y="1884"/>
                    </a:moveTo>
                    <a:cubicBezTo>
                      <a:pt x="197" y="1884"/>
                      <a:pt x="132" y="1819"/>
                      <a:pt x="132" y="1739"/>
                    </a:cubicBezTo>
                    <a:cubicBezTo>
                      <a:pt x="132" y="1658"/>
                      <a:pt x="197" y="1592"/>
                      <a:pt x="278" y="1592"/>
                    </a:cubicBezTo>
                    <a:cubicBezTo>
                      <a:pt x="358" y="1592"/>
                      <a:pt x="424" y="1658"/>
                      <a:pt x="424" y="1739"/>
                    </a:cubicBezTo>
                    <a:cubicBezTo>
                      <a:pt x="424" y="1819"/>
                      <a:pt x="358" y="1884"/>
                      <a:pt x="278" y="1884"/>
                    </a:cubicBezTo>
                    <a:close/>
                  </a:path>
                </a:pathLst>
              </a:cu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kern="0" dirty="0">
                  <a:gradFill>
                    <a:gsLst>
                      <a:gs pos="0">
                        <a:srgbClr val="FFFFFF"/>
                      </a:gs>
                      <a:gs pos="100000">
                        <a:srgbClr val="FFFFFF"/>
                      </a:gs>
                    </a:gsLst>
                    <a:lin ang="5400000" scaled="0"/>
                  </a:gradFill>
                  <a:latin typeface="Segoe UI" pitchFamily="34" charset="0"/>
                </a:endParaRPr>
              </a:p>
            </p:txBody>
          </p:sp>
          <p:sp>
            <p:nvSpPr>
              <p:cNvPr id="76" name="Oval 50"/>
              <p:cNvSpPr>
                <a:spLocks noChangeArrowheads="1"/>
              </p:cNvSpPr>
              <p:nvPr/>
            </p:nvSpPr>
            <p:spPr bwMode="auto">
              <a:xfrm rot="16200000">
                <a:off x="11080094" y="961987"/>
                <a:ext cx="47676" cy="47676"/>
              </a:xfrm>
              <a:prstGeom prst="ellipse">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kern="0" dirty="0">
                  <a:gradFill>
                    <a:gsLst>
                      <a:gs pos="0">
                        <a:srgbClr val="FFFFFF"/>
                      </a:gs>
                      <a:gs pos="100000">
                        <a:srgbClr val="FFFFFF"/>
                      </a:gs>
                    </a:gsLst>
                    <a:lin ang="5400000" scaled="0"/>
                  </a:gradFill>
                  <a:latin typeface="Segoe UI" pitchFamily="34" charset="0"/>
                </a:endParaRPr>
              </a:p>
            </p:txBody>
          </p:sp>
        </p:grpSp>
        <p:sp>
          <p:nvSpPr>
            <p:cNvPr id="74" name="Freeform 12"/>
            <p:cNvSpPr>
              <a:spLocks/>
            </p:cNvSpPr>
            <p:nvPr/>
          </p:nvSpPr>
          <p:spPr bwMode="auto">
            <a:xfrm>
              <a:off x="10410500" y="710537"/>
              <a:ext cx="757488" cy="406472"/>
            </a:xfrm>
            <a:custGeom>
              <a:avLst/>
              <a:gdLst>
                <a:gd name="T0" fmla="*/ 373 w 509"/>
                <a:gd name="T1" fmla="*/ 272 h 273"/>
                <a:gd name="T2" fmla="*/ 509 w 509"/>
                <a:gd name="T3" fmla="*/ 136 h 273"/>
                <a:gd name="T4" fmla="*/ 373 w 509"/>
                <a:gd name="T5" fmla="*/ 0 h 273"/>
                <a:gd name="T6" fmla="*/ 256 w 509"/>
                <a:gd name="T7" fmla="*/ 66 h 273"/>
                <a:gd name="T8" fmla="*/ 209 w 509"/>
                <a:gd name="T9" fmla="*/ 55 h 273"/>
                <a:gd name="T10" fmla="*/ 112 w 509"/>
                <a:gd name="T11" fmla="*/ 114 h 273"/>
                <a:gd name="T12" fmla="*/ 83 w 509"/>
                <a:gd name="T13" fmla="*/ 108 h 273"/>
                <a:gd name="T14" fmla="*/ 0 w 509"/>
                <a:gd name="T15" fmla="*/ 191 h 273"/>
                <a:gd name="T16" fmla="*/ 83 w 509"/>
                <a:gd name="T17" fmla="*/ 273 h 273"/>
                <a:gd name="T18" fmla="*/ 373 w 509"/>
                <a:gd name="T19"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73">
                  <a:moveTo>
                    <a:pt x="373" y="272"/>
                  </a:moveTo>
                  <a:cubicBezTo>
                    <a:pt x="448" y="272"/>
                    <a:pt x="509" y="211"/>
                    <a:pt x="509" y="136"/>
                  </a:cubicBezTo>
                  <a:cubicBezTo>
                    <a:pt x="509" y="61"/>
                    <a:pt x="448" y="0"/>
                    <a:pt x="373" y="0"/>
                  </a:cubicBezTo>
                  <a:cubicBezTo>
                    <a:pt x="324" y="0"/>
                    <a:pt x="280" y="26"/>
                    <a:pt x="256" y="66"/>
                  </a:cubicBezTo>
                  <a:cubicBezTo>
                    <a:pt x="242" y="59"/>
                    <a:pt x="226" y="55"/>
                    <a:pt x="209" y="55"/>
                  </a:cubicBezTo>
                  <a:cubicBezTo>
                    <a:pt x="167" y="55"/>
                    <a:pt x="131" y="79"/>
                    <a:pt x="112" y="114"/>
                  </a:cubicBezTo>
                  <a:cubicBezTo>
                    <a:pt x="103" y="110"/>
                    <a:pt x="93" y="108"/>
                    <a:pt x="83" y="108"/>
                  </a:cubicBezTo>
                  <a:cubicBezTo>
                    <a:pt x="37" y="108"/>
                    <a:pt x="0" y="145"/>
                    <a:pt x="0" y="191"/>
                  </a:cubicBezTo>
                  <a:cubicBezTo>
                    <a:pt x="0" y="236"/>
                    <a:pt x="37" y="273"/>
                    <a:pt x="83" y="273"/>
                  </a:cubicBezTo>
                  <a:lnTo>
                    <a:pt x="373" y="272"/>
                  </a:ln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970" rIns="83940" bIns="41970" numCol="1" rtlCol="0" anchor="ctr" anchorCtr="0" compatLnSpc="1">
              <a:prstTxWarp prst="textNoShape">
                <a:avLst/>
              </a:prstTxWarp>
            </a:bodyPr>
            <a:lstStyle/>
            <a:p>
              <a:pPr algn="ctr" defTabSz="755044"/>
              <a:endParaRPr lang="en-US" sz="1734" spc="-124" dirty="0">
                <a:solidFill>
                  <a:srgbClr val="FFFFFF"/>
                </a:solidFill>
                <a:latin typeface="Segoe UI Light" pitchFamily="34" charset="0"/>
              </a:endParaRPr>
            </a:p>
          </p:txBody>
        </p:sp>
      </p:grpSp>
      <p:grpSp>
        <p:nvGrpSpPr>
          <p:cNvPr id="79" name="Group 78"/>
          <p:cNvGrpSpPr/>
          <p:nvPr/>
        </p:nvGrpSpPr>
        <p:grpSpPr>
          <a:xfrm>
            <a:off x="6746496" y="4929343"/>
            <a:ext cx="1099310" cy="1000025"/>
            <a:chOff x="3072483" y="1603629"/>
            <a:chExt cx="1709795" cy="1749193"/>
          </a:xfrm>
          <a:solidFill>
            <a:schemeClr val="bg1"/>
          </a:solidFill>
        </p:grpSpPr>
        <p:sp>
          <p:nvSpPr>
            <p:cNvPr id="80" name="Freeform 79"/>
            <p:cNvSpPr/>
            <p:nvPr>
              <p:custDataLst>
                <p:tags r:id="rId1"/>
              </p:custDataLst>
            </p:nvPr>
          </p:nvSpPr>
          <p:spPr>
            <a:xfrm>
              <a:off x="3072483" y="2625072"/>
              <a:ext cx="910582" cy="727749"/>
            </a:xfrm>
            <a:custGeom>
              <a:avLst/>
              <a:gdLst>
                <a:gd name="connsiteX0" fmla="*/ 1599875 w 4094502"/>
                <a:gd name="connsiteY0" fmla="*/ 2470150 h 3272380"/>
                <a:gd name="connsiteX1" fmla="*/ 1672900 w 4094502"/>
                <a:gd name="connsiteY1" fmla="*/ 2555875 h 3272380"/>
                <a:gd name="connsiteX2" fmla="*/ 1599875 w 4094502"/>
                <a:gd name="connsiteY2" fmla="*/ 2641600 h 3272380"/>
                <a:gd name="connsiteX3" fmla="*/ 1526850 w 4094502"/>
                <a:gd name="connsiteY3" fmla="*/ 2555875 h 3272380"/>
                <a:gd name="connsiteX4" fmla="*/ 1599875 w 4094502"/>
                <a:gd name="connsiteY4" fmla="*/ 2470150 h 3272380"/>
                <a:gd name="connsiteX5" fmla="*/ 464640 w 4094502"/>
                <a:gd name="connsiteY5" fmla="*/ 303480 h 3272380"/>
                <a:gd name="connsiteX6" fmla="*/ 3606192 w 4094502"/>
                <a:gd name="connsiteY6" fmla="*/ 466442 h 3272380"/>
                <a:gd name="connsiteX7" fmla="*/ 3334588 w 4094502"/>
                <a:gd name="connsiteY7" fmla="*/ 2747915 h 3272380"/>
                <a:gd name="connsiteX8" fmla="*/ 274517 w 4094502"/>
                <a:gd name="connsiteY8" fmla="*/ 2114173 h 3272380"/>
                <a:gd name="connsiteX9" fmla="*/ 464640 w 4094502"/>
                <a:gd name="connsiteY9" fmla="*/ 303480 h 3272380"/>
                <a:gd name="connsiteX10" fmla="*/ 409248 w 4094502"/>
                <a:gd name="connsiteY10" fmla="*/ 80088 h 3272380"/>
                <a:gd name="connsiteX11" fmla="*/ 261669 w 4094502"/>
                <a:gd name="connsiteY11" fmla="*/ 189140 h 3272380"/>
                <a:gd name="connsiteX12" fmla="*/ 71482 w 4094502"/>
                <a:gd name="connsiteY12" fmla="*/ 2192886 h 3272380"/>
                <a:gd name="connsiteX13" fmla="*/ 169802 w 4094502"/>
                <a:gd name="connsiteY13" fmla="*/ 2380836 h 3272380"/>
                <a:gd name="connsiteX14" fmla="*/ 3393948 w 4094502"/>
                <a:gd name="connsiteY14" fmla="*/ 3177816 h 3272380"/>
                <a:gd name="connsiteX15" fmla="*/ 3638476 w 4094502"/>
                <a:gd name="connsiteY15" fmla="*/ 3069137 h 3272380"/>
                <a:gd name="connsiteX16" fmla="*/ 3991683 w 4094502"/>
                <a:gd name="connsiteY16" fmla="*/ 370272 h 3272380"/>
                <a:gd name="connsiteX17" fmla="*/ 3855834 w 4094502"/>
                <a:gd name="connsiteY17" fmla="*/ 171027 h 3272380"/>
                <a:gd name="connsiteX18" fmla="*/ 468670 w 4094502"/>
                <a:gd name="connsiteY18" fmla="*/ 80461 h 3272380"/>
                <a:gd name="connsiteX19" fmla="*/ 409248 w 4094502"/>
                <a:gd name="connsiteY19" fmla="*/ 80088 h 3272380"/>
                <a:gd name="connsiteX20" fmla="*/ 387026 w 4094502"/>
                <a:gd name="connsiteY20" fmla="*/ 0 h 3272380"/>
                <a:gd name="connsiteX21" fmla="*/ 3949376 w 4094502"/>
                <a:gd name="connsiteY21" fmla="*/ 95250 h 3272380"/>
                <a:gd name="connsiteX22" fmla="*/ 4092251 w 4094502"/>
                <a:gd name="connsiteY22" fmla="*/ 304800 h 3272380"/>
                <a:gd name="connsiteX23" fmla="*/ 3720776 w 4094502"/>
                <a:gd name="connsiteY23" fmla="*/ 3143250 h 3272380"/>
                <a:gd name="connsiteX24" fmla="*/ 3463601 w 4094502"/>
                <a:gd name="connsiteY24" fmla="*/ 3257550 h 3272380"/>
                <a:gd name="connsiteX25" fmla="*/ 72701 w 4094502"/>
                <a:gd name="connsiteY25" fmla="*/ 2419350 h 3272380"/>
                <a:gd name="connsiteX26" fmla="*/ 6026 w 4094502"/>
                <a:gd name="connsiteY26" fmla="*/ 2238375 h 3272380"/>
                <a:gd name="connsiteX27" fmla="*/ 206051 w 4094502"/>
                <a:gd name="connsiteY27" fmla="*/ 114300 h 3272380"/>
                <a:gd name="connsiteX28" fmla="*/ 387026 w 4094502"/>
                <a:gd name="connsiteY28" fmla="*/ 0 h 3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94502" h="3272380">
                  <a:moveTo>
                    <a:pt x="1599875" y="2470150"/>
                  </a:moveTo>
                  <a:cubicBezTo>
                    <a:pt x="1640206" y="2470150"/>
                    <a:pt x="1672900" y="2508530"/>
                    <a:pt x="1672900" y="2555875"/>
                  </a:cubicBezTo>
                  <a:cubicBezTo>
                    <a:pt x="1672900" y="2603220"/>
                    <a:pt x="1640206" y="2641600"/>
                    <a:pt x="1599875" y="2641600"/>
                  </a:cubicBezTo>
                  <a:cubicBezTo>
                    <a:pt x="1559544" y="2641600"/>
                    <a:pt x="1526850" y="2603220"/>
                    <a:pt x="1526850" y="2555875"/>
                  </a:cubicBezTo>
                  <a:cubicBezTo>
                    <a:pt x="1526850" y="2508530"/>
                    <a:pt x="1559544" y="2470150"/>
                    <a:pt x="1599875" y="2470150"/>
                  </a:cubicBezTo>
                  <a:close/>
                  <a:moveTo>
                    <a:pt x="464640" y="303480"/>
                  </a:moveTo>
                  <a:lnTo>
                    <a:pt x="3606192" y="466442"/>
                  </a:lnTo>
                  <a:lnTo>
                    <a:pt x="3334588" y="2747915"/>
                  </a:lnTo>
                  <a:lnTo>
                    <a:pt x="274517" y="2114173"/>
                  </a:lnTo>
                  <a:lnTo>
                    <a:pt x="464640" y="303480"/>
                  </a:lnTo>
                  <a:close/>
                  <a:moveTo>
                    <a:pt x="409248" y="80088"/>
                  </a:moveTo>
                  <a:cubicBezTo>
                    <a:pt x="286405" y="83901"/>
                    <a:pt x="269594" y="120461"/>
                    <a:pt x="261669" y="189140"/>
                  </a:cubicBezTo>
                  <a:lnTo>
                    <a:pt x="71482" y="2192886"/>
                  </a:lnTo>
                  <a:cubicBezTo>
                    <a:pt x="53873" y="2331582"/>
                    <a:pt x="66380" y="2351272"/>
                    <a:pt x="169802" y="2380836"/>
                  </a:cubicBezTo>
                  <a:lnTo>
                    <a:pt x="3393948" y="3177816"/>
                  </a:lnTo>
                  <a:cubicBezTo>
                    <a:pt x="3506739" y="3198948"/>
                    <a:pt x="3605269" y="3248812"/>
                    <a:pt x="3638476" y="3069137"/>
                  </a:cubicBezTo>
                  <a:lnTo>
                    <a:pt x="3991683" y="370272"/>
                  </a:lnTo>
                  <a:cubicBezTo>
                    <a:pt x="4000740" y="294800"/>
                    <a:pt x="4030096" y="179926"/>
                    <a:pt x="3855834" y="171027"/>
                  </a:cubicBezTo>
                  <a:lnTo>
                    <a:pt x="468670" y="80461"/>
                  </a:lnTo>
                  <a:cubicBezTo>
                    <a:pt x="446510" y="79667"/>
                    <a:pt x="426797" y="79543"/>
                    <a:pt x="409248" y="80088"/>
                  </a:cubicBezTo>
                  <a:close/>
                  <a:moveTo>
                    <a:pt x="387026" y="0"/>
                  </a:moveTo>
                  <a:lnTo>
                    <a:pt x="3949376" y="95250"/>
                  </a:lnTo>
                  <a:cubicBezTo>
                    <a:pt x="4085901" y="107950"/>
                    <a:pt x="4101776" y="225425"/>
                    <a:pt x="4092251" y="304800"/>
                  </a:cubicBezTo>
                  <a:lnTo>
                    <a:pt x="3720776" y="3143250"/>
                  </a:lnTo>
                  <a:cubicBezTo>
                    <a:pt x="3685851" y="3298825"/>
                    <a:pt x="3558851" y="3279775"/>
                    <a:pt x="3463601" y="3257550"/>
                  </a:cubicBezTo>
                  <a:lnTo>
                    <a:pt x="72701" y="2419350"/>
                  </a:lnTo>
                  <a:cubicBezTo>
                    <a:pt x="-19374" y="2374900"/>
                    <a:pt x="-324" y="2346325"/>
                    <a:pt x="6026" y="2238375"/>
                  </a:cubicBezTo>
                  <a:lnTo>
                    <a:pt x="206051" y="114300"/>
                  </a:lnTo>
                  <a:cubicBezTo>
                    <a:pt x="215576" y="31750"/>
                    <a:pt x="247326" y="0"/>
                    <a:pt x="3870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latin typeface="Segoe UI" pitchFamily="34" charset="0"/>
              </a:endParaRPr>
            </a:p>
          </p:txBody>
        </p:sp>
        <p:sp>
          <p:nvSpPr>
            <p:cNvPr id="81" name="Round Same Side Corner Rectangle 2"/>
            <p:cNvSpPr/>
            <p:nvPr>
              <p:custDataLst>
                <p:tags r:id="rId2"/>
              </p:custDataLst>
            </p:nvPr>
          </p:nvSpPr>
          <p:spPr>
            <a:xfrm>
              <a:off x="4170846" y="2427471"/>
              <a:ext cx="456424" cy="925351"/>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latin typeface="Segoe UI" pitchFamily="34" charset="0"/>
              </a:endParaRPr>
            </a:p>
          </p:txBody>
        </p:sp>
        <p:sp>
          <p:nvSpPr>
            <p:cNvPr id="82" name="Oval 20"/>
            <p:cNvSpPr/>
            <p:nvPr>
              <p:custDataLst>
                <p:tags r:id="rId3"/>
              </p:custDataLst>
            </p:nvPr>
          </p:nvSpPr>
          <p:spPr bwMode="auto">
            <a:xfrm>
              <a:off x="3072483" y="1603629"/>
              <a:ext cx="762917" cy="850394"/>
            </a:xfrm>
            <a:custGeom>
              <a:avLst/>
              <a:gdLst/>
              <a:ahLst/>
              <a:cxnLst/>
              <a:rect l="l" t="t" r="r" b="b"/>
              <a:pathLst>
                <a:path w="1371600" h="1528869">
                  <a:moveTo>
                    <a:pt x="176321" y="61931"/>
                  </a:moveTo>
                  <a:cubicBezTo>
                    <a:pt x="138207" y="345243"/>
                    <a:pt x="100093" y="625381"/>
                    <a:pt x="61979" y="908693"/>
                  </a:cubicBezTo>
                  <a:lnTo>
                    <a:pt x="1154853" y="1120942"/>
                  </a:lnTo>
                  <a:cubicBezTo>
                    <a:pt x="1191909" y="816463"/>
                    <a:pt x="1228964" y="502460"/>
                    <a:pt x="1266020" y="197981"/>
                  </a:cubicBezTo>
                  <a:close/>
                  <a:moveTo>
                    <a:pt x="123825" y="0"/>
                  </a:moveTo>
                  <a:lnTo>
                    <a:pt x="1327150" y="152400"/>
                  </a:lnTo>
                  <a:lnTo>
                    <a:pt x="1371600" y="203200"/>
                  </a:lnTo>
                  <a:lnTo>
                    <a:pt x="1266825" y="1133475"/>
                  </a:lnTo>
                  <a:lnTo>
                    <a:pt x="1203325" y="1206500"/>
                  </a:lnTo>
                  <a:lnTo>
                    <a:pt x="1104540" y="1186430"/>
                  </a:lnTo>
                  <a:cubicBezTo>
                    <a:pt x="1143520" y="1218893"/>
                    <a:pt x="1165226" y="1257868"/>
                    <a:pt x="1165226" y="1299422"/>
                  </a:cubicBezTo>
                  <a:cubicBezTo>
                    <a:pt x="1165226" y="1426142"/>
                    <a:pt x="963374" y="1528869"/>
                    <a:pt x="714376" y="1528869"/>
                  </a:cubicBezTo>
                  <a:cubicBezTo>
                    <a:pt x="465378" y="1528869"/>
                    <a:pt x="263526" y="1426142"/>
                    <a:pt x="263526" y="1299422"/>
                  </a:cubicBezTo>
                  <a:cubicBezTo>
                    <a:pt x="263526" y="1195700"/>
                    <a:pt x="398762" y="1108052"/>
                    <a:pt x="584567" y="1080790"/>
                  </a:cubicBezTo>
                  <a:lnTo>
                    <a:pt x="0" y="962025"/>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3" name="Rounded Rectangle 22"/>
            <p:cNvSpPr/>
            <p:nvPr>
              <p:custDataLst>
                <p:tags r:id="rId4"/>
              </p:custDataLst>
            </p:nvPr>
          </p:nvSpPr>
          <p:spPr bwMode="auto">
            <a:xfrm rot="261569">
              <a:off x="4132347" y="1781032"/>
              <a:ext cx="649931" cy="495589"/>
            </a:xfrm>
            <a:custGeom>
              <a:avLst/>
              <a:gdLst/>
              <a:ahLst/>
              <a:cxnLst/>
              <a:rect l="l" t="t" r="r" b="b"/>
              <a:pathLst>
                <a:path w="721758" h="550359">
                  <a:moveTo>
                    <a:pt x="46095" y="149962"/>
                  </a:moveTo>
                  <a:lnTo>
                    <a:pt x="680155" y="157474"/>
                  </a:lnTo>
                  <a:lnTo>
                    <a:pt x="667756" y="478401"/>
                  </a:lnTo>
                  <a:cubicBezTo>
                    <a:pt x="667756" y="498018"/>
                    <a:pt x="658510" y="512214"/>
                    <a:pt x="637763" y="512214"/>
                  </a:cubicBezTo>
                  <a:lnTo>
                    <a:pt x="71185" y="453145"/>
                  </a:lnTo>
                  <a:cubicBezTo>
                    <a:pt x="50438" y="453145"/>
                    <a:pt x="36516" y="450260"/>
                    <a:pt x="36516" y="430643"/>
                  </a:cubicBezTo>
                  <a:cubicBezTo>
                    <a:pt x="36516" y="332951"/>
                    <a:pt x="43978" y="243842"/>
                    <a:pt x="46095" y="149962"/>
                  </a:cubicBezTo>
                  <a:close/>
                  <a:moveTo>
                    <a:pt x="615927" y="81117"/>
                  </a:moveTo>
                  <a:lnTo>
                    <a:pt x="612337" y="84582"/>
                  </a:lnTo>
                  <a:lnTo>
                    <a:pt x="622270" y="94875"/>
                  </a:lnTo>
                  <a:lnTo>
                    <a:pt x="611977" y="104808"/>
                  </a:lnTo>
                  <a:lnTo>
                    <a:pt x="615442" y="108399"/>
                  </a:lnTo>
                  <a:lnTo>
                    <a:pt x="625735" y="98465"/>
                  </a:lnTo>
                  <a:lnTo>
                    <a:pt x="635669" y="108759"/>
                  </a:lnTo>
                  <a:lnTo>
                    <a:pt x="639260" y="105294"/>
                  </a:lnTo>
                  <a:lnTo>
                    <a:pt x="629325" y="95001"/>
                  </a:lnTo>
                  <a:lnTo>
                    <a:pt x="639620" y="85067"/>
                  </a:lnTo>
                  <a:lnTo>
                    <a:pt x="636154" y="81477"/>
                  </a:lnTo>
                  <a:lnTo>
                    <a:pt x="625860" y="91410"/>
                  </a:lnTo>
                  <a:close/>
                  <a:moveTo>
                    <a:pt x="498754" y="87499"/>
                  </a:moveTo>
                  <a:cubicBezTo>
                    <a:pt x="497914" y="87452"/>
                    <a:pt x="497193" y="88094"/>
                    <a:pt x="497144" y="88935"/>
                  </a:cubicBezTo>
                  <a:lnTo>
                    <a:pt x="496798" y="95020"/>
                  </a:lnTo>
                  <a:cubicBezTo>
                    <a:pt x="496750" y="95861"/>
                    <a:pt x="497395" y="96581"/>
                    <a:pt x="498234" y="96629"/>
                  </a:cubicBezTo>
                  <a:lnTo>
                    <a:pt x="531706" y="98532"/>
                  </a:lnTo>
                  <a:cubicBezTo>
                    <a:pt x="532546" y="98580"/>
                    <a:pt x="533267" y="97938"/>
                    <a:pt x="533315" y="97097"/>
                  </a:cubicBezTo>
                  <a:lnTo>
                    <a:pt x="533661" y="91012"/>
                  </a:lnTo>
                  <a:cubicBezTo>
                    <a:pt x="533710" y="90171"/>
                    <a:pt x="533065" y="89451"/>
                    <a:pt x="532225" y="89403"/>
                  </a:cubicBezTo>
                  <a:close/>
                  <a:moveTo>
                    <a:pt x="555540" y="76694"/>
                  </a:moveTo>
                  <a:lnTo>
                    <a:pt x="582836" y="77548"/>
                  </a:lnTo>
                  <a:lnTo>
                    <a:pt x="581960" y="105576"/>
                  </a:lnTo>
                  <a:lnTo>
                    <a:pt x="554663" y="104722"/>
                  </a:lnTo>
                  <a:close/>
                  <a:moveTo>
                    <a:pt x="551042" y="72285"/>
                  </a:moveTo>
                  <a:lnTo>
                    <a:pt x="549899" y="108843"/>
                  </a:lnTo>
                  <a:lnTo>
                    <a:pt x="586457" y="109986"/>
                  </a:lnTo>
                  <a:lnTo>
                    <a:pt x="587600" y="73428"/>
                  </a:lnTo>
                  <a:close/>
                  <a:moveTo>
                    <a:pt x="72610" y="37237"/>
                  </a:moveTo>
                  <a:lnTo>
                    <a:pt x="660110" y="42646"/>
                  </a:lnTo>
                  <a:cubicBezTo>
                    <a:pt x="680857" y="42646"/>
                    <a:pt x="683176" y="59662"/>
                    <a:pt x="683177" y="79279"/>
                  </a:cubicBezTo>
                  <a:lnTo>
                    <a:pt x="680861" y="139193"/>
                  </a:lnTo>
                  <a:lnTo>
                    <a:pt x="46719" y="131680"/>
                  </a:lnTo>
                  <a:cubicBezTo>
                    <a:pt x="48551" y="110451"/>
                    <a:pt x="48929" y="88903"/>
                    <a:pt x="48930" y="66920"/>
                  </a:cubicBezTo>
                  <a:cubicBezTo>
                    <a:pt x="48929" y="47303"/>
                    <a:pt x="51863" y="37237"/>
                    <a:pt x="72610" y="37237"/>
                  </a:cubicBezTo>
                  <a:close/>
                  <a:moveTo>
                    <a:pt x="70463" y="22909"/>
                  </a:moveTo>
                  <a:cubicBezTo>
                    <a:pt x="48613" y="22909"/>
                    <a:pt x="32190" y="25740"/>
                    <a:pt x="32190" y="47029"/>
                  </a:cubicBezTo>
                  <a:cubicBezTo>
                    <a:pt x="32190" y="183768"/>
                    <a:pt x="21301" y="298430"/>
                    <a:pt x="21301" y="435169"/>
                  </a:cubicBezTo>
                  <a:cubicBezTo>
                    <a:pt x="21299" y="456458"/>
                    <a:pt x="34034" y="467517"/>
                    <a:pt x="55887" y="467517"/>
                  </a:cubicBezTo>
                  <a:lnTo>
                    <a:pt x="639745" y="527450"/>
                  </a:lnTo>
                  <a:cubicBezTo>
                    <a:pt x="661596" y="527450"/>
                    <a:pt x="680825" y="513067"/>
                    <a:pt x="680825" y="491779"/>
                  </a:cubicBezTo>
                  <a:lnTo>
                    <a:pt x="700458" y="61787"/>
                  </a:lnTo>
                  <a:cubicBezTo>
                    <a:pt x="700460" y="40499"/>
                    <a:pt x="690008" y="22683"/>
                    <a:pt x="668157" y="22683"/>
                  </a:cubicBezTo>
                  <a:close/>
                  <a:moveTo>
                    <a:pt x="52249" y="0"/>
                  </a:moveTo>
                  <a:lnTo>
                    <a:pt x="677336" y="543"/>
                  </a:lnTo>
                  <a:cubicBezTo>
                    <a:pt x="700558" y="543"/>
                    <a:pt x="721758" y="19187"/>
                    <a:pt x="721758" y="42409"/>
                  </a:cubicBezTo>
                  <a:lnTo>
                    <a:pt x="703487" y="500826"/>
                  </a:lnTo>
                  <a:cubicBezTo>
                    <a:pt x="703485" y="524048"/>
                    <a:pt x="680457" y="550359"/>
                    <a:pt x="657235" y="550359"/>
                  </a:cubicBezTo>
                  <a:lnTo>
                    <a:pt x="36757" y="484984"/>
                  </a:lnTo>
                  <a:cubicBezTo>
                    <a:pt x="13535" y="484984"/>
                    <a:pt x="2" y="472920"/>
                    <a:pt x="0" y="449698"/>
                  </a:cubicBezTo>
                  <a:cubicBezTo>
                    <a:pt x="0" y="300541"/>
                    <a:pt x="10202" y="191204"/>
                    <a:pt x="10202" y="42047"/>
                  </a:cubicBezTo>
                  <a:cubicBezTo>
                    <a:pt x="10202" y="18825"/>
                    <a:pt x="29027" y="0"/>
                    <a:pt x="52249"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84" name="Rectangle 14"/>
          <p:cNvSpPr/>
          <p:nvPr/>
        </p:nvSpPr>
        <p:spPr>
          <a:xfrm>
            <a:off x="10879370" y="4987397"/>
            <a:ext cx="996672" cy="993133"/>
          </a:xfrm>
          <a:custGeom>
            <a:avLst/>
            <a:gdLst/>
            <a:ahLst/>
            <a:cxnLst/>
            <a:rect l="l" t="t" r="r" b="b"/>
            <a:pathLst>
              <a:path w="1614782" h="1608229">
                <a:moveTo>
                  <a:pt x="408337" y="791610"/>
                </a:moveTo>
                <a:lnTo>
                  <a:pt x="754676" y="791610"/>
                </a:lnTo>
                <a:lnTo>
                  <a:pt x="754676" y="957598"/>
                </a:lnTo>
                <a:lnTo>
                  <a:pt x="754676" y="1137948"/>
                </a:lnTo>
                <a:lnTo>
                  <a:pt x="408337" y="1137948"/>
                </a:lnTo>
                <a:close/>
                <a:moveTo>
                  <a:pt x="0" y="791610"/>
                </a:moveTo>
                <a:lnTo>
                  <a:pt x="346339" y="791610"/>
                </a:lnTo>
                <a:lnTo>
                  <a:pt x="346339" y="1137948"/>
                </a:lnTo>
                <a:lnTo>
                  <a:pt x="0" y="1137948"/>
                </a:lnTo>
                <a:close/>
                <a:moveTo>
                  <a:pt x="1216830" y="691371"/>
                </a:moveTo>
                <a:cubicBezTo>
                  <a:pt x="1227908" y="701304"/>
                  <a:pt x="1260909" y="733047"/>
                  <a:pt x="1297829" y="768898"/>
                </a:cubicBezTo>
                <a:lnTo>
                  <a:pt x="1290290" y="759521"/>
                </a:lnTo>
                <a:cubicBezTo>
                  <a:pt x="1314279" y="784701"/>
                  <a:pt x="1331309" y="781250"/>
                  <a:pt x="1335723" y="765125"/>
                </a:cubicBezTo>
                <a:cubicBezTo>
                  <a:pt x="1336928" y="755883"/>
                  <a:pt x="1337468" y="749015"/>
                  <a:pt x="1347869" y="735183"/>
                </a:cubicBezTo>
                <a:cubicBezTo>
                  <a:pt x="1367465" y="718279"/>
                  <a:pt x="1385859" y="726374"/>
                  <a:pt x="1396448" y="734421"/>
                </a:cubicBezTo>
                <a:cubicBezTo>
                  <a:pt x="1407279" y="744008"/>
                  <a:pt x="1415738" y="764237"/>
                  <a:pt x="1401037" y="783386"/>
                </a:cubicBezTo>
                <a:cubicBezTo>
                  <a:pt x="1393268" y="793616"/>
                  <a:pt x="1381884" y="797748"/>
                  <a:pt x="1372128" y="797468"/>
                </a:cubicBezTo>
                <a:cubicBezTo>
                  <a:pt x="1370769" y="798394"/>
                  <a:pt x="1336038" y="804571"/>
                  <a:pt x="1373324" y="840381"/>
                </a:cubicBezTo>
                <a:lnTo>
                  <a:pt x="1364550" y="833724"/>
                </a:lnTo>
                <a:cubicBezTo>
                  <a:pt x="1392495" y="860933"/>
                  <a:pt x="1416160" y="884053"/>
                  <a:pt x="1426611" y="894248"/>
                </a:cubicBezTo>
                <a:lnTo>
                  <a:pt x="1364771" y="957524"/>
                </a:lnTo>
                <a:cubicBezTo>
                  <a:pt x="1365269" y="956843"/>
                  <a:pt x="1365856" y="956497"/>
                  <a:pt x="1366362" y="956245"/>
                </a:cubicBezTo>
                <a:cubicBezTo>
                  <a:pt x="1341182" y="980234"/>
                  <a:pt x="1344633" y="997264"/>
                  <a:pt x="1360757" y="1001679"/>
                </a:cubicBezTo>
                <a:cubicBezTo>
                  <a:pt x="1369999" y="1002883"/>
                  <a:pt x="1376868" y="1003423"/>
                  <a:pt x="1390701" y="1013824"/>
                </a:cubicBezTo>
                <a:cubicBezTo>
                  <a:pt x="1407603" y="1033420"/>
                  <a:pt x="1399508" y="1051814"/>
                  <a:pt x="1391462" y="1062403"/>
                </a:cubicBezTo>
                <a:cubicBezTo>
                  <a:pt x="1381876" y="1073234"/>
                  <a:pt x="1361645" y="1081693"/>
                  <a:pt x="1342497" y="1066992"/>
                </a:cubicBezTo>
                <a:cubicBezTo>
                  <a:pt x="1332267" y="1059223"/>
                  <a:pt x="1328136" y="1047839"/>
                  <a:pt x="1328414" y="1038083"/>
                </a:cubicBezTo>
                <a:cubicBezTo>
                  <a:pt x="1327488" y="1036724"/>
                  <a:pt x="1321312" y="1001993"/>
                  <a:pt x="1285503" y="1039279"/>
                </a:cubicBezTo>
                <a:lnTo>
                  <a:pt x="1287691" y="1036394"/>
                </a:lnTo>
                <a:lnTo>
                  <a:pt x="1223240" y="1102341"/>
                </a:lnTo>
                <a:cubicBezTo>
                  <a:pt x="1190149" y="1070368"/>
                  <a:pt x="1181921" y="1062129"/>
                  <a:pt x="1161007" y="1042137"/>
                </a:cubicBezTo>
                <a:cubicBezTo>
                  <a:pt x="1137017" y="1016957"/>
                  <a:pt x="1119988" y="1020408"/>
                  <a:pt x="1115573" y="1036532"/>
                </a:cubicBezTo>
                <a:cubicBezTo>
                  <a:pt x="1114368" y="1045775"/>
                  <a:pt x="1113828" y="1052643"/>
                  <a:pt x="1103427" y="1066476"/>
                </a:cubicBezTo>
                <a:cubicBezTo>
                  <a:pt x="1083831" y="1083379"/>
                  <a:pt x="1065437" y="1075284"/>
                  <a:pt x="1054849" y="1067237"/>
                </a:cubicBezTo>
                <a:cubicBezTo>
                  <a:pt x="1044017" y="1057651"/>
                  <a:pt x="1035559" y="1037421"/>
                  <a:pt x="1050259" y="1018272"/>
                </a:cubicBezTo>
                <a:cubicBezTo>
                  <a:pt x="1058028" y="1008042"/>
                  <a:pt x="1069413" y="1003911"/>
                  <a:pt x="1079169" y="1004190"/>
                </a:cubicBezTo>
                <a:cubicBezTo>
                  <a:pt x="1080528" y="1003265"/>
                  <a:pt x="1115259" y="997088"/>
                  <a:pt x="1077973" y="961278"/>
                </a:cubicBezTo>
                <a:cubicBezTo>
                  <a:pt x="1064203" y="947506"/>
                  <a:pt x="1034749" y="918851"/>
                  <a:pt x="1014916" y="899983"/>
                </a:cubicBezTo>
                <a:lnTo>
                  <a:pt x="1079749" y="832392"/>
                </a:lnTo>
                <a:cubicBezTo>
                  <a:pt x="1102364" y="809049"/>
                  <a:pt x="1117344" y="822548"/>
                  <a:pt x="1119238" y="838596"/>
                </a:cubicBezTo>
                <a:cubicBezTo>
                  <a:pt x="1119296" y="844402"/>
                  <a:pt x="1121517" y="853325"/>
                  <a:pt x="1130297" y="861667"/>
                </a:cubicBezTo>
                <a:cubicBezTo>
                  <a:pt x="1144015" y="876113"/>
                  <a:pt x="1166928" y="873743"/>
                  <a:pt x="1179902" y="860743"/>
                </a:cubicBezTo>
                <a:cubicBezTo>
                  <a:pt x="1192683" y="847148"/>
                  <a:pt x="1193603" y="823784"/>
                  <a:pt x="1179420" y="811132"/>
                </a:cubicBezTo>
                <a:cubicBezTo>
                  <a:pt x="1169486" y="802611"/>
                  <a:pt x="1163492" y="801618"/>
                  <a:pt x="1154567" y="800311"/>
                </a:cubicBezTo>
                <a:cubicBezTo>
                  <a:pt x="1144511" y="799572"/>
                  <a:pt x="1124938" y="786103"/>
                  <a:pt x="1147348" y="762850"/>
                </a:cubicBezTo>
                <a:close/>
                <a:moveTo>
                  <a:pt x="1234395" y="591190"/>
                </a:moveTo>
                <a:cubicBezTo>
                  <a:pt x="1059209" y="591190"/>
                  <a:pt x="917192" y="733207"/>
                  <a:pt x="917192" y="908393"/>
                </a:cubicBezTo>
                <a:cubicBezTo>
                  <a:pt x="917192" y="1083579"/>
                  <a:pt x="1059209" y="1225596"/>
                  <a:pt x="1234395" y="1225596"/>
                </a:cubicBezTo>
                <a:cubicBezTo>
                  <a:pt x="1409581" y="1225596"/>
                  <a:pt x="1551598" y="1083579"/>
                  <a:pt x="1551598" y="908393"/>
                </a:cubicBezTo>
                <a:cubicBezTo>
                  <a:pt x="1551598" y="733207"/>
                  <a:pt x="1409581" y="591190"/>
                  <a:pt x="1234395" y="591190"/>
                </a:cubicBezTo>
                <a:close/>
                <a:moveTo>
                  <a:pt x="1231338" y="525429"/>
                </a:moveTo>
                <a:cubicBezTo>
                  <a:pt x="1443109" y="525429"/>
                  <a:pt x="1614782" y="697103"/>
                  <a:pt x="1614782" y="908873"/>
                </a:cubicBezTo>
                <a:cubicBezTo>
                  <a:pt x="1614782" y="1120644"/>
                  <a:pt x="1443109" y="1292318"/>
                  <a:pt x="1231338" y="1292318"/>
                </a:cubicBezTo>
                <a:cubicBezTo>
                  <a:pt x="1155334" y="1292318"/>
                  <a:pt x="1084496" y="1270205"/>
                  <a:pt x="1025338" y="1231384"/>
                </a:cubicBezTo>
                <a:lnTo>
                  <a:pt x="546757" y="1599025"/>
                </a:lnTo>
                <a:cubicBezTo>
                  <a:pt x="450645" y="1638498"/>
                  <a:pt x="395355" y="1543360"/>
                  <a:pt x="460626" y="1459032"/>
                </a:cubicBezTo>
                <a:lnTo>
                  <a:pt x="909143" y="1115455"/>
                </a:lnTo>
                <a:cubicBezTo>
                  <a:pt x="870145" y="1056157"/>
                  <a:pt x="847894" y="985114"/>
                  <a:pt x="847894" y="908873"/>
                </a:cubicBezTo>
                <a:cubicBezTo>
                  <a:pt x="847894" y="697103"/>
                  <a:pt x="1019567" y="525429"/>
                  <a:pt x="1231338" y="525429"/>
                </a:cubicBezTo>
                <a:close/>
                <a:moveTo>
                  <a:pt x="816674" y="395805"/>
                </a:moveTo>
                <a:lnTo>
                  <a:pt x="1163013" y="395805"/>
                </a:lnTo>
                <a:lnTo>
                  <a:pt x="1163013" y="442080"/>
                </a:lnTo>
                <a:cubicBezTo>
                  <a:pt x="1011176" y="476719"/>
                  <a:pt x="884793" y="577601"/>
                  <a:pt x="816674" y="713511"/>
                </a:cubicBezTo>
                <a:close/>
                <a:moveTo>
                  <a:pt x="408337" y="395805"/>
                </a:moveTo>
                <a:lnTo>
                  <a:pt x="754676" y="395805"/>
                </a:lnTo>
                <a:lnTo>
                  <a:pt x="754676" y="742143"/>
                </a:lnTo>
                <a:lnTo>
                  <a:pt x="408337" y="742143"/>
                </a:lnTo>
                <a:close/>
                <a:moveTo>
                  <a:pt x="0" y="395805"/>
                </a:moveTo>
                <a:lnTo>
                  <a:pt x="346339" y="395805"/>
                </a:lnTo>
                <a:lnTo>
                  <a:pt x="346339" y="742143"/>
                </a:lnTo>
                <a:lnTo>
                  <a:pt x="0" y="742143"/>
                </a:lnTo>
                <a:close/>
                <a:moveTo>
                  <a:pt x="816674" y="0"/>
                </a:moveTo>
                <a:lnTo>
                  <a:pt x="1163013" y="0"/>
                </a:lnTo>
                <a:lnTo>
                  <a:pt x="1163013" y="346338"/>
                </a:lnTo>
                <a:lnTo>
                  <a:pt x="816674" y="346338"/>
                </a:lnTo>
                <a:close/>
                <a:moveTo>
                  <a:pt x="408337" y="0"/>
                </a:moveTo>
                <a:lnTo>
                  <a:pt x="754676" y="0"/>
                </a:lnTo>
                <a:lnTo>
                  <a:pt x="754676" y="346338"/>
                </a:lnTo>
                <a:lnTo>
                  <a:pt x="408337" y="346338"/>
                </a:lnTo>
                <a:close/>
                <a:moveTo>
                  <a:pt x="0" y="0"/>
                </a:moveTo>
                <a:lnTo>
                  <a:pt x="346339" y="0"/>
                </a:lnTo>
                <a:lnTo>
                  <a:pt x="346339" y="346338"/>
                </a:lnTo>
                <a:lnTo>
                  <a:pt x="0" y="3463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latin typeface="Segoe UI" pitchFamily="34" charset="0"/>
            </a:endParaRPr>
          </a:p>
        </p:txBody>
      </p:sp>
    </p:spTree>
    <p:extLst>
      <p:ext uri="{BB962C8B-B14F-4D97-AF65-F5344CB8AC3E}">
        <p14:creationId xmlns:p14="http://schemas.microsoft.com/office/powerpoint/2010/main" val="1794289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7"/>
          <p:cNvSpPr>
            <a:spLocks noGrp="1"/>
          </p:cNvSpPr>
          <p:nvPr>
            <p:ph type="sldNum" sz="quarter" idx="4294967295"/>
          </p:nvPr>
        </p:nvSpPr>
        <p:spPr>
          <a:xfrm>
            <a:off x="11595101" y="6743345"/>
            <a:ext cx="566737" cy="137160"/>
          </a:xfrm>
          <a:prstGeom prst="rect">
            <a:avLst/>
          </a:prstGeom>
        </p:spPr>
        <p:txBody>
          <a:bodyPr/>
          <a:lstStyle/>
          <a:p>
            <a:fld id="{27258FFF-F925-446B-8502-81C933981705}" type="slidenum">
              <a:rPr>
                <a:solidFill>
                  <a:srgbClr val="979797"/>
                </a:solidFill>
              </a:rPr>
              <a:pPr/>
              <a:t>7</a:t>
            </a:fld>
            <a:endParaRPr dirty="0">
              <a:solidFill>
                <a:srgbClr val="979797"/>
              </a:solidFill>
            </a:endParaRPr>
          </a:p>
        </p:txBody>
      </p:sp>
      <p:sp>
        <p:nvSpPr>
          <p:cNvPr id="38" name="Text Placeholder 20"/>
          <p:cNvSpPr txBox="1">
            <a:spLocks/>
          </p:cNvSpPr>
          <p:nvPr/>
        </p:nvSpPr>
        <p:spPr>
          <a:xfrm>
            <a:off x="451061" y="2315225"/>
            <a:ext cx="3787828" cy="3785616"/>
          </a:xfrm>
          <a:prstGeom prst="rect">
            <a:avLst/>
          </a:prstGeom>
          <a:solidFill>
            <a:srgbClr val="0072C6"/>
          </a:solidFill>
        </p:spPr>
        <p:txBody>
          <a:bodyPr lIns="182880" tIns="146304" bIns="146304">
            <a:noAutofit/>
          </a:bodyPr>
          <a:lstStyle>
            <a:lvl1pPr marL="0" indent="0" algn="l" defTabSz="914400" rtl="0" eaLnBrk="1" latinLnBrk="0" hangingPunct="1">
              <a:lnSpc>
                <a:spcPct val="90000"/>
              </a:lnSpc>
              <a:spcBef>
                <a:spcPts val="0"/>
              </a:spcBef>
              <a:spcAft>
                <a:spcPts val="600"/>
              </a:spcAft>
              <a:buFontTx/>
              <a:buNone/>
              <a:defRPr sz="1200" b="0" kern="1200" baseline="0">
                <a:solidFill>
                  <a:schemeClr val="bg1"/>
                </a:solidFill>
                <a:latin typeface="+mn-lt"/>
                <a:ea typeface="+mn-ea"/>
                <a:cs typeface="Segoe Pro"/>
              </a:defRPr>
            </a:lvl1pPr>
            <a:lvl2pPr marL="342867" indent="0" algn="l" defTabSz="914400" rtl="0" eaLnBrk="1" latinLnBrk="0" hangingPunct="1">
              <a:spcBef>
                <a:spcPct val="20000"/>
              </a:spcBef>
              <a:buFontTx/>
              <a:buNone/>
              <a:defRPr sz="2800" kern="1200">
                <a:solidFill>
                  <a:schemeClr val="tx1"/>
                </a:solidFill>
                <a:latin typeface="+mn-lt"/>
                <a:ea typeface="+mn-ea"/>
                <a:cs typeface="+mn-cs"/>
              </a:defRPr>
            </a:lvl2pPr>
            <a:lvl3pPr marL="571444" indent="0" algn="l" defTabSz="914400" rtl="0" eaLnBrk="1" latinLnBrk="0" hangingPunct="1">
              <a:spcBef>
                <a:spcPct val="20000"/>
              </a:spcBef>
              <a:buFontTx/>
              <a:buNone/>
              <a:defRPr sz="2400" kern="1200">
                <a:solidFill>
                  <a:schemeClr val="tx1"/>
                </a:solidFill>
                <a:latin typeface="+mn-lt"/>
                <a:ea typeface="+mn-ea"/>
                <a:cs typeface="+mn-cs"/>
              </a:defRPr>
            </a:lvl3pPr>
            <a:lvl4pPr marL="800021" indent="0" algn="l" defTabSz="914400" rtl="0" eaLnBrk="1" latinLnBrk="0" hangingPunct="1">
              <a:spcBef>
                <a:spcPct val="20000"/>
              </a:spcBef>
              <a:buFontTx/>
              <a:buNone/>
              <a:defRPr sz="2000" kern="1200">
                <a:solidFill>
                  <a:schemeClr val="tx1"/>
                </a:solidFill>
                <a:latin typeface="+mn-lt"/>
                <a:ea typeface="+mn-ea"/>
                <a:cs typeface="+mn-cs"/>
              </a:defRPr>
            </a:lvl4pPr>
            <a:lvl5pPr marL="1028598"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a:buClr>
                <a:srgbClr val="0071BC"/>
              </a:buClr>
              <a:buSzPct val="90000"/>
            </a:pPr>
            <a:r>
              <a:rPr lang="en-US" sz="2800" kern="0" spc="-153" dirty="0">
                <a:ln>
                  <a:solidFill>
                    <a:srgbClr val="FFFFFF">
                      <a:alpha val="0"/>
                    </a:srgbClr>
                  </a:solidFill>
                </a:ln>
                <a:latin typeface="Segoe UI Light" pitchFamily="34" charset="0"/>
                <a:ea typeface="Segoe UI" pitchFamily="34" charset="0"/>
                <a:cs typeface="Segoe UI" pitchFamily="34" charset="0"/>
              </a:rPr>
              <a:t>Protect </a:t>
            </a:r>
            <a:br>
              <a:rPr lang="en-US" sz="2800" kern="0" spc="-153" dirty="0">
                <a:ln>
                  <a:solidFill>
                    <a:srgbClr val="FFFFFF">
                      <a:alpha val="0"/>
                    </a:srgbClr>
                  </a:solidFill>
                </a:ln>
                <a:latin typeface="Segoe UI Light" pitchFamily="34" charset="0"/>
                <a:ea typeface="Segoe UI" pitchFamily="34" charset="0"/>
                <a:cs typeface="Segoe UI" pitchFamily="34" charset="0"/>
              </a:rPr>
            </a:br>
            <a:r>
              <a:rPr lang="en-US" sz="2800" kern="0" spc="-153" dirty="0">
                <a:ln>
                  <a:solidFill>
                    <a:srgbClr val="FFFFFF">
                      <a:alpha val="0"/>
                    </a:srgbClr>
                  </a:solidFill>
                </a:ln>
                <a:latin typeface="Segoe UI Light" pitchFamily="34" charset="0"/>
                <a:ea typeface="Segoe UI" pitchFamily="34" charset="0"/>
                <a:cs typeface="Segoe UI" pitchFamily="34" charset="0"/>
              </a:rPr>
              <a:t>your data</a:t>
            </a:r>
          </a:p>
          <a:p>
            <a:pPr marL="174688" indent="-171450">
              <a:buClr>
                <a:schemeClr val="bg1"/>
              </a:buClr>
              <a:buSzPct val="100000"/>
              <a:buFont typeface="Arial" pitchFamily="34" charset="0"/>
              <a:buChar char="•"/>
            </a:pPr>
            <a:r>
              <a:rPr lang="en-US" sz="1600" kern="0" spc="-31" dirty="0">
                <a:ln>
                  <a:solidFill>
                    <a:srgbClr val="FFFFFF">
                      <a:alpha val="0"/>
                    </a:srgbClr>
                  </a:solidFill>
                </a:ln>
                <a:ea typeface="Segoe UI" pitchFamily="34" charset="0"/>
                <a:cs typeface="Segoe UI" pitchFamily="34" charset="0"/>
              </a:rPr>
              <a:t>Simplified backups</a:t>
            </a:r>
          </a:p>
          <a:p>
            <a:pPr marL="174688" indent="-171450">
              <a:buClr>
                <a:schemeClr val="bg1"/>
              </a:buClr>
              <a:buSzPct val="100000"/>
              <a:buFont typeface="Arial" pitchFamily="34" charset="0"/>
              <a:buChar char="•"/>
            </a:pPr>
            <a:r>
              <a:rPr lang="en-US" sz="1600" kern="0" spc="-31" dirty="0">
                <a:ln>
                  <a:solidFill>
                    <a:srgbClr val="FFFFFF">
                      <a:alpha val="0"/>
                    </a:srgbClr>
                  </a:solidFill>
                </a:ln>
                <a:ea typeface="Segoe UI" pitchFamily="34" charset="0"/>
                <a:cs typeface="Segoe UI" pitchFamily="34" charset="0"/>
              </a:rPr>
              <a:t>Built-in disaster recovery</a:t>
            </a:r>
          </a:p>
          <a:p>
            <a:pPr marL="174688" indent="-171450">
              <a:buClr>
                <a:schemeClr val="bg1"/>
              </a:buClr>
              <a:buSzPct val="100000"/>
              <a:buFont typeface="Arial" pitchFamily="34" charset="0"/>
              <a:buChar char="•"/>
            </a:pPr>
            <a:r>
              <a:rPr lang="en-US" sz="1600" kern="0" spc="-31" dirty="0">
                <a:ln>
                  <a:solidFill>
                    <a:srgbClr val="FFFFFF">
                      <a:alpha val="0"/>
                    </a:srgbClr>
                  </a:solidFill>
                </a:ln>
                <a:ea typeface="Segoe UI" pitchFamily="34" charset="0"/>
                <a:cs typeface="Segoe UI" pitchFamily="34" charset="0"/>
              </a:rPr>
              <a:t>Simplified management</a:t>
            </a:r>
          </a:p>
        </p:txBody>
      </p:sp>
      <p:sp>
        <p:nvSpPr>
          <p:cNvPr id="39" name="Text Placeholder 21"/>
          <p:cNvSpPr txBox="1">
            <a:spLocks/>
          </p:cNvSpPr>
          <p:nvPr/>
        </p:nvSpPr>
        <p:spPr>
          <a:xfrm>
            <a:off x="4319462" y="2315225"/>
            <a:ext cx="3785616" cy="3785616"/>
          </a:xfrm>
          <a:prstGeom prst="rect">
            <a:avLst/>
          </a:prstGeom>
          <a:solidFill>
            <a:srgbClr val="68217A"/>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3238">
              <a:buClr>
                <a:srgbClr val="0071BC"/>
              </a:buClr>
              <a:buSzPct val="90000"/>
            </a:pP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Provide secure </a:t>
            </a:r>
            <a:b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b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remote access</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Consistent productivity</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Easy connectivity</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Increased security</a:t>
            </a:r>
          </a:p>
        </p:txBody>
      </p:sp>
      <p:sp>
        <p:nvSpPr>
          <p:cNvPr id="40" name="Text Placeholder 23"/>
          <p:cNvSpPr txBox="1">
            <a:spLocks/>
          </p:cNvSpPr>
          <p:nvPr/>
        </p:nvSpPr>
        <p:spPr>
          <a:xfrm>
            <a:off x="8185652" y="2315225"/>
            <a:ext cx="3785616" cy="3785616"/>
          </a:xfrm>
          <a:prstGeom prst="rect">
            <a:avLst/>
          </a:prstGeom>
          <a:solidFill>
            <a:srgbClr val="008272"/>
          </a:solidFill>
        </p:spPr>
        <p:txBody>
          <a:bodyPr lIns="182880" tIns="146304" bIns="146304">
            <a:noAutofit/>
          </a:bodyPr>
          <a:lstStyle>
            <a:defPPr>
              <a:defRPr lang="en-US"/>
            </a:defPPr>
            <a:lvl1pPr marR="0" lvl="0" indent="0" defTabSz="914400" fontAlgn="auto">
              <a:lnSpc>
                <a:spcPct val="90000"/>
              </a:lnSpc>
              <a:spcBef>
                <a:spcPts val="0"/>
              </a:spcBef>
              <a:spcAft>
                <a:spcPts val="600"/>
              </a:spcAft>
              <a:buClrTx/>
              <a:buSzTx/>
              <a:buFontTx/>
              <a:buNone/>
              <a:tabLst/>
              <a:defRPr kumimoji="0" sz="1200" b="0" i="0" u="none" strike="noStrike" cap="none" spc="0" normalizeH="0" baseline="0">
                <a:ln>
                  <a:noFill/>
                </a:ln>
                <a:solidFill>
                  <a:srgbClr val="505050"/>
                </a:solidFill>
                <a:effectLst/>
                <a:uLnTx/>
                <a:uFillTx/>
                <a:latin typeface="Segoe UI"/>
                <a:cs typeface="Segoe Pro"/>
              </a:defRPr>
            </a:lvl1pPr>
            <a:lvl2pPr marL="342867" indent="0" defTabSz="914400">
              <a:spcBef>
                <a:spcPct val="20000"/>
              </a:spcBef>
              <a:buFontTx/>
              <a:buNone/>
              <a:defRPr sz="2800"/>
            </a:lvl2pPr>
            <a:lvl3pPr marL="571444" indent="0" defTabSz="914400">
              <a:spcBef>
                <a:spcPct val="20000"/>
              </a:spcBef>
              <a:buFontTx/>
              <a:buNone/>
              <a:defRPr sz="2400"/>
            </a:lvl3pPr>
            <a:lvl4pPr marL="800021" indent="0" defTabSz="914400">
              <a:spcBef>
                <a:spcPct val="20000"/>
              </a:spcBef>
              <a:buFontTx/>
              <a:buNone/>
              <a:defRPr sz="2000"/>
            </a:lvl4pPr>
            <a:lvl5pPr marL="1028598" indent="0" defTabSz="914400">
              <a:spcBef>
                <a:spcPct val="20000"/>
              </a:spcBef>
              <a:buFontTx/>
              <a:buNone/>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3238">
              <a:buClr>
                <a:srgbClr val="0071BC"/>
              </a:buClr>
              <a:buSzPct val="90000"/>
            </a:pP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Integrate </a:t>
            </a:r>
            <a:b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br>
            <a:r>
              <a:rPr lang="en-US" sz="2800" kern="0" spc="-153" dirty="0">
                <a:ln>
                  <a:solidFill>
                    <a:srgbClr val="FFFFFF">
                      <a:alpha val="0"/>
                    </a:srgbClr>
                  </a:solidFill>
                </a:ln>
                <a:solidFill>
                  <a:schemeClr val="bg1"/>
                </a:solidFill>
                <a:latin typeface="Segoe UI Light" pitchFamily="34" charset="0"/>
                <a:ea typeface="Segoe UI" pitchFamily="34" charset="0"/>
                <a:cs typeface="Segoe UI" pitchFamily="34" charset="0"/>
              </a:rPr>
              <a:t>cloud services</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Business agility</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Flexible cloud options</a:t>
            </a:r>
          </a:p>
          <a:p>
            <a:pPr marL="174688" indent="-171450">
              <a:buClr>
                <a:schemeClr val="bg1"/>
              </a:buClr>
              <a:buSzPct val="100000"/>
              <a:buFont typeface="Arial" pitchFamily="34" charset="0"/>
              <a:buChar char="•"/>
            </a:pPr>
            <a:r>
              <a:rPr lang="en-US" sz="1600" kern="0" spc="-31" dirty="0">
                <a:ln>
                  <a:solidFill>
                    <a:srgbClr val="FFFFFF">
                      <a:alpha val="0"/>
                    </a:srgbClr>
                  </a:solidFill>
                </a:ln>
                <a:solidFill>
                  <a:schemeClr val="bg1"/>
                </a:solidFill>
                <a:latin typeface="+mn-lt"/>
                <a:ea typeface="Segoe UI" pitchFamily="34" charset="0"/>
                <a:cs typeface="Segoe UI" pitchFamily="34" charset="0"/>
              </a:rPr>
              <a:t>Improved management.</a:t>
            </a:r>
          </a:p>
        </p:txBody>
      </p:sp>
      <p:pic>
        <p:nvPicPr>
          <p:cNvPr id="72" name="Icon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607309" y="5106619"/>
            <a:ext cx="1165886" cy="75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Icon 2"/>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01944" y="5012503"/>
            <a:ext cx="674402" cy="92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Icon 1"/>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292189" y="5012504"/>
            <a:ext cx="712845" cy="92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3"/>
          <p:cNvSpPr>
            <a:spLocks noGrp="1"/>
          </p:cNvSpPr>
          <p:nvPr>
            <p:ph type="title"/>
          </p:nvPr>
        </p:nvSpPr>
        <p:spPr>
          <a:xfrm>
            <a:off x="274639" y="264964"/>
            <a:ext cx="11696629" cy="1097302"/>
          </a:xfrm>
        </p:spPr>
        <p:txBody>
          <a:bodyPr/>
          <a:lstStyle/>
          <a:p>
            <a:r>
              <a:rPr lang="en-US" dirty="0">
                <a:cs typeface="Segoe UI"/>
              </a:rPr>
              <a:t>Windows Server 2012 R2 Essentials</a:t>
            </a:r>
          </a:p>
        </p:txBody>
      </p:sp>
      <p:sp>
        <p:nvSpPr>
          <p:cNvPr id="16" name="Text Placeholder 12"/>
          <p:cNvSpPr txBox="1">
            <a:spLocks/>
          </p:cNvSpPr>
          <p:nvPr/>
        </p:nvSpPr>
        <p:spPr>
          <a:xfrm>
            <a:off x="222628" y="1158895"/>
            <a:ext cx="11104563" cy="509587"/>
          </a:xfrm>
          <a:prstGeom prst="rect">
            <a:avLst/>
          </a:prstGeom>
        </p:spPr>
        <p:txBody>
          <a:bodyPr vert="horz" wrap="square" lIns="182880" tIns="146304" rIns="182880" bIns="146304"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51" dirty="0"/>
              <a:t>Helps your minimize the time, effort, and money that you spend on IT.</a:t>
            </a:r>
          </a:p>
        </p:txBody>
      </p:sp>
    </p:spTree>
    <p:extLst>
      <p:ext uri="{BB962C8B-B14F-4D97-AF65-F5344CB8AC3E}">
        <p14:creationId xmlns:p14="http://schemas.microsoft.com/office/powerpoint/2010/main" val="27641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35"/>
            <a:ext cx="12446430" cy="6995160"/>
          </a:xfrm>
          <a:prstGeom prst="rect">
            <a:avLst/>
          </a:prstGeom>
        </p:spPr>
      </p:pic>
      <p:sp>
        <p:nvSpPr>
          <p:cNvPr id="4" name="Title 3"/>
          <p:cNvSpPr>
            <a:spLocks noGrp="1"/>
          </p:cNvSpPr>
          <p:nvPr>
            <p:ph type="title"/>
          </p:nvPr>
        </p:nvSpPr>
        <p:spPr/>
        <p:txBody>
          <a:bodyPr/>
          <a:lstStyle/>
          <a:p>
            <a:r>
              <a:rPr lang="en-US" dirty="0">
                <a:cs typeface="Segoe UI"/>
              </a:rPr>
              <a:t>New virtual deployment options</a:t>
            </a:r>
          </a:p>
        </p:txBody>
      </p:sp>
      <p:sp useBgFill="1">
        <p:nvSpPr>
          <p:cNvPr id="14" name="Rectangle 13"/>
          <p:cNvSpPr/>
          <p:nvPr/>
        </p:nvSpPr>
        <p:spPr bwMode="auto">
          <a:xfrm>
            <a:off x="0" y="1212849"/>
            <a:ext cx="274317" cy="502758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Slide Number Placeholder 7"/>
          <p:cNvSpPr>
            <a:spLocks noGrp="1"/>
          </p:cNvSpPr>
          <p:nvPr>
            <p:ph type="sldNum" sz="quarter" idx="4294967295"/>
          </p:nvPr>
        </p:nvSpPr>
        <p:spPr>
          <a:xfrm>
            <a:off x="11595101" y="6743345"/>
            <a:ext cx="566737" cy="137160"/>
          </a:xfrm>
          <a:prstGeom prst="rect">
            <a:avLst/>
          </a:prstGeom>
        </p:spPr>
        <p:txBody>
          <a:bodyPr/>
          <a:lstStyle/>
          <a:p>
            <a:fld id="{27258FFF-F925-446B-8502-81C933981705}" type="slidenum">
              <a:rPr>
                <a:solidFill>
                  <a:schemeClr val="bg1"/>
                </a:solidFill>
              </a:rPr>
              <a:pPr/>
              <a:t>8</a:t>
            </a:fld>
            <a:endParaRPr>
              <a:solidFill>
                <a:schemeClr val="bg1"/>
              </a:solidFill>
            </a:endParaRPr>
          </a:p>
        </p:txBody>
      </p:sp>
      <p:grpSp>
        <p:nvGrpSpPr>
          <p:cNvPr id="2" name="Group 1"/>
          <p:cNvGrpSpPr/>
          <p:nvPr/>
        </p:nvGrpSpPr>
        <p:grpSpPr>
          <a:xfrm>
            <a:off x="180266" y="3361809"/>
            <a:ext cx="7258180" cy="3474712"/>
            <a:chOff x="3261879" y="3771579"/>
            <a:chExt cx="5730155" cy="2743200"/>
          </a:xfrm>
        </p:grpSpPr>
        <p:sp>
          <p:nvSpPr>
            <p:cNvPr id="19" name="Text Placeholder 30"/>
            <p:cNvSpPr txBox="1">
              <a:spLocks/>
            </p:cNvSpPr>
            <p:nvPr/>
          </p:nvSpPr>
          <p:spPr>
            <a:xfrm>
              <a:off x="3261879" y="3771579"/>
              <a:ext cx="2742914" cy="2743200"/>
            </a:xfrm>
            <a:prstGeom prst="rect">
              <a:avLst/>
            </a:prstGeom>
            <a:solidFill>
              <a:srgbClr val="1B54A5"/>
            </a:solidFill>
          </p:spPr>
          <p:txBody>
            <a:bodyPr/>
            <a:lstStyle>
              <a:defPPr>
                <a:defRPr lang="en-US"/>
              </a:defPPr>
              <a:lvl1pPr marL="342900" marR="0" indent="-342900" fontAlgn="auto">
                <a:lnSpc>
                  <a:spcPct val="90000"/>
                </a:lnSpc>
                <a:spcBef>
                  <a:spcPct val="20000"/>
                </a:spcBef>
                <a:spcAft>
                  <a:spcPts val="0"/>
                </a:spcAft>
                <a:buClrTx/>
                <a:buSzPct val="90000"/>
                <a:buFont typeface="Arial" pitchFamily="34" charset="0"/>
                <a:buChar char="•"/>
                <a:tabLst/>
                <a:defRPr sz="4000" spc="0" baseline="0">
                  <a:solidFill>
                    <a:schemeClr val="tx2"/>
                  </a:solidFill>
                  <a:latin typeface="+mj-lt"/>
                </a:defRPr>
              </a:lvl1pPr>
              <a:lvl2pPr marL="0" marR="0" lvl="1" indent="0" fontAlgn="auto">
                <a:lnSpc>
                  <a:spcPct val="90000"/>
                </a:lnSpc>
                <a:spcBef>
                  <a:spcPct val="20000"/>
                </a:spcBef>
                <a:spcAft>
                  <a:spcPts val="0"/>
                </a:spcAft>
                <a:buClrTx/>
                <a:buSzPct val="90000"/>
                <a:buFont typeface="Arial" pitchFamily="34" charset="0"/>
                <a:buNone/>
                <a:tabLst/>
                <a:defRPr sz="2800" spc="0" baseline="0">
                  <a:solidFill>
                    <a:schemeClr val="bg1"/>
                  </a:solidFill>
                  <a:latin typeface="+mj-lt"/>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solidFill>
                    <a:schemeClr val="tx2"/>
                  </a:soli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1"/>
              <a:r>
                <a:rPr lang="en-US" dirty="0"/>
                <a:t>Windows Server 2012 R2 Essentials as its own Hyper-V host</a:t>
              </a:r>
            </a:p>
            <a:p>
              <a:pPr lvl="1"/>
              <a:endParaRPr lang="en-US" dirty="0"/>
            </a:p>
          </p:txBody>
        </p:sp>
        <p:sp>
          <p:nvSpPr>
            <p:cNvPr id="20" name="Text Placeholder 28"/>
            <p:cNvSpPr txBox="1">
              <a:spLocks/>
            </p:cNvSpPr>
            <p:nvPr/>
          </p:nvSpPr>
          <p:spPr>
            <a:xfrm>
              <a:off x="6249120" y="3771579"/>
              <a:ext cx="2742914" cy="2743200"/>
            </a:xfrm>
            <a:prstGeom prst="rect">
              <a:avLst/>
            </a:prstGeom>
            <a:solidFill>
              <a:srgbClr val="0171BB"/>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800" dirty="0">
                  <a:solidFill>
                    <a:schemeClr val="bg1"/>
                  </a:solidFill>
                  <a:latin typeface="+mj-lt"/>
                </a:rPr>
                <a:t>Windows Server Essential Experience</a:t>
              </a:r>
              <a:endParaRPr lang="en-US" sz="2800" dirty="0"/>
            </a:p>
            <a:p>
              <a:pPr marL="0" lvl="1" indent="0">
                <a:buNone/>
              </a:pPr>
              <a:endParaRPr lang="en-US" sz="2800" dirty="0">
                <a:solidFill>
                  <a:schemeClr val="bg1"/>
                </a:solidFill>
                <a:latin typeface="+mj-lt"/>
              </a:endParaRPr>
            </a:p>
          </p:txBody>
        </p:sp>
      </p:grpSp>
    </p:spTree>
    <p:extLst>
      <p:ext uri="{BB962C8B-B14F-4D97-AF65-F5344CB8AC3E}">
        <p14:creationId xmlns:p14="http://schemas.microsoft.com/office/powerpoint/2010/main" val="400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Protect your data</a:t>
            </a:r>
          </a:p>
        </p:txBody>
      </p:sp>
      <p:sp>
        <p:nvSpPr>
          <p:cNvPr id="7" name="Rectangle 6"/>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87896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QffJG3wUywmTqbOnGW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_fKbeelx0.oaBWt.lhn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_fKbeelx0.oaBWt.lhn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oqnviy1UuAhDAHcUTq6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AQ7q730TEK1PDgrrwxd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olCE9I7pkmOY_2kPsdk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dmydNO9VkaVsGMltZOE1g"/>
</p:tagLst>
</file>

<file path=ppt/theme/theme1.xml><?xml version="1.0" encoding="utf-8"?>
<a:theme xmlns:a="http://schemas.openxmlformats.org/drawingml/2006/main" name="Cloud and Enterprise Products Template July 2013">
  <a:themeElements>
    <a:clrScheme name="Custom 6">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loud and Enterprise Products Template July 2013.potx" id="{D758CEDE-5CA6-4C03-87FE-218944EC3508}" vid="{06B439C2-CBAA-4105-8305-59DB90A14B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12724</Words>
  <Application>Microsoft Office PowerPoint</Application>
  <PresentationFormat>Custom</PresentationFormat>
  <Paragraphs>1002</Paragraphs>
  <Slides>40</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Courier New</vt:lpstr>
      <vt:lpstr>Segoe</vt:lpstr>
      <vt:lpstr>Segoe Light</vt:lpstr>
      <vt:lpstr>Segoe UI</vt:lpstr>
      <vt:lpstr>Segoe UI Light</vt:lpstr>
      <vt:lpstr>Times New Roman</vt:lpstr>
      <vt:lpstr>Wingdings</vt:lpstr>
      <vt:lpstr>Cloud and Enterprise Products Template July 2013</vt:lpstr>
      <vt:lpstr>Windows Server 2012 R2  The Essentials Experience</vt:lpstr>
      <vt:lpstr>Agenda</vt:lpstr>
      <vt:lpstr>PowerPoint Presentation</vt:lpstr>
      <vt:lpstr>The game is changing</vt:lpstr>
      <vt:lpstr>Businesses today need to…</vt:lpstr>
      <vt:lpstr>Stay ahead of the game</vt:lpstr>
      <vt:lpstr>Windows Server 2012 R2 Essentials</vt:lpstr>
      <vt:lpstr>New virtual deployment options</vt:lpstr>
      <vt:lpstr>PowerPoint Presentation</vt:lpstr>
      <vt:lpstr>Client computer backup</vt:lpstr>
      <vt:lpstr>File History integration</vt:lpstr>
      <vt:lpstr>Windows Server backup</vt:lpstr>
      <vt:lpstr>User management</vt:lpstr>
      <vt:lpstr>Health monitoring</vt:lpstr>
      <vt:lpstr>Business continuity</vt:lpstr>
      <vt:lpstr>PowerPoint Presentation</vt:lpstr>
      <vt:lpstr>Empower the remote worker</vt:lpstr>
      <vt:lpstr>Remote web access</vt:lpstr>
      <vt:lpstr>My Server app for Windows</vt:lpstr>
      <vt:lpstr>My Server app for Windows Phone</vt:lpstr>
      <vt:lpstr>PowerPoint Presentation</vt:lpstr>
      <vt:lpstr>Email integration</vt:lpstr>
      <vt:lpstr>Additional Office 365 integration</vt:lpstr>
      <vt:lpstr>Windows Azure Backup integration</vt:lpstr>
      <vt:lpstr>PowerPoint Presentation</vt:lpstr>
      <vt:lpstr>Windows Server Essentials Experience role</vt:lpstr>
      <vt:lpstr>Deployment options</vt:lpstr>
      <vt:lpstr>Typical primary server deployment</vt:lpstr>
      <vt:lpstr>Essentials edition includes its own Hyper-V role</vt:lpstr>
      <vt:lpstr>Standard or Datacenter editions help you scale</vt:lpstr>
      <vt:lpstr>Sample deployment scenario with Standard</vt:lpstr>
      <vt:lpstr>Growing beyond 25 user accounts</vt:lpstr>
      <vt:lpstr>PowerPoint Presentation</vt:lpstr>
      <vt:lpstr>Case study: Law office</vt:lpstr>
      <vt:lpstr>Windows Server 2012 R2 Essentials</vt:lpstr>
      <vt:lpstr>Resources</vt:lpstr>
      <vt:lpstr>PowerPoint Presentation</vt:lpstr>
      <vt:lpstr>What’s new in 2012 R2?</vt:lpstr>
      <vt:lpstr>Top 10 features</vt:lpstr>
      <vt:lpstr>Deployment options matrix</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2021-06-06T04:30:27Z</dcterms:created>
  <dcterms:modified xsi:type="dcterms:W3CDTF">2021-08-01T02:18:43Z</dcterms:modified>
</cp:coreProperties>
</file>